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JPG" ContentType="image/.jpg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29"/>
  </p:handoutMasterIdLst>
  <p:sldIdLst>
    <p:sldId id="1308" r:id="rId3"/>
    <p:sldId id="1309" r:id="rId5"/>
    <p:sldId id="1296" r:id="rId6"/>
    <p:sldId id="1311" r:id="rId7"/>
    <p:sldId id="1314" r:id="rId8"/>
    <p:sldId id="1315" r:id="rId9"/>
    <p:sldId id="1316" r:id="rId10"/>
    <p:sldId id="1313" r:id="rId11"/>
    <p:sldId id="1325" r:id="rId12"/>
    <p:sldId id="1326" r:id="rId13"/>
    <p:sldId id="1317" r:id="rId14"/>
    <p:sldId id="1318" r:id="rId15"/>
    <p:sldId id="1319" r:id="rId16"/>
    <p:sldId id="1320" r:id="rId17"/>
    <p:sldId id="1321" r:id="rId18"/>
    <p:sldId id="1323" r:id="rId19"/>
    <p:sldId id="1324" r:id="rId20"/>
    <p:sldId id="1322" r:id="rId21"/>
    <p:sldId id="1327" r:id="rId22"/>
    <p:sldId id="1329" r:id="rId23"/>
    <p:sldId id="1306" r:id="rId24"/>
    <p:sldId id="1328" r:id="rId25"/>
    <p:sldId id="1265" r:id="rId26"/>
    <p:sldId id="1183" r:id="rId27"/>
    <p:sldId id="1303" r:id="rId28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33"/>
    </p:embeddedFont>
    <p:embeddedFont>
      <p:font typeface="楷体" panose="02010609060101010101" pitchFamily="49" charset="-122"/>
      <p:regular r:id="rId34"/>
    </p:embeddedFont>
    <p:embeddedFont>
      <p:font typeface="微软雅黑" panose="020B0503020204020204" charset="-122"/>
      <p:regular r:id="rId35"/>
    </p:embeddedFont>
    <p:embeddedFont>
      <p:font typeface="Calibri" panose="020F0502020204030204" charset="0"/>
      <p:regular r:id="rId36"/>
      <p:bold r:id="rId37"/>
      <p:italic r:id="rId38"/>
      <p:boldItalic r:id="rId39"/>
    </p:embeddedFont>
    <p:embeddedFont>
      <p:font typeface="Tahoma" panose="020B0604030504040204" pitchFamily="34" charset="0"/>
      <p:regular r:id="rId40"/>
      <p:bold r:id="rId41"/>
    </p:embeddedFont>
    <p:embeddedFont>
      <p:font typeface="仿宋" panose="02010609060101010101" pitchFamily="49" charset="-122"/>
      <p:regular r:id="rId42"/>
    </p:embeddedFont>
  </p:embeddedFontLst>
  <p:custDataLst>
    <p:tags r:id="rId4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0066FF"/>
    <a:srgbClr val="FFFFFF"/>
    <a:srgbClr val="00B050"/>
    <a:srgbClr val="FEFCDE"/>
    <a:srgbClr val="A38302"/>
    <a:srgbClr val="FF00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21" autoAdjust="0"/>
    <p:restoredTop sz="94667" autoAdjust="0"/>
  </p:normalViewPr>
  <p:slideViewPr>
    <p:cSldViewPr showGuides="1">
      <p:cViewPr>
        <p:scale>
          <a:sx n="110" d="100"/>
          <a:sy n="110" d="100"/>
        </p:scale>
        <p:origin x="-630" y="-23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862"/>
        <p:guide pos="2160"/>
      </p:guideLst>
    </p:cSldViewPr>
  </p:notes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3" Type="http://schemas.openxmlformats.org/officeDocument/2006/relationships/tags" Target="tags/tag1.xml"/><Relationship Id="rId42" Type="http://schemas.openxmlformats.org/officeDocument/2006/relationships/font" Target="fonts/font10.fntdata"/><Relationship Id="rId41" Type="http://schemas.openxmlformats.org/officeDocument/2006/relationships/font" Target="fonts/font9.fntdata"/><Relationship Id="rId40" Type="http://schemas.openxmlformats.org/officeDocument/2006/relationships/font" Target="fonts/font8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7.fntdata"/><Relationship Id="rId38" Type="http://schemas.openxmlformats.org/officeDocument/2006/relationships/font" Target="fonts/font6.fntdata"/><Relationship Id="rId37" Type="http://schemas.openxmlformats.org/officeDocument/2006/relationships/font" Target="fonts/font5.fntdata"/><Relationship Id="rId36" Type="http://schemas.openxmlformats.org/officeDocument/2006/relationships/font" Target="fonts/font4.fntdata"/><Relationship Id="rId35" Type="http://schemas.openxmlformats.org/officeDocument/2006/relationships/font" Target="fonts/font3.fntdata"/><Relationship Id="rId34" Type="http://schemas.openxmlformats.org/officeDocument/2006/relationships/font" Target="fonts/font2.fntdata"/><Relationship Id="rId33" Type="http://schemas.openxmlformats.org/officeDocument/2006/relationships/font" Target="fonts/font1.fntdata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6" Type="http://schemas.openxmlformats.org/officeDocument/2006/relationships/theme" Target="../theme/theme1.xml"/><Relationship Id="rId45" Type="http://schemas.openxmlformats.org/officeDocument/2006/relationships/image" Target="../media/image2.png"/><Relationship Id="rId44" Type="http://schemas.openxmlformats.org/officeDocument/2006/relationships/image" Target="../media/image1.png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31890"/>
            <a:ext cx="1210370" cy="47575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2.xml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1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GIF"/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26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9.png"/><Relationship Id="rId1" Type="http://schemas.openxmlformats.org/officeDocument/2006/relationships/image" Target="../media/image28.emf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1.png"/><Relationship Id="rId1" Type="http://schemas.openxmlformats.org/officeDocument/2006/relationships/image" Target="../media/image30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GIF"/><Relationship Id="rId4" Type="http://schemas.openxmlformats.org/officeDocument/2006/relationships/image" Target="../media/image8.png"/><Relationship Id="rId3" Type="http://schemas.openxmlformats.org/officeDocument/2006/relationships/hyperlink" Target="&#36164;&#26009;&#38142;&#25509;/&#35270;&#39057;/&#19971;&#24425;-&#35838;&#25991;&#26391;&#35835;-&#20845;&#19978;28&#26377;&#30340;&#20154;&#8212;&#8212;&#32426;&#24565;&#40065;&#36805;&#26377;&#24863;.mp4" TargetMode="External"/><Relationship Id="rId2" Type="http://schemas.openxmlformats.org/officeDocument/2006/relationships/image" Target="../media/image7.emf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811406" y="1327907"/>
            <a:ext cx="7776000" cy="232396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标题 1"/>
          <p:cNvSpPr txBox="1"/>
          <p:nvPr/>
        </p:nvSpPr>
        <p:spPr>
          <a:xfrm>
            <a:off x="2340151" y="1432541"/>
            <a:ext cx="6407849" cy="2407802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lstStyle/>
          <a:p>
            <a:r>
              <a:rPr lang="zh-CN" altLang="en-US" sz="60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</a:t>
            </a:r>
            <a:r>
              <a:rPr lang="zh-CN" altLang="en-US" sz="60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en-US" sz="60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</a:t>
            </a:r>
            <a:endParaRPr lang="en-US" altLang="zh-CN" sz="60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5400" b="1" dirty="0" smtClean="0">
                <a:ln w="0"/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5400" b="1" dirty="0">
                <a:ln w="0"/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纪念鲁迅有感</a:t>
            </a:r>
            <a:endParaRPr lang="en-US" altLang="zh-CN" sz="5400" b="1" dirty="0">
              <a:ln w="0"/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lang="en-US" altLang="zh-CN" sz="60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lang="zh-CN" altLang="en-US" sz="60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标题 1"/>
          <p:cNvSpPr txBox="1"/>
          <p:nvPr/>
        </p:nvSpPr>
        <p:spPr>
          <a:xfrm>
            <a:off x="1620152" y="1275750"/>
            <a:ext cx="909613" cy="1076573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40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*</a:t>
            </a:r>
            <a:endParaRPr lang="zh-CN" altLang="en-US" sz="40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406" y="1347871"/>
            <a:ext cx="1240746" cy="1231417"/>
          </a:xfrm>
          <a:prstGeom prst="rect">
            <a:avLst/>
          </a:prstGeom>
        </p:spPr>
      </p:pic>
      <p:sp>
        <p:nvSpPr>
          <p:cNvPr id="19" name="文本框 6"/>
          <p:cNvSpPr txBox="1"/>
          <p:nvPr/>
        </p:nvSpPr>
        <p:spPr>
          <a:xfrm>
            <a:off x="1008111" y="1432541"/>
            <a:ext cx="8835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5400" b="1" dirty="0" smtClean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28</a:t>
            </a:r>
            <a:endParaRPr kumimoji="1" lang="zh-CN" altLang="en-US" sz="6000" b="1" dirty="0">
              <a:solidFill>
                <a:srgbClr val="92D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41466"/>
            <a:ext cx="1282378" cy="50405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7504" y="157946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六年级 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上册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0000" y="201805"/>
            <a:ext cx="4536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骑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在人民头上：“啊，我多伟大！”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有的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en-US" altLang="zh-CN" sz="20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俯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下身子给人民当牛马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有的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名字刻入石头，想“不朽”；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有的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en-US" altLang="zh-CN" sz="20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情愿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作野草，等着地下的火烧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有的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活着别人就不能活；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有的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en-US" altLang="zh-CN" sz="20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活着为了多数人更好地活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04000" y="267750"/>
            <a:ext cx="4068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骑在人民头上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人民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把他摔垮；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给人民作牛马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endParaRPr lang="en-US" altLang="zh-CN" sz="20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人民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永远记住他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lang="en-US" altLang="zh-CN" sz="20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把名字刻入石头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名字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比尸首烂得更早；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只要春风吹到的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地方</a:t>
            </a:r>
            <a:endParaRPr lang="en-US" altLang="zh-CN" sz="20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到处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是青青的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野草。</a:t>
            </a:r>
            <a:endParaRPr lang="en-US" altLang="zh-CN" sz="20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他活着别人就不能活的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的下场可以看到；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他活着为了多数人更好地活着的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人群众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把他抬举得很高，很高。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7452000" y="627750"/>
            <a:ext cx="1224000" cy="1152000"/>
          </a:xfrm>
          <a:prstGeom prst="cloudCallout">
            <a:avLst>
              <a:gd name="adj1" fmla="val -87091"/>
              <a:gd name="adj2" fmla="val -33983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憎恶</a:t>
            </a:r>
            <a:r>
              <a:rPr lang="zh-CN" altLang="en-US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痛恨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3852000" y="1059750"/>
            <a:ext cx="1224000" cy="1152000"/>
          </a:xfrm>
          <a:prstGeom prst="cloudCallout">
            <a:avLst>
              <a:gd name="adj1" fmla="val 80008"/>
              <a:gd name="adj2" fmla="val -6276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热爱赞美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圆角矩形 15"/>
          <p:cNvSpPr/>
          <p:nvPr/>
        </p:nvSpPr>
        <p:spPr>
          <a:xfrm>
            <a:off x="5580000" y="627750"/>
            <a:ext cx="1080000" cy="33039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8" name="圆角矩形 15"/>
          <p:cNvSpPr/>
          <p:nvPr/>
        </p:nvSpPr>
        <p:spPr>
          <a:xfrm>
            <a:off x="5634136" y="1203750"/>
            <a:ext cx="1296000" cy="330395"/>
          </a:xfrm>
          <a:prstGeom prst="round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9" name="圆角矩形 15"/>
          <p:cNvSpPr/>
          <p:nvPr/>
        </p:nvSpPr>
        <p:spPr>
          <a:xfrm>
            <a:off x="5579388" y="4283044"/>
            <a:ext cx="2592611" cy="330395"/>
          </a:xfrm>
          <a:prstGeom prst="round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756000" y="1195693"/>
            <a:ext cx="7776000" cy="2456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本诗的诗题叫“有的人”，如果没有副标题和学习提示，你能借助资料，读出其中一种人就是指鲁迅先生这样的人吗？从哪里读出来的？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10875" y="949543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35498" y="-164554"/>
            <a:ext cx="2736302" cy="1152128"/>
            <a:chOff x="590149" y="1521371"/>
            <a:chExt cx="2189041" cy="937544"/>
          </a:xfrm>
        </p:grpSpPr>
        <p:sp>
          <p:nvSpPr>
            <p:cNvPr id="5" name="文本框 7"/>
            <p:cNvSpPr txBox="1"/>
            <p:nvPr/>
          </p:nvSpPr>
          <p:spPr>
            <a:xfrm>
              <a:off x="1195014" y="1784612"/>
              <a:ext cx="1584176" cy="526485"/>
            </a:xfrm>
            <a:prstGeom prst="roundRect">
              <a:avLst/>
            </a:prstGeom>
            <a:noFill/>
            <a:ln w="19050">
              <a:solidFill>
                <a:schemeClr val="accent3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lvl="0" algn="ctr"/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" name="Picture 3" descr="https://timgsa.baidu.com/timg?image&amp;quality=80&amp;size=b9999_10000&amp;sec=1564661228970&amp;di=80439a8e5dc7f7a81aa206ca0148b991&amp;imgtype=0&amp;src=http%3A%2F%2Fku.90sjimg.com%2Felement_origin_min_pic%2F16%2F11%2F26%2F1aadfa254caf57802d14a23dd7d48b76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0149" y="1521371"/>
              <a:ext cx="936104" cy="937544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000" y="1142960"/>
            <a:ext cx="4802062" cy="2076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1044000" y="2600962"/>
            <a:ext cx="8640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044000" y="3014960"/>
            <a:ext cx="27360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对话气泡: 圆角矩形 14"/>
          <p:cNvSpPr/>
          <p:nvPr/>
        </p:nvSpPr>
        <p:spPr>
          <a:xfrm>
            <a:off x="5724000" y="662566"/>
            <a:ext cx="2977031" cy="1549184"/>
          </a:xfrm>
          <a:prstGeom prst="wedgeRoundRectCallout">
            <a:avLst>
              <a:gd name="adj1" fmla="val 32235"/>
              <a:gd name="adj2" fmla="val -49954"/>
              <a:gd name="adj3" fmla="val 16667"/>
            </a:avLst>
          </a:prstGeom>
          <a:solidFill>
            <a:schemeClr val="lt1"/>
          </a:solidFill>
          <a:ln w="2540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横眉冷对千夫指，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俯首甘为孺子牛。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——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鲁迅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自嘲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对话气泡: 圆角矩形 14"/>
          <p:cNvSpPr/>
          <p:nvPr/>
        </p:nvSpPr>
        <p:spPr>
          <a:xfrm>
            <a:off x="5698969" y="2344540"/>
            <a:ext cx="2977031" cy="1549184"/>
          </a:xfrm>
          <a:prstGeom prst="wedgeRoundRectCallout">
            <a:avLst>
              <a:gd name="adj1" fmla="val -27861"/>
              <a:gd name="adj2" fmla="val -48654"/>
              <a:gd name="adj3" fmla="val 16667"/>
            </a:avLst>
          </a:prstGeom>
          <a:solidFill>
            <a:schemeClr val="lt1"/>
          </a:solidFill>
          <a:ln w="2540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我好像一只牛，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吃的是草，挤出来的是牛奶，血。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——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鲁迅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548000" y="4006194"/>
            <a:ext cx="6266644" cy="60197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kern="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鲁迅一心为民，甘愿为民牺牲的精神。</a:t>
            </a:r>
            <a:endParaRPr lang="zh-CN" altLang="en-US" sz="2800" b="1" kern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00" y="1029464"/>
            <a:ext cx="4197975" cy="1830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972000" y="2325464"/>
            <a:ext cx="8640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972000" y="2757464"/>
            <a:ext cx="33840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对话气泡: 圆角矩形 14"/>
          <p:cNvSpPr/>
          <p:nvPr/>
        </p:nvSpPr>
        <p:spPr>
          <a:xfrm>
            <a:off x="4932000" y="682863"/>
            <a:ext cx="3816000" cy="1008000"/>
          </a:xfrm>
          <a:prstGeom prst="wedgeRoundRectCallout">
            <a:avLst>
              <a:gd name="adj1" fmla="val 28758"/>
              <a:gd name="adj2" fmla="val -49760"/>
              <a:gd name="adj3" fmla="val 16667"/>
            </a:avLst>
          </a:prstGeom>
          <a:solidFill>
            <a:schemeClr val="lt1"/>
          </a:solidFill>
          <a:ln w="2540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鲁迅的散文诗集的名字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野草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对话气泡: 圆角矩形 14"/>
          <p:cNvSpPr/>
          <p:nvPr/>
        </p:nvSpPr>
        <p:spPr>
          <a:xfrm>
            <a:off x="4932000" y="1851750"/>
            <a:ext cx="3913031" cy="1440000"/>
          </a:xfrm>
          <a:prstGeom prst="wedgeRoundRectCallout">
            <a:avLst>
              <a:gd name="adj1" fmla="val -25185"/>
              <a:gd name="adj2" fmla="val -49327"/>
              <a:gd name="adj3" fmla="val 16667"/>
            </a:avLst>
          </a:prstGeom>
          <a:solidFill>
            <a:schemeClr val="lt1"/>
          </a:solidFill>
          <a:ln w="2540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我希望这野草的死亡与腐朽，火速到来。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——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鲁迅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野草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题辞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532653" y="3435750"/>
            <a:ext cx="6266644" cy="9360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kern="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鲁迅对黑暗社会的憎恶以及继续战斗的决心。</a:t>
            </a:r>
            <a:endParaRPr lang="zh-CN" altLang="en-US" sz="2800" b="1" kern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787" y="953160"/>
            <a:ext cx="4262213" cy="1978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813787" y="2380725"/>
            <a:ext cx="7920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779127" y="2812725"/>
            <a:ext cx="3359935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对话气泡: 圆角矩形 14"/>
          <p:cNvSpPr/>
          <p:nvPr/>
        </p:nvSpPr>
        <p:spPr>
          <a:xfrm>
            <a:off x="4801275" y="771750"/>
            <a:ext cx="4018726" cy="1008000"/>
          </a:xfrm>
          <a:prstGeom prst="wedgeRoundRectCallout">
            <a:avLst>
              <a:gd name="adj1" fmla="val 30352"/>
              <a:gd name="adj2" fmla="val -48904"/>
              <a:gd name="adj3" fmla="val 16667"/>
            </a:avLst>
          </a:prstGeom>
          <a:solidFill>
            <a:schemeClr val="lt1"/>
          </a:solidFill>
          <a:ln w="2540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我的伯父鲁迅先生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救助车夫、关心女佣。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对话气泡: 圆角矩形 14"/>
          <p:cNvSpPr/>
          <p:nvPr/>
        </p:nvSpPr>
        <p:spPr>
          <a:xfrm>
            <a:off x="4801274" y="1942455"/>
            <a:ext cx="4018727" cy="1301025"/>
          </a:xfrm>
          <a:prstGeom prst="wedgeRoundRectCallout">
            <a:avLst>
              <a:gd name="adj1" fmla="val -26948"/>
              <a:gd name="adj2" fmla="val -49443"/>
              <a:gd name="adj3" fmla="val 16667"/>
            </a:avLst>
          </a:prstGeom>
          <a:solidFill>
            <a:schemeClr val="lt1"/>
          </a:solidFill>
          <a:ln w="2540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无穷的远方，无数的人们，都和我有关。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——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鲁迅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这也是生活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510678" y="3435750"/>
            <a:ext cx="6266644" cy="9360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kern="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鲁迅关心劳苦大众，为别人想得多，为自己想得少。</a:t>
            </a:r>
            <a:endParaRPr lang="zh-CN" altLang="en-US" sz="2800" b="1" kern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000" y="1347750"/>
            <a:ext cx="2993527" cy="21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1186691" y="2953882"/>
            <a:ext cx="2117487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1186691" y="3360451"/>
            <a:ext cx="2189487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对话气泡: 圆角矩形 14"/>
          <p:cNvSpPr/>
          <p:nvPr/>
        </p:nvSpPr>
        <p:spPr>
          <a:xfrm>
            <a:off x="4081398" y="987750"/>
            <a:ext cx="4334779" cy="1008000"/>
          </a:xfrm>
          <a:prstGeom prst="wedgeRoundRectCallout">
            <a:avLst>
              <a:gd name="adj1" fmla="val 25628"/>
              <a:gd name="adj2" fmla="val -50330"/>
              <a:gd name="adj3" fmla="val 16667"/>
            </a:avLst>
          </a:prstGeom>
          <a:solidFill>
            <a:schemeClr val="lt1"/>
          </a:solidFill>
          <a:ln w="2540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我的伯父鲁迅先生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开头内容体现人民对他的爱戴。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对话气泡: 圆角矩形 14"/>
          <p:cNvSpPr/>
          <p:nvPr/>
        </p:nvSpPr>
        <p:spPr>
          <a:xfrm>
            <a:off x="4168178" y="2320260"/>
            <a:ext cx="4247999" cy="1301025"/>
          </a:xfrm>
          <a:prstGeom prst="wedgeRoundRectCallout">
            <a:avLst>
              <a:gd name="adj1" fmla="val -29153"/>
              <a:gd name="adj2" fmla="val -48117"/>
              <a:gd name="adj3" fmla="val 16667"/>
            </a:avLst>
          </a:prstGeom>
          <a:solidFill>
            <a:schemeClr val="lt1"/>
          </a:solidFill>
          <a:ln w="2540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巴金的文章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悼念鲁迅先生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体现了对鲁迅的怀念和崇敬。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3491973" y="411750"/>
            <a:ext cx="2160053" cy="5847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补充资料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2000" y="1059750"/>
            <a:ext cx="7924966" cy="34240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3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毛泽东评价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鲁迅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3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鲁迅是中国文化革命的主将，他不但是伟大的文学家，而且是伟大的思想家和伟大的革命家。鲁迅的骨头是最硬的，他没有丝毫的奴颜和媚骨，这是殖民地半殖民地人民最宝贵的性格。鲁迅是在文化战线上，代表全民族的大多数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向着敌人冲锋陷阵的最正确、最勇敢、最坚决、最忠实、最热忱的空前的民族英雄。鲁迅的方向，就是中华民族新文化的方向，就是新生命的方向。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116000" y="987750"/>
            <a:ext cx="71386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叶圣陶评价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鲁迅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与其说鲁迅先生的精神不死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不如说鲁迅先生的精神正在发芽滋长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播散到大众的心里。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1038416" y="448486"/>
            <a:ext cx="742158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请结合下表说说你对鲁迅的了解。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93291" y="202336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468000" y="1131750"/>
          <a:ext cx="8352000" cy="3132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56000"/>
                <a:gridCol w="4464000"/>
                <a:gridCol w="2232000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我找到的资料</a:t>
                      </a: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我对鲁迅的了解</a:t>
                      </a: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 rowSpan="3">
                  <a:txBody>
                    <a:bodyPr/>
                    <a:lstStyle/>
                    <a:p>
                      <a:endParaRPr lang="en-US" altLang="zh-CN" sz="2000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r>
                        <a:rPr lang="zh-CN" altLang="en-US" sz="20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学过的课文及相关资料</a:t>
                      </a: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rowSpan="6">
                  <a:txBody>
                    <a:bodyPr/>
                    <a:lstStyle/>
                    <a:p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 vMerge="1">
                  <a:tcPr/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cPr>
                    <a:solidFill>
                      <a:schemeClr val="bg1"/>
                    </a:solidFill>
                  </a:tcPr>
                </a:tc>
              </a:tr>
              <a:tr h="755280">
                <a:tc vMerge="1">
                  <a:tcPr/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cPr>
                    <a:solidFill>
                      <a:schemeClr val="bg1"/>
                    </a:solidFill>
                  </a:tcPr>
                </a:tc>
              </a:tr>
              <a:tr h="370840">
                <a:tc rowSpan="3">
                  <a:txBody>
                    <a:bodyPr/>
                    <a:lstStyle/>
                    <a:p>
                      <a:pPr algn="ctr"/>
                      <a:endParaRPr lang="en-US" altLang="zh-CN" sz="2000" b="1" dirty="0" smtClean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zh-CN" altLang="en-US" sz="20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其他资料</a:t>
                      </a: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cPr>
                    <a:solidFill>
                      <a:schemeClr val="bg1"/>
                    </a:solidFill>
                  </a:tcPr>
                </a:tc>
              </a:tr>
              <a:tr h="370840">
                <a:tc vMerge="1">
                  <a:tcPr/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cPr>
                    <a:solidFill>
                      <a:schemeClr val="bg1"/>
                    </a:solidFill>
                  </a:tcPr>
                </a:tc>
              </a:tr>
              <a:tr h="370840">
                <a:tc vMerge="1">
                  <a:tcPr/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2" name="矩形 11"/>
          <p:cNvSpPr/>
          <p:nvPr/>
        </p:nvSpPr>
        <p:spPr>
          <a:xfrm>
            <a:off x="1980000" y="1560360"/>
            <a:ext cx="48301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少年闰土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及补充的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故乡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（节选）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80000" y="1956030"/>
            <a:ext cx="35397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好的故事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及“阅读链接”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52000" y="2352360"/>
            <a:ext cx="4536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我的伯父鲁迅先生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及社会背景、巴金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悼念鲁迅先生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96000" y="3072360"/>
            <a:ext cx="17331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关于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野草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196000" y="3504360"/>
            <a:ext cx="14750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鲁迅的名言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251954" y="3864360"/>
            <a:ext cx="7008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810168" y="1954215"/>
            <a:ext cx="1733167" cy="18899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甘愿为民牺牲</a:t>
            </a:r>
            <a:endParaRPr lang="en-US" altLang="zh-CN" sz="20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憎恶黑暗社会</a:t>
            </a:r>
            <a:endParaRPr lang="en-US" altLang="zh-CN" sz="20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为别人想得多</a:t>
            </a:r>
            <a:endParaRPr lang="en-US" altLang="zh-CN" sz="20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为自己想得少</a:t>
            </a:r>
            <a:endParaRPr lang="en-US" altLang="zh-CN" sz="20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"/>
          <p:cNvSpPr txBox="1"/>
          <p:nvPr/>
        </p:nvSpPr>
        <p:spPr>
          <a:xfrm>
            <a:off x="761691" y="504385"/>
            <a:ext cx="1980221" cy="646986"/>
          </a:xfrm>
          <a:prstGeom prst="roundRect">
            <a:avLst/>
          </a:prstGeom>
          <a:noFill/>
          <a:ln w="19050"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读一读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04"/>
            <a:ext cx="733349" cy="936346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1084047" y="1491750"/>
            <a:ext cx="6912000" cy="15840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sz="2800" b="1" kern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kern="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伴随音乐，结合自己的理解朗读本诗，运用适当的语气、语调，表达出自己对鲁迅先生的情感。</a:t>
            </a:r>
            <a:endParaRPr lang="zh-CN" altLang="en-US" sz="2800" b="1" kern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背景音乐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916000" y="52835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83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ages1.wenming.cn/web_wenming/qmyd_pd/jckd/201012/W020101220348044479916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000" y="1259324"/>
            <a:ext cx="1741724" cy="260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标题 1"/>
          <p:cNvSpPr txBox="1"/>
          <p:nvPr/>
        </p:nvSpPr>
        <p:spPr>
          <a:xfrm>
            <a:off x="324001" y="829866"/>
            <a:ext cx="6263999" cy="3468243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120000"/>
              </a:lnSpc>
              <a:spcBef>
                <a:spcPct val="0"/>
              </a:spcBef>
            </a:pPr>
            <a:r>
              <a:rPr kumimoji="0" lang="zh-CN" altLang="en-US" sz="2800" b="1" i="0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</a:t>
            </a:r>
            <a:r>
              <a:rPr kumimoji="0" lang="zh-CN" altLang="en-US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臧克家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1905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－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2004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）山东诸城人，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现当代杰出诗人，著名作家、编辑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家，忠诚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的爱国主义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者。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他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主要作品有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烙印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罪恶的黑手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运河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乱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莠集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从军行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淮上吟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随枣行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822416" y="476301"/>
            <a:ext cx="7925584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这首诗不仅赞美了鲁迅先生，更是赞美了像鲁迅先生一样的人，你读完这首诗想到了谁？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53088" y="26775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www.bjcipt.com/UploadFiles/sjk/2016/9/20160909163746306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0000" y="2341427"/>
            <a:ext cx="4260750" cy="2305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p6-tt.byteimg.com/origin/615900056bfd628bf650?from=p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5075" y="1779750"/>
            <a:ext cx="3135675" cy="2981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military.people.com.cn/mediafile/201203/06/F201203061757041300529790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000" y="1632934"/>
            <a:ext cx="2425500" cy="3112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www.people.com.cn/mediafile/pic/20140512/94/876445898386454119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210" y="1617747"/>
            <a:ext cx="2392285" cy="3127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852000" y="3377123"/>
            <a:ext cx="615553" cy="9226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雷锋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96000" y="1635750"/>
            <a:ext cx="615553" cy="12106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焦裕禄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2772000" y="627750"/>
            <a:ext cx="3741869" cy="911838"/>
          </a:xfrm>
          <a:prstGeom prst="roundRect">
            <a:avLst/>
          </a:prstGeom>
          <a:solidFill>
            <a:srgbClr val="00B050"/>
          </a:solidFill>
          <a:ln w="254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有的人</a:t>
            </a:r>
            <a:endParaRPr lang="en-US" altLang="zh-CN" sz="32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——</a:t>
            </a: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纪念鲁迅有感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9" name="左大括号 8"/>
          <p:cNvSpPr/>
          <p:nvPr/>
        </p:nvSpPr>
        <p:spPr>
          <a:xfrm rot="5400000">
            <a:off x="4365074" y="11151"/>
            <a:ext cx="388485" cy="3595107"/>
          </a:xfrm>
          <a:prstGeom prst="leftBrac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对话气泡: 圆角矩形 14"/>
          <p:cNvSpPr/>
          <p:nvPr/>
        </p:nvSpPr>
        <p:spPr>
          <a:xfrm>
            <a:off x="2009522" y="2002948"/>
            <a:ext cx="1455884" cy="815107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accent5">
              <a:lumMod val="50000"/>
            </a:schemeClr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有的人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流程图: 可选过程 13"/>
          <p:cNvSpPr/>
          <p:nvPr/>
        </p:nvSpPr>
        <p:spPr>
          <a:xfrm>
            <a:off x="1797722" y="3016010"/>
            <a:ext cx="1776109" cy="570938"/>
          </a:xfrm>
          <a:prstGeom prst="flowChartAlternateProcess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虽生犹死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对话气泡: 圆角矩形 14"/>
          <p:cNvSpPr/>
          <p:nvPr/>
        </p:nvSpPr>
        <p:spPr>
          <a:xfrm>
            <a:off x="5639853" y="2009245"/>
            <a:ext cx="1658997" cy="815106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FF000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有的人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流程图: 可选过程 18"/>
          <p:cNvSpPr/>
          <p:nvPr/>
        </p:nvSpPr>
        <p:spPr>
          <a:xfrm>
            <a:off x="5639852" y="3016010"/>
            <a:ext cx="1797017" cy="570938"/>
          </a:xfrm>
          <a:prstGeom prst="flowChartAlternateProcess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虽死犹生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下箭头 3"/>
          <p:cNvSpPr/>
          <p:nvPr/>
        </p:nvSpPr>
        <p:spPr>
          <a:xfrm>
            <a:off x="2538882" y="3694948"/>
            <a:ext cx="216906" cy="216000"/>
          </a:xfrm>
          <a:prstGeom prst="downArrow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流程图: 可选过程 19"/>
          <p:cNvSpPr/>
          <p:nvPr/>
        </p:nvSpPr>
        <p:spPr>
          <a:xfrm>
            <a:off x="1759280" y="3939750"/>
            <a:ext cx="1776109" cy="570938"/>
          </a:xfrm>
          <a:prstGeom prst="flowChartAlternateProcess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憎恶痛恨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下箭头 20"/>
          <p:cNvSpPr/>
          <p:nvPr/>
        </p:nvSpPr>
        <p:spPr>
          <a:xfrm>
            <a:off x="6443094" y="3658948"/>
            <a:ext cx="216906" cy="216000"/>
          </a:xfrm>
          <a:prstGeom prst="down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流程图: 可选过程 21"/>
          <p:cNvSpPr/>
          <p:nvPr/>
        </p:nvSpPr>
        <p:spPr>
          <a:xfrm>
            <a:off x="5675891" y="3944812"/>
            <a:ext cx="1776109" cy="570938"/>
          </a:xfrm>
          <a:prstGeom prst="flowChartAlternateProcess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热爱赞美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2280" y="170934"/>
            <a:ext cx="2268000" cy="69257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164876"/>
            <a:ext cx="450000" cy="559756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2048" y="12375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4" grpId="0" animBg="1"/>
      <p:bldP spid="16" grpId="0" animBg="1"/>
      <p:bldP spid="19" grpId="0" animBg="1"/>
      <p:bldP spid="4" grpId="0" animBg="1"/>
      <p:bldP spid="20" grpId="0" animBg="1"/>
      <p:bldP spid="21" grpId="0" animBg="1"/>
      <p:bldP spid="2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8000" y="1024181"/>
            <a:ext cx="8208464" cy="31716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《有的人》是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为纪念鲁迅先生逝世十三周年而写的，这首诗不仅表达了对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，而且通过两种“有的人”的对比，批判了那些“骑在人民头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上”的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，热情歌颂了鲁迅先生为人民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的可贵精神，号召人们向鲁迅先生学习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做真正有价值的人。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5765015" y="1542047"/>
            <a:ext cx="2405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鲁迅的怀念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08000" y="3087139"/>
            <a:ext cx="20891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无私奉献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5"/>
          <p:cNvSpPr txBox="1"/>
          <p:nvPr/>
        </p:nvSpPr>
        <p:spPr>
          <a:xfrm>
            <a:off x="2628001" y="2576144"/>
            <a:ext cx="1799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统治者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5"/>
          <p:cNvSpPr txBox="1"/>
          <p:nvPr/>
        </p:nvSpPr>
        <p:spPr>
          <a:xfrm>
            <a:off x="4091247" y="2573437"/>
            <a:ext cx="1777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压迫者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242934"/>
            <a:ext cx="2268000" cy="6925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36876"/>
            <a:ext cx="450000" cy="559756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827584" y="19575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2"/>
          <p:cNvSpPr txBox="1"/>
          <p:nvPr/>
        </p:nvSpPr>
        <p:spPr>
          <a:xfrm>
            <a:off x="3348464" y="1024181"/>
            <a:ext cx="1490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臧克家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3636000" y="958085"/>
            <a:ext cx="230400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[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印度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]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泰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戈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尔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48000" y="1387430"/>
            <a:ext cx="3816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你的天性是忘掉自己</a:t>
            </a:r>
            <a:b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我们心中却把你牢记</a:t>
            </a:r>
            <a:b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你总是爱把自己隐匿</a:t>
            </a:r>
            <a:b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我们的爱戴使你发射光芒</a:t>
            </a:r>
            <a:b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b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你把发自心灵的光芒</a:t>
            </a:r>
            <a:b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带给那黑暗的东西</a:t>
            </a:r>
            <a:b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你从不寻求名声和崇拜</a:t>
            </a:r>
            <a:b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可是爱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之神发现了你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56597" y="402975"/>
            <a:ext cx="10871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某 人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538" y="299496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827584" y="26775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62" y="299496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80751" y="2246072"/>
            <a:ext cx="7350347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．骑在人民头上：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啊，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多伟大！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（嘲讽）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．情愿作野草，等着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地下的火烧（赞颂）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．他活着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为了多数人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更好地活。（热情赞颂）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D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．群众把他抬得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很高，很高。（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谦卑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、赞扬）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68000" y="1563750"/>
            <a:ext cx="360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D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5999" y="992328"/>
            <a:ext cx="7799853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对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下列诗句朗读停顿、感情处理错误的一项是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（    ）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9984" y="223253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811349" y="19575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00" y="227464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44122" y="1635749"/>
            <a:ext cx="8340140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   阅读鲁迅先生的作品，如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阿长与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&lt;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山海经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&gt;》《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从百草园到三味书屋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》《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五猖会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 　　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94997"/>
            <a:ext cx="2268000" cy="692577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86493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9920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8000" y="771750"/>
            <a:ext cx="835200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1936年10月19日，鲁迅先生逝世，国民党反动派血腥镇压人民，不允许人民悼念鲁迅先生。直到1949年，先生逝世十三周年纪念日，全国各地第一次公开地隆重纪念他。臧克家亲自参加了首都的纪念活动，目睹了人民群众纪念鲁迅的盛况，并瞻仰了鲁迅在北京的故居。他深切追忆了鲁迅为人民鞠躬尽瘁的一生，百感交集，于1949年11月1日写了《有的人》这首短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6"/>
          <p:cNvSpPr txBox="1"/>
          <p:nvPr/>
        </p:nvSpPr>
        <p:spPr>
          <a:xfrm>
            <a:off x="3564000" y="248530"/>
            <a:ext cx="1800000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背景资料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756000" y="1643278"/>
            <a:ext cx="7709160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自由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读诗歌，读准字音，读通句子。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84204" y="1463935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圆角矩形 8"/>
          <p:cNvSpPr/>
          <p:nvPr/>
        </p:nvSpPr>
        <p:spPr>
          <a:xfrm>
            <a:off x="1154580" y="2643750"/>
            <a:ext cx="6912000" cy="10080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sz="2800" b="1" kern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kern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提示：关注标点的停顿，关注诗行及诗节之间的停顿，读出诗歌语言的节奏感。</a:t>
            </a:r>
            <a:endParaRPr lang="zh-CN" altLang="en-US" sz="2800" b="1" kern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937" y="383823"/>
            <a:ext cx="2269879" cy="693151"/>
          </a:xfrm>
          <a:prstGeom prst="rect">
            <a:avLst/>
          </a:prstGeom>
        </p:spPr>
      </p:pic>
      <p:sp>
        <p:nvSpPr>
          <p:cNvPr id="12" name="文本框 14">
            <a:hlinkClick r:id="rId3" action="ppaction://hlinkfile"/>
          </p:cNvPr>
          <p:cNvSpPr txBox="1"/>
          <p:nvPr/>
        </p:nvSpPr>
        <p:spPr>
          <a:xfrm>
            <a:off x="864933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2293"/>
            <a:ext cx="443315" cy="551442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3573132" y="789724"/>
            <a:ext cx="1093515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</a:t>
            </a:r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，</a:t>
            </a:r>
            <a:endParaRPr lang="en-US" altLang="zh-CN" sz="1600" b="1" dirty="0" smtClean="0">
              <a:latin typeface="Kaiti SC" panose="02010600040101010101" pitchFamily="2" charset="-122"/>
              <a:ea typeface="Kaiti SC" panose="02010600040101010101" pitchFamily="2" charset="-122"/>
            </a:endParaRPr>
          </a:p>
          <a:p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听</a:t>
            </a:r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2629444" y="408704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1044000" y="1225555"/>
            <a:ext cx="7421584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我们一起来看一看这节课的学习任务吧。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98875" y="979405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8000" y="2497654"/>
            <a:ext cx="6978813" cy="151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直接连接符 4"/>
          <p:cNvCxnSpPr/>
          <p:nvPr/>
        </p:nvCxnSpPr>
        <p:spPr>
          <a:xfrm flipV="1">
            <a:off x="2339691" y="3577654"/>
            <a:ext cx="5289434" cy="1800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730356" y="3883656"/>
            <a:ext cx="2154769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504" y="223173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738869" y="19567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互动课堂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27416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260000" y="1563750"/>
          <a:ext cx="7296000" cy="3132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2000"/>
                <a:gridCol w="5784000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我找到的资料</a:t>
                      </a: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cPr/>
                </a:tc>
              </a:tr>
              <a:tr h="370840">
                <a:tc rowSpan="3">
                  <a:txBody>
                    <a:bodyPr/>
                    <a:lstStyle/>
                    <a:p>
                      <a:endParaRPr lang="en-US" altLang="zh-CN" sz="2000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r>
                        <a:rPr lang="zh-CN" altLang="en-US" sz="20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学过的课文及相关资料</a:t>
                      </a: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 vMerge="1">
                  <a:tcPr/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755280">
                <a:tc vMerge="1">
                  <a:tcPr/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 rowSpan="3">
                  <a:txBody>
                    <a:bodyPr/>
                    <a:lstStyle/>
                    <a:p>
                      <a:pPr algn="ctr"/>
                      <a:endParaRPr lang="en-US" altLang="zh-CN" sz="2000" b="1" dirty="0" smtClean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zh-CN" altLang="en-US" sz="20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其他资料</a:t>
                      </a: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 vMerge="1">
                  <a:tcPr/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 vMerge="1">
                  <a:tcPr/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文本框 4"/>
          <p:cNvSpPr txBox="1"/>
          <p:nvPr/>
        </p:nvSpPr>
        <p:spPr>
          <a:xfrm>
            <a:off x="1075050" y="361555"/>
            <a:ext cx="7421584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我们一起来说一说可以借助哪些资料来学习这篇课文。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329925" y="115405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2628000" y="1995750"/>
            <a:ext cx="48301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少年闰土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及补充的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故乡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（节选）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28000" y="2391420"/>
            <a:ext cx="35397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好的故事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及“阅读链接”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00000" y="2787750"/>
            <a:ext cx="5976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我的伯父鲁迅先生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及社会背景、巴金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悼念鲁迅先生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44000" y="3507750"/>
            <a:ext cx="17331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关于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野草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44000" y="3939750"/>
            <a:ext cx="14750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鲁迅的名言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99954" y="4299750"/>
            <a:ext cx="7008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1044000" y="1009555"/>
            <a:ext cx="7421584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诗歌写了哪两种人？这两种人的人生观有何不同？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98875" y="763405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9" r="3635"/>
          <a:stretch>
            <a:fillRect/>
          </a:stretch>
        </p:blipFill>
        <p:spPr bwMode="auto">
          <a:xfrm>
            <a:off x="4033113" y="-1"/>
            <a:ext cx="3609892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619" y="0"/>
            <a:ext cx="3565381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直接连接符 3"/>
          <p:cNvCxnSpPr/>
          <p:nvPr/>
        </p:nvCxnSpPr>
        <p:spPr>
          <a:xfrm>
            <a:off x="1423281" y="1797752"/>
            <a:ext cx="700719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423281" y="1995750"/>
            <a:ext cx="700719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对话气泡: 圆角矩形 14"/>
          <p:cNvSpPr/>
          <p:nvPr/>
        </p:nvSpPr>
        <p:spPr>
          <a:xfrm>
            <a:off x="180000" y="1419160"/>
            <a:ext cx="1082272" cy="757184"/>
          </a:xfrm>
          <a:prstGeom prst="wedgeRoundRectCallout">
            <a:avLst>
              <a:gd name="adj1" fmla="val 62889"/>
              <a:gd name="adj2" fmla="val 12550"/>
              <a:gd name="adj3" fmla="val 16667"/>
            </a:avLst>
          </a:prstGeom>
          <a:solidFill>
            <a:schemeClr val="lt1"/>
          </a:solidFill>
          <a:ln w="2540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虽生犹死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23281" y="2211750"/>
            <a:ext cx="700719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404000" y="2427750"/>
            <a:ext cx="700719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对话气泡: 圆角矩形 14"/>
          <p:cNvSpPr/>
          <p:nvPr/>
        </p:nvSpPr>
        <p:spPr>
          <a:xfrm>
            <a:off x="2379856" y="1794541"/>
            <a:ext cx="1082272" cy="757184"/>
          </a:xfrm>
          <a:prstGeom prst="wedgeRoundRectCallout">
            <a:avLst>
              <a:gd name="adj1" fmla="val -64724"/>
              <a:gd name="adj2" fmla="val 16324"/>
              <a:gd name="adj3" fmla="val 16667"/>
            </a:avLst>
          </a:prstGeom>
          <a:solidFill>
            <a:schemeClr val="lt1"/>
          </a:solidFill>
          <a:ln w="25400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虽死犹生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32000" y="2588518"/>
            <a:ext cx="2016000" cy="19992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56000" y="299776"/>
            <a:ext cx="2016000" cy="936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4356000" y="1308825"/>
            <a:ext cx="2016000" cy="316694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对话气泡: 圆角矩形 14"/>
          <p:cNvSpPr/>
          <p:nvPr/>
        </p:nvSpPr>
        <p:spPr>
          <a:xfrm>
            <a:off x="-815" y="3219750"/>
            <a:ext cx="1574359" cy="1527730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FF000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两种人不同的人生观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对话气泡: 圆角矩形 14"/>
          <p:cNvSpPr/>
          <p:nvPr/>
        </p:nvSpPr>
        <p:spPr>
          <a:xfrm>
            <a:off x="6277838" y="3395775"/>
            <a:ext cx="1501350" cy="1584000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0070C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两种人不同的结局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云形标注 15"/>
          <p:cNvSpPr/>
          <p:nvPr/>
        </p:nvSpPr>
        <p:spPr>
          <a:xfrm>
            <a:off x="6444000" y="1308825"/>
            <a:ext cx="1412141" cy="576064"/>
          </a:xfrm>
          <a:prstGeom prst="cloudCallout">
            <a:avLst>
              <a:gd name="adj1" fmla="val -12282"/>
              <a:gd name="adj2" fmla="val 33840"/>
            </a:avLst>
          </a:prstGeom>
          <a:solidFill>
            <a:schemeClr val="accent1">
              <a:lumMod val="75000"/>
            </a:schemeClr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对比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对话气泡: 圆角矩形 14"/>
          <p:cNvSpPr/>
          <p:nvPr/>
        </p:nvSpPr>
        <p:spPr>
          <a:xfrm>
            <a:off x="3450053" y="2931749"/>
            <a:ext cx="858450" cy="641175"/>
          </a:xfrm>
          <a:prstGeom prst="wedgeRoundRectCallout">
            <a:avLst>
              <a:gd name="adj1" fmla="val -33041"/>
              <a:gd name="adj2" fmla="val 18840"/>
              <a:gd name="adj3" fmla="val 16667"/>
            </a:avLst>
          </a:prstGeom>
          <a:solidFill>
            <a:srgbClr val="00B05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对应</a:t>
            </a:r>
            <a:endParaRPr lang="zh-CN" altLang="en-US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上箭头 2"/>
          <p:cNvSpPr/>
          <p:nvPr/>
        </p:nvSpPr>
        <p:spPr>
          <a:xfrm>
            <a:off x="576050" y="1180940"/>
            <a:ext cx="290172" cy="208064"/>
          </a:xfrm>
          <a:prstGeom prst="up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2281557" y="109475"/>
            <a:ext cx="1584000" cy="1444097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为人民着想，为人民利益而奋斗的人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上箭头 19"/>
          <p:cNvSpPr/>
          <p:nvPr/>
        </p:nvSpPr>
        <p:spPr>
          <a:xfrm>
            <a:off x="2838125" y="1553572"/>
            <a:ext cx="290172" cy="208064"/>
          </a:xfrm>
          <a:prstGeom prst="upArrow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155959" y="109475"/>
            <a:ext cx="1584000" cy="1080001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压迫人民，作威作福的人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3" grpId="0" animBg="1"/>
      <p:bldP spid="19" grpId="0" animBg="1"/>
      <p:bldP spid="20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678416" y="980301"/>
            <a:ext cx="7925584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人民对这两种人的态度分别是怎样的？请圈画相关内容，并作简单批注。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77623" y="743935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1070c308-b54f-4793-b2fe-4a1c5264e1ed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2250</Words>
  <Application>WPS 演示</Application>
  <PresentationFormat>全屏显示(16:9)</PresentationFormat>
  <Paragraphs>258</Paragraphs>
  <Slides>25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Arial</vt:lpstr>
      <vt:lpstr>宋体</vt:lpstr>
      <vt:lpstr>Wingdings</vt:lpstr>
      <vt:lpstr>黑体</vt:lpstr>
      <vt:lpstr>楷体</vt:lpstr>
      <vt:lpstr>Kaiti SC</vt:lpstr>
      <vt:lpstr>微软雅黑</vt:lpstr>
      <vt:lpstr>Calibri</vt:lpstr>
      <vt:lpstr>Times New Roman</vt:lpstr>
      <vt:lpstr>Arial Unicode MS</vt:lpstr>
      <vt:lpstr>Tahoma</vt:lpstr>
      <vt:lpstr>仿宋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129</cp:revision>
  <dcterms:created xsi:type="dcterms:W3CDTF">2017-03-17T02:28:00Z</dcterms:created>
  <dcterms:modified xsi:type="dcterms:W3CDTF">2022-12-29T14:01:09Z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BA75FF6649334B6E9939380381A91936</vt:lpwstr>
  </property>
</Properties>
</file>