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26.svg" ContentType="image/svg+xml"/>
  <Override PartName="/ppt/media/image28.svg" ContentType="image/svg+xml"/>
  <Override PartName="/ppt/media/image30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256" r:id="rId3"/>
    <p:sldId id="258" r:id="rId4"/>
    <p:sldId id="1545" r:id="rId5"/>
    <p:sldId id="1508" r:id="rId6"/>
    <p:sldId id="263" r:id="rId7"/>
    <p:sldId id="1410" r:id="rId8"/>
    <p:sldId id="264" r:id="rId9"/>
    <p:sldId id="1411" r:id="rId10"/>
    <p:sldId id="1484" r:id="rId11"/>
    <p:sldId id="1548" r:id="rId12"/>
    <p:sldId id="1510" r:id="rId13"/>
    <p:sldId id="1549" r:id="rId14"/>
    <p:sldId id="1550" r:id="rId15"/>
    <p:sldId id="1551" r:id="rId16"/>
    <p:sldId id="1537" r:id="rId17"/>
    <p:sldId id="1552" r:id="rId18"/>
    <p:sldId id="1553" r:id="rId19"/>
    <p:sldId id="1554" r:id="rId20"/>
    <p:sldId id="1446" r:id="rId21"/>
    <p:sldId id="1555" r:id="rId22"/>
    <p:sldId id="1556" r:id="rId23"/>
    <p:sldId id="1557" r:id="rId24"/>
    <p:sldId id="1543" r:id="rId25"/>
    <p:sldId id="1544" r:id="rId26"/>
    <p:sldId id="1431" r:id="rId27"/>
    <p:sldId id="1392" r:id="rId28"/>
    <p:sldId id="1433" r:id="rId29"/>
    <p:sldId id="1432" r:id="rId30"/>
    <p:sldId id="1394" r:id="rId31"/>
    <p:sldId id="1401" r:id="rId32"/>
    <p:sldId id="1547" r:id="rId33"/>
    <p:sldId id="1546" r:id="rId34"/>
    <p:sldId id="1497" r:id="rId35"/>
    <p:sldId id="1498" r:id="rId36"/>
    <p:sldId id="1499" r:id="rId37"/>
    <p:sldId id="301" r:id="rId38"/>
    <p:sldId id="1493" r:id="rId39"/>
    <p:sldId id="1494" r:id="rId40"/>
    <p:sldId id="1500" r:id="rId41"/>
    <p:sldId id="1501" r:id="rId42"/>
    <p:sldId id="1502" r:id="rId43"/>
    <p:sldId id="1503" r:id="rId44"/>
    <p:sldId id="1504" r:id="rId45"/>
    <p:sldId id="1525" r:id="rId46"/>
  </p:sldIdLst>
  <p:sldSz cx="9144000" cy="5143500" type="screen16x9"/>
  <p:notesSz cx="6858000" cy="9144000"/>
  <p:custDataLst>
    <p:tags r:id="rId5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EF0"/>
    <a:srgbClr val="24AEEC"/>
    <a:srgbClr val="4A2021"/>
    <a:srgbClr val="C68D4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6" autoAdjust="0"/>
    <p:restoredTop sz="94660"/>
  </p:normalViewPr>
  <p:slideViewPr>
    <p:cSldViewPr snapToGrid="0">
      <p:cViewPr>
        <p:scale>
          <a:sx n="120" d="100"/>
          <a:sy n="120" d="100"/>
        </p:scale>
        <p:origin x="-10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1" Type="http://schemas.openxmlformats.org/officeDocument/2006/relationships/tags" Target="tags/tag3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/>
            <a:t>1.</a:t>
          </a:r>
          <a:r>
            <a:rPr lang="zh-CN" b="1" dirty="0"/>
            <a:t>选取典型事例</a:t>
          </a:r>
          <a:endParaRPr lang="zh-CN" dirty="0"/>
        </a:p>
      </dgm:t>
    </dgm:pt>
    <dgm:pt modelId="{6AA79B07-8DCF-4666-B7AA-9607D9D11EB3}" cxnId="{C56E946E-2C25-480C-AEE5-C941D566FCB6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C56E946E-2C25-480C-AEE5-C941D566FCB6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/>
            <a:t>小作者选取了自己和好同学黎清和之间发生的两件典型事例：一是同学“拔刀相助”；一是坚持原则，督促作者按时做完作业。</a:t>
          </a:r>
        </a:p>
      </dgm:t>
    </dgm:pt>
    <dgm:pt modelId="{4C0FA46B-1E05-4484-8BCB-372BE7AA836D}" cxnId="{95D4AFC8-2075-48FD-A8C0-9B0D6E62FF73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95D4AFC8-2075-48FD-A8C0-9B0D6E62FF73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/>
            <a:t>2. </a:t>
          </a:r>
          <a:r>
            <a:rPr lang="zh-CN" b="1" dirty="0"/>
            <a:t>描写感人场景</a:t>
          </a:r>
          <a:endParaRPr lang="zh-CN" dirty="0"/>
        </a:p>
      </dgm:t>
    </dgm:pt>
    <dgm:pt modelId="{0AEE3A71-DFD5-4174-8A5E-763CE3959276}" cxnId="{239B131B-9B04-4824-A62B-353881171C89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239B131B-9B04-4824-A62B-353881171C89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/>
            <a:t>在这两个事例中，有两个感人的场景，一是同学为“我”申张正义，打抱不平；二是同学既坚持原则又关心、陪护我的情景。</a:t>
          </a:r>
          <a:endParaRPr/>
        </a:p>
      </dgm:t>
    </dgm:pt>
    <dgm:pt modelId="{7D5AD6D1-CC13-40F4-A12F-E3E9A2ACA22A}" cxnId="{B7ACB7BA-4F77-4156-9E2C-8E3D8308C52A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B7ACB7BA-4F77-4156-9E2C-8E3D8308C52A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/>
            <a:t>3.</a:t>
          </a:r>
          <a:r>
            <a:rPr lang="zh-CN" b="1" dirty="0"/>
            <a:t>选取不同的事例</a:t>
          </a:r>
          <a:endParaRPr lang="zh-CN" dirty="0"/>
        </a:p>
      </dgm:t>
    </dgm:pt>
    <dgm:pt modelId="{CD1680B1-B15D-4EEC-BFD5-330871771A40}" cxnId="{140A3C3A-F10B-4B3B-BE28-1488D1ED5E43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140A3C3A-F10B-4B3B-BE28-1488D1ED5E43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/>
            <a:t>作者通过典型事例，刻画了同学的形象，字里行间流露着同学间的情谊，结尾更是直接表达彼此之间深厚的情谊。</a:t>
          </a:r>
          <a:endParaRPr/>
        </a:p>
      </dgm:t>
    </dgm:pt>
    <dgm:pt modelId="{0359B205-1EE2-4D05-9169-50D5006AFB1F}" cxnId="{FB8470E8-AEAD-46CD-B3BF-8A5B4D305A9F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FB8470E8-AEAD-46CD-B3BF-8A5B4D305A9F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A7B5C76D-A307-4CB6-B322-4724BD435D1F}" type="presOf" srcId="{D3F23B3E-58D8-4900-917E-3E861012725D}" destId="{11DFC98E-E12C-447B-948B-25DB3CD24C49}" srcOrd="0" destOrd="0" presId="urn:microsoft.com/office/officeart/2005/8/layout/bList2#1"/>
    <dgm:cxn modelId="{5E7EDE63-362D-454B-BB73-8509746599EF}" type="presOf" srcId="{9C233FAD-076B-4BAC-A383-9B9176905253}" destId="{39500EAF-69D8-4D72-B2AA-67133E3A04ED}" srcOrd="0" destOrd="0" presId="urn:microsoft.com/office/officeart/2005/8/layout/bList2#1"/>
    <dgm:cxn modelId="{CF1FF9EA-229B-417F-8A6C-5C5497235043}" type="presOf" srcId="{D11035C4-D766-4981-8DC9-525B8C329EEB}" destId="{B23690B9-877B-4CD3-B8BC-066CB4773D8A}" srcOrd="1" destOrd="0" presId="urn:microsoft.com/office/officeart/2005/8/layout/bList2#1"/>
    <dgm:cxn modelId="{EED8E127-BA22-4B16-B6C4-A275DB19AAEF}" type="presOf" srcId="{D11035C4-D766-4981-8DC9-525B8C329EEB}" destId="{2FFBD13C-C1B2-439F-995D-463FBDC68A3B}" srcOrd="0" destOrd="0" presId="urn:microsoft.com/office/officeart/2005/8/layout/bList2#1"/>
    <dgm:cxn modelId="{C56E946E-2C25-480C-AEE5-C941D566FCB6}" srcId="{AFFE6D6E-ADF5-450C-9BCC-D2576740C9A4}" destId="{1560B475-A0C2-406B-8717-4124CF567C75}" srcOrd="0" destOrd="0" parTransId="{6AA79B07-8DCF-4666-B7AA-9607D9D11EB3}" sibTransId="{36DD91FA-BCF8-44FF-99CA-7CD17EBE2EE6}"/>
    <dgm:cxn modelId="{63B95BCC-DAE2-4B5F-BBEA-241DFDA89494}" type="presOf" srcId="{654A359A-ABE7-480A-8405-CEF50AF12D7F}" destId="{289E8C87-DCA9-4A89-84FE-DEC559AA794B}" srcOrd="0" destOrd="0" presId="urn:microsoft.com/office/officeart/2005/8/layout/bList2#1"/>
    <dgm:cxn modelId="{85480EAD-0E8C-4747-ABF7-F6627E9E57A1}" type="presOf" srcId="{36DD91FA-BCF8-44FF-99CA-7CD17EBE2EE6}" destId="{0F8F3A15-1EC2-4C49-BE49-D5B03F7FCE5F}" srcOrd="0" destOrd="0" presId="urn:microsoft.com/office/officeart/2005/8/layout/bList2#1"/>
    <dgm:cxn modelId="{1140F581-F75D-464B-9077-F4F5AF578E9C}" type="presOf" srcId="{1560B475-A0C2-406B-8717-4124CF567C75}" destId="{1F1B8A9D-7321-4239-AD51-FEB84BC76224}" srcOrd="0" destOrd="0" presId="urn:microsoft.com/office/officeart/2005/8/layout/bList2#1"/>
    <dgm:cxn modelId="{48FB1BA1-7FEC-43D4-BBB8-0B04D332DA36}" type="presOf" srcId="{F1BD1735-E7D8-4BA9-B88D-3CE99986C56E}" destId="{81CA3962-1DFE-422C-9862-437F9B0002F7}" srcOrd="0" destOrd="0" presId="urn:microsoft.com/office/officeart/2005/8/layout/bList2#1"/>
    <dgm:cxn modelId="{95D4AFC8-2075-48FD-A8C0-9B0D6E62FF73}" srcId="{1560B475-A0C2-406B-8717-4124CF567C75}" destId="{9C233FAD-076B-4BAC-A383-9B9176905253}" srcOrd="0" destOrd="0" parTransId="{4C0FA46B-1E05-4484-8BCB-372BE7AA836D}" sibTransId="{3BC728F3-395B-4C43-9E87-52812D1D6015}"/>
    <dgm:cxn modelId="{239B131B-9B04-4824-A62B-353881171C89}" srcId="{AFFE6D6E-ADF5-450C-9BCC-D2576740C9A4}" destId="{D11035C4-D766-4981-8DC9-525B8C329EEB}" srcOrd="1" destOrd="0" parTransId="{0AEE3A71-DFD5-4174-8A5E-763CE3959276}" sibTransId="{B1A6FDA0-46F5-4A09-B26C-F6A7744CBA5A}"/>
    <dgm:cxn modelId="{140A3C3A-F10B-4B3B-BE28-1488D1ED5E43}" srcId="{AFFE6D6E-ADF5-450C-9BCC-D2576740C9A4}" destId="{654A359A-ABE7-480A-8405-CEF50AF12D7F}" srcOrd="2" destOrd="0" parTransId="{CD1680B1-B15D-4EEC-BFD5-330871771A40}" sibTransId="{12684EAF-7DCA-4E96-BCBC-BF4A3F1113EC}"/>
    <dgm:cxn modelId="{FB8470E8-AEAD-46CD-B3BF-8A5B4D305A9F}" srcId="{654A359A-ABE7-480A-8405-CEF50AF12D7F}" destId="{F1BD1735-E7D8-4BA9-B88D-3CE99986C56E}" srcOrd="0" destOrd="0" parTransId="{0359B205-1EE2-4D05-9169-50D5006AFB1F}" sibTransId="{88DB79A2-DF7D-48FD-9D3B-F5837F07850E}"/>
    <dgm:cxn modelId="{B7ACB7BA-4F77-4156-9E2C-8E3D8308C52A}" srcId="{D11035C4-D766-4981-8DC9-525B8C329EEB}" destId="{D3F23B3E-58D8-4900-917E-3E861012725D}" srcOrd="0" destOrd="0" parTransId="{7D5AD6D1-CC13-40F4-A12F-E3E9A2ACA22A}" sibTransId="{266BB35F-4276-4469-A7A2-0AB3140E52BA}"/>
    <dgm:cxn modelId="{5490E87B-27F9-4DE9-92C3-5F5DF18F8D1E}" type="presOf" srcId="{AFFE6D6E-ADF5-450C-9BCC-D2576740C9A4}" destId="{FADB183D-A3F4-4CB9-A133-A49FF8045717}" srcOrd="0" destOrd="0" presId="urn:microsoft.com/office/officeart/2005/8/layout/bList2#1"/>
    <dgm:cxn modelId="{46455740-169E-479E-9B2B-E08642F8FC7D}" type="presOf" srcId="{B1A6FDA0-46F5-4A09-B26C-F6A7744CBA5A}" destId="{2C992BED-A3F7-473A-9B4E-ED31C6BFC31A}" srcOrd="0" destOrd="0" presId="urn:microsoft.com/office/officeart/2005/8/layout/bList2#1"/>
    <dgm:cxn modelId="{A2ADFCF2-D314-4D01-B0B4-FF754F32240D}" type="presOf" srcId="{1560B475-A0C2-406B-8717-4124CF567C75}" destId="{3586A600-8DDB-4B46-A376-5C5045D0AA7A}" srcOrd="1" destOrd="0" presId="urn:microsoft.com/office/officeart/2005/8/layout/bList2#1"/>
    <dgm:cxn modelId="{1A6CF356-88C7-4225-8E0D-8C36D39E1F68}" type="presOf" srcId="{654A359A-ABE7-480A-8405-CEF50AF12D7F}" destId="{747792FF-6DB6-4DAF-9816-54ECF397FE43}" srcOrd="1" destOrd="0" presId="urn:microsoft.com/office/officeart/2005/8/layout/bList2#1"/>
    <dgm:cxn modelId="{9E881CB0-8441-47E9-9C67-C8ACF40862D9}" type="presParOf" srcId="{FADB183D-A3F4-4CB9-A133-A49FF8045717}" destId="{35638AC9-6869-4180-8F60-D96C8CE533F6}" srcOrd="0" destOrd="0" presId="urn:microsoft.com/office/officeart/2005/8/layout/bList2#1"/>
    <dgm:cxn modelId="{FCA93794-9C6A-4A78-9F62-4F7FC231D820}" type="presParOf" srcId="{35638AC9-6869-4180-8F60-D96C8CE533F6}" destId="{39500EAF-69D8-4D72-B2AA-67133E3A04ED}" srcOrd="0" destOrd="0" presId="urn:microsoft.com/office/officeart/2005/8/layout/bList2#1"/>
    <dgm:cxn modelId="{B7C34BE8-6092-40D5-A9BA-585D2B74820A}" type="presParOf" srcId="{35638AC9-6869-4180-8F60-D96C8CE533F6}" destId="{3586A600-8DDB-4B46-A376-5C5045D0AA7A}" srcOrd="1" destOrd="0" presId="urn:microsoft.com/office/officeart/2005/8/layout/bList2#1"/>
    <dgm:cxn modelId="{5263AE72-CF4A-41FD-B9D7-2CB2B5C3BAC7}" type="presParOf" srcId="{35638AC9-6869-4180-8F60-D96C8CE533F6}" destId="{1F1B8A9D-7321-4239-AD51-FEB84BC76224}" srcOrd="2" destOrd="0" presId="urn:microsoft.com/office/officeart/2005/8/layout/bList2#1"/>
    <dgm:cxn modelId="{16201A98-D72B-4443-B424-D1460242B23E}" type="presParOf" srcId="{35638AC9-6869-4180-8F60-D96C8CE533F6}" destId="{03F38066-A1ED-4D59-8465-830F02F69D80}" srcOrd="3" destOrd="0" presId="urn:microsoft.com/office/officeart/2005/8/layout/bList2#1"/>
    <dgm:cxn modelId="{947A6BD1-391D-410C-B2C8-DA405FA0A69B}" type="presParOf" srcId="{FADB183D-A3F4-4CB9-A133-A49FF8045717}" destId="{0F8F3A15-1EC2-4C49-BE49-D5B03F7FCE5F}" srcOrd="1" destOrd="0" presId="urn:microsoft.com/office/officeart/2005/8/layout/bList2#1"/>
    <dgm:cxn modelId="{F43AD0BC-2012-459C-8F2C-D7C28EC9855E}" type="presParOf" srcId="{FADB183D-A3F4-4CB9-A133-A49FF8045717}" destId="{3DF8D8B5-E62F-4C06-AD97-FCBE45801E6C}" srcOrd="2" destOrd="0" presId="urn:microsoft.com/office/officeart/2005/8/layout/bList2#1"/>
    <dgm:cxn modelId="{B333E58B-D430-463F-9D40-C4DCD5C74B8C}" type="presParOf" srcId="{3DF8D8B5-E62F-4C06-AD97-FCBE45801E6C}" destId="{11DFC98E-E12C-447B-948B-25DB3CD24C49}" srcOrd="0" destOrd="0" presId="urn:microsoft.com/office/officeart/2005/8/layout/bList2#1"/>
    <dgm:cxn modelId="{75B6CAE2-55C5-4DAB-826C-C374F37661EC}" type="presParOf" srcId="{3DF8D8B5-E62F-4C06-AD97-FCBE45801E6C}" destId="{B23690B9-877B-4CD3-B8BC-066CB4773D8A}" srcOrd="1" destOrd="0" presId="urn:microsoft.com/office/officeart/2005/8/layout/bList2#1"/>
    <dgm:cxn modelId="{EA87BD0B-9B68-4716-B24D-F21D3C901D7E}" type="presParOf" srcId="{3DF8D8B5-E62F-4C06-AD97-FCBE45801E6C}" destId="{2FFBD13C-C1B2-439F-995D-463FBDC68A3B}" srcOrd="2" destOrd="0" presId="urn:microsoft.com/office/officeart/2005/8/layout/bList2#1"/>
    <dgm:cxn modelId="{042F5FA5-347C-4EF7-B999-B0160D5067FA}" type="presParOf" srcId="{3DF8D8B5-E62F-4C06-AD97-FCBE45801E6C}" destId="{81B136B9-D847-4D29-B6D4-5A0179C465FE}" srcOrd="3" destOrd="0" presId="urn:microsoft.com/office/officeart/2005/8/layout/bList2#1"/>
    <dgm:cxn modelId="{5FC2C052-7829-4BA5-9BB8-AF8CBDB380DB}" type="presParOf" srcId="{FADB183D-A3F4-4CB9-A133-A49FF8045717}" destId="{2C992BED-A3F7-473A-9B4E-ED31C6BFC31A}" srcOrd="3" destOrd="0" presId="urn:microsoft.com/office/officeart/2005/8/layout/bList2#1"/>
    <dgm:cxn modelId="{98030327-86E9-4E7A-B8D1-5C5C6302C04E}" type="presParOf" srcId="{FADB183D-A3F4-4CB9-A133-A49FF8045717}" destId="{86ACBA5E-F861-463A-8488-8EA88F80234C}" srcOrd="4" destOrd="0" presId="urn:microsoft.com/office/officeart/2005/8/layout/bList2#1"/>
    <dgm:cxn modelId="{7FF8CF36-FCDF-48B2-B6FD-83E15F0791D5}" type="presParOf" srcId="{86ACBA5E-F861-463A-8488-8EA88F80234C}" destId="{81CA3962-1DFE-422C-9862-437F9B0002F7}" srcOrd="0" destOrd="0" presId="urn:microsoft.com/office/officeart/2005/8/layout/bList2#1"/>
    <dgm:cxn modelId="{6534E2DE-5253-43BB-A5DB-CB91AC27C62E}" type="presParOf" srcId="{86ACBA5E-F861-463A-8488-8EA88F80234C}" destId="{747792FF-6DB6-4DAF-9816-54ECF397FE43}" srcOrd="1" destOrd="0" presId="urn:microsoft.com/office/officeart/2005/8/layout/bList2#1"/>
    <dgm:cxn modelId="{4B37F26F-64E9-457B-B67D-8779AC2D4011}" type="presParOf" srcId="{86ACBA5E-F861-463A-8488-8EA88F80234C}" destId="{289E8C87-DCA9-4A89-84FE-DEC559AA794B}" srcOrd="2" destOrd="0" presId="urn:microsoft.com/office/officeart/2005/8/layout/bList2#1"/>
    <dgm:cxn modelId="{3927E10B-92D1-47F6-B5B4-3E4AB664C747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小作者选取了自己和好同学黎清和之间发生的两件典型事例：一是同学“拔刀相助”；一是坚持原则，督促作者按时做完作业。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/>
            <a:t>1.</a:t>
          </a:r>
          <a:r>
            <a:rPr lang="zh-CN" b="1" dirty="0"/>
            <a:t>选取典型事例</a:t>
          </a:r>
          <a:endParaRPr lang="zh-CN" dirty="0"/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在这两个事例中，有两个感人的场景，一是同学为“我”申张正义，打抱不平；二是同学既坚持原则又关心、陪护我的情景。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/>
            <a:t>2. </a:t>
          </a:r>
          <a:r>
            <a:rPr lang="zh-CN" b="1" dirty="0"/>
            <a:t>描写感人场景</a:t>
          </a:r>
          <a:endParaRPr lang="zh-CN" dirty="0"/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作者通过典型事例，刻画了同学的形象，字里行间流露着同学间的情谊，结尾更是直接表达彼此之间深厚的情谊。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/>
            <a:t>3.</a:t>
          </a:r>
          <a:r>
            <a:rPr lang="zh-CN" b="1" dirty="0"/>
            <a:t>选取不同的事例</a:t>
          </a:r>
          <a:endParaRPr lang="zh-CN" dirty="0"/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692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43447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：有你，真好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 descr="图片包含 游戏机, 食物, 画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254113"/>
            <a:ext cx="905704" cy="886596"/>
          </a:xfrm>
          <a:prstGeom prst="rect">
            <a:avLst/>
          </a:prstGeom>
        </p:spPr>
      </p:pic>
      <p:pic>
        <p:nvPicPr>
          <p:cNvPr id="11" name="图片 10" descr="图片包含 游戏机, 标志, 钟表&#10;&#10;描述已自动生成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209" y="4254113"/>
            <a:ext cx="907295" cy="9072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35.xml"/><Relationship Id="rId2" Type="http://schemas.openxmlformats.org/officeDocument/2006/relationships/image" Target="../media/image9.png"/><Relationship Id="rId1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6377;&#20320;&#65292;&#30495;&#22909;.pptx" TargetMode="External"/><Relationship Id="rId3" Type="http://schemas.microsoft.com/office/2007/relationships/hdphoto" Target="../media/image24.wdp"/><Relationship Id="rId2" Type="http://schemas.openxmlformats.org/officeDocument/2006/relationships/image" Target="../media/image23.png"/><Relationship Id="rId1" Type="http://schemas.openxmlformats.org/officeDocument/2006/relationships/hyperlink" Target="&#33539;&#25991;1&#65306;&#26377;&#20320;&#65292;&#30495;&#22909;.pptx" TargetMode="Externa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5.xml"/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0277" y="1863044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很多人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一路同行，总有一些人让我们感动，是谁呢？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8130" y="1227220"/>
            <a:ext cx="1907381" cy="61439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7862" y="1365518"/>
            <a:ext cx="6725806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首先看一下重点：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为什么让你觉得好？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2783305" y="1949527"/>
            <a:ext cx="3197577" cy="10467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1.</a:t>
            </a:r>
            <a:r>
              <a:rPr lang="zh-CN" altLang="en-US" sz="3600" b="1" dirty="0"/>
              <a:t>帮助过</a:t>
            </a:r>
            <a:r>
              <a:rPr lang="zh-CN" altLang="en-US" sz="3600" b="1" dirty="0" smtClean="0"/>
              <a:t>你</a:t>
            </a:r>
            <a:endParaRPr lang="zh-CN" altLang="en-US" sz="3600" b="1" dirty="0"/>
          </a:p>
        </p:txBody>
      </p:sp>
      <p:sp>
        <p:nvSpPr>
          <p:cNvPr id="9" name="云形 8"/>
          <p:cNvSpPr/>
          <p:nvPr/>
        </p:nvSpPr>
        <p:spPr>
          <a:xfrm>
            <a:off x="683288" y="1093565"/>
            <a:ext cx="2304421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帮你做事情</a:t>
            </a:r>
            <a:endParaRPr lang="zh-CN" altLang="en-US" sz="2000" b="1" dirty="0"/>
          </a:p>
        </p:txBody>
      </p:sp>
      <p:sp>
        <p:nvSpPr>
          <p:cNvPr id="10" name="云形 9"/>
          <p:cNvSpPr/>
          <p:nvPr/>
        </p:nvSpPr>
        <p:spPr>
          <a:xfrm>
            <a:off x="1168958" y="3686041"/>
            <a:ext cx="2418066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经常鼓励你</a:t>
            </a:r>
            <a:endParaRPr lang="zh-CN" altLang="en-US" sz="2000" b="1" dirty="0"/>
          </a:p>
        </p:txBody>
      </p:sp>
      <p:sp>
        <p:nvSpPr>
          <p:cNvPr id="11" name="云形 10"/>
          <p:cNvSpPr/>
          <p:nvPr/>
        </p:nvSpPr>
        <p:spPr>
          <a:xfrm>
            <a:off x="4571999" y="550953"/>
            <a:ext cx="2304421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辅导你功课</a:t>
            </a:r>
            <a:endParaRPr lang="zh-CN" altLang="en-US" sz="2000" b="1" dirty="0"/>
          </a:p>
        </p:txBody>
      </p:sp>
      <p:sp>
        <p:nvSpPr>
          <p:cNvPr id="17" name="云形 16"/>
          <p:cNvSpPr/>
          <p:nvPr/>
        </p:nvSpPr>
        <p:spPr>
          <a:xfrm>
            <a:off x="5405775" y="3416889"/>
            <a:ext cx="2679561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伤心时安慰你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306142" y="2420331"/>
            <a:ext cx="2741731" cy="65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2.</a:t>
            </a:r>
            <a:r>
              <a:rPr lang="zh-CN" altLang="en-US" sz="3600" b="1" dirty="0"/>
              <a:t>影响了你</a:t>
            </a:r>
            <a:endParaRPr lang="zh-CN" altLang="en-US" sz="3600" b="1" dirty="0"/>
          </a:p>
        </p:txBody>
      </p:sp>
      <p:sp>
        <p:nvSpPr>
          <p:cNvPr id="9" name="云形 8"/>
          <p:cNvSpPr/>
          <p:nvPr/>
        </p:nvSpPr>
        <p:spPr>
          <a:xfrm>
            <a:off x="683288" y="1093565"/>
            <a:ext cx="2622855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让你学会独立</a:t>
            </a:r>
            <a:endParaRPr lang="zh-CN" altLang="en-US" sz="2000" b="1" dirty="0"/>
          </a:p>
        </p:txBody>
      </p:sp>
      <p:sp>
        <p:nvSpPr>
          <p:cNvPr id="10" name="云形 9"/>
          <p:cNvSpPr/>
          <p:nvPr/>
        </p:nvSpPr>
        <p:spPr>
          <a:xfrm>
            <a:off x="1129001" y="3686041"/>
            <a:ext cx="267956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让你感到幸福</a:t>
            </a:r>
            <a:endParaRPr lang="zh-CN" altLang="en-US" sz="2000" b="1" dirty="0"/>
          </a:p>
        </p:txBody>
      </p:sp>
      <p:sp>
        <p:nvSpPr>
          <p:cNvPr id="11" name="云形 10"/>
          <p:cNvSpPr/>
          <p:nvPr/>
        </p:nvSpPr>
        <p:spPr>
          <a:xfrm>
            <a:off x="4571999" y="550953"/>
            <a:ext cx="2622855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让你学会做人</a:t>
            </a:r>
            <a:endParaRPr lang="zh-CN" altLang="en-US" sz="2000" b="1" dirty="0"/>
          </a:p>
        </p:txBody>
      </p:sp>
      <p:sp>
        <p:nvSpPr>
          <p:cNvPr id="17" name="云形 16"/>
          <p:cNvSpPr/>
          <p:nvPr/>
        </p:nvSpPr>
        <p:spPr>
          <a:xfrm>
            <a:off x="5405775" y="3416889"/>
            <a:ext cx="2679561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让你学到技能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2740553" y="2143384"/>
            <a:ext cx="4454301" cy="9366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3.</a:t>
            </a:r>
            <a:r>
              <a:rPr lang="zh-CN" altLang="en-US" sz="3600" b="1" dirty="0"/>
              <a:t>他创造了美好境界</a:t>
            </a:r>
            <a:endParaRPr lang="zh-CN" altLang="en-US" sz="3600" b="1" dirty="0"/>
          </a:p>
        </p:txBody>
      </p:sp>
      <p:sp>
        <p:nvSpPr>
          <p:cNvPr id="9" name="云形 8"/>
          <p:cNvSpPr/>
          <p:nvPr/>
        </p:nvSpPr>
        <p:spPr>
          <a:xfrm>
            <a:off x="481263" y="770021"/>
            <a:ext cx="2824880" cy="1107316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某个诗人写出美丽的诗篇</a:t>
            </a:r>
            <a:endParaRPr lang="zh-CN" altLang="en-US" sz="2000" b="1" dirty="0"/>
          </a:p>
        </p:txBody>
      </p:sp>
      <p:sp>
        <p:nvSpPr>
          <p:cNvPr id="10" name="云形 9"/>
          <p:cNvSpPr/>
          <p:nvPr/>
        </p:nvSpPr>
        <p:spPr>
          <a:xfrm>
            <a:off x="1129001" y="3686041"/>
            <a:ext cx="267956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某位歌手演唱的励志歌曲</a:t>
            </a:r>
            <a:endParaRPr lang="zh-CN" altLang="en-US" sz="2000" b="1" dirty="0"/>
          </a:p>
        </p:txBody>
      </p:sp>
      <p:sp>
        <p:nvSpPr>
          <p:cNvPr id="11" name="云形 10"/>
          <p:cNvSpPr/>
          <p:nvPr/>
        </p:nvSpPr>
        <p:spPr>
          <a:xfrm>
            <a:off x="4571998" y="550953"/>
            <a:ext cx="2622855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某位同学让班级更温暖</a:t>
            </a:r>
            <a:endParaRPr lang="zh-CN" altLang="en-US" sz="2000" b="1" dirty="0"/>
          </a:p>
        </p:txBody>
      </p:sp>
      <p:sp>
        <p:nvSpPr>
          <p:cNvPr id="17" name="云形 16"/>
          <p:cNvSpPr/>
          <p:nvPr/>
        </p:nvSpPr>
        <p:spPr>
          <a:xfrm>
            <a:off x="5405774" y="3416889"/>
            <a:ext cx="2679561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某位邻居给小区做好事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7862" y="1365518"/>
            <a:ext cx="6725806" cy="191590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就针对“好事”来选“好人”啦！我们可以写哪些人呢？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842055" y="2314310"/>
            <a:ext cx="1614200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学校</a:t>
            </a:r>
            <a:endParaRPr lang="zh-CN" altLang="en-US" sz="4800" b="1" dirty="0"/>
          </a:p>
        </p:txBody>
      </p:sp>
      <p:sp>
        <p:nvSpPr>
          <p:cNvPr id="9" name="云形 8"/>
          <p:cNvSpPr/>
          <p:nvPr/>
        </p:nvSpPr>
        <p:spPr>
          <a:xfrm>
            <a:off x="1148862" y="1093565"/>
            <a:ext cx="1838847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老师</a:t>
            </a:r>
            <a:endParaRPr lang="zh-CN" altLang="en-US" sz="2800" b="1" dirty="0"/>
          </a:p>
        </p:txBody>
      </p:sp>
      <p:sp>
        <p:nvSpPr>
          <p:cNvPr id="10" name="云形 9"/>
          <p:cNvSpPr/>
          <p:nvPr/>
        </p:nvSpPr>
        <p:spPr>
          <a:xfrm>
            <a:off x="1249345" y="3195824"/>
            <a:ext cx="1838847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同学</a:t>
            </a:r>
            <a:endParaRPr lang="zh-CN" altLang="en-US" sz="2800" b="1" dirty="0"/>
          </a:p>
        </p:txBody>
      </p:sp>
      <p:sp>
        <p:nvSpPr>
          <p:cNvPr id="11" name="云形 10"/>
          <p:cNvSpPr/>
          <p:nvPr/>
        </p:nvSpPr>
        <p:spPr>
          <a:xfrm>
            <a:off x="4571999" y="550953"/>
            <a:ext cx="220059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/>
              <a:t>食堂阿姨</a:t>
            </a:r>
            <a:endParaRPr lang="zh-CN" altLang="en-US" sz="2400" b="1" dirty="0"/>
          </a:p>
        </p:txBody>
      </p:sp>
      <p:sp>
        <p:nvSpPr>
          <p:cNvPr id="17" name="云形 16"/>
          <p:cNvSpPr/>
          <p:nvPr/>
        </p:nvSpPr>
        <p:spPr>
          <a:xfrm>
            <a:off x="5884986" y="3416890"/>
            <a:ext cx="2294372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图书管理员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631040" y="2103295"/>
            <a:ext cx="1614200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家里</a:t>
            </a:r>
            <a:endParaRPr lang="zh-CN" altLang="en-US" sz="4800" b="1" dirty="0"/>
          </a:p>
        </p:txBody>
      </p:sp>
      <p:sp>
        <p:nvSpPr>
          <p:cNvPr id="9" name="云形 8"/>
          <p:cNvSpPr/>
          <p:nvPr/>
        </p:nvSpPr>
        <p:spPr>
          <a:xfrm>
            <a:off x="822171" y="942839"/>
            <a:ext cx="269319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爸爸妈妈</a:t>
            </a:r>
            <a:endParaRPr lang="zh-CN" altLang="en-US" sz="2800" b="1" dirty="0"/>
          </a:p>
        </p:txBody>
      </p:sp>
      <p:sp>
        <p:nvSpPr>
          <p:cNvPr id="10" name="云形 9"/>
          <p:cNvSpPr/>
          <p:nvPr/>
        </p:nvSpPr>
        <p:spPr>
          <a:xfrm>
            <a:off x="1016674" y="3195824"/>
            <a:ext cx="249869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亲戚朋友</a:t>
            </a:r>
            <a:endParaRPr lang="zh-CN" altLang="en-US" sz="2800" b="1" dirty="0"/>
          </a:p>
        </p:txBody>
      </p:sp>
      <p:sp>
        <p:nvSpPr>
          <p:cNvPr id="11" name="云形 10"/>
          <p:cNvSpPr/>
          <p:nvPr/>
        </p:nvSpPr>
        <p:spPr>
          <a:xfrm>
            <a:off x="4571999" y="550953"/>
            <a:ext cx="220059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/>
              <a:t>爷爷奶奶</a:t>
            </a:r>
            <a:endParaRPr lang="zh-CN" altLang="en-US" sz="2400" b="1" dirty="0"/>
          </a:p>
        </p:txBody>
      </p:sp>
      <p:sp>
        <p:nvSpPr>
          <p:cNvPr id="17" name="云形 16"/>
          <p:cNvSpPr/>
          <p:nvPr/>
        </p:nvSpPr>
        <p:spPr>
          <a:xfrm rot="20944920">
            <a:off x="5456255" y="3537917"/>
            <a:ext cx="3047999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家里的宠物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764899" y="2179864"/>
            <a:ext cx="1614200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社会</a:t>
            </a:r>
            <a:endParaRPr lang="zh-CN" altLang="en-US" sz="4800" b="1" dirty="0"/>
          </a:p>
        </p:txBody>
      </p:sp>
      <p:sp>
        <p:nvSpPr>
          <p:cNvPr id="9" name="云形 8"/>
          <p:cNvSpPr/>
          <p:nvPr/>
        </p:nvSpPr>
        <p:spPr>
          <a:xfrm>
            <a:off x="822171" y="942839"/>
            <a:ext cx="269319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警察叔叔</a:t>
            </a:r>
            <a:endParaRPr lang="zh-CN" altLang="en-US" sz="2800" b="1" dirty="0"/>
          </a:p>
        </p:txBody>
      </p:sp>
      <p:sp>
        <p:nvSpPr>
          <p:cNvPr id="10" name="云形 9"/>
          <p:cNvSpPr/>
          <p:nvPr/>
        </p:nvSpPr>
        <p:spPr>
          <a:xfrm>
            <a:off x="1016674" y="3195824"/>
            <a:ext cx="249869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校车司机</a:t>
            </a:r>
            <a:endParaRPr lang="zh-CN" altLang="en-US" sz="2800" b="1" dirty="0"/>
          </a:p>
        </p:txBody>
      </p:sp>
      <p:sp>
        <p:nvSpPr>
          <p:cNvPr id="11" name="云形 10"/>
          <p:cNvSpPr/>
          <p:nvPr/>
        </p:nvSpPr>
        <p:spPr>
          <a:xfrm>
            <a:off x="4571999" y="550953"/>
            <a:ext cx="2200590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/>
              <a:t>清洁工</a:t>
            </a:r>
            <a:endParaRPr lang="zh-CN" altLang="en-US" sz="2400" b="1" dirty="0"/>
          </a:p>
        </p:txBody>
      </p:sp>
      <p:sp>
        <p:nvSpPr>
          <p:cNvPr id="17" name="云形 16"/>
          <p:cNvSpPr/>
          <p:nvPr/>
        </p:nvSpPr>
        <p:spPr>
          <a:xfrm rot="20944920">
            <a:off x="5727337" y="3350368"/>
            <a:ext cx="2119598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/>
              <a:t>志愿者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46286" y="1251038"/>
            <a:ext cx="41292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“好人”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都找到啦！下面就要将“好事”具体化，情景化。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83590" y="938530"/>
            <a:ext cx="5125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我们先来看课文中的相关内容：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表格 2"/>
          <p:cNvGraphicFramePr>
            <a:graphicFrameLocks noGrp="1"/>
          </p:cNvGraphicFramePr>
          <p:nvPr/>
        </p:nvGraphicFramePr>
        <p:xfrm>
          <a:off x="873408" y="1702723"/>
          <a:ext cx="7167825" cy="27432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29733"/>
                <a:gridCol w="2009671"/>
                <a:gridCol w="3828421"/>
              </a:tblGrid>
              <a:tr h="384699">
                <a:tc rowSpan="2">
                  <a:txBody>
                    <a:bodyPr/>
                    <a:lstStyle/>
                    <a:p>
                      <a:pPr algn="l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有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你，真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</a:t>
                      </a:r>
                      <a:b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印象深刻的事情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当时的场景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885686">
                <a:tc vMerge="1"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baseline="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闰土给“我”讲新鲜事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闰土依次介绍了雪地捕鸟、海边拾贝、看瓜刺猹和看跳鱼儿等新鲜事，其中雪地捕鸟和看瓜刺猹介绍得尤为详细。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514" y="260625"/>
            <a:ext cx="4772971" cy="47729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97107" y="738138"/>
            <a:ext cx="4722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我们来模仿着写一下：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39961" y="1589973"/>
          <a:ext cx="7369850" cy="27432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29733"/>
                <a:gridCol w="2009671"/>
                <a:gridCol w="4030446"/>
              </a:tblGrid>
              <a:tr h="384699">
                <a:tc rowSpan="2">
                  <a:txBody>
                    <a:bodyPr/>
                    <a:lstStyle/>
                    <a:p>
                      <a:pPr algn="l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有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你，真好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印象深刻的事情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当时的场景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885686">
                <a:tc vMerge="1"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baseline="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爷爷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为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我保留儿时的玩具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dirty="0" smtClean="0"/>
                        <a:t>   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在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岁生日那天，爷爷送给我的礼物，是我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岁时特别喜欢的玩具，可惜当时摔坏了，爷爷帮我修好了，并一直帮我保存着。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0130" y="906109"/>
            <a:ext cx="4722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再来写个其他例子：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88087" y="1718310"/>
          <a:ext cx="7167825" cy="27432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29733"/>
                <a:gridCol w="2009671"/>
                <a:gridCol w="3828421"/>
              </a:tblGrid>
              <a:tr h="384699">
                <a:tc rowSpan="2">
                  <a:txBody>
                    <a:bodyPr/>
                    <a:lstStyle/>
                    <a:p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有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你，真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</a:t>
                      </a:r>
                      <a:b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印象深刻的事情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当时的场景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885686"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    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老师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开导我，让我走出自卑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课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上老师让我回答问题，我很自卑，但是老师却不断鼓励我勇敢表达自己的观点。我终于走出自卑，树立自信。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2758" y="1378060"/>
            <a:ext cx="6755076" cy="191590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既然是“真好”，就要有具体真实的场景和真挚的感情，如何做到呢？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400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话气泡: 圆角矩形 1"/>
          <p:cNvSpPr/>
          <p:nvPr/>
        </p:nvSpPr>
        <p:spPr>
          <a:xfrm>
            <a:off x="1222236" y="434348"/>
            <a:ext cx="3349764" cy="532563"/>
          </a:xfrm>
          <a:prstGeom prst="wedgeRoundRectCallout">
            <a:avLst>
              <a:gd name="adj1" fmla="val -18919"/>
              <a:gd name="adj2" fmla="val 3985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看看</a:t>
            </a:r>
            <a:r>
              <a:rPr lang="en-US" altLang="zh-CN" sz="2000" b="1" dirty="0"/>
              <a:t>《</a:t>
            </a:r>
            <a:r>
              <a:rPr lang="zh-CN" altLang="en-US" sz="2000" b="1" dirty="0"/>
              <a:t>有您，真好</a:t>
            </a:r>
            <a:r>
              <a:rPr lang="en-US" altLang="zh-CN" sz="2000" b="1" dirty="0"/>
              <a:t>》</a:t>
            </a:r>
            <a:r>
              <a:rPr lang="zh-CN" altLang="en-US" sz="2000" b="1" dirty="0"/>
              <a:t>的范例</a:t>
            </a:r>
            <a:endParaRPr lang="zh-CN" altLang="en-US" sz="2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641263" y="1326382"/>
            <a:ext cx="78614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了小学后我爱上了画画。可是，我画的那完全不是画，把我那帅气的哥哥画得头不是头，身不是身，鼻孔还是加大号的。在我想要放弃画画时，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走过来跟我说：“女儿，做什么事都要做到底。”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的这句话不重，我却从中听出了“责备”两个字，因为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说话时的目光，就像一道冰冷的月光。我连忙重新投入到画画中，现在我的画用老师的评价来说，那可是“好极了的”。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0633" y="3544635"/>
            <a:ext cx="696853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</a:rPr>
              <a:t>    作者通过</a:t>
            </a:r>
            <a:r>
              <a:rPr lang="zh-CN" altLang="en-US" sz="2000" b="1" dirty="0">
                <a:solidFill>
                  <a:srgbClr val="FF0000"/>
                </a:solidFill>
              </a:rPr>
              <a:t>自己学画画想放弃时，爸爸对自己的教育，有语言、动作和神态，描写具体。通篇用“您”，真实亲切，表达了对爸爸的尊敬和感激。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话气泡: 圆角矩形 1"/>
          <p:cNvSpPr/>
          <p:nvPr/>
        </p:nvSpPr>
        <p:spPr>
          <a:xfrm>
            <a:off x="579141" y="514558"/>
            <a:ext cx="3349764" cy="532563"/>
          </a:xfrm>
          <a:prstGeom prst="wedgeRoundRectCallout">
            <a:avLst>
              <a:gd name="adj1" fmla="val -18919"/>
              <a:gd name="adj2" fmla="val 3985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/>
              <a:t>我们来</a:t>
            </a:r>
            <a:r>
              <a:rPr lang="zh-CN" altLang="en-US" sz="2000" b="1" dirty="0" smtClean="0"/>
              <a:t>模仿写</a:t>
            </a:r>
            <a:r>
              <a:rPr lang="zh-CN" altLang="en-US" sz="2000" b="1" dirty="0"/>
              <a:t>一下：</a:t>
            </a:r>
            <a:endParaRPr lang="zh-CN" altLang="en-US" sz="2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579141" y="1294477"/>
            <a:ext cx="78614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大了，因为嗓音不错，我开始学唱歌。一开始，我的音准不好，经常高半度或低半度，音“走”得也太远了，从“哆”跑到“来”，从“发”跑到“西”。这时爸爸走过来说：“这个音要高一点，那个音要低一点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我似懂非懂地点了点头，微笑地咧开了嘴。爸爸要求我认真练习，他弹着钢琴，我跟着琴音开始练声：“米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西！”爸爸和蔼地告诉我，音起得不要那么高，笑肌要提得高一些会更好。我抬头看着爸爸，在爸爸眼睛里，我看到了两颗闪闪发光的星星，仿佛在说：“宝贝，你是最棒的！”后来，经过一次次的练习，我现在成了“小宋祖英”啦。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0674" y="1450250"/>
            <a:ext cx="6626739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关于这次习作，你有什么想说的吗？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400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题目是“有你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”，所以一定要用第二人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称写，这样显得亲切，也符合要求。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G:\新建文件夹\图片2.png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227060" y="692785"/>
            <a:ext cx="718185" cy="1151890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文章内容要写出“好”来，要写出那个人对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我的巨大帮助或者影响。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 descr="G:\新建文件夹\图片1.png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164177" y="1937865"/>
            <a:ext cx="843915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文章要充满感激之情，不能只叙事不抒情，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另外在事情上，可以写一件事，也可以写多件事。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G:\新建文件夹\图片3.png图片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>
            <a:off x="8091375" y="3212926"/>
            <a:ext cx="836930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42737" y="844341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</a:rPr>
              <a:t>想好自己要写的内容了吗？不要急于下笔，先好好构思，编写好写作提纲。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8253" y="1754663"/>
            <a:ext cx="7331044" cy="23069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你选的是哪一个人？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她的哪些事情让你感动？在什么情境下让你觉得真好？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他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她有哪些“好”？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你打算写哪几件事或场景来表现这个人的好？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你打算拟个什么样的题目？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1118" y="981566"/>
            <a:ext cx="7690485" cy="5219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选定一个人和相应场景，重点突出叙事、抒情。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166" y="342690"/>
            <a:ext cx="4048439" cy="404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76809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193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开头点题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3303" y="1633031"/>
            <a:ext cx="630513" cy="1938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，真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1836800"/>
            <a:ext cx="2481482" cy="733058"/>
            <a:chOff x="2098768" y="2334213"/>
            <a:chExt cx="1876722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606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叙述事例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47906" y="3249238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107906" y="1632568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2167" y="1471131"/>
            <a:ext cx="4728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我受欺负时，你来保护我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339815"/>
            <a:ext cx="4804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感激同学，有你真好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763814"/>
            <a:ext cx="4573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点题，“你”是我的同学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414170" y="1933754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我犯错误时，你坚持原则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4372167" y="2424917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却等我补完作业一起玩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19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76809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193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开头点题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3303" y="1633031"/>
            <a:ext cx="630513" cy="1938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，真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1836800"/>
            <a:ext cx="2481482" cy="733058"/>
            <a:chOff x="2098768" y="2334213"/>
            <a:chExt cx="1876722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606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叙述事例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268170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107906" y="1632568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1975" y="1471295"/>
            <a:ext cx="48926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数学测试成绩低，自己很沮丧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339815"/>
            <a:ext cx="4804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感激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同桌，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有你真好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763814"/>
            <a:ext cx="4573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点题，“你”是我的同桌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414170" y="1933754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你来开导我，帮我辅导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4372167" y="2424917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我的成绩提高了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19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76809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193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开头回忆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3303" y="1633031"/>
            <a:ext cx="630513" cy="1938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，真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1836800"/>
            <a:ext cx="2481482" cy="733058"/>
            <a:chOff x="2098768" y="2334213"/>
            <a:chExt cx="1876722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606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叙述事例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268170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954502" y="1501289"/>
            <a:ext cx="348267" cy="178881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2167" y="1471131"/>
            <a:ext cx="4728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你的微笑融化了我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339815"/>
            <a:ext cx="4804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表达感激，有你真好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763814"/>
            <a:ext cx="457322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初次来到这个城市很惶恐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414170" y="1933754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帮我垫付校服钱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4335131" y="2353972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我的好搭档鼓励我自信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4372167" y="2816595"/>
            <a:ext cx="480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一起游玩熟悉城市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19" grpId="0"/>
      <p:bldP spid="18" grpId="0"/>
      <p:bldP spid="2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快快写起来吧！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写完后读一读，看看是不是把事情写具体了，是不是融入了自己的情感。如果有可能，把这篇习作与文中的“你”分享。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73" y="48166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4">
            <a:hlinkClick r:id="rId3" action="ppaction://hlinksldjump"/>
          </p:cNvPr>
          <p:cNvSpPr txBox="1"/>
          <p:nvPr/>
        </p:nvSpPr>
        <p:spPr>
          <a:xfrm>
            <a:off x="234758" y="47361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1958" y="884117"/>
            <a:ext cx="6575548" cy="36696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/>
            <a:r>
              <a:rPr lang="en-US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黎清和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我小学同学六年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的朋友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你还好吗？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说起我们之间的故事，那可比三国里的“桃园结义”还要有趣。有</a:t>
            </a:r>
            <a:r>
              <a:rPr lang="zh-CN" altLang="en-US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一路同行，那感觉是真好。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304800"/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还记得吗？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三年级时，一天中午我正准备下楼到操场上去上体育课。突然只见一个大个子同学迎面向我撞来。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可怜我这小身板哟，撞得我小心脏“嘭嘭”直跳。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这位大个子同学很不讲理，对我说：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“你撞得过我吗？来来来！再撞一下试试……”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明明是他撞我，他还有理了？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304800"/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“怎么能这样以大欺小？上下楼梯不右行，撞了同学还有道理了？”这时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你的声音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在我耳边响起。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只见平时笑咪咪的脸上变得“义薄云天”，眼睛瞪得大大的，用老鹰护小鸡的姿势站在我面前。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同学们纷纷用不屑的眼光盯着那位刚才还咄咄逼人的高个子同学，在大家的目光中他不好意思地低下了头，快步走开了。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16344" y="341024"/>
            <a:ext cx="194187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/>
              <a:t>有</a:t>
            </a:r>
            <a:r>
              <a:rPr lang="zh-CN" altLang="en-US" sz="2800" b="1" dirty="0" smtClean="0"/>
              <a:t>你，真</a:t>
            </a:r>
            <a:r>
              <a:rPr lang="zh-CN" altLang="en-US" sz="2800" b="1" dirty="0"/>
              <a:t>好</a:t>
            </a:r>
            <a:endParaRPr lang="zh-CN" altLang="en-US" sz="2800" b="1" dirty="0"/>
          </a:p>
        </p:txBody>
      </p:sp>
      <p:sp>
        <p:nvSpPr>
          <p:cNvPr id="5" name="文本框 14"/>
          <p:cNvSpPr txBox="1"/>
          <p:nvPr/>
        </p:nvSpPr>
        <p:spPr>
          <a:xfrm>
            <a:off x="561958" y="238919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1596"/>
            <a:ext cx="366860" cy="456338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45520" y="789239"/>
            <a:ext cx="1718175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“桃园结义”，开篇设悬，引人注意。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38927" y="2296228"/>
            <a:ext cx="1805073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语言幽默，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语言描写活灵活现。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38927" y="3523933"/>
            <a:ext cx="1689743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神态描写生动传神，展现出感人的一幕。“义薄云天” 点出了人物的</a:t>
            </a:r>
            <a:r>
              <a:rPr lang="zh-CN" altLang="en-US" sz="1600" b="1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精神</a:t>
            </a:r>
            <a:r>
              <a:rPr lang="zh-CN" altLang="en-US" sz="1600" b="1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品质。</a:t>
            </a:r>
            <a:endParaRPr lang="zh-CN" altLang="en-US" sz="16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0311" y="918354"/>
            <a:ext cx="6575548" cy="33921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/>
            <a:r>
              <a:rPr lang="en-US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拍了拍我的肩膀眯着眼，笑着说：“没事了，对不文明的校园现象我们要大胆地说不！”</a:t>
            </a:r>
            <a:r>
              <a:rPr lang="zh-CN" altLang="en-US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这“拔刀相助”的英雄气概真是让我敬佩不已。</a:t>
            </a:r>
            <a:endParaRPr lang="zh-CN" altLang="zh-CN" sz="18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304800"/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前几天，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在检查家庭作业时，发现我的作业没有做完。我赶紧拉住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的手说：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“别告诉老师，行吗？”</a:t>
            </a:r>
            <a:r>
              <a:rPr lang="zh-CN" altLang="zh-CN" sz="1800" b="1" u="wavy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谁知</a:t>
            </a:r>
            <a:r>
              <a:rPr lang="zh-CN" altLang="en-US" sz="1800" b="1" u="wavy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u="wavy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坚决地摇摇头说：“不行！”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夏老师听说我未及时完成作业，把我狠狠地批评了一顿，并规定我必须要在上午下课前完成作业。我在心里嘀咕：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“太不够哥们了！”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下课了，我坐在位子上“奋笔疾书”，我扭头一看，</a:t>
            </a:r>
            <a:r>
              <a:rPr lang="zh-CN" altLang="en-US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也坐在位子上纹丝不动，我粗声问：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“你怎么不出去玩呀？”</a:t>
            </a:r>
            <a:r>
              <a:rPr lang="zh-CN" altLang="en-US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笑呵呵地看着我说：“咱们俩不是有福同享，有难同当吗？等你做完了，我们一起出去玩。”哎！真是被</a:t>
            </a:r>
            <a:r>
              <a:rPr lang="zh-CN" altLang="en-US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的“铁汉柔情”给打败了。</a:t>
            </a:r>
            <a:endParaRPr lang="zh-CN" altLang="zh-CN" sz="18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858407"/>
            <a:ext cx="17181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语言和神态描写生动逼真，人物形象跃然纸上。 </a:t>
            </a:r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89800" y="2183240"/>
            <a:ext cx="1637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表现出同学坚守原则的一面。</a:t>
            </a:r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89800" y="3302684"/>
            <a:ext cx="1637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看来这位同学还真是“铁汉柔情”！</a:t>
            </a:r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3135" y="747934"/>
            <a:ext cx="6575548" cy="15455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想起小学时光的一幕幕，我庆幸结交了</a:t>
            </a:r>
            <a:r>
              <a:rPr lang="zh-CN" altLang="en-US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这个朋友。有</a:t>
            </a:r>
            <a:r>
              <a:rPr lang="zh-CN" altLang="en-US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相伴，一路同行，真好啊！</a:t>
            </a:r>
            <a:r>
              <a:rPr lang="zh-CN" altLang="zh-CN" sz="24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小学六年的时光已经过去了一大半，我现在更应该珍惜时光，珍惜与</a:t>
            </a:r>
            <a:r>
              <a:rPr lang="zh-CN" altLang="en-US" sz="24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你</a:t>
            </a:r>
            <a:r>
              <a:rPr lang="zh-CN" altLang="zh-CN" sz="24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的友谊。 </a:t>
            </a:r>
            <a:endParaRPr lang="zh-CN" altLang="zh-CN" sz="24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816184"/>
            <a:ext cx="18002" cy="1068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61106" y="565430"/>
            <a:ext cx="1718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自然结尾，表达情感。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67968" y="3000957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572000" y="3000957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600" y="562708"/>
            <a:ext cx="5947236" cy="4204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84166" y="648662"/>
            <a:ext cx="42971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用第二人称，向某个人吐露心声。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写出了这个认的好。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选取了典型的事例。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重点事例叙述详细，情感真切。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173625"/>
            <a:ext cx="8451919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觉得李老师像妈妈。记得一次上语文课，她叫我读第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自然段。我毫不犹豫地站起来高声朗读，当我读到第三个字“晓”时，因为不会读就停在那里默默地期待着她。她亲切地说：“这个字读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xi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ǎ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，‘春晓’的‘晓’。记住，如果你下次遇到不认识的字，还可以问问‘小老师’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字典。”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572580"/>
            <a:ext cx="677761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5025" y="3237973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</a:rPr>
              <a:t>问题分析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5025" y="3680100"/>
            <a:ext cx="6601766" cy="82994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    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本</a:t>
            </a:r>
            <a:r>
              <a:rPr lang="zh-CN" altLang="en-US" sz="2400" b="1" dirty="0">
                <a:solidFill>
                  <a:srgbClr val="FF0000"/>
                </a:solidFill>
              </a:rPr>
              <a:t>段没有使用第二人称，不合要求，也显得生疏。此外，缺少适当的情感抒发。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5" y="2164402"/>
            <a:ext cx="7794359" cy="20300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我觉得李老师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像妈妈。记得一次上语文课，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叫我读第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自然段。我毫不犹豫地站起来高声朗读，当我读到第三个字“晓”时，因为不会读就停在那里默默地期待着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亲切地说：“这个字读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xi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ǎ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o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，‘春晓’的‘晓’。记住，如果你下次遇到不认识的字，还可以问问‘小老师’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字典。不能只等着老师来教，要学会主动学习哟！”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您的话语是那样柔和，又是那样真诚，让我从心里涌起阵阵的敬重之情。从那以后，每每我遇到不懂的字，就忘不了问问“小老师”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字典啦！</a:t>
            </a:r>
            <a:endParaRPr lang="zh-CN" altLang="zh-CN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</a:rPr>
              <a:t>评改范例</a:t>
            </a:r>
            <a:endParaRPr lang="zh-CN" alt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505222"/>
            <a:ext cx="654650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/>
              <a:t>这是修改后的段落，和原段落对比一下</a:t>
            </a:r>
            <a:r>
              <a:rPr lang="zh-CN" altLang="en-US" sz="1800" b="1" dirty="0" smtClean="0"/>
              <a:t>，说说</a:t>
            </a:r>
            <a:r>
              <a:rPr lang="zh-CN" altLang="en-US" sz="1800" b="1" dirty="0"/>
              <a:t>为什么这样修改。</a:t>
            </a:r>
            <a:endParaRPr lang="zh-CN" altLang="en-US" sz="1800" b="1" dirty="0"/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076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我觉得李老师像妈妈。记得一次上语文课，她叫我读第</a:t>
            </a:r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自然段。我毫不犹豫地站起来高声朗读，当我读到第三个字“晓”时，因为不会读就停在那里默默地期待着您。她亲切地说：“这个字读</a:t>
            </a:r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xi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ǎ</a:t>
            </a:r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o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，‘春晓’的‘晓’。记住，如果你下次遇到不认识的字，还可以问问‘小老师’</a:t>
            </a:r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字典。”</a:t>
            </a:r>
            <a:endParaRPr lang="zh-CN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1095230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164401"/>
            <a:ext cx="399394" cy="2031325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评改后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6840" y="4297187"/>
            <a:ext cx="7325248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</a:rPr>
              <a:t>    文章</a:t>
            </a:r>
            <a:r>
              <a:rPr lang="zh-CN" altLang="en-US" sz="2000" b="1" dirty="0">
                <a:solidFill>
                  <a:srgbClr val="FF0000"/>
                </a:solidFill>
              </a:rPr>
              <a:t>用了“您”，这样抒情意味更浓烈。最后几句直接抒情，更是让情感更加亲切。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全文要突出一个“好”字。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选取的事例要典型。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使用第二人称，情感要真挚。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叙事时，要通过细节来表现人物。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657600" cy="724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000" b="1" dirty="0" smtClean="0"/>
          </a:p>
        </p:txBody>
      </p:sp>
      <p:sp>
        <p:nvSpPr>
          <p:cNvPr id="29" name="矩形 28"/>
          <p:cNvSpPr/>
          <p:nvPr/>
        </p:nvSpPr>
        <p:spPr>
          <a:xfrm flipH="1">
            <a:off x="0" y="8811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Freeform 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247255" y="968181"/>
            <a:ext cx="7277099" cy="4180134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02838" y="1508055"/>
            <a:ext cx="5530453" cy="3636669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88513" y="1335678"/>
            <a:ext cx="6026944" cy="3812637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406760"/>
            <a:ext cx="7750968" cy="4741556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4634063"/>
            <a:ext cx="378619" cy="511145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44532"/>
            <a:ext cx="8318896" cy="5192847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792955" cy="460868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-5028"/>
            <a:ext cx="446485" cy="264549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267890" cy="160406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069950" y="-1437"/>
            <a:ext cx="4341019" cy="5135388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926260" y="2154"/>
            <a:ext cx="2213372" cy="1916493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15619" y="-1437"/>
            <a:ext cx="1624013" cy="1018698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8468119" y="-1437"/>
            <a:ext cx="671513" cy="401015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: Shape 3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0931529">
            <a:off x="564058" y="1663530"/>
            <a:ext cx="3314068" cy="3194706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0124" y="791563"/>
            <a:ext cx="5135878" cy="3638401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19" name="文本框 18"/>
          <p:cNvSpPr txBox="1"/>
          <p:nvPr/>
        </p:nvSpPr>
        <p:spPr>
          <a:xfrm>
            <a:off x="2566792" y="1198874"/>
            <a:ext cx="5419567" cy="8299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FF0000"/>
                </a:solidFill>
              </a:rPr>
              <a:t>习作：有</a:t>
            </a:r>
            <a:r>
              <a:rPr lang="zh-CN" altLang="en-US" sz="4800" b="1" dirty="0">
                <a:solidFill>
                  <a:srgbClr val="FF0000"/>
                </a:solidFill>
              </a:rPr>
              <a:t>你，真好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81" y="345947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81" y="3801513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文本框 15">
            <a:hlinkClick r:id="rId3" action="ppaction://hlinksldjump"/>
          </p:cNvPr>
          <p:cNvSpPr txBox="1"/>
          <p:nvPr/>
        </p:nvSpPr>
        <p:spPr>
          <a:xfrm>
            <a:off x="7431991" y="3444054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14">
            <a:hlinkClick r:id="rId4" action="ppaction://hlinksldjump"/>
          </p:cNvPr>
          <p:cNvSpPr txBox="1"/>
          <p:nvPr/>
        </p:nvSpPr>
        <p:spPr>
          <a:xfrm>
            <a:off x="7442866" y="3793461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1"/>
          <p:cNvSpPr txBox="1"/>
          <p:nvPr/>
        </p:nvSpPr>
        <p:spPr>
          <a:xfrm>
            <a:off x="109855" y="61595"/>
            <a:ext cx="2086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5381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0" y="33838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18674" y="944763"/>
            <a:ext cx="699435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有你，真好”是一句让人感到温暖的话。凝视着它，那人、那事、那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就会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慢慢浮现在眼前。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▽看到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“有你，真好”这句话，你想到了谁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▽为什么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觉得有他“真好”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▽哪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件事或哪几件事让你感触比较深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▽当时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的场景是怎样的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拿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起笔，表达你真挚的情感吧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写的时候，可以假想这个“你”就在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眼前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，你在用文字和他对话。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00470" y="988641"/>
            <a:ext cx="1736065" cy="307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对话气泡: 圆角矩形 20"/>
          <p:cNvSpPr/>
          <p:nvPr/>
        </p:nvSpPr>
        <p:spPr>
          <a:xfrm>
            <a:off x="7123752" y="2172983"/>
            <a:ext cx="1778558" cy="538780"/>
          </a:xfrm>
          <a:prstGeom prst="wedgeRoundRectCallout">
            <a:avLst>
              <a:gd name="adj1" fmla="val -66036"/>
              <a:gd name="adj2" fmla="val 1154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写作内容</a:t>
            </a:r>
            <a:endParaRPr lang="zh-CN" altLang="en-US" sz="2000" b="1" dirty="0"/>
          </a:p>
        </p:txBody>
      </p:sp>
      <p:sp>
        <p:nvSpPr>
          <p:cNvPr id="14" name="矩形 13"/>
          <p:cNvSpPr/>
          <p:nvPr/>
        </p:nvSpPr>
        <p:spPr>
          <a:xfrm>
            <a:off x="1594898" y="1684346"/>
            <a:ext cx="5231018" cy="15160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对话气泡: 圆角矩形 19"/>
          <p:cNvSpPr/>
          <p:nvPr/>
        </p:nvSpPr>
        <p:spPr>
          <a:xfrm>
            <a:off x="3159325" y="276668"/>
            <a:ext cx="1319307" cy="420365"/>
          </a:xfrm>
          <a:prstGeom prst="wedgeRoundRectCallout">
            <a:avLst>
              <a:gd name="adj1" fmla="val -15675"/>
              <a:gd name="adj2" fmla="val 10077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选材要求</a:t>
            </a:r>
            <a:endParaRPr lang="zh-CN" altLang="en-US" sz="2000" b="1" dirty="0"/>
          </a:p>
        </p:txBody>
      </p:sp>
      <p:sp>
        <p:nvSpPr>
          <p:cNvPr id="10" name="矩形 9"/>
          <p:cNvSpPr/>
          <p:nvPr/>
        </p:nvSpPr>
        <p:spPr>
          <a:xfrm>
            <a:off x="1199211" y="3533043"/>
            <a:ext cx="4439589" cy="381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对话气泡: 圆角矩形 10"/>
          <p:cNvSpPr/>
          <p:nvPr/>
        </p:nvSpPr>
        <p:spPr>
          <a:xfrm>
            <a:off x="5936637" y="3914274"/>
            <a:ext cx="1778558" cy="538780"/>
          </a:xfrm>
          <a:prstGeom prst="wedgeRoundRectCallout">
            <a:avLst>
              <a:gd name="adj1" fmla="val -141177"/>
              <a:gd name="adj2" fmla="val 408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第二人称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14" grpId="0" animBg="1"/>
      <p:bldP spid="20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46286" y="1251038"/>
            <a:ext cx="41292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先来看看题目，有哪些需要注意的地方？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3345" y="1969477"/>
            <a:ext cx="3597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/>
              <a:t>有你，真</a:t>
            </a:r>
            <a:r>
              <a:rPr lang="zh-CN" altLang="en-US" sz="4800" b="1" dirty="0" smtClean="0"/>
              <a:t>好</a:t>
            </a:r>
            <a:endParaRPr lang="zh-CN" altLang="en-US" sz="4800" b="1" dirty="0"/>
          </a:p>
        </p:txBody>
      </p:sp>
      <p:sp>
        <p:nvSpPr>
          <p:cNvPr id="5" name="对话气泡: 圆角矩形 4"/>
          <p:cNvSpPr/>
          <p:nvPr/>
        </p:nvSpPr>
        <p:spPr>
          <a:xfrm>
            <a:off x="1587640" y="1030698"/>
            <a:ext cx="1768510" cy="582805"/>
          </a:xfrm>
          <a:prstGeom prst="wedgeRoundRectCallout">
            <a:avLst>
              <a:gd name="adj1" fmla="val 64394"/>
              <a:gd name="adj2" fmla="val 11594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是哪个人？</a:t>
            </a:r>
            <a:endParaRPr lang="zh-CN" altLang="en-US" sz="2000" b="1" dirty="0"/>
          </a:p>
        </p:txBody>
      </p:sp>
      <p:sp>
        <p:nvSpPr>
          <p:cNvPr id="9" name="对话气泡: 圆角矩形 8"/>
          <p:cNvSpPr/>
          <p:nvPr/>
        </p:nvSpPr>
        <p:spPr>
          <a:xfrm>
            <a:off x="3713747" y="3296653"/>
            <a:ext cx="3048000" cy="864510"/>
          </a:xfrm>
          <a:prstGeom prst="wedgeRoundRectCallout">
            <a:avLst>
              <a:gd name="adj1" fmla="val 8712"/>
              <a:gd name="adj2" fmla="val -12198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/>
              <a:t>为什么</a:t>
            </a:r>
            <a:r>
              <a:rPr lang="zh-CN" altLang="en-US" sz="2400" b="1" dirty="0"/>
              <a:t>让你觉得好</a:t>
            </a:r>
            <a:r>
              <a:rPr lang="zh-CN" altLang="en-US" sz="2400" b="1" dirty="0" smtClean="0"/>
              <a:t>？</a:t>
            </a:r>
            <a:endParaRPr lang="en-US" altLang="zh-CN" sz="2400" b="1" dirty="0"/>
          </a:p>
          <a:p>
            <a:r>
              <a:rPr lang="zh-CN" altLang="en-US" sz="2400" b="1" dirty="0" smtClean="0"/>
              <a:t>具体</a:t>
            </a:r>
            <a:r>
              <a:rPr lang="zh-CN" altLang="en-US" sz="2400" b="1" dirty="0"/>
              <a:t>事件是什么？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ags/tag1.xml><?xml version="1.0" encoding="utf-8"?>
<p:tagLst xmlns:p="http://schemas.openxmlformats.org/presentationml/2006/main">
  <p:tag name="KSO_WM_UNIT_TABLE_BEAUTIFY" val="smartTable{b6215300-32b0-4641-b804-84cc463d7ada}"/>
</p:tagLst>
</file>

<file path=ppt/tags/tag2.xml><?xml version="1.0" encoding="utf-8"?>
<p:tagLst xmlns:p="http://schemas.openxmlformats.org/presentationml/2006/main">
  <p:tag name="KSO_WM_UNIT_TABLE_BEAUTIFY" val="smartTable{f62b283b-8c66-4560-8d63-cb40efb5c247}"/>
</p:tagLst>
</file>

<file path=ppt/tags/tag3.xml><?xml version="1.0" encoding="utf-8"?>
<p:tagLst xmlns:p="http://schemas.openxmlformats.org/presentationml/2006/main">
  <p:tag name="COMMONDATA" val="eyJoZGlkIjoiMDUzMmRhYzhkNzM3Y2ZlODExZjhhYzliMDJjYzA0ZGIifQ=="/>
  <p:tag name="KSO_WPP_MARK_KEY" val="8ffa8648-0406-4d0b-9229-9ae362c9099a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0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3786</Words>
  <Application>WPS 演示</Application>
  <PresentationFormat>全屏显示(16:9)</PresentationFormat>
  <Paragraphs>345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0" baseType="lpstr">
      <vt:lpstr>Arial</vt:lpstr>
      <vt:lpstr>宋体</vt:lpstr>
      <vt:lpstr>Wingdings</vt:lpstr>
      <vt:lpstr>黑体</vt:lpstr>
      <vt:lpstr>Rockwell</vt:lpstr>
      <vt:lpstr>幼圆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124</cp:revision>
  <dcterms:created xsi:type="dcterms:W3CDTF">2020-03-09T08:43:00Z</dcterms:created>
  <dcterms:modified xsi:type="dcterms:W3CDTF">2022-12-29T14:03:51Z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DA6007AF128E425F804CD1291C6BD6FD</vt:lpwstr>
  </property>
</Properties>
</file>