
<file path=[Content_Types].xml><?xml version="1.0" encoding="utf-8"?>
<Types xmlns="http://schemas.openxmlformats.org/package/2006/content-types">
  <Default Extension="png" ContentType="image/png"/>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35"/>
  </p:handoutMasterIdLst>
  <p:sldIdLst>
    <p:sldId id="523" r:id="rId3"/>
    <p:sldId id="1109" r:id="rId5"/>
    <p:sldId id="1112" r:id="rId6"/>
    <p:sldId id="1110" r:id="rId7"/>
    <p:sldId id="1113" r:id="rId8"/>
    <p:sldId id="1114" r:id="rId9"/>
    <p:sldId id="1115" r:id="rId10"/>
    <p:sldId id="1116" r:id="rId11"/>
    <p:sldId id="1138" r:id="rId12"/>
    <p:sldId id="1127" r:id="rId13"/>
    <p:sldId id="1111" r:id="rId14"/>
    <p:sldId id="1117" r:id="rId15"/>
    <p:sldId id="1128" r:id="rId16"/>
    <p:sldId id="1129" r:id="rId17"/>
    <p:sldId id="1119" r:id="rId18"/>
    <p:sldId id="1130" r:id="rId19"/>
    <p:sldId id="1131" r:id="rId20"/>
    <p:sldId id="1122" r:id="rId21"/>
    <p:sldId id="1092" r:id="rId22"/>
    <p:sldId id="1094" r:id="rId23"/>
    <p:sldId id="1132" r:id="rId24"/>
    <p:sldId id="1133" r:id="rId25"/>
    <p:sldId id="1134" r:id="rId26"/>
    <p:sldId id="1139" r:id="rId27"/>
    <p:sldId id="1102" r:id="rId28"/>
    <p:sldId id="1103" r:id="rId29"/>
    <p:sldId id="1135" r:id="rId30"/>
    <p:sldId id="1140" r:id="rId31"/>
    <p:sldId id="1141" r:id="rId32"/>
    <p:sldId id="1136" r:id="rId33"/>
    <p:sldId id="1137" r:id="rId34"/>
  </p:sldIdLst>
  <p:sldSz cx="9144000" cy="5143500" type="screen16x9"/>
  <p:notesSz cx="6858000" cy="9144000"/>
  <p:embeddedFontLst>
    <p:embeddedFont>
      <p:font typeface="微软雅黑" panose="020B0503020204020204" charset="-122"/>
      <p:regular r:id="rId39"/>
    </p:embeddedFont>
    <p:embeddedFont>
      <p:font typeface="黑体" panose="02010609060101010101" pitchFamily="49" charset="-122"/>
      <p:regular r:id="rId40"/>
    </p:embeddedFont>
    <p:embeddedFont>
      <p:font typeface="楷体" panose="02010609060101010101" pitchFamily="49" charset="-122"/>
      <p:regular r:id="rId41"/>
    </p:embeddedFont>
    <p:embeddedFont>
      <p:font typeface="Calibri" panose="020F0502020204030204" charset="0"/>
      <p:regular r:id="rId42"/>
      <p:bold r:id="rId43"/>
      <p:italic r:id="rId44"/>
      <p:boldItalic r:id="rId45"/>
    </p:embeddedFont>
  </p:embeddedFontLst>
  <p:custDataLst>
    <p:tags r:id="rId4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userDrawn="1">
          <p15:clr>
            <a:srgbClr val="A4A3A4"/>
          </p15:clr>
        </p15:guide>
        <p15:guide id="2" pos="57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00FF"/>
    <a:srgbClr val="FF0000"/>
    <a:srgbClr val="A38302"/>
    <a:srgbClr val="0066FF"/>
    <a:srgbClr val="FEFCDE"/>
    <a:srgbClr val="00B050"/>
    <a:srgbClr val="FF00FF"/>
    <a:srgbClr val="FFFFF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9814" autoAdjust="0"/>
  </p:normalViewPr>
  <p:slideViewPr>
    <p:cSldViewPr showGuides="1">
      <p:cViewPr>
        <p:scale>
          <a:sx n="100" d="100"/>
          <a:sy n="100" d="100"/>
        </p:scale>
        <p:origin x="-558" y="-72"/>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1.xml"/><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notesMaster" Target="notesMasters/notesMaster1.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alpha val="8000"/>
          </a:srgb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408502" y="92978"/>
            <a:ext cx="792480" cy="275590"/>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语文园地</a:t>
            </a:r>
            <a:endParaRPr kumimoji="1" lang="zh-CN" altLang="en-US" sz="1200" dirty="0">
              <a:latin typeface="Heiti SC Light" panose="02000000000000000000" pitchFamily="2" charset="-128"/>
              <a:ea typeface="Heiti SC Light" panose="02000000000000000000" pitchFamily="2" charset="-128"/>
            </a:endParaRPr>
          </a:p>
        </p:txBody>
      </p:sp>
      <p:pic>
        <p:nvPicPr>
          <p:cNvPr id="67586" name="Picture 2" descr="http://www.ypppt.com/uploads/allimg/180714/1-1PG4124H9-53.jpg"/>
          <p:cNvPicPr>
            <a:picLocks noChangeAspect="1" noChangeArrowheads="1"/>
          </p:cNvPicPr>
          <p:nvPr userDrawn="1"/>
        </p:nvPicPr>
        <p:blipFill>
          <a:blip r:embed="rId6" cstate="print">
            <a:clrChange>
              <a:clrFrom>
                <a:srgbClr val="FEFFF7"/>
              </a:clrFrom>
              <a:clrTo>
                <a:srgbClr val="FEFFF7">
                  <a:alpha val="0"/>
                </a:srgbClr>
              </a:clrTo>
            </a:clrChange>
          </a:blip>
          <a:srcRect l="48515" t="72425"/>
          <a:stretch>
            <a:fillRect/>
          </a:stretch>
        </p:blipFill>
        <p:spPr bwMode="auto">
          <a:xfrm>
            <a:off x="7308304" y="4590090"/>
            <a:ext cx="1835696" cy="553409"/>
          </a:xfrm>
          <a:prstGeom prst="rect">
            <a:avLst/>
          </a:prstGeom>
          <a:noFill/>
        </p:spPr>
      </p:pic>
      <p:pic>
        <p:nvPicPr>
          <p:cNvPr id="11" name="Picture 2" descr="http://www.ypppt.com/uploads/allimg/180714/1-1PG4124H9-53.jpg"/>
          <p:cNvPicPr>
            <a:picLocks noChangeAspect="1" noChangeArrowheads="1"/>
          </p:cNvPicPr>
          <p:nvPr userDrawn="1"/>
        </p:nvPicPr>
        <p:blipFill>
          <a:blip r:embed="rId6" cstate="print">
            <a:clrChange>
              <a:clrFrom>
                <a:srgbClr val="FFFFFF"/>
              </a:clrFrom>
              <a:clrTo>
                <a:srgbClr val="FFFFFF">
                  <a:alpha val="0"/>
                </a:srgbClr>
              </a:clrTo>
            </a:clrChange>
          </a:blip>
          <a:srcRect t="72425" r="40593"/>
          <a:stretch>
            <a:fillRect/>
          </a:stretch>
        </p:blipFill>
        <p:spPr bwMode="auto">
          <a:xfrm>
            <a:off x="0" y="4588636"/>
            <a:ext cx="6804248" cy="554864"/>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hyperlink" Target="https://www.gushiwen.org/GuShiWen_9e828e9ac8.aspx" TargetMode="Externa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9.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http://www.51pptmoban.com/d/file/2014/03/18/82f8787e2b2f98b2d4a8dfa36146ad6d.jpg"/>
          <p:cNvPicPr>
            <a:picLocks noChangeAspect="1" noChangeArrowheads="1"/>
          </p:cNvPicPr>
          <p:nvPr/>
        </p:nvPicPr>
        <p:blipFill>
          <a:blip r:embed="rId1" cstate="print"/>
          <a:srcRect/>
          <a:stretch>
            <a:fillRect/>
          </a:stretch>
        </p:blipFill>
        <p:spPr bwMode="auto">
          <a:xfrm>
            <a:off x="0" y="0"/>
            <a:ext cx="9144000" cy="5143500"/>
          </a:xfrm>
          <a:prstGeom prst="rect">
            <a:avLst/>
          </a:prstGeom>
          <a:noFill/>
        </p:spPr>
      </p:pic>
      <p:sp>
        <p:nvSpPr>
          <p:cNvPr id="37" name="矩形 36"/>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文本框 1"/>
          <p:cNvSpPr txBox="1"/>
          <p:nvPr/>
        </p:nvSpPr>
        <p:spPr>
          <a:xfrm>
            <a:off x="161281" y="102427"/>
            <a:ext cx="1569660"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语文  六年级  上册</a:t>
            </a:r>
            <a:endParaRPr kumimoji="1" lang="zh-CN" altLang="en-US" sz="1200" dirty="0">
              <a:latin typeface="黑体" panose="02010609060101010101" pitchFamily="49" charset="-122"/>
              <a:ea typeface="黑体" panose="02010609060101010101" pitchFamily="49" charset="-122"/>
            </a:endParaRPr>
          </a:p>
        </p:txBody>
      </p:sp>
      <p:sp>
        <p:nvSpPr>
          <p:cNvPr id="39" name="TextBox 48"/>
          <p:cNvSpPr txBox="1"/>
          <p:nvPr/>
        </p:nvSpPr>
        <p:spPr>
          <a:xfrm>
            <a:off x="2627771" y="1983127"/>
            <a:ext cx="3888457" cy="1177245"/>
          </a:xfrm>
          <a:prstGeom prst="rect">
            <a:avLst/>
          </a:prstGeom>
          <a:noFill/>
          <a:ln w="19050">
            <a:solidFill>
              <a:schemeClr val="tx1"/>
            </a:solidFill>
          </a:ln>
          <a:effectLst>
            <a:outerShdw dist="38100" dir="2700000" algn="tl" rotWithShape="0">
              <a:schemeClr val="bg1"/>
            </a:outerShdw>
            <a:softEdge rad="31750"/>
          </a:effectLst>
        </p:spPr>
        <p:txBody>
          <a:bodyPr wrap="square" lIns="68580" tIns="34290" rIns="68580" bIns="34290" rtlCol="0">
            <a:spAutoFit/>
          </a:bodyPr>
          <a:lstStyle/>
          <a:p>
            <a:pPr algn="ctr"/>
            <a:r>
              <a:rPr lang="zh-CN" altLang="en-US" sz="7200" b="1" dirty="0">
                <a:ln w="0"/>
                <a:effectLst>
                  <a:glow rad="812800">
                    <a:schemeClr val="bg1">
                      <a:alpha val="32000"/>
                    </a:schemeClr>
                  </a:glow>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语文园地</a:t>
            </a:r>
            <a:endParaRPr lang="zh-CN" altLang="en-US" sz="7200" b="1" dirty="0">
              <a:ln w="0"/>
              <a:effectLst>
                <a:glow rad="812800">
                  <a:schemeClr val="bg1">
                    <a:alpha val="32000"/>
                  </a:schemeClr>
                </a:glow>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40" name="TextBox 39"/>
          <p:cNvSpPr txBox="1"/>
          <p:nvPr/>
        </p:nvSpPr>
        <p:spPr>
          <a:xfrm>
            <a:off x="395536" y="699542"/>
            <a:ext cx="1728192" cy="578882"/>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zh-CN" altLang="en-US" sz="2800" dirty="0">
                <a:latin typeface="黑体" panose="02010609060101010101" pitchFamily="49" charset="-122"/>
                <a:ea typeface="黑体" panose="02010609060101010101" pitchFamily="49" charset="-122"/>
              </a:rPr>
              <a:t>第八单元</a:t>
            </a:r>
            <a:endParaRPr lang="zh-CN" altLang="en-US" sz="2800" dirty="0">
              <a:latin typeface="黑体" panose="02010609060101010101" pitchFamily="49" charset="-122"/>
              <a:ea typeface="黑体" panose="02010609060101010101" pitchFamily="49" charset="-122"/>
            </a:endParaRPr>
          </a:p>
        </p:txBody>
      </p:sp>
      <p:sp>
        <p:nvSpPr>
          <p:cNvPr id="41" name="AutoShape 2" descr="http://p1.so.qhimgs1.com/bdr/585__/t01eeefd3f5327edfb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755576" y="326822"/>
            <a:ext cx="4302628" cy="738664"/>
          </a:xfrm>
          <a:prstGeom prst="rect">
            <a:avLst/>
          </a:prstGeom>
          <a:noFill/>
        </p:spPr>
        <p:txBody>
          <a:bodyPr wrap="square" rtlCol="0">
            <a:spAutoFit/>
          </a:bodyPr>
          <a:lstStyle/>
          <a:p>
            <a:pPr>
              <a:lnSpc>
                <a:spcPct val="150000"/>
              </a:lnSpc>
            </a:pPr>
            <a:r>
              <a:rPr lang="zh-CN" altLang="en-US" sz="2800" b="1" dirty="0">
                <a:latin typeface="黑体" panose="02010609060101010101" pitchFamily="49" charset="-122"/>
                <a:ea typeface="黑体" panose="02010609060101010101" pitchFamily="49" charset="-122"/>
              </a:rPr>
              <a:t>试着填一填，你就会背啦！</a:t>
            </a:r>
            <a:endParaRPr lang="zh-CN" altLang="en-US" sz="2800" b="1" dirty="0">
              <a:latin typeface="黑体" panose="02010609060101010101" pitchFamily="49" charset="-122"/>
              <a:ea typeface="黑体" panose="02010609060101010101" pitchFamily="49" charset="-122"/>
            </a:endParaRPr>
          </a:p>
        </p:txBody>
      </p:sp>
      <p:sp>
        <p:nvSpPr>
          <p:cNvPr id="14" name="TextBox 13"/>
          <p:cNvSpPr txBox="1"/>
          <p:nvPr/>
        </p:nvSpPr>
        <p:spPr>
          <a:xfrm>
            <a:off x="768497" y="1065486"/>
            <a:ext cx="7645042" cy="707886"/>
          </a:xfrm>
          <a:prstGeom prst="rect">
            <a:avLst/>
          </a:prstGeom>
          <a:noFill/>
        </p:spPr>
        <p:txBody>
          <a:bodyPr wrap="none" rtlCol="0">
            <a:spAutoFit/>
          </a:bodyPr>
          <a:lstStyle/>
          <a:p>
            <a:r>
              <a:rPr lang="zh-CN" altLang="en-US" sz="2000" b="1" dirty="0">
                <a:latin typeface="楷体" panose="02010609060101010101" pitchFamily="49" charset="-122"/>
                <a:ea typeface="楷体" panose="02010609060101010101" pitchFamily="49" charset="-122"/>
              </a:rPr>
              <a:t>无情未必（      ），怜子如何（      ）。</a:t>
            </a:r>
            <a:endParaRPr lang="en-US" altLang="zh-CN" sz="2000" b="1" dirty="0">
              <a:latin typeface="楷体" panose="02010609060101010101" pitchFamily="49" charset="-122"/>
              <a:ea typeface="楷体" panose="02010609060101010101" pitchFamily="49" charset="-122"/>
            </a:endParaRPr>
          </a:p>
          <a:p>
            <a:pPr algn="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答客诮</a:t>
            </a:r>
            <a:r>
              <a:rPr lang="en-US" altLang="zh-CN"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5" name="TextBox 14"/>
          <p:cNvSpPr txBox="1"/>
          <p:nvPr/>
        </p:nvSpPr>
        <p:spPr>
          <a:xfrm>
            <a:off x="755576" y="1956777"/>
            <a:ext cx="7313220" cy="707886"/>
          </a:xfrm>
          <a:prstGeom prst="rect">
            <a:avLst/>
          </a:prstGeom>
          <a:noFill/>
        </p:spPr>
        <p:txBody>
          <a:bodyPr wrap="none" rtlCol="0">
            <a:spAutoFit/>
          </a:bodyPr>
          <a:lstStyle/>
          <a:p>
            <a:r>
              <a:rPr lang="zh-CN" altLang="en-US" sz="2000" b="1" dirty="0">
                <a:latin typeface="楷体" panose="02010609060101010101" pitchFamily="49" charset="-122"/>
                <a:ea typeface="楷体" panose="02010609060101010101" pitchFamily="49" charset="-122"/>
              </a:rPr>
              <a:t>其实地上本（      ），走的人（    ），也便（      ）。</a:t>
            </a:r>
            <a:endParaRPr lang="en-US" altLang="zh-CN" sz="2000" b="1" dirty="0">
              <a:latin typeface="楷体" panose="02010609060101010101" pitchFamily="49" charset="-122"/>
              <a:ea typeface="楷体" panose="02010609060101010101" pitchFamily="49" charset="-122"/>
            </a:endParaRPr>
          </a:p>
          <a:p>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故乡</a:t>
            </a:r>
            <a:r>
              <a:rPr lang="en-US" altLang="zh-CN"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7" name="TextBox 16"/>
          <p:cNvSpPr txBox="1"/>
          <p:nvPr/>
        </p:nvSpPr>
        <p:spPr>
          <a:xfrm>
            <a:off x="768497" y="2808823"/>
            <a:ext cx="7992888" cy="706755"/>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惟有（    ）是值得宝贵的，惟有他（    ）起来，中国才有真进步。</a:t>
            </a:r>
            <a:endParaRPr lang="en-US" altLang="zh-CN" sz="2000" b="1" dirty="0">
              <a:latin typeface="楷体" panose="02010609060101010101" pitchFamily="49" charset="-122"/>
              <a:ea typeface="楷体" panose="02010609060101010101" pitchFamily="49" charset="-122"/>
            </a:endParaRPr>
          </a:p>
          <a:p>
            <a:pPr algn="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学界的三魂</a:t>
            </a:r>
            <a:r>
              <a:rPr lang="en-US" altLang="zh-CN"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8" name="TextBox 17"/>
          <p:cNvSpPr txBox="1"/>
          <p:nvPr/>
        </p:nvSpPr>
        <p:spPr>
          <a:xfrm>
            <a:off x="467544" y="3644319"/>
            <a:ext cx="8352928" cy="1015663"/>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    我们从古以来，就有（        ）的人，有（        ）的人，有（        ）的人，有（        ）的人</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这就是中国的脊梁。</a:t>
            </a:r>
            <a:endParaRPr lang="en-US" altLang="zh-CN" sz="2000" b="1" dirty="0">
              <a:latin typeface="楷体" panose="02010609060101010101" pitchFamily="49" charset="-122"/>
              <a:ea typeface="楷体" panose="02010609060101010101" pitchFamily="49" charset="-122"/>
            </a:endParaRPr>
          </a:p>
          <a:p>
            <a:pPr algn="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中国人失掉自信力了吗</a:t>
            </a:r>
            <a:r>
              <a:rPr lang="en-US" altLang="zh-CN"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19" name="TextBox 18"/>
          <p:cNvSpPr txBox="1"/>
          <p:nvPr/>
        </p:nvSpPr>
        <p:spPr>
          <a:xfrm>
            <a:off x="2051720" y="1057577"/>
            <a:ext cx="4320480"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真豪杰              不丈夫</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2267744" y="1942894"/>
            <a:ext cx="5400600"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没有路            多了          成了路</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794992" y="2787774"/>
            <a:ext cx="6833936"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      民魂                        发扬                                                       </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22" name="TextBox 21"/>
          <p:cNvSpPr txBox="1"/>
          <p:nvPr/>
        </p:nvSpPr>
        <p:spPr>
          <a:xfrm>
            <a:off x="558860" y="3644319"/>
            <a:ext cx="8261611" cy="707886"/>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                       埋头苦干            拼命硬干                 </a:t>
            </a:r>
            <a:endParaRPr lang="en-US" altLang="zh-CN" sz="2000" b="1" dirty="0">
              <a:solidFill>
                <a:srgbClr val="FF0000"/>
              </a:solidFill>
              <a:latin typeface="楷体" panose="02010609060101010101" pitchFamily="49" charset="-122"/>
              <a:ea typeface="楷体" panose="02010609060101010101" pitchFamily="49" charset="-122"/>
            </a:endParaRPr>
          </a:p>
          <a:p>
            <a:r>
              <a:rPr lang="en-US" altLang="zh-CN" sz="2000" b="1" dirty="0">
                <a:solidFill>
                  <a:srgbClr val="FF0000"/>
                </a:solidFill>
                <a:latin typeface="楷体" panose="02010609060101010101" pitchFamily="49" charset="-122"/>
                <a:ea typeface="楷体" panose="02010609060101010101" pitchFamily="49" charset="-122"/>
              </a:rPr>
              <a:t> </a:t>
            </a:r>
            <a:r>
              <a:rPr lang="zh-CN" altLang="en-US" sz="2000" b="1" dirty="0">
                <a:solidFill>
                  <a:srgbClr val="FF0000"/>
                </a:solidFill>
                <a:latin typeface="楷体" panose="02010609060101010101" pitchFamily="49" charset="-122"/>
                <a:ea typeface="楷体" panose="02010609060101010101" pitchFamily="49" charset="-122"/>
              </a:rPr>
              <a:t>为民请命            舍身求法</a:t>
            </a:r>
            <a:endParaRPr lang="zh-CN" altLang="en-US" sz="2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AutoShape 2" descr="诗">
            <a:hlinkClick r:id="rId1"/>
          </p:cNvPr>
          <p:cNvSpPr>
            <a:spLocks noChangeAspect="1" noChangeArrowheads="1"/>
          </p:cNvSpPr>
          <p:nvPr/>
        </p:nvSpPr>
        <p:spPr bwMode="auto">
          <a:xfrm>
            <a:off x="5207000" y="-76200"/>
            <a:ext cx="95561" cy="45719"/>
          </a:xfrm>
          <a:prstGeom prst="rect">
            <a:avLst/>
          </a:prstGeom>
          <a:noFill/>
        </p:spPr>
        <p:txBody>
          <a:bodyPr vert="horz" wrap="square" lIns="91440" tIns="45720" rIns="91440" bIns="45720" numCol="1" anchor="t" anchorCtr="0" compatLnSpc="1"/>
          <a:lstStyle/>
          <a:p>
            <a:endParaRPr lang="zh-CN" altLang="en-US"/>
          </a:p>
        </p:txBody>
      </p:sp>
      <p:sp>
        <p:nvSpPr>
          <p:cNvPr id="4" name="矩形 3"/>
          <p:cNvSpPr/>
          <p:nvPr/>
        </p:nvSpPr>
        <p:spPr>
          <a:xfrm>
            <a:off x="392536" y="1491630"/>
            <a:ext cx="8001014" cy="2308324"/>
          </a:xfrm>
          <a:prstGeom prst="rect">
            <a:avLst/>
          </a:prstGeom>
          <a:solidFill>
            <a:schemeClr val="bg2"/>
          </a:solidFill>
          <a:ln>
            <a:solidFill>
              <a:schemeClr val="bg2">
                <a:lumMod val="75000"/>
              </a:schemeClr>
            </a:solidFill>
            <a:prstDash val="sysDash"/>
          </a:ln>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20000"/>
              </a:lnSpc>
            </a:pPr>
            <a:r>
              <a:rPr lang="zh-CN" altLang="en-US" sz="2400" b="1" dirty="0"/>
              <a:t>◇</a:t>
            </a:r>
            <a:r>
              <a:rPr lang="zh-CN" altLang="en-US" sz="2400" b="1" dirty="0">
                <a:latin typeface="楷体" panose="02010609060101010101" pitchFamily="49" charset="-122"/>
                <a:ea typeface="楷体" panose="02010609060101010101" pitchFamily="49" charset="-122"/>
              </a:rPr>
              <a:t>不在沉默中爆发，就在沉默中灭亡。</a:t>
            </a:r>
            <a:endParaRPr lang="zh-CN" altLang="en-US" sz="2400" b="1" dirty="0">
              <a:latin typeface="楷体" panose="02010609060101010101" pitchFamily="49" charset="-122"/>
              <a:ea typeface="楷体" panose="02010609060101010101" pitchFamily="49" charset="-122"/>
            </a:endParaRPr>
          </a:p>
          <a:p>
            <a:pPr>
              <a:lnSpc>
                <a:spcPct val="120000"/>
              </a:lnSpc>
            </a:pPr>
            <a:r>
              <a:rPr lang="zh-CN" altLang="en-US" sz="2400" b="1" dirty="0"/>
              <a:t>◇</a:t>
            </a:r>
            <a:r>
              <a:rPr lang="zh-CN" altLang="en-US" sz="2400" b="1" dirty="0">
                <a:latin typeface="楷体" panose="02010609060101010101" pitchFamily="49" charset="-122"/>
                <a:ea typeface="楷体" panose="02010609060101010101" pitchFamily="49" charset="-122"/>
              </a:rPr>
              <a:t>伟大的心胸，应该表现出这样的气概</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用笑脸来迎接悲惨的厄运，用百倍的勇气来应付一切的不幸。</a:t>
            </a:r>
            <a:endParaRPr lang="zh-CN" altLang="en-US" sz="2400" b="1" dirty="0">
              <a:latin typeface="楷体" panose="02010609060101010101" pitchFamily="49" charset="-122"/>
              <a:ea typeface="楷体" panose="02010609060101010101" pitchFamily="49" charset="-122"/>
            </a:endParaRPr>
          </a:p>
          <a:p>
            <a:pPr>
              <a:lnSpc>
                <a:spcPct val="120000"/>
              </a:lnSpc>
            </a:pPr>
            <a:r>
              <a:rPr lang="zh-CN" altLang="en-US" sz="2400" b="1" dirty="0"/>
              <a:t>◇</a:t>
            </a:r>
            <a:r>
              <a:rPr lang="zh-CN" altLang="en-US" sz="2400" b="1" dirty="0">
                <a:latin typeface="楷体" panose="02010609060101010101" pitchFamily="49" charset="-122"/>
                <a:ea typeface="楷体" panose="02010609060101010101" pitchFamily="49" charset="-122"/>
              </a:rPr>
              <a:t>哀其不幸，怒其不争。</a:t>
            </a:r>
            <a:endParaRPr lang="zh-CN" altLang="en-US" sz="2400" b="1" dirty="0">
              <a:latin typeface="楷体" panose="02010609060101010101" pitchFamily="49" charset="-122"/>
              <a:ea typeface="楷体" panose="02010609060101010101" pitchFamily="49" charset="-122"/>
            </a:endParaRPr>
          </a:p>
          <a:p>
            <a:pPr>
              <a:lnSpc>
                <a:spcPct val="120000"/>
              </a:lnSpc>
            </a:pPr>
            <a:r>
              <a:rPr lang="zh-CN" altLang="en-US" sz="2400" b="1" dirty="0"/>
              <a:t>◇</a:t>
            </a:r>
            <a:r>
              <a:rPr lang="zh-CN" altLang="en-US" sz="2400" b="1" dirty="0">
                <a:latin typeface="楷体" panose="02010609060101010101" pitchFamily="49" charset="-122"/>
                <a:ea typeface="楷体" panose="02010609060101010101" pitchFamily="49" charset="-122"/>
              </a:rPr>
              <a:t>真的猛士，敢于直面惨淡的人生，敢于正视淋漓的鲜血。</a:t>
            </a:r>
            <a:endParaRPr lang="zh-CN" altLang="en-US" sz="2400" b="1" dirty="0">
              <a:latin typeface="楷体" panose="02010609060101010101" pitchFamily="49" charset="-122"/>
              <a:ea typeface="楷体" panose="02010609060101010101" pitchFamily="49" charset="-122"/>
            </a:endParaRPr>
          </a:p>
        </p:txBody>
      </p:sp>
      <p:sp>
        <p:nvSpPr>
          <p:cNvPr id="5" name="文本框 2"/>
          <p:cNvSpPr txBox="1"/>
          <p:nvPr/>
        </p:nvSpPr>
        <p:spPr>
          <a:xfrm>
            <a:off x="357611" y="379164"/>
            <a:ext cx="4302628" cy="637675"/>
          </a:xfrm>
          <a:prstGeom prst="rect">
            <a:avLst/>
          </a:prstGeom>
          <a:noFill/>
        </p:spPr>
        <p:txBody>
          <a:bodyPr wrap="square" rtlCol="0">
            <a:spAutoFit/>
          </a:bodyPr>
          <a:lstStyle/>
          <a:p>
            <a:pPr>
              <a:lnSpc>
                <a:spcPct val="150000"/>
              </a:lnSpc>
            </a:pPr>
            <a:r>
              <a:rPr lang="zh-CN" altLang="en-US" sz="2800" b="1" dirty="0">
                <a:latin typeface="黑体" panose="02010609060101010101" pitchFamily="49" charset="-122"/>
                <a:ea typeface="黑体" panose="02010609060101010101" pitchFamily="49" charset="-122"/>
              </a:rPr>
              <a:t>你还知道鲁迅的哪些名言？</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02116" y="891091"/>
            <a:ext cx="5112568" cy="3046988"/>
          </a:xfrm>
          <a:prstGeom prst="rect">
            <a:avLst/>
          </a:prstGeom>
          <a:noFill/>
        </p:spPr>
        <p:txBody>
          <a:bodyPr wrap="square" rtlCol="0">
            <a:spAutoFit/>
          </a:bodyPr>
          <a:lstStyle/>
          <a:p>
            <a:pPr>
              <a:lnSpc>
                <a:spcPct val="150000"/>
              </a:lnSpc>
            </a:pPr>
            <a:r>
              <a:rPr lang="zh-CN" altLang="en-US" sz="3200" b="1" dirty="0">
                <a:latin typeface="黑体" panose="02010609060101010101" pitchFamily="49" charset="-122"/>
                <a:ea typeface="黑体" panose="02010609060101010101" pitchFamily="49" charset="-122"/>
              </a:rPr>
              <a:t>    平时你都用哪些方法来把握文章的主要内容？一起来看看交流平台为我们介绍了哪些方法吧！</a:t>
            </a:r>
            <a:endParaRPr lang="zh-CN" altLang="en-US" sz="32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560" y="1131589"/>
            <a:ext cx="1790556" cy="256599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915566"/>
            <a:ext cx="7200800" cy="584775"/>
          </a:xfrm>
          <a:prstGeom prst="rect">
            <a:avLst/>
          </a:prstGeom>
          <a:solidFill>
            <a:schemeClr val="accent2">
              <a:lumMod val="40000"/>
              <a:lumOff val="60000"/>
            </a:schemeClr>
          </a:solidFill>
          <a:ln>
            <a:solidFill>
              <a:schemeClr val="bg1"/>
            </a:solidFill>
          </a:ln>
        </p:spPr>
        <p:txBody>
          <a:bodyPr wrap="square">
            <a:spAutoFit/>
          </a:bodyPr>
          <a:lstStyle/>
          <a:p>
            <a:r>
              <a:rPr lang="zh-CN" altLang="en-US" sz="3200" b="1" dirty="0">
                <a:latin typeface="楷体" panose="02010609060101010101" pitchFamily="49" charset="-122"/>
                <a:ea typeface="楷体" panose="02010609060101010101" pitchFamily="49" charset="-122"/>
              </a:rPr>
              <a:t>写事的文章可以理清起因、经过、结果。</a:t>
            </a:r>
            <a:endParaRPr lang="en-US" altLang="zh-CN" sz="3200" b="1" dirty="0">
              <a:latin typeface="楷体" panose="02010609060101010101" pitchFamily="49" charset="-122"/>
              <a:ea typeface="楷体" panose="02010609060101010101" pitchFamily="49" charset="-122"/>
            </a:endParaRPr>
          </a:p>
        </p:txBody>
      </p:sp>
      <p:sp>
        <p:nvSpPr>
          <p:cNvPr id="3" name="矩形 2"/>
          <p:cNvSpPr/>
          <p:nvPr/>
        </p:nvSpPr>
        <p:spPr>
          <a:xfrm>
            <a:off x="899592" y="1923678"/>
            <a:ext cx="1944216" cy="584775"/>
          </a:xfrm>
          <a:prstGeom prst="rect">
            <a:avLst/>
          </a:prstGeom>
          <a:solidFill>
            <a:schemeClr val="accent2">
              <a:lumMod val="40000"/>
              <a:lumOff val="60000"/>
            </a:schemeClr>
          </a:solidFill>
          <a:ln>
            <a:solidFill>
              <a:schemeClr val="bg1"/>
            </a:solidFill>
          </a:ln>
        </p:spPr>
        <p:txBody>
          <a:bodyPr wrap="square">
            <a:spAutoFit/>
          </a:bodyPr>
          <a:lstStyle/>
          <a:p>
            <a:r>
              <a:rPr lang="zh-CN" altLang="en-US" sz="3200" b="1" dirty="0">
                <a:latin typeface="楷体" panose="02010609060101010101" pitchFamily="49" charset="-122"/>
                <a:ea typeface="楷体" panose="02010609060101010101" pitchFamily="49" charset="-122"/>
              </a:rPr>
              <a:t>关注题目。</a:t>
            </a:r>
            <a:endParaRPr lang="en-US" altLang="zh-CN" sz="3200" b="1" dirty="0">
              <a:latin typeface="楷体" panose="02010609060101010101" pitchFamily="49" charset="-122"/>
              <a:ea typeface="楷体" panose="02010609060101010101" pitchFamily="49" charset="-122"/>
            </a:endParaRPr>
          </a:p>
        </p:txBody>
      </p:sp>
      <p:sp>
        <p:nvSpPr>
          <p:cNvPr id="4" name="矩形 3"/>
          <p:cNvSpPr/>
          <p:nvPr/>
        </p:nvSpPr>
        <p:spPr>
          <a:xfrm>
            <a:off x="899592" y="2931790"/>
            <a:ext cx="1944216" cy="584775"/>
          </a:xfrm>
          <a:prstGeom prst="rect">
            <a:avLst/>
          </a:prstGeom>
          <a:solidFill>
            <a:schemeClr val="accent2">
              <a:lumMod val="40000"/>
              <a:lumOff val="60000"/>
            </a:schemeClr>
          </a:solidFill>
          <a:ln>
            <a:solidFill>
              <a:schemeClr val="bg1"/>
            </a:solidFill>
          </a:ln>
        </p:spPr>
        <p:txBody>
          <a:bodyPr wrap="square">
            <a:spAutoFit/>
          </a:bodyPr>
          <a:lstStyle/>
          <a:p>
            <a:r>
              <a:rPr lang="zh-CN" altLang="en-US" sz="3200" b="1" dirty="0">
                <a:latin typeface="楷体" panose="02010609060101010101" pitchFamily="49" charset="-122"/>
                <a:ea typeface="楷体" panose="02010609060101010101" pitchFamily="49" charset="-122"/>
              </a:rPr>
              <a:t>抓关键句。</a:t>
            </a:r>
            <a:endParaRPr lang="en-US" altLang="zh-CN" sz="3200" b="1" dirty="0">
              <a:latin typeface="楷体" panose="02010609060101010101" pitchFamily="49" charset="-122"/>
              <a:ea typeface="楷体" panose="02010609060101010101" pitchFamily="49" charset="-122"/>
            </a:endParaRPr>
          </a:p>
        </p:txBody>
      </p:sp>
      <p:pic>
        <p:nvPicPr>
          <p:cNvPr id="8" name="Picture 2" descr="http://img.ewebweb.com/uploads/20190403/14/1554272384-mYrXRfnEwH.jpg"/>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1743" t="33820" r="52067" b="20450"/>
          <a:stretch>
            <a:fillRect/>
          </a:stretch>
        </p:blipFill>
        <p:spPr bwMode="auto">
          <a:xfrm>
            <a:off x="6948264" y="3091998"/>
            <a:ext cx="1248020" cy="15765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750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875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8281" y="1419622"/>
            <a:ext cx="6696744" cy="1569660"/>
          </a:xfrm>
          <a:prstGeom prst="rect">
            <a:avLst/>
          </a:prstGeom>
          <a:solidFill>
            <a:schemeClr val="accent2">
              <a:lumMod val="40000"/>
              <a:lumOff val="60000"/>
            </a:schemeClr>
          </a:solidFill>
          <a:ln>
            <a:solidFill>
              <a:schemeClr val="bg1"/>
            </a:solidFill>
          </a:ln>
        </p:spPr>
        <p:txBody>
          <a:bodyPr wrap="square">
            <a:spAutoFit/>
          </a:bodyPr>
          <a:lstStyle/>
          <a:p>
            <a:r>
              <a:rPr lang="zh-CN" altLang="en-US" sz="3200" b="1" dirty="0">
                <a:latin typeface="楷体" panose="02010609060101010101" pitchFamily="49" charset="-122"/>
                <a:ea typeface="楷体" panose="02010609060101010101" pitchFamily="49" charset="-122"/>
              </a:rPr>
              <a:t>    一般来讲，了解了每个部分主要讲的是什么，再把各个部分的主要意思连起来，就能把握主要内容。</a:t>
            </a:r>
            <a:endParaRPr lang="en-US" altLang="zh-CN" sz="32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84368" y="3219821"/>
            <a:ext cx="909667" cy="1825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3045" y="1362048"/>
            <a:ext cx="4968552" cy="1284006"/>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rPr>
              <a:t>    回顾本单元的课文，思考分别用什么方法进行概括吧！</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3608" y="771550"/>
            <a:ext cx="1790556" cy="256599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11560" y="699542"/>
            <a:ext cx="7704856" cy="1512168"/>
            <a:chOff x="611560" y="699542"/>
            <a:chExt cx="7704856" cy="1512168"/>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699542"/>
              <a:ext cx="7704856" cy="1512168"/>
            </a:xfrm>
            <a:prstGeom prst="rect">
              <a:avLst/>
            </a:prstGeom>
          </p:spPr>
        </p:pic>
        <p:sp>
          <p:nvSpPr>
            <p:cNvPr id="2" name="文本框 1"/>
            <p:cNvSpPr txBox="1"/>
            <p:nvPr/>
          </p:nvSpPr>
          <p:spPr>
            <a:xfrm>
              <a:off x="755576" y="699542"/>
              <a:ext cx="7560840" cy="1384995"/>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少年闰土</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0000FF"/>
                  </a:solidFill>
                  <a:latin typeface="黑体" panose="02010609060101010101" pitchFamily="49" charset="-122"/>
                  <a:ea typeface="黑体" panose="02010609060101010101" pitchFamily="49" charset="-122"/>
                </a:rPr>
                <a:t>串联法</a:t>
              </a:r>
              <a:r>
                <a:rPr lang="zh-CN" altLang="en-US" sz="2800" dirty="0">
                  <a:latin typeface="黑体" panose="02010609060101010101" pitchFamily="49" charset="-122"/>
                  <a:ea typeface="黑体" panose="02010609060101010101" pitchFamily="49" charset="-122"/>
                </a:rPr>
                <a:t>。将记忆中的闰土、初次相识时的闰土、给“我”讲新鲜事的闰土、离别时的闰土几个部分串起来。</a:t>
              </a:r>
              <a:endParaRPr lang="zh-CN" altLang="en-US" sz="2800" dirty="0">
                <a:latin typeface="黑体" panose="02010609060101010101" pitchFamily="49" charset="-122"/>
                <a:ea typeface="黑体" panose="02010609060101010101" pitchFamily="49" charset="-122"/>
              </a:endParaRPr>
            </a:p>
          </p:txBody>
        </p:sp>
      </p:grpSp>
      <p:grpSp>
        <p:nvGrpSpPr>
          <p:cNvPr id="7" name="组合 6"/>
          <p:cNvGrpSpPr/>
          <p:nvPr/>
        </p:nvGrpSpPr>
        <p:grpSpPr>
          <a:xfrm>
            <a:off x="641057" y="2859782"/>
            <a:ext cx="8096147" cy="1512168"/>
            <a:chOff x="611560" y="2436735"/>
            <a:chExt cx="8096147" cy="1512168"/>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1560" y="2436735"/>
              <a:ext cx="7920880" cy="1512168"/>
            </a:xfrm>
            <a:prstGeom prst="rect">
              <a:avLst/>
            </a:prstGeom>
          </p:spPr>
        </p:pic>
        <p:sp>
          <p:nvSpPr>
            <p:cNvPr id="3" name="文本框 2"/>
            <p:cNvSpPr txBox="1"/>
            <p:nvPr/>
          </p:nvSpPr>
          <p:spPr>
            <a:xfrm>
              <a:off x="755576" y="2715766"/>
              <a:ext cx="7952131" cy="953135"/>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好的故事</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0000FF"/>
                  </a:solidFill>
                  <a:latin typeface="黑体" panose="02010609060101010101" pitchFamily="49" charset="-122"/>
                  <a:ea typeface="黑体" panose="02010609060101010101" pitchFamily="49" charset="-122"/>
                </a:rPr>
                <a:t>抓关键句</a:t>
              </a:r>
              <a:r>
                <a:rPr lang="zh-CN" altLang="en-US" sz="2800" dirty="0">
                  <a:latin typeface="黑体" panose="02010609060101010101" pitchFamily="49" charset="-122"/>
                  <a:ea typeface="黑体" panose="02010609060101010101" pitchFamily="49" charset="-122"/>
                </a:rPr>
                <a:t>。“我在朦胧中，看见一个好的故事。这故事很美丽，幽雅，有趣。”</a:t>
              </a:r>
              <a:endParaRPr lang="zh-CN" altLang="en-US" sz="2800" dirty="0">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576" y="627534"/>
            <a:ext cx="7560840" cy="953135"/>
          </a:xfrm>
          <a:prstGeom prst="rect">
            <a:avLst/>
          </a:prstGeom>
          <a:noFill/>
          <a:ln w="28575">
            <a:solidFill>
              <a:schemeClr val="accent1">
                <a:lumMod val="60000"/>
                <a:lumOff val="40000"/>
              </a:schemeClr>
            </a:solidFill>
          </a:ln>
        </p:spPr>
        <p:txBody>
          <a:bodyPr wrap="square" rtlCol="0">
            <a:spAutoFit/>
          </a:bodyPr>
          <a:lstStyle/>
          <a:p>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我的伯父鲁迅先生</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0000FF"/>
                </a:solidFill>
                <a:latin typeface="黑体" panose="02010609060101010101" pitchFamily="49" charset="-122"/>
                <a:ea typeface="黑体" panose="02010609060101010101" pitchFamily="49" charset="-122"/>
              </a:rPr>
              <a:t>段意归纳法</a:t>
            </a:r>
            <a:r>
              <a:rPr lang="zh-CN" altLang="en-US" sz="2800" dirty="0">
                <a:latin typeface="黑体" panose="02010609060101010101" pitchFamily="49" charset="-122"/>
                <a:ea typeface="黑体" panose="02010609060101010101" pitchFamily="49" charset="-122"/>
              </a:rPr>
              <a:t>。将文中所写的六件事的段意归并起来。</a:t>
            </a:r>
            <a:endParaRPr lang="zh-CN" altLang="en-US" sz="2800" dirty="0">
              <a:latin typeface="黑体" panose="02010609060101010101" pitchFamily="49" charset="-122"/>
              <a:ea typeface="黑体" panose="02010609060101010101" pitchFamily="49" charset="-122"/>
            </a:endParaRPr>
          </a:p>
        </p:txBody>
      </p:sp>
      <p:sp>
        <p:nvSpPr>
          <p:cNvPr id="3" name="文本框 2"/>
          <p:cNvSpPr txBox="1"/>
          <p:nvPr/>
        </p:nvSpPr>
        <p:spPr>
          <a:xfrm>
            <a:off x="790275" y="2211710"/>
            <a:ext cx="7560840" cy="1814830"/>
          </a:xfrm>
          <a:prstGeom prst="rect">
            <a:avLst/>
          </a:prstGeom>
          <a:noFill/>
          <a:ln w="28575">
            <a:solidFill>
              <a:schemeClr val="accent1">
                <a:lumMod val="60000"/>
                <a:lumOff val="40000"/>
              </a:schemeClr>
            </a:solidFill>
          </a:ln>
        </p:spPr>
        <p:txBody>
          <a:bodyPr wrap="square" rtlCol="0">
            <a:spAutoFit/>
          </a:bodyPr>
          <a:lstStyle/>
          <a:p>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有的人</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纪念鲁迅有感</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0000FF"/>
                </a:solidFill>
                <a:latin typeface="黑体" panose="02010609060101010101" pitchFamily="49" charset="-122"/>
                <a:ea typeface="黑体" panose="02010609060101010101" pitchFamily="49" charset="-122"/>
              </a:rPr>
              <a:t>关注题目。</a:t>
            </a:r>
            <a:r>
              <a:rPr lang="zh-CN" altLang="en-US" sz="2800" dirty="0">
                <a:latin typeface="黑体" panose="02010609060101010101" pitchFamily="49" charset="-122"/>
                <a:ea typeface="黑体" panose="02010609060101010101" pitchFamily="49" charset="-122"/>
              </a:rPr>
              <a:t>题目即是诗歌的主要内容，赞颂鲁迅先生是心怀人民的人，赞颂他“俯首甘为孺子牛”的精神，这是一首纪念他的诗歌。</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339753" y="411510"/>
            <a:ext cx="5107796" cy="3736857"/>
            <a:chOff x="2875488" y="1382144"/>
            <a:chExt cx="5899543" cy="4221450"/>
          </a:xfrm>
        </p:grpSpPr>
        <p:pic>
          <p:nvPicPr>
            <p:cNvPr id="5" name="图片 4" descr="图片5。，。.png"/>
            <p:cNvPicPr>
              <a:picLocks noChangeAspect="1"/>
            </p:cNvPicPr>
            <p:nvPr/>
          </p:nvPicPr>
          <p:blipFill>
            <a:blip r:embed="rId1"/>
            <a:stretch>
              <a:fillRect/>
            </a:stretch>
          </p:blipFill>
          <p:spPr>
            <a:xfrm>
              <a:off x="2875488" y="1382144"/>
              <a:ext cx="5899543" cy="4221450"/>
            </a:xfrm>
            <a:prstGeom prst="rect">
              <a:avLst/>
            </a:prstGeom>
          </p:spPr>
        </p:pic>
        <p:sp>
          <p:nvSpPr>
            <p:cNvPr id="6" name="矩形 5"/>
            <p:cNvSpPr/>
            <p:nvPr/>
          </p:nvSpPr>
          <p:spPr>
            <a:xfrm>
              <a:off x="3457675" y="3051328"/>
              <a:ext cx="4574338" cy="2051364"/>
            </a:xfrm>
            <a:prstGeom prst="rect">
              <a:avLst/>
            </a:prstGeom>
          </p:spPr>
          <p:txBody>
            <a:bodyPr wrap="square">
              <a:spAutoFit/>
            </a:bodyPr>
            <a:lstStyle/>
            <a:p>
              <a:r>
                <a:rPr lang="zh-CN" altLang="en-US" sz="2400" dirty="0">
                  <a:solidFill>
                    <a:srgbClr val="00B050"/>
                  </a:solidFill>
                  <a:latin typeface="黑体" panose="02010609060101010101" pitchFamily="49" charset="-122"/>
                  <a:ea typeface="黑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把握文章主要内容的方法有很多，不同的文章有不同的方法，我们要灵活运用。</a:t>
              </a:r>
              <a:endParaRPr lang="zh-CN" altLang="en-US" sz="2800" b="1" dirty="0">
                <a:solidFill>
                  <a:srgbClr val="FF0000"/>
                </a:solidFill>
                <a:latin typeface="楷体" panose="02010609060101010101" pitchFamily="49" charset="-122"/>
                <a:ea typeface="楷体" panose="02010609060101010101" pitchFamily="49" charset="-122"/>
              </a:endParaRPr>
            </a:p>
          </p:txBody>
        </p:sp>
      </p:grpSp>
      <p:pic>
        <p:nvPicPr>
          <p:cNvPr id="3074" name="Picture 2"/>
          <p:cNvPicPr>
            <a:picLocks noChangeAspect="1" noChangeArrowheads="1"/>
          </p:cNvPicPr>
          <p:nvPr/>
        </p:nvPicPr>
        <p:blipFill>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332450" y="1500880"/>
            <a:ext cx="2588306"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8949" y="1995686"/>
            <a:ext cx="5894705" cy="1383665"/>
          </a:xfrm>
          <a:prstGeom prst="rect">
            <a:avLst/>
          </a:prstGeom>
        </p:spPr>
        <p:txBody>
          <a:bodyPr wrap="square">
            <a:spAutoFit/>
          </a:bodyPr>
          <a:lstStyle/>
          <a:p>
            <a:pPr>
              <a:lnSpc>
                <a:spcPct val="150000"/>
              </a:lnSpc>
            </a:pPr>
            <a:r>
              <a:rPr lang="en-US" altLang="zh-CN" sz="2800" dirty="0"/>
              <a:t>        </a:t>
            </a:r>
            <a:r>
              <a:rPr lang="zh-CN" altLang="en-US" sz="2800" dirty="0">
                <a:latin typeface="黑体" panose="02010609060101010101" pitchFamily="49" charset="-122"/>
                <a:ea typeface="黑体" panose="02010609060101010101" pitchFamily="49" charset="-122"/>
              </a:rPr>
              <a:t>读下面各组题目，说说你的发现，和同学交流。</a:t>
            </a:r>
            <a:endParaRPr lang="zh-CN" altLang="en-US" sz="2800" dirty="0">
              <a:latin typeface="黑体" panose="02010609060101010101" pitchFamily="49" charset="-122"/>
              <a:ea typeface="黑体" panose="02010609060101010101" pitchFamily="49" charset="-122"/>
            </a:endParaRPr>
          </a:p>
        </p:txBody>
      </p:sp>
      <p:sp>
        <p:nvSpPr>
          <p:cNvPr id="3" name="矩形 2"/>
          <p:cNvSpPr/>
          <p:nvPr/>
        </p:nvSpPr>
        <p:spPr>
          <a:xfrm>
            <a:off x="3563888" y="724381"/>
            <a:ext cx="2236510" cy="5847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3200" dirty="0"/>
              <a:t>词句段运用</a:t>
            </a:r>
            <a:endParaRPr lang="zh-CN" altLang="en-US" sz="3200"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7584" y="1747026"/>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6" name="AutoShape 6"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48488" name="AutoShape 8"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3" name="文本框 2"/>
          <p:cNvSpPr txBox="1"/>
          <p:nvPr/>
        </p:nvSpPr>
        <p:spPr>
          <a:xfrm>
            <a:off x="756345" y="1563638"/>
            <a:ext cx="7776864" cy="2030095"/>
          </a:xfrm>
          <a:prstGeom prst="rect">
            <a:avLst/>
          </a:prstGeom>
          <a:noFill/>
        </p:spPr>
        <p:txBody>
          <a:bodyPr wrap="square" rtlCol="0">
            <a:spAutoFit/>
          </a:bodyPr>
          <a:lstStyle/>
          <a:p>
            <a:pPr>
              <a:lnSpc>
                <a:spcPct val="150000"/>
              </a:lnSpc>
            </a:pPr>
            <a:r>
              <a:rPr lang="zh-CN" altLang="en-US" sz="2800" b="1" dirty="0">
                <a:latin typeface="黑体" panose="02010609060101010101" pitchFamily="49" charset="-122"/>
                <a:ea typeface="黑体" panose="02010609060101010101" pitchFamily="49" charset="-122"/>
              </a:rPr>
              <a:t>    通过本单元的学习，我们认识了鲁迅，“日积月累”中还有四句鲁迅先生的名言，我们一起来读一读。</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1096" y="1654656"/>
            <a:ext cx="7495319" cy="2862322"/>
          </a:xfrm>
          <a:prstGeom prst="rect">
            <a:avLst/>
          </a:prstGeom>
          <a:solidFill>
            <a:schemeClr val="accent6">
              <a:lumMod val="20000"/>
              <a:lumOff val="80000"/>
            </a:schemeClr>
          </a:solidFill>
          <a:ln>
            <a:solidFill>
              <a:schemeClr val="accent6">
                <a:lumMod val="75000"/>
              </a:schemeClr>
            </a:solidFill>
          </a:ln>
        </p:spPr>
        <p:txBody>
          <a:bodyPr wrap="square">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  少年</a:t>
            </a:r>
            <a:r>
              <a:rPr lang="zh-CN" altLang="en-US" sz="2400" b="1" dirty="0">
                <a:latin typeface="楷体" panose="02010609060101010101" pitchFamily="49" charset="-122"/>
                <a:ea typeface="楷体" panose="02010609060101010101" pitchFamily="49" charset="-122"/>
              </a:rPr>
              <a:t>闰</a:t>
            </a:r>
            <a:r>
              <a:rPr lang="zh-CN" altLang="en-US" sz="2400" b="1" dirty="0" smtClean="0">
                <a:latin typeface="楷体" panose="02010609060101010101" pitchFamily="49" charset="-122"/>
                <a:ea typeface="楷体" panose="02010609060101010101" pitchFamily="49" charset="-122"/>
              </a:rPr>
              <a:t>土</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狼牙</a:t>
            </a:r>
            <a:r>
              <a:rPr lang="zh-CN" altLang="en-US" sz="2400" b="1" dirty="0">
                <a:latin typeface="楷体" panose="02010609060101010101" pitchFamily="49" charset="-122"/>
                <a:ea typeface="楷体" panose="02010609060101010101" pitchFamily="49" charset="-122"/>
              </a:rPr>
              <a:t>山五</a:t>
            </a:r>
            <a:r>
              <a:rPr lang="zh-CN" altLang="en-US" sz="2400" b="1" dirty="0" smtClean="0">
                <a:latin typeface="楷体" panose="02010609060101010101" pitchFamily="49" charset="-122"/>
                <a:ea typeface="楷体" panose="02010609060101010101" pitchFamily="49" charset="-122"/>
              </a:rPr>
              <a:t>壮士</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军</a:t>
            </a:r>
            <a:r>
              <a:rPr lang="zh-CN" altLang="en-US" sz="2400" b="1" dirty="0">
                <a:latin typeface="楷体" panose="02010609060101010101" pitchFamily="49" charset="-122"/>
                <a:ea typeface="楷体" panose="02010609060101010101" pitchFamily="49" charset="-122"/>
              </a:rPr>
              <a:t>神</a:t>
            </a:r>
            <a:endParaRPr lang="en-US" altLang="zh-CN" sz="2400" b="1" dirty="0">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开国大典</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诺曼底</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号遇难记</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草船借箭</a:t>
            </a:r>
            <a:endParaRPr lang="en-US" altLang="zh-CN" sz="2400" b="1" dirty="0">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竹节</a:t>
            </a:r>
            <a:r>
              <a:rPr lang="zh-CN" altLang="en-US" sz="2400" b="1" dirty="0">
                <a:latin typeface="楷体" panose="02010609060101010101" pitchFamily="49" charset="-122"/>
                <a:ea typeface="楷体" panose="02010609060101010101" pitchFamily="49" charset="-122"/>
              </a:rPr>
              <a:t>人</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桥</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芦花</a:t>
            </a:r>
            <a:r>
              <a:rPr lang="zh-CN" altLang="en-US" sz="2400" b="1" dirty="0">
                <a:latin typeface="楷体" panose="02010609060101010101" pitchFamily="49" charset="-122"/>
                <a:ea typeface="楷体" panose="02010609060101010101" pitchFamily="49" charset="-122"/>
              </a:rPr>
              <a:t>鞋</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在</a:t>
            </a:r>
            <a:r>
              <a:rPr lang="zh-CN" altLang="en-US" sz="2400" b="1" dirty="0">
                <a:latin typeface="楷体" panose="02010609060101010101" pitchFamily="49" charset="-122"/>
                <a:ea typeface="楷体" panose="02010609060101010101" pitchFamily="49" charset="-122"/>
              </a:rPr>
              <a:t>牛肚子里旅行</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精彩极了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和</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糟糕透了</a:t>
            </a:r>
            <a:r>
              <a:rPr lang="en-US" altLang="zh-CN" sz="2400" b="1" dirty="0" smtClean="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慢性子</a:t>
            </a:r>
            <a:r>
              <a:rPr lang="zh-CN" altLang="en-US" sz="2400" b="1" dirty="0">
                <a:latin typeface="楷体" panose="02010609060101010101" pitchFamily="49" charset="-122"/>
                <a:ea typeface="楷体" panose="02010609060101010101" pitchFamily="49" charset="-122"/>
              </a:rPr>
              <a:t>裁缝和急性子顾客</a:t>
            </a:r>
            <a:endParaRPr lang="en-US" altLang="zh-CN" sz="2400" b="1" dirty="0">
              <a:latin typeface="楷体" panose="02010609060101010101" pitchFamily="49" charset="-122"/>
              <a:ea typeface="楷体" panose="02010609060101010101" pitchFamily="49" charset="-122"/>
            </a:endParaRPr>
          </a:p>
        </p:txBody>
      </p:sp>
      <p:cxnSp>
        <p:nvCxnSpPr>
          <p:cNvPr id="7" name="直接连接符 6"/>
          <p:cNvCxnSpPr/>
          <p:nvPr/>
        </p:nvCxnSpPr>
        <p:spPr>
          <a:xfrm>
            <a:off x="827584" y="2283718"/>
            <a:ext cx="7488831" cy="0"/>
          </a:xfrm>
          <a:prstGeom prst="line">
            <a:avLst/>
          </a:prstGeom>
          <a:ln>
            <a:prstDash val="lgDashDot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827584" y="2715766"/>
            <a:ext cx="7488831" cy="72008"/>
          </a:xfrm>
          <a:prstGeom prst="line">
            <a:avLst/>
          </a:prstGeom>
          <a:ln>
            <a:prstDash val="lgDashDot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27584" y="3363838"/>
            <a:ext cx="7488831" cy="0"/>
          </a:xfrm>
          <a:prstGeom prst="line">
            <a:avLst/>
          </a:prstGeom>
          <a:ln>
            <a:prstDash val="lgDashDotDot"/>
          </a:ln>
        </p:spPr>
        <p:style>
          <a:lnRef idx="1">
            <a:schemeClr val="accent1"/>
          </a:lnRef>
          <a:fillRef idx="0">
            <a:schemeClr val="accent1"/>
          </a:fillRef>
          <a:effectRef idx="0">
            <a:schemeClr val="accent1"/>
          </a:effectRef>
          <a:fontRef idx="minor">
            <a:schemeClr val="tx1"/>
          </a:fontRef>
        </p:style>
      </p:cxnSp>
      <p:sp>
        <p:nvSpPr>
          <p:cNvPr id="10" name="云形标注 9"/>
          <p:cNvSpPr/>
          <p:nvPr/>
        </p:nvSpPr>
        <p:spPr>
          <a:xfrm>
            <a:off x="4385493" y="195486"/>
            <a:ext cx="3672408" cy="1272608"/>
          </a:xfrm>
          <a:prstGeom prst="cloudCallout">
            <a:avLst>
              <a:gd name="adj1" fmla="val -34754"/>
              <a:gd name="adj2" fmla="val 63014"/>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400" dirty="0">
                <a:latin typeface="黑体" panose="02010609060101010101" pitchFamily="49" charset="-122"/>
                <a:ea typeface="黑体" panose="02010609060101010101" pitchFamily="49" charset="-122"/>
              </a:rPr>
              <a:t>比较每组题目，说说有什么发现。</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76" y="843558"/>
            <a:ext cx="7632848" cy="737235"/>
          </a:xfrm>
          <a:prstGeom prst="rect">
            <a:avLst/>
          </a:prstGeom>
          <a:solidFill>
            <a:schemeClr val="tx2">
              <a:lumMod val="20000"/>
              <a:lumOff val="80000"/>
            </a:schemeClr>
          </a:solidFill>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开国大典</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诺曼底</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号遇难记</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草船借箭</a:t>
            </a:r>
            <a:endParaRPr lang="en-US" altLang="zh-CN" sz="2800" b="1" dirty="0">
              <a:latin typeface="楷体" panose="02010609060101010101" pitchFamily="49" charset="-122"/>
              <a:ea typeface="楷体" panose="02010609060101010101" pitchFamily="49" charset="-122"/>
            </a:endParaRPr>
          </a:p>
        </p:txBody>
      </p:sp>
      <p:sp>
        <p:nvSpPr>
          <p:cNvPr id="8" name="云形标注 7"/>
          <p:cNvSpPr/>
          <p:nvPr/>
        </p:nvSpPr>
        <p:spPr>
          <a:xfrm>
            <a:off x="2915816" y="2530569"/>
            <a:ext cx="4752528" cy="1695424"/>
          </a:xfrm>
          <a:prstGeom prst="cloudCallout">
            <a:avLst>
              <a:gd name="adj1" fmla="val -66124"/>
              <a:gd name="adj2" fmla="val -16993"/>
            </a:avLst>
          </a:prstGeom>
          <a:solidFill>
            <a:schemeClr val="accent6">
              <a:lumMod val="20000"/>
              <a:lumOff val="80000"/>
            </a:schemeClr>
          </a:solidFill>
          <a:ln>
            <a:solidFill>
              <a:schemeClr val="accent3">
                <a:lumMod val="40000"/>
                <a:lumOff val="60000"/>
              </a:schemeClr>
            </a:solidFill>
          </a:ln>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以事件为题，揭示了课文的主要事件。</a:t>
            </a:r>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2" name="Picture 2"/>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50000" t="29206" r="4390" b="17077"/>
          <a:stretch>
            <a:fillRect/>
          </a:stretch>
        </p:blipFill>
        <p:spPr bwMode="auto">
          <a:xfrm>
            <a:off x="755575" y="2131442"/>
            <a:ext cx="1441365" cy="2166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9505" y="777875"/>
            <a:ext cx="6404610" cy="637675"/>
          </a:xfrm>
          <a:prstGeom prst="rect">
            <a:avLst/>
          </a:prstGeom>
          <a:solidFill>
            <a:schemeClr val="tx2">
              <a:lumMod val="20000"/>
              <a:lumOff val="80000"/>
            </a:schemeClr>
          </a:solidFill>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  竹节人</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桥</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芦花鞋</a:t>
            </a:r>
            <a:endParaRPr lang="zh-CN" altLang="en-US" sz="2800" b="1" dirty="0">
              <a:latin typeface="楷体" panose="02010609060101010101" pitchFamily="49" charset="-122"/>
              <a:ea typeface="楷体" panose="02010609060101010101" pitchFamily="49" charset="-122"/>
            </a:endParaRPr>
          </a:p>
        </p:txBody>
      </p:sp>
      <p:sp>
        <p:nvSpPr>
          <p:cNvPr id="4" name="TextBox 3"/>
          <p:cNvSpPr txBox="1"/>
          <p:nvPr/>
        </p:nvSpPr>
        <p:spPr>
          <a:xfrm>
            <a:off x="714554" y="1931309"/>
            <a:ext cx="5513630" cy="2108299"/>
          </a:xfrm>
          <a:prstGeom prst="cloudCallout">
            <a:avLst>
              <a:gd name="adj1" fmla="val 65543"/>
              <a:gd name="adj2" fmla="val 36785"/>
            </a:avLst>
          </a:prstGeom>
          <a:solidFill>
            <a:schemeClr val="accent6">
              <a:lumMod val="20000"/>
              <a:lumOff val="80000"/>
            </a:schemeClr>
          </a:solidFill>
          <a:ln>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以事物的名称为题，说明文章是围绕着这些事物来写的。</a:t>
            </a:r>
            <a:endParaRPr lang="zh-CN" altLang="en-US" sz="2800" b="1" dirty="0">
              <a:solidFill>
                <a:srgbClr val="FF0000"/>
              </a:solidFill>
              <a:latin typeface="宋体" panose="02010600030101010101" pitchFamily="2" charset="-122"/>
              <a:ea typeface="宋体" panose="02010600030101010101" pitchFamily="2" charset="-122"/>
            </a:endParaRPr>
          </a:p>
        </p:txBody>
      </p:sp>
      <p:pic>
        <p:nvPicPr>
          <p:cNvPr id="3" name="Picture 2" descr="http://img.ewebweb.com/uploads/20190403/14/1554272384-mYrXRfnEwH.jpg"/>
          <p:cNvPicPr>
            <a:picLocks noChangeAspect="1" noChangeArrowheads="1"/>
          </p:cNvPicPr>
          <p:nvPr/>
        </p:nvPicPr>
        <p:blipFill rotWithShape="1">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1743" t="33820" r="52067" b="20450"/>
          <a:stretch>
            <a:fillRect/>
          </a:stretch>
        </p:blipFill>
        <p:spPr bwMode="auto">
          <a:xfrm>
            <a:off x="7020272" y="2571750"/>
            <a:ext cx="1248020" cy="15765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76" y="627534"/>
            <a:ext cx="7632848" cy="954107"/>
          </a:xfrm>
          <a:prstGeom prst="rect">
            <a:avLst/>
          </a:prstGeom>
          <a:solidFill>
            <a:schemeClr val="tx2">
              <a:lumMod val="20000"/>
              <a:lumOff val="80000"/>
            </a:schemeClr>
          </a:solidFill>
        </p:spPr>
        <p:txBody>
          <a:bodyPr wrap="square">
            <a:spAutoFit/>
          </a:bodyPr>
          <a:lstStyle/>
          <a:p>
            <a:r>
              <a:rPr lang="zh-CN" altLang="en-US" sz="2800" b="1" dirty="0">
                <a:latin typeface="楷体" panose="02010609060101010101" pitchFamily="49" charset="-122"/>
                <a:ea typeface="楷体" panose="02010609060101010101" pitchFamily="49" charset="-122"/>
              </a:rPr>
              <a:t>在牛肚子里旅行</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精彩极了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和</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糟糕透了</a:t>
            </a:r>
            <a:r>
              <a:rPr lang="en-US" altLang="zh-CN"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慢性子裁缝和急性子顾客</a:t>
            </a:r>
            <a:endParaRPr lang="en-US" altLang="zh-CN" sz="2800" b="1" dirty="0">
              <a:latin typeface="楷体" panose="02010609060101010101" pitchFamily="49" charset="-122"/>
              <a:ea typeface="楷体" panose="02010609060101010101" pitchFamily="49" charset="-122"/>
            </a:endParaRPr>
          </a:p>
        </p:txBody>
      </p:sp>
      <p:sp>
        <p:nvSpPr>
          <p:cNvPr id="8" name="云形标注 7"/>
          <p:cNvSpPr/>
          <p:nvPr/>
        </p:nvSpPr>
        <p:spPr>
          <a:xfrm>
            <a:off x="2555776" y="1851670"/>
            <a:ext cx="5472608" cy="2784995"/>
          </a:xfrm>
          <a:prstGeom prst="cloudCallout">
            <a:avLst>
              <a:gd name="adj1" fmla="val -64505"/>
              <a:gd name="adj2" fmla="val -17100"/>
            </a:avLst>
          </a:prstGeom>
          <a:solidFill>
            <a:schemeClr val="accent6">
              <a:lumMod val="20000"/>
              <a:lumOff val="80000"/>
            </a:schemeClr>
          </a:solidFill>
          <a:ln>
            <a:solidFill>
              <a:schemeClr val="accent3">
                <a:lumMod val="40000"/>
                <a:lumOff val="60000"/>
              </a:schemeClr>
            </a:solidFill>
          </a:ln>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800" b="1" dirty="0">
                <a:solidFill>
                  <a:srgbClr val="FF0000"/>
                </a:solidFill>
                <a:latin typeface="宋体" panose="02010600030101010101" pitchFamily="2" charset="-122"/>
                <a:ea typeface="宋体" panose="02010600030101010101" pitchFamily="2" charset="-122"/>
              </a:rPr>
              <a:t>    这组题目很有意思，运用了修辞方法，还能激发阅读课文的兴趣。</a:t>
            </a:r>
            <a:endParaRPr lang="zh-CN" altLang="en-US" sz="2800" b="1" dirty="0">
              <a:solidFill>
                <a:srgbClr val="FF0000"/>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2515011"/>
            <a:ext cx="732190" cy="145831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512" y="407278"/>
            <a:ext cx="3416320" cy="523220"/>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zh-CN" altLang="en-US" sz="2800" dirty="0">
                <a:solidFill>
                  <a:schemeClr val="tx1"/>
                </a:solidFill>
                <a:latin typeface="黑体" panose="02010609060101010101" pitchFamily="49" charset="-122"/>
                <a:ea typeface="黑体" panose="02010609060101010101" pitchFamily="49" charset="-122"/>
              </a:rPr>
              <a:t>活学活用，修改题目</a:t>
            </a:r>
            <a:endParaRPr lang="zh-CN" altLang="en-US" sz="2800" dirty="0">
              <a:solidFill>
                <a:schemeClr val="tx1"/>
              </a:solidFill>
              <a:latin typeface="黑体" panose="02010609060101010101" pitchFamily="49" charset="-122"/>
              <a:ea typeface="黑体" panose="02010609060101010101" pitchFamily="49" charset="-122"/>
            </a:endParaRPr>
          </a:p>
        </p:txBody>
      </p:sp>
      <p:grpSp>
        <p:nvGrpSpPr>
          <p:cNvPr id="3" name="组合 2"/>
          <p:cNvGrpSpPr/>
          <p:nvPr/>
        </p:nvGrpSpPr>
        <p:grpSpPr>
          <a:xfrm>
            <a:off x="535207" y="595640"/>
            <a:ext cx="8457044" cy="3878972"/>
            <a:chOff x="535207" y="595640"/>
            <a:chExt cx="8457044" cy="3878972"/>
          </a:xfrm>
        </p:grpSpPr>
        <p:sp>
          <p:nvSpPr>
            <p:cNvPr id="5" name="文本框 4"/>
            <p:cNvSpPr txBox="1"/>
            <p:nvPr/>
          </p:nvSpPr>
          <p:spPr>
            <a:xfrm>
              <a:off x="4355976" y="595640"/>
              <a:ext cx="1627369" cy="523220"/>
            </a:xfrm>
            <a:prstGeom prst="rect">
              <a:avLst/>
            </a:prstGeom>
            <a:noFill/>
          </p:spPr>
          <p:txBody>
            <a:bodyPr wrap="none" rtlCol="0">
              <a:spAutoFit/>
            </a:bodyPr>
            <a:lstStyle/>
            <a:p>
              <a:r>
                <a:rPr lang="zh-CN" altLang="en-US" sz="2800" b="1" dirty="0">
                  <a:latin typeface="楷体" panose="02010609060101010101" pitchFamily="49" charset="-122"/>
                  <a:ea typeface="楷体" panose="02010609060101010101" pitchFamily="49" charset="-122"/>
                </a:rPr>
                <a:t>我的姑姑</a:t>
              </a:r>
              <a:endParaRPr lang="zh-CN" altLang="en-US" sz="2800" b="1" dirty="0">
                <a:latin typeface="楷体" panose="02010609060101010101" pitchFamily="49" charset="-122"/>
                <a:ea typeface="楷体" panose="02010609060101010101" pitchFamily="49" charset="-122"/>
              </a:endParaRPr>
            </a:p>
          </p:txBody>
        </p:sp>
        <p:sp>
          <p:nvSpPr>
            <p:cNvPr id="6" name="文本框 5"/>
            <p:cNvSpPr txBox="1"/>
            <p:nvPr/>
          </p:nvSpPr>
          <p:spPr>
            <a:xfrm>
              <a:off x="535207" y="1059582"/>
              <a:ext cx="8457044" cy="3415030"/>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“这甜瓜多少钱一斤？”“一块五。”“这看起来都不怎么水灵了，对面那家好像便宜多了。哎，我也懒得走了，你就算便宜点吧。一块三，一块三好吧？”“不行，已经很便宜了。”“那</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就一块四吧。你就不要去计较那一毛钱了吧！”摊主无奈地点了点头：“要几个？”于是一个又一个甜瓜在一只白胖的手中慢慢地翻转着。终于，一个甜瓜在翻转了好几次之后停在了那只白胖的手中，“啪”的一声脆响，甜瓜的把儿已经被熟练地扭掉。“就这个吧。秤可要称准了啊！”她的眼光一直滴溜溜地盯在那杆秤上。</a:t>
              </a:r>
              <a:endParaRPr lang="zh-CN" altLang="en-US" sz="2400" b="1" dirty="0">
                <a:latin typeface="楷体" panose="02010609060101010101" pitchFamily="49" charset="-122"/>
                <a:ea typeface="楷体" panose="02010609060101010101" pitchFamily="49" charset="-122"/>
              </a:endParaRPr>
            </a:p>
          </p:txBody>
        </p:sp>
      </p:grpSp>
      <p:sp>
        <p:nvSpPr>
          <p:cNvPr id="7" name="文本框 6"/>
          <p:cNvSpPr txBox="1"/>
          <p:nvPr/>
        </p:nvSpPr>
        <p:spPr>
          <a:xfrm>
            <a:off x="1043608" y="2218545"/>
            <a:ext cx="2709396" cy="523220"/>
          </a:xfrm>
          <a:prstGeom prst="rect">
            <a:avLst/>
          </a:prstGeom>
          <a:solidFill>
            <a:schemeClr val="accent3">
              <a:lumMod val="60000"/>
              <a:lumOff val="40000"/>
            </a:schemeClr>
          </a:solidFill>
        </p:spPr>
        <p:txBody>
          <a:bodyPr wrap="none" rtlCol="0">
            <a:spAutoFit/>
          </a:bodyPr>
          <a:lstStyle/>
          <a:p>
            <a:r>
              <a:rPr lang="zh-CN" altLang="en-US" sz="2800" b="1" dirty="0">
                <a:latin typeface="楷体" panose="02010609060101010101" pitchFamily="49" charset="-122"/>
                <a:ea typeface="楷体" panose="02010609060101010101" pitchFamily="49" charset="-122"/>
              </a:rPr>
              <a:t>“精明”的姑姑</a:t>
            </a:r>
            <a:endParaRPr lang="zh-CN" altLang="en-US" sz="2800" b="1" dirty="0">
              <a:latin typeface="楷体" panose="02010609060101010101" pitchFamily="49" charset="-122"/>
              <a:ea typeface="楷体" panose="02010609060101010101" pitchFamily="49" charset="-122"/>
            </a:endParaRPr>
          </a:p>
        </p:txBody>
      </p:sp>
      <p:sp>
        <p:nvSpPr>
          <p:cNvPr id="8" name="文本框 7"/>
          <p:cNvSpPr txBox="1"/>
          <p:nvPr/>
        </p:nvSpPr>
        <p:spPr>
          <a:xfrm>
            <a:off x="3851920" y="3085613"/>
            <a:ext cx="3070071" cy="523220"/>
          </a:xfrm>
          <a:prstGeom prst="rect">
            <a:avLst/>
          </a:prstGeom>
          <a:solidFill>
            <a:schemeClr val="accent3">
              <a:lumMod val="60000"/>
              <a:lumOff val="40000"/>
            </a:schemeClr>
          </a:solidFill>
        </p:spPr>
        <p:txBody>
          <a:bodyPr wrap="none" rtlCol="0">
            <a:spAutoFit/>
          </a:bodyPr>
          <a:lstStyle/>
          <a:p>
            <a:r>
              <a:rPr lang="zh-CN" altLang="en-US" sz="2800" b="1" dirty="0">
                <a:latin typeface="楷体" panose="02010609060101010101" pitchFamily="49" charset="-122"/>
                <a:ea typeface="楷体" panose="02010609060101010101" pitchFamily="49" charset="-122"/>
              </a:rPr>
              <a:t>“铁算盘”的姑姑</a:t>
            </a:r>
            <a:endParaRPr lang="zh-CN" altLang="en-US" sz="2800" b="1" dirty="0">
              <a:latin typeface="楷体" panose="02010609060101010101" pitchFamily="49" charset="-122"/>
              <a:ea typeface="楷体" panose="02010609060101010101" pitchFamily="49" charset="-122"/>
            </a:endParaRPr>
          </a:p>
        </p:txBody>
      </p:sp>
      <p:sp>
        <p:nvSpPr>
          <p:cNvPr id="10" name="矩形 9"/>
          <p:cNvSpPr/>
          <p:nvPr/>
        </p:nvSpPr>
        <p:spPr>
          <a:xfrm>
            <a:off x="5037321" y="4157080"/>
            <a:ext cx="3570208" cy="769441"/>
          </a:xfrm>
          <a:prstGeom prst="rect">
            <a:avLst/>
          </a:prstGeom>
          <a:noFill/>
        </p:spPr>
        <p:txBody>
          <a:bodyPr wrap="none" lIns="91440" tIns="45720" rIns="91440" bIns="45720">
            <a:spAutoFit/>
          </a:bodyPr>
          <a:lstStyle/>
          <a:p>
            <a:pPr algn="ctr"/>
            <a:r>
              <a:rPr lang="zh-CN" altLang="en-US" sz="4400" b="1" cap="none" spc="0" dirty="0">
                <a:ln w="22225">
                  <a:solidFill>
                    <a:schemeClr val="accent2"/>
                  </a:solidFill>
                  <a:prstDash val="solid"/>
                </a:ln>
                <a:solidFill>
                  <a:schemeClr val="accent2">
                    <a:lumMod val="40000"/>
                    <a:lumOff val="60000"/>
                  </a:schemeClr>
                </a:solidFill>
                <a:effectLst/>
              </a:rPr>
              <a:t>体现人物个性</a:t>
            </a:r>
            <a:endParaRPr lang="zh-CN" altLang="en-US" sz="4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7704" y="725299"/>
            <a:ext cx="6840760" cy="1384995"/>
          </a:xfrm>
          <a:prstGeom prst="rect">
            <a:avLst/>
          </a:prstGeom>
        </p:spPr>
        <p:txBody>
          <a:bodyPr wrap="square">
            <a:spAutoFit/>
          </a:bodyPr>
          <a:lstStyle/>
          <a:p>
            <a:pPr>
              <a:lnSpc>
                <a:spcPct val="150000"/>
              </a:lnSpc>
            </a:pP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读下面的词语，你想到了什么？选择一个词语，把你想到的用一段话写下来。</a:t>
            </a:r>
            <a:endParaRPr lang="zh-CN" altLang="en-US" sz="28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5953" y="725299"/>
            <a:ext cx="1104039" cy="1582166"/>
          </a:xfrm>
          <a:prstGeom prst="rect">
            <a:avLst/>
          </a:prstGeom>
        </p:spPr>
      </p:pic>
      <p:sp>
        <p:nvSpPr>
          <p:cNvPr id="3" name="矩形 2"/>
          <p:cNvSpPr/>
          <p:nvPr/>
        </p:nvSpPr>
        <p:spPr>
          <a:xfrm>
            <a:off x="539552" y="2499742"/>
            <a:ext cx="8352928" cy="1383665"/>
          </a:xfrm>
          <a:prstGeom prst="rect">
            <a:avLst/>
          </a:prstGeom>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饱经风霜的</a:t>
            </a:r>
            <a:r>
              <a:rPr lang="zh-CN" altLang="en-US" sz="2800" b="1" dirty="0" smtClean="0">
                <a:latin typeface="楷体" panose="02010609060101010101" pitchFamily="49" charset="-122"/>
                <a:ea typeface="楷体" panose="02010609060101010101" pitchFamily="49" charset="-122"/>
              </a:rPr>
              <a:t>脸</a:t>
            </a: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饱经风霜</a:t>
            </a:r>
            <a:r>
              <a:rPr lang="zh-CN" altLang="en-US" sz="2800" b="1" dirty="0">
                <a:latin typeface="楷体" panose="02010609060101010101" pitchFamily="49" charset="-122"/>
                <a:ea typeface="楷体" panose="02010609060101010101" pitchFamily="49" charset="-122"/>
              </a:rPr>
              <a:t>的老屋</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饱经风霜的大树</a:t>
            </a:r>
            <a:endParaRPr lang="en-US" altLang="zh-CN" sz="2800" b="1" dirty="0">
              <a:latin typeface="楷体" panose="02010609060101010101" pitchFamily="49" charset="-122"/>
              <a:ea typeface="楷体" panose="02010609060101010101" pitchFamily="49" charset="-122"/>
            </a:endParaRPr>
          </a:p>
          <a:p>
            <a:pPr>
              <a:lnSpc>
                <a:spcPct val="150000"/>
              </a:lnSpc>
            </a:pPr>
            <a:r>
              <a:rPr lang="zh-CN" altLang="en-US" sz="2800" b="1" dirty="0">
                <a:latin typeface="楷体" panose="02010609060101010101" pitchFamily="49" charset="-122"/>
                <a:ea typeface="楷体" panose="02010609060101010101" pitchFamily="49" charset="-122"/>
              </a:rPr>
              <a:t>树林的深处</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秋天的深处</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心灵的深处</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699542"/>
            <a:ext cx="8352928" cy="1383665"/>
          </a:xfrm>
          <a:prstGeom prst="rect">
            <a:avLst/>
          </a:prstGeom>
        </p:spPr>
        <p:txBody>
          <a:bodyPr wrap="square">
            <a:spAutoFit/>
          </a:body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饱经风霜</a:t>
            </a:r>
            <a:r>
              <a:rPr lang="zh-CN" altLang="en-US" sz="2800" b="1" dirty="0">
                <a:latin typeface="楷体" panose="02010609060101010101" pitchFamily="49" charset="-122"/>
                <a:ea typeface="楷体" panose="02010609060101010101" pitchFamily="49" charset="-122"/>
              </a:rPr>
              <a:t>的脸</a:t>
            </a:r>
            <a:r>
              <a:rPr lang="en-US" altLang="zh-CN"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饱经风霜</a:t>
            </a:r>
            <a:r>
              <a:rPr lang="zh-CN" altLang="en-US" sz="2800" b="1" dirty="0">
                <a:latin typeface="楷体" panose="02010609060101010101" pitchFamily="49" charset="-122"/>
                <a:ea typeface="楷体" panose="02010609060101010101" pitchFamily="49" charset="-122"/>
              </a:rPr>
              <a:t>的老屋</a:t>
            </a:r>
            <a:r>
              <a:rPr lang="en-US" altLang="zh-CN"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饱经风霜</a:t>
            </a:r>
            <a:r>
              <a:rPr lang="zh-CN" altLang="en-US" sz="2800" b="1" dirty="0">
                <a:latin typeface="楷体" panose="02010609060101010101" pitchFamily="49" charset="-122"/>
                <a:ea typeface="楷体" panose="02010609060101010101" pitchFamily="49" charset="-122"/>
              </a:rPr>
              <a:t>的大树</a:t>
            </a:r>
            <a:endParaRPr lang="zh-CN" altLang="en-US" sz="2800" b="1" dirty="0">
              <a:latin typeface="楷体" panose="02010609060101010101" pitchFamily="49" charset="-122"/>
              <a:ea typeface="楷体" panose="02010609060101010101" pitchFamily="49" charset="-122"/>
            </a:endParaRPr>
          </a:p>
          <a:p>
            <a:pPr>
              <a:lnSpc>
                <a:spcPct val="150000"/>
              </a:lnSpc>
            </a:pPr>
            <a:r>
              <a:rPr lang="zh-CN" altLang="en-US" sz="2800" b="1" dirty="0">
                <a:latin typeface="楷体" panose="02010609060101010101" pitchFamily="49" charset="-122"/>
                <a:ea typeface="楷体" panose="02010609060101010101" pitchFamily="49" charset="-122"/>
              </a:rPr>
              <a:t>树林的</a:t>
            </a:r>
            <a:r>
              <a:rPr lang="zh-CN" altLang="en-US" sz="2800" b="1" dirty="0">
                <a:solidFill>
                  <a:srgbClr val="0000FF"/>
                </a:solidFill>
                <a:latin typeface="楷体" panose="02010609060101010101" pitchFamily="49" charset="-122"/>
                <a:ea typeface="楷体" panose="02010609060101010101" pitchFamily="49" charset="-122"/>
              </a:rPr>
              <a:t>深处</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秋天的</a:t>
            </a:r>
            <a:r>
              <a:rPr lang="zh-CN" altLang="en-US" sz="2800" b="1" dirty="0">
                <a:solidFill>
                  <a:srgbClr val="0000FF"/>
                </a:solidFill>
                <a:latin typeface="楷体" panose="02010609060101010101" pitchFamily="49" charset="-122"/>
                <a:ea typeface="楷体" panose="02010609060101010101" pitchFamily="49" charset="-122"/>
              </a:rPr>
              <a:t>深处</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心灵的</a:t>
            </a:r>
            <a:r>
              <a:rPr lang="zh-CN" altLang="en-US" sz="2800" b="1" dirty="0">
                <a:solidFill>
                  <a:srgbClr val="0000FF"/>
                </a:solidFill>
                <a:latin typeface="楷体" panose="02010609060101010101" pitchFamily="49" charset="-122"/>
                <a:ea typeface="楷体" panose="02010609060101010101" pitchFamily="49" charset="-122"/>
              </a:rPr>
              <a:t>深处</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703095" y="2643758"/>
            <a:ext cx="7776864" cy="1384995"/>
          </a:xfrm>
          <a:prstGeom prst="rect">
            <a:avLst/>
          </a:prstGeom>
          <a:ln w="19050">
            <a:solidFill>
              <a:schemeClr val="accent6">
                <a:lumMod val="75000"/>
              </a:schemeClr>
            </a:solidFill>
            <a:prstDash val="lgDash"/>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800" b="1" dirty="0">
                <a:latin typeface="楷体" panose="02010609060101010101" pitchFamily="49" charset="-122"/>
                <a:ea typeface="楷体" panose="02010609060101010101" pitchFamily="49" charset="-122"/>
              </a:rPr>
              <a:t>    爷爷饱经风霜的脸、农民饱经风霜的脸、家乡的老屋、一棵饱经风霜的大树、树林深处的精灵、美丽的秋景、心灵深处的秘密</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5936" y="1235735"/>
            <a:ext cx="4536504" cy="2676525"/>
          </a:xfrm>
          <a:prstGeom prst="rect">
            <a:avLst/>
          </a:prstGeom>
          <a:ln w="19050">
            <a:prstDash val="lgDash"/>
          </a:ln>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800" b="1" dirty="0">
                <a:latin typeface="楷体" panose="02010609060101010101" pitchFamily="49" charset="-122"/>
                <a:ea typeface="楷体" panose="02010609060101010101" pitchFamily="49" charset="-122"/>
              </a:rPr>
              <a:t>    她的面孔上刻满了</a:t>
            </a:r>
            <a:r>
              <a:rPr lang="zh-CN" altLang="en-US" sz="2800" b="1" u="sng" dirty="0">
                <a:solidFill>
                  <a:srgbClr val="FF0000"/>
                </a:solidFill>
                <a:latin typeface="楷体" panose="02010609060101010101" pitchFamily="49" charset="-122"/>
                <a:ea typeface="楷体" panose="02010609060101010101" pitchFamily="49" charset="-122"/>
              </a:rPr>
              <a:t>饱经风霜</a:t>
            </a:r>
            <a:r>
              <a:rPr lang="zh-CN" altLang="en-US" sz="2800" b="1" dirty="0">
                <a:latin typeface="楷体" panose="02010609060101010101" pitchFamily="49" charset="-122"/>
                <a:ea typeface="楷体" panose="02010609060101010101" pitchFamily="49" charset="-122"/>
              </a:rPr>
              <a:t>的皱纹。高高的颧骨，眼圈深深地凹陷下去，充满了血丝的眼睛，透露着无限的沧桑，干燥的嘴唇上裂开血口子。</a:t>
            </a:r>
            <a:endParaRPr lang="zh-CN" altLang="en-US" sz="2800" b="1" dirty="0">
              <a:latin typeface="楷体" panose="02010609060101010101" pitchFamily="49" charset="-122"/>
              <a:ea typeface="楷体" panose="02010609060101010101" pitchFamily="49" charset="-122"/>
            </a:endParaRPr>
          </a:p>
        </p:txBody>
      </p:sp>
      <p:pic>
        <p:nvPicPr>
          <p:cNvPr id="4" name="图片 3" descr="u=3287355660,1801405350&amp;fm=26&amp;gp=0.jpg"/>
          <p:cNvPicPr>
            <a:picLocks noChangeAspect="1"/>
          </p:cNvPicPr>
          <p:nvPr/>
        </p:nvPicPr>
        <p:blipFill>
          <a:blip r:embed="rId1"/>
          <a:srcRect r="15979" b="7517"/>
          <a:stretch>
            <a:fillRect/>
          </a:stretch>
        </p:blipFill>
        <p:spPr>
          <a:xfrm>
            <a:off x="179512" y="1131590"/>
            <a:ext cx="3456384" cy="2781801"/>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627534"/>
            <a:ext cx="1826141" cy="5847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3200" dirty="0"/>
              <a:t>书写提示</a:t>
            </a:r>
            <a:endParaRPr lang="zh-CN" altLang="en-US" sz="3200" dirty="0"/>
          </a:p>
        </p:txBody>
      </p:sp>
      <p:sp>
        <p:nvSpPr>
          <p:cNvPr id="68610" name="AutoShape 2" descr="http://img4.imgtn.bdimg.com/it/u=455932,665622036&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2" name="矩形 1"/>
          <p:cNvSpPr/>
          <p:nvPr/>
        </p:nvSpPr>
        <p:spPr>
          <a:xfrm>
            <a:off x="694467" y="1483757"/>
            <a:ext cx="6192688" cy="2676525"/>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柳公权</a:t>
            </a:r>
            <a:r>
              <a:rPr lang="zh-CN" altLang="en-US" sz="2800" b="1" dirty="0">
                <a:latin typeface="楷体" panose="02010609060101010101" pitchFamily="49" charset="-122"/>
                <a:ea typeface="楷体" panose="02010609060101010101" pitchFamily="49" charset="-122"/>
              </a:rPr>
              <a:t>是</a:t>
            </a:r>
            <a:r>
              <a:rPr lang="zh-CN" altLang="en-US" sz="2800" b="1" dirty="0">
                <a:solidFill>
                  <a:srgbClr val="FF0000"/>
                </a:solidFill>
                <a:latin typeface="楷体" panose="02010609060101010101" pitchFamily="49" charset="-122"/>
                <a:ea typeface="楷体" panose="02010609060101010101" pitchFamily="49" charset="-122"/>
              </a:rPr>
              <a:t>唐</a:t>
            </a:r>
            <a:r>
              <a:rPr lang="zh-CN" altLang="en-US" sz="2800" b="1" dirty="0">
                <a:latin typeface="楷体" panose="02010609060101010101" pitchFamily="49" charset="-122"/>
                <a:ea typeface="楷体" panose="02010609060101010101" pitchFamily="49" charset="-122"/>
              </a:rPr>
              <a:t>代著名的书法家。他的楷书用笔方圆并施，点画棱角分明，结构精妙。人们常说的</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颜筋柳骨</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之</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柳骨</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，即形容其书法瘦硬挺拔，骨力遒劲。</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玄秘塔碑</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是其楷书代表作之一。</a:t>
            </a:r>
            <a:endParaRPr lang="zh-CN" altLang="en-US" sz="2800" b="1" dirty="0">
              <a:latin typeface="楷体" panose="02010609060101010101" pitchFamily="49" charset="-122"/>
              <a:ea typeface="楷体" panose="02010609060101010101" pitchFamily="49" charset="-122"/>
            </a:endParaRPr>
          </a:p>
        </p:txBody>
      </p:sp>
      <p:pic>
        <p:nvPicPr>
          <p:cNvPr id="68611" name="Picture 3"/>
          <p:cNvPicPr>
            <a:picLocks noChangeAspect="1" noChangeArrowheads="1"/>
          </p:cNvPicPr>
          <p:nvPr/>
        </p:nvPicPr>
        <p:blipFill>
          <a:blip r:embed="rId1" cstate="print"/>
          <a:srcRect/>
          <a:stretch>
            <a:fillRect/>
          </a:stretch>
        </p:blipFill>
        <p:spPr bwMode="auto">
          <a:xfrm>
            <a:off x="6964611" y="1634758"/>
            <a:ext cx="1800958" cy="237626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wipe(down)">
                                      <p:cBhvr>
                                        <p:cTn id="7" dur="500"/>
                                        <p:tgtEl>
                                          <p:spTgt spid="68611"/>
                                        </p:tgtEl>
                                      </p:cBhvr>
                                    </p:animEffect>
                                  </p:childTnLst>
                                </p:cTn>
                              </p:par>
                            </p:childTnLst>
                          </p:cTn>
                        </p:par>
                        <p:par>
                          <p:cTn id="8" fill="hold">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777616889,1420214307&amp;fm=26&amp;gp=0.jpg"/>
          <p:cNvPicPr>
            <a:picLocks noChangeAspect="1"/>
          </p:cNvPicPr>
          <p:nvPr/>
        </p:nvPicPr>
        <p:blipFill>
          <a:blip r:embed="rId1"/>
          <a:stretch>
            <a:fillRect/>
          </a:stretch>
        </p:blipFill>
        <p:spPr>
          <a:xfrm>
            <a:off x="176220" y="1000876"/>
            <a:ext cx="5121421" cy="2801103"/>
          </a:xfrm>
          <a:prstGeom prst="ellipse">
            <a:avLst/>
          </a:prstGeom>
          <a:ln>
            <a:noFill/>
          </a:ln>
          <a:effectLst>
            <a:softEdge rad="112500"/>
          </a:effectLst>
        </p:spPr>
      </p:pic>
      <p:sp>
        <p:nvSpPr>
          <p:cNvPr id="3" name="矩形 2"/>
          <p:cNvSpPr/>
          <p:nvPr/>
        </p:nvSpPr>
        <p:spPr>
          <a:xfrm>
            <a:off x="5534527" y="1064132"/>
            <a:ext cx="3356810" cy="3046095"/>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    他的字体体现了</a:t>
            </a:r>
            <a:r>
              <a:rPr lang="zh-CN" altLang="en-US" sz="2400" dirty="0">
                <a:solidFill>
                  <a:srgbClr val="FF0000"/>
                </a:solidFill>
                <a:latin typeface="黑体" panose="02010609060101010101" pitchFamily="49" charset="-122"/>
                <a:ea typeface="黑体" panose="02010609060101010101" pitchFamily="49" charset="-122"/>
              </a:rPr>
              <a:t>字瘦而硬</a:t>
            </a:r>
            <a:r>
              <a:rPr lang="zh-CN" altLang="en-US" sz="2400" dirty="0">
                <a:latin typeface="黑体" panose="02010609060101010101" pitchFamily="49" charset="-122"/>
                <a:ea typeface="黑体" panose="02010609060101010101" pitchFamily="49" charset="-122"/>
              </a:rPr>
              <a:t>的特征，以此说明下笔的力度很足。除此之外，他的书法作品干净秀丽，一幅作品一气呵成，比较连贯流畅，字体之间充满</a:t>
            </a:r>
            <a:r>
              <a:rPr lang="zh-CN" altLang="en-US" sz="2400" dirty="0">
                <a:solidFill>
                  <a:srgbClr val="FF0000"/>
                </a:solidFill>
                <a:latin typeface="黑体" panose="02010609060101010101" pitchFamily="49" charset="-122"/>
                <a:ea typeface="黑体" panose="02010609060101010101" pitchFamily="49" charset="-122"/>
              </a:rPr>
              <a:t>整体性和力度美</a:t>
            </a: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0306" y="1414294"/>
            <a:ext cx="8352928" cy="2427972"/>
          </a:xfrm>
          <a:prstGeom prst="rect">
            <a:avLst/>
          </a:prstGeom>
        </p:spPr>
        <p:txBody>
          <a:bodyPr wrap="square">
            <a:spAutoFit/>
          </a:bodyPr>
          <a:lstStyle/>
          <a:p>
            <a:pPr>
              <a:lnSpc>
                <a:spcPct val="140000"/>
              </a:lnSpc>
            </a:pPr>
            <a:r>
              <a:rPr lang="zh-CN" altLang="en-US" sz="3200" b="1" dirty="0">
                <a:latin typeface="楷体" panose="02010609060101010101" pitchFamily="49" charset="-122"/>
                <a:ea typeface="楷体" panose="02010609060101010101" pitchFamily="49" charset="-122"/>
              </a:rPr>
              <a:t>无情未必真豪杰，怜子如何不丈夫。</a:t>
            </a:r>
            <a:endParaRPr lang="en-US" altLang="zh-CN" sz="2400" b="1" dirty="0">
              <a:latin typeface="楷体" panose="02010609060101010101" pitchFamily="49" charset="-122"/>
              <a:ea typeface="楷体" panose="02010609060101010101" pitchFamily="49" charset="-122"/>
            </a:endParaRPr>
          </a:p>
          <a:p>
            <a:pPr algn="r">
              <a:lnSpc>
                <a:spcPct val="14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答客诮</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40000"/>
              </a:lnSpc>
            </a:pPr>
            <a:r>
              <a:rPr lang="zh-CN" altLang="en-US" sz="3200" b="1" dirty="0">
                <a:latin typeface="楷体" panose="02010609060101010101" pitchFamily="49" charset="-122"/>
                <a:ea typeface="楷体" panose="02010609060101010101" pitchFamily="49" charset="-122"/>
              </a:rPr>
              <a:t>其实地上本没有路，走的人多了，也便成了路。</a:t>
            </a:r>
            <a:endParaRPr lang="en-US" altLang="zh-CN" sz="2400" b="1" dirty="0">
              <a:latin typeface="楷体" panose="02010609060101010101" pitchFamily="49" charset="-122"/>
              <a:ea typeface="楷体" panose="02010609060101010101" pitchFamily="49" charset="-122"/>
            </a:endParaRPr>
          </a:p>
          <a:p>
            <a:pPr algn="r">
              <a:lnSpc>
                <a:spcPct val="14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故乡</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148486" name="AutoShape 6"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48488" name="AutoShape 8"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9" name="矩形 8"/>
          <p:cNvSpPr/>
          <p:nvPr/>
        </p:nvSpPr>
        <p:spPr>
          <a:xfrm>
            <a:off x="460306" y="699542"/>
            <a:ext cx="1808480" cy="583565"/>
          </a:xfrm>
          <a:prstGeom prst="rect">
            <a:avLst/>
          </a:prstGeom>
          <a:solidFill>
            <a:schemeClr val="accent3">
              <a:lumMod val="20000"/>
              <a:lumOff val="80000"/>
            </a:schemeClr>
          </a:solidFill>
          <a:ln>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3200" dirty="0"/>
              <a:t>日积月累</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800179108,2706548031&amp;fm=26&amp;gp=0.jpg"/>
          <p:cNvPicPr>
            <a:picLocks noChangeAspect="1"/>
          </p:cNvPicPr>
          <p:nvPr/>
        </p:nvPicPr>
        <p:blipFill>
          <a:blip r:embed="rId1"/>
          <a:srcRect r="7558"/>
          <a:stretch>
            <a:fillRect/>
          </a:stretch>
        </p:blipFill>
        <p:spPr>
          <a:xfrm>
            <a:off x="4596732" y="1347614"/>
            <a:ext cx="1912065" cy="33507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图片 3" descr="u=3820767052,703304508&amp;fm=26&amp;gp=0.jpg"/>
          <p:cNvPicPr>
            <a:picLocks noChangeAspect="1"/>
          </p:cNvPicPr>
          <p:nvPr/>
        </p:nvPicPr>
        <p:blipFill>
          <a:blip r:embed="rId2"/>
          <a:srcRect l="3158" t="936" r="9528" b="1287"/>
          <a:stretch>
            <a:fillRect/>
          </a:stretch>
        </p:blipFill>
        <p:spPr>
          <a:xfrm>
            <a:off x="2552165" y="1486845"/>
            <a:ext cx="1770542" cy="31763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descr="微信图片_20190501081259.jpg"/>
          <p:cNvPicPr>
            <a:picLocks noChangeAspect="1"/>
          </p:cNvPicPr>
          <p:nvPr/>
        </p:nvPicPr>
        <p:blipFill>
          <a:blip r:embed="rId3"/>
          <a:srcRect l="13405" t="17778" r="45841" b="52281"/>
          <a:stretch>
            <a:fillRect/>
          </a:stretch>
        </p:blipFill>
        <p:spPr>
          <a:xfrm>
            <a:off x="405160" y="1854970"/>
            <a:ext cx="1961147" cy="25614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descr="微信图片_20190501081255.jpg"/>
          <p:cNvPicPr>
            <a:picLocks noChangeAspect="1"/>
          </p:cNvPicPr>
          <p:nvPr/>
        </p:nvPicPr>
        <p:blipFill>
          <a:blip r:embed="rId4"/>
          <a:srcRect l="28376" t="16842" r="21722" b="46199"/>
          <a:stretch>
            <a:fillRect/>
          </a:stretch>
        </p:blipFill>
        <p:spPr>
          <a:xfrm>
            <a:off x="6653464" y="1919491"/>
            <a:ext cx="2083442" cy="2743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矩形 6"/>
          <p:cNvSpPr/>
          <p:nvPr/>
        </p:nvSpPr>
        <p:spPr>
          <a:xfrm>
            <a:off x="251520" y="392189"/>
            <a:ext cx="7920880" cy="829945"/>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    让我们一起欣赏他的作品，感受其</a:t>
            </a:r>
            <a:r>
              <a:rPr lang="zh-CN" altLang="en-US" sz="2400" dirty="0">
                <a:solidFill>
                  <a:srgbClr val="FF0000"/>
                </a:solidFill>
                <a:latin typeface="黑体" panose="02010609060101010101" pitchFamily="49" charset="-122"/>
                <a:ea typeface="黑体" panose="02010609060101010101" pitchFamily="49" charset="-122"/>
              </a:rPr>
              <a:t>骨力遒劲</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用笔方圆并施</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点画棱角分明</a:t>
            </a:r>
            <a:r>
              <a:rPr lang="zh-CN" altLang="en-US" sz="2400" dirty="0">
                <a:latin typeface="黑体" panose="02010609060101010101" pitchFamily="49" charset="-122"/>
                <a:ea typeface="黑体" panose="02010609060101010101" pitchFamily="49" charset="-122"/>
              </a:rPr>
              <a:t>的特点吧！</a:t>
            </a:r>
            <a:endParaRPr lang="zh-CN" altLang="en-US" sz="2400" dirty="0">
              <a:latin typeface="黑体" panose="02010609060101010101" pitchFamily="49" charset="-122"/>
              <a:ea typeface="黑体" panose="02010609060101010101" pitchFamily="49" charset="-122"/>
            </a:endParaRPr>
          </a:p>
        </p:txBody>
      </p:sp>
      <p:pic>
        <p:nvPicPr>
          <p:cNvPr id="2" name="背景音乐：高山流水.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8332352" y="4731990"/>
            <a:ext cx="344104" cy="34410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2"/>
                                        </p:tgtEl>
                                      </p:cBhvr>
                                    </p:cmd>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lide(fromBottom)">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slide(fromBottom)">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
                <p:cTn id="34"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cs.sina.com.cn/minisite/09fangzheng/images/image084.jpg"/>
          <p:cNvPicPr>
            <a:picLocks noChangeAspect="1" noChangeArrowheads="1"/>
          </p:cNvPicPr>
          <p:nvPr/>
        </p:nvPicPr>
        <p:blipFill>
          <a:blip r:embed="rId1" cstate="print"/>
          <a:srcRect/>
          <a:stretch>
            <a:fillRect/>
          </a:stretch>
        </p:blipFill>
        <p:spPr bwMode="auto">
          <a:xfrm>
            <a:off x="1763688" y="699542"/>
            <a:ext cx="2376264" cy="37027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684" name="Picture 4" descr="http://p0.qhimgs4.com/t01fe886d7220d62df5.jpg"/>
          <p:cNvPicPr>
            <a:picLocks noChangeAspect="1" noChangeArrowheads="1"/>
          </p:cNvPicPr>
          <p:nvPr/>
        </p:nvPicPr>
        <p:blipFill>
          <a:blip r:embed="rId2" cstate="print"/>
          <a:srcRect/>
          <a:stretch>
            <a:fillRect/>
          </a:stretch>
        </p:blipFill>
        <p:spPr bwMode="auto">
          <a:xfrm>
            <a:off x="4644008" y="699542"/>
            <a:ext cx="2532695" cy="3672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wheel(1)">
                                      <p:cBhvr>
                                        <p:cTn id="7" dur="4000"/>
                                        <p:tgtEl>
                                          <p:spTgt spid="7168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1684"/>
                                        </p:tgtEl>
                                        <p:attrNameLst>
                                          <p:attrName>style.visibility</p:attrName>
                                        </p:attrNameLst>
                                      </p:cBhvr>
                                      <p:to>
                                        <p:strVal val="visible"/>
                                      </p:to>
                                    </p:set>
                                    <p:animEffect transition="in" filter="circle(in)">
                                      <p:cBhvr>
                                        <p:cTn id="12" dur="40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75459"/>
            <a:ext cx="8352928" cy="3849370"/>
          </a:xfrm>
          <a:prstGeom prst="rect">
            <a:avLst/>
          </a:prstGeom>
        </p:spPr>
        <p:txBody>
          <a:bodyPr wrap="square">
            <a:spAutoFit/>
          </a:bodyPr>
          <a:lstStyle/>
          <a:p>
            <a:pPr>
              <a:lnSpc>
                <a:spcPct val="13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惟有民魂是值得宝贵的，惟有他发扬起来，中国才有真进步。</a:t>
            </a:r>
            <a:endParaRPr lang="en-US" altLang="zh-CN" sz="2400" b="1" dirty="0">
              <a:latin typeface="楷体" panose="02010609060101010101" pitchFamily="49" charset="-122"/>
              <a:ea typeface="楷体" panose="02010609060101010101" pitchFamily="49" charset="-122"/>
            </a:endParaRPr>
          </a:p>
          <a:p>
            <a:pPr algn="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学界的三魂</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30000"/>
              </a:lnSpc>
            </a:pPr>
            <a:r>
              <a:rPr lang="zh-CN" altLang="en-US" sz="2800" b="1" dirty="0">
                <a:latin typeface="楷体" panose="02010609060101010101" pitchFamily="49" charset="-122"/>
                <a:ea typeface="楷体" panose="02010609060101010101" pitchFamily="49" charset="-122"/>
              </a:rPr>
              <a:t>    我们从古以来，就有埋头苦干的人，有拼命硬干的人，有为民请命的人，有舍身求法的人</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这就是中国的脊梁。</a:t>
            </a:r>
            <a:endParaRPr lang="en-US" altLang="zh-CN" sz="2400" b="1" dirty="0">
              <a:latin typeface="楷体" panose="02010609060101010101" pitchFamily="49" charset="-122"/>
              <a:ea typeface="楷体" panose="02010609060101010101" pitchFamily="49" charset="-122"/>
            </a:endParaRPr>
          </a:p>
          <a:p>
            <a:pPr algn="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中国人失掉自信力了吗</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1130968" y="1676513"/>
            <a:ext cx="300790" cy="288758"/>
          </a:xfrm>
          <a:prstGeom prst="donu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solidFill>
                <a:schemeClr val="tx1"/>
              </a:solidFill>
              <a:latin typeface="楷体" panose="02010609060101010101" pitchFamily="49" charset="-122"/>
              <a:ea typeface="楷体" panose="02010609060101010101" pitchFamily="49" charset="-122"/>
            </a:endParaRPr>
          </a:p>
        </p:txBody>
      </p:sp>
      <p:sp>
        <p:nvSpPr>
          <p:cNvPr id="3" name="TextBox 2"/>
          <p:cNvSpPr txBox="1"/>
          <p:nvPr/>
        </p:nvSpPr>
        <p:spPr>
          <a:xfrm>
            <a:off x="1552075" y="1604323"/>
            <a:ext cx="5258491" cy="862416"/>
          </a:xfrm>
          <a:prstGeom prst="rect">
            <a:avLst/>
          </a:prstGeom>
          <a:noFill/>
        </p:spPr>
        <p:txBody>
          <a:bodyPr wrap="none" rtlCol="0">
            <a:spAutoFit/>
          </a:bodyPr>
          <a:lstStyle/>
          <a:p>
            <a:pPr>
              <a:lnSpc>
                <a:spcPts val="3200"/>
              </a:lnSpc>
            </a:pPr>
            <a:r>
              <a:rPr lang="zh-CN" altLang="en-US" sz="2400" b="1" dirty="0">
                <a:latin typeface="楷体" panose="02010609060101010101" pitchFamily="49" charset="-122"/>
                <a:ea typeface="楷体" panose="02010609060101010101" pitchFamily="49" charset="-122"/>
              </a:rPr>
              <a:t>无情未必真豪杰，怜子如何不丈夫。</a:t>
            </a:r>
            <a:endParaRPr lang="en-US" altLang="zh-CN" sz="2400" b="1" dirty="0">
              <a:latin typeface="楷体" panose="02010609060101010101" pitchFamily="49" charset="-122"/>
              <a:ea typeface="楷体" panose="02010609060101010101" pitchFamily="49" charset="-122"/>
            </a:endParaRPr>
          </a:p>
          <a:p>
            <a:pPr algn="r">
              <a:lnSpc>
                <a:spcPts val="32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答客诮</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8" name="矩形 7"/>
          <p:cNvSpPr/>
          <p:nvPr/>
        </p:nvSpPr>
        <p:spPr>
          <a:xfrm>
            <a:off x="1147711" y="2931790"/>
            <a:ext cx="6681392" cy="1113766"/>
          </a:xfrm>
          <a:prstGeom prst="rect">
            <a:avLst/>
          </a:prstGeom>
          <a:noFill/>
          <a:ln>
            <a:solidFill>
              <a:schemeClr val="accent2">
                <a:lumMod val="75000"/>
              </a:schemeClr>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对子女没有感情的人不一定是真的豪杰</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怜爱孩子怎见得就不是大丈夫呢？</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9" name="文本框 2"/>
          <p:cNvSpPr txBox="1"/>
          <p:nvPr/>
        </p:nvSpPr>
        <p:spPr>
          <a:xfrm>
            <a:off x="971600" y="559120"/>
            <a:ext cx="6048672" cy="645160"/>
          </a:xfrm>
          <a:prstGeom prst="rect">
            <a:avLst/>
          </a:prstGeom>
          <a:noFill/>
        </p:spPr>
        <p:txBody>
          <a:bodyPr wrap="square" rtlCol="0">
            <a:spAutoFit/>
          </a:bodyPr>
          <a:lstStyle/>
          <a:p>
            <a:pPr>
              <a:lnSpc>
                <a:spcPct val="150000"/>
              </a:lnSpc>
            </a:pPr>
            <a:r>
              <a:rPr lang="zh-CN" altLang="en-US" sz="2400" b="1" dirty="0">
                <a:latin typeface="黑体" panose="02010609060101010101" pitchFamily="49" charset="-122"/>
                <a:ea typeface="黑体" panose="02010609060101010101" pitchFamily="49" charset="-122"/>
              </a:rPr>
              <a:t>你知道这些名言的含义吗？一起来交流吧！</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1130968" y="818148"/>
            <a:ext cx="300790" cy="288758"/>
          </a:xfrm>
          <a:prstGeom prst="donu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1">
              <a:solidFill>
                <a:schemeClr val="tx1"/>
              </a:solidFill>
              <a:latin typeface="楷体" panose="02010609060101010101" pitchFamily="49" charset="-122"/>
              <a:ea typeface="楷体" panose="02010609060101010101" pitchFamily="49" charset="-122"/>
            </a:endParaRPr>
          </a:p>
        </p:txBody>
      </p:sp>
      <p:sp>
        <p:nvSpPr>
          <p:cNvPr id="3" name="TextBox 2"/>
          <p:cNvSpPr txBox="1"/>
          <p:nvPr/>
        </p:nvSpPr>
        <p:spPr>
          <a:xfrm>
            <a:off x="1552074" y="745958"/>
            <a:ext cx="6776214" cy="862416"/>
          </a:xfrm>
          <a:prstGeom prst="rect">
            <a:avLst/>
          </a:prstGeom>
          <a:noFill/>
        </p:spPr>
        <p:txBody>
          <a:bodyPr wrap="none" rtlCol="0">
            <a:spAutoFit/>
          </a:bodyPr>
          <a:lstStyle/>
          <a:p>
            <a:pPr>
              <a:lnSpc>
                <a:spcPts val="3200"/>
              </a:lnSpc>
            </a:pPr>
            <a:r>
              <a:rPr lang="zh-CN" altLang="en-US" sz="2400" b="1" dirty="0">
                <a:latin typeface="楷体" panose="02010609060101010101" pitchFamily="49" charset="-122"/>
                <a:ea typeface="楷体" panose="02010609060101010101" pitchFamily="49" charset="-122"/>
              </a:rPr>
              <a:t>其实地上本没有路，走的人多了，也便成了路。</a:t>
            </a:r>
            <a:endParaRPr lang="en-US" altLang="zh-CN" sz="2400" b="1" dirty="0">
              <a:latin typeface="楷体" panose="02010609060101010101" pitchFamily="49" charset="-122"/>
              <a:ea typeface="楷体" panose="02010609060101010101" pitchFamily="49" charset="-122"/>
            </a:endParaRPr>
          </a:p>
          <a:p>
            <a:pPr algn="r">
              <a:lnSpc>
                <a:spcPts val="32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故乡</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8" name="矩形 7"/>
          <p:cNvSpPr/>
          <p:nvPr/>
        </p:nvSpPr>
        <p:spPr>
          <a:xfrm>
            <a:off x="1130968" y="2355726"/>
            <a:ext cx="7401472" cy="1667764"/>
          </a:xfrm>
          <a:prstGeom prst="rect">
            <a:avLst/>
          </a:prstGeom>
          <a:noFill/>
          <a:ln>
            <a:solidFill>
              <a:schemeClr val="accent2">
                <a:lumMod val="75000"/>
              </a:schemeClr>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只有美好的愿望而不去探索实践，希望必然落空，等于没有。虽然实现</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希望</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困难重重，但只要去探索实践，就有实现的可能。</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1246874" y="1036247"/>
            <a:ext cx="300790" cy="288758"/>
          </a:xfrm>
          <a:prstGeom prst="donu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solidFill>
            </a:endParaRPr>
          </a:p>
        </p:txBody>
      </p:sp>
      <p:sp>
        <p:nvSpPr>
          <p:cNvPr id="3" name="TextBox 2"/>
          <p:cNvSpPr txBox="1"/>
          <p:nvPr/>
        </p:nvSpPr>
        <p:spPr>
          <a:xfrm>
            <a:off x="1552074" y="939373"/>
            <a:ext cx="6833936" cy="1282402"/>
          </a:xfrm>
          <a:prstGeom prst="rect">
            <a:avLst/>
          </a:prstGeom>
          <a:noFill/>
        </p:spPr>
        <p:txBody>
          <a:bodyPr wrap="square" rtlCol="0">
            <a:spAutoFit/>
          </a:bodyPr>
          <a:lstStyle/>
          <a:p>
            <a:pPr>
              <a:lnSpc>
                <a:spcPts val="3200"/>
              </a:lnSpc>
            </a:pPr>
            <a:r>
              <a:rPr lang="zh-CN" altLang="en-US" sz="2400" b="1" dirty="0">
                <a:latin typeface="楷体" panose="02010609060101010101" pitchFamily="49" charset="-122"/>
                <a:ea typeface="楷体" panose="02010609060101010101" pitchFamily="49" charset="-122"/>
              </a:rPr>
              <a:t>惟有</a:t>
            </a:r>
            <a:r>
              <a:rPr lang="zh-CN" altLang="en-US" sz="2400" b="1" dirty="0">
                <a:solidFill>
                  <a:srgbClr val="FF0000"/>
                </a:solidFill>
                <a:latin typeface="楷体" panose="02010609060101010101" pitchFamily="49" charset="-122"/>
                <a:ea typeface="楷体" panose="02010609060101010101" pitchFamily="49" charset="-122"/>
              </a:rPr>
              <a:t>民魂</a:t>
            </a:r>
            <a:r>
              <a:rPr lang="zh-CN" altLang="en-US" sz="2400" b="1" dirty="0">
                <a:latin typeface="楷体" panose="02010609060101010101" pitchFamily="49" charset="-122"/>
                <a:ea typeface="楷体" panose="02010609060101010101" pitchFamily="49" charset="-122"/>
              </a:rPr>
              <a:t>是值得宝贵的，惟有他发扬起来，中国才有真进步。</a:t>
            </a:r>
            <a:endParaRPr lang="en-US" altLang="zh-CN" sz="2400" b="1" dirty="0">
              <a:latin typeface="楷体" panose="02010609060101010101" pitchFamily="49" charset="-122"/>
              <a:ea typeface="楷体" panose="02010609060101010101" pitchFamily="49" charset="-122"/>
            </a:endParaRPr>
          </a:p>
          <a:p>
            <a:pPr algn="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学界的三魂</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8" name="矩形 7"/>
          <p:cNvSpPr/>
          <p:nvPr/>
        </p:nvSpPr>
        <p:spPr>
          <a:xfrm>
            <a:off x="755576" y="2283718"/>
            <a:ext cx="7920880" cy="2308324"/>
          </a:xfrm>
          <a:prstGeom prst="rect">
            <a:avLst/>
          </a:prstGeom>
          <a:noFill/>
          <a:ln>
            <a:solidFill>
              <a:schemeClr val="accent2">
                <a:lumMod val="75000"/>
              </a:schemeClr>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中国与中华民族是一体的。中国想要发展，前提是中华民族的发展。而最能代表一个民族的就是他的民族精神和文化，这就是一个民族的灵魂，也就是民族魂。只有民族魂发扬起来，民族才能站立起来，国家才能发展。</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1786910" y="453901"/>
            <a:ext cx="4801314" cy="461665"/>
          </a:xfrm>
          <a:prstGeom prst="rect">
            <a:avLst/>
          </a:prstGeom>
          <a:solidFill>
            <a:schemeClr val="accent4">
              <a:lumMod val="40000"/>
              <a:lumOff val="60000"/>
              <a:alpha val="30000"/>
            </a:schemeClr>
          </a:solidFill>
        </p:spPr>
        <p:txBody>
          <a:bodyPr wrap="none" rtlCol="0">
            <a:spAutoFit/>
          </a:bodyPr>
          <a:lstStyle/>
          <a:p>
            <a:r>
              <a:rPr lang="zh-CN" altLang="en-US" sz="2400" b="1" dirty="0">
                <a:latin typeface="楷体" panose="02010609060101010101" pitchFamily="49" charset="-122"/>
                <a:ea typeface="楷体" panose="02010609060101010101" pitchFamily="49" charset="-122"/>
              </a:rPr>
              <a:t>中华民族的精神，如爱国主义等。</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899592" y="910522"/>
            <a:ext cx="300790" cy="288758"/>
          </a:xfrm>
          <a:prstGeom prst="donu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solidFill>
            </a:endParaRPr>
          </a:p>
        </p:txBody>
      </p:sp>
      <p:sp>
        <p:nvSpPr>
          <p:cNvPr id="3" name="TextBox 2"/>
          <p:cNvSpPr txBox="1"/>
          <p:nvPr/>
        </p:nvSpPr>
        <p:spPr>
          <a:xfrm>
            <a:off x="1331640" y="771550"/>
            <a:ext cx="6912768" cy="1569660"/>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我们从古以来，就有埋头苦干的人，有拼命硬干的人，有为民请命的人，有舍身求法的人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这就是</a:t>
            </a:r>
            <a:r>
              <a:rPr lang="zh-CN" altLang="en-US" sz="2400" b="1" dirty="0">
                <a:solidFill>
                  <a:srgbClr val="FF0000"/>
                </a:solidFill>
                <a:latin typeface="楷体" panose="02010609060101010101" pitchFamily="49" charset="-122"/>
                <a:ea typeface="楷体" panose="02010609060101010101" pitchFamily="49" charset="-122"/>
              </a:rPr>
              <a:t>中国的脊梁</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gn="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鲁迅</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中国人失掉自信力了吗</a:t>
            </a:r>
            <a:r>
              <a:rPr lang="en-US" altLang="zh-CN"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 name="下箭头 3"/>
          <p:cNvSpPr/>
          <p:nvPr/>
        </p:nvSpPr>
        <p:spPr>
          <a:xfrm>
            <a:off x="2555776" y="1971879"/>
            <a:ext cx="484632" cy="743887"/>
          </a:xfrm>
          <a:prstGeom prst="downArrow">
            <a:avLst/>
          </a:prstGeom>
          <a:solidFill>
            <a:schemeClr val="accent3">
              <a:lumMod val="40000"/>
              <a:lumOff val="6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75556" y="2905656"/>
            <a:ext cx="7956884" cy="1667764"/>
          </a:xfrm>
          <a:prstGeom prst="rect">
            <a:avLst/>
          </a:prstGeom>
          <a:noFill/>
          <a:ln>
            <a:solidFill>
              <a:schemeClr val="accent2">
                <a:lumMod val="75000"/>
              </a:schemeClr>
            </a:solidFill>
          </a:ln>
        </p:spPr>
        <p:style>
          <a:lnRef idx="1">
            <a:schemeClr val="accent3"/>
          </a:lnRef>
          <a:fillRef idx="2">
            <a:schemeClr val="accent3"/>
          </a:fillRef>
          <a:effectRef idx="1">
            <a:schemeClr val="accent3"/>
          </a:effectRef>
          <a:fontRef idx="minor">
            <a:schemeClr val="dk1"/>
          </a:fontRef>
        </p:style>
        <p:txBody>
          <a:bodyPr wrap="square">
            <a:spAutoFit/>
          </a:bodyPr>
          <a:lstStyle>
            <a:defPPr>
              <a:defRPr lang="zh-CN"/>
            </a:defPPr>
            <a:lvl1pPr>
              <a:lnSpc>
                <a:spcPct val="150000"/>
              </a:lnSpc>
              <a:defRPr sz="2400" b="1">
                <a:solidFill>
                  <a:srgbClr val="FF0000"/>
                </a:solidFill>
                <a:latin typeface="宋体" panose="02010600030101010101" pitchFamily="2" charset="-122"/>
                <a:ea typeface="宋体" panose="02010600030101010101" pitchFamily="2" charset="-122"/>
              </a:defRPr>
            </a:lvl1pPr>
          </a:lstStyle>
          <a:p>
            <a:r>
              <a:rPr lang="zh-CN" altLang="en-US" dirty="0"/>
              <a:t>    指为了推动中国历史不断前进发展的优秀人物及为了中华民族的生死存亡不惜抛头颅、洒热血，前赴后继的仁人志士。如屈原、戚继光、孙中山、狼牙山五壮士等。</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627534"/>
            <a:ext cx="8485857" cy="4116704"/>
          </a:xfrm>
          <a:prstGeom prst="rect">
            <a:avLst/>
          </a:prstGeom>
        </p:spPr>
        <p:txBody>
          <a:bodyPr wrap="square">
            <a:spAutoFit/>
          </a:bodyPr>
          <a:lstStyle/>
          <a:p>
            <a:pP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无情未必真豪杰，怜子如何不丈夫。</a:t>
            </a:r>
            <a:endParaRPr lang="en-US" altLang="zh-CN" sz="2400" b="1" dirty="0">
              <a:latin typeface="楷体" panose="02010609060101010101" pitchFamily="49" charset="-122"/>
              <a:ea typeface="楷体" panose="02010609060101010101" pitchFamily="49" charset="-122"/>
            </a:endParaRPr>
          </a:p>
          <a:p>
            <a:pPr>
              <a:lnSpc>
                <a:spcPct val="130000"/>
              </a:lnSpc>
            </a:pPr>
            <a:r>
              <a:rPr lang="en-US" altLang="zh-CN" sz="2000" b="1"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答客诮</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其实地上本没有路，走的人多了，也便成了路。</a:t>
            </a:r>
            <a:endParaRPr lang="en-US" altLang="zh-CN" sz="24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                            </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故乡</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惟有民魂是值得宝贵的，惟有他发扬起来，中国才有真进步。</a:t>
            </a:r>
            <a:endParaRPr lang="en-US" altLang="zh-CN" sz="2000" b="1" dirty="0">
              <a:latin typeface="楷体" panose="02010609060101010101" pitchFamily="49" charset="-122"/>
              <a:ea typeface="楷体" panose="02010609060101010101" pitchFamily="49" charset="-122"/>
            </a:endParaRPr>
          </a:p>
          <a:p>
            <a:pPr algn="r">
              <a:lnSpc>
                <a:spcPct val="130000"/>
              </a:lnSpc>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学界的三魂</a:t>
            </a:r>
            <a:r>
              <a:rPr lang="en-US" altLang="zh-CN" sz="2000" b="1" dirty="0">
                <a:latin typeface="楷体" panose="02010609060101010101" pitchFamily="49" charset="-122"/>
                <a:ea typeface="楷体" panose="02010609060101010101" pitchFamily="49" charset="-122"/>
              </a:rPr>
              <a:t>》</a:t>
            </a:r>
            <a:endParaRPr lang="en-US" altLang="zh-CN" sz="2000" b="1" dirty="0">
              <a:latin typeface="楷体" panose="02010609060101010101" pitchFamily="49" charset="-122"/>
              <a:ea typeface="楷体" panose="02010609060101010101" pitchFamily="49" charset="-122"/>
            </a:endParaRPr>
          </a:p>
          <a:p>
            <a:pPr>
              <a:lnSpc>
                <a:spcPct val="13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我们从古以来，就有埋头苦干的人，有拼命硬干的人，有为民请命的人，有舍身求法的人</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这就是中国的脊梁。</a:t>
            </a:r>
            <a:endParaRPr lang="en-US" altLang="zh-CN" sz="2000" b="1" dirty="0">
              <a:latin typeface="楷体" panose="02010609060101010101" pitchFamily="49" charset="-122"/>
              <a:ea typeface="楷体" panose="02010609060101010101" pitchFamily="49" charset="-122"/>
            </a:endParaRPr>
          </a:p>
          <a:p>
            <a:pPr algn="r">
              <a:lnSpc>
                <a:spcPct val="130000"/>
              </a:lnSpc>
            </a:pP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鲁迅</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中国人失掉自信力了吗</a:t>
            </a:r>
            <a:r>
              <a:rPr lang="en-US" altLang="zh-CN" sz="20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
        <p:nvSpPr>
          <p:cNvPr id="148486" name="AutoShape 6"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48488" name="AutoShape 8" descr="http://hot.online.sh.cn/images/attachement/jpeg/site1/20170728/IMG0025116acb6045120630720.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3" name="文本框 2"/>
          <p:cNvSpPr txBox="1"/>
          <p:nvPr/>
        </p:nvSpPr>
        <p:spPr>
          <a:xfrm>
            <a:off x="2627784" y="7937"/>
            <a:ext cx="5040560" cy="637675"/>
          </a:xfrm>
          <a:prstGeom prst="rect">
            <a:avLst/>
          </a:prstGeom>
          <a:noFill/>
        </p:spPr>
        <p:txBody>
          <a:bodyPr wrap="square" rtlCol="0">
            <a:spAutoFit/>
          </a:bodyPr>
          <a:lstStyle/>
          <a:p>
            <a:pPr>
              <a:lnSpc>
                <a:spcPct val="150000"/>
              </a:lnSpc>
            </a:pPr>
            <a:r>
              <a:rPr lang="zh-CN" altLang="en-US" sz="2800" b="1" dirty="0">
                <a:latin typeface="黑体" panose="02010609060101010101" pitchFamily="49" charset="-122"/>
                <a:ea typeface="黑体" panose="02010609060101010101" pitchFamily="49" charset="-122"/>
              </a:rPr>
              <a:t>带着理解读一读，记一记！</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KSO_WPP_MARK_KEY" val="6be7fcf4-59fe-45fd-86f6-b20accaef293"/>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2974</Words>
  <Application>WPS 演示</Application>
  <PresentationFormat>全屏显示(16:9)</PresentationFormat>
  <Paragraphs>163</Paragraphs>
  <Slides>31</Slides>
  <Notes>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Heiti SC Light</vt:lpstr>
      <vt:lpstr>微软雅黑</vt:lpstr>
      <vt:lpstr>黑体</vt:lpstr>
      <vt:lpstr>楷体</vt:lpstr>
      <vt:lpstr>Arial Unicode MS</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102</cp:revision>
  <dcterms:created xsi:type="dcterms:W3CDTF">2017-03-17T02:28:00Z</dcterms:created>
  <dcterms:modified xsi:type="dcterms:W3CDTF">2022-12-29T14:12:14Z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53B7C5F2561D4C4B9DC7995CD7460E6E</vt:lpwstr>
  </property>
</Properties>
</file>