
<file path=[Content_Types].xml><?xml version="1.0" encoding="utf-8"?>
<Types xmlns="http://schemas.openxmlformats.org/package/2006/content-types">
  <Default Extension="png" ContentType="image/png"/>
  <Default Extension="jpeg" ContentType="image/jpeg"/>
  <Default Extension="JPG" ContentType="image/.jp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handoutMasterIdLst>
    <p:handoutMasterId r:id="rId70"/>
  </p:handoutMasterIdLst>
  <p:sldIdLst>
    <p:sldId id="490" r:id="rId3"/>
    <p:sldId id="491" r:id="rId4"/>
    <p:sldId id="317" r:id="rId5"/>
    <p:sldId id="259" r:id="rId6"/>
    <p:sldId id="492" r:id="rId8"/>
    <p:sldId id="318" r:id="rId9"/>
    <p:sldId id="260" r:id="rId10"/>
    <p:sldId id="261" r:id="rId11"/>
    <p:sldId id="319" r:id="rId12"/>
    <p:sldId id="320" r:id="rId13"/>
    <p:sldId id="290" r:id="rId14"/>
    <p:sldId id="493" r:id="rId15"/>
    <p:sldId id="494" r:id="rId16"/>
    <p:sldId id="495" r:id="rId17"/>
    <p:sldId id="262" r:id="rId18"/>
    <p:sldId id="263" r:id="rId19"/>
    <p:sldId id="393" r:id="rId20"/>
    <p:sldId id="395" r:id="rId21"/>
    <p:sldId id="265" r:id="rId22"/>
    <p:sldId id="396" r:id="rId23"/>
    <p:sldId id="397" r:id="rId24"/>
    <p:sldId id="444" r:id="rId25"/>
    <p:sldId id="266" r:id="rId26"/>
    <p:sldId id="323" r:id="rId27"/>
    <p:sldId id="324" r:id="rId28"/>
    <p:sldId id="267" r:id="rId29"/>
    <p:sldId id="325" r:id="rId30"/>
    <p:sldId id="326" r:id="rId31"/>
    <p:sldId id="291" r:id="rId32"/>
    <p:sldId id="297" r:id="rId33"/>
    <p:sldId id="300" r:id="rId34"/>
    <p:sldId id="558" r:id="rId35"/>
    <p:sldId id="268" r:id="rId36"/>
    <p:sldId id="337" r:id="rId37"/>
    <p:sldId id="269" r:id="rId38"/>
    <p:sldId id="270" r:id="rId39"/>
    <p:sldId id="272" r:id="rId40"/>
    <p:sldId id="273" r:id="rId41"/>
    <p:sldId id="329" r:id="rId42"/>
    <p:sldId id="275" r:id="rId43"/>
    <p:sldId id="304" r:id="rId44"/>
    <p:sldId id="301" r:id="rId45"/>
    <p:sldId id="302" r:id="rId46"/>
    <p:sldId id="559" r:id="rId47"/>
    <p:sldId id="276" r:id="rId48"/>
    <p:sldId id="277" r:id="rId49"/>
    <p:sldId id="278" r:id="rId50"/>
    <p:sldId id="279" r:id="rId51"/>
    <p:sldId id="280" r:id="rId52"/>
    <p:sldId id="281" r:id="rId53"/>
    <p:sldId id="339" r:id="rId54"/>
    <p:sldId id="282" r:id="rId55"/>
    <p:sldId id="308" r:id="rId56"/>
    <p:sldId id="309" r:id="rId57"/>
    <p:sldId id="560" r:id="rId58"/>
    <p:sldId id="283" r:id="rId59"/>
    <p:sldId id="285" r:id="rId60"/>
    <p:sldId id="286" r:id="rId61"/>
    <p:sldId id="287" r:id="rId62"/>
    <p:sldId id="288" r:id="rId63"/>
    <p:sldId id="398" r:id="rId64"/>
    <p:sldId id="289" r:id="rId65"/>
    <p:sldId id="311" r:id="rId66"/>
    <p:sldId id="312" r:id="rId67"/>
    <p:sldId id="314" r:id="rId68"/>
    <p:sldId id="315" r:id="rId69"/>
  </p:sldIdLst>
  <p:sldSz cx="9144000" cy="5143500" type="screen16x9"/>
  <p:notesSz cx="6858000" cy="9144000"/>
  <p:custDataLst>
    <p:tags r:id="rId7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 userDrawn="1">
          <p15:clr>
            <a:srgbClr val="A4A3A4"/>
          </p15:clr>
        </p15:guide>
        <p15:guide id="2" pos="295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a:srgbClr val="FF0000"/>
    <a:srgbClr val="F729EB"/>
    <a:srgbClr val="3A18CC"/>
    <a:srgbClr val="DCDCDC"/>
    <a:srgbClr val="F0F0F0"/>
    <a:srgbClr val="E6E6E6"/>
    <a:srgbClr val="C8C8C8"/>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p:cViewPr>
        <p:scale>
          <a:sx n="100" d="100"/>
          <a:sy n="100" d="100"/>
        </p:scale>
        <p:origin x="-696" y="-324"/>
      </p:cViewPr>
      <p:guideLst>
        <p:guide orient="horz" pos="120"/>
        <p:guide pos="2954"/>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4" Type="http://schemas.openxmlformats.org/officeDocument/2006/relationships/tags" Target="tags/tag8.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handoutMaster" Target="handoutMasters/handoutMaster1.xml"/><Relationship Id="rId7" Type="http://schemas.openxmlformats.org/officeDocument/2006/relationships/notesMaster" Target="notesMasters/notesMaster1.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59807" y="4763208"/>
            <a:ext cx="2025000" cy="237642"/>
          </a:xfrm>
          <a:prstGeom prst="rect">
            <a:avLst/>
          </a:prstGeo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87000" y="4763208"/>
            <a:ext cx="2970000" cy="237642"/>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6457950" y="4763208"/>
            <a:ext cx="2025000" cy="237642"/>
          </a:xfrm>
          <a:prstGeom prst="rect">
            <a:avLst/>
          </a:prstGeom>
        </p:spPr>
        <p:txBody>
          <a:bodyPr/>
          <a:lstStyle/>
          <a:p>
            <a:fld id="{49AE70B2-8BF9-45C0-BB95-33D1B9D3A854}"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image" Target="../media/image1.png"/><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pic>
        <p:nvPicPr>
          <p:cNvPr id="1029" name="Picture 5"/>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350" y="-12700"/>
            <a:ext cx="9156700" cy="516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KSO_TEMPLATE" hidden="1"/>
          <p:cNvSpPr/>
          <p:nvPr userDrawn="1">
            <p:custDataLst>
              <p:tags r:id="rId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12" name="Picture 2"/>
          <p:cNvPicPr>
            <a:picLocks noChangeAspect="1" noChangeArrowheads="1"/>
          </p:cNvPicPr>
          <p:nvPr userDrawn="1"/>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73783" y="87475"/>
            <a:ext cx="1026114" cy="489083"/>
          </a:xfrm>
          <a:prstGeom prst="rect">
            <a:avLst/>
          </a:prstGeom>
          <a:noFill/>
          <a:ln>
            <a:noFill/>
          </a:ln>
          <a:effectLst/>
          <a:extLst>
            <a:ext uri="{909E8E84-426E-40DD-AFC4-6F175D3DCCD1}">
              <a14:hiddenFill xmlns:a14="http://schemas.microsoft.com/office/drawing/2010/main">
                <a:solidFill>
                  <a:srgbClr val="02B3C5"/>
                </a:solidFill>
              </a14:hiddenFill>
            </a:ext>
            <a:ext uri="{91240B29-F687-4F45-9708-019B960494DF}">
              <a14:hiddenLine xmlns:a14="http://schemas.microsoft.com/office/drawing/2010/main" w="9525">
                <a:solidFill>
                  <a:sysClr val="windowText" lastClr="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txStyles>
    <p:titleStyle>
      <a:lvl1pPr algn="l" defTabSz="685800" rtl="0" eaLnBrk="1" fontAlgn="auto" latinLnBrk="0" hangingPunct="1">
        <a:lnSpc>
          <a:spcPct val="100000"/>
        </a:lnSpc>
        <a:spcBef>
          <a:spcPct val="0"/>
        </a:spcBef>
        <a:buNone/>
        <a:defRPr sz="2100" b="1" u="none" strike="noStrike" kern="1200" cap="none" spc="200" normalizeH="0">
          <a:solidFill>
            <a:schemeClr val="tx1"/>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770" algn="l"/>
        </a:tabLst>
        <a:defRPr sz="1200" u="none" strike="noStrike" kern="1200" cap="none" spc="150" normalizeH="0" baseline="0">
          <a:solidFill>
            <a:schemeClr val="tx1"/>
          </a:solidFill>
          <a:uFillTx/>
          <a:latin typeface="+mn-lt"/>
          <a:ea typeface="+mn-ea"/>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tags" Target="../tags/tag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hyperlink" Target="&#19971;&#24425;-&#35838;&#25991;&#26391;&#35835;-2%20&#26690;&#26519;&#23665;&#27700;.mp4" TargetMode="Externa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13.wdp"/><Relationship Id="rId1" Type="http://schemas.openxmlformats.org/officeDocument/2006/relationships/image" Target="../media/image12.jpe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4.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hyperlink" Target="&#19971;&#24425;-&#35838;&#25991;&#26391;&#35835;-2%20&#26690;&#26519;&#23665;&#27700;.mp4"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856105" y="1684655"/>
            <a:ext cx="5988050" cy="1198880"/>
          </a:xfrm>
          <a:prstGeom prst="rect">
            <a:avLst/>
          </a:prstGeom>
          <a:noFill/>
        </p:spPr>
        <p:txBody>
          <a:bodyPr wrap="square" rtlCol="0">
            <a:spAutoFit/>
          </a:bodyPr>
          <a:lstStyle/>
          <a:p>
            <a:r>
              <a:rPr lang="zh-CN" altLang="en-US" sz="7200" b="1" dirty="0">
                <a:ln w="9525">
                  <a:solidFill>
                    <a:schemeClr val="bg1"/>
                  </a:solidFill>
                  <a:prstDash val="solid"/>
                </a:ln>
                <a:effectLst/>
                <a:sym typeface="+mn-ea"/>
              </a:rPr>
              <a:t>第一单元复习</a:t>
            </a:r>
            <a:endParaRPr lang="zh-CN" altLang="en-US" sz="7200" b="1" dirty="0">
              <a:ln w="9525">
                <a:solidFill>
                  <a:schemeClr val="bg1"/>
                </a:solidFill>
                <a:prstDash val="solid"/>
              </a:ln>
              <a:effectLst/>
              <a:sym typeface="+mn-ea"/>
            </a:endParaRPr>
          </a:p>
        </p:txBody>
      </p:sp>
      <p:sp>
        <p:nvSpPr>
          <p:cNvPr id="3" name="矩形 2"/>
          <p:cNvSpPr/>
          <p:nvPr/>
        </p:nvSpPr>
        <p:spPr>
          <a:xfrm flipH="1">
            <a:off x="273" y="12347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TextBox 4"/>
          <p:cNvSpPr txBox="1"/>
          <p:nvPr/>
        </p:nvSpPr>
        <p:spPr>
          <a:xfrm>
            <a:off x="97342" y="123478"/>
            <a:ext cx="1723549" cy="276999"/>
          </a:xfrm>
          <a:prstGeom prst="rect">
            <a:avLst/>
          </a:prstGeom>
          <a:noFill/>
        </p:spPr>
        <p:txBody>
          <a:bodyPr wrap="none" rtlCol="0">
            <a:spAutoFit/>
          </a:bodyPr>
          <a:lstStyle/>
          <a:p>
            <a:r>
              <a:rPr lang="zh-CN" altLang="en-US" sz="1200" dirty="0" smtClean="0">
                <a:latin typeface="黑体" panose="02010609060101010101" pitchFamily="49" charset="-122"/>
                <a:ea typeface="黑体" panose="02010609060101010101" pitchFamily="49" charset="-122"/>
              </a:rPr>
              <a:t>  语文  </a:t>
            </a:r>
            <a:r>
              <a:rPr lang="zh-CN" altLang="en-US" sz="1200" dirty="0">
                <a:latin typeface="黑体" panose="02010609060101010101" pitchFamily="49" charset="-122"/>
                <a:ea typeface="黑体" panose="02010609060101010101" pitchFamily="49" charset="-122"/>
              </a:rPr>
              <a:t>六</a:t>
            </a:r>
            <a:r>
              <a:rPr lang="zh-CN" altLang="en-US" sz="1200" dirty="0" smtClean="0">
                <a:latin typeface="黑体" panose="02010609060101010101" pitchFamily="49" charset="-122"/>
                <a:ea typeface="黑体" panose="02010609060101010101" pitchFamily="49" charset="-122"/>
              </a:rPr>
              <a:t>年级  上册</a:t>
            </a:r>
            <a:endParaRPr lang="zh-CN" altLang="en-US" sz="1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79109" y="2212884"/>
            <a:ext cx="645160" cy="645160"/>
          </a:xfrm>
          <a:prstGeom prst="rect">
            <a:avLst/>
          </a:prstGeom>
          <a:noFill/>
        </p:spPr>
        <p:txBody>
          <a:bodyPr wrap="square" rtlCol="0">
            <a:spAutoFit/>
          </a:bodyPr>
          <a:lstStyle/>
          <a:p>
            <a:r>
              <a:rPr lang="zh-CN" altLang="en-US" sz="3600" b="1">
                <a:solidFill>
                  <a:srgbClr val="FF0000"/>
                </a:solidFill>
                <a:latin typeface="黑体" panose="02010609060101010101" pitchFamily="49" charset="-122"/>
                <a:ea typeface="黑体" panose="02010609060101010101" pitchFamily="49" charset="-122"/>
              </a:rPr>
              <a:t>微</a:t>
            </a:r>
            <a:endParaRPr lang="zh-CN" altLang="en-US" sz="3600" b="1">
              <a:solidFill>
                <a:srgbClr val="FF0000"/>
              </a:solidFill>
              <a:latin typeface="黑体" panose="02010609060101010101" pitchFamily="49" charset="-122"/>
              <a:ea typeface="黑体" panose="02010609060101010101" pitchFamily="49" charset="-122"/>
            </a:endParaRPr>
          </a:p>
        </p:txBody>
      </p:sp>
      <p:sp>
        <p:nvSpPr>
          <p:cNvPr id="9" name="左大括号 8"/>
          <p:cNvSpPr/>
          <p:nvPr/>
        </p:nvSpPr>
        <p:spPr>
          <a:xfrm>
            <a:off x="1617523" y="889095"/>
            <a:ext cx="224790" cy="3364675"/>
          </a:xfrm>
          <a:prstGeom prst="lef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4" name="文本框 3"/>
          <p:cNvSpPr txBox="1"/>
          <p:nvPr/>
        </p:nvSpPr>
        <p:spPr>
          <a:xfrm>
            <a:off x="1894387" y="786130"/>
            <a:ext cx="1141095"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微风</a:t>
            </a:r>
            <a:endParaRPr lang="zh-CN" altLang="en-US" sz="3200" b="1">
              <a:latin typeface="楷体" panose="02010609060101010101" charset="-122"/>
              <a:ea typeface="楷体" panose="02010609060101010101" charset="-122"/>
            </a:endParaRPr>
          </a:p>
        </p:txBody>
      </p:sp>
      <p:sp>
        <p:nvSpPr>
          <p:cNvPr id="5" name="文本框 4"/>
          <p:cNvSpPr txBox="1"/>
          <p:nvPr/>
        </p:nvSpPr>
        <p:spPr>
          <a:xfrm>
            <a:off x="1894387" y="1478280"/>
            <a:ext cx="1377315"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微米</a:t>
            </a:r>
            <a:endParaRPr lang="zh-CN" altLang="en-US" sz="3200" b="1">
              <a:latin typeface="楷体" panose="02010609060101010101" charset="-122"/>
              <a:ea typeface="楷体" panose="02010609060101010101" charset="-122"/>
            </a:endParaRPr>
          </a:p>
        </p:txBody>
      </p:sp>
      <p:sp>
        <p:nvSpPr>
          <p:cNvPr id="6" name="文本框 5"/>
          <p:cNvSpPr txBox="1"/>
          <p:nvPr/>
        </p:nvSpPr>
        <p:spPr>
          <a:xfrm>
            <a:off x="1894387" y="2995930"/>
            <a:ext cx="1141730"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微妙</a:t>
            </a:r>
            <a:endParaRPr lang="zh-CN" altLang="en-US" sz="3200" b="1">
              <a:latin typeface="楷体" panose="02010609060101010101" charset="-122"/>
              <a:ea typeface="楷体" panose="02010609060101010101" charset="-122"/>
            </a:endParaRPr>
          </a:p>
        </p:txBody>
      </p:sp>
      <p:sp>
        <p:nvSpPr>
          <p:cNvPr id="7" name="文本框 6"/>
          <p:cNvSpPr txBox="1"/>
          <p:nvPr/>
        </p:nvSpPr>
        <p:spPr>
          <a:xfrm>
            <a:off x="1894387" y="3749040"/>
            <a:ext cx="1092200"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略微</a:t>
            </a:r>
            <a:endParaRPr lang="zh-CN" altLang="en-US" sz="3200" b="1">
              <a:latin typeface="楷体" panose="02010609060101010101" charset="-122"/>
              <a:ea typeface="楷体" panose="02010609060101010101" charset="-122"/>
            </a:endParaRPr>
          </a:p>
        </p:txBody>
      </p:sp>
      <p:sp>
        <p:nvSpPr>
          <p:cNvPr id="8" name="文本框 7"/>
          <p:cNvSpPr txBox="1"/>
          <p:nvPr/>
        </p:nvSpPr>
        <p:spPr>
          <a:xfrm>
            <a:off x="1894387" y="2229485"/>
            <a:ext cx="1178560"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衰微</a:t>
            </a:r>
            <a:endParaRPr lang="zh-CN" altLang="en-US" sz="3200" b="1">
              <a:latin typeface="楷体" panose="02010609060101010101" charset="-122"/>
              <a:ea typeface="楷体" panose="02010609060101010101" charset="-122"/>
            </a:endParaRPr>
          </a:p>
        </p:txBody>
      </p:sp>
      <p:sp>
        <p:nvSpPr>
          <p:cNvPr id="10" name="文本框 9"/>
          <p:cNvSpPr txBox="1"/>
          <p:nvPr/>
        </p:nvSpPr>
        <p:spPr>
          <a:xfrm>
            <a:off x="3186070" y="786130"/>
            <a:ext cx="2804160" cy="521970"/>
          </a:xfrm>
          <a:prstGeom prst="rect">
            <a:avLst/>
          </a:prstGeom>
          <a:noFill/>
        </p:spPr>
        <p:txBody>
          <a:bodyPr wrap="square" rtlCol="0">
            <a:spAutoFit/>
          </a:bodyPr>
          <a:lstStyle/>
          <a:p>
            <a:r>
              <a:rPr lang="zh-CN" altLang="en-US" sz="2800" b="1" dirty="0">
                <a:latin typeface="宋体" panose="02010600030101010101" pitchFamily="2" charset="-122"/>
                <a:ea typeface="宋体" panose="02010600030101010101" pitchFamily="2" charset="-122"/>
                <a:cs typeface="楷体" panose="02010609060101010101" charset="-122"/>
                <a:sym typeface="+mn-ea"/>
              </a:rPr>
              <a:t>①细小、轻微</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a:t>
            </a:r>
            <a:endParaRPr lang="zh-CN" altLang="en-US" sz="2800" b="1">
              <a:latin typeface="宋体" panose="02010600030101010101" pitchFamily="2" charset="-122"/>
              <a:ea typeface="宋体" panose="02010600030101010101" pitchFamily="2" charset="-122"/>
            </a:endParaRPr>
          </a:p>
        </p:txBody>
      </p:sp>
      <p:sp>
        <p:nvSpPr>
          <p:cNvPr id="11" name="文本框 10"/>
          <p:cNvSpPr txBox="1"/>
          <p:nvPr/>
        </p:nvSpPr>
        <p:spPr>
          <a:xfrm>
            <a:off x="3186070" y="1478280"/>
            <a:ext cx="5812790" cy="521970"/>
          </a:xfrm>
          <a:prstGeom prst="rect">
            <a:avLst/>
          </a:prstGeom>
          <a:noFill/>
        </p:spPr>
        <p:txBody>
          <a:bodyPr wrap="square" rtlCol="0">
            <a:spAutoFit/>
          </a:bodyPr>
          <a:lstStyle/>
          <a:p>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②（某些计量单位的）百万分之一；</a:t>
            </a:r>
            <a:endParaRPr lang="zh-CN" altLang="en-US" sz="2800" b="1" dirty="0" smtClean="0">
              <a:latin typeface="宋体" panose="02010600030101010101" pitchFamily="2" charset="-122"/>
              <a:ea typeface="宋体" panose="02010600030101010101" pitchFamily="2" charset="-122"/>
              <a:cs typeface="楷体" panose="02010609060101010101" charset="-122"/>
              <a:sym typeface="+mn-ea"/>
            </a:endParaRPr>
          </a:p>
        </p:txBody>
      </p:sp>
      <p:sp>
        <p:nvSpPr>
          <p:cNvPr id="12" name="文本框 11"/>
          <p:cNvSpPr txBox="1"/>
          <p:nvPr/>
        </p:nvSpPr>
        <p:spPr>
          <a:xfrm>
            <a:off x="3186070" y="2198370"/>
            <a:ext cx="1600200" cy="521970"/>
          </a:xfrm>
          <a:prstGeom prst="rect">
            <a:avLst/>
          </a:prstGeom>
          <a:noFill/>
        </p:spPr>
        <p:txBody>
          <a:bodyPr wrap="square" rtlCol="0">
            <a:spAutoFit/>
          </a:bodyPr>
          <a:lstStyle/>
          <a:p>
            <a:r>
              <a:rPr lang="zh-CN" altLang="en-US" sz="2800" b="1">
                <a:latin typeface="宋体" panose="02010600030101010101" pitchFamily="2" charset="-122"/>
                <a:ea typeface="宋体" panose="02010600030101010101" pitchFamily="2" charset="-122"/>
              </a:rPr>
              <a:t>③衰落；</a:t>
            </a:r>
            <a:endParaRPr lang="zh-CN" altLang="en-US" sz="2800" b="1">
              <a:latin typeface="宋体" panose="02010600030101010101" pitchFamily="2" charset="-122"/>
              <a:ea typeface="宋体" panose="02010600030101010101" pitchFamily="2" charset="-122"/>
            </a:endParaRPr>
          </a:p>
        </p:txBody>
      </p:sp>
      <p:sp>
        <p:nvSpPr>
          <p:cNvPr id="13" name="文本框 12"/>
          <p:cNvSpPr txBox="1"/>
          <p:nvPr/>
        </p:nvSpPr>
        <p:spPr>
          <a:xfrm>
            <a:off x="3186070" y="2995930"/>
            <a:ext cx="2363470" cy="521970"/>
          </a:xfrm>
          <a:prstGeom prst="rect">
            <a:avLst/>
          </a:prstGeom>
          <a:noFill/>
        </p:spPr>
        <p:txBody>
          <a:bodyPr wrap="square" rtlCol="0">
            <a:spAutoFit/>
          </a:bodyPr>
          <a:lstStyle/>
          <a:p>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④精深奥妙；</a:t>
            </a:r>
            <a:endParaRPr lang="zh-CN" altLang="en-US" sz="2800" b="1" dirty="0" smtClean="0">
              <a:latin typeface="宋体" panose="02010600030101010101" pitchFamily="2" charset="-122"/>
              <a:ea typeface="宋体" panose="02010600030101010101" pitchFamily="2" charset="-122"/>
              <a:cs typeface="楷体" panose="02010609060101010101" charset="-122"/>
              <a:sym typeface="+mn-ea"/>
            </a:endParaRPr>
          </a:p>
        </p:txBody>
      </p:sp>
      <p:sp>
        <p:nvSpPr>
          <p:cNvPr id="14" name="文本框 13"/>
          <p:cNvSpPr txBox="1"/>
          <p:nvPr/>
        </p:nvSpPr>
        <p:spPr>
          <a:xfrm>
            <a:off x="3186070" y="3749040"/>
            <a:ext cx="1972310" cy="521970"/>
          </a:xfrm>
          <a:prstGeom prst="rect">
            <a:avLst/>
          </a:prstGeom>
          <a:noFill/>
        </p:spPr>
        <p:txBody>
          <a:bodyPr wrap="square" rtlCol="0">
            <a:spAutoFit/>
          </a:bodyPr>
          <a:lstStyle/>
          <a:p>
            <a:pPr algn="l"/>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⑤稍微</a:t>
            </a:r>
            <a:r>
              <a:rPr lang="zh-CN" altLang="en-US" sz="2800" b="1" dirty="0">
                <a:latin typeface="宋体" panose="02010600030101010101" pitchFamily="2" charset="-122"/>
                <a:ea typeface="宋体" panose="02010600030101010101" pitchFamily="2" charset="-122"/>
                <a:cs typeface="楷体" panose="02010609060101010101" charset="-122"/>
                <a:sym typeface="+mn-ea"/>
              </a:rPr>
              <a:t>。</a:t>
            </a:r>
            <a:endParaRPr lang="zh-CN" altLang="en-US" sz="2800" b="1">
              <a:latin typeface="宋体" panose="02010600030101010101" pitchFamily="2" charset="-122"/>
              <a:ea typeface="宋体" panose="02010600030101010101" pitchFamily="2" charset="-122"/>
            </a:endParaRPr>
          </a:p>
        </p:txBody>
      </p:sp>
      <p:sp>
        <p:nvSpPr>
          <p:cNvPr id="15" name="矩形标注 14"/>
          <p:cNvSpPr/>
          <p:nvPr/>
        </p:nvSpPr>
        <p:spPr>
          <a:xfrm>
            <a:off x="200651" y="3000760"/>
            <a:ext cx="1305832" cy="1357152"/>
          </a:xfrm>
          <a:prstGeom prst="wedgeRectCallout">
            <a:avLst>
              <a:gd name="adj1" fmla="val 28807"/>
              <a:gd name="adj2" fmla="val -61744"/>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charset="-122"/>
                <a:ea typeface="楷体" panose="02010609060101010101" charset="-122"/>
                <a:cs typeface="楷体" panose="02010609060101010101" charset="-122"/>
              </a:rPr>
              <a:t>本意</a:t>
            </a:r>
            <a:r>
              <a:rPr lang="zh-CN" altLang="en-US" sz="2800" b="1" dirty="0">
                <a:solidFill>
                  <a:schemeClr val="tx1"/>
                </a:solidFill>
                <a:latin typeface="楷体" panose="02010609060101010101" charset="-122"/>
                <a:ea typeface="楷体" panose="02010609060101010101" charset="-122"/>
                <a:cs typeface="楷体" panose="02010609060101010101" charset="-122"/>
              </a:rPr>
              <a:t>指隐秘地行走。</a:t>
            </a:r>
            <a:endParaRPr lang="zh-CN" altLang="en-US" sz="2800" b="1" dirty="0">
              <a:solidFill>
                <a:schemeClr val="tx1"/>
              </a:solidFill>
              <a:latin typeface="楷体" panose="02010609060101010101" charset="-122"/>
              <a:ea typeface="楷体" panose="02010609060101010101" charset="-122"/>
              <a:cs typeface="楷体" panose="02010609060101010101" charset="-122"/>
            </a:endParaRPr>
          </a:p>
        </p:txBody>
      </p:sp>
      <p:sp>
        <p:nvSpPr>
          <p:cNvPr id="3" name="矩形 2"/>
          <p:cNvSpPr/>
          <p:nvPr/>
        </p:nvSpPr>
        <p:spPr>
          <a:xfrm>
            <a:off x="762391" y="1786291"/>
            <a:ext cx="869645" cy="523220"/>
          </a:xfrm>
          <a:prstGeom prst="rect">
            <a:avLst/>
          </a:prstGeom>
        </p:spPr>
        <p:txBody>
          <a:bodyPr wrap="square">
            <a:spAutoFit/>
          </a:bodyPr>
          <a:lstStyle/>
          <a:p>
            <a:r>
              <a:rPr lang="en-US" altLang="zh-CN" sz="2800" b="1" dirty="0" err="1">
                <a:latin typeface="汉语拼音" panose="000B0604020202020204" pitchFamily="34" charset="0"/>
                <a:ea typeface="楷体" panose="02010609060101010101" charset="-122"/>
                <a:cs typeface="汉语拼音" panose="000B0604020202020204" pitchFamily="34" charset="0"/>
              </a:rPr>
              <a:t>wēi</a:t>
            </a:r>
            <a:endParaRPr lang="zh-CN" altLang="en-US" dirty="0">
              <a:latin typeface="汉语拼音" panose="000B0604020202020204" pitchFamily="34" charset="0"/>
              <a:cs typeface="汉语拼音" panose="00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9" grpId="1" animBg="1"/>
      <p:bldP spid="4" grpId="1"/>
      <p:bldP spid="5" grpId="1"/>
      <p:bldP spid="6" grpId="1"/>
      <p:bldP spid="7" grpId="1"/>
      <p:bldP spid="8" grpId="1"/>
      <p:bldP spid="10" grpId="1"/>
      <p:bldP spid="11" grpId="1"/>
      <p:bldP spid="12" grpId="1"/>
      <p:bldP spid="13" grpId="1"/>
      <p:bldP spid="14" grpId="1"/>
      <p:bldP spid="15" grpId="0" animBg="1"/>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9410" y="1487620"/>
            <a:ext cx="8792845" cy="2453640"/>
          </a:xfrm>
          <a:prstGeom prst="rect">
            <a:avLst/>
          </a:prstGeom>
          <a:noFill/>
        </p:spPr>
        <p:txBody>
          <a:bodyPr wrap="square" rtlCol="0">
            <a:spAutoFit/>
          </a:bodyPr>
          <a:lstStyle/>
          <a:p>
            <a:pPr>
              <a:lnSpc>
                <a:spcPct val="120000"/>
              </a:lnSpc>
            </a:pPr>
            <a:r>
              <a:rPr lang="zh-CN" altLang="en-US" sz="3200" dirty="0">
                <a:latin typeface="黑体" panose="02010609060101010101" pitchFamily="49" charset="-122"/>
                <a:ea typeface="黑体" panose="02010609060101010101" pitchFamily="49" charset="-122"/>
                <a:cs typeface="黑体" panose="02010609060101010101" pitchFamily="49" charset="-122"/>
              </a:rPr>
              <a:t>一、给下面红色的字选择正确的读音，画</a:t>
            </a:r>
            <a:r>
              <a:rPr lang="en-US" altLang="zh-CN" sz="3200" dirty="0">
                <a:latin typeface="黑体" panose="02010609060101010101" pitchFamily="49" charset="-122"/>
                <a:ea typeface="黑体" panose="02010609060101010101" pitchFamily="49" charset="-122"/>
                <a:cs typeface="黑体" panose="02010609060101010101" pitchFamily="49" charset="-122"/>
              </a:rPr>
              <a:t>“</a:t>
            </a:r>
            <a:r>
              <a:rPr lang="zh-CN" altLang="en-US" sz="3200" dirty="0">
                <a:latin typeface="黑体" panose="02010609060101010101" pitchFamily="49" charset="-122"/>
                <a:ea typeface="黑体" panose="02010609060101010101" pitchFamily="49" charset="-122"/>
                <a:cs typeface="黑体" panose="02010609060101010101" pitchFamily="49" charset="-122"/>
              </a:rPr>
              <a:t>✔</a:t>
            </a:r>
            <a:r>
              <a:rPr lang="en-US" altLang="zh-CN" sz="3200" dirty="0">
                <a:latin typeface="黑体" panose="02010609060101010101" pitchFamily="49" charset="-122"/>
                <a:ea typeface="黑体" panose="02010609060101010101" pitchFamily="49" charset="-122"/>
                <a:cs typeface="黑体" panose="02010609060101010101" pitchFamily="49" charset="-122"/>
              </a:rPr>
              <a:t>”</a:t>
            </a:r>
            <a:r>
              <a:rPr lang="zh-CN" altLang="en-US" sz="3200" dirty="0">
                <a:latin typeface="黑体" panose="02010609060101010101" pitchFamily="49" charset="-122"/>
                <a:ea typeface="黑体" panose="02010609060101010101" pitchFamily="49" charset="-122"/>
                <a:cs typeface="黑体" panose="02010609060101010101" pitchFamily="49" charset="-122"/>
              </a:rPr>
              <a:t>。</a:t>
            </a:r>
            <a:endParaRPr lang="zh-CN" altLang="en-US" sz="3200" dirty="0">
              <a:latin typeface="楷体" panose="02010609060101010101" charset="-122"/>
              <a:ea typeface="楷体" panose="02010609060101010101" charset="-122"/>
              <a:cs typeface="楷体" panose="02010609060101010101" charset="-122"/>
            </a:endParaRPr>
          </a:p>
          <a:p>
            <a:pPr>
              <a:lnSpc>
                <a:spcPct val="120000"/>
              </a:lnSpc>
            </a:pP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陈</a:t>
            </a:r>
            <a:r>
              <a:rPr lang="zh-CN" altLang="en-US"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汉语拼音" panose="000B0604020202020204" pitchFamily="34" charset="0"/>
                <a:ea typeface="黑体" panose="02010609060101010101" pitchFamily="49" charset="-122"/>
                <a:cs typeface="汉语拼音" panose="000B0604020202020204" pitchFamily="34" charset="0"/>
                <a:sym typeface="+mn-ea"/>
              </a:rPr>
              <a:t>cén  chén</a:t>
            </a:r>
            <a:r>
              <a:rPr lang="zh-CN" altLang="en-US" sz="3200" b="1" dirty="0">
                <a:latin typeface="楷体" panose="02010609060101010101" charset="-122"/>
                <a:ea typeface="楷体" panose="02010609060101010101" charset="-122"/>
                <a:cs typeface="楷体" panose="02010609060101010101" charset="-122"/>
                <a:sym typeface="+mn-ea"/>
              </a:rPr>
              <a:t>）列   笨</a:t>
            </a:r>
            <a:r>
              <a:rPr lang="zh-CN" altLang="en-US" sz="3200" b="1" dirty="0">
                <a:solidFill>
                  <a:srgbClr val="FF0000"/>
                </a:solidFill>
                <a:latin typeface="楷体" panose="02010609060101010101" charset="-122"/>
                <a:ea typeface="楷体" panose="02010609060101010101" charset="-122"/>
                <a:cs typeface="楷体" panose="02010609060101010101" charset="-122"/>
                <a:sym typeface="+mn-ea"/>
              </a:rPr>
              <a:t>拙</a:t>
            </a:r>
            <a:r>
              <a:rPr lang="zh-CN" altLang="en-US" sz="3200" b="1" dirty="0">
                <a:latin typeface="楷体" panose="02010609060101010101" charset="-122"/>
                <a:ea typeface="楷体" panose="02010609060101010101" charset="-122"/>
                <a:cs typeface="楷体" panose="02010609060101010101" charset="-122"/>
                <a:sym typeface="+mn-ea"/>
              </a:rPr>
              <a:t>（</a:t>
            </a:r>
            <a:r>
              <a:rPr lang="en-US" altLang="zh-CN" sz="3200" b="1" dirty="0">
                <a:latin typeface="汉语拼音" panose="000B0604020202020204" pitchFamily="34" charset="0"/>
                <a:ea typeface="楷体" panose="02010609060101010101" charset="-122"/>
                <a:cs typeface="汉语拼音" panose="000B0604020202020204" pitchFamily="34" charset="0"/>
                <a:sym typeface="+mn-ea"/>
              </a:rPr>
              <a:t>z</a:t>
            </a:r>
            <a:r>
              <a:rPr lang="zh-CN" altLang="en-US" sz="3200" b="1" dirty="0">
                <a:latin typeface="汉语拼音" panose="000B0604020202020204" pitchFamily="34" charset="0"/>
                <a:ea typeface="黑体" panose="02010609060101010101" pitchFamily="49" charset="-122"/>
                <a:cs typeface="汉语拼音" panose="000B0604020202020204" pitchFamily="34" charset="0"/>
                <a:sym typeface="+mn-ea"/>
              </a:rPr>
              <a:t>h</a:t>
            </a:r>
            <a:r>
              <a:rPr lang="en-US" altLang="zh-CN" sz="3200" b="1" dirty="0" err="1">
                <a:latin typeface="汉语拼音" panose="000B0604020202020204" pitchFamily="34" charset="0"/>
                <a:ea typeface="黑体" panose="02010609060101010101" pitchFamily="49" charset="-122"/>
                <a:cs typeface="汉语拼音" panose="000B0604020202020204" pitchFamily="34" charset="0"/>
                <a:sym typeface="+mn-ea"/>
              </a:rPr>
              <a:t>uō</a:t>
            </a:r>
            <a:r>
              <a:rPr lang="zh-CN" altLang="en-US" sz="3200" b="1" dirty="0">
                <a:latin typeface="汉语拼音" panose="000B0604020202020204" pitchFamily="34" charset="0"/>
                <a:ea typeface="黑体" panose="02010609060101010101" pitchFamily="49" charset="-122"/>
                <a:cs typeface="汉语拼音" panose="000B0604020202020204" pitchFamily="34" charset="0"/>
                <a:sym typeface="+mn-ea"/>
              </a:rPr>
              <a:t>  </a:t>
            </a:r>
            <a:r>
              <a:rPr lang="en-US" altLang="zh-CN" sz="3200" b="1" dirty="0" err="1">
                <a:latin typeface="汉语拼音" panose="000B0604020202020204" pitchFamily="34" charset="0"/>
                <a:ea typeface="黑体" panose="02010609060101010101" pitchFamily="49" charset="-122"/>
                <a:cs typeface="汉语拼音" panose="000B0604020202020204" pitchFamily="34" charset="0"/>
                <a:sym typeface="+mn-ea"/>
              </a:rPr>
              <a:t>zhuó</a:t>
            </a:r>
            <a:r>
              <a:rPr lang="zh-CN" altLang="en-US" sz="3200" b="1" dirty="0">
                <a:latin typeface="楷体" panose="02010609060101010101" charset="-122"/>
                <a:ea typeface="楷体" panose="02010609060101010101" charset="-122"/>
                <a:cs typeface="楷体" panose="02010609060101010101" charset="-122"/>
                <a:sym typeface="+mn-ea"/>
              </a:rPr>
              <a:t>）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smtClean="0">
                <a:latin typeface="楷体" panose="02010609060101010101" charset="-122"/>
                <a:ea typeface="楷体" panose="02010609060101010101" charset="-122"/>
                <a:cs typeface="楷体" panose="02010609060101010101" charset="-122"/>
                <a:sym typeface="+mn-ea"/>
              </a:rPr>
              <a:t>单</a:t>
            </a:r>
            <a:r>
              <a:rPr lang="zh-CN" altLang="en-US" sz="3200" b="1" dirty="0" smtClean="0">
                <a:solidFill>
                  <a:srgbClr val="FF0000"/>
                </a:solidFill>
                <a:latin typeface="楷体" panose="02010609060101010101" charset="-122"/>
                <a:ea typeface="楷体" panose="02010609060101010101" charset="-122"/>
                <a:cs typeface="楷体" panose="02010609060101010101" charset="-122"/>
                <a:sym typeface="+mn-ea"/>
              </a:rPr>
              <a:t>薄</a:t>
            </a:r>
            <a:r>
              <a:rPr lang="zh-CN" altLang="en-US" sz="3200" b="1" dirty="0" smtClean="0">
                <a:latin typeface="楷体" panose="02010609060101010101" charset="-122"/>
                <a:ea typeface="楷体" panose="02010609060101010101" charset="-122"/>
                <a:cs typeface="楷体" panose="02010609060101010101" charset="-122"/>
                <a:sym typeface="+mn-ea"/>
              </a:rPr>
              <a:t>（</a:t>
            </a:r>
            <a:r>
              <a:rPr lang="en-US" altLang="zh-CN" sz="3200" b="1" dirty="0" smtClean="0">
                <a:latin typeface="汉语拼音" panose="000B0604020202020204" pitchFamily="34" charset="0"/>
                <a:ea typeface="楷体" panose="02010609060101010101" charset="-122"/>
                <a:cs typeface="汉语拼音" panose="000B0604020202020204" pitchFamily="34" charset="0"/>
                <a:sym typeface="+mn-ea"/>
              </a:rPr>
              <a:t>b</a:t>
            </a:r>
            <a:r>
              <a:rPr lang="zh-CN" altLang="en-US" sz="3200" b="1" dirty="0" smtClean="0">
                <a:latin typeface="汉语拼音" panose="000B0604020202020204" pitchFamily="34" charset="0"/>
                <a:ea typeface="黑体" panose="02010609060101010101" pitchFamily="49" charset="-122"/>
                <a:cs typeface="汉语拼音" panose="000B0604020202020204" pitchFamily="34" charset="0"/>
                <a:sym typeface="+mn-ea"/>
              </a:rPr>
              <a:t>á</a:t>
            </a:r>
            <a:r>
              <a:rPr lang="en-US" altLang="zh-CN" sz="3200" b="1" dirty="0" smtClean="0">
                <a:latin typeface="汉语拼音" panose="000B0604020202020204" pitchFamily="34" charset="0"/>
                <a:ea typeface="楷体" panose="02010609060101010101" charset="-122"/>
                <a:cs typeface="汉语拼音" panose="000B0604020202020204" pitchFamily="34" charset="0"/>
                <a:sym typeface="+mn-ea"/>
              </a:rPr>
              <a:t>o</a:t>
            </a:r>
            <a:r>
              <a:rPr lang="zh-CN" altLang="en-US" sz="3200" b="1" dirty="0" smtClean="0">
                <a:latin typeface="汉语拼音" panose="000B0604020202020204" pitchFamily="34" charset="0"/>
                <a:ea typeface="黑体" panose="02010609060101010101" pitchFamily="49" charset="-122"/>
                <a:cs typeface="汉语拼音" panose="000B0604020202020204" pitchFamily="34" charset="0"/>
                <a:sym typeface="+mn-ea"/>
              </a:rPr>
              <a:t>  </a:t>
            </a:r>
            <a:r>
              <a:rPr lang="en-US" altLang="zh-CN" sz="3200" b="1" dirty="0" err="1">
                <a:latin typeface="汉语拼音" panose="000B0604020202020204" pitchFamily="34" charset="0"/>
                <a:ea typeface="黑体" panose="02010609060101010101" pitchFamily="49" charset="-122"/>
                <a:cs typeface="汉语拼音" panose="000B0604020202020204" pitchFamily="34" charset="0"/>
                <a:sym typeface="+mn-ea"/>
              </a:rPr>
              <a:t>bó</a:t>
            </a:r>
            <a:r>
              <a:rPr lang="zh-CN" altLang="en-US" sz="3200" b="1" dirty="0" smtClean="0">
                <a:latin typeface="楷体" panose="02010609060101010101" charset="-122"/>
                <a:ea typeface="楷体" panose="02010609060101010101" charset="-122"/>
                <a:cs typeface="楷体" panose="02010609060101010101" charset="-122"/>
                <a:sym typeface="+mn-ea"/>
              </a:rPr>
              <a:t>）     </a:t>
            </a:r>
            <a:r>
              <a:rPr lang="zh-CN" altLang="en-US" sz="3200" b="1" dirty="0" smtClean="0">
                <a:solidFill>
                  <a:srgbClr val="FF0000"/>
                </a:solidFill>
                <a:latin typeface="楷体" panose="02010609060101010101" charset="-122"/>
                <a:ea typeface="楷体" panose="02010609060101010101" charset="-122"/>
                <a:cs typeface="楷体" panose="02010609060101010101" charset="-122"/>
                <a:sym typeface="+mn-ea"/>
              </a:rPr>
              <a:t>恍</a:t>
            </a:r>
            <a:r>
              <a:rPr lang="zh-CN" altLang="en-US" sz="3200" b="1" dirty="0" smtClean="0">
                <a:latin typeface="楷体" panose="02010609060101010101" charset="-122"/>
                <a:ea typeface="楷体" panose="02010609060101010101" charset="-122"/>
                <a:cs typeface="楷体" panose="02010609060101010101" charset="-122"/>
                <a:sym typeface="+mn-ea"/>
              </a:rPr>
              <a:t>然</a:t>
            </a:r>
            <a:r>
              <a:rPr lang="zh-CN" altLang="en-US" sz="3200" b="1" dirty="0">
                <a:latin typeface="楷体" panose="02010609060101010101" charset="-122"/>
                <a:ea typeface="楷体" panose="02010609060101010101" charset="-122"/>
                <a:cs typeface="楷体" panose="02010609060101010101" charset="-122"/>
                <a:sym typeface="+mn-ea"/>
              </a:rPr>
              <a:t>（</a:t>
            </a:r>
            <a:r>
              <a:rPr lang="en-US" altLang="zh-CN" sz="3200" b="1" dirty="0">
                <a:latin typeface="汉语拼音" panose="000B0604020202020204" pitchFamily="34" charset="0"/>
                <a:ea typeface="楷体" panose="02010609060101010101" charset="-122"/>
                <a:cs typeface="汉语拼音" panose="000B0604020202020204" pitchFamily="34" charset="0"/>
                <a:sym typeface="+mn-ea"/>
              </a:rPr>
              <a:t>huǎng</a:t>
            </a:r>
            <a:r>
              <a:rPr lang="zh-CN" altLang="en-US" sz="3200" b="1" dirty="0">
                <a:latin typeface="汉语拼音" panose="000B0604020202020204" pitchFamily="34" charset="0"/>
                <a:ea typeface="黑体" panose="02010609060101010101" pitchFamily="49" charset="-122"/>
                <a:cs typeface="汉语拼音" panose="000B0604020202020204" pitchFamily="34" charset="0"/>
                <a:sym typeface="+mn-ea"/>
              </a:rPr>
              <a:t>  </a:t>
            </a:r>
            <a:r>
              <a:rPr lang="en-US" altLang="zh-CN" sz="3200" b="1" dirty="0">
                <a:latin typeface="汉语拼音" panose="000B0604020202020204" pitchFamily="34" charset="0"/>
                <a:ea typeface="黑体" panose="02010609060101010101" pitchFamily="49" charset="-122"/>
                <a:cs typeface="汉语拼音" panose="000B0604020202020204" pitchFamily="34" charset="0"/>
                <a:sym typeface="+mn-ea"/>
              </a:rPr>
              <a:t>guāng</a:t>
            </a:r>
            <a:r>
              <a:rPr lang="zh-CN" altLang="en-US" sz="3200" b="1" dirty="0">
                <a:latin typeface="楷体" panose="02010609060101010101" charset="-122"/>
                <a:ea typeface="楷体" panose="02010609060101010101" charset="-122"/>
                <a:cs typeface="楷体" panose="02010609060101010101" charset="-122"/>
                <a:sym typeface="+mn-ea"/>
              </a:rPr>
              <a:t>）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solidFill>
                  <a:srgbClr val="FF0000"/>
                </a:solidFill>
                <a:latin typeface="楷体" panose="02010609060101010101" charset="-122"/>
                <a:ea typeface="楷体" panose="02010609060101010101" charset="-122"/>
                <a:cs typeface="楷体" panose="02010609060101010101" charset="-122"/>
                <a:sym typeface="+mn-ea"/>
              </a:rPr>
              <a:t>蝉</a:t>
            </a:r>
            <a:r>
              <a:rPr lang="zh-CN" altLang="en-US" sz="3200" b="1" dirty="0">
                <a:latin typeface="楷体" panose="02010609060101010101" charset="-122"/>
                <a:ea typeface="楷体" panose="02010609060101010101" charset="-122"/>
                <a:cs typeface="楷体" panose="02010609060101010101" charset="-122"/>
                <a:sym typeface="+mn-ea"/>
              </a:rPr>
              <a:t>鸣（</a:t>
            </a:r>
            <a:r>
              <a:rPr lang="zh-CN" altLang="en-US" sz="3200" b="1" dirty="0">
                <a:latin typeface="汉语拼音" panose="000B0604020202020204" pitchFamily="34" charset="0"/>
                <a:ea typeface="黑体" panose="02010609060101010101" pitchFamily="49" charset="-122"/>
                <a:cs typeface="汉语拼音" panose="000B0604020202020204" pitchFamily="34" charset="0"/>
                <a:sym typeface="+mn-ea"/>
              </a:rPr>
              <a:t>chán  cán</a:t>
            </a:r>
            <a:r>
              <a:rPr lang="zh-CN" altLang="en-US" sz="3200" b="1" dirty="0">
                <a:latin typeface="楷体" panose="02010609060101010101" charset="-122"/>
                <a:ea typeface="楷体" panose="02010609060101010101" charset="-122"/>
                <a:cs typeface="楷体" panose="02010609060101010101" charset="-122"/>
                <a:sym typeface="+mn-ea"/>
              </a:rPr>
              <a:t>）   衣</a:t>
            </a:r>
            <a:r>
              <a:rPr lang="zh-CN" altLang="en-US" sz="3200" b="1" dirty="0">
                <a:solidFill>
                  <a:srgbClr val="FF0000"/>
                </a:solidFill>
                <a:latin typeface="楷体" panose="02010609060101010101" charset="-122"/>
                <a:ea typeface="楷体" panose="02010609060101010101" charset="-122"/>
                <a:cs typeface="楷体" panose="02010609060101010101" charset="-122"/>
                <a:sym typeface="+mn-ea"/>
              </a:rPr>
              <a:t>裳</a:t>
            </a:r>
            <a:r>
              <a:rPr lang="zh-CN" altLang="en-US"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汉语拼音" panose="000B0604020202020204" pitchFamily="34" charset="0"/>
                <a:ea typeface="黑体" panose="02010609060101010101" pitchFamily="49" charset="-122"/>
                <a:cs typeface="汉语拼音" panose="000B0604020202020204" pitchFamily="34" charset="0"/>
                <a:sym typeface="+mn-ea"/>
              </a:rPr>
              <a:t>shang  shāng</a:t>
            </a:r>
            <a:r>
              <a:rPr lang="zh-CN" altLang="en-US" sz="3200" b="1" dirty="0">
                <a:latin typeface="楷体" panose="02010609060101010101" charset="-122"/>
                <a:ea typeface="楷体" panose="02010609060101010101" charset="-122"/>
                <a:cs typeface="楷体" panose="02010609060101010101" charset="-122"/>
                <a:sym typeface="+mn-ea"/>
              </a:rPr>
              <a:t>）</a:t>
            </a:r>
            <a:endParaRPr lang="en-US" altLang="zh-CN" b="1" dirty="0">
              <a:sym typeface="+mn-ea"/>
            </a:endParaRPr>
          </a:p>
        </p:txBody>
      </p:sp>
      <p:sp>
        <p:nvSpPr>
          <p:cNvPr id="7" name="文本框 6"/>
          <p:cNvSpPr txBox="1"/>
          <p:nvPr/>
        </p:nvSpPr>
        <p:spPr>
          <a:xfrm>
            <a:off x="2494373" y="2376711"/>
            <a:ext cx="370205" cy="521970"/>
          </a:xfrm>
          <a:prstGeom prst="rect">
            <a:avLst/>
          </a:prstGeom>
          <a:noFill/>
        </p:spPr>
        <p:txBody>
          <a:bodyPr wrap="square" rtlCol="0">
            <a:spAutoFit/>
          </a:bodyPr>
          <a:lstStyle/>
          <a:p>
            <a:r>
              <a:rPr lang="zh-CN" altLang="en-US" sz="2800">
                <a:solidFill>
                  <a:srgbClr val="FF0000"/>
                </a:solidFill>
              </a:rPr>
              <a:t>✔</a:t>
            </a:r>
            <a:endParaRPr lang="zh-CN" altLang="en-US" sz="2800">
              <a:solidFill>
                <a:srgbClr val="FF0000"/>
              </a:solidFill>
            </a:endParaRPr>
          </a:p>
        </p:txBody>
      </p:sp>
      <p:sp>
        <p:nvSpPr>
          <p:cNvPr id="13" name="文本框 12"/>
          <p:cNvSpPr txBox="1"/>
          <p:nvPr/>
        </p:nvSpPr>
        <p:spPr>
          <a:xfrm>
            <a:off x="6055995" y="2370905"/>
            <a:ext cx="390525" cy="521970"/>
          </a:xfrm>
          <a:prstGeom prst="rect">
            <a:avLst/>
          </a:prstGeom>
          <a:noFill/>
        </p:spPr>
        <p:txBody>
          <a:bodyPr wrap="square" rtlCol="0">
            <a:spAutoFit/>
          </a:bodyPr>
          <a:lstStyle/>
          <a:p>
            <a:r>
              <a:rPr lang="zh-CN" altLang="en-US" sz="2800">
                <a:solidFill>
                  <a:srgbClr val="FF0000"/>
                </a:solidFill>
              </a:rPr>
              <a:t>✔</a:t>
            </a:r>
            <a:endParaRPr lang="zh-CN" altLang="en-US" sz="2800">
              <a:solidFill>
                <a:srgbClr val="FF0000"/>
              </a:solidFill>
            </a:endParaRPr>
          </a:p>
        </p:txBody>
      </p:sp>
      <p:sp>
        <p:nvSpPr>
          <p:cNvPr id="15" name="文本框 14"/>
          <p:cNvSpPr txBox="1"/>
          <p:nvPr/>
        </p:nvSpPr>
        <p:spPr>
          <a:xfrm>
            <a:off x="2642963" y="2970436"/>
            <a:ext cx="390525" cy="521970"/>
          </a:xfrm>
          <a:prstGeom prst="rect">
            <a:avLst/>
          </a:prstGeom>
          <a:noFill/>
        </p:spPr>
        <p:txBody>
          <a:bodyPr wrap="square" rtlCol="0">
            <a:spAutoFit/>
          </a:bodyPr>
          <a:lstStyle/>
          <a:p>
            <a:r>
              <a:rPr lang="zh-CN" altLang="en-US" sz="2800">
                <a:solidFill>
                  <a:srgbClr val="FF0000"/>
                </a:solidFill>
              </a:rPr>
              <a:t>✔</a:t>
            </a:r>
            <a:endParaRPr lang="zh-CN" altLang="en-US" sz="2800">
              <a:solidFill>
                <a:srgbClr val="FF0000"/>
              </a:solidFill>
            </a:endParaRPr>
          </a:p>
        </p:txBody>
      </p:sp>
      <p:sp>
        <p:nvSpPr>
          <p:cNvPr id="16" name="文本框 15"/>
          <p:cNvSpPr txBox="1"/>
          <p:nvPr/>
        </p:nvSpPr>
        <p:spPr>
          <a:xfrm>
            <a:off x="6215111" y="2894327"/>
            <a:ext cx="606606" cy="583565"/>
          </a:xfrm>
          <a:prstGeom prst="rect">
            <a:avLst/>
          </a:prstGeom>
          <a:noFill/>
        </p:spPr>
        <p:txBody>
          <a:bodyPr wrap="square" rtlCol="0">
            <a:spAutoFit/>
          </a:bodyPr>
          <a:lstStyle/>
          <a:p>
            <a:r>
              <a:rPr lang="zh-CN" altLang="en-US" sz="3200" dirty="0">
                <a:solidFill>
                  <a:srgbClr val="FF0000"/>
                </a:solidFill>
              </a:rPr>
              <a:t>✔</a:t>
            </a:r>
            <a:endParaRPr lang="zh-CN" altLang="en-US" sz="3200" dirty="0">
              <a:solidFill>
                <a:srgbClr val="FF0000"/>
              </a:solidFill>
            </a:endParaRPr>
          </a:p>
        </p:txBody>
      </p:sp>
      <p:sp>
        <p:nvSpPr>
          <p:cNvPr id="17" name="文本框 16"/>
          <p:cNvSpPr txBox="1"/>
          <p:nvPr/>
        </p:nvSpPr>
        <p:spPr>
          <a:xfrm>
            <a:off x="1954623" y="3564161"/>
            <a:ext cx="390525" cy="521970"/>
          </a:xfrm>
          <a:prstGeom prst="rect">
            <a:avLst/>
          </a:prstGeom>
          <a:noFill/>
        </p:spPr>
        <p:txBody>
          <a:bodyPr wrap="square" rtlCol="0">
            <a:spAutoFit/>
          </a:bodyPr>
          <a:lstStyle/>
          <a:p>
            <a:r>
              <a:rPr lang="zh-CN" altLang="en-US" sz="2800">
                <a:solidFill>
                  <a:srgbClr val="FF0000"/>
                </a:solidFill>
              </a:rPr>
              <a:t>✔</a:t>
            </a:r>
            <a:endParaRPr lang="zh-CN" altLang="en-US" sz="2800">
              <a:solidFill>
                <a:srgbClr val="FF0000"/>
              </a:solidFill>
            </a:endParaRPr>
          </a:p>
        </p:txBody>
      </p:sp>
      <p:sp>
        <p:nvSpPr>
          <p:cNvPr id="18" name="文本框 17"/>
          <p:cNvSpPr txBox="1"/>
          <p:nvPr/>
        </p:nvSpPr>
        <p:spPr>
          <a:xfrm>
            <a:off x="6229625" y="3564161"/>
            <a:ext cx="693690" cy="521970"/>
          </a:xfrm>
          <a:prstGeom prst="rect">
            <a:avLst/>
          </a:prstGeom>
          <a:noFill/>
        </p:spPr>
        <p:txBody>
          <a:bodyPr wrap="square" rtlCol="0">
            <a:spAutoFit/>
          </a:bodyPr>
          <a:lstStyle/>
          <a:p>
            <a:r>
              <a:rPr lang="zh-CN" altLang="en-US" sz="2800">
                <a:solidFill>
                  <a:srgbClr val="FF0000"/>
                </a:solidFill>
              </a:rPr>
              <a:t>✔</a:t>
            </a:r>
            <a:endParaRPr lang="zh-CN" altLang="en-US" sz="2800">
              <a:solidFill>
                <a:srgbClr val="FF0000"/>
              </a:solidFill>
            </a:endParaRPr>
          </a:p>
        </p:txBody>
      </p:sp>
      <p:sp>
        <p:nvSpPr>
          <p:cNvPr id="9" name="文本框 8"/>
          <p:cNvSpPr txBox="1"/>
          <p:nvPr/>
        </p:nvSpPr>
        <p:spPr>
          <a:xfrm>
            <a:off x="401955" y="830395"/>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2"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2"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2"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2"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2"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7" grpId="1"/>
      <p:bldP spid="7" grpId="2"/>
      <p:bldP spid="13" grpId="1"/>
      <p:bldP spid="13" grpId="2"/>
      <p:bldP spid="15" grpId="1"/>
      <p:bldP spid="15" grpId="2"/>
      <p:bldP spid="16" grpId="1"/>
      <p:bldP spid="16" grpId="2"/>
      <p:bldP spid="17" grpId="1"/>
      <p:bldP spid="17" grpId="2"/>
      <p:bldP spid="18" grpId="1"/>
      <p:bldP spid="18" grpId="2"/>
      <p:bldP spid="9"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02916" y="1054100"/>
            <a:ext cx="7661275" cy="523220"/>
          </a:xfrm>
          <a:prstGeom prst="rect">
            <a:avLst/>
          </a:prstGeom>
          <a:noFill/>
        </p:spPr>
        <p:txBody>
          <a:bodyPr wrap="square" rtlCol="0">
            <a:spAutoFit/>
          </a:bodyPr>
          <a:lstStyle/>
          <a:p>
            <a:r>
              <a:rPr lang="zh-CN" altLang="en-US" sz="2800" dirty="0">
                <a:latin typeface="黑体" panose="02010609060101010101" pitchFamily="49" charset="-122"/>
                <a:ea typeface="黑体" panose="02010609060101010101" pitchFamily="49" charset="-122"/>
              </a:rPr>
              <a:t>二、区分下列生字并组词</a:t>
            </a:r>
            <a:r>
              <a:rPr lang="zh-CN" altLang="en-US" sz="2800" dirty="0" smtClean="0">
                <a:latin typeface="黑体" panose="02010609060101010101" pitchFamily="49" charset="-122"/>
                <a:ea typeface="黑体" panose="02010609060101010101" pitchFamily="49" charset="-122"/>
              </a:rPr>
              <a:t>。</a:t>
            </a:r>
            <a:endParaRPr lang="zh-CN" altLang="en-US" sz="2400" dirty="0">
              <a:latin typeface="黑体" panose="02010609060101010101" pitchFamily="49" charset="-122"/>
              <a:ea typeface="黑体" panose="02010609060101010101" pitchFamily="49" charset="-122"/>
            </a:endParaRPr>
          </a:p>
        </p:txBody>
      </p:sp>
      <p:grpSp>
        <p:nvGrpSpPr>
          <p:cNvPr id="13" name="组合 12"/>
          <p:cNvGrpSpPr/>
          <p:nvPr/>
        </p:nvGrpSpPr>
        <p:grpSpPr>
          <a:xfrm>
            <a:off x="893196" y="1944370"/>
            <a:ext cx="7821295" cy="1384935"/>
            <a:chOff x="1494" y="3112"/>
            <a:chExt cx="12317" cy="2181"/>
          </a:xfrm>
        </p:grpSpPr>
        <p:sp>
          <p:nvSpPr>
            <p:cNvPr id="5" name="文本框 4"/>
            <p:cNvSpPr txBox="1"/>
            <p:nvPr/>
          </p:nvSpPr>
          <p:spPr>
            <a:xfrm>
              <a:off x="1494" y="3112"/>
              <a:ext cx="3627" cy="2181"/>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rPr>
                <a:t>微</a:t>
              </a:r>
              <a:r>
                <a:rPr lang="zh-CN" altLang="en-US" sz="2800" b="1" dirty="0" smtClean="0">
                  <a:latin typeface="楷体" panose="02010609060101010101" charset="-122"/>
                  <a:ea typeface="楷体" panose="02010609060101010101" charset="-122"/>
                </a:rPr>
                <a:t>（    ）</a:t>
              </a:r>
              <a:endParaRPr lang="zh-CN" altLang="en-US" sz="2800" b="1" dirty="0">
                <a:latin typeface="楷体" panose="02010609060101010101" charset="-122"/>
                <a:ea typeface="楷体" panose="02010609060101010101" charset="-122"/>
              </a:endParaRPr>
            </a:p>
            <a:p>
              <a:endParaRPr lang="zh-CN" altLang="en-US" sz="2800" b="1" dirty="0" smtClean="0">
                <a:latin typeface="楷体" panose="02010609060101010101" charset="-122"/>
                <a:ea typeface="楷体" panose="02010609060101010101" charset="-122"/>
              </a:endParaRPr>
            </a:p>
            <a:p>
              <a:r>
                <a:rPr lang="zh-CN" altLang="en-US" sz="2800" b="1" dirty="0" smtClean="0">
                  <a:latin typeface="楷体" panose="02010609060101010101" charset="-122"/>
                  <a:ea typeface="楷体" panose="02010609060101010101" charset="-122"/>
                </a:rPr>
                <a:t>徽（    ）</a:t>
              </a:r>
              <a:endParaRPr lang="zh-CN" altLang="en-US" sz="2800" b="1" dirty="0">
                <a:latin typeface="楷体" panose="02010609060101010101" charset="-122"/>
                <a:ea typeface="楷体" panose="02010609060101010101" charset="-122"/>
              </a:endParaRPr>
            </a:p>
          </p:txBody>
        </p:sp>
        <p:sp>
          <p:nvSpPr>
            <p:cNvPr id="6" name="文本框 5"/>
            <p:cNvSpPr txBox="1"/>
            <p:nvPr/>
          </p:nvSpPr>
          <p:spPr>
            <a:xfrm>
              <a:off x="10715" y="3112"/>
              <a:ext cx="3096" cy="2181"/>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rPr>
                <a:t>裳</a:t>
              </a:r>
              <a:r>
                <a:rPr lang="zh-CN" altLang="en-US" sz="2800" b="1" dirty="0" smtClean="0">
                  <a:latin typeface="楷体" panose="02010609060101010101" charset="-122"/>
                  <a:ea typeface="楷体" panose="02010609060101010101" charset="-122"/>
                </a:rPr>
                <a:t>（    ）</a:t>
              </a:r>
              <a:endParaRPr lang="zh-CN" altLang="en-US" sz="2800" b="1" dirty="0">
                <a:latin typeface="楷体" panose="02010609060101010101" charset="-122"/>
                <a:ea typeface="楷体" panose="02010609060101010101" charset="-122"/>
              </a:endParaRPr>
            </a:p>
            <a:p>
              <a:endParaRPr lang="zh-CN" altLang="en-US" sz="2800" b="1" dirty="0">
                <a:latin typeface="楷体" panose="02010609060101010101" charset="-122"/>
                <a:ea typeface="楷体" panose="02010609060101010101" charset="-122"/>
              </a:endParaRPr>
            </a:p>
            <a:p>
              <a:r>
                <a:rPr lang="zh-CN" altLang="en-US" sz="2800" b="1" dirty="0">
                  <a:latin typeface="楷体" panose="02010609060101010101" charset="-122"/>
                  <a:ea typeface="楷体" panose="02010609060101010101" charset="-122"/>
                </a:rPr>
                <a:t>棠</a:t>
              </a:r>
              <a:r>
                <a:rPr lang="zh-CN" altLang="en-US" sz="2800" b="1" dirty="0" smtClean="0">
                  <a:latin typeface="楷体" panose="02010609060101010101" charset="-122"/>
                  <a:ea typeface="楷体" panose="02010609060101010101" charset="-122"/>
                </a:rPr>
                <a:t>（    ）</a:t>
              </a:r>
              <a:endParaRPr lang="zh-CN" altLang="en-US" sz="2800" b="1" dirty="0">
                <a:latin typeface="楷体" panose="02010609060101010101" charset="-122"/>
                <a:ea typeface="楷体" panose="02010609060101010101" charset="-122"/>
              </a:endParaRPr>
            </a:p>
          </p:txBody>
        </p:sp>
        <p:sp>
          <p:nvSpPr>
            <p:cNvPr id="7" name="文本框 6"/>
            <p:cNvSpPr txBox="1"/>
            <p:nvPr/>
          </p:nvSpPr>
          <p:spPr>
            <a:xfrm>
              <a:off x="7740" y="3112"/>
              <a:ext cx="3354" cy="2181"/>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rPr>
                <a:t>雀</a:t>
              </a:r>
              <a:r>
                <a:rPr lang="zh-CN" altLang="en-US" sz="2800" b="1" dirty="0" smtClean="0">
                  <a:latin typeface="楷体" panose="02010609060101010101" charset="-122"/>
                  <a:ea typeface="楷体" panose="02010609060101010101" charset="-122"/>
                </a:rPr>
                <a:t>（    ）</a:t>
              </a:r>
              <a:endParaRPr lang="zh-CN" altLang="en-US" sz="2800" b="1" dirty="0">
                <a:latin typeface="楷体" panose="02010609060101010101" charset="-122"/>
                <a:ea typeface="楷体" panose="02010609060101010101" charset="-122"/>
              </a:endParaRPr>
            </a:p>
            <a:p>
              <a:endParaRPr lang="zh-CN" altLang="en-US" sz="2800" b="1" dirty="0">
                <a:latin typeface="楷体" panose="02010609060101010101" charset="-122"/>
                <a:ea typeface="楷体" panose="02010609060101010101" charset="-122"/>
              </a:endParaRPr>
            </a:p>
            <a:p>
              <a:r>
                <a:rPr lang="zh-CN" altLang="en-US" sz="2800" b="1" dirty="0">
                  <a:latin typeface="楷体" panose="02010609060101010101" charset="-122"/>
                  <a:ea typeface="楷体" panose="02010609060101010101" charset="-122"/>
                </a:rPr>
                <a:t>鹊</a:t>
              </a:r>
              <a:r>
                <a:rPr lang="zh-CN" altLang="en-US" sz="2800" b="1" dirty="0" smtClean="0">
                  <a:latin typeface="楷体" panose="02010609060101010101" charset="-122"/>
                  <a:ea typeface="楷体" panose="02010609060101010101" charset="-122"/>
                </a:rPr>
                <a:t>（    ）</a:t>
              </a:r>
              <a:endParaRPr lang="zh-CN" altLang="en-US" sz="2800" b="1" dirty="0">
                <a:latin typeface="楷体" panose="02010609060101010101" charset="-122"/>
                <a:ea typeface="楷体" panose="02010609060101010101" charset="-122"/>
              </a:endParaRPr>
            </a:p>
          </p:txBody>
        </p:sp>
        <p:sp>
          <p:nvSpPr>
            <p:cNvPr id="8" name="文本框 7"/>
            <p:cNvSpPr txBox="1"/>
            <p:nvPr/>
          </p:nvSpPr>
          <p:spPr>
            <a:xfrm>
              <a:off x="4644" y="3112"/>
              <a:ext cx="3096" cy="2181"/>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rPr>
                <a:t>辍</a:t>
              </a:r>
              <a:r>
                <a:rPr lang="zh-CN" altLang="en-US" sz="2800" b="1" dirty="0" smtClean="0">
                  <a:latin typeface="楷体" panose="02010609060101010101" charset="-122"/>
                  <a:ea typeface="楷体" panose="02010609060101010101" charset="-122"/>
                </a:rPr>
                <a:t>（    ）</a:t>
              </a:r>
              <a:endParaRPr lang="zh-CN" altLang="en-US" sz="2800" b="1" dirty="0">
                <a:latin typeface="楷体" panose="02010609060101010101" charset="-122"/>
                <a:ea typeface="楷体" panose="02010609060101010101" charset="-122"/>
              </a:endParaRPr>
            </a:p>
            <a:p>
              <a:endParaRPr lang="zh-CN" altLang="en-US" sz="2800" b="1" dirty="0">
                <a:latin typeface="楷体" panose="02010609060101010101" charset="-122"/>
                <a:ea typeface="楷体" panose="02010609060101010101" charset="-122"/>
              </a:endParaRPr>
            </a:p>
            <a:p>
              <a:r>
                <a:rPr lang="zh-CN" altLang="en-US" sz="2800" b="1" dirty="0">
                  <a:latin typeface="楷体" panose="02010609060101010101" charset="-122"/>
                  <a:ea typeface="楷体" panose="02010609060101010101" charset="-122"/>
                </a:rPr>
                <a:t>缀</a:t>
              </a:r>
              <a:r>
                <a:rPr lang="zh-CN" altLang="en-US" sz="2800" b="1" dirty="0" smtClean="0">
                  <a:latin typeface="楷体" panose="02010609060101010101" charset="-122"/>
                  <a:ea typeface="楷体" panose="02010609060101010101" charset="-122"/>
                </a:rPr>
                <a:t>（    ）</a:t>
              </a:r>
              <a:endParaRPr lang="zh-CN" altLang="en-US" sz="2800" b="1" dirty="0">
                <a:latin typeface="楷体" panose="02010609060101010101" charset="-122"/>
                <a:ea typeface="楷体" panose="02010609060101010101" charset="-122"/>
              </a:endParaRPr>
            </a:p>
          </p:txBody>
        </p:sp>
      </p:grpSp>
      <p:sp>
        <p:nvSpPr>
          <p:cNvPr id="2" name="矩形 1"/>
          <p:cNvSpPr/>
          <p:nvPr/>
        </p:nvSpPr>
        <p:spPr>
          <a:xfrm>
            <a:off x="1621015" y="1920793"/>
            <a:ext cx="902811"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rPr>
              <a:t>微风</a:t>
            </a:r>
            <a:endParaRPr lang="zh-CN" altLang="en-US" sz="2800" b="1" dirty="0">
              <a:solidFill>
                <a:srgbClr val="FF0000"/>
              </a:solidFill>
              <a:latin typeface="楷体" panose="02010609060101010101" charset="-122"/>
              <a:ea typeface="楷体" panose="02010609060101010101" charset="-122"/>
            </a:endParaRPr>
          </a:p>
        </p:txBody>
      </p:sp>
      <p:sp>
        <p:nvSpPr>
          <p:cNvPr id="3" name="矩形 2"/>
          <p:cNvSpPr/>
          <p:nvPr/>
        </p:nvSpPr>
        <p:spPr>
          <a:xfrm>
            <a:off x="1624394" y="2782412"/>
            <a:ext cx="902811"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rPr>
              <a:t>安徽</a:t>
            </a:r>
            <a:endParaRPr lang="zh-CN" altLang="en-US" sz="2800" b="1" dirty="0">
              <a:solidFill>
                <a:srgbClr val="FF0000"/>
              </a:solidFill>
              <a:latin typeface="楷体" panose="02010609060101010101" charset="-122"/>
              <a:ea typeface="楷体" panose="02010609060101010101" charset="-122"/>
            </a:endParaRPr>
          </a:p>
        </p:txBody>
      </p:sp>
      <p:sp>
        <p:nvSpPr>
          <p:cNvPr id="14" name="矩形 13"/>
          <p:cNvSpPr/>
          <p:nvPr/>
        </p:nvSpPr>
        <p:spPr>
          <a:xfrm>
            <a:off x="3602990" y="1920793"/>
            <a:ext cx="902811"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rPr>
              <a:t>辍学</a:t>
            </a:r>
            <a:endParaRPr lang="zh-CN" altLang="en-US" sz="2800" b="1" dirty="0">
              <a:solidFill>
                <a:srgbClr val="FF0000"/>
              </a:solidFill>
              <a:latin typeface="楷体" panose="02010609060101010101" charset="-122"/>
              <a:ea typeface="楷体" panose="02010609060101010101" charset="-122"/>
            </a:endParaRPr>
          </a:p>
        </p:txBody>
      </p:sp>
      <p:sp>
        <p:nvSpPr>
          <p:cNvPr id="15" name="矩形 14"/>
          <p:cNvSpPr/>
          <p:nvPr/>
        </p:nvSpPr>
        <p:spPr>
          <a:xfrm>
            <a:off x="3628506" y="2782412"/>
            <a:ext cx="902811"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rPr>
              <a:t>点缀</a:t>
            </a:r>
            <a:endParaRPr lang="zh-CN" altLang="en-US" sz="2800" b="1" dirty="0">
              <a:solidFill>
                <a:srgbClr val="FF0000"/>
              </a:solidFill>
              <a:latin typeface="楷体" panose="02010609060101010101" charset="-122"/>
              <a:ea typeface="楷体" panose="02010609060101010101" charset="-122"/>
            </a:endParaRPr>
          </a:p>
        </p:txBody>
      </p:sp>
      <p:sp>
        <p:nvSpPr>
          <p:cNvPr id="16" name="矩形 15"/>
          <p:cNvSpPr/>
          <p:nvPr/>
        </p:nvSpPr>
        <p:spPr>
          <a:xfrm>
            <a:off x="5587762" y="2782412"/>
            <a:ext cx="902811"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rPr>
              <a:t>喜鹊</a:t>
            </a:r>
            <a:endParaRPr lang="zh-CN" altLang="en-US" sz="2800" b="1" dirty="0">
              <a:solidFill>
                <a:srgbClr val="FF0000"/>
              </a:solidFill>
              <a:latin typeface="楷体" panose="02010609060101010101" charset="-122"/>
              <a:ea typeface="楷体" panose="02010609060101010101" charset="-122"/>
            </a:endParaRPr>
          </a:p>
        </p:txBody>
      </p:sp>
      <p:sp>
        <p:nvSpPr>
          <p:cNvPr id="17" name="矩形 16"/>
          <p:cNvSpPr/>
          <p:nvPr/>
        </p:nvSpPr>
        <p:spPr>
          <a:xfrm>
            <a:off x="7461070" y="2782412"/>
            <a:ext cx="902811"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rPr>
              <a:t>海棠</a:t>
            </a:r>
            <a:endParaRPr lang="zh-CN" altLang="en-US" sz="2800" b="1" dirty="0">
              <a:solidFill>
                <a:srgbClr val="FF0000"/>
              </a:solidFill>
              <a:latin typeface="楷体" panose="02010609060101010101" charset="-122"/>
              <a:ea typeface="楷体" panose="02010609060101010101" charset="-122"/>
            </a:endParaRPr>
          </a:p>
        </p:txBody>
      </p:sp>
      <p:sp>
        <p:nvSpPr>
          <p:cNvPr id="18" name="矩形 17"/>
          <p:cNvSpPr/>
          <p:nvPr/>
        </p:nvSpPr>
        <p:spPr>
          <a:xfrm>
            <a:off x="7466898" y="1920793"/>
            <a:ext cx="902811" cy="523220"/>
          </a:xfrm>
          <a:prstGeom prst="rect">
            <a:avLst/>
          </a:prstGeom>
        </p:spPr>
        <p:txBody>
          <a:bodyPr wrap="none">
            <a:spAutoFit/>
          </a:bodyPr>
          <a:lstStyle/>
          <a:p>
            <a:pPr lvl="0"/>
            <a:r>
              <a:rPr lang="zh-CN" altLang="en-US" sz="2800" b="1" dirty="0">
                <a:solidFill>
                  <a:srgbClr val="FF0000"/>
                </a:solidFill>
                <a:latin typeface="楷体" panose="02010609060101010101" charset="-122"/>
                <a:ea typeface="楷体" panose="02010609060101010101" charset="-122"/>
              </a:rPr>
              <a:t>衣裳</a:t>
            </a:r>
            <a:endParaRPr lang="zh-CN" altLang="en-US" sz="2800" b="1" dirty="0">
              <a:solidFill>
                <a:srgbClr val="FF0000"/>
              </a:solidFill>
              <a:latin typeface="楷体" panose="02010609060101010101" charset="-122"/>
              <a:ea typeface="楷体" panose="02010609060101010101" charset="-122"/>
            </a:endParaRPr>
          </a:p>
        </p:txBody>
      </p:sp>
      <p:sp>
        <p:nvSpPr>
          <p:cNvPr id="19" name="矩形 18"/>
          <p:cNvSpPr/>
          <p:nvPr/>
        </p:nvSpPr>
        <p:spPr>
          <a:xfrm>
            <a:off x="5580009" y="1920793"/>
            <a:ext cx="902811" cy="523220"/>
          </a:xfrm>
          <a:prstGeom prst="rect">
            <a:avLst/>
          </a:prstGeom>
        </p:spPr>
        <p:txBody>
          <a:bodyPr wrap="none">
            <a:spAutoFit/>
          </a:bodyPr>
          <a:lstStyle/>
          <a:p>
            <a:pPr lvl="0"/>
            <a:r>
              <a:rPr lang="zh-CN" altLang="en-US" sz="2800" b="1" dirty="0">
                <a:solidFill>
                  <a:srgbClr val="FF0000"/>
                </a:solidFill>
                <a:latin typeface="楷体" panose="02010609060101010101" charset="-122"/>
                <a:ea typeface="楷体" panose="02010609060101010101" charset="-122"/>
              </a:rPr>
              <a:t>麻雀</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4" grpId="0"/>
      <p:bldP spid="15" grpId="0"/>
      <p:bldP spid="16"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65315" y="610708"/>
            <a:ext cx="2902585" cy="523220"/>
          </a:xfrm>
          <a:prstGeom prst="rect">
            <a:avLst/>
          </a:prstGeom>
          <a:noFill/>
        </p:spPr>
        <p:txBody>
          <a:bodyPr wrap="square" rtlCol="0">
            <a:spAutoFit/>
          </a:bodyPr>
          <a:lstStyle/>
          <a:p>
            <a:r>
              <a:rPr lang="zh-CN" altLang="en-US" sz="2800" dirty="0" smtClean="0">
                <a:latin typeface="黑体" panose="02010609060101010101" pitchFamily="49" charset="-122"/>
                <a:ea typeface="黑体" panose="02010609060101010101" pitchFamily="49" charset="-122"/>
                <a:sym typeface="+mn-ea"/>
              </a:rPr>
              <a:t>三、选词填空。</a:t>
            </a:r>
            <a:endParaRPr lang="zh-CN" altLang="en-US" sz="2800" dirty="0" smtClean="0">
              <a:latin typeface="黑体" panose="02010609060101010101" pitchFamily="49" charset="-122"/>
              <a:ea typeface="黑体" panose="02010609060101010101" pitchFamily="49" charset="-122"/>
              <a:sym typeface="+mn-ea"/>
            </a:endParaRPr>
          </a:p>
        </p:txBody>
      </p:sp>
      <p:sp>
        <p:nvSpPr>
          <p:cNvPr id="6" name="文本框 5"/>
          <p:cNvSpPr txBox="1"/>
          <p:nvPr/>
        </p:nvSpPr>
        <p:spPr>
          <a:xfrm>
            <a:off x="2043104" y="1300796"/>
            <a:ext cx="4967294" cy="523220"/>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rPr>
              <a:t>陈列       陈述       陈旧</a:t>
            </a:r>
            <a:endParaRPr lang="zh-CN" altLang="en-US" sz="2800" b="1" dirty="0">
              <a:latin typeface="楷体" panose="02010609060101010101" charset="-122"/>
              <a:ea typeface="楷体" panose="02010609060101010101" charset="-122"/>
            </a:endParaRPr>
          </a:p>
        </p:txBody>
      </p:sp>
      <p:sp>
        <p:nvSpPr>
          <p:cNvPr id="7" name="文本框 6"/>
          <p:cNvSpPr txBox="1"/>
          <p:nvPr/>
        </p:nvSpPr>
        <p:spPr>
          <a:xfrm>
            <a:off x="748812" y="1905461"/>
            <a:ext cx="7784326" cy="2246769"/>
          </a:xfrm>
          <a:prstGeom prst="rect">
            <a:avLst/>
          </a:prstGeom>
          <a:noFill/>
        </p:spPr>
        <p:txBody>
          <a:bodyPr wrap="square" rtlCol="0">
            <a:spAutoFit/>
          </a:bodyPr>
          <a:lstStyle/>
          <a:p>
            <a:pPr indent="508000" fontAlgn="auto"/>
            <a:r>
              <a:rPr lang="zh-CN" altLang="en-US" sz="2800" b="1" dirty="0" smtClean="0">
                <a:latin typeface="楷体" panose="02010609060101010101" charset="-122"/>
                <a:ea typeface="楷体" panose="02010609060101010101" charset="-122"/>
              </a:rPr>
              <a:t> 星期日</a:t>
            </a:r>
            <a:r>
              <a:rPr lang="zh-CN" altLang="en-US" sz="2800" b="1" dirty="0">
                <a:latin typeface="楷体" panose="02010609060101010101" charset="-122"/>
                <a:ea typeface="楷体" panose="02010609060101010101" charset="-122"/>
              </a:rPr>
              <a:t>，学校组织同学们来到博物馆参观。这里</a:t>
            </a:r>
            <a:r>
              <a:rPr lang="zh-CN" altLang="en-US" sz="2800" b="1" dirty="0" smtClean="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着许多珍贵的文物，讲解员叔叔详细</a:t>
            </a:r>
            <a:r>
              <a:rPr lang="zh-CN" altLang="en-US" sz="2800" b="1" dirty="0" smtClean="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着这些文物背后感人的故事，同学们看着这些</a:t>
            </a:r>
            <a:r>
              <a:rPr lang="zh-CN" altLang="en-US" sz="2800" b="1" dirty="0" smtClean="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的文物，仿佛自己也回到了那个纯真的年代</a:t>
            </a:r>
            <a:r>
              <a:rPr lang="zh-CN" altLang="en-US" sz="2800" b="1" dirty="0" smtClean="0">
                <a:latin typeface="楷体" panose="02010609060101010101" charset="-122"/>
                <a:ea typeface="楷体" panose="02010609060101010101" charset="-122"/>
              </a:rPr>
              <a:t>。</a:t>
            </a:r>
            <a:endParaRPr lang="zh-CN" altLang="en-US" sz="2800" b="1" dirty="0">
              <a:latin typeface="楷体" panose="02010609060101010101" charset="-122"/>
              <a:ea typeface="楷体" panose="02010609060101010101" charset="-122"/>
            </a:endParaRPr>
          </a:p>
        </p:txBody>
      </p:sp>
      <p:sp>
        <p:nvSpPr>
          <p:cNvPr id="2" name="矩形 1"/>
          <p:cNvSpPr/>
          <p:nvPr/>
        </p:nvSpPr>
        <p:spPr>
          <a:xfrm>
            <a:off x="1797938" y="2359814"/>
            <a:ext cx="902811"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rPr>
              <a:t>陈列</a:t>
            </a:r>
            <a:endParaRPr lang="zh-CN" altLang="en-US" sz="2800" b="1" dirty="0">
              <a:solidFill>
                <a:srgbClr val="FF0000"/>
              </a:solidFill>
              <a:latin typeface="楷体" panose="02010609060101010101" charset="-122"/>
              <a:ea typeface="楷体" panose="02010609060101010101" charset="-122"/>
            </a:endParaRPr>
          </a:p>
        </p:txBody>
      </p:sp>
      <p:sp>
        <p:nvSpPr>
          <p:cNvPr id="3" name="矩形 2"/>
          <p:cNvSpPr/>
          <p:nvPr/>
        </p:nvSpPr>
        <p:spPr>
          <a:xfrm>
            <a:off x="1490100" y="2765834"/>
            <a:ext cx="902811"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rPr>
              <a:t>陈述</a:t>
            </a:r>
            <a:endParaRPr lang="zh-CN" altLang="en-US" sz="2800" b="1" dirty="0">
              <a:solidFill>
                <a:srgbClr val="FF0000"/>
              </a:solidFill>
              <a:latin typeface="楷体" panose="02010609060101010101" charset="-122"/>
              <a:ea typeface="楷体" panose="02010609060101010101" charset="-122"/>
            </a:endParaRPr>
          </a:p>
        </p:txBody>
      </p:sp>
      <p:sp>
        <p:nvSpPr>
          <p:cNvPr id="5" name="矩形 4"/>
          <p:cNvSpPr/>
          <p:nvPr/>
        </p:nvSpPr>
        <p:spPr>
          <a:xfrm>
            <a:off x="2545534" y="3171719"/>
            <a:ext cx="902811"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rPr>
              <a:t>陈旧</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383665" y="1567180"/>
            <a:ext cx="6786245" cy="1753235"/>
          </a:xfrm>
          <a:prstGeom prst="rect">
            <a:avLst/>
          </a:prstGeom>
          <a:noFill/>
        </p:spPr>
        <p:txBody>
          <a:bodyPr wrap="square" rtlCol="0">
            <a:spAutoFit/>
          </a:bodyPr>
          <a:lstStyle/>
          <a:p>
            <a:r>
              <a:rPr lang="en-US" altLang="zh-CN" sz="3600" b="1" dirty="0" smtClean="0">
                <a:latin typeface="楷体" panose="02010609060101010101" charset="-122"/>
                <a:ea typeface="楷体" panose="02010609060101010101" charset="-122"/>
                <a:sym typeface="+mn-ea"/>
              </a:rPr>
              <a:t>   </a:t>
            </a:r>
            <a:r>
              <a:rPr lang="zh-CN" altLang="en-US" sz="3600" b="1" dirty="0" smtClean="0">
                <a:latin typeface="楷体" panose="02010609060101010101" charset="-122"/>
                <a:ea typeface="楷体" panose="02010609060101010101" charset="-122"/>
                <a:sym typeface="+mn-ea"/>
              </a:rPr>
              <a:t>掌握了这一单元的生字后，我们再一起看一看本单元有哪些需要掌握的词语吧！</a:t>
            </a:r>
            <a:endParaRPr lang="zh-CN" altLang="en-US" sz="36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413548" y="1789684"/>
            <a:ext cx="6768465" cy="2730500"/>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a:p>
        </p:txBody>
      </p:sp>
      <p:sp>
        <p:nvSpPr>
          <p:cNvPr id="5" name="文本框 4"/>
          <p:cNvSpPr txBox="1"/>
          <p:nvPr/>
        </p:nvSpPr>
        <p:spPr>
          <a:xfrm>
            <a:off x="1777403" y="1930469"/>
            <a:ext cx="6132883" cy="2456057"/>
          </a:xfrm>
          <a:prstGeom prst="rect">
            <a:avLst/>
          </a:prstGeom>
          <a:noFill/>
        </p:spPr>
        <p:txBody>
          <a:bodyPr wrap="square" rtlCol="0">
            <a:spAutoFit/>
          </a:bodyPr>
          <a:lstStyle/>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绿毯  </a:t>
            </a:r>
            <a:r>
              <a:rPr lang="zh-CN" altLang="en-US" sz="3200" b="1" dirty="0" smtClean="0">
                <a:latin typeface="楷体" panose="02010609060101010101" charset="-122"/>
                <a:ea typeface="楷体" panose="02010609060101010101" charset="-122"/>
                <a:cs typeface="楷体" panose="02010609060101010101" charset="-122"/>
                <a:sym typeface="+mn-ea"/>
              </a:rPr>
              <a:t>回味</a:t>
            </a: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dirty="0" smtClean="0">
                <a:latin typeface="楷体" panose="02010609060101010101" charset="-122"/>
                <a:ea typeface="楷体" panose="02010609060101010101" charset="-122"/>
                <a:cs typeface="楷体" panose="02010609060101010101" charset="-122"/>
                <a:sym typeface="+mn-ea"/>
              </a:rPr>
              <a:t>洒脱  </a:t>
            </a:r>
            <a:r>
              <a:rPr lang="zh-CN" altLang="en-US" sz="3200" b="1" dirty="0">
                <a:latin typeface="楷体" panose="02010609060101010101" charset="-122"/>
                <a:ea typeface="楷体" panose="02010609060101010101" charset="-122"/>
                <a:cs typeface="楷体" panose="02010609060101010101" charset="-122"/>
                <a:sym typeface="+mn-ea"/>
              </a:rPr>
              <a:t>衣裳 </a:t>
            </a:r>
            <a:r>
              <a:rPr lang="zh-CN" altLang="en-US" sz="3200" b="1" dirty="0" smtClean="0">
                <a:latin typeface="楷体" panose="02010609060101010101" charset="-122"/>
                <a:ea typeface="楷体" panose="02010609060101010101" charset="-122"/>
                <a:cs typeface="楷体" panose="02010609060101010101" charset="-122"/>
                <a:sym typeface="+mn-ea"/>
              </a:rPr>
              <a:t> 彩虹</a:t>
            </a:r>
            <a:endParaRPr lang="en-US" altLang="zh-CN" sz="3200" b="1" dirty="0" smtClean="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smtClean="0">
                <a:latin typeface="楷体" panose="02010609060101010101" charset="-122"/>
                <a:ea typeface="楷体" panose="02010609060101010101" charset="-122"/>
                <a:cs typeface="楷体" panose="02010609060101010101" charset="-122"/>
                <a:sym typeface="+mn-ea"/>
              </a:rPr>
              <a:t>马蹄  线条  </a:t>
            </a:r>
            <a:r>
              <a:rPr lang="zh-CN" altLang="en-US" sz="3200" b="1" dirty="0">
                <a:latin typeface="楷体" panose="02010609060101010101" charset="-122"/>
                <a:ea typeface="楷体" panose="02010609060101010101" charset="-122"/>
                <a:cs typeface="楷体" panose="02010609060101010101" charset="-122"/>
                <a:sym typeface="+mn-ea"/>
              </a:rPr>
              <a:t>拘束  </a:t>
            </a:r>
            <a:r>
              <a:rPr lang="zh-CN" altLang="en-US" sz="3200" b="1" dirty="0" smtClean="0">
                <a:latin typeface="楷体" panose="02010609060101010101" charset="-122"/>
                <a:ea typeface="楷体" panose="02010609060101010101" charset="-122"/>
                <a:cs typeface="楷体" panose="02010609060101010101" charset="-122"/>
                <a:sym typeface="+mn-ea"/>
              </a:rPr>
              <a:t>微笑  宅院 </a:t>
            </a:r>
            <a:endParaRPr lang="en-US" altLang="zh-CN" sz="3200" b="1" dirty="0" smtClean="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smtClean="0">
                <a:latin typeface="楷体" panose="02010609060101010101" charset="-122"/>
                <a:ea typeface="楷体" panose="02010609060101010101" charset="-122"/>
                <a:cs typeface="楷体" panose="02010609060101010101" charset="-122"/>
                <a:sym typeface="+mn-ea"/>
              </a:rPr>
              <a:t>幽雅  </a:t>
            </a:r>
            <a:r>
              <a:rPr lang="zh-CN" altLang="en-US" sz="3200" b="1" dirty="0">
                <a:latin typeface="楷体" panose="02010609060101010101" charset="-122"/>
                <a:ea typeface="楷体" panose="02010609060101010101" charset="-122"/>
                <a:cs typeface="楷体" panose="02010609060101010101" charset="-122"/>
              </a:rPr>
              <a:t>浑浊  笨拙  参差 </a:t>
            </a:r>
            <a:r>
              <a:rPr lang="zh-CN" altLang="en-US" sz="3200" b="1" dirty="0" smtClean="0">
                <a:latin typeface="楷体" panose="02010609060101010101" charset="-122"/>
                <a:ea typeface="楷体" panose="02010609060101010101" charset="-122"/>
                <a:cs typeface="楷体" panose="02010609060101010101" charset="-122"/>
              </a:rPr>
              <a:t> </a:t>
            </a:r>
            <a:r>
              <a:rPr lang="zh-CN" altLang="en-US" sz="3200" b="1" dirty="0" smtClean="0">
                <a:latin typeface="楷体" panose="02010609060101010101" charset="-122"/>
                <a:ea typeface="楷体" panose="02010609060101010101" charset="-122"/>
                <a:cs typeface="楷体" panose="02010609060101010101" charset="-122"/>
                <a:sym typeface="+mn-ea"/>
              </a:rPr>
              <a:t>单薄</a:t>
            </a:r>
            <a:endParaRPr lang="en-US" altLang="zh-CN" sz="3200" b="1" dirty="0" smtClean="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smtClean="0">
                <a:latin typeface="楷体" panose="02010609060101010101" charset="-122"/>
                <a:ea typeface="楷体" panose="02010609060101010101" charset="-122"/>
                <a:cs typeface="楷体" panose="02010609060101010101" charset="-122"/>
              </a:rPr>
              <a:t>照耀  </a:t>
            </a:r>
            <a:r>
              <a:rPr lang="zh-CN" altLang="en-US" sz="3200" b="1" dirty="0">
                <a:latin typeface="楷体" panose="02010609060101010101" charset="-122"/>
                <a:ea typeface="楷体" panose="02010609060101010101" charset="-122"/>
                <a:cs typeface="楷体" panose="02010609060101010101" charset="-122"/>
              </a:rPr>
              <a:t>模糊  </a:t>
            </a:r>
            <a:r>
              <a:rPr lang="zh-CN" altLang="en-US" sz="3200" b="1" dirty="0">
                <a:latin typeface="楷体" panose="02010609060101010101" charset="-122"/>
                <a:ea typeface="楷体" panose="02010609060101010101" charset="-122"/>
                <a:cs typeface="楷体" panose="02010609060101010101" charset="-122"/>
                <a:sym typeface="+mn-ea"/>
              </a:rPr>
              <a:t>衣襟  </a:t>
            </a:r>
            <a:r>
              <a:rPr lang="zh-CN" altLang="en-US" sz="3200" b="1" dirty="0" smtClean="0">
                <a:latin typeface="楷体" panose="02010609060101010101" charset="-122"/>
                <a:ea typeface="楷体" panose="02010609060101010101" charset="-122"/>
                <a:cs typeface="楷体" panose="02010609060101010101" charset="-122"/>
                <a:sym typeface="+mn-ea"/>
              </a:rPr>
              <a:t>恍然 </a:t>
            </a:r>
            <a:r>
              <a:rPr lang="zh-CN" altLang="en-US" sz="3200" b="1" dirty="0" smtClean="0">
                <a:latin typeface="楷体" panose="02010609060101010101" charset="-122"/>
                <a:ea typeface="楷体" panose="02010609060101010101" charset="-122"/>
                <a:cs typeface="楷体" panose="02010609060101010101" charset="-122"/>
              </a:rPr>
              <a:t> </a:t>
            </a:r>
            <a:r>
              <a:rPr lang="zh-CN" altLang="en-US" sz="3200" b="1" dirty="0">
                <a:latin typeface="楷体" panose="02010609060101010101" charset="-122"/>
                <a:ea typeface="楷体" panose="02010609060101010101" charset="-122"/>
                <a:cs typeface="楷体" panose="02010609060101010101" charset="-122"/>
              </a:rPr>
              <a:t>愁怨   </a:t>
            </a:r>
            <a:endParaRPr lang="zh-CN" altLang="en-US" sz="3200" b="1" dirty="0">
              <a:solidFill>
                <a:srgbClr val="F729EB"/>
              </a:solidFill>
              <a:latin typeface="楷体" panose="02010609060101010101" charset="-122"/>
              <a:ea typeface="楷体" panose="02010609060101010101" charset="-122"/>
              <a:cs typeface="楷体" panose="02010609060101010101" charset="-122"/>
            </a:endParaRPr>
          </a:p>
        </p:txBody>
      </p:sp>
      <p:grpSp>
        <p:nvGrpSpPr>
          <p:cNvPr id="4" name="组合 3"/>
          <p:cNvGrpSpPr/>
          <p:nvPr/>
        </p:nvGrpSpPr>
        <p:grpSpPr>
          <a:xfrm>
            <a:off x="-87084" y="996229"/>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词语积累</a:t>
              </a:r>
              <a:endParaRPr lang="zh-CN" altLang="en-US" sz="2800" b="1" dirty="0">
                <a:solidFill>
                  <a:schemeClr val="tx1"/>
                </a:solidFill>
                <a:latin typeface="楷体" panose="02010609060101010101" charset="-122"/>
                <a:ea typeface="楷体" panose="02010609060101010101" charset="-122"/>
              </a:endParaRPr>
            </a:p>
          </p:txBody>
        </p:sp>
      </p:grpSp>
      <p:sp>
        <p:nvSpPr>
          <p:cNvPr id="10" name="TextBox 9"/>
          <p:cNvSpPr txBox="1"/>
          <p:nvPr/>
        </p:nvSpPr>
        <p:spPr>
          <a:xfrm>
            <a:off x="0" y="240836"/>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词语</a:t>
            </a:r>
            <a:endParaRPr lang="zh-CN" altLang="en-US" sz="3300" b="1" dirty="0" smtClean="0">
              <a:solidFill>
                <a:schemeClr val="tx1"/>
              </a:solidFill>
              <a:uFillTx/>
              <a:latin typeface="幼圆" panose="02010509060101010101" charset="-122"/>
              <a:ea typeface="幼圆" panose="02010509060101010101" charset="-122"/>
            </a:endParaRPr>
          </a:p>
        </p:txBody>
      </p:sp>
      <p:sp>
        <p:nvSpPr>
          <p:cNvPr id="3" name="文本框 2"/>
          <p:cNvSpPr txBox="1"/>
          <p:nvPr/>
        </p:nvSpPr>
        <p:spPr>
          <a:xfrm>
            <a:off x="22860" y="2387600"/>
            <a:ext cx="309880" cy="368300"/>
          </a:xfrm>
          <a:prstGeom prst="rect">
            <a:avLst/>
          </a:prstGeom>
          <a:noFill/>
        </p:spPr>
        <p:txBody>
          <a:bodyPr wrap="none" rtlCol="0" anchor="t">
            <a:spAutoFit/>
          </a:bodyPr>
          <a:lstStyle/>
          <a:p>
            <a:endParaRPr lang="zh-CN" altLang="en-US"/>
          </a:p>
        </p:txBody>
      </p:sp>
      <p:sp>
        <p:nvSpPr>
          <p:cNvPr id="6" name="矩形 5"/>
          <p:cNvSpPr/>
          <p:nvPr/>
        </p:nvSpPr>
        <p:spPr>
          <a:xfrm>
            <a:off x="2552793" y="862339"/>
            <a:ext cx="6300470" cy="824118"/>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tx1"/>
                </a:solidFill>
                <a:latin typeface="宋体" panose="02010600030101010101" pitchFamily="2" charset="-122"/>
                <a:ea typeface="宋体" panose="02010600030101010101" pitchFamily="2" charset="-122"/>
                <a:cs typeface="楷体" panose="02010609060101010101" charset="-122"/>
                <a:sym typeface="+mn-ea"/>
              </a:rPr>
              <a:t>词语积累是语文学习的必经阶段。丰富的词语积累，能提高我们的阅读能力、写作能力</a:t>
            </a:r>
            <a:r>
              <a:rPr lang="zh-CN" altLang="en-US" sz="1600" b="1" dirty="0" smtClean="0">
                <a:solidFill>
                  <a:schemeClr val="tx1"/>
                </a:solidFill>
                <a:latin typeface="宋体" panose="02010600030101010101" pitchFamily="2" charset="-122"/>
                <a:ea typeface="宋体" panose="02010600030101010101" pitchFamily="2" charset="-122"/>
                <a:cs typeface="楷体" panose="02010609060101010101" charset="-122"/>
                <a:sym typeface="+mn-ea"/>
              </a:rPr>
              <a:t>。</a:t>
            </a:r>
            <a:endParaRPr lang="zh-CN" altLang="en-US" sz="1600" b="1" dirty="0" smtClean="0">
              <a:solidFill>
                <a:schemeClr val="tx1"/>
              </a:solidFill>
              <a:latin typeface="宋体" panose="02010600030101010101" pitchFamily="2" charset="-122"/>
              <a:ea typeface="宋体" panose="02010600030101010101" pitchFamily="2"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animBg="1"/>
      <p:bldP spid="6" grpId="1" animBg="1"/>
      <p:bldP spid="6" grpId="2"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553733" y="889444"/>
            <a:ext cx="1808480" cy="58356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《草原》</a:t>
            </a:r>
            <a:endParaRPr lang="zh-CN" altLang="en-US" sz="3200" dirty="0">
              <a:latin typeface="黑体" panose="02010609060101010101" pitchFamily="49" charset="-122"/>
              <a:ea typeface="黑体" panose="02010609060101010101" pitchFamily="49" charset="-122"/>
            </a:endParaRPr>
          </a:p>
        </p:txBody>
      </p:sp>
      <p:grpSp>
        <p:nvGrpSpPr>
          <p:cNvPr id="7" name="组合 6"/>
          <p:cNvGrpSpPr/>
          <p:nvPr/>
        </p:nvGrpSpPr>
        <p:grpSpPr>
          <a:xfrm>
            <a:off x="-87084" y="456294"/>
            <a:ext cx="2513330" cy="508324"/>
            <a:chOff x="458" y="988"/>
            <a:chExt cx="4134" cy="912"/>
          </a:xfrm>
          <a:effectLst>
            <a:outerShdw blurRad="50800" dist="38100" dir="2700000" algn="tl" rotWithShape="0">
              <a:prstClr val="black">
                <a:alpha val="40000"/>
              </a:prstClr>
            </a:outerShdw>
          </a:effectLst>
        </p:grpSpPr>
        <p:sp>
          <p:nvSpPr>
            <p:cNvPr id="8" name="流程图: 延期 7"/>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9"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charset="-122"/>
                  <a:ea typeface="楷体" panose="02010609060101010101" charset="-122"/>
                </a:rPr>
                <a:t>词语解释</a:t>
              </a:r>
              <a:endParaRPr lang="zh-CN" altLang="en-US" sz="2800" b="1" dirty="0">
                <a:solidFill>
                  <a:schemeClr val="tx1"/>
                </a:solidFill>
                <a:latin typeface="楷体" panose="02010609060101010101" charset="-122"/>
                <a:ea typeface="楷体" panose="02010609060101010101" charset="-122"/>
              </a:endParaRPr>
            </a:p>
          </p:txBody>
        </p:sp>
      </p:grpSp>
      <p:sp>
        <p:nvSpPr>
          <p:cNvPr id="2" name="文本框 1"/>
          <p:cNvSpPr txBox="1"/>
          <p:nvPr/>
        </p:nvSpPr>
        <p:spPr>
          <a:xfrm>
            <a:off x="1176932" y="1731374"/>
            <a:ext cx="1240790" cy="584775"/>
          </a:xfrm>
          <a:prstGeom prst="rect">
            <a:avLst/>
          </a:prstGeom>
          <a:noFill/>
        </p:spPr>
        <p:txBody>
          <a:bodyPr wrap="square" rtlCol="0">
            <a:spAutoFit/>
          </a:bodyPr>
          <a:lstStyle/>
          <a:p>
            <a:r>
              <a:rPr lang="zh-CN" altLang="en-US" sz="3200">
                <a:solidFill>
                  <a:srgbClr val="0000FF"/>
                </a:solidFill>
                <a:latin typeface="黑体" panose="02010609060101010101" pitchFamily="49" charset="-122"/>
                <a:ea typeface="黑体" panose="02010609060101010101" pitchFamily="49" charset="-122"/>
              </a:rPr>
              <a:t>洒脱：</a:t>
            </a:r>
            <a:endParaRPr lang="zh-CN" altLang="en-US" sz="3200">
              <a:solidFill>
                <a:srgbClr val="0000FF"/>
              </a:solidFill>
              <a:latin typeface="黑体" panose="02010609060101010101" pitchFamily="49" charset="-122"/>
              <a:ea typeface="黑体" panose="02010609060101010101" pitchFamily="49" charset="-122"/>
            </a:endParaRPr>
          </a:p>
        </p:txBody>
      </p:sp>
      <p:sp>
        <p:nvSpPr>
          <p:cNvPr id="14" name="文本框 13"/>
          <p:cNvSpPr txBox="1"/>
          <p:nvPr/>
        </p:nvSpPr>
        <p:spPr>
          <a:xfrm>
            <a:off x="2372554" y="1731374"/>
            <a:ext cx="4987290" cy="58477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形容潇洒自然，不拘束。</a:t>
            </a:r>
            <a:endParaRPr lang="zh-CN" altLang="en-US" sz="3200" b="1">
              <a:latin typeface="楷体" panose="02010609060101010101" charset="-122"/>
              <a:ea typeface="楷体" panose="02010609060101010101" charset="-122"/>
            </a:endParaRPr>
          </a:p>
        </p:txBody>
      </p:sp>
      <p:sp>
        <p:nvSpPr>
          <p:cNvPr id="19" name="文本框 18"/>
          <p:cNvSpPr txBox="1"/>
          <p:nvPr/>
        </p:nvSpPr>
        <p:spPr>
          <a:xfrm>
            <a:off x="1176932" y="2723879"/>
            <a:ext cx="1392097" cy="584775"/>
          </a:xfrm>
          <a:prstGeom prst="rect">
            <a:avLst/>
          </a:prstGeom>
          <a:noFill/>
        </p:spPr>
        <p:txBody>
          <a:bodyPr wrap="square" rtlCol="0">
            <a:spAutoFit/>
          </a:bodyPr>
          <a:lstStyle/>
          <a:p>
            <a:r>
              <a:rPr lang="zh-CN" altLang="en-US" sz="3200" dirty="0">
                <a:solidFill>
                  <a:srgbClr val="0000FF"/>
                </a:solidFill>
                <a:latin typeface="黑体" panose="02010609060101010101" pitchFamily="49" charset="-122"/>
                <a:ea typeface="黑体" panose="02010609060101010101" pitchFamily="49" charset="-122"/>
              </a:rPr>
              <a:t>惊叹：</a:t>
            </a:r>
            <a:endParaRPr lang="zh-CN" altLang="en-US" sz="3200" dirty="0">
              <a:solidFill>
                <a:srgbClr val="0000FF"/>
              </a:solidFill>
              <a:latin typeface="黑体" panose="02010609060101010101" pitchFamily="49" charset="-122"/>
              <a:ea typeface="黑体" panose="02010609060101010101" pitchFamily="49" charset="-122"/>
            </a:endParaRPr>
          </a:p>
        </p:txBody>
      </p:sp>
      <p:sp>
        <p:nvSpPr>
          <p:cNvPr id="20" name="文本框 19"/>
          <p:cNvSpPr txBox="1"/>
          <p:nvPr/>
        </p:nvSpPr>
        <p:spPr>
          <a:xfrm>
            <a:off x="2372554" y="2723879"/>
            <a:ext cx="3288030" cy="58477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惊讶感叹。</a:t>
            </a:r>
            <a:endParaRPr lang="zh-CN" altLang="en-US" sz="3200" b="1">
              <a:latin typeface="楷体" panose="02010609060101010101" charset="-122"/>
              <a:ea typeface="楷体" panose="02010609060101010101" charset="-122"/>
            </a:endParaRPr>
          </a:p>
        </p:txBody>
      </p:sp>
      <p:sp>
        <p:nvSpPr>
          <p:cNvPr id="21" name="文本框 20"/>
          <p:cNvSpPr txBox="1"/>
          <p:nvPr/>
        </p:nvSpPr>
        <p:spPr>
          <a:xfrm>
            <a:off x="1176932" y="3690984"/>
            <a:ext cx="1003935" cy="584775"/>
          </a:xfrm>
          <a:prstGeom prst="rect">
            <a:avLst/>
          </a:prstGeom>
          <a:noFill/>
        </p:spPr>
        <p:txBody>
          <a:bodyPr wrap="square" rtlCol="0">
            <a:spAutoFit/>
          </a:bodyPr>
          <a:lstStyle/>
          <a:p>
            <a:r>
              <a:rPr lang="zh-CN" altLang="en-US" sz="3200">
                <a:solidFill>
                  <a:srgbClr val="0000FF"/>
                </a:solidFill>
                <a:latin typeface="黑体" panose="02010609060101010101" pitchFamily="49" charset="-122"/>
                <a:ea typeface="黑体" panose="02010609060101010101" pitchFamily="49" charset="-122"/>
              </a:rPr>
              <a:t>会心：</a:t>
            </a:r>
            <a:endParaRPr lang="zh-CN" altLang="en-US" sz="3200">
              <a:solidFill>
                <a:srgbClr val="0000FF"/>
              </a:solidFill>
              <a:latin typeface="黑体" panose="02010609060101010101" pitchFamily="49" charset="-122"/>
              <a:ea typeface="黑体" panose="02010609060101010101" pitchFamily="49" charset="-122"/>
            </a:endParaRPr>
          </a:p>
        </p:txBody>
      </p:sp>
      <p:sp>
        <p:nvSpPr>
          <p:cNvPr id="22" name="文本框 21"/>
          <p:cNvSpPr txBox="1"/>
          <p:nvPr/>
        </p:nvSpPr>
        <p:spPr>
          <a:xfrm>
            <a:off x="2372554" y="3690984"/>
            <a:ext cx="6466647" cy="584775"/>
          </a:xfrm>
          <a:prstGeom prst="rect">
            <a:avLst/>
          </a:prstGeom>
          <a:noFill/>
        </p:spPr>
        <p:txBody>
          <a:bodyPr wrap="square" rtlCol="0">
            <a:spAutoFit/>
          </a:bodyPr>
          <a:lstStyle/>
          <a:p>
            <a:r>
              <a:rPr lang="zh-CN" altLang="en-US" sz="3200" b="1" dirty="0">
                <a:latin typeface="楷体" panose="02010609060101010101" charset="-122"/>
                <a:ea typeface="楷体" panose="02010609060101010101" charset="-122"/>
              </a:rPr>
              <a:t>已经领会，明白对方的意思了。</a:t>
            </a:r>
            <a:endParaRPr lang="zh-CN" altLang="en-US" sz="32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3" grpId="1"/>
      <p:bldP spid="2" grpId="1"/>
      <p:bldP spid="14" grpId="1"/>
      <p:bldP spid="19" grpId="1"/>
      <p:bldP spid="20" grpId="1"/>
      <p:bldP spid="21" grpId="1"/>
      <p:bldP spid="22"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67393" y="1222838"/>
            <a:ext cx="1675130" cy="584775"/>
          </a:xfrm>
          <a:prstGeom prst="rect">
            <a:avLst/>
          </a:prstGeom>
          <a:noFill/>
        </p:spPr>
        <p:txBody>
          <a:bodyPr wrap="square" rtlCol="0">
            <a:spAutoFit/>
          </a:bodyPr>
          <a:lstStyle/>
          <a:p>
            <a:r>
              <a:rPr lang="zh-CN" altLang="en-US" sz="3200" dirty="0">
                <a:solidFill>
                  <a:srgbClr val="0000FF"/>
                </a:solidFill>
                <a:latin typeface="黑体" panose="02010609060101010101" pitchFamily="49" charset="-122"/>
                <a:ea typeface="黑体" panose="02010609060101010101" pitchFamily="49" charset="-122"/>
                <a:sym typeface="+mn-ea"/>
              </a:rPr>
              <a:t>拘束：</a:t>
            </a:r>
            <a:endParaRPr lang="zh-CN" altLang="en-US" sz="3200" dirty="0">
              <a:solidFill>
                <a:srgbClr val="0000FF"/>
              </a:solidFill>
              <a:latin typeface="黑体" panose="02010609060101010101" pitchFamily="49" charset="-122"/>
              <a:ea typeface="黑体" panose="02010609060101010101" pitchFamily="49" charset="-122"/>
              <a:sym typeface="+mn-ea"/>
            </a:endParaRPr>
          </a:p>
        </p:txBody>
      </p:sp>
      <p:sp>
        <p:nvSpPr>
          <p:cNvPr id="10" name="文本框 9"/>
          <p:cNvSpPr txBox="1"/>
          <p:nvPr/>
        </p:nvSpPr>
        <p:spPr>
          <a:xfrm>
            <a:off x="1758602" y="1222838"/>
            <a:ext cx="6550660" cy="584775"/>
          </a:xfrm>
          <a:prstGeom prst="rect">
            <a:avLst/>
          </a:prstGeom>
          <a:noFill/>
        </p:spPr>
        <p:txBody>
          <a:bodyPr wrap="square" rtlCol="0">
            <a:spAutoFit/>
          </a:bodyPr>
          <a:lstStyle/>
          <a:p>
            <a:pPr algn="l"/>
            <a:r>
              <a:rPr lang="zh-CN" altLang="en-US" sz="3200" b="1" dirty="0">
                <a:latin typeface="楷体" panose="02010609060101010101" charset="-122"/>
                <a:ea typeface="楷体" panose="02010609060101010101" charset="-122"/>
                <a:sym typeface="+mn-ea"/>
              </a:rPr>
              <a:t>指不自在，拘谨而显得不自然。</a:t>
            </a:r>
            <a:endParaRPr lang="zh-CN" altLang="en-US" sz="3200" b="1" dirty="0">
              <a:latin typeface="楷体" panose="02010609060101010101" charset="-122"/>
              <a:ea typeface="楷体" panose="02010609060101010101" charset="-122"/>
              <a:sym typeface="+mn-ea"/>
            </a:endParaRPr>
          </a:p>
        </p:txBody>
      </p:sp>
      <p:sp>
        <p:nvSpPr>
          <p:cNvPr id="12" name="文本框 11"/>
          <p:cNvSpPr txBox="1"/>
          <p:nvPr/>
        </p:nvSpPr>
        <p:spPr>
          <a:xfrm>
            <a:off x="654685" y="2102313"/>
            <a:ext cx="1858645" cy="584775"/>
          </a:xfrm>
          <a:prstGeom prst="rect">
            <a:avLst/>
          </a:prstGeom>
          <a:noFill/>
        </p:spPr>
        <p:txBody>
          <a:bodyPr wrap="square" rtlCol="0">
            <a:spAutoFit/>
          </a:bodyPr>
          <a:lstStyle/>
          <a:p>
            <a:r>
              <a:rPr lang="zh-CN" altLang="en-US" sz="3200" dirty="0">
                <a:solidFill>
                  <a:srgbClr val="0000FF"/>
                </a:solidFill>
                <a:latin typeface="黑体" panose="02010609060101010101" pitchFamily="49" charset="-122"/>
                <a:ea typeface="黑体" panose="02010609060101010101" pitchFamily="49" charset="-122"/>
                <a:sym typeface="+mn-ea"/>
              </a:rPr>
              <a:t>襟飘带舞：</a:t>
            </a:r>
            <a:endParaRPr lang="zh-CN" altLang="en-US" sz="3200" dirty="0">
              <a:solidFill>
                <a:srgbClr val="0000FF"/>
              </a:solidFill>
              <a:latin typeface="黑体" panose="02010609060101010101" pitchFamily="49" charset="-122"/>
              <a:ea typeface="黑体" panose="02010609060101010101" pitchFamily="49" charset="-122"/>
              <a:sym typeface="+mn-ea"/>
            </a:endParaRPr>
          </a:p>
        </p:txBody>
      </p:sp>
      <p:sp>
        <p:nvSpPr>
          <p:cNvPr id="14" name="文本框 13"/>
          <p:cNvSpPr txBox="1"/>
          <p:nvPr/>
        </p:nvSpPr>
        <p:spPr>
          <a:xfrm>
            <a:off x="2571386" y="2116827"/>
            <a:ext cx="4354830" cy="584775"/>
          </a:xfrm>
          <a:prstGeom prst="rect">
            <a:avLst/>
          </a:prstGeom>
          <a:noFill/>
        </p:spPr>
        <p:txBody>
          <a:bodyPr wrap="square" rtlCol="0">
            <a:spAutoFit/>
          </a:bodyPr>
          <a:lstStyle/>
          <a:p>
            <a:r>
              <a:rPr lang="zh-CN" altLang="en-US" sz="3200" b="1" dirty="0">
                <a:latin typeface="楷体" panose="02010609060101010101" charset="-122"/>
                <a:ea typeface="楷体" panose="02010609060101010101" charset="-122"/>
                <a:sym typeface="+mn-ea"/>
              </a:rPr>
              <a:t>衣襟和裙带随风舞动。</a:t>
            </a:r>
            <a:endParaRPr lang="zh-CN" altLang="en-US" sz="3200" b="1" dirty="0">
              <a:latin typeface="楷体" panose="02010609060101010101" charset="-122"/>
              <a:ea typeface="楷体" panose="02010609060101010101" charset="-122"/>
              <a:sym typeface="+mn-ea"/>
            </a:endParaRPr>
          </a:p>
        </p:txBody>
      </p:sp>
      <p:sp>
        <p:nvSpPr>
          <p:cNvPr id="15" name="文本框 14"/>
          <p:cNvSpPr txBox="1"/>
          <p:nvPr/>
        </p:nvSpPr>
        <p:spPr>
          <a:xfrm>
            <a:off x="705485" y="3010363"/>
            <a:ext cx="2066744" cy="584775"/>
          </a:xfrm>
          <a:prstGeom prst="rect">
            <a:avLst/>
          </a:prstGeom>
          <a:noFill/>
        </p:spPr>
        <p:txBody>
          <a:bodyPr wrap="square" rtlCol="0">
            <a:spAutoFit/>
          </a:bodyPr>
          <a:lstStyle/>
          <a:p>
            <a:r>
              <a:rPr lang="zh-CN" altLang="en-US" sz="3200" dirty="0">
                <a:solidFill>
                  <a:srgbClr val="0000FF"/>
                </a:solidFill>
                <a:latin typeface="黑体" panose="02010609060101010101" pitchFamily="49" charset="-122"/>
                <a:ea typeface="黑体" panose="02010609060101010101" pitchFamily="49" charset="-122"/>
                <a:sym typeface="+mn-ea"/>
              </a:rPr>
              <a:t>翠色欲流：</a:t>
            </a:r>
            <a:endParaRPr lang="zh-CN" altLang="en-US" sz="3200" dirty="0">
              <a:solidFill>
                <a:srgbClr val="0000FF"/>
              </a:solidFill>
              <a:latin typeface="黑体" panose="02010609060101010101" pitchFamily="49" charset="-122"/>
              <a:ea typeface="黑体" panose="02010609060101010101" pitchFamily="49" charset="-122"/>
              <a:sym typeface="+mn-ea"/>
            </a:endParaRPr>
          </a:p>
        </p:txBody>
      </p:sp>
      <p:sp>
        <p:nvSpPr>
          <p:cNvPr id="17" name="文本框 16"/>
          <p:cNvSpPr txBox="1"/>
          <p:nvPr/>
        </p:nvSpPr>
        <p:spPr>
          <a:xfrm>
            <a:off x="2556873" y="3040115"/>
            <a:ext cx="5752390" cy="1077218"/>
          </a:xfrm>
          <a:prstGeom prst="rect">
            <a:avLst/>
          </a:prstGeom>
          <a:noFill/>
        </p:spPr>
        <p:txBody>
          <a:bodyPr wrap="square" rtlCol="0">
            <a:spAutoFit/>
          </a:bodyPr>
          <a:lstStyle/>
          <a:p>
            <a:pPr algn="l"/>
            <a:r>
              <a:rPr lang="zh-CN" altLang="en-US" sz="3200" b="1" dirty="0">
                <a:latin typeface="楷体" panose="02010609060101010101" charset="-122"/>
                <a:ea typeface="楷体" panose="02010609060101010101" charset="-122"/>
                <a:sym typeface="+mn-ea"/>
              </a:rPr>
              <a:t>翠绿的颜色好像就要流淌出来一样，形容绿到了极致。</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2" grpId="1"/>
      <p:bldP spid="10" grpId="1"/>
      <p:bldP spid="12" grpId="1"/>
      <p:bldP spid="14" grpId="1"/>
      <p:bldP spid="15" grpId="1"/>
      <p:bldP spid="17"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2998" y="928295"/>
            <a:ext cx="2040890" cy="584775"/>
          </a:xfrm>
          <a:prstGeom prst="rect">
            <a:avLst/>
          </a:prstGeom>
          <a:noFill/>
        </p:spPr>
        <p:txBody>
          <a:bodyPr wrap="square" rtlCol="0">
            <a:spAutoFit/>
          </a:bodyPr>
          <a:lstStyle/>
          <a:p>
            <a:r>
              <a:rPr lang="zh-CN" altLang="en-US" sz="3200" dirty="0">
                <a:solidFill>
                  <a:srgbClr val="0000FF"/>
                </a:solidFill>
                <a:latin typeface="黑体" panose="02010609060101010101" pitchFamily="49" charset="-122"/>
                <a:ea typeface="黑体" panose="02010609060101010101" pitchFamily="49" charset="-122"/>
                <a:sym typeface="+mn-ea"/>
              </a:rPr>
              <a:t>一碧千里：</a:t>
            </a:r>
            <a:endParaRPr lang="zh-CN" altLang="en-US" sz="3200" dirty="0">
              <a:solidFill>
                <a:srgbClr val="0000FF"/>
              </a:solidFill>
              <a:latin typeface="黑体" panose="02010609060101010101" pitchFamily="49" charset="-122"/>
              <a:ea typeface="黑体" panose="02010609060101010101" pitchFamily="49" charset="-122"/>
              <a:sym typeface="+mn-ea"/>
            </a:endParaRPr>
          </a:p>
        </p:txBody>
      </p:sp>
      <p:sp>
        <p:nvSpPr>
          <p:cNvPr id="10" name="文本框 9"/>
          <p:cNvSpPr txBox="1"/>
          <p:nvPr/>
        </p:nvSpPr>
        <p:spPr>
          <a:xfrm>
            <a:off x="2295620" y="906703"/>
            <a:ext cx="6550660" cy="1077218"/>
          </a:xfrm>
          <a:prstGeom prst="rect">
            <a:avLst/>
          </a:prstGeom>
          <a:noFill/>
        </p:spPr>
        <p:txBody>
          <a:bodyPr wrap="square" rtlCol="0">
            <a:spAutoFit/>
          </a:bodyPr>
          <a:lstStyle/>
          <a:p>
            <a:pPr algn="l"/>
            <a:r>
              <a:rPr lang="zh-CN" altLang="en-US" sz="3200" b="1" dirty="0">
                <a:latin typeface="楷体" panose="02010609060101010101" charset="-122"/>
                <a:ea typeface="楷体" panose="02010609060101010101" charset="-122"/>
                <a:sym typeface="+mn-ea"/>
              </a:rPr>
              <a:t>一眼望去全部都是绿色，形容很大的范围内都是碧绿的颜色。</a:t>
            </a:r>
            <a:endParaRPr lang="zh-CN" altLang="en-US" sz="3200"/>
          </a:p>
        </p:txBody>
      </p:sp>
      <p:pic>
        <p:nvPicPr>
          <p:cNvPr id="4" name="图片 3" descr="图片1"/>
          <p:cNvPicPr>
            <a:picLocks noChangeAspect="1"/>
          </p:cNvPicPr>
          <p:nvPr>
            <p:custDataLst>
              <p:tags r:id="rId1"/>
            </p:custDataLst>
          </p:nvPr>
        </p:nvPicPr>
        <p:blipFill>
          <a:blip r:embed="rId2"/>
          <a:stretch>
            <a:fillRect/>
          </a:stretch>
        </p:blipFill>
        <p:spPr>
          <a:xfrm>
            <a:off x="0" y="2027463"/>
            <a:ext cx="9144635" cy="311603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2" grpId="1"/>
      <p:bldP spid="10"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529330" y="616398"/>
            <a:ext cx="2214880" cy="58356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《花之歌》</a:t>
            </a:r>
            <a:endParaRPr lang="zh-CN" altLang="en-US" sz="3200" dirty="0">
              <a:solidFill>
                <a:srgbClr val="FF0000"/>
              </a:solidFill>
              <a:latin typeface="黑体" panose="02010609060101010101" pitchFamily="49" charset="-122"/>
              <a:ea typeface="黑体" panose="02010609060101010101" pitchFamily="49" charset="-122"/>
              <a:sym typeface="+mn-ea"/>
            </a:endParaRPr>
          </a:p>
        </p:txBody>
      </p:sp>
      <p:sp>
        <p:nvSpPr>
          <p:cNvPr id="6" name="文本框 5"/>
          <p:cNvSpPr txBox="1"/>
          <p:nvPr/>
        </p:nvSpPr>
        <p:spPr>
          <a:xfrm>
            <a:off x="1151255" y="2534920"/>
            <a:ext cx="1415772" cy="584775"/>
          </a:xfrm>
          <a:prstGeom prst="rect">
            <a:avLst/>
          </a:prstGeom>
          <a:noFill/>
        </p:spPr>
        <p:txBody>
          <a:bodyPr wrap="none" rtlCol="0" anchor="t">
            <a:spAutoFit/>
          </a:bodyPr>
          <a:lstStyle/>
          <a:p>
            <a:r>
              <a:rPr lang="zh-CN" altLang="en-US" sz="3200">
                <a:solidFill>
                  <a:srgbClr val="0000FF"/>
                </a:solidFill>
                <a:latin typeface="黑体" panose="02010609060101010101" pitchFamily="49" charset="-122"/>
                <a:ea typeface="黑体" panose="02010609060101010101" pitchFamily="49" charset="-122"/>
                <a:sym typeface="+mn-ea"/>
              </a:rPr>
              <a:t>笨拙：</a:t>
            </a:r>
            <a:endParaRPr lang="zh-CN" altLang="en-US" sz="3200">
              <a:solidFill>
                <a:srgbClr val="0000FF"/>
              </a:solidFill>
              <a:latin typeface="黑体" panose="02010609060101010101" pitchFamily="49" charset="-122"/>
              <a:ea typeface="黑体" panose="02010609060101010101" pitchFamily="49" charset="-122"/>
              <a:sym typeface="+mn-ea"/>
            </a:endParaRPr>
          </a:p>
        </p:txBody>
      </p:sp>
      <p:sp>
        <p:nvSpPr>
          <p:cNvPr id="16" name="文本框 15"/>
          <p:cNvSpPr txBox="1"/>
          <p:nvPr/>
        </p:nvSpPr>
        <p:spPr>
          <a:xfrm>
            <a:off x="2279650" y="2563948"/>
            <a:ext cx="6037036" cy="584775"/>
          </a:xfrm>
          <a:prstGeom prst="rect">
            <a:avLst/>
          </a:prstGeom>
          <a:noFill/>
        </p:spPr>
        <p:txBody>
          <a:bodyPr wrap="square" rtlCol="0">
            <a:spAutoFit/>
          </a:bodyPr>
          <a:lstStyle/>
          <a:p>
            <a:r>
              <a:rPr lang="zh-CN" altLang="en-US" sz="3200" b="1" dirty="0">
                <a:latin typeface="楷体" panose="02010609060101010101" charset="-122"/>
                <a:ea typeface="楷体" panose="02010609060101010101" charset="-122"/>
              </a:rPr>
              <a:t>形容反应迟钝，手脚不灵活的。</a:t>
            </a:r>
            <a:endParaRPr lang="zh-CN" altLang="en-US" sz="3200" b="1" dirty="0">
              <a:latin typeface="楷体" panose="02010609060101010101" charset="-122"/>
              <a:ea typeface="楷体" panose="02010609060101010101" charset="-122"/>
            </a:endParaRPr>
          </a:p>
        </p:txBody>
      </p:sp>
      <p:sp>
        <p:nvSpPr>
          <p:cNvPr id="13" name="文本框 12"/>
          <p:cNvSpPr txBox="1"/>
          <p:nvPr/>
        </p:nvSpPr>
        <p:spPr>
          <a:xfrm>
            <a:off x="1151255" y="3444240"/>
            <a:ext cx="1054735" cy="584775"/>
          </a:xfrm>
          <a:prstGeom prst="rect">
            <a:avLst/>
          </a:prstGeom>
          <a:noFill/>
        </p:spPr>
        <p:txBody>
          <a:bodyPr wrap="square" rtlCol="0">
            <a:spAutoFit/>
          </a:bodyPr>
          <a:lstStyle/>
          <a:p>
            <a:r>
              <a:rPr lang="zh-CN" altLang="en-US" sz="3200">
                <a:solidFill>
                  <a:srgbClr val="0000FF"/>
                </a:solidFill>
                <a:latin typeface="黑体" panose="02010609060101010101" pitchFamily="49" charset="-122"/>
                <a:ea typeface="黑体" panose="02010609060101010101" pitchFamily="49" charset="-122"/>
              </a:rPr>
              <a:t>照耀：</a:t>
            </a:r>
            <a:endParaRPr lang="zh-CN" altLang="en-US" sz="3200">
              <a:solidFill>
                <a:srgbClr val="0000FF"/>
              </a:solidFill>
              <a:latin typeface="黑体" panose="02010609060101010101" pitchFamily="49" charset="-122"/>
              <a:ea typeface="黑体" panose="02010609060101010101" pitchFamily="49" charset="-122"/>
            </a:endParaRPr>
          </a:p>
        </p:txBody>
      </p:sp>
      <p:sp>
        <p:nvSpPr>
          <p:cNvPr id="15" name="文本框 14"/>
          <p:cNvSpPr txBox="1"/>
          <p:nvPr/>
        </p:nvSpPr>
        <p:spPr>
          <a:xfrm>
            <a:off x="2279650" y="3444240"/>
            <a:ext cx="4714875" cy="58477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表示强烈的光线照射。</a:t>
            </a:r>
            <a:endParaRPr lang="zh-CN" altLang="en-US" sz="3200" b="1">
              <a:latin typeface="楷体" panose="02010609060101010101" charset="-122"/>
              <a:ea typeface="楷体" panose="02010609060101010101" charset="-122"/>
            </a:endParaRPr>
          </a:p>
        </p:txBody>
      </p:sp>
      <p:sp>
        <p:nvSpPr>
          <p:cNvPr id="7" name="文本框 6"/>
          <p:cNvSpPr txBox="1"/>
          <p:nvPr/>
        </p:nvSpPr>
        <p:spPr>
          <a:xfrm>
            <a:off x="1166495" y="1677670"/>
            <a:ext cx="1039495" cy="584775"/>
          </a:xfrm>
          <a:prstGeom prst="rect">
            <a:avLst/>
          </a:prstGeom>
          <a:noFill/>
        </p:spPr>
        <p:txBody>
          <a:bodyPr wrap="square" rtlCol="0">
            <a:spAutoFit/>
          </a:bodyPr>
          <a:lstStyle/>
          <a:p>
            <a:r>
              <a:rPr lang="zh-CN" altLang="en-US" sz="3200">
                <a:solidFill>
                  <a:srgbClr val="0000FF"/>
                </a:solidFill>
                <a:latin typeface="黑体" panose="02010609060101010101" pitchFamily="49" charset="-122"/>
                <a:ea typeface="黑体" panose="02010609060101010101" pitchFamily="49" charset="-122"/>
              </a:rPr>
              <a:t>幽雅：</a:t>
            </a:r>
            <a:endParaRPr lang="zh-CN" altLang="en-US" sz="3200">
              <a:solidFill>
                <a:srgbClr val="0000FF"/>
              </a:solidFill>
              <a:latin typeface="黑体" panose="02010609060101010101" pitchFamily="49" charset="-122"/>
              <a:ea typeface="黑体" panose="02010609060101010101" pitchFamily="49" charset="-122"/>
            </a:endParaRPr>
          </a:p>
        </p:txBody>
      </p:sp>
      <p:sp>
        <p:nvSpPr>
          <p:cNvPr id="8" name="文本框 7"/>
          <p:cNvSpPr txBox="1"/>
          <p:nvPr/>
        </p:nvSpPr>
        <p:spPr>
          <a:xfrm>
            <a:off x="2279650" y="1677670"/>
            <a:ext cx="4752340" cy="58477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幽静而雅致。</a:t>
            </a:r>
            <a:endParaRPr lang="zh-CN" altLang="en-US" sz="3200" b="1">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3" grpId="1"/>
      <p:bldP spid="6" grpId="1"/>
      <p:bldP spid="16" grpId="1"/>
      <p:bldP spid="13" grpId="1"/>
      <p:bldP spid="7" grpId="1"/>
      <p:bldP spid="8"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文本框 4"/>
          <p:cNvSpPr txBox="1"/>
          <p:nvPr/>
        </p:nvSpPr>
        <p:spPr>
          <a:xfrm>
            <a:off x="1164590" y="1233487"/>
            <a:ext cx="7138670" cy="2676525"/>
          </a:xfrm>
          <a:prstGeom prst="rect">
            <a:avLst/>
          </a:prstGeom>
          <a:noFill/>
        </p:spPr>
        <p:txBody>
          <a:bodyPr wrap="square" rtlCol="0">
            <a:spAutoFit/>
          </a:bodyPr>
          <a:lstStyle/>
          <a:p>
            <a:pPr indent="711200" fontAlgn="auto">
              <a:extLst>
                <a:ext uri="{35155182-B16C-46BC-9424-99874614C6A1}">
                  <wpsdc:indentchars xmlns:wpsdc="http://www.wps.cn/officeDocument/2017/drawingmlCustomData" val="200" checksum="3773799597"/>
                </a:ext>
              </a:extLst>
            </a:pPr>
            <a:r>
              <a:rPr lang="zh-CN" altLang="en-US" sz="2800" b="1" dirty="0" smtClean="0">
                <a:latin typeface="楷体" panose="02010609060101010101" charset="-122"/>
                <a:ea typeface="楷体" panose="02010609060101010101" charset="-122"/>
                <a:sym typeface="+mn-ea"/>
              </a:rPr>
              <a:t>亲爱的同学们，在第一单元中，我们学习了</a:t>
            </a:r>
            <a:r>
              <a:rPr lang="en-US" altLang="zh-CN" sz="2800" b="1" dirty="0" smtClean="0">
                <a:latin typeface="楷体" panose="02010609060101010101" charset="-122"/>
                <a:ea typeface="楷体" panose="02010609060101010101" charset="-122"/>
                <a:sym typeface="+mn-ea"/>
              </a:rPr>
              <a:t>《</a:t>
            </a:r>
            <a:r>
              <a:rPr lang="zh-CN" altLang="en-US" sz="2800" b="1" dirty="0" smtClean="0">
                <a:latin typeface="楷体" panose="02010609060101010101" charset="-122"/>
                <a:ea typeface="楷体" panose="02010609060101010101" charset="-122"/>
                <a:sym typeface="+mn-ea"/>
              </a:rPr>
              <a:t>草原</a:t>
            </a:r>
            <a:r>
              <a:rPr lang="en-US" altLang="zh-CN" sz="2800" b="1" dirty="0" smtClean="0">
                <a:latin typeface="楷体" panose="02010609060101010101" charset="-122"/>
                <a:ea typeface="楷体" panose="02010609060101010101" charset="-122"/>
                <a:sym typeface="+mn-ea"/>
              </a:rPr>
              <a:t>》《</a:t>
            </a:r>
            <a:r>
              <a:rPr lang="zh-CN" altLang="en-US" sz="2800" b="1" dirty="0" smtClean="0">
                <a:latin typeface="楷体" panose="02010609060101010101" charset="-122"/>
                <a:ea typeface="楷体" panose="02010609060101010101" charset="-122"/>
                <a:sym typeface="+mn-ea"/>
              </a:rPr>
              <a:t>丁香结</a:t>
            </a:r>
            <a:r>
              <a:rPr lang="en-US" altLang="zh-CN" sz="2800" b="1" dirty="0" smtClean="0">
                <a:latin typeface="楷体" panose="02010609060101010101" charset="-122"/>
                <a:ea typeface="楷体" panose="02010609060101010101" charset="-122"/>
                <a:sym typeface="+mn-ea"/>
              </a:rPr>
              <a:t>》《</a:t>
            </a:r>
            <a:r>
              <a:rPr lang="zh-CN" altLang="en-US" sz="2800" b="1" dirty="0" smtClean="0">
                <a:latin typeface="楷体" panose="02010609060101010101" charset="-122"/>
                <a:ea typeface="楷体" panose="02010609060101010101" charset="-122"/>
                <a:sym typeface="+mn-ea"/>
              </a:rPr>
              <a:t>古诗词三首</a:t>
            </a:r>
            <a:r>
              <a:rPr lang="en-US" altLang="zh-CN" sz="2800" b="1" dirty="0" smtClean="0">
                <a:latin typeface="楷体" panose="02010609060101010101" charset="-122"/>
                <a:ea typeface="楷体" panose="02010609060101010101" charset="-122"/>
                <a:sym typeface="+mn-ea"/>
              </a:rPr>
              <a:t>》《</a:t>
            </a:r>
            <a:r>
              <a:rPr lang="zh-CN" altLang="en-US" sz="2800" b="1" dirty="0" smtClean="0">
                <a:latin typeface="楷体" panose="02010609060101010101" charset="-122"/>
                <a:ea typeface="楷体" panose="02010609060101010101" charset="-122"/>
                <a:sym typeface="+mn-ea"/>
              </a:rPr>
              <a:t>花之歌</a:t>
            </a:r>
            <a:r>
              <a:rPr lang="en-US" altLang="zh-CN" sz="2800" b="1" dirty="0" smtClean="0">
                <a:latin typeface="楷体" panose="02010609060101010101" charset="-122"/>
                <a:ea typeface="楷体" panose="02010609060101010101" charset="-122"/>
                <a:sym typeface="+mn-ea"/>
              </a:rPr>
              <a:t>》</a:t>
            </a:r>
            <a:r>
              <a:rPr lang="zh-CN" altLang="en-US" sz="2800" b="1" dirty="0" smtClean="0">
                <a:latin typeface="楷体" panose="02010609060101010101" charset="-122"/>
                <a:ea typeface="楷体" panose="02010609060101010101" charset="-122"/>
                <a:sym typeface="+mn-ea"/>
              </a:rPr>
              <a:t>以及</a:t>
            </a:r>
            <a:r>
              <a:rPr lang="en-US" altLang="zh-CN" sz="2800" b="1" dirty="0" smtClean="0">
                <a:latin typeface="楷体" panose="02010609060101010101" charset="-122"/>
                <a:ea typeface="楷体" panose="02010609060101010101" charset="-122"/>
                <a:sym typeface="+mn-ea"/>
              </a:rPr>
              <a:t>《</a:t>
            </a:r>
            <a:r>
              <a:rPr lang="zh-CN" altLang="en-US" sz="2800" b="1" dirty="0" smtClean="0">
                <a:latin typeface="楷体" panose="02010609060101010101" charset="-122"/>
                <a:ea typeface="楷体" panose="02010609060101010101" charset="-122"/>
                <a:sym typeface="+mn-ea"/>
              </a:rPr>
              <a:t>语文园地</a:t>
            </a:r>
            <a:r>
              <a:rPr lang="en-US" altLang="zh-CN" sz="2800" b="1" dirty="0" smtClean="0">
                <a:latin typeface="楷体" panose="02010609060101010101" charset="-122"/>
                <a:ea typeface="楷体" panose="02010609060101010101" charset="-122"/>
                <a:sym typeface="+mn-ea"/>
              </a:rPr>
              <a:t>》</a:t>
            </a:r>
            <a:r>
              <a:rPr lang="zh-CN" altLang="en-US" sz="2800" b="1" dirty="0" smtClean="0">
                <a:latin typeface="楷体" panose="02010609060101010101" charset="-122"/>
                <a:ea typeface="楷体" panose="02010609060101010101" charset="-122"/>
                <a:sym typeface="+mn-ea"/>
              </a:rPr>
              <a:t>，让我们一起来复习一下本单元的知识吧！</a:t>
            </a:r>
            <a:endParaRPr lang="en-US" altLang="zh-CN" sz="2800" b="1" dirty="0" smtClean="0">
              <a:latin typeface="楷体" panose="02010609060101010101" charset="-122"/>
              <a:ea typeface="楷体" panose="02010609060101010101" charset="-122"/>
            </a:endParaRPr>
          </a:p>
          <a:p>
            <a:pPr indent="711200" fontAlgn="auto">
              <a:extLst>
                <a:ext uri="{35155182-B16C-46BC-9424-99874614C6A1}">
                  <wpsdc:indentchars xmlns:wpsdc="http://www.wps.cn/officeDocument/2017/drawingmlCustomData" val="200" checksum="3773799597"/>
                </a:ext>
              </a:extLst>
            </a:pPr>
            <a:r>
              <a:rPr lang="zh-CN" altLang="en-US" sz="2800" b="1" dirty="0" smtClean="0">
                <a:latin typeface="楷体" panose="02010609060101010101" charset="-122"/>
                <a:ea typeface="楷体" panose="02010609060101010101" charset="-122"/>
                <a:sym typeface="+mn-ea"/>
              </a:rPr>
              <a:t>首先让我们一起来看看本单元有哪些需要注意的生字。</a:t>
            </a:r>
            <a:endParaRPr lang="zh-CN" altLang="en-US" sz="28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647247" y="809002"/>
            <a:ext cx="1934845" cy="584775"/>
          </a:xfrm>
          <a:prstGeom prst="rect">
            <a:avLst/>
          </a:prstGeom>
          <a:noFill/>
        </p:spPr>
        <p:txBody>
          <a:bodyPr wrap="square" rtlCol="0">
            <a:spAutoFit/>
          </a:bodyPr>
          <a:lstStyle/>
          <a:p>
            <a:r>
              <a:rPr lang="zh-CN" altLang="en-US" sz="3200" dirty="0">
                <a:solidFill>
                  <a:srgbClr val="0000FF"/>
                </a:solidFill>
                <a:latin typeface="黑体" panose="02010609060101010101" pitchFamily="49" charset="-122"/>
                <a:ea typeface="黑体" panose="02010609060101010101" pitchFamily="49" charset="-122"/>
                <a:cs typeface="楷体" panose="02010609060101010101" charset="-122"/>
                <a:sym typeface="+mn-ea"/>
              </a:rPr>
              <a:t>孤芳自赏：</a:t>
            </a:r>
            <a:endParaRPr lang="zh-CN" altLang="en-US" sz="3200" dirty="0">
              <a:solidFill>
                <a:srgbClr val="0000FF"/>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10" name="文本框 9"/>
          <p:cNvSpPr txBox="1"/>
          <p:nvPr/>
        </p:nvSpPr>
        <p:spPr>
          <a:xfrm>
            <a:off x="2527209" y="823516"/>
            <a:ext cx="6066155" cy="1109535"/>
          </a:xfrm>
          <a:prstGeom prst="rect">
            <a:avLst/>
          </a:prstGeom>
          <a:noFill/>
        </p:spPr>
        <p:txBody>
          <a:bodyPr wrap="square" rtlCol="0">
            <a:spAutoFit/>
          </a:bodyPr>
          <a:lstStyle/>
          <a:p>
            <a:pPr>
              <a:lnSpc>
                <a:spcPct val="110000"/>
              </a:lnSpc>
            </a:pPr>
            <a:r>
              <a:rPr lang="zh-CN" altLang="en-US" sz="3200" b="1" dirty="0">
                <a:latin typeface="楷体" panose="02010609060101010101" charset="-122"/>
                <a:ea typeface="楷体" panose="02010609060101010101" charset="-122"/>
                <a:cs typeface="楷体" panose="02010609060101010101" charset="-122"/>
                <a:sym typeface="+mn-ea"/>
              </a:rPr>
              <a:t>把自己看成一朵香花而自我欣赏。比喻自命清高。</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2" name="矩形标注 1"/>
          <p:cNvSpPr/>
          <p:nvPr/>
        </p:nvSpPr>
        <p:spPr>
          <a:xfrm>
            <a:off x="1227808" y="2196685"/>
            <a:ext cx="6972759" cy="1873377"/>
          </a:xfrm>
          <a:prstGeom prst="wedgeRectCallout">
            <a:avLst>
              <a:gd name="adj1" fmla="val -22744"/>
              <a:gd name="adj2" fmla="val -64504"/>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800" b="1" dirty="0" smtClean="0">
                <a:solidFill>
                  <a:schemeClr val="tx1"/>
                </a:solidFill>
                <a:latin typeface="宋体" panose="02010600030101010101" pitchFamily="2" charset="-122"/>
                <a:ea typeface="宋体" panose="02010600030101010101" pitchFamily="2" charset="-122"/>
                <a:cs typeface="楷体" panose="02010609060101010101" charset="-122"/>
              </a:rPr>
              <a:t>   “</a:t>
            </a:r>
            <a:r>
              <a:rPr lang="zh-CN" altLang="en-US" sz="2800" b="1" dirty="0">
                <a:solidFill>
                  <a:schemeClr val="tx1"/>
                </a:solidFill>
                <a:latin typeface="宋体" panose="02010600030101010101" pitchFamily="2" charset="-122"/>
                <a:ea typeface="宋体" panose="02010600030101010101" pitchFamily="2" charset="-122"/>
                <a:cs typeface="楷体" panose="02010609060101010101" charset="-122"/>
              </a:rPr>
              <a:t>孤芳自赏</a:t>
            </a:r>
            <a:r>
              <a:rPr lang="en-US" altLang="zh-CN" sz="2800" b="1" dirty="0">
                <a:solidFill>
                  <a:schemeClr val="tx1"/>
                </a:solidFill>
                <a:latin typeface="宋体" panose="02010600030101010101" pitchFamily="2" charset="-122"/>
                <a:ea typeface="宋体" panose="02010600030101010101" pitchFamily="2" charset="-122"/>
                <a:cs typeface="楷体" panose="02010609060101010101" charset="-122"/>
              </a:rPr>
              <a:t>”</a:t>
            </a:r>
            <a:r>
              <a:rPr lang="zh-CN" altLang="en-US" sz="2800" b="1" dirty="0">
                <a:solidFill>
                  <a:schemeClr val="tx1"/>
                </a:solidFill>
                <a:latin typeface="宋体" panose="02010600030101010101" pitchFamily="2" charset="-122"/>
                <a:ea typeface="宋体" panose="02010600030101010101" pitchFamily="2" charset="-122"/>
                <a:cs typeface="楷体" panose="02010609060101010101" charset="-122"/>
              </a:rPr>
              <a:t>是贬义词，指自命清高，自我欣赏的人。它的近义词是</a:t>
            </a:r>
            <a:r>
              <a:rPr lang="en-US" altLang="zh-CN" sz="2800" b="1" dirty="0">
                <a:solidFill>
                  <a:schemeClr val="tx1"/>
                </a:solidFill>
                <a:latin typeface="宋体" panose="02010600030101010101" pitchFamily="2" charset="-122"/>
                <a:ea typeface="宋体" panose="02010600030101010101" pitchFamily="2" charset="-122"/>
                <a:cs typeface="楷体" panose="02010609060101010101" charset="-122"/>
              </a:rPr>
              <a:t>“</a:t>
            </a:r>
            <a:r>
              <a:rPr lang="zh-CN" altLang="en-US" sz="2800" b="1" dirty="0">
                <a:solidFill>
                  <a:schemeClr val="tx1"/>
                </a:solidFill>
                <a:latin typeface="宋体" panose="02010600030101010101" pitchFamily="2" charset="-122"/>
                <a:ea typeface="宋体" panose="02010600030101010101" pitchFamily="2" charset="-122"/>
                <a:cs typeface="楷体" panose="02010609060101010101" charset="-122"/>
              </a:rPr>
              <a:t>自命清高</a:t>
            </a:r>
            <a:r>
              <a:rPr lang="en-US" altLang="zh-CN" sz="2800" b="1" dirty="0">
                <a:solidFill>
                  <a:schemeClr val="tx1"/>
                </a:solidFill>
                <a:latin typeface="宋体" panose="02010600030101010101" pitchFamily="2" charset="-122"/>
                <a:ea typeface="宋体" panose="02010600030101010101" pitchFamily="2" charset="-122"/>
                <a:cs typeface="楷体" panose="02010609060101010101" charset="-122"/>
              </a:rPr>
              <a:t>”</a:t>
            </a:r>
            <a:r>
              <a:rPr lang="zh-CN" altLang="en-US" sz="2800" b="1" dirty="0">
                <a:solidFill>
                  <a:schemeClr val="tx1"/>
                </a:solidFill>
                <a:latin typeface="宋体" panose="02010600030101010101" pitchFamily="2" charset="-122"/>
                <a:ea typeface="宋体" panose="02010600030101010101" pitchFamily="2" charset="-122"/>
                <a:cs typeface="楷体" panose="02010609060101010101" charset="-122"/>
              </a:rPr>
              <a:t>，反义词</a:t>
            </a:r>
            <a:r>
              <a:rPr lang="zh-CN" altLang="en-US" sz="2800" b="1" dirty="0" smtClean="0">
                <a:solidFill>
                  <a:schemeClr val="tx1"/>
                </a:solidFill>
                <a:latin typeface="宋体" panose="02010600030101010101" pitchFamily="2" charset="-122"/>
                <a:ea typeface="宋体" panose="02010600030101010101" pitchFamily="2" charset="-122"/>
                <a:cs typeface="楷体" panose="02010609060101010101" charset="-122"/>
              </a:rPr>
              <a:t>是“自惭形秽”</a:t>
            </a:r>
            <a:r>
              <a:rPr lang="zh-CN" altLang="en-US" sz="2800" b="1" dirty="0">
                <a:solidFill>
                  <a:schemeClr val="tx1"/>
                </a:solidFill>
                <a:latin typeface="宋体" panose="02010600030101010101" pitchFamily="2" charset="-122"/>
                <a:ea typeface="宋体" panose="02010600030101010101" pitchFamily="2" charset="-122"/>
                <a:cs typeface="楷体" panose="02010609060101010101" charset="-122"/>
              </a:rPr>
              <a:t>。如：那女孩喜欢孤芳自赏,没人肯理她。</a:t>
            </a:r>
            <a:endParaRPr lang="zh-CN" altLang="en-US" sz="2800" b="1" dirty="0">
              <a:solidFill>
                <a:schemeClr val="tx1"/>
              </a:solidFill>
              <a:latin typeface="宋体" panose="02010600030101010101" pitchFamily="2" charset="-122"/>
              <a:ea typeface="宋体" panose="02010600030101010101" pitchFamily="2"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10" grpId="1"/>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28512" y="706498"/>
            <a:ext cx="1979416" cy="584775"/>
          </a:xfrm>
          <a:prstGeom prst="rect">
            <a:avLst/>
          </a:prstGeom>
          <a:noFill/>
        </p:spPr>
        <p:txBody>
          <a:bodyPr wrap="square" rtlCol="0">
            <a:spAutoFit/>
          </a:bodyPr>
          <a:lstStyle/>
          <a:p>
            <a:r>
              <a:rPr lang="zh-CN" altLang="en-US" sz="3200" dirty="0">
                <a:solidFill>
                  <a:srgbClr val="0000FF"/>
                </a:solidFill>
                <a:latin typeface="黑体" panose="02010609060101010101" pitchFamily="49" charset="-122"/>
                <a:ea typeface="黑体" panose="02010609060101010101" pitchFamily="49" charset="-122"/>
                <a:cs typeface="楷体" panose="02010609060101010101" charset="-122"/>
                <a:sym typeface="+mn-ea"/>
              </a:rPr>
              <a:t>芬芳馥郁：</a:t>
            </a:r>
            <a:endParaRPr lang="zh-CN" altLang="en-US" sz="3200" dirty="0">
              <a:solidFill>
                <a:srgbClr val="0000FF"/>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5" name="文本框 4"/>
          <p:cNvSpPr txBox="1"/>
          <p:nvPr/>
        </p:nvSpPr>
        <p:spPr>
          <a:xfrm>
            <a:off x="2397399" y="721012"/>
            <a:ext cx="3345856" cy="584775"/>
          </a:xfrm>
          <a:prstGeom prst="rect">
            <a:avLst/>
          </a:prstGeom>
          <a:noFill/>
        </p:spPr>
        <p:txBody>
          <a:bodyPr wrap="square" rtlCol="0">
            <a:spAutoFit/>
          </a:bodyPr>
          <a:lstStyle/>
          <a:p>
            <a:r>
              <a:rPr lang="zh-CN" altLang="en-US" sz="3200" b="1" dirty="0">
                <a:latin typeface="楷体" panose="02010609060101010101" charset="-122"/>
                <a:ea typeface="楷体" panose="02010609060101010101" charset="-122"/>
                <a:cs typeface="楷体" panose="02010609060101010101" charset="-122"/>
                <a:sym typeface="+mn-ea"/>
              </a:rPr>
              <a:t>形容香气非常浓。</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9" name="文本框 8"/>
          <p:cNvSpPr txBox="1"/>
          <p:nvPr/>
        </p:nvSpPr>
        <p:spPr>
          <a:xfrm>
            <a:off x="528511" y="1625343"/>
            <a:ext cx="1986916" cy="584775"/>
          </a:xfrm>
          <a:prstGeom prst="rect">
            <a:avLst/>
          </a:prstGeom>
          <a:noFill/>
        </p:spPr>
        <p:txBody>
          <a:bodyPr wrap="square" rtlCol="0">
            <a:spAutoFit/>
          </a:bodyPr>
          <a:lstStyle/>
          <a:p>
            <a:pPr lvl="0" algn="l">
              <a:buClrTx/>
              <a:buSzTx/>
              <a:buFontTx/>
            </a:pPr>
            <a:r>
              <a:rPr lang="zh-CN" altLang="en-US" sz="3200" dirty="0">
                <a:solidFill>
                  <a:srgbClr val="0000FF"/>
                </a:solidFill>
                <a:latin typeface="黑体" panose="02010609060101010101" pitchFamily="49" charset="-122"/>
                <a:ea typeface="黑体" panose="02010609060101010101" pitchFamily="49" charset="-122"/>
                <a:cs typeface="楷体" panose="02010609060101010101" charset="-122"/>
                <a:sym typeface="+mn-ea"/>
              </a:rPr>
              <a:t>婆娑起舞：</a:t>
            </a:r>
            <a:endParaRPr lang="zh-CN" altLang="en-US" sz="3200" dirty="0">
              <a:solidFill>
                <a:srgbClr val="0000FF"/>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10" name="文本框 9"/>
          <p:cNvSpPr txBox="1"/>
          <p:nvPr/>
        </p:nvSpPr>
        <p:spPr>
          <a:xfrm>
            <a:off x="2397399" y="1639857"/>
            <a:ext cx="3373115" cy="584775"/>
          </a:xfrm>
          <a:prstGeom prst="rect">
            <a:avLst/>
          </a:prstGeom>
          <a:noFill/>
        </p:spPr>
        <p:txBody>
          <a:bodyPr wrap="square" rtlCol="0">
            <a:spAutoFit/>
          </a:bodyPr>
          <a:lstStyle/>
          <a:p>
            <a:pPr lvl="0" algn="l">
              <a:buClrTx/>
              <a:buSzTx/>
              <a:buFontTx/>
            </a:pPr>
            <a:r>
              <a:rPr lang="zh-CN" altLang="en-US" sz="3200" b="1" dirty="0">
                <a:latin typeface="楷体" panose="02010609060101010101" charset="-122"/>
                <a:ea typeface="楷体" panose="02010609060101010101" charset="-122"/>
                <a:cs typeface="楷体" panose="02010609060101010101" charset="-122"/>
                <a:sym typeface="+mn-ea"/>
              </a:rPr>
              <a:t>盘旋舞动的样子。</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528512" y="2543553"/>
            <a:ext cx="1885058" cy="584775"/>
          </a:xfrm>
          <a:prstGeom prst="rect">
            <a:avLst/>
          </a:prstGeom>
          <a:noFill/>
        </p:spPr>
        <p:txBody>
          <a:bodyPr wrap="square" rtlCol="0">
            <a:spAutoFit/>
          </a:bodyPr>
          <a:lstStyle/>
          <a:p>
            <a:r>
              <a:rPr lang="zh-CN" altLang="en-US" sz="3200" dirty="0">
                <a:solidFill>
                  <a:srgbClr val="0000FF"/>
                </a:solidFill>
                <a:latin typeface="黑体" panose="02010609060101010101" pitchFamily="49" charset="-122"/>
                <a:ea typeface="黑体" panose="02010609060101010101" pitchFamily="49" charset="-122"/>
                <a:cs typeface="楷体" panose="02010609060101010101" charset="-122"/>
                <a:sym typeface="+mn-ea"/>
              </a:rPr>
              <a:t>顾影自怜：</a:t>
            </a:r>
            <a:endParaRPr lang="zh-CN" altLang="en-US" sz="3200" dirty="0">
              <a:solidFill>
                <a:srgbClr val="0000FF"/>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11" name="文本框 10"/>
          <p:cNvSpPr txBox="1"/>
          <p:nvPr/>
        </p:nvSpPr>
        <p:spPr>
          <a:xfrm>
            <a:off x="2397399" y="2573575"/>
            <a:ext cx="6427287" cy="1717393"/>
          </a:xfrm>
          <a:prstGeom prst="rect">
            <a:avLst/>
          </a:prstGeom>
          <a:noFill/>
        </p:spPr>
        <p:txBody>
          <a:bodyPr wrap="square" rtlCol="0">
            <a:spAutoFit/>
          </a:bodyPr>
          <a:lstStyle/>
          <a:p>
            <a:pPr>
              <a:lnSpc>
                <a:spcPct val="110000"/>
              </a:lnSpc>
            </a:pPr>
            <a:r>
              <a:rPr lang="zh-CN" altLang="en-US" sz="3200" b="1" dirty="0">
                <a:latin typeface="楷体" panose="02010609060101010101" charset="-122"/>
                <a:ea typeface="楷体" panose="02010609060101010101" charset="-122"/>
                <a:cs typeface="楷体" panose="02010609060101010101" charset="-122"/>
                <a:sym typeface="+mn-ea"/>
              </a:rPr>
              <a:t>回头望着自己的影子而怜惜自己。形容孤独失意。后也用来形容自我欣赏的样子。</a:t>
            </a:r>
            <a:endParaRPr lang="zh-CN" altLang="en-US" sz="3200" b="1"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4" grpId="1"/>
      <p:bldP spid="5" grpId="1"/>
      <p:bldP spid="9" grpId="1"/>
      <p:bldP spid="10" grpId="1"/>
      <p:bldP spid="6" grpId="1"/>
      <p:bldP spid="11"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191350" y="1154258"/>
            <a:ext cx="2263049" cy="584775"/>
          </a:xfrm>
          <a:prstGeom prst="rect">
            <a:avLst/>
          </a:prstGeom>
          <a:noFill/>
        </p:spPr>
        <p:txBody>
          <a:bodyPr wrap="square" rtlCol="0">
            <a:spAutoFit/>
          </a:bodyPr>
          <a:lstStyle/>
          <a:p>
            <a:pPr lvl="0" algn="l">
              <a:buClrTx/>
              <a:buSzTx/>
              <a:buFontTx/>
            </a:pPr>
            <a:r>
              <a:rPr lang="zh-CN" altLang="en-US" sz="3200" dirty="0">
                <a:solidFill>
                  <a:srgbClr val="0000FF"/>
                </a:solidFill>
                <a:latin typeface="黑体" panose="02010609060101010101" pitchFamily="49" charset="-122"/>
                <a:ea typeface="黑体" panose="02010609060101010101" pitchFamily="49" charset="-122"/>
                <a:cs typeface="楷体" panose="02010609060101010101" charset="-122"/>
                <a:sym typeface="+mn-ea"/>
              </a:rPr>
              <a:t>心驰神往：</a:t>
            </a:r>
            <a:endParaRPr lang="zh-CN" altLang="en-US" sz="3200" dirty="0">
              <a:solidFill>
                <a:srgbClr val="0000FF"/>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8" name="文本框 7"/>
          <p:cNvSpPr txBox="1"/>
          <p:nvPr/>
        </p:nvSpPr>
        <p:spPr>
          <a:xfrm>
            <a:off x="3097530" y="1154258"/>
            <a:ext cx="4924425" cy="584775"/>
          </a:xfrm>
          <a:prstGeom prst="rect">
            <a:avLst/>
          </a:prstGeom>
          <a:noFill/>
        </p:spPr>
        <p:txBody>
          <a:bodyPr wrap="square" rtlCol="0">
            <a:spAutoFit/>
          </a:bodyPr>
          <a:lstStyle/>
          <a:p>
            <a:pPr lvl="0" algn="l">
              <a:buClrTx/>
              <a:buSzTx/>
              <a:buFontTx/>
            </a:pPr>
            <a:r>
              <a:rPr lang="zh-CN" altLang="en-US" sz="3200" b="1" dirty="0">
                <a:latin typeface="楷体" panose="02010609060101010101" charset="-122"/>
                <a:ea typeface="楷体" panose="02010609060101010101" charset="-122"/>
                <a:cs typeface="楷体" panose="02010609060101010101" charset="-122"/>
                <a:sym typeface="+mn-ea"/>
              </a:rPr>
              <a:t>心神飞到（向往的地方）。</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2" name="矩形标注 1"/>
          <p:cNvSpPr/>
          <p:nvPr/>
        </p:nvSpPr>
        <p:spPr>
          <a:xfrm>
            <a:off x="1664665" y="2462578"/>
            <a:ext cx="6336641" cy="1584876"/>
          </a:xfrm>
          <a:prstGeom prst="wedgeRectCallout">
            <a:avLst>
              <a:gd name="adj1" fmla="val -21801"/>
              <a:gd name="adj2" fmla="val -85193"/>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800" b="1">
                <a:solidFill>
                  <a:schemeClr val="tx1"/>
                </a:solidFill>
                <a:latin typeface="宋体" panose="02010600030101010101" pitchFamily="2" charset="-122"/>
                <a:ea typeface="宋体" panose="02010600030101010101" pitchFamily="2" charset="-122"/>
                <a:cs typeface="楷体" panose="02010609060101010101" charset="-122"/>
              </a:rPr>
              <a:t>    “</a:t>
            </a:r>
            <a:r>
              <a:rPr lang="zh-CN" altLang="en-US" sz="2800" b="1">
                <a:solidFill>
                  <a:schemeClr val="tx1"/>
                </a:solidFill>
                <a:latin typeface="宋体" panose="02010600030101010101" pitchFamily="2" charset="-122"/>
                <a:ea typeface="宋体" panose="02010600030101010101" pitchFamily="2" charset="-122"/>
                <a:cs typeface="楷体" panose="02010609060101010101" charset="-122"/>
              </a:rPr>
              <a:t>心驰神往</a:t>
            </a:r>
            <a:r>
              <a:rPr lang="en-US" altLang="zh-CN" sz="2800" b="1">
                <a:solidFill>
                  <a:schemeClr val="tx1"/>
                </a:solidFill>
                <a:latin typeface="宋体" panose="02010600030101010101" pitchFamily="2" charset="-122"/>
                <a:ea typeface="宋体" panose="02010600030101010101" pitchFamily="2" charset="-122"/>
                <a:cs typeface="楷体" panose="02010609060101010101" charset="-122"/>
              </a:rPr>
              <a:t>”</a:t>
            </a:r>
            <a:r>
              <a:rPr lang="zh-CN" altLang="en-US" sz="2800" b="1">
                <a:solidFill>
                  <a:schemeClr val="tx1"/>
                </a:solidFill>
                <a:latin typeface="宋体" panose="02010600030101010101" pitchFamily="2" charset="-122"/>
                <a:ea typeface="宋体" panose="02010600030101010101" pitchFamily="2" charset="-122"/>
                <a:cs typeface="楷体" panose="02010609060101010101" charset="-122"/>
              </a:rPr>
              <a:t>是描写心理的词语，近义词是</a:t>
            </a:r>
            <a:r>
              <a:rPr lang="en-US" altLang="zh-CN" sz="2800" b="1">
                <a:solidFill>
                  <a:schemeClr val="tx1"/>
                </a:solidFill>
                <a:latin typeface="宋体" panose="02010600030101010101" pitchFamily="2" charset="-122"/>
                <a:ea typeface="宋体" panose="02010600030101010101" pitchFamily="2" charset="-122"/>
                <a:cs typeface="楷体" panose="02010609060101010101" charset="-122"/>
              </a:rPr>
              <a:t>“</a:t>
            </a:r>
            <a:r>
              <a:rPr lang="zh-CN" altLang="en-US" sz="2800" b="1">
                <a:solidFill>
                  <a:schemeClr val="tx1"/>
                </a:solidFill>
                <a:latin typeface="宋体" panose="02010600030101010101" pitchFamily="2" charset="-122"/>
                <a:ea typeface="宋体" panose="02010600030101010101" pitchFamily="2" charset="-122"/>
                <a:cs typeface="楷体" panose="02010609060101010101" charset="-122"/>
              </a:rPr>
              <a:t>心向往之</a:t>
            </a:r>
            <a:r>
              <a:rPr lang="en-US" altLang="zh-CN" sz="2800" b="1">
                <a:solidFill>
                  <a:schemeClr val="tx1"/>
                </a:solidFill>
                <a:latin typeface="宋体" panose="02010600030101010101" pitchFamily="2" charset="-122"/>
                <a:ea typeface="宋体" panose="02010600030101010101" pitchFamily="2" charset="-122"/>
                <a:cs typeface="楷体" panose="02010609060101010101" charset="-122"/>
              </a:rPr>
              <a:t>”</a:t>
            </a:r>
            <a:r>
              <a:rPr lang="zh-CN" altLang="en-US" sz="2800" b="1">
                <a:solidFill>
                  <a:schemeClr val="tx1"/>
                </a:solidFill>
                <a:latin typeface="宋体" panose="02010600030101010101" pitchFamily="2" charset="-122"/>
                <a:ea typeface="宋体" panose="02010600030101010101" pitchFamily="2" charset="-122"/>
                <a:cs typeface="楷体" panose="02010609060101010101" charset="-122"/>
              </a:rPr>
              <a:t>，一般形容在追求和向往的事情或地方上。</a:t>
            </a:r>
            <a:endParaRPr lang="zh-CN" altLang="en-US" sz="2800" b="1">
              <a:solidFill>
                <a:schemeClr val="tx1"/>
              </a:solidFill>
              <a:latin typeface="宋体" panose="02010600030101010101" pitchFamily="2" charset="-122"/>
              <a:ea typeface="宋体" panose="02010600030101010101" pitchFamily="2"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p:bldP spid="8" grpId="1"/>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64023" y="1458354"/>
            <a:ext cx="1251585" cy="521970"/>
          </a:xfrm>
          <a:prstGeom prst="rect">
            <a:avLst/>
          </a:prstGeom>
          <a:solidFill>
            <a:srgbClr val="92D050"/>
          </a:solidFill>
        </p:spPr>
        <p:txBody>
          <a:bodyPr wrap="none" rtlCol="0">
            <a:spAutoFit/>
          </a:bodyPr>
          <a:lstStyle/>
          <a:p>
            <a:pPr algn="l"/>
            <a:r>
              <a:rPr lang="en-US" altLang="zh-CN" sz="2800" dirty="0">
                <a:solidFill>
                  <a:schemeClr val="tx1"/>
                </a:solidFill>
                <a:latin typeface="楷体" panose="02010609060101010101" charset="-122"/>
                <a:ea typeface="楷体" panose="02010609060101010101" charset="-122"/>
                <a:cs typeface="楷体" panose="02010609060101010101" charset="-122"/>
                <a:sym typeface="+mn-ea"/>
              </a:rPr>
              <a:t>AABB</a:t>
            </a:r>
            <a:r>
              <a:rPr lang="zh-CN" altLang="en-US" sz="2800" b="1" dirty="0">
                <a:solidFill>
                  <a:schemeClr val="tx1"/>
                </a:solidFill>
                <a:latin typeface="楷体" panose="02010609060101010101" charset="-122"/>
                <a:ea typeface="楷体" panose="02010609060101010101" charset="-122"/>
                <a:cs typeface="楷体" panose="02010609060101010101" charset="-122"/>
                <a:sym typeface="+mn-ea"/>
              </a:rPr>
              <a:t>式</a:t>
            </a:r>
            <a:endParaRPr lang="zh-CN" altLang="en-US" sz="2800" b="1" dirty="0">
              <a:solidFill>
                <a:schemeClr val="tx1"/>
              </a:solidFill>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2753379" y="1325649"/>
            <a:ext cx="6100445" cy="1754326"/>
          </a:xfrm>
          <a:prstGeom prst="rect">
            <a:avLst/>
          </a:prstGeom>
          <a:noFill/>
        </p:spPr>
        <p:txBody>
          <a:bodyPr wrap="square" rtlCol="0">
            <a:spAutoFit/>
          </a:bodyPr>
          <a:lstStyle/>
          <a:p>
            <a:pPr algn="l"/>
            <a:r>
              <a:rPr lang="zh-CN" altLang="en-US" sz="3600" b="1" dirty="0">
                <a:latin typeface="楷体" panose="02010609060101010101" charset="-122"/>
                <a:ea typeface="楷体" panose="02010609060101010101" charset="-122"/>
                <a:cs typeface="楷体" panose="02010609060101010101" charset="-122"/>
                <a:sym typeface="+mn-ea"/>
              </a:rPr>
              <a:t>断断续续  </a:t>
            </a:r>
            <a:r>
              <a:rPr lang="zh-CN" altLang="en-US" sz="3600" b="1" dirty="0" smtClean="0">
                <a:latin typeface="楷体" panose="02010609060101010101" charset="-122"/>
                <a:ea typeface="楷体" panose="02010609060101010101" charset="-122"/>
                <a:cs typeface="楷体" panose="02010609060101010101" charset="-122"/>
                <a:sym typeface="+mn-ea"/>
              </a:rPr>
              <a:t>明明白白</a:t>
            </a:r>
            <a:endParaRPr lang="zh-CN" altLang="en-US" sz="3600" b="1" dirty="0">
              <a:latin typeface="楷体" panose="02010609060101010101" charset="-122"/>
              <a:ea typeface="楷体" panose="02010609060101010101" charset="-122"/>
              <a:cs typeface="楷体" panose="02010609060101010101" charset="-122"/>
              <a:sym typeface="+mn-ea"/>
            </a:endParaRPr>
          </a:p>
          <a:p>
            <a:pPr algn="l"/>
            <a:r>
              <a:rPr lang="zh-CN" altLang="en-US" sz="3600" b="1" dirty="0" smtClean="0">
                <a:latin typeface="楷体" panose="02010609060101010101" charset="-122"/>
                <a:ea typeface="楷体" panose="02010609060101010101" charset="-122"/>
                <a:cs typeface="楷体" panose="02010609060101010101" charset="-122"/>
                <a:sym typeface="+mn-ea"/>
              </a:rPr>
              <a:t>隐隐约约  </a:t>
            </a:r>
            <a:r>
              <a:rPr lang="zh-CN" altLang="en-US" sz="3600" b="1" dirty="0">
                <a:latin typeface="楷体" panose="02010609060101010101" charset="-122"/>
                <a:ea typeface="楷体" panose="02010609060101010101" charset="-122"/>
                <a:cs typeface="楷体" panose="02010609060101010101" charset="-122"/>
                <a:sym typeface="+mn-ea"/>
              </a:rPr>
              <a:t>密密麻麻</a:t>
            </a:r>
            <a:endParaRPr lang="zh-CN" altLang="en-US" sz="3600" b="1" dirty="0">
              <a:latin typeface="楷体" panose="02010609060101010101" charset="-122"/>
              <a:ea typeface="楷体" panose="02010609060101010101" charset="-122"/>
              <a:cs typeface="楷体" panose="02010609060101010101" charset="-122"/>
              <a:sym typeface="+mn-ea"/>
            </a:endParaRPr>
          </a:p>
          <a:p>
            <a:pPr algn="l"/>
            <a:r>
              <a:rPr lang="zh-CN" altLang="en-US" sz="3600" b="1" dirty="0" smtClean="0">
                <a:latin typeface="楷体" panose="02010609060101010101" charset="-122"/>
                <a:ea typeface="楷体" panose="02010609060101010101" charset="-122"/>
                <a:cs typeface="楷体" panose="02010609060101010101" charset="-122"/>
                <a:sym typeface="+mn-ea"/>
              </a:rPr>
              <a:t>高高兴兴  </a:t>
            </a:r>
            <a:r>
              <a:rPr lang="zh-CN" altLang="en-US" sz="3600" b="1" dirty="0">
                <a:latin typeface="楷体" panose="02010609060101010101" charset="-122"/>
                <a:ea typeface="楷体" panose="02010609060101010101" charset="-122"/>
                <a:cs typeface="楷体" panose="02010609060101010101" charset="-122"/>
                <a:sym typeface="+mn-ea"/>
              </a:rPr>
              <a:t>吞吞吐吐</a:t>
            </a:r>
            <a:endParaRPr lang="zh-CN" altLang="en-US" sz="3600" b="1" dirty="0">
              <a:latin typeface="楷体" panose="02010609060101010101" charset="-122"/>
              <a:ea typeface="楷体" panose="02010609060101010101" charset="-122"/>
              <a:cs typeface="楷体" panose="02010609060101010101" charset="-122"/>
              <a:sym typeface="+mn-ea"/>
            </a:endParaRPr>
          </a:p>
        </p:txBody>
      </p:sp>
      <p:grpSp>
        <p:nvGrpSpPr>
          <p:cNvPr id="2" name="组合 1"/>
          <p:cNvGrpSpPr/>
          <p:nvPr/>
        </p:nvGrpSpPr>
        <p:grpSpPr>
          <a:xfrm>
            <a:off x="-87084" y="426349"/>
            <a:ext cx="2513330" cy="508324"/>
            <a:chOff x="458" y="988"/>
            <a:chExt cx="4134" cy="912"/>
          </a:xfrm>
          <a:effectLst>
            <a:outerShdw blurRad="50800" dist="38100" dir="2700000" algn="tl" rotWithShape="0">
              <a:prstClr val="black">
                <a:alpha val="40000"/>
              </a:prstClr>
            </a:outerShdw>
          </a:effectLst>
        </p:grpSpPr>
        <p:sp>
          <p:nvSpPr>
            <p:cNvPr id="11" name="流程图: 延期 10"/>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12"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词语分类</a:t>
              </a:r>
              <a:endParaRPr lang="zh-CN" altLang="en-US" sz="2800" b="1" dirty="0">
                <a:solidFill>
                  <a:schemeClr val="tx1"/>
                </a:solidFill>
                <a:latin typeface="楷体" panose="02010609060101010101" charset="-122"/>
                <a:ea typeface="楷体" panose="02010609060101010101" charset="-122"/>
              </a:endParaRPr>
            </a:p>
          </p:txBody>
        </p:sp>
      </p:grpSp>
      <p:sp>
        <p:nvSpPr>
          <p:cNvPr id="14" name="矩形 13"/>
          <p:cNvSpPr/>
          <p:nvPr/>
        </p:nvSpPr>
        <p:spPr>
          <a:xfrm>
            <a:off x="1040798" y="3395884"/>
            <a:ext cx="7014630" cy="105891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chemeClr val="tx1"/>
                </a:solidFill>
                <a:latin typeface="宋体" panose="02010600030101010101" pitchFamily="2" charset="-122"/>
                <a:ea typeface="宋体" panose="02010600030101010101" pitchFamily="2" charset="-122"/>
                <a:sym typeface="+mn-ea"/>
              </a:rPr>
              <a:t>可以起到突出</a:t>
            </a:r>
            <a:r>
              <a:rPr lang="zh-CN" altLang="en-US" sz="2800" b="1" dirty="0">
                <a:solidFill>
                  <a:schemeClr val="tx1"/>
                </a:solidFill>
                <a:latin typeface="宋体" panose="02010600030101010101" pitchFamily="2" charset="-122"/>
                <a:ea typeface="宋体" panose="02010600030101010101" pitchFamily="2" charset="-122"/>
                <a:sym typeface="+mn-ea"/>
              </a:rPr>
              <a:t>强调和加强语气的</a:t>
            </a:r>
            <a:r>
              <a:rPr lang="zh-CN" altLang="en-US" sz="2800" b="1" dirty="0" smtClean="0">
                <a:solidFill>
                  <a:schemeClr val="tx1"/>
                </a:solidFill>
                <a:latin typeface="宋体" panose="02010600030101010101" pitchFamily="2" charset="-122"/>
                <a:ea typeface="宋体" panose="02010600030101010101" pitchFamily="2" charset="-122"/>
                <a:sym typeface="+mn-ea"/>
              </a:rPr>
              <a:t>修辞作用；加强</a:t>
            </a:r>
            <a:r>
              <a:rPr lang="zh-CN" altLang="en-US" sz="2800" b="1" dirty="0">
                <a:solidFill>
                  <a:schemeClr val="tx1"/>
                </a:solidFill>
                <a:latin typeface="宋体" panose="02010600030101010101" pitchFamily="2" charset="-122"/>
                <a:ea typeface="宋体" panose="02010600030101010101" pitchFamily="2" charset="-122"/>
                <a:sym typeface="+mn-ea"/>
              </a:rPr>
              <a:t>表达效果，使文章读起来有韵律感。</a:t>
            </a:r>
            <a:endParaRPr lang="zh-CN" altLang="en-US" sz="2800" b="1" dirty="0">
              <a:solidFill>
                <a:schemeClr val="tx1"/>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linds(horizontal)">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animBg="1"/>
      <p:bldP spid="3" grpId="2" animBg="1"/>
      <p:bldP spid="4" grpId="1"/>
      <p:bldP spid="4" grpId="2"/>
      <p:bldP spid="14" grpId="0" bldLvl="0" animBg="1"/>
      <p:bldP spid="14"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514927" y="1093663"/>
            <a:ext cx="1073785" cy="521970"/>
          </a:xfrm>
          <a:prstGeom prst="rect">
            <a:avLst/>
          </a:prstGeom>
          <a:solidFill>
            <a:srgbClr val="92D050"/>
          </a:solidFill>
        </p:spPr>
        <p:txBody>
          <a:bodyPr wrap="none" rtlCol="0">
            <a:spAutoFit/>
          </a:bodyPr>
          <a:lstStyle/>
          <a:p>
            <a:pPr algn="l"/>
            <a:r>
              <a:rPr lang="en-US" altLang="zh-CN" sz="2800" dirty="0">
                <a:latin typeface="楷体" panose="02010609060101010101" charset="-122"/>
                <a:ea typeface="楷体" panose="02010609060101010101" charset="-122"/>
                <a:cs typeface="楷体" panose="02010609060101010101" charset="-122"/>
                <a:sym typeface="+mn-ea"/>
              </a:rPr>
              <a:t>ABB</a:t>
            </a:r>
            <a:r>
              <a:rPr lang="zh-CN" altLang="en-US" sz="2800" b="1" dirty="0">
                <a:latin typeface="楷体" panose="02010609060101010101" charset="-122"/>
                <a:ea typeface="楷体" panose="02010609060101010101" charset="-122"/>
                <a:cs typeface="楷体" panose="02010609060101010101" charset="-122"/>
                <a:sym typeface="+mn-ea"/>
              </a:rPr>
              <a:t>式</a:t>
            </a:r>
            <a:endParaRPr lang="zh-CN" altLang="en-US" sz="2800" b="1" dirty="0">
              <a:solidFill>
                <a:schemeClr val="tx1"/>
              </a:solidFill>
              <a:latin typeface="楷体" panose="02010609060101010101" charset="-122"/>
              <a:ea typeface="楷体" panose="02010609060101010101" charset="-122"/>
              <a:sym typeface="+mn-ea"/>
            </a:endParaRPr>
          </a:p>
        </p:txBody>
      </p:sp>
      <p:sp>
        <p:nvSpPr>
          <p:cNvPr id="3" name="文本框 2"/>
          <p:cNvSpPr txBox="1"/>
          <p:nvPr/>
        </p:nvSpPr>
        <p:spPr>
          <a:xfrm>
            <a:off x="3082217" y="919615"/>
            <a:ext cx="4653897" cy="2585323"/>
          </a:xfrm>
          <a:prstGeom prst="rect">
            <a:avLst/>
          </a:prstGeom>
          <a:noFill/>
        </p:spPr>
        <p:txBody>
          <a:bodyPr wrap="square" rtlCol="0">
            <a:spAutoFit/>
          </a:bodyPr>
          <a:lstStyle/>
          <a:p>
            <a:pPr>
              <a:lnSpc>
                <a:spcPct val="150000"/>
              </a:lnSpc>
            </a:pPr>
            <a:r>
              <a:rPr lang="zh-CN" altLang="en-US" sz="3600" b="1" dirty="0" smtClean="0">
                <a:latin typeface="楷体" panose="02010609060101010101" charset="-122"/>
                <a:ea typeface="楷体" panose="02010609060101010101" charset="-122"/>
                <a:sym typeface="+mn-ea"/>
              </a:rPr>
              <a:t>热乎乎    亮晶晶</a:t>
            </a:r>
            <a:endParaRPr lang="zh-CN" altLang="en-US" sz="3600" b="1" dirty="0">
              <a:latin typeface="楷体" panose="02010609060101010101" charset="-122"/>
              <a:ea typeface="楷体" panose="02010609060101010101" charset="-122"/>
              <a:sym typeface="+mn-ea"/>
            </a:endParaRPr>
          </a:p>
          <a:p>
            <a:pPr>
              <a:lnSpc>
                <a:spcPct val="150000"/>
              </a:lnSpc>
            </a:pPr>
            <a:r>
              <a:rPr lang="zh-CN" altLang="en-US" sz="3600" b="1" dirty="0" smtClean="0">
                <a:latin typeface="楷体" panose="02010609060101010101" charset="-122"/>
                <a:ea typeface="楷体" panose="02010609060101010101" charset="-122"/>
              </a:rPr>
              <a:t>香喷喷    </a:t>
            </a:r>
            <a:r>
              <a:rPr lang="zh-CN" altLang="en-US" sz="3600" b="1" dirty="0">
                <a:latin typeface="楷体" panose="02010609060101010101" charset="-122"/>
                <a:ea typeface="楷体" panose="02010609060101010101" charset="-122"/>
              </a:rPr>
              <a:t>金灿灿</a:t>
            </a:r>
            <a:endParaRPr lang="zh-CN" altLang="en-US" sz="3600" b="1" dirty="0">
              <a:latin typeface="楷体" panose="02010609060101010101" charset="-122"/>
              <a:ea typeface="楷体" panose="02010609060101010101" charset="-122"/>
            </a:endParaRPr>
          </a:p>
          <a:p>
            <a:pPr>
              <a:lnSpc>
                <a:spcPct val="150000"/>
              </a:lnSpc>
            </a:pPr>
            <a:r>
              <a:rPr lang="zh-CN" altLang="en-US" sz="3600" b="1" dirty="0" smtClean="0">
                <a:latin typeface="楷体" panose="02010609060101010101" charset="-122"/>
                <a:ea typeface="楷体" panose="02010609060101010101" charset="-122"/>
              </a:rPr>
              <a:t>气冲冲    沉甸甸</a:t>
            </a:r>
            <a:endParaRPr lang="zh-CN" altLang="en-US" sz="3600" b="1" dirty="0">
              <a:latin typeface="楷体" panose="02010609060101010101" charset="-122"/>
              <a:ea typeface="楷体" panose="02010609060101010101" charset="-122"/>
            </a:endParaRPr>
          </a:p>
        </p:txBody>
      </p:sp>
      <p:sp>
        <p:nvSpPr>
          <p:cNvPr id="4" name="矩形 3"/>
          <p:cNvSpPr/>
          <p:nvPr/>
        </p:nvSpPr>
        <p:spPr>
          <a:xfrm>
            <a:off x="1877775" y="3755359"/>
            <a:ext cx="5001990" cy="682603"/>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chemeClr val="tx1"/>
                </a:solidFill>
                <a:latin typeface="宋体" panose="02010600030101010101" pitchFamily="2" charset="-122"/>
                <a:ea typeface="宋体" panose="02010600030101010101" pitchFamily="2" charset="-122"/>
              </a:rPr>
              <a:t>形容程度较高，起修饰作用。</a:t>
            </a:r>
            <a:endParaRPr lang="zh-CN" altLang="en-US" sz="2800" b="1" dirty="0">
              <a:solidFill>
                <a:schemeClr val="tx1"/>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3" presetClass="entr" presetSubtype="16"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3" grpId="1"/>
      <p:bldP spid="3" grpId="2"/>
      <p:bldP spid="4" grpId="0" bldLvl="0" animBg="1"/>
      <p:bldP spid="4"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892891" y="1163684"/>
            <a:ext cx="1616075" cy="521970"/>
          </a:xfrm>
          <a:prstGeom prst="rect">
            <a:avLst/>
          </a:prstGeom>
          <a:solidFill>
            <a:srgbClr val="92D050"/>
          </a:solidFill>
        </p:spPr>
        <p:txBody>
          <a:bodyPr wrap="square" rtlCol="0">
            <a:spAutoFit/>
          </a:bodyPr>
          <a:lstStyle/>
          <a:p>
            <a:pPr algn="l"/>
            <a:r>
              <a:rPr lang="zh-CN" altLang="en-US" sz="2800" b="1">
                <a:solidFill>
                  <a:schemeClr val="tx1"/>
                </a:solidFill>
                <a:latin typeface="楷体" panose="02010609060101010101" charset="-122"/>
                <a:ea typeface="楷体" panose="02010609060101010101" charset="-122"/>
                <a:sym typeface="+mn-ea"/>
              </a:rPr>
              <a:t>含有数字</a:t>
            </a:r>
            <a:endParaRPr lang="zh-CN" altLang="en-US" sz="2800" b="1">
              <a:solidFill>
                <a:schemeClr val="tx1"/>
              </a:solidFill>
              <a:latin typeface="楷体" panose="02010609060101010101" charset="-122"/>
              <a:ea typeface="楷体" panose="02010609060101010101" charset="-122"/>
              <a:sym typeface="+mn-ea"/>
            </a:endParaRPr>
          </a:p>
        </p:txBody>
      </p:sp>
      <p:sp>
        <p:nvSpPr>
          <p:cNvPr id="2" name="文本框 1"/>
          <p:cNvSpPr txBox="1"/>
          <p:nvPr/>
        </p:nvSpPr>
        <p:spPr>
          <a:xfrm>
            <a:off x="2813089" y="985977"/>
            <a:ext cx="5074285" cy="2585323"/>
          </a:xfrm>
          <a:prstGeom prst="rect">
            <a:avLst/>
          </a:prstGeom>
          <a:noFill/>
        </p:spPr>
        <p:txBody>
          <a:bodyPr wrap="square" rtlCol="0">
            <a:spAutoFit/>
          </a:bodyPr>
          <a:lstStyle/>
          <a:p>
            <a:pPr>
              <a:lnSpc>
                <a:spcPct val="150000"/>
              </a:lnSpc>
            </a:pPr>
            <a:r>
              <a:rPr lang="zh-CN" altLang="en-US" sz="3600" b="1" dirty="0">
                <a:latin typeface="楷体" panose="02010609060101010101" charset="-122"/>
                <a:ea typeface="楷体" panose="02010609060101010101" charset="-122"/>
                <a:cs typeface="楷体" panose="02010609060101010101" charset="-122"/>
                <a:sym typeface="+mn-ea"/>
              </a:rPr>
              <a:t>一碧千</a:t>
            </a:r>
            <a:r>
              <a:rPr lang="zh-CN" altLang="en-US" sz="3600" b="1" dirty="0" smtClean="0">
                <a:latin typeface="楷体" panose="02010609060101010101" charset="-122"/>
                <a:ea typeface="楷体" panose="02010609060101010101" charset="-122"/>
                <a:cs typeface="楷体" panose="02010609060101010101" charset="-122"/>
                <a:sym typeface="+mn-ea"/>
              </a:rPr>
              <a:t>里  高歌一曲</a:t>
            </a:r>
            <a:endParaRPr lang="zh-CN" altLang="en-US" sz="3600" b="1" dirty="0">
              <a:latin typeface="楷体" panose="02010609060101010101" charset="-122"/>
              <a:ea typeface="楷体" panose="02010609060101010101" charset="-122"/>
              <a:cs typeface="楷体" panose="02010609060101010101" charset="-122"/>
              <a:sym typeface="+mn-ea"/>
            </a:endParaRPr>
          </a:p>
          <a:p>
            <a:pPr>
              <a:lnSpc>
                <a:spcPct val="150000"/>
              </a:lnSpc>
            </a:pPr>
            <a:r>
              <a:rPr lang="zh-CN" altLang="en-US" sz="3600" b="1" dirty="0" smtClean="0">
                <a:latin typeface="楷体" panose="02010609060101010101" charset="-122"/>
                <a:ea typeface="楷体" panose="02010609060101010101" charset="-122"/>
              </a:rPr>
              <a:t>十全十美  七上八下</a:t>
            </a:r>
            <a:endParaRPr lang="zh-CN" altLang="en-US" sz="3600" b="1" dirty="0">
              <a:latin typeface="楷体" panose="02010609060101010101" charset="-122"/>
              <a:ea typeface="楷体" panose="02010609060101010101" charset="-122"/>
            </a:endParaRPr>
          </a:p>
          <a:p>
            <a:pPr>
              <a:lnSpc>
                <a:spcPct val="150000"/>
              </a:lnSpc>
            </a:pPr>
            <a:r>
              <a:rPr lang="zh-CN" altLang="en-US" sz="3600" b="1" dirty="0" smtClean="0">
                <a:latin typeface="楷体" panose="02010609060101010101" charset="-122"/>
                <a:ea typeface="楷体" panose="02010609060101010101" charset="-122"/>
              </a:rPr>
              <a:t>九牛一毛  </a:t>
            </a:r>
            <a:r>
              <a:rPr lang="zh-CN" altLang="en-US" sz="3600" b="1" dirty="0">
                <a:latin typeface="楷体" panose="02010609060101010101" charset="-122"/>
                <a:ea typeface="楷体" panose="02010609060101010101" charset="-122"/>
              </a:rPr>
              <a:t>五花八门</a:t>
            </a:r>
            <a:endParaRPr lang="zh-CN" altLang="en-US" sz="36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animBg="1"/>
      <p:bldP spid="2" grpId="1"/>
      <p:bldP spid="2" grpId="2"/>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1668" y="1121050"/>
            <a:ext cx="1711960" cy="521970"/>
          </a:xfrm>
          <a:prstGeom prst="rect">
            <a:avLst/>
          </a:prstGeom>
          <a:solidFill>
            <a:srgbClr val="92D050"/>
          </a:solidFill>
        </p:spPr>
        <p:txBody>
          <a:bodyPr wrap="square" rtlCol="0">
            <a:spAutoFit/>
          </a:bodyPr>
          <a:lstStyle/>
          <a:p>
            <a:pPr lvl="0" algn="l"/>
            <a:r>
              <a:rPr lang="zh-CN" altLang="en-US" sz="2800" b="1" dirty="0">
                <a:latin typeface="楷体" panose="02010609060101010101" charset="-122"/>
                <a:ea typeface="楷体" panose="02010609060101010101" charset="-122"/>
                <a:sym typeface="+mn-ea"/>
              </a:rPr>
              <a:t>景物描写</a:t>
            </a:r>
            <a:endParaRPr lang="zh-CN" altLang="en-US" sz="2800" b="1" dirty="0">
              <a:latin typeface="楷体" panose="02010609060101010101" charset="-122"/>
              <a:ea typeface="楷体" panose="02010609060101010101" charset="-122"/>
              <a:sym typeface="+mn-ea"/>
            </a:endParaRPr>
          </a:p>
        </p:txBody>
      </p:sp>
      <p:sp>
        <p:nvSpPr>
          <p:cNvPr id="4" name="文本框 3"/>
          <p:cNvSpPr txBox="1"/>
          <p:nvPr/>
        </p:nvSpPr>
        <p:spPr>
          <a:xfrm>
            <a:off x="2369998" y="1107530"/>
            <a:ext cx="1816100" cy="58356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一碧千里</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5" name="文本框 4"/>
          <p:cNvSpPr txBox="1"/>
          <p:nvPr/>
        </p:nvSpPr>
        <p:spPr>
          <a:xfrm>
            <a:off x="4398188" y="1107530"/>
            <a:ext cx="1816100" cy="583565"/>
          </a:xfrm>
          <a:prstGeom prst="rect">
            <a:avLst/>
          </a:prstGeom>
          <a:noFill/>
        </p:spPr>
        <p:txBody>
          <a:bodyPr wrap="none" rtlCol="0">
            <a:spAutoFit/>
          </a:bodyPr>
          <a:lstStyle/>
          <a:p>
            <a:pPr algn="l"/>
            <a:r>
              <a:rPr lang="zh-CN" altLang="en-US" sz="3200" b="1">
                <a:latin typeface="楷体" panose="02010609060101010101" charset="-122"/>
                <a:ea typeface="楷体" panose="02010609060101010101" charset="-122"/>
                <a:cs typeface="楷体" panose="02010609060101010101" charset="-122"/>
                <a:sym typeface="+mn-ea"/>
              </a:rPr>
              <a:t>翠色欲流</a:t>
            </a:r>
            <a:endParaRPr lang="zh-CN" altLang="en-US" sz="3200" b="1">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6404060" y="1107530"/>
            <a:ext cx="1816100" cy="58356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芬芳馥郁</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7" name="文本框 6"/>
          <p:cNvSpPr txBox="1"/>
          <p:nvPr/>
        </p:nvSpPr>
        <p:spPr>
          <a:xfrm>
            <a:off x="2369997" y="1707798"/>
            <a:ext cx="6643373" cy="1569660"/>
          </a:xfrm>
          <a:prstGeom prst="rect">
            <a:avLst/>
          </a:prstGeom>
          <a:noFill/>
        </p:spPr>
        <p:txBody>
          <a:bodyPr wrap="square" rtlCol="0">
            <a:spAutoFit/>
          </a:bodyPr>
          <a:lstStyle/>
          <a:p>
            <a:pPr algn="l">
              <a:lnSpc>
                <a:spcPct val="150000"/>
              </a:lnSpc>
            </a:pPr>
            <a:r>
              <a:rPr lang="zh-CN" altLang="en-US" sz="3200" b="1" dirty="0">
                <a:latin typeface="楷体" panose="02010609060101010101" charset="-122"/>
                <a:ea typeface="楷体" panose="02010609060101010101" charset="-122"/>
                <a:cs typeface="楷体" panose="02010609060101010101" charset="-122"/>
                <a:sym typeface="+mn-ea"/>
              </a:rPr>
              <a:t>细雨迷蒙  万紫千红 </a:t>
            </a:r>
            <a:r>
              <a:rPr lang="zh-CN" altLang="en-US" sz="3200" b="1" dirty="0" smtClean="0">
                <a:latin typeface="楷体" panose="02010609060101010101" charset="-122"/>
                <a:ea typeface="楷体" panose="02010609060101010101" charset="-122"/>
                <a:cs typeface="楷体" panose="02010609060101010101" charset="-122"/>
                <a:sym typeface="+mn-ea"/>
              </a:rPr>
              <a:t> 和风细雨</a:t>
            </a:r>
            <a:endParaRPr lang="zh-CN" altLang="en-US" sz="3200" b="1" dirty="0">
              <a:latin typeface="楷体" panose="02010609060101010101" charset="-122"/>
              <a:ea typeface="楷体" panose="02010609060101010101" charset="-122"/>
              <a:cs typeface="楷体" panose="02010609060101010101" charset="-122"/>
              <a:sym typeface="+mn-ea"/>
            </a:endParaRPr>
          </a:p>
          <a:p>
            <a:pPr algn="l">
              <a:lnSpc>
                <a:spcPct val="150000"/>
              </a:lnSpc>
            </a:pPr>
            <a:r>
              <a:rPr lang="zh-CN" altLang="en-US" sz="3200" b="1" dirty="0" smtClean="0">
                <a:latin typeface="楷体" panose="02010609060101010101" charset="-122"/>
                <a:ea typeface="楷体" panose="02010609060101010101" charset="-122"/>
                <a:cs typeface="楷体" panose="02010609060101010101" charset="-122"/>
                <a:sym typeface="+mn-ea"/>
              </a:rPr>
              <a:t>百花齐放  </a:t>
            </a:r>
            <a:r>
              <a:rPr lang="zh-CN" altLang="en-US" sz="3200" b="1" dirty="0">
                <a:latin typeface="楷体" panose="02010609060101010101" charset="-122"/>
                <a:ea typeface="楷体" panose="02010609060101010101" charset="-122"/>
                <a:cs typeface="楷体" panose="02010609060101010101" charset="-122"/>
                <a:sym typeface="+mn-ea"/>
              </a:rPr>
              <a:t>含苞待放 </a:t>
            </a:r>
            <a:r>
              <a:rPr lang="zh-CN" altLang="en-US" sz="3200" b="1" dirty="0" smtClean="0">
                <a:latin typeface="楷体" panose="02010609060101010101" charset="-122"/>
                <a:ea typeface="楷体" panose="02010609060101010101" charset="-122"/>
                <a:cs typeface="楷体" panose="02010609060101010101" charset="-122"/>
                <a:sym typeface="+mn-ea"/>
              </a:rPr>
              <a:t> 晴空万里</a:t>
            </a:r>
            <a:endParaRPr lang="zh-CN" altLang="en-US" sz="3200" b="1"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2"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animBg="1"/>
      <p:bldP spid="4" grpId="1"/>
      <p:bldP spid="4" grpId="2"/>
      <p:bldP spid="5" grpId="1"/>
      <p:bldP spid="5" grpId="2"/>
      <p:bldP spid="6" grpId="1"/>
      <p:bldP spid="6" grpId="2"/>
      <p:bldP spid="7" grpId="1"/>
      <p:bldP spid="7" grpId="2"/>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587917" y="907508"/>
            <a:ext cx="1645920" cy="521970"/>
          </a:xfrm>
          <a:prstGeom prst="rect">
            <a:avLst/>
          </a:prstGeom>
          <a:solidFill>
            <a:srgbClr val="92D050"/>
          </a:solidFill>
        </p:spPr>
        <p:txBody>
          <a:bodyPr wrap="square" rtlCol="0">
            <a:spAutoFit/>
          </a:bodyPr>
          <a:lstStyle/>
          <a:p>
            <a:pPr lvl="0" algn="l"/>
            <a:r>
              <a:rPr lang="zh-CN" altLang="en-US" sz="2800" b="1">
                <a:latin typeface="楷体" panose="02010609060101010101" charset="-122"/>
                <a:ea typeface="楷体" panose="02010609060101010101" charset="-122"/>
                <a:sym typeface="+mn-ea"/>
              </a:rPr>
              <a:t>人物神态</a:t>
            </a:r>
            <a:endParaRPr lang="zh-CN" altLang="en-US" sz="2800" b="1">
              <a:latin typeface="楷体" panose="02010609060101010101" charset="-122"/>
              <a:ea typeface="楷体" panose="02010609060101010101" charset="-122"/>
              <a:sym typeface="+mn-ea"/>
            </a:endParaRPr>
          </a:p>
        </p:txBody>
      </p:sp>
      <p:sp>
        <p:nvSpPr>
          <p:cNvPr id="10" name="文本框 9"/>
          <p:cNvSpPr txBox="1"/>
          <p:nvPr/>
        </p:nvSpPr>
        <p:spPr>
          <a:xfrm>
            <a:off x="2378754" y="704308"/>
            <a:ext cx="6033770" cy="2308324"/>
          </a:xfrm>
          <a:prstGeom prst="rect">
            <a:avLst/>
          </a:prstGeom>
          <a:noFill/>
        </p:spPr>
        <p:txBody>
          <a:bodyPr wrap="square" rtlCol="0">
            <a:spAutoFit/>
          </a:bodyPr>
          <a:lstStyle/>
          <a:p>
            <a:pPr algn="l">
              <a:lnSpc>
                <a:spcPct val="150000"/>
              </a:lnSpc>
            </a:pPr>
            <a:r>
              <a:rPr lang="zh-CN" altLang="en-US" sz="3200" b="1" dirty="0">
                <a:latin typeface="楷体" panose="02010609060101010101" charset="-122"/>
                <a:ea typeface="楷体" panose="02010609060101010101" charset="-122"/>
                <a:cs typeface="楷体" panose="02010609060101010101" charset="-122"/>
                <a:sym typeface="+mn-ea"/>
              </a:rPr>
              <a:t>心驰神往  精神抖擞  容光焕发</a:t>
            </a:r>
            <a:endParaRPr lang="zh-CN" altLang="en-US" sz="3200" b="1" dirty="0">
              <a:latin typeface="楷体" panose="02010609060101010101" charset="-122"/>
              <a:ea typeface="楷体" panose="02010609060101010101" charset="-122"/>
              <a:cs typeface="楷体" panose="02010609060101010101" charset="-122"/>
              <a:sym typeface="+mn-ea"/>
            </a:endParaRPr>
          </a:p>
          <a:p>
            <a:pPr algn="l">
              <a:lnSpc>
                <a:spcPct val="150000"/>
              </a:lnSpc>
            </a:pPr>
            <a:r>
              <a:rPr lang="zh-CN" altLang="en-US" sz="3200" b="1" dirty="0" smtClean="0">
                <a:latin typeface="楷体" panose="02010609060101010101" charset="-122"/>
                <a:ea typeface="楷体" panose="02010609060101010101" charset="-122"/>
                <a:cs typeface="楷体" panose="02010609060101010101" charset="-122"/>
                <a:sym typeface="+mn-ea"/>
              </a:rPr>
              <a:t>大惊失色  </a:t>
            </a:r>
            <a:r>
              <a:rPr lang="zh-CN" altLang="en-US" sz="3200" b="1" dirty="0">
                <a:latin typeface="楷体" panose="02010609060101010101" charset="-122"/>
                <a:ea typeface="楷体" panose="02010609060101010101" charset="-122"/>
                <a:cs typeface="楷体" panose="02010609060101010101" charset="-122"/>
                <a:sym typeface="+mn-ea"/>
              </a:rPr>
              <a:t>从容不迫  垂头丧气</a:t>
            </a:r>
            <a:endParaRPr lang="zh-CN" altLang="en-US" sz="3200" b="1" dirty="0">
              <a:latin typeface="楷体" panose="02010609060101010101" charset="-122"/>
              <a:ea typeface="楷体" panose="02010609060101010101" charset="-122"/>
              <a:cs typeface="楷体" panose="02010609060101010101" charset="-122"/>
              <a:sym typeface="+mn-ea"/>
            </a:endParaRPr>
          </a:p>
          <a:p>
            <a:pPr algn="l">
              <a:lnSpc>
                <a:spcPct val="150000"/>
              </a:lnSpc>
            </a:pPr>
            <a:r>
              <a:rPr lang="zh-CN" altLang="en-US" sz="3200" b="1" dirty="0" smtClean="0">
                <a:latin typeface="楷体" panose="02010609060101010101" charset="-122"/>
                <a:ea typeface="楷体" panose="02010609060101010101" charset="-122"/>
                <a:cs typeface="楷体" panose="02010609060101010101" charset="-122"/>
                <a:sym typeface="+mn-ea"/>
              </a:rPr>
              <a:t>若无其事  </a:t>
            </a:r>
            <a:r>
              <a:rPr lang="zh-CN" altLang="en-US" sz="3200" b="1" dirty="0">
                <a:latin typeface="楷体" panose="02010609060101010101" charset="-122"/>
                <a:ea typeface="楷体" panose="02010609060101010101" charset="-122"/>
                <a:cs typeface="楷体" panose="02010609060101010101" charset="-122"/>
                <a:sym typeface="+mn-ea"/>
              </a:rPr>
              <a:t>和颜悦色  </a:t>
            </a:r>
            <a:r>
              <a:rPr lang="zh-CN" altLang="en-US" sz="3200" b="1" dirty="0" smtClean="0">
                <a:latin typeface="楷体" panose="02010609060101010101" charset="-122"/>
                <a:ea typeface="楷体" panose="02010609060101010101" charset="-122"/>
                <a:cs typeface="楷体" panose="02010609060101010101" charset="-122"/>
                <a:sym typeface="+mn-ea"/>
              </a:rPr>
              <a:t>眉开眼笑</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5" name="矩形 4"/>
          <p:cNvSpPr/>
          <p:nvPr/>
        </p:nvSpPr>
        <p:spPr>
          <a:xfrm>
            <a:off x="1892944" y="3273814"/>
            <a:ext cx="5320655" cy="117244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chemeClr val="tx1"/>
                </a:solidFill>
                <a:latin typeface="宋体" panose="02010600030101010101" pitchFamily="2" charset="-122"/>
                <a:ea typeface="宋体" panose="02010600030101010101" pitchFamily="2" charset="-122"/>
                <a:sym typeface="+mn-ea"/>
              </a:rPr>
              <a:t>运用人物描写的词语可以使人物更加深入人心，跃然纸上。</a:t>
            </a:r>
            <a:endParaRPr lang="zh-CN" altLang="en-US" sz="2800" b="1" dirty="0">
              <a:solidFill>
                <a:schemeClr val="tx1"/>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90"/>
                                          </p:val>
                                        </p:tav>
                                        <p:tav tm="100000">
                                          <p:val>
                                            <p:fltVal val="0"/>
                                          </p:val>
                                        </p:tav>
                                      </p:tavLst>
                                    </p:anim>
                                    <p:animEffect transition="in" filter="fade">
                                      <p:cBhvr>
                                        <p:cTn id="1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10" grpId="1"/>
      <p:bldP spid="10" grpId="2"/>
      <p:bldP spid="5" grpId="0" animBg="1"/>
      <p:bldP spid="5"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526415" y="1114425"/>
            <a:ext cx="1315720" cy="521970"/>
          </a:xfrm>
          <a:prstGeom prst="rect">
            <a:avLst/>
          </a:prstGeom>
          <a:solidFill>
            <a:srgbClr val="92D050"/>
          </a:solidFill>
        </p:spPr>
        <p:txBody>
          <a:bodyPr wrap="square" rtlCol="0">
            <a:spAutoFit/>
          </a:bodyPr>
          <a:lstStyle/>
          <a:p>
            <a:pPr lvl="0" algn="l"/>
            <a:r>
              <a:rPr lang="zh-CN" altLang="en-US" sz="2800" b="1">
                <a:latin typeface="楷体" panose="02010609060101010101" charset="-122"/>
                <a:ea typeface="楷体" panose="02010609060101010101" charset="-122"/>
                <a:sym typeface="+mn-ea"/>
              </a:rPr>
              <a:t>贬义词</a:t>
            </a:r>
            <a:endParaRPr lang="zh-CN" altLang="en-US" sz="2800" b="1">
              <a:latin typeface="楷体" panose="02010609060101010101" charset="-122"/>
              <a:ea typeface="楷体" panose="02010609060101010101" charset="-122"/>
              <a:sym typeface="+mn-ea"/>
            </a:endParaRPr>
          </a:p>
        </p:txBody>
      </p:sp>
      <p:sp>
        <p:nvSpPr>
          <p:cNvPr id="14" name="文本框 13"/>
          <p:cNvSpPr txBox="1"/>
          <p:nvPr/>
        </p:nvSpPr>
        <p:spPr>
          <a:xfrm>
            <a:off x="2109214" y="1114861"/>
            <a:ext cx="6307455" cy="2554545"/>
          </a:xfrm>
          <a:prstGeom prst="rect">
            <a:avLst/>
          </a:prstGeom>
          <a:noFill/>
        </p:spPr>
        <p:txBody>
          <a:bodyPr wrap="squar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孤芳自赏  顾影自怜  声色犬马</a:t>
            </a:r>
            <a:endParaRPr lang="zh-CN" altLang="en-US" sz="3200" b="1" dirty="0">
              <a:latin typeface="楷体" panose="02010609060101010101" charset="-122"/>
              <a:ea typeface="楷体" panose="02010609060101010101" charset="-122"/>
              <a:cs typeface="楷体" panose="02010609060101010101" charset="-122"/>
              <a:sym typeface="+mn-ea"/>
            </a:endParaRPr>
          </a:p>
          <a:p>
            <a:pPr algn="l"/>
            <a:endParaRPr lang="zh-CN" altLang="en-US" sz="3200" b="1" dirty="0">
              <a:latin typeface="楷体" panose="02010609060101010101" charset="-122"/>
              <a:ea typeface="楷体" panose="02010609060101010101" charset="-122"/>
              <a:cs typeface="楷体" panose="02010609060101010101" charset="-122"/>
              <a:sym typeface="+mn-ea"/>
            </a:endParaRPr>
          </a:p>
          <a:p>
            <a:pPr algn="l"/>
            <a:r>
              <a:rPr lang="zh-CN" altLang="en-US" sz="3200" b="1" dirty="0">
                <a:latin typeface="楷体" panose="02010609060101010101" charset="-122"/>
                <a:ea typeface="楷体" panose="02010609060101010101" charset="-122"/>
                <a:cs typeface="楷体" panose="02010609060101010101" charset="-122"/>
                <a:sym typeface="+mn-ea"/>
              </a:rPr>
              <a:t>东施效颦  落井下石  无中生有</a:t>
            </a:r>
            <a:endParaRPr lang="zh-CN" altLang="en-US" sz="3200" b="1" dirty="0">
              <a:latin typeface="楷体" panose="02010609060101010101" charset="-122"/>
              <a:ea typeface="楷体" panose="02010609060101010101" charset="-122"/>
              <a:cs typeface="楷体" panose="02010609060101010101" charset="-122"/>
              <a:sym typeface="+mn-ea"/>
            </a:endParaRPr>
          </a:p>
          <a:p>
            <a:pPr algn="l"/>
            <a:endParaRPr lang="zh-CN" altLang="en-US" sz="3200" b="1" dirty="0">
              <a:latin typeface="楷体" panose="02010609060101010101" charset="-122"/>
              <a:ea typeface="楷体" panose="02010609060101010101" charset="-122"/>
              <a:cs typeface="楷体" panose="02010609060101010101" charset="-122"/>
              <a:sym typeface="+mn-ea"/>
            </a:endParaRPr>
          </a:p>
          <a:p>
            <a:pPr algn="l"/>
            <a:r>
              <a:rPr lang="zh-CN" altLang="en-US" sz="3200" b="1" dirty="0">
                <a:latin typeface="楷体" panose="02010609060101010101" charset="-122"/>
                <a:ea typeface="楷体" panose="02010609060101010101" charset="-122"/>
                <a:cs typeface="楷体" panose="02010609060101010101" charset="-122"/>
                <a:sym typeface="+mn-ea"/>
              </a:rPr>
              <a:t>惹是生非  鼠目寸光  </a:t>
            </a:r>
            <a:r>
              <a:rPr lang="zh-CN" altLang="en-US" sz="3200" b="1" dirty="0" smtClean="0">
                <a:latin typeface="楷体" panose="02010609060101010101" charset="-122"/>
                <a:ea typeface="楷体" panose="02010609060101010101" charset="-122"/>
                <a:cs typeface="楷体" panose="02010609060101010101" charset="-122"/>
                <a:sym typeface="+mn-ea"/>
              </a:rPr>
              <a:t>朝三暮四</a:t>
            </a:r>
            <a:endParaRPr lang="zh-CN" altLang="en-US" sz="3200" b="1"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animBg="1"/>
      <p:bldP spid="14" grpId="1"/>
      <p:bldP spid="14" grpId="2"/>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7395" y="1069155"/>
            <a:ext cx="7649210" cy="300418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cs typeface="楷体" panose="02010609060101010101" charset="-122"/>
                <a:sym typeface="+mn-ea"/>
              </a:rPr>
              <a:t>一、辨字组词。</a:t>
            </a:r>
            <a:endParaRPr lang="zh-CN" altLang="en-US" sz="3200" dirty="0">
              <a:latin typeface="黑体" panose="02010609060101010101" pitchFamily="49" charset="-122"/>
              <a:ea typeface="黑体" panose="02010609060101010101" pitchFamily="49" charset="-122"/>
              <a:cs typeface="楷体" panose="02010609060101010101" charset="-122"/>
              <a:sym typeface="+mn-ea"/>
            </a:endParaRPr>
          </a:p>
          <a:p>
            <a:pPr>
              <a:lnSpc>
                <a:spcPct val="110000"/>
              </a:lnSpc>
            </a:pPr>
            <a:r>
              <a:rPr lang="zh-CN" altLang="en-US" sz="3200" b="1" dirty="0">
                <a:latin typeface="楷体" panose="02010609060101010101" charset="-122"/>
                <a:ea typeface="楷体" panose="02010609060101010101" charset="-122"/>
                <a:cs typeface="楷体" panose="02010609060101010101" charset="-122"/>
                <a:sym typeface="+mn-ea"/>
              </a:rPr>
              <a:t>红（      ）          镜（      ）         虹（      ）          境（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10000"/>
              </a:lnSpc>
            </a:pPr>
            <a:r>
              <a:rPr lang="zh-CN" altLang="en-US" b="1" dirty="0">
                <a:latin typeface="楷体" panose="02010609060101010101" charset="-122"/>
                <a:ea typeface="楷体" panose="02010609060101010101" charset="-122"/>
                <a:cs typeface="楷体" panose="02010609060101010101" charset="-122"/>
                <a:sym typeface="+mn-ea"/>
              </a:rPr>
              <a:t> </a:t>
            </a:r>
            <a:endParaRPr lang="zh-CN" altLang="en-US" b="1" dirty="0">
              <a:latin typeface="楷体" panose="02010609060101010101" charset="-122"/>
              <a:ea typeface="楷体" panose="02010609060101010101" charset="-122"/>
              <a:cs typeface="楷体" panose="02010609060101010101" charset="-122"/>
              <a:sym typeface="+mn-ea"/>
            </a:endParaRPr>
          </a:p>
          <a:p>
            <a:pPr>
              <a:lnSpc>
                <a:spcPct val="110000"/>
              </a:lnSpc>
            </a:pPr>
            <a:r>
              <a:rPr lang="zh-CN" altLang="en-US" sz="3200" b="1" dirty="0">
                <a:latin typeface="楷体" panose="02010609060101010101" charset="-122"/>
                <a:ea typeface="楷体" panose="02010609060101010101" charset="-122"/>
                <a:cs typeface="楷体" panose="02010609060101010101" charset="-122"/>
                <a:sym typeface="+mn-ea"/>
              </a:rPr>
              <a:t>洒（      ）          缔（      ）</a:t>
            </a:r>
            <a:endParaRPr lang="zh-CN" altLang="en-US" sz="3200" b="1" dirty="0">
              <a:latin typeface="楷体" panose="02010609060101010101" charset="-122"/>
              <a:ea typeface="楷体" panose="02010609060101010101" charset="-122"/>
              <a:cs typeface="楷体" panose="02010609060101010101" charset="-122"/>
              <a:sym typeface="+mn-ea"/>
            </a:endParaRPr>
          </a:p>
          <a:p>
            <a:r>
              <a:rPr lang="zh-CN" altLang="en-US" sz="3200" b="1" dirty="0">
                <a:latin typeface="楷体" panose="02010609060101010101" charset="-122"/>
                <a:ea typeface="楷体" panose="02010609060101010101" charset="-122"/>
                <a:cs typeface="楷体" panose="02010609060101010101" charset="-122"/>
                <a:sym typeface="+mn-ea"/>
              </a:rPr>
              <a:t>酒（      ）          蹄（      ）</a:t>
            </a:r>
            <a:endParaRPr lang="zh-CN" altLang="en-US" sz="3200" b="1" dirty="0">
              <a:latin typeface="楷体" panose="02010609060101010101" charset="-122"/>
              <a:ea typeface="楷体" panose="02010609060101010101" charset="-122"/>
              <a:cs typeface="楷体" panose="02010609060101010101" charset="-122"/>
            </a:endParaRPr>
          </a:p>
        </p:txBody>
      </p:sp>
      <p:sp>
        <p:nvSpPr>
          <p:cNvPr id="4" name="文本框 3"/>
          <p:cNvSpPr txBox="1"/>
          <p:nvPr/>
        </p:nvSpPr>
        <p:spPr>
          <a:xfrm>
            <a:off x="1693367" y="1539510"/>
            <a:ext cx="1183553"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charset="-122"/>
                <a:ea typeface="楷体" panose="02010609060101010101" charset="-122"/>
              </a:rPr>
              <a:t>红色</a:t>
            </a:r>
            <a:endParaRPr lang="zh-CN" altLang="en-US" sz="32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1709242" y="2072275"/>
            <a:ext cx="1145151"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charset="-122"/>
                <a:ea typeface="楷体" panose="02010609060101010101" charset="-122"/>
              </a:rPr>
              <a:t>彩虹</a:t>
            </a:r>
            <a:endParaRPr lang="zh-CN" altLang="en-US" sz="3200" b="1" dirty="0">
              <a:solidFill>
                <a:srgbClr val="FF0000"/>
              </a:solidFill>
              <a:latin typeface="楷体" panose="02010609060101010101" charset="-122"/>
              <a:ea typeface="楷体" panose="02010609060101010101" charset="-122"/>
            </a:endParaRPr>
          </a:p>
        </p:txBody>
      </p:sp>
      <p:sp>
        <p:nvSpPr>
          <p:cNvPr id="6" name="文本框 5"/>
          <p:cNvSpPr txBox="1"/>
          <p:nvPr/>
        </p:nvSpPr>
        <p:spPr>
          <a:xfrm>
            <a:off x="1654632" y="2923990"/>
            <a:ext cx="1277254" cy="584775"/>
          </a:xfrm>
          <a:prstGeom prst="rect">
            <a:avLst/>
          </a:prstGeom>
          <a:noFill/>
        </p:spPr>
        <p:txBody>
          <a:bodyPr wrap="square" rtlCol="0">
            <a:spAutoFit/>
          </a:bodyPr>
          <a:lstStyle/>
          <a:p>
            <a:pPr algn="ctr"/>
            <a:r>
              <a:rPr lang="zh-CN" altLang="en-US" sz="3200" b="1">
                <a:solidFill>
                  <a:srgbClr val="FF0000"/>
                </a:solidFill>
                <a:latin typeface="楷体" panose="02010609060101010101" charset="-122"/>
                <a:ea typeface="楷体" panose="02010609060101010101" charset="-122"/>
              </a:rPr>
              <a:t>洒脱</a:t>
            </a:r>
            <a:endParaRPr lang="zh-CN" altLang="en-US" sz="3200" b="1">
              <a:solidFill>
                <a:srgbClr val="FF0000"/>
              </a:solidFill>
              <a:latin typeface="楷体" panose="02010609060101010101" charset="-122"/>
              <a:ea typeface="楷体" panose="02010609060101010101" charset="-122"/>
            </a:endParaRPr>
          </a:p>
        </p:txBody>
      </p:sp>
      <p:sp>
        <p:nvSpPr>
          <p:cNvPr id="7" name="文本框 6"/>
          <p:cNvSpPr txBox="1"/>
          <p:nvPr/>
        </p:nvSpPr>
        <p:spPr>
          <a:xfrm>
            <a:off x="1709242" y="3482608"/>
            <a:ext cx="1145151" cy="584775"/>
          </a:xfrm>
          <a:prstGeom prst="rect">
            <a:avLst/>
          </a:prstGeom>
          <a:noFill/>
        </p:spPr>
        <p:txBody>
          <a:bodyPr wrap="square" rtlCol="0">
            <a:spAutoFit/>
          </a:bodyPr>
          <a:lstStyle/>
          <a:p>
            <a:pPr algn="ctr"/>
            <a:r>
              <a:rPr lang="zh-CN" altLang="en-US" sz="3200" b="1">
                <a:solidFill>
                  <a:srgbClr val="FF0000"/>
                </a:solidFill>
                <a:latin typeface="楷体" panose="02010609060101010101" charset="-122"/>
                <a:ea typeface="楷体" panose="02010609060101010101" charset="-122"/>
              </a:rPr>
              <a:t>红酒</a:t>
            </a:r>
            <a:endParaRPr lang="zh-CN" altLang="en-US" sz="3200" b="1">
              <a:solidFill>
                <a:srgbClr val="FF0000"/>
              </a:solidFill>
              <a:latin typeface="楷体" panose="02010609060101010101" charset="-122"/>
              <a:ea typeface="楷体" panose="02010609060101010101" charset="-122"/>
            </a:endParaRPr>
          </a:p>
        </p:txBody>
      </p:sp>
      <p:sp>
        <p:nvSpPr>
          <p:cNvPr id="8" name="文本框 7"/>
          <p:cNvSpPr txBox="1"/>
          <p:nvPr/>
        </p:nvSpPr>
        <p:spPr>
          <a:xfrm>
            <a:off x="6226086" y="1510482"/>
            <a:ext cx="120813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眼镜</a:t>
            </a:r>
            <a:endParaRPr lang="zh-CN" altLang="en-US" sz="3200" b="1">
              <a:solidFill>
                <a:srgbClr val="FF0000"/>
              </a:solidFill>
              <a:latin typeface="楷体" panose="02010609060101010101" charset="-122"/>
              <a:ea typeface="楷体" panose="02010609060101010101" charset="-122"/>
            </a:endParaRPr>
          </a:p>
        </p:txBody>
      </p:sp>
      <p:sp>
        <p:nvSpPr>
          <p:cNvPr id="9" name="文本框 8"/>
          <p:cNvSpPr txBox="1"/>
          <p:nvPr/>
        </p:nvSpPr>
        <p:spPr>
          <a:xfrm>
            <a:off x="6236881" y="2063567"/>
            <a:ext cx="1182017"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境界</a:t>
            </a:r>
            <a:endParaRPr lang="zh-CN" altLang="en-US" sz="3200" b="1">
              <a:solidFill>
                <a:srgbClr val="FF0000"/>
              </a:solidFill>
              <a:latin typeface="楷体" panose="02010609060101010101" charset="-122"/>
              <a:ea typeface="楷体" panose="02010609060101010101" charset="-122"/>
            </a:endParaRPr>
          </a:p>
        </p:txBody>
      </p:sp>
      <p:sp>
        <p:nvSpPr>
          <p:cNvPr id="10" name="文本框 9"/>
          <p:cNvSpPr txBox="1"/>
          <p:nvPr/>
        </p:nvSpPr>
        <p:spPr>
          <a:xfrm>
            <a:off x="6269628" y="2909476"/>
            <a:ext cx="120813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缔造</a:t>
            </a:r>
            <a:endParaRPr lang="zh-CN" altLang="en-US" sz="3200" b="1">
              <a:solidFill>
                <a:srgbClr val="FF0000"/>
              </a:solidFill>
              <a:latin typeface="楷体" panose="02010609060101010101" charset="-122"/>
              <a:ea typeface="楷体" panose="02010609060101010101" charset="-122"/>
            </a:endParaRPr>
          </a:p>
        </p:txBody>
      </p:sp>
      <p:sp>
        <p:nvSpPr>
          <p:cNvPr id="12" name="文本框 11"/>
          <p:cNvSpPr txBox="1"/>
          <p:nvPr/>
        </p:nvSpPr>
        <p:spPr>
          <a:xfrm>
            <a:off x="6269628" y="3439066"/>
            <a:ext cx="120813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马蹄</a:t>
            </a:r>
            <a:endParaRPr lang="zh-CN" altLang="en-US" sz="3200" b="1">
              <a:solidFill>
                <a:srgbClr val="FF0000"/>
              </a:solidFill>
              <a:latin typeface="楷体" panose="02010609060101010101" charset="-122"/>
              <a:ea typeface="楷体" panose="02010609060101010101" charset="-122"/>
            </a:endParaRPr>
          </a:p>
        </p:txBody>
      </p:sp>
      <p:sp>
        <p:nvSpPr>
          <p:cNvPr id="3" name="文本框 2"/>
          <p:cNvSpPr txBox="1"/>
          <p:nvPr/>
        </p:nvSpPr>
        <p:spPr>
          <a:xfrm>
            <a:off x="485500" y="344256"/>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dirty="0">
                <a:solidFill>
                  <a:schemeClr val="tx1"/>
                </a:solidFill>
                <a:latin typeface="黑体" panose="02010609060101010101" pitchFamily="49" charset="-122"/>
                <a:ea typeface="黑体" panose="02010609060101010101" pitchFamily="49" charset="-122"/>
              </a:rPr>
              <a:t>巩固练习</a:t>
            </a:r>
            <a:endParaRPr lang="zh-CN" altLang="en-US" sz="2800" dirty="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2"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2"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2"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4" grpId="2"/>
      <p:bldP spid="5" grpId="1"/>
      <p:bldP spid="5" grpId="2"/>
      <p:bldP spid="6" grpId="1"/>
      <p:bldP spid="6" grpId="2"/>
      <p:bldP spid="7" grpId="1"/>
      <p:bldP spid="7" grpId="2"/>
      <p:bldP spid="8" grpId="1"/>
      <p:bldP spid="8" grpId="2"/>
      <p:bldP spid="9" grpId="1"/>
      <p:bldP spid="9" grpId="2"/>
      <p:bldP spid="10" grpId="1"/>
      <p:bldP spid="10" grpId="2"/>
      <p:bldP spid="12" grpId="1"/>
      <p:bldP spid="12" grpId="2"/>
      <p:bldP spid="3"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56051" y="1735269"/>
            <a:ext cx="7910577" cy="2677656"/>
          </a:xfrm>
          <a:prstGeom prst="rect">
            <a:avLst/>
          </a:prstGeom>
          <a:noFill/>
        </p:spPr>
        <p:txBody>
          <a:bodyPr wrap="square" rtlCol="0">
            <a:spAutoFit/>
          </a:bodyPr>
          <a:lstStyle/>
          <a:p>
            <a:r>
              <a:rPr lang="en-US" altLang="zh-CN" sz="2800" b="1" dirty="0" smtClean="0">
                <a:latin typeface="楷体" panose="02010609060101010101" charset="-122"/>
                <a:ea typeface="楷体" panose="02010609060101010101" charset="-122"/>
                <a:cs typeface="楷体" panose="02010609060101010101" charset="-122"/>
              </a:rPr>
              <a:t>1</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多音字的读音错误。 </a:t>
            </a:r>
            <a:endParaRPr lang="zh-CN" altLang="en-US" sz="2800" b="1" dirty="0">
              <a:latin typeface="楷体" panose="02010609060101010101" charset="-122"/>
              <a:ea typeface="楷体" panose="02010609060101010101" charset="-122"/>
              <a:cs typeface="楷体" panose="02010609060101010101" charset="-122"/>
            </a:endParaRPr>
          </a:p>
          <a:p>
            <a:r>
              <a:rPr lang="en-US" altLang="zh-CN" sz="2800" b="1" dirty="0" smtClean="0">
                <a:latin typeface="楷体" panose="02010609060101010101" charset="-122"/>
                <a:ea typeface="楷体" panose="02010609060101010101" charset="-122"/>
                <a:cs typeface="楷体" panose="02010609060101010101" charset="-122"/>
              </a:rPr>
              <a:t>2</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不知古音演变知识而导致的读音错误</a:t>
            </a:r>
            <a:r>
              <a:rPr lang="zh-CN" altLang="en-US"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rPr>
              <a:t>  </a:t>
            </a:r>
            <a:endParaRPr lang="zh-CN" altLang="en-US" sz="2800" b="1" dirty="0">
              <a:latin typeface="楷体" panose="02010609060101010101" charset="-122"/>
              <a:ea typeface="楷体" panose="02010609060101010101" charset="-122"/>
              <a:cs typeface="楷体" panose="02010609060101010101" charset="-122"/>
            </a:endParaRPr>
          </a:p>
          <a:p>
            <a:r>
              <a:rPr lang="en-US" altLang="zh-CN" sz="2800" b="1" dirty="0" smtClean="0">
                <a:latin typeface="楷体" panose="02010609060101010101" charset="-122"/>
                <a:ea typeface="楷体" panose="02010609060101010101" charset="-122"/>
                <a:cs typeface="楷体" panose="02010609060101010101" charset="-122"/>
              </a:rPr>
              <a:t>3</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读音规范调整导致的读音错误</a:t>
            </a:r>
            <a:r>
              <a:rPr lang="zh-CN" altLang="en-US"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rPr>
              <a:t>  </a:t>
            </a:r>
            <a:endParaRPr lang="zh-CN" altLang="en-US" sz="2800" b="1" dirty="0">
              <a:latin typeface="楷体" panose="02010609060101010101" charset="-122"/>
              <a:ea typeface="楷体" panose="02010609060101010101" charset="-122"/>
              <a:cs typeface="楷体" panose="02010609060101010101" charset="-122"/>
            </a:endParaRPr>
          </a:p>
          <a:p>
            <a:r>
              <a:rPr lang="en-US" altLang="zh-CN" sz="2800" b="1" dirty="0" smtClean="0">
                <a:latin typeface="楷体" panose="02010609060101010101" charset="-122"/>
                <a:ea typeface="楷体" panose="02010609060101010101" charset="-122"/>
                <a:cs typeface="楷体" panose="02010609060101010101" charset="-122"/>
              </a:rPr>
              <a:t>4</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拼音输入软件导致的读音错误</a:t>
            </a:r>
            <a:r>
              <a:rPr lang="zh-CN" altLang="en-US"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rPr>
              <a:t>  </a:t>
            </a:r>
            <a:endParaRPr lang="zh-CN" altLang="en-US" sz="2800" b="1" dirty="0">
              <a:latin typeface="楷体" panose="02010609060101010101" charset="-122"/>
              <a:ea typeface="楷体" panose="02010609060101010101" charset="-122"/>
              <a:cs typeface="楷体" panose="02010609060101010101" charset="-122"/>
            </a:endParaRPr>
          </a:p>
          <a:p>
            <a:r>
              <a:rPr lang="en-US" altLang="zh-CN" sz="2800" b="1" dirty="0" smtClean="0">
                <a:latin typeface="楷体" panose="02010609060101010101" charset="-122"/>
                <a:ea typeface="楷体" panose="02010609060101010101" charset="-122"/>
                <a:cs typeface="楷体" panose="02010609060101010101" charset="-122"/>
              </a:rPr>
              <a:t>5</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音译外来词的特殊读音错误</a:t>
            </a:r>
            <a:r>
              <a:rPr lang="zh-CN" altLang="en-US"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rPr>
              <a:t>  </a:t>
            </a:r>
            <a:endParaRPr lang="zh-CN" altLang="en-US" sz="2800" b="1" dirty="0">
              <a:latin typeface="楷体" panose="02010609060101010101" charset="-122"/>
              <a:ea typeface="楷体" panose="02010609060101010101" charset="-122"/>
              <a:cs typeface="楷体" panose="02010609060101010101" charset="-122"/>
            </a:endParaRPr>
          </a:p>
          <a:p>
            <a:r>
              <a:rPr lang="en-US" altLang="zh-CN" sz="2800" b="1" dirty="0" smtClean="0">
                <a:latin typeface="楷体" panose="02010609060101010101" charset="-122"/>
                <a:ea typeface="楷体" panose="02010609060101010101" charset="-122"/>
                <a:cs typeface="楷体" panose="02010609060101010101" charset="-122"/>
              </a:rPr>
              <a:t>6</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口语中常见，文本中不常见而导致的读音错误</a:t>
            </a:r>
            <a:r>
              <a:rPr lang="zh-CN" altLang="en-US" sz="2800" b="1" dirty="0" smtClean="0">
                <a:latin typeface="楷体" panose="02010609060101010101" charset="-122"/>
                <a:ea typeface="楷体" panose="02010609060101010101" charset="-122"/>
                <a:cs typeface="楷体" panose="02010609060101010101" charset="-122"/>
              </a:rPr>
              <a:t>。 </a:t>
            </a:r>
            <a:endParaRPr lang="zh-CN" altLang="en-US" sz="2800" b="1" dirty="0">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621304" y="1108162"/>
            <a:ext cx="7171690" cy="583565"/>
          </a:xfrm>
          <a:prstGeom prst="rect">
            <a:avLst/>
          </a:prstGeom>
          <a:noFill/>
        </p:spPr>
        <p:txBody>
          <a:bodyPr wrap="square" rtlCol="0">
            <a:spAutoFit/>
          </a:bodyPr>
          <a:lstStyle/>
          <a:p>
            <a:r>
              <a:rPr lang="zh-CN" altLang="en-US" sz="3200" b="1" dirty="0">
                <a:latin typeface="宋体" panose="02010600030101010101" pitchFamily="2" charset="-122"/>
                <a:ea typeface="宋体" panose="02010600030101010101" pitchFamily="2" charset="-122"/>
                <a:cs typeface="幼圆" panose="02010509060101010101" charset="-122"/>
                <a:sym typeface="+mn-ea"/>
              </a:rPr>
              <a:t>易读错的字主要表现有以下六个方面：</a:t>
            </a:r>
            <a:endParaRPr lang="zh-CN" altLang="en-US" sz="3200" b="1" dirty="0">
              <a:latin typeface="宋体" panose="02010600030101010101" pitchFamily="2" charset="-122"/>
              <a:ea typeface="宋体" panose="02010600030101010101" pitchFamily="2" charset="-122"/>
              <a:cs typeface="幼圆" panose="02010509060101010101" charset="-122"/>
              <a:sym typeface="+mn-ea"/>
            </a:endParaRPr>
          </a:p>
        </p:txBody>
      </p:sp>
      <p:sp>
        <p:nvSpPr>
          <p:cNvPr id="4" name="TextBox 3"/>
          <p:cNvSpPr txBox="1"/>
          <p:nvPr/>
        </p:nvSpPr>
        <p:spPr>
          <a:xfrm>
            <a:off x="0" y="356948"/>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生字</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5447" y="804691"/>
            <a:ext cx="8874539" cy="1902059"/>
          </a:xfrm>
          <a:prstGeom prst="rect">
            <a:avLst/>
          </a:prstGeom>
          <a:noFill/>
        </p:spPr>
        <p:txBody>
          <a:bodyPr wrap="square" rtlCol="0">
            <a:spAutoFit/>
          </a:bodyPr>
          <a:lstStyle/>
          <a:p>
            <a:pPr>
              <a:lnSpc>
                <a:spcPct val="140000"/>
              </a:lnSpc>
            </a:pPr>
            <a:r>
              <a:rPr lang="en-US" altLang="zh-CN" sz="2800" dirty="0" smtClean="0">
                <a:latin typeface="黑体" panose="02010609060101010101" pitchFamily="49" charset="-122"/>
                <a:ea typeface="黑体" panose="02010609060101010101" pitchFamily="49" charset="-122"/>
                <a:sym typeface="+mn-ea"/>
              </a:rPr>
              <a:t>1.</a:t>
            </a:r>
            <a:r>
              <a:rPr lang="zh-CN" altLang="en-US" sz="2800" dirty="0" smtClean="0">
                <a:latin typeface="黑体" panose="02010609060101010101" pitchFamily="49" charset="-122"/>
                <a:ea typeface="黑体" panose="02010609060101010101" pitchFamily="49" charset="-122"/>
                <a:sym typeface="+mn-ea"/>
              </a:rPr>
              <a:t>把</a:t>
            </a:r>
            <a:r>
              <a:rPr lang="zh-CN" altLang="en-US" sz="2800" dirty="0">
                <a:latin typeface="黑体" panose="02010609060101010101" pitchFamily="49" charset="-122"/>
                <a:ea typeface="黑体" panose="02010609060101010101" pitchFamily="49" charset="-122"/>
                <a:sym typeface="+mn-ea"/>
              </a:rPr>
              <a:t>词语补充完整，再按照要求完成练习。</a:t>
            </a:r>
            <a:endParaRPr lang="zh-CN" altLang="en-US" sz="2800" dirty="0">
              <a:latin typeface="黑体" panose="02010609060101010101" pitchFamily="49" charset="-122"/>
              <a:ea typeface="黑体" panose="02010609060101010101" pitchFamily="49" charset="-122"/>
              <a:sym typeface="+mn-ea"/>
            </a:endParaRPr>
          </a:p>
          <a:p>
            <a:pPr>
              <a:lnSpc>
                <a:spcPct val="140000"/>
              </a:lnSpc>
            </a:pPr>
            <a:r>
              <a:rPr lang="zh-CN" altLang="en-US" sz="2800" b="1" dirty="0" smtClean="0">
                <a:latin typeface="楷体" panose="02010609060101010101" charset="-122"/>
                <a:ea typeface="楷体" panose="02010609060101010101" charset="-122"/>
                <a:cs typeface="楷体" panose="02010609060101010101" charset="-122"/>
                <a:sym typeface="+mn-ea"/>
              </a:rPr>
              <a:t>①</a:t>
            </a:r>
            <a:r>
              <a:rPr lang="zh-CN" altLang="en-US" sz="2800" b="1" dirty="0">
                <a:latin typeface="楷体" panose="02010609060101010101" charset="-122"/>
                <a:ea typeface="楷体" panose="02010609060101010101" charset="-122"/>
                <a:cs typeface="楷体" panose="02010609060101010101" charset="-122"/>
                <a:sym typeface="+mn-ea"/>
              </a:rPr>
              <a:t>平淡（   ）（   ）   ②（   ）（   ）自</a:t>
            </a:r>
            <a:r>
              <a:rPr lang="zh-CN" altLang="en-US" sz="2800" b="1" dirty="0" smtClean="0">
                <a:latin typeface="楷体" panose="02010609060101010101" charset="-122"/>
                <a:ea typeface="楷体" panose="02010609060101010101" charset="-122"/>
                <a:cs typeface="楷体" panose="02010609060101010101" charset="-122"/>
                <a:sym typeface="+mn-ea"/>
              </a:rPr>
              <a:t>赏</a:t>
            </a:r>
            <a:endParaRPr lang="en-US" altLang="zh-CN" sz="2800" b="1" dirty="0" smtClean="0">
              <a:latin typeface="楷体" panose="02010609060101010101" charset="-122"/>
              <a:ea typeface="楷体" panose="02010609060101010101" charset="-122"/>
              <a:cs typeface="楷体" panose="02010609060101010101" charset="-122"/>
              <a:sym typeface="+mn-ea"/>
            </a:endParaRPr>
          </a:p>
          <a:p>
            <a:pPr>
              <a:lnSpc>
                <a:spcPct val="140000"/>
              </a:lnSpc>
            </a:pPr>
            <a:r>
              <a:rPr lang="zh-CN" altLang="en-US" sz="2800" b="1" dirty="0" smtClean="0">
                <a:latin typeface="楷体" panose="02010609060101010101" charset="-122"/>
                <a:ea typeface="楷体" panose="02010609060101010101" charset="-122"/>
                <a:cs typeface="楷体" panose="02010609060101010101" charset="-122"/>
                <a:sym typeface="+mn-ea"/>
              </a:rPr>
              <a:t>③</a:t>
            </a:r>
            <a:r>
              <a:rPr lang="zh-CN" altLang="en-US" sz="2800" b="1" dirty="0">
                <a:latin typeface="楷体" panose="02010609060101010101" charset="-122"/>
                <a:ea typeface="楷体" panose="02010609060101010101" charset="-122"/>
                <a:cs typeface="楷体" panose="02010609060101010101" charset="-122"/>
                <a:sym typeface="+mn-ea"/>
              </a:rPr>
              <a:t>（   ）影（   ）怜   ④（   ）飘（   ）舞 </a:t>
            </a:r>
            <a:r>
              <a:rPr lang="zh-CN" altLang="en-US" sz="2800" dirty="0">
                <a:latin typeface="楷体" panose="02010609060101010101" charset="-122"/>
                <a:ea typeface="楷体" panose="02010609060101010101" charset="-122"/>
                <a:cs typeface="楷体" panose="02010609060101010101" charset="-122"/>
                <a:sym typeface="+mn-ea"/>
              </a:rPr>
              <a:t>                                                                                    </a:t>
            </a:r>
            <a:endParaRPr lang="zh-CN" altLang="en-US" sz="2800" dirty="0"/>
          </a:p>
        </p:txBody>
      </p:sp>
      <p:sp>
        <p:nvSpPr>
          <p:cNvPr id="5" name="文本框 4"/>
          <p:cNvSpPr txBox="1"/>
          <p:nvPr/>
        </p:nvSpPr>
        <p:spPr>
          <a:xfrm>
            <a:off x="3328981" y="1484165"/>
            <a:ext cx="49149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味</a:t>
            </a:r>
            <a:endParaRPr lang="zh-CN" altLang="en-US" sz="2800" b="1" dirty="0">
              <a:solidFill>
                <a:srgbClr val="FF0000"/>
              </a:solidFill>
              <a:latin typeface="楷体" panose="02010609060101010101" charset="-122"/>
              <a:ea typeface="楷体" panose="02010609060101010101" charset="-122"/>
            </a:endParaRPr>
          </a:p>
        </p:txBody>
      </p:sp>
      <p:sp>
        <p:nvSpPr>
          <p:cNvPr id="6" name="文本框 5"/>
          <p:cNvSpPr txBox="1"/>
          <p:nvPr/>
        </p:nvSpPr>
        <p:spPr>
          <a:xfrm>
            <a:off x="2046101" y="1470500"/>
            <a:ext cx="49149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无</a:t>
            </a:r>
            <a:endParaRPr lang="zh-CN" altLang="en-US" sz="2800" b="1" dirty="0">
              <a:solidFill>
                <a:srgbClr val="FF0000"/>
              </a:solidFill>
              <a:latin typeface="楷体" panose="02010609060101010101" charset="-122"/>
              <a:ea typeface="楷体" panose="02010609060101010101" charset="-122"/>
            </a:endParaRPr>
          </a:p>
        </p:txBody>
      </p:sp>
      <p:sp>
        <p:nvSpPr>
          <p:cNvPr id="7" name="文本框 6"/>
          <p:cNvSpPr txBox="1"/>
          <p:nvPr/>
        </p:nvSpPr>
        <p:spPr>
          <a:xfrm>
            <a:off x="5407305" y="1481325"/>
            <a:ext cx="49149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孤</a:t>
            </a:r>
            <a:endParaRPr lang="zh-CN" altLang="en-US" sz="2800" b="1" dirty="0">
              <a:solidFill>
                <a:srgbClr val="FF0000"/>
              </a:solidFill>
              <a:latin typeface="楷体" panose="02010609060101010101" charset="-122"/>
              <a:ea typeface="楷体" panose="02010609060101010101" charset="-122"/>
            </a:endParaRPr>
          </a:p>
        </p:txBody>
      </p:sp>
      <p:sp>
        <p:nvSpPr>
          <p:cNvPr id="8" name="文本框 7"/>
          <p:cNvSpPr txBox="1"/>
          <p:nvPr/>
        </p:nvSpPr>
        <p:spPr>
          <a:xfrm>
            <a:off x="6663004" y="1505178"/>
            <a:ext cx="49149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芳</a:t>
            </a:r>
            <a:endParaRPr lang="zh-CN" altLang="en-US" sz="2800" b="1" dirty="0">
              <a:solidFill>
                <a:srgbClr val="FF0000"/>
              </a:solidFill>
              <a:latin typeface="楷体" panose="02010609060101010101" charset="-122"/>
              <a:ea typeface="楷体" panose="02010609060101010101" charset="-122"/>
            </a:endParaRPr>
          </a:p>
        </p:txBody>
      </p:sp>
      <p:sp>
        <p:nvSpPr>
          <p:cNvPr id="9" name="文本框 8"/>
          <p:cNvSpPr txBox="1"/>
          <p:nvPr/>
        </p:nvSpPr>
        <p:spPr>
          <a:xfrm>
            <a:off x="1296619" y="2072452"/>
            <a:ext cx="49149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顾</a:t>
            </a:r>
            <a:endParaRPr lang="zh-CN" altLang="en-US" sz="2800" b="1" dirty="0">
              <a:solidFill>
                <a:srgbClr val="FF0000"/>
              </a:solidFill>
              <a:latin typeface="楷体" panose="02010609060101010101" charset="-122"/>
              <a:ea typeface="楷体" panose="02010609060101010101" charset="-122"/>
            </a:endParaRPr>
          </a:p>
        </p:txBody>
      </p:sp>
      <p:sp>
        <p:nvSpPr>
          <p:cNvPr id="10" name="文本框 9"/>
          <p:cNvSpPr txBox="1"/>
          <p:nvPr/>
        </p:nvSpPr>
        <p:spPr>
          <a:xfrm>
            <a:off x="2900629" y="2072452"/>
            <a:ext cx="49149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自</a:t>
            </a:r>
            <a:endParaRPr lang="zh-CN" altLang="en-US" sz="2800" b="1" dirty="0">
              <a:solidFill>
                <a:srgbClr val="FF0000"/>
              </a:solidFill>
              <a:latin typeface="楷体" panose="02010609060101010101" charset="-122"/>
              <a:ea typeface="楷体" panose="02010609060101010101" charset="-122"/>
            </a:endParaRPr>
          </a:p>
        </p:txBody>
      </p:sp>
      <p:sp>
        <p:nvSpPr>
          <p:cNvPr id="15" name="文本框 14"/>
          <p:cNvSpPr txBox="1"/>
          <p:nvPr/>
        </p:nvSpPr>
        <p:spPr>
          <a:xfrm>
            <a:off x="5408693" y="2066429"/>
            <a:ext cx="49149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襟</a:t>
            </a:r>
            <a:endParaRPr lang="zh-CN" altLang="en-US" sz="2800" b="1" dirty="0">
              <a:solidFill>
                <a:srgbClr val="FF0000"/>
              </a:solidFill>
              <a:latin typeface="楷体" panose="02010609060101010101" charset="-122"/>
              <a:ea typeface="楷体" panose="02010609060101010101" charset="-122"/>
            </a:endParaRPr>
          </a:p>
        </p:txBody>
      </p:sp>
      <p:sp>
        <p:nvSpPr>
          <p:cNvPr id="16" name="文本框 15"/>
          <p:cNvSpPr txBox="1"/>
          <p:nvPr/>
        </p:nvSpPr>
        <p:spPr>
          <a:xfrm>
            <a:off x="7032574" y="2079555"/>
            <a:ext cx="49149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带</a:t>
            </a:r>
            <a:endParaRPr lang="zh-CN" altLang="en-US" sz="2800" b="1" dirty="0">
              <a:solidFill>
                <a:srgbClr val="FF0000"/>
              </a:solidFill>
              <a:latin typeface="楷体" panose="02010609060101010101" charset="-122"/>
              <a:ea typeface="楷体" panose="02010609060101010101" charset="-122"/>
            </a:endParaRPr>
          </a:p>
        </p:txBody>
      </p:sp>
      <p:sp>
        <p:nvSpPr>
          <p:cNvPr id="22" name="文本框 21"/>
          <p:cNvSpPr txBox="1"/>
          <p:nvPr/>
        </p:nvSpPr>
        <p:spPr>
          <a:xfrm>
            <a:off x="435441" y="2745888"/>
            <a:ext cx="8248015" cy="954107"/>
          </a:xfrm>
          <a:prstGeom prst="rect">
            <a:avLst/>
          </a:prstGeom>
          <a:noFill/>
        </p:spPr>
        <p:txBody>
          <a:bodyPr wrap="square" rtlCol="0" anchor="t">
            <a:spAutoFit/>
          </a:bodyPr>
          <a:lstStyle/>
          <a:p>
            <a:r>
              <a:rPr lang="zh-CN" altLang="en-US" sz="2800" b="1" dirty="0" smtClean="0">
                <a:latin typeface="楷体" panose="02010609060101010101" charset="-122"/>
                <a:ea typeface="楷体" panose="02010609060101010101" charset="-122"/>
                <a:cs typeface="楷体" panose="02010609060101010101" charset="-122"/>
                <a:sym typeface="+mn-ea"/>
              </a:rPr>
              <a:t>（</a:t>
            </a:r>
            <a:r>
              <a:rPr lang="en-US" altLang="zh-CN" sz="2800" b="1" dirty="0">
                <a:latin typeface="楷体" panose="02010609060101010101" charset="-122"/>
                <a:ea typeface="楷体" panose="02010609060101010101" charset="-122"/>
                <a:cs typeface="楷体" panose="02010609060101010101" charset="-122"/>
                <a:sym typeface="+mn-ea"/>
              </a:rPr>
              <a:t>1</a:t>
            </a:r>
            <a:r>
              <a:rPr lang="zh-CN" altLang="en-US" sz="2800" b="1" dirty="0">
                <a:latin typeface="楷体" panose="02010609060101010101" charset="-122"/>
                <a:ea typeface="楷体" panose="02010609060101010101" charset="-122"/>
                <a:cs typeface="楷体" panose="02010609060101010101" charset="-122"/>
                <a:sym typeface="+mn-ea"/>
              </a:rPr>
              <a:t>）带有贬义的成语有</a:t>
            </a:r>
            <a:r>
              <a:rPr lang="zh-CN" altLang="en-US" sz="2800" b="1" dirty="0" smtClean="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a:t>
            </a:r>
            <a:endParaRPr lang="zh-CN" altLang="en-US" sz="2800" b="1" dirty="0">
              <a:latin typeface="楷体" panose="02010609060101010101" charset="-122"/>
              <a:ea typeface="楷体" panose="02010609060101010101" charset="-122"/>
              <a:cs typeface="楷体" panose="02010609060101010101" charset="-122"/>
            </a:endParaRPr>
          </a:p>
          <a:p>
            <a:r>
              <a:rPr lang="zh-CN" altLang="en-US" sz="2800" b="1" dirty="0" smtClean="0">
                <a:latin typeface="楷体" panose="02010609060101010101" charset="-122"/>
                <a:ea typeface="楷体" panose="02010609060101010101" charset="-122"/>
                <a:cs typeface="楷体" panose="02010609060101010101" charset="-122"/>
                <a:sym typeface="+mn-ea"/>
              </a:rPr>
              <a:t>（</a:t>
            </a:r>
            <a:r>
              <a:rPr lang="en-US" altLang="zh-CN" sz="2800" b="1" dirty="0">
                <a:latin typeface="楷体" panose="02010609060101010101" charset="-122"/>
                <a:ea typeface="楷体" panose="02010609060101010101" charset="-122"/>
                <a:cs typeface="楷体" panose="02010609060101010101" charset="-122"/>
                <a:sym typeface="+mn-ea"/>
              </a:rPr>
              <a:t>2</a:t>
            </a:r>
            <a:r>
              <a:rPr lang="zh-CN" altLang="en-US" sz="2800" b="1" dirty="0">
                <a:latin typeface="楷体" panose="02010609060101010101" charset="-122"/>
                <a:ea typeface="楷体" panose="02010609060101010101" charset="-122"/>
                <a:cs typeface="楷体" panose="02010609060101010101" charset="-122"/>
                <a:sym typeface="+mn-ea"/>
              </a:rPr>
              <a:t>）有关动作描写的成语有（      </a:t>
            </a:r>
            <a:r>
              <a:rPr lang="zh-CN" altLang="en-US" sz="2800" b="1" dirty="0" smtClean="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a:t>
            </a:r>
            <a:endParaRPr lang="zh-CN" altLang="en-US" sz="2800" b="1" dirty="0">
              <a:latin typeface="楷体" panose="02010609060101010101" charset="-122"/>
              <a:ea typeface="楷体" panose="02010609060101010101" charset="-122"/>
            </a:endParaRPr>
          </a:p>
        </p:txBody>
      </p:sp>
      <p:sp>
        <p:nvSpPr>
          <p:cNvPr id="23" name="文本框 22"/>
          <p:cNvSpPr txBox="1"/>
          <p:nvPr/>
        </p:nvSpPr>
        <p:spPr>
          <a:xfrm>
            <a:off x="4751974" y="2711528"/>
            <a:ext cx="545342" cy="523220"/>
          </a:xfrm>
          <a:prstGeom prst="rect">
            <a:avLst/>
          </a:prstGeom>
          <a:noFill/>
        </p:spPr>
        <p:txBody>
          <a:bodyPr wrap="non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②</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4" name="文本框 23"/>
          <p:cNvSpPr txBox="1"/>
          <p:nvPr/>
        </p:nvSpPr>
        <p:spPr>
          <a:xfrm>
            <a:off x="5214160" y="2710835"/>
            <a:ext cx="545342" cy="523220"/>
          </a:xfrm>
          <a:prstGeom prst="rect">
            <a:avLst/>
          </a:prstGeom>
          <a:noFill/>
        </p:spPr>
        <p:txBody>
          <a:bodyPr wrap="non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③</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5" name="文本框 24"/>
          <p:cNvSpPr txBox="1"/>
          <p:nvPr/>
        </p:nvSpPr>
        <p:spPr>
          <a:xfrm>
            <a:off x="5651730" y="3161994"/>
            <a:ext cx="545342" cy="523220"/>
          </a:xfrm>
          <a:prstGeom prst="rect">
            <a:avLst/>
          </a:prstGeom>
          <a:noFill/>
        </p:spPr>
        <p:txBody>
          <a:bodyPr wrap="non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④</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8" name="文本框 17"/>
          <p:cNvSpPr txBox="1"/>
          <p:nvPr/>
        </p:nvSpPr>
        <p:spPr>
          <a:xfrm>
            <a:off x="499497" y="200097"/>
            <a:ext cx="3464877" cy="58356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二、成语练习。</a:t>
            </a:r>
            <a:endParaRPr lang="zh-CN" altLang="en-US" sz="3200" dirty="0">
              <a:latin typeface="黑体" panose="02010609060101010101" pitchFamily="49" charset="-122"/>
              <a:ea typeface="黑体" panose="02010609060101010101" pitchFamily="49" charset="-122"/>
            </a:endParaRPr>
          </a:p>
        </p:txBody>
      </p:sp>
      <p:sp>
        <p:nvSpPr>
          <p:cNvPr id="19" name="文本框 18"/>
          <p:cNvSpPr txBox="1"/>
          <p:nvPr/>
        </p:nvSpPr>
        <p:spPr>
          <a:xfrm>
            <a:off x="418744" y="3645501"/>
            <a:ext cx="8463996" cy="1040285"/>
          </a:xfrm>
          <a:prstGeom prst="rect">
            <a:avLst/>
          </a:prstGeom>
          <a:noFill/>
        </p:spPr>
        <p:txBody>
          <a:bodyPr wrap="square" rtlCol="0">
            <a:spAutoFit/>
          </a:bodyPr>
          <a:lstStyle/>
          <a:p>
            <a:pPr>
              <a:lnSpc>
                <a:spcPct val="110000"/>
              </a:lnSpc>
            </a:pPr>
            <a:r>
              <a:rPr lang="zh-CN" altLang="en-US" sz="2800" b="1" dirty="0" smtClean="0">
                <a:latin typeface="楷体" panose="02010609060101010101" charset="-122"/>
                <a:ea typeface="楷体" panose="02010609060101010101" charset="-122"/>
                <a:cs typeface="楷体" panose="02010609060101010101" charset="-122"/>
                <a:sym typeface="+mn-ea"/>
              </a:rPr>
              <a:t>（</a:t>
            </a:r>
            <a:r>
              <a:rPr lang="en-US" altLang="zh-CN" sz="2800" b="1" dirty="0">
                <a:latin typeface="楷体" panose="02010609060101010101" charset="-122"/>
                <a:ea typeface="楷体" panose="02010609060101010101" charset="-122"/>
                <a:cs typeface="楷体" panose="02010609060101010101" charset="-122"/>
                <a:sym typeface="+mn-ea"/>
              </a:rPr>
              <a:t>3</a:t>
            </a:r>
            <a:r>
              <a:rPr lang="zh-CN" altLang="en-US" sz="2800" b="1" dirty="0">
                <a:latin typeface="楷体" panose="02010609060101010101" charset="-122"/>
                <a:ea typeface="楷体" panose="02010609060101010101" charset="-122"/>
                <a:cs typeface="楷体" panose="02010609060101010101" charset="-122"/>
                <a:sym typeface="+mn-ea"/>
              </a:rPr>
              <a:t>）用①造一个句子</a:t>
            </a:r>
            <a:r>
              <a:rPr lang="zh-CN" altLang="en-US" sz="2800" b="1" dirty="0" smtClean="0">
                <a:latin typeface="楷体" panose="02010609060101010101" charset="-122"/>
                <a:ea typeface="楷体" panose="02010609060101010101" charset="-122"/>
                <a:cs typeface="楷体" panose="02010609060101010101" charset="-122"/>
                <a:sym typeface="+mn-ea"/>
              </a:rPr>
              <a:t>：</a:t>
            </a:r>
            <a:r>
              <a:rPr lang="en-US" altLang="zh-CN" sz="2800" b="1" dirty="0" smtClean="0">
                <a:latin typeface="楷体" panose="02010609060101010101" charset="-122"/>
                <a:ea typeface="楷体" panose="02010609060101010101" charset="-122"/>
                <a:cs typeface="楷体" panose="02010609060101010101" charset="-122"/>
                <a:sym typeface="+mn-ea"/>
              </a:rPr>
              <a:t>____________________________________________</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20" name="文本框 19"/>
          <p:cNvSpPr txBox="1"/>
          <p:nvPr/>
        </p:nvSpPr>
        <p:spPr>
          <a:xfrm>
            <a:off x="1410638" y="4109086"/>
            <a:ext cx="619379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平淡无味的文章是吸引不了读者的。</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2"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2"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2"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2"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2"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2"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2"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5" grpId="2"/>
      <p:bldP spid="6" grpId="1"/>
      <p:bldP spid="6" grpId="2"/>
      <p:bldP spid="7" grpId="1"/>
      <p:bldP spid="7" grpId="2"/>
      <p:bldP spid="8" grpId="1"/>
      <p:bldP spid="8" grpId="2"/>
      <p:bldP spid="9" grpId="1"/>
      <p:bldP spid="9" grpId="2"/>
      <p:bldP spid="10" grpId="1"/>
      <p:bldP spid="10" grpId="2"/>
      <p:bldP spid="15" grpId="1"/>
      <p:bldP spid="15" grpId="2"/>
      <p:bldP spid="16" grpId="1"/>
      <p:bldP spid="16" grpId="2"/>
      <p:bldP spid="23" grpId="1"/>
      <p:bldP spid="23" grpId="2"/>
      <p:bldP spid="24" grpId="1"/>
      <p:bldP spid="24" grpId="2"/>
      <p:bldP spid="25" grpId="1"/>
      <p:bldP spid="25" grpId="2"/>
      <p:bldP spid="18" grpId="1"/>
      <p:bldP spid="20" grpId="1"/>
      <p:bldP spid="20" grpId="2"/>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73558" y="899826"/>
            <a:ext cx="628650" cy="584775"/>
          </a:xfrm>
          <a:prstGeom prst="rect">
            <a:avLst/>
          </a:prstGeom>
          <a:noFill/>
        </p:spPr>
        <p:txBody>
          <a:bodyPr wrap="square" rtlCol="0">
            <a:spAutoFit/>
          </a:bodyPr>
          <a:lstStyle/>
          <a:p>
            <a:r>
              <a:rPr lang="en-US" altLang="zh-CN" sz="3200" b="1" dirty="0">
                <a:solidFill>
                  <a:srgbClr val="FF0000"/>
                </a:solidFill>
                <a:ea typeface="楷体" panose="02010609060101010101" charset="-122"/>
                <a:cs typeface="+mn-lt"/>
              </a:rPr>
              <a:t>C</a:t>
            </a:r>
            <a:endParaRPr lang="en-US" altLang="zh-CN" sz="3200" b="1" dirty="0">
              <a:solidFill>
                <a:srgbClr val="FF0000"/>
              </a:solidFill>
              <a:ea typeface="楷体" panose="02010609060101010101" charset="-122"/>
              <a:cs typeface="+mn-lt"/>
            </a:endParaRPr>
          </a:p>
        </p:txBody>
      </p:sp>
      <p:grpSp>
        <p:nvGrpSpPr>
          <p:cNvPr id="10" name="组合 9"/>
          <p:cNvGrpSpPr/>
          <p:nvPr/>
        </p:nvGrpSpPr>
        <p:grpSpPr>
          <a:xfrm>
            <a:off x="321945" y="902785"/>
            <a:ext cx="8677593" cy="3523298"/>
            <a:chOff x="302895" y="902785"/>
            <a:chExt cx="8677593" cy="3523298"/>
          </a:xfrm>
        </p:grpSpPr>
        <p:sp>
          <p:nvSpPr>
            <p:cNvPr id="3" name="文本框 2"/>
            <p:cNvSpPr txBox="1"/>
            <p:nvPr/>
          </p:nvSpPr>
          <p:spPr>
            <a:xfrm>
              <a:off x="302895" y="902785"/>
              <a:ext cx="8538845" cy="3338195"/>
            </a:xfrm>
            <a:prstGeom prst="rect">
              <a:avLst/>
            </a:prstGeom>
            <a:noFill/>
          </p:spPr>
          <p:txBody>
            <a:bodyPr wrap="square" rtlCol="0">
              <a:spAutoFit/>
            </a:bodyPr>
            <a:lstStyle/>
            <a:p>
              <a:pPr>
                <a:lnSpc>
                  <a:spcPct val="110000"/>
                </a:lnSpc>
              </a:pPr>
              <a:r>
                <a:rPr lang="en-US" altLang="zh-CN" sz="320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en-US" altLang="zh-CN" sz="3200"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2</a:t>
              </a:r>
              <a:r>
                <a:rPr lang="en-US" altLang="zh-CN" sz="320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下面成语应用有误的一项是（    ）</a:t>
              </a:r>
              <a:endPar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ct val="110000"/>
                </a:lnSpc>
              </a:pPr>
              <a:r>
                <a:rPr lang="en-US" altLang="zh-CN" sz="3200" dirty="0">
                  <a:latin typeface="楷体" panose="02010609060101010101" charset="-122"/>
                  <a:ea typeface="楷体" panose="02010609060101010101" charset="-122"/>
                  <a:cs typeface="楷体" panose="02010609060101010101" charset="-122"/>
                  <a:sym typeface="+mn-ea"/>
                </a:rPr>
                <a:t> </a:t>
              </a:r>
              <a:r>
                <a:rPr lang="en-US" altLang="zh-CN" sz="3200" dirty="0" smtClean="0">
                  <a:latin typeface="楷体" panose="02010609060101010101" charset="-122"/>
                  <a:ea typeface="楷体" panose="02010609060101010101" charset="-122"/>
                  <a:cs typeface="楷体" panose="02010609060101010101" charset="-122"/>
                  <a:sym typeface="+mn-ea"/>
                </a:rPr>
                <a:t>  </a:t>
              </a:r>
              <a:r>
                <a:rPr lang="en-US" altLang="zh-CN" sz="3200" b="1" dirty="0">
                  <a:latin typeface="楷体" panose="02010609060101010101" charset="-122"/>
                  <a:ea typeface="楷体" panose="02010609060101010101" charset="-122"/>
                  <a:cs typeface="楷体" panose="02010609060101010101" charset="-122"/>
                  <a:sym typeface="+mn-ea"/>
                </a:rPr>
                <a:t>A.</a:t>
              </a:r>
              <a:r>
                <a:rPr lang="zh-CN" altLang="en-US" sz="3200" b="1" dirty="0">
                  <a:latin typeface="楷体" panose="02010609060101010101" charset="-122"/>
                  <a:ea typeface="楷体" panose="02010609060101010101" charset="-122"/>
                  <a:cs typeface="楷体" panose="02010609060101010101" charset="-122"/>
                  <a:sym typeface="+mn-ea"/>
                </a:rPr>
                <a:t>面对着那美丽的景色，我真想高歌一曲。</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10000"/>
                </a:lnSpc>
              </a:pPr>
              <a:r>
                <a:rPr lang="en-US" altLang="zh-CN" sz="3200" b="1" dirty="0">
                  <a:latin typeface="楷体" panose="02010609060101010101" charset="-122"/>
                  <a:ea typeface="楷体" panose="02010609060101010101" charset="-122"/>
                  <a:cs typeface="楷体" panose="02010609060101010101" charset="-122"/>
                  <a:sym typeface="+mn-ea"/>
                </a:rPr>
                <a:t> </a:t>
              </a:r>
              <a:r>
                <a:rPr lang="en-US" altLang="zh-CN" sz="3200" b="1" dirty="0" smtClean="0">
                  <a:latin typeface="楷体" panose="02010609060101010101" charset="-122"/>
                  <a:ea typeface="楷体" panose="02010609060101010101" charset="-122"/>
                  <a:cs typeface="楷体" panose="02010609060101010101" charset="-122"/>
                  <a:sym typeface="+mn-ea"/>
                </a:rPr>
                <a:t>  </a:t>
              </a:r>
              <a:r>
                <a:rPr lang="en-US" altLang="zh-CN" sz="3200" b="1" dirty="0">
                  <a:latin typeface="楷体" panose="02010609060101010101" charset="-122"/>
                  <a:ea typeface="楷体" panose="02010609060101010101" charset="-122"/>
                  <a:cs typeface="楷体" panose="02010609060101010101" charset="-122"/>
                  <a:sym typeface="+mn-ea"/>
                </a:rPr>
                <a:t>B.</a:t>
              </a:r>
              <a:r>
                <a:rPr lang="zh-CN" altLang="en-US" sz="3200" b="1" dirty="0">
                  <a:latin typeface="楷体" panose="02010609060101010101" charset="-122"/>
                  <a:ea typeface="楷体" panose="02010609060101010101" charset="-122"/>
                  <a:cs typeface="楷体" panose="02010609060101010101" charset="-122"/>
                  <a:sym typeface="+mn-ea"/>
                </a:rPr>
                <a:t>一个足不出户，将自己封闭在狭小的天地中，孤芳自赏的人，能赶上时代的潮流吗？</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10000"/>
                </a:lnSpc>
              </a:pPr>
              <a:r>
                <a:rPr lang="en-US" altLang="zh-CN" sz="3200" b="1" dirty="0">
                  <a:latin typeface="楷体" panose="02010609060101010101" charset="-122"/>
                  <a:ea typeface="楷体" panose="02010609060101010101" charset="-122"/>
                  <a:cs typeface="楷体" panose="02010609060101010101" charset="-122"/>
                  <a:sym typeface="+mn-ea"/>
                </a:rPr>
                <a:t> </a:t>
              </a:r>
              <a:r>
                <a:rPr lang="en-US" altLang="zh-CN" sz="3200" b="1" dirty="0" smtClean="0">
                  <a:latin typeface="楷体" panose="02010609060101010101" charset="-122"/>
                  <a:ea typeface="楷体" panose="02010609060101010101" charset="-122"/>
                  <a:cs typeface="楷体" panose="02010609060101010101" charset="-122"/>
                  <a:sym typeface="+mn-ea"/>
                </a:rPr>
                <a:t>  </a:t>
              </a:r>
              <a:r>
                <a:rPr lang="en-US" altLang="zh-CN" sz="3200" b="1" dirty="0">
                  <a:latin typeface="楷体" panose="02010609060101010101" charset="-122"/>
                  <a:ea typeface="楷体" panose="02010609060101010101" charset="-122"/>
                  <a:cs typeface="楷体" panose="02010609060101010101" charset="-122"/>
                  <a:sym typeface="+mn-ea"/>
                </a:rPr>
                <a:t>C.</a:t>
              </a:r>
              <a:r>
                <a:rPr lang="zh-CN" altLang="en-US" sz="3200" b="1" dirty="0">
                  <a:latin typeface="楷体" panose="02010609060101010101" charset="-122"/>
                  <a:ea typeface="楷体" panose="02010609060101010101" charset="-122"/>
                  <a:cs typeface="楷体" panose="02010609060101010101" charset="-122"/>
                  <a:sym typeface="+mn-ea"/>
                </a:rPr>
                <a:t>三月的春风轻轻地吹，小草从地里钻出头来，远远望去，真是翠色欲流啊！</a:t>
              </a:r>
              <a:endParaRPr lang="zh-CN" altLang="en-US" sz="3200" b="1" dirty="0">
                <a:latin typeface="楷体" panose="02010609060101010101" charset="-122"/>
                <a:ea typeface="楷体" panose="02010609060101010101" charset="-122"/>
                <a:cs typeface="楷体" panose="02010609060101010101" charset="-122"/>
              </a:endParaRPr>
            </a:p>
          </p:txBody>
        </p:sp>
        <p:sp>
          <p:nvSpPr>
            <p:cNvPr id="45" name="TextBox 36"/>
            <p:cNvSpPr txBox="1">
              <a:spLocks noChangeArrowheads="1"/>
            </p:cNvSpPr>
            <p:nvPr/>
          </p:nvSpPr>
          <p:spPr bwMode="auto">
            <a:xfrm>
              <a:off x="6762433" y="1505083"/>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sp>
          <p:nvSpPr>
            <p:cNvPr id="4" name="TextBox 36"/>
            <p:cNvSpPr txBox="1">
              <a:spLocks noChangeArrowheads="1"/>
            </p:cNvSpPr>
            <p:nvPr/>
          </p:nvSpPr>
          <p:spPr bwMode="auto">
            <a:xfrm>
              <a:off x="7166293" y="1508893"/>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sp>
          <p:nvSpPr>
            <p:cNvPr id="5" name="TextBox 36"/>
            <p:cNvSpPr txBox="1">
              <a:spLocks noChangeArrowheads="1"/>
            </p:cNvSpPr>
            <p:nvPr/>
          </p:nvSpPr>
          <p:spPr bwMode="auto">
            <a:xfrm>
              <a:off x="7606983" y="1498733"/>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sp>
          <p:nvSpPr>
            <p:cNvPr id="6" name="TextBox 36"/>
            <p:cNvSpPr txBox="1">
              <a:spLocks noChangeArrowheads="1"/>
            </p:cNvSpPr>
            <p:nvPr/>
          </p:nvSpPr>
          <p:spPr bwMode="auto">
            <a:xfrm>
              <a:off x="7996238" y="1499368"/>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sp>
          <p:nvSpPr>
            <p:cNvPr id="7" name="TextBox 36"/>
            <p:cNvSpPr txBox="1">
              <a:spLocks noChangeArrowheads="1"/>
            </p:cNvSpPr>
            <p:nvPr/>
          </p:nvSpPr>
          <p:spPr bwMode="auto">
            <a:xfrm>
              <a:off x="1629728" y="2607443"/>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sp>
          <p:nvSpPr>
            <p:cNvPr id="8" name="TextBox 36"/>
            <p:cNvSpPr txBox="1">
              <a:spLocks noChangeArrowheads="1"/>
            </p:cNvSpPr>
            <p:nvPr/>
          </p:nvSpPr>
          <p:spPr bwMode="auto">
            <a:xfrm>
              <a:off x="2021523" y="2611253"/>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sp>
          <p:nvSpPr>
            <p:cNvPr id="9" name="TextBox 36"/>
            <p:cNvSpPr txBox="1">
              <a:spLocks noChangeArrowheads="1"/>
            </p:cNvSpPr>
            <p:nvPr/>
          </p:nvSpPr>
          <p:spPr bwMode="auto">
            <a:xfrm>
              <a:off x="2462213" y="2601093"/>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sp>
          <p:nvSpPr>
            <p:cNvPr id="13" name="TextBox 36"/>
            <p:cNvSpPr txBox="1">
              <a:spLocks noChangeArrowheads="1"/>
            </p:cNvSpPr>
            <p:nvPr/>
          </p:nvSpPr>
          <p:spPr bwMode="auto">
            <a:xfrm>
              <a:off x="2851468" y="2604903"/>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sp>
          <p:nvSpPr>
            <p:cNvPr id="15" name="TextBox 36"/>
            <p:cNvSpPr txBox="1">
              <a:spLocks noChangeArrowheads="1"/>
            </p:cNvSpPr>
            <p:nvPr/>
          </p:nvSpPr>
          <p:spPr bwMode="auto">
            <a:xfrm>
              <a:off x="4461193" y="3715518"/>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sp>
          <p:nvSpPr>
            <p:cNvPr id="16" name="TextBox 36"/>
            <p:cNvSpPr txBox="1">
              <a:spLocks noChangeArrowheads="1"/>
            </p:cNvSpPr>
            <p:nvPr/>
          </p:nvSpPr>
          <p:spPr bwMode="auto">
            <a:xfrm>
              <a:off x="4865053" y="3719328"/>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sp>
          <p:nvSpPr>
            <p:cNvPr id="17" name="TextBox 36"/>
            <p:cNvSpPr txBox="1">
              <a:spLocks noChangeArrowheads="1"/>
            </p:cNvSpPr>
            <p:nvPr/>
          </p:nvSpPr>
          <p:spPr bwMode="auto">
            <a:xfrm>
              <a:off x="5305743" y="3709168"/>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sp>
          <p:nvSpPr>
            <p:cNvPr id="18" name="TextBox 36"/>
            <p:cNvSpPr txBox="1">
              <a:spLocks noChangeArrowheads="1"/>
            </p:cNvSpPr>
            <p:nvPr/>
          </p:nvSpPr>
          <p:spPr bwMode="auto">
            <a:xfrm>
              <a:off x="5694998" y="3709803"/>
              <a:ext cx="98425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rPr>
                <a:t>.</a:t>
              </a:r>
              <a:endParaRPr kumimoji="0" lang="zh-CN" altLang="en-US" sz="4000" b="1" i="0" u="none" strike="noStrike" kern="1200" cap="none" spc="0" normalizeH="0" baseline="0" noProof="0" dirty="0">
                <a:ln>
                  <a:noFill/>
                </a:ln>
                <a:solidFill>
                  <a:srgbClr val="FF0000"/>
                </a:solidFill>
                <a:effectLst/>
                <a:uLnTx/>
                <a:uFillTx/>
                <a:latin typeface="+mn-ea"/>
                <a:ea typeface="宋体" panose="02010600030101010101" pitchFamily="2"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568450" y="1351280"/>
            <a:ext cx="6451600" cy="1754326"/>
          </a:xfrm>
          <a:prstGeom prst="rect">
            <a:avLst/>
          </a:prstGeom>
          <a:noFill/>
        </p:spPr>
        <p:txBody>
          <a:bodyPr wrap="square" rtlCol="0">
            <a:spAutoFit/>
          </a:bodyPr>
          <a:lstStyle/>
          <a:p>
            <a:r>
              <a:rPr lang="en-US" altLang="zh-CN" sz="3600" b="1" dirty="0" smtClean="0">
                <a:latin typeface="楷体" panose="02010609060101010101" charset="-122"/>
                <a:ea typeface="楷体" panose="02010609060101010101" charset="-122"/>
                <a:sym typeface="+mn-ea"/>
              </a:rPr>
              <a:t>    </a:t>
            </a:r>
            <a:r>
              <a:rPr lang="zh-CN" altLang="en-US" sz="3600" b="1" dirty="0" smtClean="0">
                <a:latin typeface="楷体" panose="02010609060101010101" charset="-122"/>
                <a:ea typeface="楷体" panose="02010609060101010101" charset="-122"/>
                <a:sym typeface="+mn-ea"/>
              </a:rPr>
              <a:t>本单元有很多描写充满画面感的句子，让我们一起来总结一下吧！</a:t>
            </a:r>
            <a:endParaRPr lang="zh-CN" altLang="en-US" sz="36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5915" y="1781625"/>
            <a:ext cx="8637905" cy="1057790"/>
          </a:xfrm>
          <a:prstGeom prst="rect">
            <a:avLst/>
          </a:prstGeom>
          <a:noFill/>
        </p:spPr>
        <p:txBody>
          <a:bodyPr wrap="square" rtlCol="0">
            <a:spAutoFit/>
          </a:bodyPr>
          <a:lstStyle/>
          <a:p>
            <a:pPr>
              <a:lnSpc>
                <a:spcPct val="120000"/>
              </a:lnSpc>
            </a:pPr>
            <a:r>
              <a:rPr lang="en-US" altLang="zh-CN" sz="2800" dirty="0">
                <a:latin typeface="楷体" panose="02010609060101010101" charset="-122"/>
                <a:ea typeface="楷体" panose="02010609060101010101" charset="-122"/>
                <a:cs typeface="楷体" panose="02010609060101010101" charset="-122"/>
              </a:rPr>
              <a:t>    </a:t>
            </a:r>
            <a:r>
              <a:rPr lang="en-US" altLang="zh-CN" sz="2800" b="1" dirty="0">
                <a:latin typeface="楷体" panose="02010609060101010101" charset="-122"/>
                <a:ea typeface="楷体" panose="02010609060101010101" charset="-122"/>
                <a:cs typeface="楷体" panose="02010609060101010101" charset="-122"/>
              </a:rPr>
              <a:t>1.羊群一会儿上了小丘，一会儿又下来，走在哪里都</a:t>
            </a:r>
            <a:r>
              <a:rPr lang="en-US" altLang="zh-CN" sz="2800" b="1" dirty="0">
                <a:solidFill>
                  <a:schemeClr val="tx1"/>
                </a:solidFill>
                <a:latin typeface="楷体" panose="02010609060101010101" charset="-122"/>
                <a:ea typeface="楷体" panose="02010609060101010101" charset="-122"/>
                <a:cs typeface="楷体" panose="02010609060101010101" charset="-122"/>
              </a:rPr>
              <a:t>像给无边的绿毯绣上了白色的大花</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solidFill>
                  <a:srgbClr val="0000FF"/>
                </a:solidFill>
                <a:latin typeface="楷体" panose="02010609060101010101" charset="-122"/>
                <a:ea typeface="楷体" panose="02010609060101010101" charset="-122"/>
                <a:cs typeface="楷体" panose="02010609060101010101" charset="-122"/>
              </a:rPr>
              <a:t>（《草原》</a:t>
            </a:r>
            <a:r>
              <a:rPr lang="zh-CN" altLang="en-US" sz="2800" b="1" dirty="0" smtClean="0">
                <a:solidFill>
                  <a:srgbClr val="0000FF"/>
                </a:solidFill>
                <a:latin typeface="楷体" panose="02010609060101010101" charset="-122"/>
                <a:ea typeface="楷体" panose="02010609060101010101" charset="-122"/>
                <a:cs typeface="楷体" panose="02010609060101010101" charset="-122"/>
              </a:rPr>
              <a:t>）</a:t>
            </a:r>
            <a:endParaRPr lang="zh-CN" altLang="en-US" sz="2800" b="1" dirty="0">
              <a:solidFill>
                <a:srgbClr val="0000FF"/>
              </a:solidFill>
              <a:latin typeface="楷体" panose="02010609060101010101" charset="-122"/>
              <a:ea typeface="楷体" panose="02010609060101010101" charset="-122"/>
              <a:cs typeface="楷体" panose="02010609060101010101" charset="-122"/>
            </a:endParaRPr>
          </a:p>
        </p:txBody>
      </p:sp>
      <p:grpSp>
        <p:nvGrpSpPr>
          <p:cNvPr id="4" name="组合 3"/>
          <p:cNvGrpSpPr/>
          <p:nvPr/>
        </p:nvGrpSpPr>
        <p:grpSpPr>
          <a:xfrm>
            <a:off x="-95250" y="1064710"/>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比喻句</a:t>
              </a:r>
              <a:endParaRPr lang="zh-CN" altLang="en-US" sz="2800" b="1" dirty="0">
                <a:solidFill>
                  <a:schemeClr val="tx1"/>
                </a:solidFill>
                <a:latin typeface="楷体" panose="02010609060101010101" charset="-122"/>
                <a:ea typeface="楷体" panose="02010609060101010101" charset="-122"/>
              </a:endParaRPr>
            </a:p>
          </p:txBody>
        </p:sp>
      </p:grpSp>
      <p:sp>
        <p:nvSpPr>
          <p:cNvPr id="9" name="TextBox 8"/>
          <p:cNvSpPr txBox="1"/>
          <p:nvPr/>
        </p:nvSpPr>
        <p:spPr>
          <a:xfrm>
            <a:off x="0" y="323835"/>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句子</a:t>
            </a:r>
            <a:endParaRPr lang="zh-CN" altLang="en-US" sz="3300" b="1" dirty="0" smtClean="0">
              <a:solidFill>
                <a:schemeClr val="tx1"/>
              </a:solidFill>
              <a:uFillTx/>
              <a:latin typeface="幼圆" panose="02010509060101010101" charset="-122"/>
              <a:ea typeface="幼圆" panose="02010509060101010101" charset="-122"/>
            </a:endParaRPr>
          </a:p>
        </p:txBody>
      </p:sp>
      <p:sp>
        <p:nvSpPr>
          <p:cNvPr id="6" name="圆角矩形 5"/>
          <p:cNvSpPr/>
          <p:nvPr/>
        </p:nvSpPr>
        <p:spPr>
          <a:xfrm>
            <a:off x="1255395" y="3095847"/>
            <a:ext cx="6798945" cy="1406081"/>
          </a:xfrm>
          <a:prstGeom prst="roundRect">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800" b="1" dirty="0">
                <a:solidFill>
                  <a:srgbClr val="FF0000"/>
                </a:solidFill>
                <a:latin typeface="宋体" panose="02010600030101010101" pitchFamily="2" charset="-122"/>
                <a:ea typeface="宋体" panose="02010600030101010101" pitchFamily="2" charset="-122"/>
                <a:sym typeface="+mn-ea"/>
              </a:rPr>
              <a:t>    </a:t>
            </a:r>
            <a:r>
              <a:rPr lang="zh-CN" altLang="en-US" sz="2800" b="1" dirty="0">
                <a:solidFill>
                  <a:srgbClr val="FF0000"/>
                </a:solidFill>
                <a:latin typeface="宋体" panose="02010600030101010101" pitchFamily="2" charset="-122"/>
                <a:ea typeface="宋体" panose="02010600030101010101" pitchFamily="2" charset="-122"/>
                <a:sym typeface="+mn-ea"/>
              </a:rPr>
              <a:t>将羊群比作了白色的大花，也将草原比作了无边的绿毯。多么形象的比喻，可以想象到草原的广阔。</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6" grpId="0" animBg="1"/>
      <p:bldP spid="6"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2"/>
          <p:cNvSpPr txBox="1"/>
          <p:nvPr/>
        </p:nvSpPr>
        <p:spPr>
          <a:xfrm>
            <a:off x="433705" y="707205"/>
            <a:ext cx="8319770" cy="1126462"/>
          </a:xfrm>
          <a:prstGeom prst="rect">
            <a:avLst/>
          </a:prstGeom>
          <a:noFill/>
        </p:spPr>
        <p:txBody>
          <a:bodyPr wrap="square" rtlCol="0">
            <a:spAutoFit/>
          </a:bodyPr>
          <a:lstStyle/>
          <a:p>
            <a:pPr>
              <a:lnSpc>
                <a:spcPct val="120000"/>
              </a:lnSpc>
            </a:pPr>
            <a:r>
              <a:rPr lang="en-US" altLang="zh-CN" sz="2800" b="1" dirty="0" smtClean="0">
                <a:latin typeface="楷体" panose="02010609060101010101" charset="-122"/>
                <a:ea typeface="楷体" panose="02010609060101010101" charset="-122"/>
                <a:cs typeface="楷体" panose="02010609060101010101" charset="-122"/>
              </a:rPr>
              <a:t>    2</a:t>
            </a:r>
            <a:r>
              <a:rPr lang="en-US" altLang="zh-CN" sz="2800" b="1" dirty="0">
                <a:latin typeface="楷体" panose="02010609060101010101" charset="-122"/>
                <a:ea typeface="楷体" panose="02010609060101010101" charset="-122"/>
                <a:cs typeface="楷体" panose="02010609060101010101" charset="-122"/>
              </a:rPr>
              <a:t>.走了许久，远远地望见了一条迂回的</a:t>
            </a:r>
            <a:r>
              <a:rPr lang="en-US" altLang="zh-CN" sz="2800" b="1" dirty="0">
                <a:solidFill>
                  <a:schemeClr val="tx1"/>
                </a:solidFill>
                <a:latin typeface="楷体" panose="02010609060101010101" charset="-122"/>
                <a:ea typeface="楷体" panose="02010609060101010101" charset="-122"/>
                <a:cs typeface="楷体" panose="02010609060101010101" charset="-122"/>
              </a:rPr>
              <a:t>明如玻璃的带子</a:t>
            </a:r>
            <a:r>
              <a:rPr lang="en-US" altLang="zh-CN" sz="2800" b="1" dirty="0">
                <a:latin typeface="楷体" panose="02010609060101010101" charset="-122"/>
                <a:ea typeface="楷体" panose="02010609060101010101" charset="-122"/>
                <a:cs typeface="楷体" panose="02010609060101010101" charset="-122"/>
              </a:rPr>
              <a:t>——河！</a:t>
            </a:r>
            <a:r>
              <a:rPr lang="zh-CN" altLang="en-US" sz="2800" b="1" dirty="0">
                <a:solidFill>
                  <a:srgbClr val="0000FF"/>
                </a:solidFill>
                <a:latin typeface="楷体" panose="02010609060101010101" charset="-122"/>
                <a:ea typeface="楷体" panose="02010609060101010101" charset="-122"/>
                <a:cs typeface="楷体" panose="02010609060101010101" charset="-122"/>
              </a:rPr>
              <a:t>（《草原》</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4" name="圆角矩形 3"/>
          <p:cNvSpPr/>
          <p:nvPr/>
        </p:nvSpPr>
        <p:spPr>
          <a:xfrm>
            <a:off x="1437005" y="2024380"/>
            <a:ext cx="6563360" cy="880110"/>
          </a:xfrm>
          <a:prstGeom prst="roundRect">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800" b="1" dirty="0">
                <a:solidFill>
                  <a:srgbClr val="FF0000"/>
                </a:solidFill>
                <a:latin typeface="宋体" panose="02010600030101010101" pitchFamily="2" charset="-122"/>
                <a:ea typeface="宋体" panose="02010600030101010101" pitchFamily="2" charset="-122"/>
              </a:rPr>
              <a:t>   </a:t>
            </a:r>
            <a:r>
              <a:rPr lang="zh-CN" altLang="en-US" sz="2800" b="1" dirty="0">
                <a:solidFill>
                  <a:srgbClr val="FF0000"/>
                </a:solidFill>
                <a:latin typeface="宋体" panose="02010600030101010101" pitchFamily="2" charset="-122"/>
                <a:ea typeface="宋体" panose="02010600030101010101" pitchFamily="2" charset="-122"/>
              </a:rPr>
              <a:t>将河比作了带子，还用了玻璃形容带子，从而更加体现了河水的清澈与明亮。</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5" name="文本框 4"/>
          <p:cNvSpPr txBox="1"/>
          <p:nvPr/>
        </p:nvSpPr>
        <p:spPr>
          <a:xfrm>
            <a:off x="433705" y="3164840"/>
            <a:ext cx="8089265" cy="953135"/>
          </a:xfrm>
          <a:prstGeom prst="rect">
            <a:avLst/>
          </a:prstGeom>
          <a:noFill/>
        </p:spPr>
        <p:txBody>
          <a:bodyPr wrap="square" rtlCol="0">
            <a:spAutoFit/>
          </a:bodyPr>
          <a:lstStyle/>
          <a:p>
            <a:r>
              <a:rPr lang="en-US" altLang="zh-CN" sz="2800" b="1" dirty="0" smtClean="0">
                <a:latin typeface="楷体" panose="02010609060101010101" charset="-122"/>
                <a:ea typeface="楷体" panose="02010609060101010101" charset="-122"/>
                <a:cs typeface="楷体" panose="02010609060101010101" charset="-122"/>
                <a:sym typeface="+mn-ea"/>
              </a:rPr>
              <a:t>    3</a:t>
            </a:r>
            <a:r>
              <a:rPr lang="en-US" altLang="zh-CN" sz="2800" b="1" dirty="0">
                <a:latin typeface="楷体" panose="02010609060101010101" charset="-122"/>
                <a:ea typeface="楷体" panose="02010609060101010101" charset="-122"/>
                <a:cs typeface="楷体" panose="02010609060101010101" charset="-122"/>
                <a:sym typeface="+mn-ea"/>
              </a:rPr>
              <a:t>.马上的男女老少穿着各色的衣裳，群马疾驰，襟飘带舞，像一条彩虹向我们飞过来。</a:t>
            </a:r>
            <a:r>
              <a:rPr lang="en-US" altLang="zh-CN" sz="2800" b="1" dirty="0">
                <a:solidFill>
                  <a:srgbClr val="0000FF"/>
                </a:solidFill>
                <a:latin typeface="楷体" panose="02010609060101010101" charset="-122"/>
                <a:ea typeface="楷体" panose="02010609060101010101" charset="-122"/>
                <a:cs typeface="楷体" panose="02010609060101010101" charset="-122"/>
                <a:sym typeface="+mn-ea"/>
              </a:rPr>
              <a:t>（《草原》）</a:t>
            </a:r>
            <a:endParaRPr lang="en-US" altLang="zh-CN" sz="2800" b="1" dirty="0">
              <a:solidFill>
                <a:srgbClr val="0000FF"/>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5"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66065" y="604970"/>
            <a:ext cx="8637905" cy="1038860"/>
          </a:xfrm>
          <a:prstGeom prst="rect">
            <a:avLst/>
          </a:prstGeom>
          <a:noFill/>
        </p:spPr>
        <p:txBody>
          <a:bodyPr wrap="square" rtlCol="0">
            <a:spAutoFit/>
          </a:bodyPr>
          <a:lstStyle/>
          <a:p>
            <a:pPr>
              <a:lnSpc>
                <a:spcPct val="110000"/>
              </a:lnSpc>
            </a:pPr>
            <a:r>
              <a:rPr lang="en-US" altLang="zh-CN" sz="2800" b="1" dirty="0" smtClean="0">
                <a:latin typeface="楷体" panose="02010609060101010101" charset="-122"/>
                <a:ea typeface="楷体" panose="02010609060101010101" charset="-122"/>
                <a:cs typeface="楷体" panose="02010609060101010101" charset="-122"/>
              </a:rPr>
              <a:t>    4</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小小的花苞圆圆的，鼓鼓的，恰如衣襟上的盘花扣</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solidFill>
                  <a:srgbClr val="0000FF"/>
                </a:solidFill>
                <a:latin typeface="楷体" panose="02010609060101010101" charset="-122"/>
                <a:ea typeface="楷体" panose="02010609060101010101" charset="-122"/>
                <a:cs typeface="楷体" panose="02010609060101010101" charset="-122"/>
              </a:rPr>
              <a:t>（《丁香结》）</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664845" y="1790700"/>
            <a:ext cx="8162925" cy="1383665"/>
          </a:xfrm>
          <a:prstGeom prst="roundRect">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defRPr sz="2800" b="1">
                <a:solidFill>
                  <a:srgbClr val="FF0000"/>
                </a:solidFill>
                <a:latin typeface="宋体" panose="02010600030101010101" pitchFamily="2" charset="-122"/>
                <a:ea typeface="宋体" panose="02010600030101010101" pitchFamily="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    </a:t>
            </a:r>
            <a:r>
              <a:rPr lang="zh-CN" altLang="en-US" dirty="0" smtClean="0"/>
              <a:t>将</a:t>
            </a:r>
            <a:r>
              <a:rPr lang="zh-CN" altLang="en-US" dirty="0"/>
              <a:t>花苞比做了盘花扣，还运用了形容词</a:t>
            </a:r>
            <a:r>
              <a:rPr lang="en-US" altLang="zh-CN" dirty="0"/>
              <a:t>“</a:t>
            </a:r>
            <a:r>
              <a:rPr lang="zh-CN" altLang="en-US" dirty="0"/>
              <a:t>圆圆的</a:t>
            </a:r>
            <a:r>
              <a:rPr lang="en-US" altLang="zh-CN" dirty="0" smtClean="0"/>
              <a:t>”“</a:t>
            </a:r>
            <a:r>
              <a:rPr lang="zh-CN" altLang="en-US" dirty="0"/>
              <a:t>鼓鼓的</a:t>
            </a:r>
            <a:r>
              <a:rPr lang="en-US" altLang="zh-CN" dirty="0"/>
              <a:t>”</a:t>
            </a:r>
            <a:r>
              <a:rPr lang="zh-CN" altLang="en-US" dirty="0"/>
              <a:t>，生动</a:t>
            </a:r>
            <a:r>
              <a:rPr lang="zh-CN" altLang="en-US" dirty="0" smtClean="0"/>
              <a:t>形象地描写</a:t>
            </a:r>
            <a:r>
              <a:rPr lang="zh-CN" altLang="en-US" dirty="0"/>
              <a:t>了花苞，一目了然，花苞的形象跃然纸上。</a:t>
            </a:r>
            <a:endParaRPr lang="zh-CN" altLang="en-US" dirty="0"/>
          </a:p>
        </p:txBody>
      </p:sp>
      <p:sp>
        <p:nvSpPr>
          <p:cNvPr id="5" name="矩形 4"/>
          <p:cNvSpPr/>
          <p:nvPr/>
        </p:nvSpPr>
        <p:spPr>
          <a:xfrm>
            <a:off x="694055" y="3225800"/>
            <a:ext cx="8081645" cy="16008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800" b="1" dirty="0">
                <a:solidFill>
                  <a:srgbClr val="0000FF"/>
                </a:solidFill>
                <a:latin typeface="宋体" panose="02010600030101010101" pitchFamily="2" charset="-122"/>
                <a:ea typeface="宋体" panose="02010600030101010101" pitchFamily="2" charset="-122"/>
                <a:sym typeface="+mn-ea"/>
              </a:rPr>
              <a:t>    </a:t>
            </a:r>
            <a:r>
              <a:rPr lang="zh-CN" altLang="en-US" sz="2800" b="1" dirty="0" smtClean="0">
                <a:solidFill>
                  <a:srgbClr val="0000FF"/>
                </a:solidFill>
                <a:latin typeface="宋体" panose="02010600030101010101" pitchFamily="2" charset="-122"/>
                <a:ea typeface="宋体" panose="02010600030101010101" pitchFamily="2" charset="-122"/>
                <a:sym typeface="+mn-ea"/>
              </a:rPr>
              <a:t>比喻</a:t>
            </a:r>
            <a:r>
              <a:rPr lang="zh-CN" altLang="en-US" sz="2800" b="1" dirty="0">
                <a:solidFill>
                  <a:srgbClr val="0000FF"/>
                </a:solidFill>
                <a:latin typeface="宋体" panose="02010600030101010101" pitchFamily="2" charset="-122"/>
                <a:ea typeface="宋体" panose="02010600030101010101" pitchFamily="2" charset="-122"/>
                <a:sym typeface="+mn-ea"/>
              </a:rPr>
              <a:t>能使事物生动、形象、具体，给人以鲜明的形象使读者对所表达的事物产生鲜明的印象，产生强烈的感情，引起共鸣</a:t>
            </a:r>
            <a:r>
              <a:rPr lang="zh-CN" altLang="en-US" sz="2800" b="1" dirty="0" smtClean="0">
                <a:solidFill>
                  <a:srgbClr val="0000FF"/>
                </a:solidFill>
                <a:latin typeface="宋体" panose="02010600030101010101" pitchFamily="2" charset="-122"/>
                <a:ea typeface="宋体" panose="02010600030101010101" pitchFamily="2" charset="-122"/>
                <a:sym typeface="+mn-ea"/>
              </a:rPr>
              <a:t>。</a:t>
            </a:r>
            <a:endParaRPr lang="zh-CN" altLang="en-US" sz="2800" b="1" dirty="0">
              <a:solidFill>
                <a:srgbClr val="0000FF"/>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4" grpId="0" bldLvl="0" animBg="1"/>
      <p:bldP spid="4" grpId="1" animBg="1"/>
      <p:bldP spid="5" grpId="0"/>
      <p:bldP spid="5"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6090" y="1375860"/>
            <a:ext cx="8211820" cy="2934335"/>
          </a:xfrm>
          <a:prstGeom prst="rect">
            <a:avLst/>
          </a:prstGeom>
          <a:noFill/>
        </p:spPr>
        <p:txBody>
          <a:bodyPr wrap="square" rtlCol="0">
            <a:spAutoFit/>
          </a:bodyPr>
          <a:lstStyle/>
          <a:p>
            <a:pPr>
              <a:lnSpc>
                <a:spcPct val="110000"/>
              </a:lnSpc>
            </a:pPr>
            <a:r>
              <a:rPr lang="en-US" altLang="zh-CN" sz="2800" b="1" dirty="0">
                <a:latin typeface="楷体" panose="02010609060101010101" charset="-122"/>
                <a:ea typeface="楷体" panose="02010609060101010101" charset="-122"/>
                <a:cs typeface="楷体" panose="02010609060101010101" charset="-122"/>
                <a:sym typeface="+mn-ea"/>
              </a:rPr>
              <a:t>    1.在这境界里，连骏马和大牛都有时候静立不动，好像回味着草原的无限乐趣。</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（《草原》）</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a:p>
            <a:pPr>
              <a:lnSpc>
                <a:spcPct val="110000"/>
              </a:lnSpc>
            </a:pPr>
            <a:endParaRPr lang="zh-CN" altLang="en-US" sz="2800" b="1" dirty="0">
              <a:latin typeface="楷体" panose="02010609060101010101" charset="-122"/>
              <a:ea typeface="楷体" panose="02010609060101010101" charset="-122"/>
              <a:cs typeface="楷体" panose="02010609060101010101" charset="-122"/>
            </a:endParaRPr>
          </a:p>
          <a:p>
            <a:pPr>
              <a:lnSpc>
                <a:spcPct val="110000"/>
              </a:lnSpc>
            </a:pPr>
            <a:r>
              <a:rPr lang="en-US" altLang="zh-CN" sz="2800" b="1" dirty="0">
                <a:latin typeface="楷体" panose="02010609060101010101" charset="-122"/>
                <a:ea typeface="楷体" panose="02010609060101010101" charset="-122"/>
                <a:cs typeface="楷体" panose="02010609060101010101" charset="-122"/>
                <a:sym typeface="+mn-ea"/>
              </a:rPr>
              <a:t>    2.</a:t>
            </a:r>
            <a:r>
              <a:rPr lang="zh-CN" altLang="en-US" sz="2800" b="1" dirty="0">
                <a:latin typeface="楷体" panose="02010609060101010101" charset="-122"/>
                <a:ea typeface="楷体" panose="02010609060101010101" charset="-122"/>
                <a:cs typeface="楷体" panose="02010609060101010101" charset="-122"/>
                <a:sym typeface="+mn-ea"/>
              </a:rPr>
              <a:t>有的宅院里探出半树银妆，星星般的小花缀满枝头，从墙上窥着行人，惹得人走过了还要回头望</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（《丁香结》）</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83185" y="59798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拟人句</a:t>
              </a:r>
              <a:endParaRPr lang="zh-CN" altLang="en-US" sz="2800" b="1" dirty="0">
                <a:solidFill>
                  <a:schemeClr val="tx1"/>
                </a:solidFill>
                <a:latin typeface="楷体" panose="02010609060101010101" charset="-122"/>
                <a:ea typeface="楷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checkerboard(across)">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2555" y="1173295"/>
            <a:ext cx="8894445" cy="1274195"/>
          </a:xfrm>
          <a:prstGeom prst="rect">
            <a:avLst/>
          </a:prstGeom>
          <a:noFill/>
        </p:spPr>
        <p:txBody>
          <a:bodyPr wrap="square" rtlCol="0">
            <a:spAutoFit/>
          </a:bodyPr>
          <a:lstStyle/>
          <a:p>
            <a:pPr>
              <a:lnSpc>
                <a:spcPct val="120000"/>
              </a:lnSpc>
            </a:pPr>
            <a:r>
              <a:rPr lang="en-US" altLang="zh-CN" sz="3200" b="1" dirty="0">
                <a:latin typeface="楷体" panose="02010609060101010101" charset="-122"/>
                <a:ea typeface="楷体" panose="02010609060101010101" charset="-122"/>
                <a:cs typeface="楷体" panose="02010609060101010101" charset="-122"/>
                <a:sym typeface="+mn-ea"/>
              </a:rPr>
              <a:t>   </a:t>
            </a:r>
            <a:r>
              <a:rPr lang="en-US" altLang="zh-CN" sz="3200" b="1" dirty="0" smtClean="0">
                <a:latin typeface="楷体" panose="02010609060101010101" charset="-122"/>
                <a:ea typeface="楷体" panose="02010609060101010101" charset="-122"/>
                <a:cs typeface="楷体" panose="02010609060101010101" charset="-122"/>
                <a:sym typeface="+mn-ea"/>
              </a:rPr>
              <a:t> </a:t>
            </a:r>
            <a:r>
              <a:rPr lang="zh-CN" altLang="en-US" sz="3200" b="1" dirty="0" smtClean="0">
                <a:latin typeface="楷体" panose="02010609060101010101" charset="-122"/>
                <a:ea typeface="楷体" panose="02010609060101010101" charset="-122"/>
                <a:cs typeface="楷体" panose="02010609060101010101" charset="-122"/>
                <a:sym typeface="+mn-ea"/>
              </a:rPr>
              <a:t>结，是</a:t>
            </a:r>
            <a:r>
              <a:rPr lang="zh-CN" altLang="en-US" sz="3200" b="1" dirty="0">
                <a:latin typeface="楷体" panose="02010609060101010101" charset="-122"/>
                <a:ea typeface="楷体" panose="02010609060101010101" charset="-122"/>
                <a:cs typeface="楷体" panose="02010609060101010101" charset="-122"/>
                <a:sym typeface="+mn-ea"/>
              </a:rPr>
              <a:t>解不完</a:t>
            </a:r>
            <a:r>
              <a:rPr lang="zh-CN" altLang="en-US" sz="3200" b="1" dirty="0" smtClean="0">
                <a:latin typeface="楷体" panose="02010609060101010101" charset="-122"/>
                <a:ea typeface="楷体" panose="02010609060101010101" charset="-122"/>
                <a:cs typeface="楷体" panose="02010609060101010101" charset="-122"/>
                <a:sym typeface="+mn-ea"/>
              </a:rPr>
              <a:t>的；人生</a:t>
            </a:r>
            <a:r>
              <a:rPr lang="zh-CN" altLang="en-US" sz="3200" b="1" dirty="0">
                <a:latin typeface="楷体" panose="02010609060101010101" charset="-122"/>
                <a:ea typeface="楷体" panose="02010609060101010101" charset="-122"/>
                <a:cs typeface="楷体" panose="02010609060101010101" charset="-122"/>
                <a:sym typeface="+mn-ea"/>
              </a:rPr>
              <a:t>中的问题也是解不完的，</a:t>
            </a:r>
            <a:r>
              <a:rPr lang="zh-CN" altLang="en-US" sz="3200" b="1" dirty="0" smtClean="0">
                <a:latin typeface="楷体" panose="02010609060101010101" charset="-122"/>
                <a:ea typeface="楷体" panose="02010609060101010101" charset="-122"/>
                <a:cs typeface="楷体" panose="02010609060101010101" charset="-122"/>
                <a:sym typeface="+mn-ea"/>
              </a:rPr>
              <a:t>不然，岂不</a:t>
            </a:r>
            <a:r>
              <a:rPr lang="zh-CN" altLang="en-US" sz="3200" b="1" dirty="0">
                <a:latin typeface="楷体" panose="02010609060101010101" charset="-122"/>
                <a:ea typeface="楷体" panose="02010609060101010101" charset="-122"/>
                <a:cs typeface="楷体" panose="02010609060101010101" charset="-122"/>
                <a:sym typeface="+mn-ea"/>
              </a:rPr>
              <a:t>太平淡无味</a:t>
            </a:r>
            <a:r>
              <a:rPr lang="zh-CN" altLang="en-US" sz="3200" b="1" dirty="0" smtClean="0">
                <a:latin typeface="楷体" panose="02010609060101010101" charset="-122"/>
                <a:ea typeface="楷体" panose="02010609060101010101" charset="-122"/>
                <a:cs typeface="楷体" panose="02010609060101010101" charset="-122"/>
                <a:sym typeface="+mn-ea"/>
              </a:rPr>
              <a:t>了吗？</a:t>
            </a:r>
            <a:r>
              <a:rPr lang="zh-CN" altLang="en-US" sz="3200" b="1" dirty="0" smtClean="0">
                <a:solidFill>
                  <a:srgbClr val="0000FF"/>
                </a:solidFill>
                <a:latin typeface="楷体" panose="02010609060101010101" charset="-122"/>
                <a:ea typeface="楷体" panose="02010609060101010101" charset="-122"/>
                <a:cs typeface="楷体" panose="02010609060101010101" charset="-122"/>
                <a:sym typeface="+mn-ea"/>
              </a:rPr>
              <a:t>（</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《丁香结》）</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83185" y="59798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反问句</a:t>
              </a:r>
              <a:endParaRPr lang="zh-CN" altLang="en-US" sz="2800" b="1" dirty="0">
                <a:solidFill>
                  <a:schemeClr val="tx1"/>
                </a:solidFill>
                <a:latin typeface="楷体" panose="02010609060101010101" charset="-122"/>
                <a:ea typeface="楷体" panose="02010609060101010101" charset="-122"/>
              </a:endParaRPr>
            </a:p>
          </p:txBody>
        </p:sp>
      </p:grpSp>
      <p:sp>
        <p:nvSpPr>
          <p:cNvPr id="6" name="圆角矩形 5"/>
          <p:cNvSpPr/>
          <p:nvPr/>
        </p:nvSpPr>
        <p:spPr>
          <a:xfrm>
            <a:off x="730885" y="2652522"/>
            <a:ext cx="7878445" cy="1897126"/>
          </a:xfrm>
          <a:prstGeom prst="roundRect">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b="1" dirty="0">
              <a:solidFill>
                <a:srgbClr val="FF0000"/>
              </a:solidFill>
              <a:latin typeface="宋体" panose="02010600030101010101" pitchFamily="2" charset="-122"/>
              <a:ea typeface="宋体" panose="02010600030101010101" pitchFamily="2" charset="-122"/>
              <a:sym typeface="+mn-ea"/>
            </a:endParaRPr>
          </a:p>
          <a:p>
            <a:r>
              <a:rPr lang="zh-CN" altLang="en-US" sz="2800" b="1" dirty="0">
                <a:solidFill>
                  <a:srgbClr val="FF0000"/>
                </a:solidFill>
                <a:latin typeface="宋体" panose="02010600030101010101" pitchFamily="2" charset="-122"/>
                <a:ea typeface="宋体" panose="02010600030101010101" pitchFamily="2" charset="-122"/>
                <a:sym typeface="+mn-ea"/>
              </a:rPr>
              <a:t>    反问句的作用是以否定的形式表达肯定，目的是加强语气，起强调作用。作者利用反问的形式引发</a:t>
            </a:r>
            <a:r>
              <a:rPr lang="en-US" altLang="zh-CN" sz="2800" b="1" dirty="0">
                <a:solidFill>
                  <a:srgbClr val="FF0000"/>
                </a:solidFill>
                <a:latin typeface="宋体" panose="02010600030101010101" pitchFamily="2" charset="-122"/>
                <a:ea typeface="宋体" panose="02010600030101010101" pitchFamily="2" charset="-122"/>
                <a:sym typeface="+mn-ea"/>
              </a:rPr>
              <a:t>“</a:t>
            </a:r>
            <a:r>
              <a:rPr lang="zh-CN" altLang="en-US" sz="2800" b="1" dirty="0">
                <a:solidFill>
                  <a:srgbClr val="FF0000"/>
                </a:solidFill>
                <a:latin typeface="宋体" panose="02010600030101010101" pitchFamily="2" charset="-122"/>
                <a:ea typeface="宋体" panose="02010600030101010101" pitchFamily="2" charset="-122"/>
                <a:sym typeface="+mn-ea"/>
              </a:rPr>
              <a:t>我</a:t>
            </a:r>
            <a:r>
              <a:rPr lang="en-US" altLang="zh-CN" sz="2800" b="1" dirty="0">
                <a:solidFill>
                  <a:srgbClr val="FF0000"/>
                </a:solidFill>
                <a:latin typeface="宋体" panose="02010600030101010101" pitchFamily="2" charset="-122"/>
                <a:ea typeface="宋体" panose="02010600030101010101" pitchFamily="2" charset="-122"/>
                <a:sym typeface="+mn-ea"/>
              </a:rPr>
              <a:t>”</a:t>
            </a:r>
            <a:r>
              <a:rPr lang="zh-CN" altLang="en-US" sz="2800" b="1" dirty="0">
                <a:solidFill>
                  <a:srgbClr val="FF0000"/>
                </a:solidFill>
                <a:latin typeface="宋体" panose="02010600030101010101" pitchFamily="2" charset="-122"/>
                <a:ea typeface="宋体" panose="02010600030101010101" pitchFamily="2" charset="-122"/>
                <a:sym typeface="+mn-ea"/>
              </a:rPr>
              <a:t>对人生的思考，表现了</a:t>
            </a:r>
            <a:r>
              <a:rPr lang="en-US" altLang="zh-CN" sz="2800" b="1" dirty="0">
                <a:solidFill>
                  <a:srgbClr val="FF0000"/>
                </a:solidFill>
                <a:latin typeface="宋体" panose="02010600030101010101" pitchFamily="2" charset="-122"/>
                <a:ea typeface="宋体" panose="02010600030101010101" pitchFamily="2" charset="-122"/>
                <a:sym typeface="+mn-ea"/>
              </a:rPr>
              <a:t>“</a:t>
            </a:r>
            <a:r>
              <a:rPr lang="zh-CN" altLang="en-US" sz="2800" b="1" dirty="0">
                <a:solidFill>
                  <a:srgbClr val="FF0000"/>
                </a:solidFill>
                <a:latin typeface="宋体" panose="02010600030101010101" pitchFamily="2" charset="-122"/>
                <a:ea typeface="宋体" panose="02010600030101010101" pitchFamily="2" charset="-122"/>
                <a:sym typeface="+mn-ea"/>
              </a:rPr>
              <a:t>我</a:t>
            </a:r>
            <a:r>
              <a:rPr lang="en-US" altLang="zh-CN" sz="2800" b="1" dirty="0">
                <a:solidFill>
                  <a:srgbClr val="FF0000"/>
                </a:solidFill>
                <a:latin typeface="宋体" panose="02010600030101010101" pitchFamily="2" charset="-122"/>
                <a:ea typeface="宋体" panose="02010600030101010101" pitchFamily="2" charset="-122"/>
                <a:sym typeface="+mn-ea"/>
              </a:rPr>
              <a:t>”</a:t>
            </a:r>
            <a:r>
              <a:rPr lang="zh-CN" altLang="en-US" sz="2800" b="1" dirty="0">
                <a:solidFill>
                  <a:srgbClr val="FF0000"/>
                </a:solidFill>
                <a:latin typeface="宋体" panose="02010600030101010101" pitchFamily="2" charset="-122"/>
                <a:ea typeface="宋体" panose="02010600030101010101" pitchFamily="2" charset="-122"/>
                <a:sym typeface="+mn-ea"/>
              </a:rPr>
              <a:t>从容、豁达、积极的人生态度。</a:t>
            </a:r>
            <a:endParaRPr lang="zh-CN" altLang="en-US" sz="2800" b="1" dirty="0">
              <a:solidFill>
                <a:srgbClr val="FF0000"/>
              </a:solidFill>
              <a:latin typeface="宋体" panose="02010600030101010101" pitchFamily="2" charset="-122"/>
              <a:ea typeface="宋体" panose="02010600030101010101" pitchFamily="2" charset="-122"/>
            </a:endParaRPr>
          </a:p>
          <a:p>
            <a:endParaRPr lang="zh-CN" altLang="en-US" sz="2800" b="1" dirty="0">
              <a:solidFill>
                <a:srgbClr val="FF0000"/>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6" grpId="2"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3690" y="1325695"/>
            <a:ext cx="8516620" cy="2861310"/>
          </a:xfrm>
          <a:prstGeom prst="rect">
            <a:avLst/>
          </a:prstGeom>
          <a:noFill/>
        </p:spPr>
        <p:txBody>
          <a:bodyPr wrap="square" rtlCol="0">
            <a:spAutoFit/>
          </a:bodyPr>
          <a:lstStyle/>
          <a:p>
            <a:r>
              <a:rPr lang="en-US" altLang="zh-CN" sz="3200" b="1" dirty="0">
                <a:latin typeface="楷体" panose="02010609060101010101" charset="-122"/>
                <a:ea typeface="楷体" panose="02010609060101010101" charset="-122"/>
                <a:cs typeface="楷体" panose="02010609060101010101" charset="-122"/>
                <a:sym typeface="+mn-ea"/>
              </a:rPr>
              <a:t>    1.</a:t>
            </a:r>
            <a:r>
              <a:rPr lang="en-US" altLang="zh-CN" sz="3200" b="1" dirty="0" smtClean="0">
                <a:latin typeface="楷体" panose="02010609060101010101" charset="-122"/>
                <a:ea typeface="楷体" panose="02010609060101010101" charset="-122"/>
                <a:cs typeface="楷体" panose="02010609060101010101" charset="-122"/>
                <a:sym typeface="+mn-ea"/>
              </a:rPr>
              <a:t>我是亲友之间交往的礼品</a:t>
            </a:r>
            <a:r>
              <a:rPr lang="zh-CN" altLang="en-US" sz="3200" b="1" dirty="0" smtClean="0">
                <a:latin typeface="楷体" panose="02010609060101010101" charset="-122"/>
                <a:ea typeface="楷体" panose="02010609060101010101" charset="-122"/>
                <a:cs typeface="楷体" panose="02010609060101010101" charset="-122"/>
                <a:sym typeface="+mn-ea"/>
              </a:rPr>
              <a:t>，</a:t>
            </a:r>
            <a:r>
              <a:rPr lang="en-US" altLang="zh-CN" sz="3200" b="1" dirty="0" err="1" smtClean="0">
                <a:latin typeface="楷体" panose="02010609060101010101" charset="-122"/>
                <a:ea typeface="楷体" panose="02010609060101010101" charset="-122"/>
                <a:cs typeface="楷体" panose="02010609060101010101" charset="-122"/>
                <a:sym typeface="+mn-ea"/>
              </a:rPr>
              <a:t>我是婚礼的冠冕</a:t>
            </a:r>
            <a:r>
              <a:rPr lang="zh-CN" altLang="en-US" sz="3200" b="1" dirty="0" smtClean="0">
                <a:latin typeface="楷体" panose="02010609060101010101" charset="-122"/>
                <a:ea typeface="楷体" panose="02010609060101010101" charset="-122"/>
                <a:cs typeface="楷体" panose="02010609060101010101" charset="-122"/>
                <a:sym typeface="+mn-ea"/>
              </a:rPr>
              <a:t>，</a:t>
            </a:r>
            <a:r>
              <a:rPr lang="en-US" altLang="zh-CN" sz="3200" b="1" dirty="0" err="1" smtClean="0">
                <a:latin typeface="楷体" panose="02010609060101010101" charset="-122"/>
                <a:ea typeface="楷体" panose="02010609060101010101" charset="-122"/>
                <a:cs typeface="楷体" panose="02010609060101010101" charset="-122"/>
                <a:sym typeface="+mn-ea"/>
              </a:rPr>
              <a:t>我是生者赠</a:t>
            </a:r>
            <a:r>
              <a:rPr lang="zh-CN" altLang="en-US" sz="3200" b="1" dirty="0" smtClean="0">
                <a:latin typeface="楷体" panose="02010609060101010101" charset="-122"/>
                <a:ea typeface="楷体" panose="02010609060101010101" charset="-122"/>
                <a:cs typeface="楷体" panose="02010609060101010101" charset="-122"/>
                <a:sym typeface="+mn-ea"/>
              </a:rPr>
              <a:t>予</a:t>
            </a:r>
            <a:r>
              <a:rPr lang="en-US" altLang="zh-CN" sz="3200" b="1" dirty="0" err="1" smtClean="0">
                <a:latin typeface="楷体" panose="02010609060101010101" charset="-122"/>
                <a:ea typeface="楷体" panose="02010609060101010101" charset="-122"/>
                <a:cs typeface="楷体" panose="02010609060101010101" charset="-122"/>
                <a:sym typeface="+mn-ea"/>
              </a:rPr>
              <a:t>死者最后的祭献</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（《花之歌》）</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a:p>
            <a:endParaRPr lang="zh-CN" altLang="en-US" sz="2000" b="1" dirty="0">
              <a:latin typeface="楷体" panose="02010609060101010101" charset="-122"/>
              <a:ea typeface="楷体" panose="02010609060101010101" charset="-122"/>
              <a:cs typeface="楷体" panose="02010609060101010101" charset="-122"/>
            </a:endParaRPr>
          </a:p>
          <a:p>
            <a:r>
              <a:rPr lang="en-US" altLang="zh-CN" sz="3200" b="1" dirty="0">
                <a:latin typeface="楷体" panose="02010609060101010101" charset="-122"/>
                <a:ea typeface="楷体" panose="02010609060101010101" charset="-122"/>
                <a:cs typeface="楷体" panose="02010609060101010101" charset="-122"/>
                <a:sym typeface="+mn-ea"/>
              </a:rPr>
              <a:t>    2.</a:t>
            </a:r>
            <a:r>
              <a:rPr lang="en-US" altLang="zh-CN" sz="3200" b="1" dirty="0" smtClean="0">
                <a:latin typeface="楷体" panose="02010609060101010101" charset="-122"/>
                <a:ea typeface="楷体" panose="02010609060101010101" charset="-122"/>
                <a:cs typeface="楷体" panose="02010609060101010101" charset="-122"/>
                <a:sym typeface="+mn-ea"/>
              </a:rPr>
              <a:t>冬将我孕育</a:t>
            </a:r>
            <a:r>
              <a:rPr lang="zh-CN" altLang="en-US" sz="3200" b="1" dirty="0" smtClean="0">
                <a:latin typeface="楷体" panose="02010609060101010101" charset="-122"/>
                <a:ea typeface="楷体" panose="02010609060101010101" charset="-122"/>
                <a:cs typeface="楷体" panose="02010609060101010101" charset="-122"/>
                <a:sym typeface="+mn-ea"/>
              </a:rPr>
              <a:t>，</a:t>
            </a:r>
            <a:r>
              <a:rPr lang="en-US" altLang="zh-CN" sz="3200" b="1" dirty="0" err="1" smtClean="0">
                <a:latin typeface="楷体" panose="02010609060101010101" charset="-122"/>
                <a:ea typeface="楷体" panose="02010609060101010101" charset="-122"/>
                <a:cs typeface="楷体" panose="02010609060101010101" charset="-122"/>
                <a:sym typeface="+mn-ea"/>
              </a:rPr>
              <a:t>春使我开</a:t>
            </a:r>
            <a:r>
              <a:rPr lang="zh-CN" altLang="en-US" sz="3200" b="1" dirty="0" smtClean="0">
                <a:latin typeface="楷体" panose="02010609060101010101" charset="-122"/>
                <a:ea typeface="楷体" panose="02010609060101010101" charset="-122"/>
                <a:cs typeface="楷体" panose="02010609060101010101" charset="-122"/>
                <a:sym typeface="+mn-ea"/>
              </a:rPr>
              <a:t>放，</a:t>
            </a:r>
            <a:r>
              <a:rPr lang="en-US" altLang="zh-CN" sz="3200" b="1" dirty="0" err="1" smtClean="0">
                <a:latin typeface="楷体" panose="02010609060101010101" charset="-122"/>
                <a:ea typeface="楷体" panose="02010609060101010101" charset="-122"/>
                <a:cs typeface="楷体" panose="02010609060101010101" charset="-122"/>
                <a:sym typeface="+mn-ea"/>
              </a:rPr>
              <a:t>夏让我成长</a:t>
            </a:r>
            <a:r>
              <a:rPr lang="zh-CN" altLang="en-US" sz="3200" b="1" dirty="0" smtClean="0">
                <a:latin typeface="楷体" panose="02010609060101010101" charset="-122"/>
                <a:ea typeface="楷体" panose="02010609060101010101" charset="-122"/>
                <a:cs typeface="楷体" panose="02010609060101010101" charset="-122"/>
                <a:sym typeface="+mn-ea"/>
              </a:rPr>
              <a:t>，</a:t>
            </a:r>
            <a:r>
              <a:rPr lang="en-US" altLang="zh-CN" sz="3200" b="1" dirty="0" err="1" smtClean="0">
                <a:latin typeface="楷体" panose="02010609060101010101" charset="-122"/>
                <a:ea typeface="楷体" panose="02010609060101010101" charset="-122"/>
                <a:cs typeface="楷体" panose="02010609060101010101" charset="-122"/>
                <a:sym typeface="+mn-ea"/>
              </a:rPr>
              <a:t>秋令我昏昏睡去</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（《花之歌》）</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83185" y="59798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排比句</a:t>
              </a:r>
              <a:endParaRPr lang="zh-CN" altLang="en-US" sz="2800" b="1" dirty="0">
                <a:solidFill>
                  <a:schemeClr val="tx1"/>
                </a:solidFill>
                <a:latin typeface="楷体" panose="02010609060101010101" charset="-122"/>
                <a:ea typeface="楷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edge">
                                      <p:cBhvr>
                                        <p:cTn id="12"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51340" y="711343"/>
            <a:ext cx="3317105" cy="523220"/>
          </a:xfrm>
          <a:prstGeom prst="wedgeRectCallout">
            <a:avLst>
              <a:gd name="adj1" fmla="val -63149"/>
              <a:gd name="adj2" fmla="val 42581"/>
            </a:avLst>
          </a:prstGeom>
          <a:noFill/>
          <a:ln>
            <a:solidFill>
              <a:srgbClr val="0000FF"/>
            </a:solidFill>
          </a:ln>
        </p:spPr>
        <p:txBody>
          <a:bodyPr wrap="square" rtlCol="0">
            <a:spAutoFit/>
          </a:bodyPr>
          <a:lstStyle/>
          <a:p>
            <a:r>
              <a:rPr lang="zh-CN" altLang="en-US" sz="2800" dirty="0" smtClean="0">
                <a:latin typeface="黑体" panose="02010609060101010101" pitchFamily="49" charset="-122"/>
                <a:ea typeface="黑体" panose="02010609060101010101" pitchFamily="49" charset="-122"/>
              </a:rPr>
              <a:t>排比</a:t>
            </a:r>
            <a:r>
              <a:rPr lang="zh-CN" altLang="en-US" sz="2800" dirty="0">
                <a:latin typeface="黑体" panose="02010609060101010101" pitchFamily="49" charset="-122"/>
                <a:ea typeface="黑体" panose="02010609060101010101" pitchFamily="49" charset="-122"/>
              </a:rPr>
              <a:t>的作用是什么？</a:t>
            </a:r>
            <a:endParaRPr lang="zh-CN" altLang="en-US" sz="2800" dirty="0">
              <a:latin typeface="黑体" panose="02010609060101010101" pitchFamily="49" charset="-122"/>
              <a:ea typeface="黑体" panose="02010609060101010101" pitchFamily="49" charset="-122"/>
            </a:endParaRPr>
          </a:p>
        </p:txBody>
      </p:sp>
      <p:sp>
        <p:nvSpPr>
          <p:cNvPr id="3" name="文本框 2"/>
          <p:cNvSpPr txBox="1"/>
          <p:nvPr/>
        </p:nvSpPr>
        <p:spPr>
          <a:xfrm>
            <a:off x="1607587" y="2126994"/>
            <a:ext cx="4715812" cy="1815882"/>
          </a:xfrm>
          <a:prstGeom prst="wedgeRectCallout">
            <a:avLst>
              <a:gd name="adj1" fmla="val 69758"/>
              <a:gd name="adj2" fmla="val 31975"/>
            </a:avLst>
          </a:prstGeom>
          <a:noFill/>
          <a:ln>
            <a:solidFill>
              <a:srgbClr val="0000FF"/>
            </a:solidFill>
          </a:ln>
        </p:spPr>
        <p:txBody>
          <a:bodyPr wrap="square" rtlCol="0">
            <a:spAutoFit/>
          </a:bodyPr>
          <a:lstStyle/>
          <a:p>
            <a:r>
              <a:rPr lang="zh-CN" altLang="en-US" sz="2800" b="1" dirty="0" smtClean="0">
                <a:solidFill>
                  <a:srgbClr val="0000FF"/>
                </a:solidFill>
                <a:latin typeface="楷体" panose="02010609060101010101" charset="-122"/>
                <a:ea typeface="楷体" panose="02010609060101010101" charset="-122"/>
              </a:rPr>
              <a:t>    由</a:t>
            </a:r>
            <a:r>
              <a:rPr lang="zh-CN" altLang="en-US" sz="2800" b="1" dirty="0">
                <a:solidFill>
                  <a:srgbClr val="0000FF"/>
                </a:solidFill>
                <a:latin typeface="楷体" panose="02010609060101010101" charset="-122"/>
                <a:ea typeface="楷体" panose="02010609060101010101" charset="-122"/>
              </a:rPr>
              <a:t>三个或三个以上的、相同句式构成排比，增加语势，起强调作用，强烈地表达作者的思想感情</a:t>
            </a:r>
            <a:r>
              <a:rPr lang="zh-CN" altLang="en-US" sz="2800" b="1" dirty="0" smtClean="0">
                <a:solidFill>
                  <a:srgbClr val="0000FF"/>
                </a:solidFill>
                <a:latin typeface="楷体" panose="02010609060101010101" charset="-122"/>
                <a:ea typeface="楷体" panose="02010609060101010101" charset="-122"/>
              </a:rPr>
              <a:t>。</a:t>
            </a:r>
            <a:endParaRPr lang="zh-CN" altLang="en-US" sz="2800" b="1" dirty="0">
              <a:solidFill>
                <a:srgbClr val="0000FF"/>
              </a:solidFill>
              <a:latin typeface="楷体" panose="02010609060101010101" charset="-122"/>
              <a:ea typeface="楷体" panose="02010609060101010101" charset="-122"/>
            </a:endParaRPr>
          </a:p>
        </p:txBody>
      </p:sp>
      <p:pic>
        <p:nvPicPr>
          <p:cNvPr id="6" name="图片 5" descr="n2.png"/>
          <p:cNvPicPr>
            <a:picLocks noChangeAspect="1"/>
          </p:cNvPicPr>
          <p:nvPr/>
        </p:nvPicPr>
        <p:blipFill>
          <a:blip r:embed="rId1" cstate="print"/>
          <a:stretch>
            <a:fillRect/>
          </a:stretch>
        </p:blipFill>
        <p:spPr>
          <a:xfrm flipH="1">
            <a:off x="436982" y="318567"/>
            <a:ext cx="939078" cy="1802424"/>
          </a:xfrm>
          <a:prstGeom prst="rect">
            <a:avLst/>
          </a:prstGeom>
        </p:spPr>
      </p:pic>
      <p:pic>
        <p:nvPicPr>
          <p:cNvPr id="7" name="Picture 3" descr="C:\Users\Administrator\Downloads\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7248858" y="2959004"/>
            <a:ext cx="998732" cy="16257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P spid="3" grpId="1" animBg="1"/>
      <p:bldP spid="3" grpId="2"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3185" y="597985"/>
            <a:ext cx="2513330" cy="508324"/>
            <a:chOff x="458" y="988"/>
            <a:chExt cx="4134" cy="912"/>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易读错的字</a:t>
              </a:r>
              <a:endParaRPr lang="zh-CN" altLang="en-US" sz="2800" b="1" dirty="0">
                <a:solidFill>
                  <a:schemeClr val="tx1"/>
                </a:solidFill>
                <a:latin typeface="楷体" panose="02010609060101010101" charset="-122"/>
                <a:ea typeface="楷体" panose="02010609060101010101" charset="-122"/>
              </a:endParaRPr>
            </a:p>
          </p:txBody>
        </p:sp>
      </p:grpSp>
      <p:sp>
        <p:nvSpPr>
          <p:cNvPr id="2" name="文本框 1"/>
          <p:cNvSpPr txBox="1"/>
          <p:nvPr/>
        </p:nvSpPr>
        <p:spPr>
          <a:xfrm>
            <a:off x="707891" y="2534046"/>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楷体" panose="02010609060101010101" charset="-122"/>
                <a:sym typeface="+mn-ea"/>
              </a:rPr>
              <a:t>陈</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576679" y="2065366"/>
            <a:ext cx="1093569" cy="584775"/>
          </a:xfrm>
          <a:prstGeom prst="rect">
            <a:avLst/>
          </a:prstGeom>
          <a:noFill/>
        </p:spPr>
        <p:txBody>
          <a:bodyPr wrap="none" rtlCol="0">
            <a:spAutoFit/>
          </a:bodyPr>
          <a:lstStyle/>
          <a:p>
            <a:pPr algn="l"/>
            <a:r>
              <a:rPr lang="zh-CN" altLang="en-US" sz="3200" dirty="0">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rPr>
              <a:t>ch</a:t>
            </a:r>
            <a:r>
              <a:rPr lang="zh-CN" altLang="en-US" sz="3200" dirty="0">
                <a:latin typeface="汉语拼音" panose="000B0604020202020204" pitchFamily="34" charset="0"/>
                <a:ea typeface="黑体" panose="02010609060101010101" pitchFamily="49" charset="-122"/>
                <a:cs typeface="汉语拼音" panose="000B0604020202020204" pitchFamily="34" charset="0"/>
                <a:sym typeface="+mn-ea"/>
              </a:rPr>
              <a:t>é</a:t>
            </a:r>
            <a:r>
              <a:rPr lang="en-US" altLang="zh-CN" sz="3200" dirty="0">
                <a:latin typeface="汉语拼音" panose="000B0604020202020204" pitchFamily="34" charset="0"/>
                <a:ea typeface="黑体" panose="02010609060101010101" pitchFamily="49" charset="-122"/>
                <a:cs typeface="汉语拼音" panose="000B0604020202020204" pitchFamily="34" charset="0"/>
                <a:sym typeface="+mn-ea"/>
              </a:rPr>
              <a:t>n</a:t>
            </a:r>
            <a:endParaRPr lang="zh-CN" altLang="en-US" sz="3200" dirty="0">
              <a:latin typeface="汉语拼音" panose="000B0604020202020204" pitchFamily="34" charset="0"/>
              <a:ea typeface="楷体" panose="02010609060101010101" charset="-122"/>
              <a:cs typeface="汉语拼音" panose="000B0604020202020204" pitchFamily="34" charset="0"/>
            </a:endParaRPr>
          </a:p>
        </p:txBody>
      </p:sp>
      <p:sp>
        <p:nvSpPr>
          <p:cNvPr id="7" name="文本框 6"/>
          <p:cNvSpPr txBox="1"/>
          <p:nvPr/>
        </p:nvSpPr>
        <p:spPr>
          <a:xfrm>
            <a:off x="6310496" y="2534046"/>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楷体" panose="02010609060101010101" charset="-122"/>
                <a:sym typeface="+mn-ea"/>
              </a:rPr>
              <a:t>缀</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8" name="文本框 7"/>
          <p:cNvSpPr txBox="1"/>
          <p:nvPr/>
        </p:nvSpPr>
        <p:spPr>
          <a:xfrm>
            <a:off x="6213172" y="2065366"/>
            <a:ext cx="1258570" cy="583565"/>
          </a:xfrm>
          <a:prstGeom prst="rect">
            <a:avLst/>
          </a:prstGeom>
          <a:noFill/>
        </p:spPr>
        <p:txBody>
          <a:bodyPr wrap="square" rtlCol="0">
            <a:spAutoFit/>
          </a:bodyPr>
          <a:lstStyle/>
          <a:p>
            <a:pPr algn="l"/>
            <a:r>
              <a:rPr lang="en-US" altLang="zh-CN" sz="3200" dirty="0" err="1">
                <a:solidFill>
                  <a:srgbClr val="FF0000"/>
                </a:solidFill>
                <a:latin typeface="汉语拼音" panose="000B0604020202020204" pitchFamily="34" charset="0"/>
                <a:ea typeface="楷体" panose="02010609060101010101" charset="-122"/>
                <a:cs typeface="汉语拼音" panose="000B0604020202020204" pitchFamily="34" charset="0"/>
              </a:rPr>
              <a:t>zh</a:t>
            </a:r>
            <a:r>
              <a:rPr lang="en-US" altLang="zh-CN" sz="3200" dirty="0" err="1">
                <a:solidFill>
                  <a:schemeClr val="tx1"/>
                </a:solidFill>
                <a:latin typeface="汉语拼音" panose="000B0604020202020204" pitchFamily="34" charset="0"/>
                <a:ea typeface="楷体" panose="02010609060101010101" charset="-122"/>
                <a:cs typeface="汉语拼音" panose="000B0604020202020204" pitchFamily="34" charset="0"/>
              </a:rPr>
              <a:t>u</a:t>
            </a:r>
            <a:r>
              <a:rPr lang="en-US" altLang="zh-CN" sz="3200" b="1" dirty="0" err="1">
                <a:solidFill>
                  <a:schemeClr val="tx1"/>
                </a:solidFill>
                <a:latin typeface="汉语拼音" panose="000B0604020202020204" pitchFamily="34" charset="0"/>
                <a:cs typeface="汉语拼音" panose="000B0604020202020204" pitchFamily="34" charset="0"/>
                <a:sym typeface="+mn-ea"/>
              </a:rPr>
              <a:t>ì</a:t>
            </a:r>
            <a:endParaRPr lang="en-US" altLang="zh-CN" sz="3200" b="1" dirty="0">
              <a:solidFill>
                <a:schemeClr val="tx1"/>
              </a:solidFill>
              <a:latin typeface="汉语拼音" panose="000B0604020202020204" pitchFamily="34" charset="0"/>
              <a:ea typeface="楷体" panose="02010609060101010101" charset="-122"/>
              <a:cs typeface="汉语拼音" panose="000B0604020202020204" pitchFamily="34" charset="0"/>
              <a:sym typeface="+mn-ea"/>
            </a:endParaRPr>
          </a:p>
        </p:txBody>
      </p:sp>
      <p:sp>
        <p:nvSpPr>
          <p:cNvPr id="9" name="文本框 8"/>
          <p:cNvSpPr txBox="1"/>
          <p:nvPr/>
        </p:nvSpPr>
        <p:spPr>
          <a:xfrm>
            <a:off x="3567931" y="2534046"/>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楷体" panose="02010609060101010101" charset="-122"/>
                <a:sym typeface="+mn-ea"/>
              </a:rPr>
              <a:t>蝉</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3487787" y="2065366"/>
            <a:ext cx="1125629" cy="584775"/>
          </a:xfrm>
          <a:prstGeom prst="rect">
            <a:avLst/>
          </a:prstGeom>
          <a:noFill/>
        </p:spPr>
        <p:txBody>
          <a:bodyPr wrap="none" rtlCol="0">
            <a:spAutoFit/>
          </a:bodyPr>
          <a:lstStyle/>
          <a:p>
            <a:pPr algn="l"/>
            <a:r>
              <a:rPr lang="zh-CN" altLang="en-US" sz="3200">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rPr>
              <a:t>ch</a:t>
            </a:r>
            <a:r>
              <a:rPr lang="zh-CN" altLang="en-US" sz="3200">
                <a:latin typeface="汉语拼音" panose="000B0604020202020204" pitchFamily="34" charset="0"/>
                <a:ea typeface="黑体" panose="02010609060101010101" pitchFamily="49" charset="-122"/>
                <a:cs typeface="汉语拼音" panose="000B0604020202020204" pitchFamily="34" charset="0"/>
                <a:sym typeface="+mn-ea"/>
              </a:rPr>
              <a:t>án</a:t>
            </a:r>
            <a:endParaRPr lang="zh-CN" altLang="en-US" sz="3200">
              <a:latin typeface="汉语拼音" panose="000B0604020202020204" pitchFamily="34" charset="0"/>
              <a:ea typeface="楷体" panose="02010609060101010101" charset="-122"/>
              <a:cs typeface="汉语拼音" panose="000B0604020202020204" pitchFamily="34" charset="0"/>
            </a:endParaRPr>
          </a:p>
        </p:txBody>
      </p:sp>
      <p:sp>
        <p:nvSpPr>
          <p:cNvPr id="15" name="文本框 14"/>
          <p:cNvSpPr txBox="1"/>
          <p:nvPr/>
        </p:nvSpPr>
        <p:spPr>
          <a:xfrm>
            <a:off x="2150611" y="2534046"/>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楷体" panose="02010609060101010101" charset="-122"/>
                <a:sym typeface="+mn-ea"/>
              </a:rPr>
              <a:t>拙</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2040622" y="2074891"/>
            <a:ext cx="1099981" cy="584775"/>
          </a:xfrm>
          <a:prstGeom prst="rect">
            <a:avLst/>
          </a:prstGeom>
          <a:noFill/>
        </p:spPr>
        <p:txBody>
          <a:bodyPr wrap="none" rtlCol="0">
            <a:spAutoFit/>
          </a:bodyPr>
          <a:lstStyle/>
          <a:p>
            <a:pPr algn="l"/>
            <a:r>
              <a:rPr lang="en-US" altLang="zh-CN" sz="3200">
                <a:latin typeface="汉语拼音" panose="000B0604020202020204" pitchFamily="34" charset="0"/>
                <a:ea typeface="黑体" panose="02010609060101010101" pitchFamily="49" charset="-122"/>
                <a:cs typeface="汉语拼音" panose="000B0604020202020204" pitchFamily="34" charset="0"/>
              </a:rPr>
              <a:t>zhu</a:t>
            </a:r>
            <a:r>
              <a:rPr lang="en-US" altLang="zh-CN" sz="3200">
                <a:solidFill>
                  <a:srgbClr val="FF0000"/>
                </a:solidFill>
                <a:latin typeface="汉语拼音" panose="000B0604020202020204" pitchFamily="34" charset="0"/>
                <a:ea typeface="黑体" panose="02010609060101010101" pitchFamily="49" charset="-122"/>
                <a:cs typeface="汉语拼音" panose="000B0604020202020204" pitchFamily="34" charset="0"/>
              </a:rPr>
              <a:t>ō</a:t>
            </a:r>
            <a:endParaRPr lang="en-US" altLang="zh-CN" sz="3200">
              <a:solidFill>
                <a:srgbClr val="FF0000"/>
              </a:solidFill>
              <a:latin typeface="汉语拼音" panose="000B0604020202020204" pitchFamily="34" charset="0"/>
              <a:ea typeface="黑体" panose="02010609060101010101" pitchFamily="49" charset="-122"/>
              <a:cs typeface="汉语拼音" panose="000B0604020202020204" pitchFamily="34" charset="0"/>
            </a:endParaRPr>
          </a:p>
        </p:txBody>
      </p:sp>
      <p:sp>
        <p:nvSpPr>
          <p:cNvPr id="17" name="文本框 16"/>
          <p:cNvSpPr txBox="1"/>
          <p:nvPr/>
        </p:nvSpPr>
        <p:spPr>
          <a:xfrm>
            <a:off x="4987791" y="2534046"/>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楷体" panose="02010609060101010101" charset="-122"/>
                <a:sym typeface="+mn-ea"/>
              </a:rPr>
              <a:t>稍</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18" name="文本框 17"/>
          <p:cNvSpPr txBox="1"/>
          <p:nvPr/>
        </p:nvSpPr>
        <p:spPr>
          <a:xfrm>
            <a:off x="4945846" y="2065366"/>
            <a:ext cx="1079142" cy="584775"/>
          </a:xfrm>
          <a:prstGeom prst="rect">
            <a:avLst/>
          </a:prstGeom>
          <a:noFill/>
        </p:spPr>
        <p:txBody>
          <a:bodyPr wrap="none" rtlCol="0">
            <a:spAutoFit/>
          </a:bodyPr>
          <a:lstStyle/>
          <a:p>
            <a:pPr algn="l"/>
            <a:r>
              <a:rPr lang="en-US" altLang="zh-CN" sz="3200">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rPr>
              <a:t>sh</a:t>
            </a:r>
            <a:r>
              <a:rPr lang="en-US" altLang="zh-CN" sz="3200">
                <a:solidFill>
                  <a:schemeClr val="tx1"/>
                </a:solidFill>
                <a:latin typeface="汉语拼音" panose="000B0604020202020204" pitchFamily="34" charset="0"/>
                <a:ea typeface="黑体" panose="02010609060101010101" pitchFamily="49" charset="-122"/>
                <a:cs typeface="汉语拼音" panose="000B0604020202020204" pitchFamily="34" charset="0"/>
                <a:sym typeface="+mn-ea"/>
              </a:rPr>
              <a:t>āo</a:t>
            </a:r>
            <a:endParaRPr lang="en-US" altLang="zh-CN" sz="3200">
              <a:solidFill>
                <a:schemeClr val="tx1"/>
              </a:solidFill>
              <a:latin typeface="汉语拼音" panose="000B0604020202020204" pitchFamily="34" charset="0"/>
              <a:ea typeface="黑体" panose="02010609060101010101" pitchFamily="49" charset="-122"/>
              <a:cs typeface="汉语拼音" panose="000B0604020202020204" pitchFamily="34" charset="0"/>
              <a:sym typeface="+mn-ea"/>
            </a:endParaRPr>
          </a:p>
        </p:txBody>
      </p:sp>
      <p:sp>
        <p:nvSpPr>
          <p:cNvPr id="19" name="文本框 18"/>
          <p:cNvSpPr txBox="1"/>
          <p:nvPr/>
        </p:nvSpPr>
        <p:spPr>
          <a:xfrm>
            <a:off x="7725276" y="2534046"/>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黑体" panose="02010609060101010101" pitchFamily="49" charset="-122"/>
                <a:sym typeface="+mn-ea"/>
              </a:rPr>
              <a:t>裳</a:t>
            </a:r>
            <a:endParaRPr lang="zh-CN" altLang="en-US" sz="4800" b="1">
              <a:latin typeface="楷体" panose="02010609060101010101" charset="-122"/>
              <a:ea typeface="楷体" panose="02010609060101010101" charset="-122"/>
              <a:cs typeface="黑体" panose="02010609060101010101" pitchFamily="49" charset="-122"/>
              <a:sym typeface="+mn-ea"/>
            </a:endParaRPr>
          </a:p>
        </p:txBody>
      </p:sp>
      <p:sp>
        <p:nvSpPr>
          <p:cNvPr id="21" name="文本框 20"/>
          <p:cNvSpPr txBox="1"/>
          <p:nvPr/>
        </p:nvSpPr>
        <p:spPr>
          <a:xfrm>
            <a:off x="7582267" y="2003771"/>
            <a:ext cx="1308371" cy="584775"/>
          </a:xfrm>
          <a:prstGeom prst="rect">
            <a:avLst/>
          </a:prstGeom>
          <a:noFill/>
        </p:spPr>
        <p:txBody>
          <a:bodyPr wrap="none" rtlCol="0">
            <a:spAutoFit/>
          </a:bodyPr>
          <a:lstStyle/>
          <a:p>
            <a:pPr algn="l"/>
            <a:r>
              <a:rPr lang="zh-CN" altLang="en-US" sz="3200" dirty="0">
                <a:latin typeface="汉语拼音" panose="000B0604020202020204" pitchFamily="34" charset="0"/>
                <a:ea typeface="黑体" panose="02010609060101010101" pitchFamily="49" charset="-122"/>
                <a:cs typeface="汉语拼音" panose="000B0604020202020204" pitchFamily="34" charset="0"/>
                <a:sym typeface="+mn-ea"/>
              </a:rPr>
              <a:t>sh</a:t>
            </a:r>
            <a:r>
              <a:rPr lang="zh-CN" altLang="en-US" sz="3200" dirty="0">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rPr>
              <a:t>a</a:t>
            </a:r>
            <a:r>
              <a:rPr lang="zh-CN" altLang="en-US" sz="3200" dirty="0">
                <a:latin typeface="汉语拼音" panose="000B0604020202020204" pitchFamily="34" charset="0"/>
                <a:ea typeface="黑体" panose="02010609060101010101" pitchFamily="49" charset="-122"/>
                <a:cs typeface="汉语拼音" panose="000B0604020202020204" pitchFamily="34" charset="0"/>
                <a:sym typeface="+mn-ea"/>
              </a:rPr>
              <a:t>ng</a:t>
            </a:r>
            <a:endParaRPr lang="zh-CN" altLang="en-US" sz="32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22" name="线形标注 1 21"/>
          <p:cNvSpPr/>
          <p:nvPr/>
        </p:nvSpPr>
        <p:spPr>
          <a:xfrm>
            <a:off x="6505575" y="945898"/>
            <a:ext cx="1632719" cy="1033780"/>
          </a:xfrm>
          <a:prstGeom prst="borderCallout1">
            <a:avLst>
              <a:gd name="adj1" fmla="val 47190"/>
              <a:gd name="adj2" fmla="val 99813"/>
              <a:gd name="adj3" fmla="val 115715"/>
              <a:gd name="adj4" fmla="val 107046"/>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smtClean="0">
                <a:solidFill>
                  <a:srgbClr val="FF0000"/>
                </a:solidFill>
                <a:latin typeface="宋体" panose="02010600030101010101" pitchFamily="2" charset="-122"/>
                <a:ea typeface="宋体" panose="02010600030101010101" pitchFamily="2" charset="-122"/>
                <a:sym typeface="+mn-ea"/>
              </a:rPr>
              <a:t>读</a:t>
            </a:r>
            <a:r>
              <a:rPr lang="zh-CN" altLang="en-US" b="1" dirty="0">
                <a:solidFill>
                  <a:srgbClr val="FF0000"/>
                </a:solidFill>
                <a:latin typeface="宋体" panose="02010600030101010101" pitchFamily="2" charset="-122"/>
                <a:ea typeface="宋体" panose="02010600030101010101" pitchFamily="2" charset="-122"/>
                <a:sym typeface="+mn-ea"/>
              </a:rPr>
              <a:t>起来易带声调，</a:t>
            </a:r>
            <a:r>
              <a:rPr lang="zh-CN" altLang="en-US" b="1" dirty="0" smtClean="0">
                <a:solidFill>
                  <a:srgbClr val="FF0000"/>
                </a:solidFill>
                <a:latin typeface="宋体" panose="02010600030101010101" pitchFamily="2" charset="-122"/>
                <a:ea typeface="宋体" panose="02010600030101010101" pitchFamily="2" charset="-122"/>
                <a:sym typeface="+mn-ea"/>
              </a:rPr>
              <a:t>其实为</a:t>
            </a:r>
            <a:r>
              <a:rPr lang="zh-CN" altLang="en-US" b="1" dirty="0">
                <a:solidFill>
                  <a:srgbClr val="FF0000"/>
                </a:solidFill>
                <a:latin typeface="宋体" panose="02010600030101010101" pitchFamily="2" charset="-122"/>
                <a:ea typeface="宋体" panose="02010600030101010101" pitchFamily="2" charset="-122"/>
                <a:sym typeface="+mn-ea"/>
              </a:rPr>
              <a:t>轻声，泛指衣服。</a:t>
            </a:r>
            <a:endParaRPr lang="zh-CN" altLang="en-US" b="1" dirty="0">
              <a:solidFill>
                <a:srgbClr val="FF0000"/>
              </a:solidFill>
              <a:latin typeface="宋体" panose="02010600030101010101" pitchFamily="2" charset="-122"/>
              <a:ea typeface="宋体" panose="02010600030101010101" pitchFamily="2" charset="-122"/>
            </a:endParaRPr>
          </a:p>
        </p:txBody>
      </p:sp>
      <p:sp>
        <p:nvSpPr>
          <p:cNvPr id="24" name="线形标注 1 23"/>
          <p:cNvSpPr/>
          <p:nvPr/>
        </p:nvSpPr>
        <p:spPr>
          <a:xfrm>
            <a:off x="2765058" y="959571"/>
            <a:ext cx="2508250" cy="974725"/>
          </a:xfrm>
          <a:prstGeom prst="borderCallout1">
            <a:avLst>
              <a:gd name="adj1" fmla="val 49069"/>
              <a:gd name="adj2" fmla="val -556"/>
              <a:gd name="adj3" fmla="val 121066"/>
              <a:gd name="adj4" fmla="val -7287"/>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smtClean="0">
                <a:solidFill>
                  <a:srgbClr val="FF0000"/>
                </a:solidFill>
                <a:latin typeface="宋体" panose="02010600030101010101" pitchFamily="2" charset="-122"/>
                <a:ea typeface="宋体" panose="02010600030101010101" pitchFamily="2" charset="-122"/>
                <a:cs typeface="楷体" panose="02010609060101010101" charset="-122"/>
                <a:sym typeface="+mn-ea"/>
              </a:rPr>
              <a:t>易读</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成</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en-US" altLang="zh-CN" b="1" dirty="0" err="1">
                <a:solidFill>
                  <a:srgbClr val="FF0000"/>
                </a:solidFill>
                <a:latin typeface="汉语拼音" panose="000B0604020202020204" pitchFamily="34" charset="0"/>
                <a:ea typeface="宋体" panose="02010600030101010101" pitchFamily="2" charset="-122"/>
                <a:cs typeface="汉语拼音" panose="000B0604020202020204" pitchFamily="34" charset="0"/>
                <a:sym typeface="+mn-ea"/>
              </a:rPr>
              <a:t>zhuó</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，应该是</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en-US" altLang="zh-CN" b="1" dirty="0" err="1">
                <a:solidFill>
                  <a:srgbClr val="FF0000"/>
                </a:solidFill>
                <a:latin typeface="汉语拼音" panose="000B0604020202020204" pitchFamily="34" charset="0"/>
                <a:ea typeface="宋体" panose="02010600030101010101" pitchFamily="2" charset="-122"/>
                <a:cs typeface="汉语拼音" panose="000B0604020202020204" pitchFamily="34" charset="0"/>
                <a:sym typeface="+mn-ea"/>
              </a:rPr>
              <a:t>zhuō</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，意思为</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笨，不灵活</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endParaRPr lang="zh-CN" altLang="en-US" b="1" dirty="0">
              <a:solidFill>
                <a:srgbClr val="FF0000"/>
              </a:solidFill>
              <a:latin typeface="宋体" panose="02010600030101010101" pitchFamily="2" charset="-122"/>
              <a:ea typeface="宋体" panose="02010600030101010101" pitchFamily="2" charset="-122"/>
            </a:endParaRPr>
          </a:p>
        </p:txBody>
      </p:sp>
      <p:sp>
        <p:nvSpPr>
          <p:cNvPr id="36" name="左大括号 35"/>
          <p:cNvSpPr/>
          <p:nvPr/>
        </p:nvSpPr>
        <p:spPr>
          <a:xfrm rot="16200000">
            <a:off x="4500213" y="-142115"/>
            <a:ext cx="277231" cy="7236804"/>
          </a:xfrm>
          <a:prstGeom prst="leftBrace">
            <a:avLst>
              <a:gd name="adj1" fmla="val 94876"/>
              <a:gd name="adj2" fmla="val 50000"/>
            </a:avLst>
          </a:prstGeom>
          <a:ln w="25400">
            <a:solidFill>
              <a:schemeClr val="accent2">
                <a:lumMod val="75000"/>
              </a:schemeClr>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37" name="TextBox 36"/>
          <p:cNvSpPr txBox="1"/>
          <p:nvPr/>
        </p:nvSpPr>
        <p:spPr>
          <a:xfrm>
            <a:off x="3983112" y="3744454"/>
            <a:ext cx="1337558" cy="523220"/>
          </a:xfrm>
          <a:prstGeom prst="rect">
            <a:avLst/>
          </a:prstGeom>
          <a:solidFill>
            <a:schemeClr val="accent4">
              <a:lumMod val="20000"/>
              <a:lumOff val="80000"/>
            </a:schemeClr>
          </a:solidFill>
          <a:ln>
            <a:solidFill>
              <a:schemeClr val="accent2">
                <a:lumMod val="75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b="1" dirty="0" smtClean="0">
                <a:solidFill>
                  <a:srgbClr val="FF0000"/>
                </a:solidFill>
                <a:latin typeface="宋体" panose="02010600030101010101" pitchFamily="2" charset="-122"/>
                <a:ea typeface="宋体" panose="02010600030101010101" pitchFamily="2" charset="-122"/>
              </a:rPr>
              <a:t>翘舌音</a:t>
            </a:r>
            <a:endParaRPr lang="zh-CN" altLang="en-US" sz="2800" b="1" dirty="0" smtClean="0">
              <a:solidFill>
                <a:srgbClr val="FF0000"/>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2"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2"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6" grpId="1"/>
      <p:bldP spid="6" grpId="2"/>
      <p:bldP spid="7" grpId="1"/>
      <p:bldP spid="8" grpId="1"/>
      <p:bldP spid="8" grpId="2"/>
      <p:bldP spid="9" grpId="1"/>
      <p:bldP spid="12" grpId="1"/>
      <p:bldP spid="12" grpId="2"/>
      <p:bldP spid="15" grpId="1"/>
      <p:bldP spid="16" grpId="1"/>
      <p:bldP spid="16" grpId="2"/>
      <p:bldP spid="17" grpId="1"/>
      <p:bldP spid="18" grpId="1"/>
      <p:bldP spid="18" grpId="2"/>
      <p:bldP spid="19" grpId="1"/>
      <p:bldP spid="21" grpId="1"/>
      <p:bldP spid="21" grpId="2"/>
      <p:bldP spid="22" grpId="0" animBg="1"/>
      <p:bldP spid="24" grpId="0" animBg="1"/>
      <p:bldP spid="36" grpId="0" animBg="1"/>
      <p:bldP spid="3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0199" y="1116780"/>
            <a:ext cx="8521701" cy="1969770"/>
          </a:xfrm>
          <a:prstGeom prst="rect">
            <a:avLst/>
          </a:prstGeom>
          <a:noFill/>
        </p:spPr>
        <p:txBody>
          <a:bodyPr wrap="square" rtlCol="0">
            <a:spAutoFit/>
          </a:bodyPr>
          <a:lstStyle/>
          <a:p>
            <a:pPr>
              <a:spcBef>
                <a:spcPts val="1200"/>
              </a:spcBef>
            </a:pPr>
            <a:r>
              <a:rPr lang="en-US" altLang="zh-CN" sz="2800" b="1" dirty="0">
                <a:latin typeface="楷体" panose="02010609060101010101" charset="-122"/>
                <a:ea typeface="楷体" panose="02010609060101010101" charset="-122"/>
                <a:cs typeface="楷体" panose="02010609060101010101" charset="-122"/>
                <a:sym typeface="+mn-ea"/>
              </a:rPr>
              <a:t>    1.这种境界，既使人惊叹，又叫人舒服，既愿久立四望，又想坐下低吟一首奇丽的小诗。</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（《草原》</a:t>
            </a:r>
            <a:r>
              <a:rPr lang="zh-CN" altLang="en-US" sz="2800" b="1" dirty="0" smtClean="0">
                <a:solidFill>
                  <a:srgbClr val="0000FF"/>
                </a:solidFill>
                <a:latin typeface="楷体" panose="02010609060101010101" charset="-122"/>
                <a:ea typeface="楷体" panose="02010609060101010101" charset="-122"/>
                <a:cs typeface="楷体" panose="02010609060101010101" charset="-122"/>
                <a:sym typeface="+mn-ea"/>
              </a:rPr>
              <a:t>）</a:t>
            </a:r>
            <a:r>
              <a:rPr lang="en-US" altLang="zh-CN" sz="2800" b="1" dirty="0" smtClean="0">
                <a:latin typeface="楷体" panose="02010609060101010101" charset="-122"/>
                <a:ea typeface="楷体" panose="02010609060101010101" charset="-122"/>
                <a:cs typeface="楷体" panose="02010609060101010101" charset="-122"/>
                <a:sym typeface="+mn-ea"/>
              </a:rPr>
              <a:t>    </a:t>
            </a:r>
            <a:endParaRPr lang="en-US" altLang="zh-CN" sz="2800" b="1" dirty="0">
              <a:latin typeface="楷体" panose="02010609060101010101" charset="-122"/>
              <a:ea typeface="楷体" panose="02010609060101010101" charset="-122"/>
              <a:cs typeface="楷体" panose="02010609060101010101" charset="-122"/>
              <a:sym typeface="+mn-ea"/>
            </a:endParaRPr>
          </a:p>
          <a:p>
            <a:pPr>
              <a:spcBef>
                <a:spcPts val="1200"/>
              </a:spcBef>
            </a:pPr>
            <a:r>
              <a:rPr lang="en-US" altLang="zh-CN" sz="2800" b="1" dirty="0" smtClean="0">
                <a:latin typeface="楷体" panose="02010609060101010101" charset="-122"/>
                <a:ea typeface="楷体" panose="02010609060101010101" charset="-122"/>
                <a:cs typeface="楷体" panose="02010609060101010101" charset="-122"/>
                <a:sym typeface="+mn-ea"/>
              </a:rPr>
              <a:t>    </a:t>
            </a:r>
            <a:r>
              <a:rPr lang="en-US" altLang="zh-CN" sz="2800" b="1" dirty="0">
                <a:latin typeface="楷体" panose="02010609060101010101" charset="-122"/>
                <a:ea typeface="楷体" panose="02010609060101010101" charset="-122"/>
                <a:cs typeface="楷体" panose="02010609060101010101" charset="-122"/>
                <a:sym typeface="+mn-ea"/>
              </a:rPr>
              <a:t>2.</a:t>
            </a:r>
            <a:r>
              <a:rPr lang="en-US" altLang="zh-CN" sz="2800" b="1" dirty="0" smtClean="0">
                <a:latin typeface="楷体" panose="02010609060101010101" charset="-122"/>
                <a:ea typeface="楷体" panose="02010609060101010101" charset="-122"/>
                <a:cs typeface="楷体" panose="02010609060101010101" charset="-122"/>
                <a:sym typeface="+mn-ea"/>
              </a:rPr>
              <a:t>鄂温克</a:t>
            </a:r>
            <a:r>
              <a:rPr lang="zh-CN" altLang="en-US" sz="2800" b="1" dirty="0" smtClean="0">
                <a:latin typeface="楷体" panose="02010609060101010101" charset="-122"/>
                <a:ea typeface="楷体" panose="02010609060101010101" charset="-122"/>
                <a:cs typeface="楷体" panose="02010609060101010101" charset="-122"/>
                <a:sym typeface="+mn-ea"/>
              </a:rPr>
              <a:t>族</a:t>
            </a:r>
            <a:r>
              <a:rPr lang="en-US" altLang="zh-CN" sz="2800" b="1" dirty="0" err="1" smtClean="0">
                <a:latin typeface="楷体" panose="02010609060101010101" charset="-122"/>
                <a:ea typeface="楷体" panose="02010609060101010101" charset="-122"/>
                <a:cs typeface="楷体" panose="02010609060101010101" charset="-122"/>
                <a:sym typeface="+mn-ea"/>
              </a:rPr>
              <a:t>姑娘们戴着尖尖的帽子</a:t>
            </a:r>
            <a:r>
              <a:rPr lang="en-US" altLang="zh-CN" sz="2800" b="1" dirty="0" err="1">
                <a:latin typeface="楷体" panose="02010609060101010101" charset="-122"/>
                <a:ea typeface="楷体" panose="02010609060101010101" charset="-122"/>
                <a:cs typeface="楷体" panose="02010609060101010101" charset="-122"/>
                <a:sym typeface="+mn-ea"/>
              </a:rPr>
              <a:t>，既大方，又稍有点儿羞涩</a:t>
            </a:r>
            <a:r>
              <a:rPr lang="zh-CN" altLang="en-US" sz="2800" b="1" dirty="0">
                <a:latin typeface="楷体" panose="02010609060101010101" charset="-122"/>
                <a:ea typeface="楷体" panose="02010609060101010101" charset="-122"/>
                <a:cs typeface="楷体" panose="02010609060101010101" charset="-122"/>
                <a:sym typeface="+mn-ea"/>
              </a:rPr>
              <a:t>。</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（《草原》）</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6" name="组合 5"/>
          <p:cNvGrpSpPr/>
          <p:nvPr/>
        </p:nvGrpSpPr>
        <p:grpSpPr>
          <a:xfrm>
            <a:off x="-83185" y="458285"/>
            <a:ext cx="3305175" cy="508362"/>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含关联词的句子</a:t>
              </a:r>
              <a:endParaRPr lang="zh-CN" altLang="en-US" sz="2800" b="1" dirty="0">
                <a:solidFill>
                  <a:schemeClr val="tx1"/>
                </a:solidFill>
                <a:latin typeface="楷体" panose="02010609060101010101" charset="-122"/>
                <a:ea typeface="楷体" panose="02010609060101010101" charset="-122"/>
              </a:endParaRPr>
            </a:p>
          </p:txBody>
        </p:sp>
      </p:grpSp>
      <p:sp>
        <p:nvSpPr>
          <p:cNvPr id="10" name="矩形 9"/>
          <p:cNvSpPr/>
          <p:nvPr/>
        </p:nvSpPr>
        <p:spPr>
          <a:xfrm>
            <a:off x="952500" y="3516816"/>
            <a:ext cx="7569200" cy="7387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rgbClr val="0000FF"/>
                </a:solidFill>
                <a:latin typeface="宋体" panose="02010600030101010101" pitchFamily="2" charset="-122"/>
                <a:ea typeface="宋体" panose="02010600030101010101" pitchFamily="2" charset="-122"/>
                <a:sym typeface="+mn-ea"/>
              </a:rPr>
              <a:t>使用</a:t>
            </a:r>
            <a:r>
              <a:rPr lang="zh-CN" altLang="en-US" sz="2800" b="1" dirty="0">
                <a:solidFill>
                  <a:srgbClr val="0000FF"/>
                </a:solidFill>
                <a:latin typeface="宋体" panose="02010600030101010101" pitchFamily="2" charset="-122"/>
                <a:ea typeface="宋体" panose="02010600030101010101" pitchFamily="2" charset="-122"/>
                <a:sym typeface="+mn-ea"/>
              </a:rPr>
              <a:t>关联词可以令文章过渡流畅，逻辑性加强。</a:t>
            </a:r>
            <a:endParaRPr lang="zh-CN" altLang="en-US" sz="2800" b="1" dirty="0">
              <a:solidFill>
                <a:srgbClr val="0000FF"/>
              </a:solidFill>
              <a:latin typeface="宋体" panose="02010600030101010101" pitchFamily="2" charset="-122"/>
              <a:ea typeface="宋体" panose="02010600030101010101" pitchFamily="2" charset="-122"/>
              <a:sym typeface="+mn-ea"/>
            </a:endParaRPr>
          </a:p>
        </p:txBody>
      </p:sp>
      <p:sp>
        <p:nvSpPr>
          <p:cNvPr id="3" name="椭圆 2"/>
          <p:cNvSpPr/>
          <p:nvPr/>
        </p:nvSpPr>
        <p:spPr>
          <a:xfrm>
            <a:off x="7493000" y="1173634"/>
            <a:ext cx="444500" cy="42051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90700" y="1594147"/>
            <a:ext cx="444500" cy="42051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769100" y="2185925"/>
            <a:ext cx="444500" cy="42051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223250" y="2185924"/>
            <a:ext cx="444500" cy="42051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to="" calcmode="lin" valueType="num">
                                      <p:cBhvr>
                                        <p:cTn id="12" dur="1" fill="hold"/>
                                        <p:tgtEl>
                                          <p:spTgt spid="2">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inVertical)">
                                      <p:cBhvr>
                                        <p:cTn id="20" dur="500"/>
                                        <p:tgtEl>
                                          <p:spTgt spid="11"/>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500"/>
                                        <p:tgtEl>
                                          <p:spTgt spid="12"/>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arn(inVertical)">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linds(horizontal)">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animBg="1"/>
      <p:bldP spid="11" grpId="0" animBg="1"/>
      <p:bldP spid="12" grpId="0" animBg="1"/>
      <p:bldP spid="1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3217" y="898816"/>
            <a:ext cx="8575358" cy="1421928"/>
          </a:xfrm>
          <a:prstGeom prst="rect">
            <a:avLst/>
          </a:prstGeom>
          <a:noFill/>
        </p:spPr>
        <p:txBody>
          <a:bodyPr wrap="square" rtlCol="0">
            <a:spAutoFit/>
          </a:bodyPr>
          <a:lstStyle/>
          <a:p>
            <a:pPr>
              <a:lnSpc>
                <a:spcPct val="120000"/>
              </a:lnSpc>
            </a:pPr>
            <a:r>
              <a:rPr lang="zh-CN" altLang="en-US" sz="2400" b="1" dirty="0" smtClean="0">
                <a:latin typeface="黑体" panose="02010609060101010101" pitchFamily="49" charset="-122"/>
                <a:ea typeface="黑体" panose="02010609060101010101" pitchFamily="49" charset="-122"/>
                <a:cs typeface="楷体" panose="02010609060101010101" charset="-122"/>
              </a:rPr>
              <a:t>    一</a:t>
            </a:r>
            <a:r>
              <a:rPr lang="zh-CN" altLang="en-US" sz="2400" b="1" dirty="0">
                <a:latin typeface="黑体" panose="02010609060101010101" pitchFamily="49" charset="-122"/>
                <a:ea typeface="黑体" panose="02010609060101010101" pitchFamily="49" charset="-122"/>
                <a:cs typeface="楷体" panose="02010609060101010101" charset="-122"/>
              </a:rPr>
              <a:t>、改写句子。</a:t>
            </a:r>
            <a:endParaRPr lang="zh-CN" altLang="en-US" sz="2400" b="1" dirty="0">
              <a:latin typeface="黑体" panose="02010609060101010101" pitchFamily="49" charset="-122"/>
              <a:ea typeface="黑体" panose="02010609060101010101" pitchFamily="49" charset="-122"/>
              <a:cs typeface="楷体" panose="02010609060101010101" charset="-122"/>
            </a:endParaRPr>
          </a:p>
          <a:p>
            <a:pPr>
              <a:lnSpc>
                <a:spcPct val="120000"/>
              </a:lnSpc>
            </a:pPr>
            <a:r>
              <a:rPr lang="en-US" altLang="zh-CN" sz="2400" b="1" dirty="0" smtClean="0">
                <a:solidFill>
                  <a:schemeClr val="tx1"/>
                </a:solidFill>
                <a:latin typeface="新宋体" panose="02010609030101010101" charset="-122"/>
                <a:ea typeface="新宋体" panose="02010609030101010101" charset="-122"/>
                <a:cs typeface="楷体" panose="02010609060101010101" charset="-122"/>
              </a:rPr>
              <a:t>    1</a:t>
            </a:r>
            <a:r>
              <a:rPr lang="en-US" altLang="zh-CN" sz="2400" b="1" dirty="0">
                <a:solidFill>
                  <a:schemeClr val="tx1"/>
                </a:solidFill>
                <a:latin typeface="新宋体" panose="02010609030101010101" charset="-122"/>
                <a:ea typeface="新宋体" panose="02010609030101010101" charset="-122"/>
                <a:cs typeface="楷体" panose="02010609060101010101" charset="-122"/>
              </a:rPr>
              <a:t>.</a:t>
            </a:r>
            <a:r>
              <a:rPr lang="zh-CN" altLang="en-US" sz="2400" b="1" dirty="0">
                <a:latin typeface="楷体" panose="02010609060101010101" charset="-122"/>
                <a:ea typeface="楷体" panose="02010609060101010101" charset="-122"/>
                <a:cs typeface="楷体" panose="02010609060101010101" charset="-122"/>
                <a:sym typeface="+mn-ea"/>
              </a:rPr>
              <a:t>结,是解不完的;人生中的问题也是解不完的，不然,岂不太平淡无味</a:t>
            </a:r>
            <a:r>
              <a:rPr lang="zh-CN" altLang="en-US" sz="2400" b="1" dirty="0" smtClean="0">
                <a:latin typeface="楷体" panose="02010609060101010101" charset="-122"/>
                <a:ea typeface="楷体" panose="02010609060101010101" charset="-122"/>
                <a:cs typeface="楷体" panose="02010609060101010101" charset="-122"/>
                <a:sym typeface="+mn-ea"/>
              </a:rPr>
              <a:t>了吗</a:t>
            </a:r>
            <a:r>
              <a:rPr lang="en-US" altLang="zh-CN" sz="2400" b="1" dirty="0" smtClean="0">
                <a:latin typeface="楷体" panose="02010609060101010101" charset="-122"/>
                <a:ea typeface="楷体" panose="02010609060101010101" charset="-122"/>
                <a:cs typeface="楷体" panose="02010609060101010101" charset="-122"/>
                <a:sym typeface="+mn-ea"/>
              </a:rPr>
              <a:t>？</a:t>
            </a:r>
            <a:r>
              <a:rPr lang="zh-CN" altLang="en-US" sz="2400" b="1" dirty="0">
                <a:latin typeface="宋体" panose="02010600030101010101" pitchFamily="2" charset="-122"/>
                <a:ea typeface="宋体" panose="02010600030101010101" pitchFamily="2" charset="-122"/>
                <a:cs typeface="楷体" panose="02010609060101010101" charset="-122"/>
              </a:rPr>
              <a:t>（改为陈述句）</a:t>
            </a:r>
            <a:endParaRPr lang="zh-CN" altLang="en-US" sz="2400" b="1" u="sng" dirty="0">
              <a:solidFill>
                <a:schemeClr val="bg1"/>
              </a:solidFill>
              <a:latin typeface="宋体" panose="02010600030101010101" pitchFamily="2" charset="-122"/>
              <a:ea typeface="宋体" panose="02010600030101010101" pitchFamily="2" charset="-122"/>
              <a:cs typeface="楷体" panose="02010609060101010101" charset="-122"/>
              <a:sym typeface="+mn-ea"/>
            </a:endParaRPr>
          </a:p>
        </p:txBody>
      </p:sp>
      <p:sp>
        <p:nvSpPr>
          <p:cNvPr id="4" name="文本框 3"/>
          <p:cNvSpPr txBox="1"/>
          <p:nvPr/>
        </p:nvSpPr>
        <p:spPr>
          <a:xfrm>
            <a:off x="361950" y="2224405"/>
            <a:ext cx="8493125" cy="829945"/>
          </a:xfrm>
          <a:prstGeom prst="rect">
            <a:avLst/>
          </a:prstGeom>
          <a:noFill/>
        </p:spPr>
        <p:txBody>
          <a:bodyPr wrap="square" rtlCol="0">
            <a:spAutoFit/>
          </a:bodyPr>
          <a:lstStyle/>
          <a:p>
            <a:r>
              <a:rPr lang="zh-CN" altLang="en-US" sz="2400" b="1" dirty="0" smtClean="0">
                <a:solidFill>
                  <a:srgbClr val="FF0000"/>
                </a:solidFill>
                <a:latin typeface="楷体" panose="02010609060101010101" charset="-122"/>
                <a:ea typeface="楷体" panose="02010609060101010101" charset="-122"/>
              </a:rPr>
              <a:t>    结</a:t>
            </a:r>
            <a:r>
              <a:rPr lang="zh-CN" altLang="en-US" sz="2400" b="1" dirty="0">
                <a:solidFill>
                  <a:srgbClr val="FF0000"/>
                </a:solidFill>
                <a:latin typeface="楷体" panose="02010609060101010101" charset="-122"/>
                <a:ea typeface="楷体" panose="02010609060101010101" charset="-122"/>
              </a:rPr>
              <a:t>,是解不完的;人生中的问题也是解不完的，不然,就太平淡无味了。</a:t>
            </a:r>
            <a:endParaRPr lang="zh-CN" altLang="en-US" sz="2400" b="1" dirty="0">
              <a:solidFill>
                <a:srgbClr val="FF0000"/>
              </a:solidFill>
              <a:latin typeface="楷体" panose="02010609060101010101" charset="-122"/>
              <a:ea typeface="楷体" panose="02010609060101010101" charset="-122"/>
            </a:endParaRPr>
          </a:p>
        </p:txBody>
      </p:sp>
      <p:sp>
        <p:nvSpPr>
          <p:cNvPr id="3" name="文本框 2"/>
          <p:cNvSpPr txBox="1"/>
          <p:nvPr/>
        </p:nvSpPr>
        <p:spPr>
          <a:xfrm>
            <a:off x="367507" y="2997650"/>
            <a:ext cx="8711565" cy="904863"/>
          </a:xfrm>
          <a:prstGeom prst="rect">
            <a:avLst/>
          </a:prstGeom>
          <a:noFill/>
        </p:spPr>
        <p:txBody>
          <a:bodyPr wrap="square" rtlCol="0">
            <a:spAutoFit/>
          </a:bodyPr>
          <a:lstStyle/>
          <a:p>
            <a:pPr>
              <a:lnSpc>
                <a:spcPct val="110000"/>
              </a:lnSpc>
            </a:pPr>
            <a:r>
              <a:rPr lang="en-US" altLang="zh-CN" sz="2400" b="1" dirty="0" smtClean="0">
                <a:latin typeface="新宋体" panose="02010609030101010101" charset="-122"/>
                <a:ea typeface="新宋体" panose="02010609030101010101" charset="-122"/>
                <a:cs typeface="楷体" panose="02010609060101010101" charset="-122"/>
                <a:sym typeface="+mn-ea"/>
              </a:rPr>
              <a:t>    2</a:t>
            </a:r>
            <a:r>
              <a:rPr lang="en-US" altLang="zh-CN" sz="2400" b="1" dirty="0">
                <a:latin typeface="新宋体" panose="02010609030101010101" charset="-122"/>
                <a:ea typeface="新宋体" panose="02010609030101010101" charset="-122"/>
                <a:cs typeface="楷体" panose="02010609060101010101" charset="-122"/>
                <a:sym typeface="+mn-ea"/>
              </a:rPr>
              <a:t>.</a:t>
            </a:r>
            <a:r>
              <a:rPr lang="en-US" altLang="zh-CN" sz="2400" b="1" dirty="0" smtClean="0">
                <a:latin typeface="楷体" panose="02010609060101010101" charset="-122"/>
                <a:ea typeface="楷体" panose="02010609060101010101" charset="-122"/>
                <a:cs typeface="楷体" panose="02010609060101010101" charset="-122"/>
                <a:sym typeface="+mn-ea"/>
              </a:rPr>
              <a:t>冬将我孕育</a:t>
            </a:r>
            <a:r>
              <a:rPr lang="zh-CN" altLang="en-US" sz="2400" b="1" dirty="0" smtClean="0">
                <a:latin typeface="楷体" panose="02010609060101010101" charset="-122"/>
                <a:ea typeface="楷体" panose="02010609060101010101" charset="-122"/>
                <a:cs typeface="楷体" panose="02010609060101010101" charset="-122"/>
                <a:sym typeface="+mn-ea"/>
              </a:rPr>
              <a:t>，</a:t>
            </a:r>
            <a:r>
              <a:rPr lang="en-US" altLang="zh-CN" sz="2400" b="1" dirty="0" err="1" smtClean="0">
                <a:latin typeface="楷体" panose="02010609060101010101" charset="-122"/>
                <a:ea typeface="楷体" panose="02010609060101010101" charset="-122"/>
                <a:cs typeface="楷体" panose="02010609060101010101" charset="-122"/>
                <a:sym typeface="+mn-ea"/>
              </a:rPr>
              <a:t>春使我开</a:t>
            </a:r>
            <a:r>
              <a:rPr lang="zh-CN" altLang="en-US" sz="2400" b="1" dirty="0" smtClean="0">
                <a:latin typeface="楷体" panose="02010609060101010101" charset="-122"/>
                <a:ea typeface="楷体" panose="02010609060101010101" charset="-122"/>
                <a:cs typeface="楷体" panose="02010609060101010101" charset="-122"/>
                <a:sym typeface="+mn-ea"/>
              </a:rPr>
              <a:t>放，</a:t>
            </a:r>
            <a:r>
              <a:rPr lang="en-US" altLang="zh-CN" sz="2400" b="1" dirty="0" err="1" smtClean="0">
                <a:latin typeface="楷体" panose="02010609060101010101" charset="-122"/>
                <a:ea typeface="楷体" panose="02010609060101010101" charset="-122"/>
                <a:cs typeface="楷体" panose="02010609060101010101" charset="-122"/>
                <a:sym typeface="+mn-ea"/>
              </a:rPr>
              <a:t>夏让我成长</a:t>
            </a:r>
            <a:r>
              <a:rPr lang="zh-CN" altLang="en-US" sz="2400" b="1" dirty="0" smtClean="0">
                <a:latin typeface="楷体" panose="02010609060101010101" charset="-122"/>
                <a:ea typeface="楷体" panose="02010609060101010101" charset="-122"/>
                <a:cs typeface="楷体" panose="02010609060101010101" charset="-122"/>
                <a:sym typeface="+mn-ea"/>
              </a:rPr>
              <a:t>，</a:t>
            </a:r>
            <a:r>
              <a:rPr lang="en-US" altLang="zh-CN" sz="2400" b="1" dirty="0" err="1" smtClean="0">
                <a:latin typeface="楷体" panose="02010609060101010101" charset="-122"/>
                <a:ea typeface="楷体" panose="02010609060101010101" charset="-122"/>
                <a:cs typeface="楷体" panose="02010609060101010101" charset="-122"/>
                <a:sym typeface="+mn-ea"/>
              </a:rPr>
              <a:t>秋令我昏昏睡去</a:t>
            </a:r>
            <a:r>
              <a:rPr lang="en-US" altLang="zh-CN" sz="2400" b="1" dirty="0">
                <a:latin typeface="楷体" panose="02010609060101010101" charset="-122"/>
                <a:ea typeface="楷体" panose="02010609060101010101" charset="-122"/>
                <a:cs typeface="楷体" panose="02010609060101010101" charset="-122"/>
                <a:sym typeface="+mn-ea"/>
              </a:rPr>
              <a:t>。</a:t>
            </a:r>
            <a:r>
              <a:rPr lang="zh-CN" altLang="en-US" sz="2400" b="1" dirty="0">
                <a:latin typeface="宋体" panose="02010600030101010101" pitchFamily="2" charset="-122"/>
                <a:ea typeface="宋体" panose="02010600030101010101" pitchFamily="2" charset="-122"/>
                <a:cs typeface="楷体" panose="02010609060101010101" charset="-122"/>
                <a:sym typeface="+mn-ea"/>
              </a:rPr>
              <a:t>（仿写排比句</a:t>
            </a:r>
            <a:r>
              <a:rPr lang="zh-CN" altLang="en-US" sz="2400" b="1" dirty="0" smtClean="0">
                <a:latin typeface="宋体" panose="02010600030101010101" pitchFamily="2" charset="-122"/>
                <a:ea typeface="宋体" panose="02010600030101010101" pitchFamily="2" charset="-122"/>
                <a:cs typeface="楷体" panose="02010609060101010101" charset="-122"/>
                <a:sym typeface="+mn-ea"/>
              </a:rPr>
              <a:t>）</a:t>
            </a:r>
            <a:endParaRPr lang="zh-CN" altLang="en-US" sz="2800" dirty="0">
              <a:latin typeface="宋体" panose="02010600030101010101" pitchFamily="2" charset="-122"/>
              <a:ea typeface="宋体" panose="02010600030101010101" pitchFamily="2" charset="-122"/>
              <a:cs typeface="楷体" panose="02010609060101010101" charset="-122"/>
            </a:endParaRPr>
          </a:p>
        </p:txBody>
      </p:sp>
      <p:sp>
        <p:nvSpPr>
          <p:cNvPr id="7" name="文本框 6"/>
          <p:cNvSpPr txBox="1"/>
          <p:nvPr/>
        </p:nvSpPr>
        <p:spPr>
          <a:xfrm>
            <a:off x="474345" y="3902075"/>
            <a:ext cx="8393430" cy="829945"/>
          </a:xfrm>
          <a:prstGeom prst="rect">
            <a:avLst/>
          </a:prstGeom>
          <a:noFill/>
        </p:spPr>
        <p:txBody>
          <a:bodyPr wrap="square" rtlCol="0">
            <a:spAutoFit/>
          </a:bodyPr>
          <a:lstStyle/>
          <a:p>
            <a:r>
              <a:rPr lang="zh-CN" altLang="en-US" sz="2400" b="1" dirty="0" smtClean="0">
                <a:solidFill>
                  <a:srgbClr val="FF0000"/>
                </a:solidFill>
                <a:latin typeface="楷体" panose="02010609060101010101" charset="-122"/>
                <a:ea typeface="楷体" panose="02010609060101010101" charset="-122"/>
              </a:rPr>
              <a:t>    公园</a:t>
            </a:r>
            <a:r>
              <a:rPr lang="zh-CN" altLang="en-US" sz="2400" b="1" dirty="0">
                <a:solidFill>
                  <a:srgbClr val="FF0000"/>
                </a:solidFill>
                <a:latin typeface="楷体" panose="02010609060101010101" charset="-122"/>
                <a:ea typeface="楷体" panose="02010609060101010101" charset="-122"/>
              </a:rPr>
              <a:t>里有许多花,有的是红的,有的是紫的,有的是白的，有的是黄的。</a:t>
            </a:r>
            <a:endParaRPr lang="zh-CN" altLang="en-US" sz="24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240507" y="292696"/>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5" grpId="1"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254939" y="1130750"/>
            <a:ext cx="8647761" cy="2462213"/>
          </a:xfrm>
          <a:prstGeom prst="rect">
            <a:avLst/>
          </a:prstGeom>
          <a:noFill/>
        </p:spPr>
        <p:txBody>
          <a:bodyPr wrap="square" rtlCol="0">
            <a:spAutoFit/>
          </a:bodyPr>
          <a:lstStyle/>
          <a:p>
            <a:pPr>
              <a:lnSpc>
                <a:spcPct val="110000"/>
              </a:lnSpc>
            </a:pPr>
            <a:r>
              <a:rPr lang="en-US" altLang="zh-CN" sz="2800" b="1" dirty="0">
                <a:latin typeface="楷体" panose="02010609060101010101" charset="-122"/>
                <a:ea typeface="楷体" panose="02010609060101010101" charset="-122"/>
                <a:cs typeface="楷体" panose="02010609060101010101" charset="-122"/>
                <a:sym typeface="+mn-ea"/>
              </a:rPr>
              <a:t>    1.马上的男女老少穿着各色的衣裳，群马疾驰，襟飘带舞，像一条彩虹向我们飞过来。</a:t>
            </a:r>
            <a:endParaRPr lang="en-US" altLang="zh-CN" sz="2800" b="1" dirty="0">
              <a:latin typeface="楷体" panose="02010609060101010101" charset="-122"/>
              <a:ea typeface="楷体" panose="02010609060101010101" charset="-122"/>
              <a:cs typeface="楷体" panose="02010609060101010101" charset="-122"/>
              <a:sym typeface="+mn-ea"/>
            </a:endParaRPr>
          </a:p>
          <a:p>
            <a:pPr>
              <a:lnSpc>
                <a:spcPct val="110000"/>
              </a:lnSpc>
            </a:pPr>
            <a:r>
              <a:rPr lang="zh-CN" altLang="en-US" sz="2800" b="1" dirty="0">
                <a:latin typeface="楷体" panose="02010609060101010101" charset="-122"/>
                <a:ea typeface="楷体" panose="02010609060101010101" charset="-122"/>
              </a:rPr>
              <a:t>    </a:t>
            </a:r>
            <a:r>
              <a:rPr lang="zh-CN" altLang="en-US" sz="2800" b="1" dirty="0">
                <a:latin typeface="新宋体" panose="02010609030101010101" charset="-122"/>
                <a:ea typeface="新宋体" panose="02010609030101010101" charset="-122"/>
                <a:cs typeface="新宋体" panose="02010609030101010101" charset="-122"/>
              </a:rPr>
              <a:t>这句话用</a:t>
            </a:r>
            <a:r>
              <a:rPr lang="zh-CN" altLang="en-US" sz="2800" b="1" u="sng" dirty="0">
                <a:latin typeface="新宋体" panose="02010609030101010101" charset="-122"/>
                <a:ea typeface="新宋体" panose="02010609030101010101" charset="-122"/>
                <a:cs typeface="新宋体" panose="02010609030101010101" charset="-122"/>
              </a:rPr>
              <a:t>   </a:t>
            </a:r>
            <a:r>
              <a:rPr lang="zh-CN" altLang="en-US" sz="2800" b="1" u="sng" dirty="0" smtClean="0">
                <a:latin typeface="新宋体" panose="02010609030101010101" charset="-122"/>
                <a:ea typeface="新宋体" panose="02010609030101010101" charset="-122"/>
                <a:cs typeface="新宋体" panose="02010609030101010101" charset="-122"/>
              </a:rPr>
              <a:t>  </a:t>
            </a:r>
            <a:r>
              <a:rPr lang="zh-CN" altLang="en-US" sz="2800" b="1" dirty="0">
                <a:latin typeface="新宋体" panose="02010609030101010101" charset="-122"/>
                <a:ea typeface="新宋体" panose="02010609030101010101" charset="-122"/>
                <a:cs typeface="新宋体" panose="02010609030101010101" charset="-122"/>
              </a:rPr>
              <a:t>比喻</a:t>
            </a:r>
            <a:r>
              <a:rPr lang="zh-CN" altLang="en-US" sz="2800" b="1" u="sng" dirty="0">
                <a:latin typeface="新宋体" panose="02010609030101010101" charset="-122"/>
                <a:ea typeface="新宋体" panose="02010609030101010101" charset="-122"/>
                <a:cs typeface="新宋体" panose="02010609030101010101" charset="-122"/>
              </a:rPr>
              <a:t>      </a:t>
            </a:r>
            <a:r>
              <a:rPr lang="zh-CN" altLang="en-US" sz="2800" b="1" u="sng" dirty="0" smtClean="0">
                <a:latin typeface="新宋体" panose="02010609030101010101" charset="-122"/>
                <a:ea typeface="新宋体" panose="02010609030101010101" charset="-122"/>
                <a:cs typeface="新宋体" panose="02010609030101010101" charset="-122"/>
              </a:rPr>
              <a:t>   </a:t>
            </a:r>
            <a:r>
              <a:rPr lang="zh-CN" altLang="en-US" sz="2800" b="1" dirty="0">
                <a:latin typeface="新宋体" panose="02010609030101010101" charset="-122"/>
                <a:ea typeface="新宋体" panose="02010609030101010101" charset="-122"/>
                <a:cs typeface="新宋体" panose="02010609030101010101" charset="-122"/>
              </a:rPr>
              <a:t>，写出</a:t>
            </a:r>
            <a:r>
              <a:rPr lang="zh-CN" altLang="en-US" sz="2800" b="1" dirty="0" smtClean="0">
                <a:latin typeface="新宋体" panose="02010609030101010101" charset="-122"/>
                <a:ea typeface="新宋体" panose="02010609030101010101" charset="-122"/>
                <a:cs typeface="新宋体" panose="02010609030101010101" charset="-122"/>
              </a:rPr>
              <a:t>了</a:t>
            </a:r>
            <a:r>
              <a:rPr lang="zh-CN" altLang="en-US" sz="2800" b="1" u="sng" dirty="0" smtClean="0">
                <a:latin typeface="新宋体" panose="02010609030101010101" charset="-122"/>
                <a:ea typeface="新宋体" panose="02010609030101010101" charset="-122"/>
                <a:cs typeface="新宋体" panose="02010609030101010101" charset="-122"/>
              </a:rPr>
              <a:t>       </a:t>
            </a:r>
            <a:r>
              <a:rPr lang="zh-CN" altLang="en-US" sz="2800" b="1" dirty="0">
                <a:latin typeface="新宋体" panose="02010609030101010101" charset="-122"/>
                <a:ea typeface="新宋体" panose="02010609030101010101" charset="-122"/>
                <a:cs typeface="新宋体" panose="02010609030101010101" charset="-122"/>
              </a:rPr>
              <a:t>。</a:t>
            </a:r>
            <a:endParaRPr lang="zh-CN" altLang="en-US" sz="2800" b="1" dirty="0">
              <a:latin typeface="新宋体" panose="02010609030101010101" charset="-122"/>
              <a:ea typeface="新宋体" panose="02010609030101010101" charset="-122"/>
              <a:cs typeface="新宋体" panose="02010609030101010101" charset="-122"/>
            </a:endParaRPr>
          </a:p>
          <a:p>
            <a:pPr>
              <a:lnSpc>
                <a:spcPct val="110000"/>
              </a:lnSpc>
            </a:pPr>
            <a:r>
              <a:rPr lang="zh-CN" altLang="en-US" sz="2800" b="1" dirty="0">
                <a:latin typeface="新宋体" panose="02010609030101010101" charset="-122"/>
                <a:ea typeface="新宋体" panose="02010609030101010101" charset="-122"/>
                <a:cs typeface="新宋体" panose="02010609030101010101" charset="-122"/>
              </a:rPr>
              <a:t>    我能以</a:t>
            </a:r>
            <a:r>
              <a:rPr lang="en-US" altLang="zh-CN" sz="2800" b="1" dirty="0">
                <a:latin typeface="新宋体" panose="02010609030101010101" charset="-122"/>
                <a:ea typeface="新宋体" panose="02010609030101010101" charset="-122"/>
                <a:cs typeface="新宋体" panose="02010609030101010101" charset="-122"/>
              </a:rPr>
              <a:t>“</a:t>
            </a:r>
            <a:r>
              <a:rPr lang="zh-CN" altLang="en-US" sz="2800" b="1" dirty="0">
                <a:latin typeface="新宋体" panose="02010609030101010101" charset="-122"/>
                <a:ea typeface="新宋体" panose="02010609030101010101" charset="-122"/>
                <a:cs typeface="新宋体" panose="02010609030101010101" charset="-122"/>
              </a:rPr>
              <a:t>草地</a:t>
            </a:r>
            <a:r>
              <a:rPr lang="en-US" altLang="zh-CN" sz="2800" b="1" dirty="0">
                <a:latin typeface="新宋体" panose="02010609030101010101" charset="-122"/>
                <a:ea typeface="新宋体" panose="02010609030101010101" charset="-122"/>
                <a:cs typeface="新宋体" panose="02010609030101010101" charset="-122"/>
              </a:rPr>
              <a:t>”</a:t>
            </a:r>
            <a:r>
              <a:rPr lang="zh-CN" altLang="en-US" sz="2800" b="1" dirty="0">
                <a:latin typeface="新宋体" panose="02010609030101010101" charset="-122"/>
                <a:ea typeface="新宋体" panose="02010609030101010101" charset="-122"/>
                <a:cs typeface="新宋体" panose="02010609030101010101" charset="-122"/>
              </a:rPr>
              <a:t>为话题写一个比喻句。</a:t>
            </a:r>
            <a:endParaRPr lang="zh-CN" altLang="en-US" sz="2800" b="1" dirty="0">
              <a:latin typeface="新宋体" panose="02010609030101010101" charset="-122"/>
              <a:ea typeface="新宋体" panose="02010609030101010101" charset="-122"/>
              <a:cs typeface="新宋体" panose="02010609030101010101" charset="-122"/>
            </a:endParaRPr>
          </a:p>
          <a:p>
            <a:pPr>
              <a:lnSpc>
                <a:spcPct val="110000"/>
              </a:lnSpc>
            </a:pPr>
            <a:r>
              <a:rPr lang="zh-CN" altLang="en-US" sz="2800" b="1" u="sng" dirty="0">
                <a:latin typeface="新宋体" panose="02010609030101010101" charset="-122"/>
                <a:ea typeface="新宋体" panose="02010609030101010101" charset="-122"/>
                <a:cs typeface="新宋体" panose="02010609030101010101" charset="-122"/>
              </a:rPr>
              <a:t>                                               </a:t>
            </a:r>
            <a:endParaRPr lang="zh-CN" altLang="en-US" sz="2800" b="1" dirty="0">
              <a:solidFill>
                <a:schemeClr val="bg1"/>
              </a:solidFill>
              <a:latin typeface="楷体" panose="02010609060101010101" charset="-122"/>
              <a:ea typeface="楷体" panose="02010609060101010101" charset="-122"/>
            </a:endParaRPr>
          </a:p>
        </p:txBody>
      </p:sp>
      <p:sp>
        <p:nvSpPr>
          <p:cNvPr id="8" name="文本框 7"/>
          <p:cNvSpPr txBox="1"/>
          <p:nvPr/>
        </p:nvSpPr>
        <p:spPr>
          <a:xfrm>
            <a:off x="2420289" y="2064994"/>
            <a:ext cx="1300811"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彩虹</a:t>
            </a:r>
            <a:endParaRPr lang="zh-CN" altLang="en-US" sz="2800" b="1" dirty="0">
              <a:solidFill>
                <a:srgbClr val="FF0000"/>
              </a:solidFill>
              <a:latin typeface="楷体" panose="02010609060101010101" charset="-122"/>
              <a:ea typeface="楷体" panose="02010609060101010101" charset="-122"/>
            </a:endParaRPr>
          </a:p>
        </p:txBody>
      </p:sp>
      <p:sp>
        <p:nvSpPr>
          <p:cNvPr id="9" name="文本框 8"/>
          <p:cNvSpPr txBox="1"/>
          <p:nvPr/>
        </p:nvSpPr>
        <p:spPr>
          <a:xfrm>
            <a:off x="4151872" y="2036757"/>
            <a:ext cx="1918728"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男女老少</a:t>
            </a:r>
            <a:endParaRPr lang="zh-CN" altLang="en-US" sz="2800" b="1" dirty="0">
              <a:solidFill>
                <a:srgbClr val="FF0000"/>
              </a:solidFill>
              <a:latin typeface="楷体" panose="02010609060101010101" charset="-122"/>
              <a:ea typeface="楷体" panose="02010609060101010101" charset="-122"/>
            </a:endParaRPr>
          </a:p>
        </p:txBody>
      </p:sp>
      <p:sp>
        <p:nvSpPr>
          <p:cNvPr id="10" name="文本框 9"/>
          <p:cNvSpPr txBox="1"/>
          <p:nvPr/>
        </p:nvSpPr>
        <p:spPr>
          <a:xfrm>
            <a:off x="7178979" y="2065629"/>
            <a:ext cx="158750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人很多</a:t>
            </a:r>
            <a:endParaRPr lang="zh-CN" altLang="en-US" sz="2800" b="1" dirty="0">
              <a:solidFill>
                <a:srgbClr val="FF0000"/>
              </a:solidFill>
              <a:latin typeface="楷体" panose="02010609060101010101" charset="-122"/>
              <a:ea typeface="楷体" panose="02010609060101010101" charset="-122"/>
            </a:endParaRPr>
          </a:p>
        </p:txBody>
      </p:sp>
      <p:sp>
        <p:nvSpPr>
          <p:cNvPr id="11" name="文本框 10"/>
          <p:cNvSpPr txBox="1"/>
          <p:nvPr/>
        </p:nvSpPr>
        <p:spPr>
          <a:xfrm>
            <a:off x="300024" y="3115909"/>
            <a:ext cx="8323276" cy="954107"/>
          </a:xfrm>
          <a:prstGeom prst="rect">
            <a:avLst/>
          </a:prstGeom>
          <a:noFill/>
        </p:spPr>
        <p:txBody>
          <a:bodyPr wrap="square" rtlCol="0">
            <a:spAutoFit/>
          </a:bodyPr>
          <a:lstStyle/>
          <a:p>
            <a:pPr indent="723900"/>
            <a:r>
              <a:rPr lang="zh-CN" altLang="en-US" sz="2800" b="1" dirty="0">
                <a:solidFill>
                  <a:srgbClr val="FF0000"/>
                </a:solidFill>
                <a:latin typeface="楷体" panose="02010609060101010101" charset="-122"/>
                <a:ea typeface="楷体" panose="02010609060101010101" charset="-122"/>
              </a:rPr>
              <a:t>那一片绿色的草地，一眼望去，像一大块绿色的地毯。</a:t>
            </a:r>
            <a:endParaRPr lang="zh-CN" altLang="en-US" sz="2800" b="1" dirty="0">
              <a:solidFill>
                <a:srgbClr val="FF0000"/>
              </a:solidFill>
              <a:latin typeface="楷体" panose="02010609060101010101" charset="-122"/>
              <a:ea typeface="楷体" panose="02010609060101010101" charset="-122"/>
            </a:endParaRPr>
          </a:p>
        </p:txBody>
      </p:sp>
      <p:sp>
        <p:nvSpPr>
          <p:cNvPr id="18" name="文本框 17"/>
          <p:cNvSpPr txBox="1"/>
          <p:nvPr/>
        </p:nvSpPr>
        <p:spPr>
          <a:xfrm>
            <a:off x="318439" y="547370"/>
            <a:ext cx="3236784" cy="523220"/>
          </a:xfrm>
          <a:prstGeom prst="rect">
            <a:avLst/>
          </a:prstGeom>
          <a:noFill/>
        </p:spPr>
        <p:txBody>
          <a:bodyPr wrap="none" rtlCol="0">
            <a:spAutoFit/>
          </a:bodyPr>
          <a:lstStyle/>
          <a:p>
            <a:pPr algn="l"/>
            <a:r>
              <a:rPr lang="en-US" altLang="zh-CN" sz="2800" dirty="0">
                <a:latin typeface="黑体" panose="02010609060101010101" pitchFamily="49" charset="-122"/>
                <a:ea typeface="黑体" panose="02010609060101010101" pitchFamily="49" charset="-122"/>
                <a:sym typeface="+mn-ea"/>
              </a:rPr>
              <a:t>   </a:t>
            </a:r>
            <a:r>
              <a:rPr lang="zh-CN" altLang="en-US" sz="2800" dirty="0">
                <a:latin typeface="黑体" panose="02010609060101010101" pitchFamily="49" charset="-122"/>
                <a:ea typeface="黑体" panose="02010609060101010101" pitchFamily="49" charset="-122"/>
                <a:sym typeface="+mn-ea"/>
              </a:rPr>
              <a:t>二、分析句子。</a:t>
            </a:r>
            <a:endParaRPr lang="zh-CN" altLang="en-US" sz="2800" dirty="0">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2"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8" grpId="2"/>
      <p:bldP spid="9" grpId="1"/>
      <p:bldP spid="9" grpId="2"/>
      <p:bldP spid="10" grpId="1"/>
      <p:bldP spid="10" grpId="2"/>
      <p:bldP spid="1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7511" y="1060900"/>
            <a:ext cx="7986089" cy="2554545"/>
          </a:xfrm>
          <a:prstGeom prst="rect">
            <a:avLst/>
          </a:prstGeom>
          <a:noFill/>
        </p:spPr>
        <p:txBody>
          <a:bodyPr wrap="square" rtlCol="0">
            <a:spAutoFit/>
          </a:bodyPr>
          <a:lstStyle/>
          <a:p>
            <a:r>
              <a:rPr lang="en-US" altLang="zh-CN" sz="3200" b="1" dirty="0" smtClean="0">
                <a:solidFill>
                  <a:schemeClr val="tx1"/>
                </a:solidFill>
                <a:latin typeface="楷体" panose="02010609060101010101" charset="-122"/>
                <a:ea typeface="楷体" panose="02010609060101010101" charset="-122"/>
                <a:cs typeface="楷体" panose="02010609060101010101" charset="-122"/>
                <a:sym typeface="+mn-ea"/>
              </a:rPr>
              <a:t>    2</a:t>
            </a:r>
            <a:r>
              <a:rPr lang="en-US" altLang="zh-CN" sz="3200" b="1" dirty="0">
                <a:solidFill>
                  <a:schemeClr val="tx1"/>
                </a:solidFill>
                <a:latin typeface="楷体" panose="02010609060101010101" charset="-122"/>
                <a:ea typeface="楷体" panose="02010609060101010101" charset="-122"/>
                <a:cs typeface="楷体" panose="02010609060101010101" charset="-122"/>
                <a:sym typeface="+mn-ea"/>
              </a:rPr>
              <a:t>.在这境界里，连骏马和大牛都有时候静立不动，好像回味着草原的无限乐趣。</a:t>
            </a:r>
            <a:endParaRPr lang="en-US" altLang="zh-CN" sz="3200" dirty="0">
              <a:solidFill>
                <a:srgbClr val="FF0000"/>
              </a:solidFill>
              <a:latin typeface="楷体" panose="02010609060101010101" charset="-122"/>
              <a:ea typeface="楷体" panose="02010609060101010101" charset="-122"/>
              <a:cs typeface="楷体" panose="02010609060101010101" charset="-122"/>
              <a:sym typeface="+mn-ea"/>
            </a:endParaRPr>
          </a:p>
          <a:p>
            <a:pPr algn="just"/>
            <a:r>
              <a:rPr lang="zh-CN" altLang="en-US" sz="3200" dirty="0">
                <a:latin typeface="楷体" panose="02010609060101010101" charset="-122"/>
                <a:ea typeface="楷体" panose="02010609060101010101" charset="-122"/>
              </a:rPr>
              <a:t>    </a:t>
            </a:r>
            <a:r>
              <a:rPr lang="zh-CN" altLang="en-US" sz="3200" b="1" dirty="0">
                <a:latin typeface="新宋体" panose="02010609030101010101" charset="-122"/>
                <a:ea typeface="新宋体" panose="02010609030101010101" charset="-122"/>
                <a:cs typeface="新宋体" panose="02010609030101010101" charset="-122"/>
              </a:rPr>
              <a:t>这句话作者用</a:t>
            </a:r>
            <a:r>
              <a:rPr lang="zh-CN" altLang="en-US" sz="3200" b="1" u="sng" dirty="0">
                <a:latin typeface="新宋体" panose="02010609030101010101" charset="-122"/>
                <a:ea typeface="新宋体" panose="02010609030101010101" charset="-122"/>
                <a:cs typeface="新宋体" panose="02010609030101010101" charset="-122"/>
              </a:rPr>
              <a:t>    </a:t>
            </a:r>
            <a:r>
              <a:rPr lang="zh-CN" altLang="en-US" sz="3200" b="1" u="sng" dirty="0" smtClean="0">
                <a:latin typeface="新宋体" panose="02010609030101010101" charset="-122"/>
                <a:ea typeface="新宋体" panose="02010609030101010101" charset="-122"/>
                <a:cs typeface="新宋体" panose="02010609030101010101" charset="-122"/>
              </a:rPr>
              <a:t>   </a:t>
            </a:r>
            <a:r>
              <a:rPr lang="zh-CN" altLang="en-US" sz="3200" b="1" dirty="0" smtClean="0">
                <a:latin typeface="新宋体" panose="02010609030101010101" charset="-122"/>
                <a:ea typeface="新宋体" panose="02010609030101010101" charset="-122"/>
                <a:cs typeface="新宋体" panose="02010609030101010101" charset="-122"/>
              </a:rPr>
              <a:t>的</a:t>
            </a:r>
            <a:r>
              <a:rPr lang="zh-CN" altLang="en-US" sz="3200" b="1" dirty="0">
                <a:latin typeface="新宋体" panose="02010609030101010101" charset="-122"/>
                <a:ea typeface="新宋体" panose="02010609030101010101" charset="-122"/>
                <a:cs typeface="新宋体" panose="02010609030101010101" charset="-122"/>
              </a:rPr>
              <a:t>修辞手法，写出了</a:t>
            </a:r>
            <a:r>
              <a:rPr lang="zh-CN" altLang="en-US" sz="3200" b="1" u="sng" dirty="0">
                <a:latin typeface="新宋体" panose="02010609030101010101" charset="-122"/>
                <a:ea typeface="新宋体" panose="02010609030101010101" charset="-122"/>
                <a:cs typeface="新宋体" panose="02010609030101010101" charset="-122"/>
              </a:rPr>
              <a:t>           </a:t>
            </a:r>
            <a:r>
              <a:rPr lang="zh-CN" altLang="en-US" sz="3200" b="1" u="sng" dirty="0" smtClean="0">
                <a:latin typeface="新宋体" panose="02010609030101010101" charset="-122"/>
                <a:ea typeface="新宋体" panose="02010609030101010101" charset="-122"/>
                <a:cs typeface="新宋体" panose="02010609030101010101" charset="-122"/>
              </a:rPr>
              <a:t>      </a:t>
            </a:r>
            <a:r>
              <a:rPr lang="zh-CN" altLang="en-US" sz="3200" b="1" dirty="0" smtClean="0">
                <a:latin typeface="新宋体" panose="02010609030101010101" charset="-122"/>
                <a:ea typeface="新宋体" panose="02010609030101010101" charset="-122"/>
                <a:cs typeface="新宋体" panose="02010609030101010101" charset="-122"/>
              </a:rPr>
              <a:t>，</a:t>
            </a:r>
            <a:r>
              <a:rPr lang="zh-CN" altLang="en-US" sz="3200" b="1" dirty="0">
                <a:latin typeface="新宋体" panose="02010609030101010101" charset="-122"/>
                <a:ea typeface="新宋体" panose="02010609030101010101" charset="-122"/>
                <a:cs typeface="新宋体" panose="02010609030101010101" charset="-122"/>
              </a:rPr>
              <a:t>让我们感受到</a:t>
            </a:r>
            <a:r>
              <a:rPr lang="zh-CN" altLang="en-US" sz="3200" b="1" u="sng" dirty="0">
                <a:latin typeface="新宋体" panose="02010609030101010101" charset="-122"/>
                <a:ea typeface="新宋体" panose="02010609030101010101" charset="-122"/>
                <a:cs typeface="新宋体" panose="02010609030101010101" charset="-122"/>
              </a:rPr>
              <a:t>            </a:t>
            </a:r>
            <a:r>
              <a:rPr lang="zh-CN" altLang="en-US" sz="3200" b="1" u="sng" dirty="0" smtClean="0">
                <a:latin typeface="新宋体" panose="02010609030101010101" charset="-122"/>
                <a:ea typeface="新宋体" panose="02010609030101010101" charset="-122"/>
                <a:cs typeface="新宋体" panose="02010609030101010101" charset="-122"/>
              </a:rPr>
              <a:t>         </a:t>
            </a:r>
            <a:r>
              <a:rPr lang="zh-CN" altLang="en-US" sz="3200" b="1" dirty="0">
                <a:latin typeface="新宋体" panose="02010609030101010101" charset="-122"/>
                <a:ea typeface="新宋体" panose="02010609030101010101" charset="-122"/>
                <a:cs typeface="新宋体" panose="02010609030101010101" charset="-122"/>
              </a:rPr>
              <a:t>。</a:t>
            </a:r>
            <a:r>
              <a:rPr lang="en-US" altLang="zh-CN" sz="3200" b="1" dirty="0">
                <a:solidFill>
                  <a:schemeClr val="tx1"/>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chemeClr val="tx1"/>
              </a:solidFill>
              <a:latin typeface="新宋体" panose="02010609030101010101" charset="-122"/>
              <a:ea typeface="新宋体" panose="02010609030101010101" charset="-122"/>
              <a:cs typeface="新宋体" panose="02010609030101010101" charset="-122"/>
              <a:sym typeface="+mn-ea"/>
            </a:endParaRPr>
          </a:p>
        </p:txBody>
      </p:sp>
      <p:sp>
        <p:nvSpPr>
          <p:cNvPr id="3" name="文本框 2"/>
          <p:cNvSpPr txBox="1"/>
          <p:nvPr/>
        </p:nvSpPr>
        <p:spPr>
          <a:xfrm>
            <a:off x="4068127" y="2045784"/>
            <a:ext cx="1344295"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拟人</a:t>
            </a:r>
            <a:endParaRPr lang="zh-CN" altLang="en-US" sz="32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1282701" y="2995685"/>
            <a:ext cx="3708400"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骏马和大牛的样子</a:t>
            </a:r>
            <a:endParaRPr lang="zh-CN" altLang="en-US" sz="3200" b="1" dirty="0">
              <a:solidFill>
                <a:srgbClr val="FF0000"/>
              </a:solidFill>
              <a:latin typeface="楷体" panose="02010609060101010101" charset="-122"/>
              <a:ea typeface="楷体" panose="02010609060101010101" charset="-122"/>
            </a:endParaRPr>
          </a:p>
        </p:txBody>
      </p:sp>
      <p:sp>
        <p:nvSpPr>
          <p:cNvPr id="6" name="文本框 5"/>
          <p:cNvSpPr txBox="1"/>
          <p:nvPr/>
        </p:nvSpPr>
        <p:spPr>
          <a:xfrm>
            <a:off x="2260600" y="2512510"/>
            <a:ext cx="2261870"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境界的美好</a:t>
            </a:r>
            <a:endParaRPr lang="zh-CN" altLang="en-US" sz="32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2"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3" grpId="2"/>
      <p:bldP spid="5" grpId="1"/>
      <p:bldP spid="5" grpId="2"/>
      <p:bldP spid="6" grpId="1"/>
      <p:bldP spid="6" grpId="2"/>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146492" y="1597025"/>
            <a:ext cx="6851015" cy="1322070"/>
          </a:xfrm>
          <a:prstGeom prst="rect">
            <a:avLst/>
          </a:prstGeom>
          <a:noFill/>
        </p:spPr>
        <p:txBody>
          <a:bodyPr wrap="square" rtlCol="0">
            <a:spAutoFit/>
          </a:bodyPr>
          <a:lstStyle/>
          <a:p>
            <a:r>
              <a:rPr lang="en-US" altLang="zh-CN" sz="4000" b="1" dirty="0" smtClean="0">
                <a:latin typeface="楷体" panose="02010609060101010101" charset="-122"/>
                <a:ea typeface="楷体" panose="02010609060101010101" charset="-122"/>
                <a:sym typeface="+mn-ea"/>
              </a:rPr>
              <a:t>    </a:t>
            </a:r>
            <a:r>
              <a:rPr lang="zh-CN" altLang="en-US" sz="4000" b="1" dirty="0" smtClean="0">
                <a:latin typeface="楷体" panose="02010609060101010101" charset="-122"/>
                <a:ea typeface="楷体" panose="02010609060101010101" charset="-122"/>
                <a:sym typeface="+mn-ea"/>
              </a:rPr>
              <a:t>这一单元的课文中有哪些知识点呢？我们一起来复习吧！</a:t>
            </a:r>
            <a:endParaRPr lang="zh-CN" altLang="en-US" sz="40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6085" y="1698440"/>
            <a:ext cx="8209915" cy="2677656"/>
          </a:xfrm>
          <a:prstGeom prst="rect">
            <a:avLst/>
          </a:prstGeom>
          <a:noFill/>
        </p:spPr>
        <p:txBody>
          <a:bodyPr wrap="square" rtlCol="0">
            <a:spAutoFit/>
          </a:bodyPr>
          <a:lstStyle/>
          <a:p>
            <a:r>
              <a:rPr lang="zh-CN" altLang="en-US" sz="2800" dirty="0" smtClean="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《草原》是一篇散文，是作者第一次访问内蒙古大草原时的所见、所闻、所感，并通过这些所见、所闻、所感，赞美了草原的美丽风光和民族之间的团结。本文层次井然，作者按照</a:t>
            </a:r>
            <a:r>
              <a:rPr lang="zh-CN" altLang="en-US" sz="2800" b="1" dirty="0">
                <a:solidFill>
                  <a:srgbClr val="FF0000"/>
                </a:solidFill>
                <a:latin typeface="楷体" panose="02010609060101010101" charset="-122"/>
                <a:ea typeface="楷体" panose="02010609060101010101" charset="-122"/>
              </a:rPr>
              <a:t>事情发展</a:t>
            </a:r>
            <a:r>
              <a:rPr lang="zh-CN" altLang="en-US" sz="2800" b="1" dirty="0">
                <a:latin typeface="楷体" panose="02010609060101010101" charset="-122"/>
                <a:ea typeface="楷体" panose="02010609060101010101" charset="-122"/>
              </a:rPr>
              <a:t>顺序叙述，</a:t>
            </a:r>
            <a:r>
              <a:rPr lang="zh-CN" altLang="en-US" sz="2800" b="1" dirty="0">
                <a:solidFill>
                  <a:schemeClr val="tx1"/>
                </a:solidFill>
                <a:latin typeface="楷体" panose="02010609060101010101" charset="-122"/>
                <a:ea typeface="楷体" panose="02010609060101010101" charset="-122"/>
              </a:rPr>
              <a:t>先描写草原</a:t>
            </a:r>
            <a:r>
              <a:rPr lang="zh-CN" altLang="en-US" sz="2800" b="1" dirty="0">
                <a:solidFill>
                  <a:srgbClr val="FF0000"/>
                </a:solidFill>
                <a:latin typeface="楷体" panose="02010609060101010101" charset="-122"/>
                <a:ea typeface="楷体" panose="02010609060101010101" charset="-122"/>
              </a:rPr>
              <a:t>秀美的景色</a:t>
            </a:r>
            <a:r>
              <a:rPr lang="zh-CN" altLang="en-US" sz="2800" b="1" dirty="0">
                <a:solidFill>
                  <a:schemeClr val="tx1"/>
                </a:solidFill>
                <a:latin typeface="楷体" panose="02010609060101010101" charset="-122"/>
                <a:ea typeface="楷体" panose="02010609060101010101" charset="-122"/>
              </a:rPr>
              <a:t>，再描写草原</a:t>
            </a:r>
            <a:r>
              <a:rPr lang="zh-CN" altLang="en-US" sz="2800" b="1" dirty="0">
                <a:solidFill>
                  <a:srgbClr val="FF0000"/>
                </a:solidFill>
                <a:latin typeface="楷体" panose="02010609060101010101" charset="-122"/>
                <a:ea typeface="楷体" panose="02010609060101010101" charset="-122"/>
              </a:rPr>
              <a:t>迎客场面</a:t>
            </a:r>
            <a:r>
              <a:rPr lang="zh-CN" altLang="en-US" sz="2800" b="1" dirty="0">
                <a:solidFill>
                  <a:schemeClr val="tx1"/>
                </a:solidFill>
                <a:latin typeface="楷体" panose="02010609060101010101" charset="-122"/>
                <a:ea typeface="楷体" panose="02010609060101010101" charset="-122"/>
              </a:rPr>
              <a:t>和草原</a:t>
            </a:r>
            <a:r>
              <a:rPr lang="zh-CN" altLang="en-US" sz="2800" b="1" dirty="0">
                <a:solidFill>
                  <a:srgbClr val="FF0000"/>
                </a:solidFill>
                <a:latin typeface="楷体" panose="02010609060101010101" charset="-122"/>
                <a:ea typeface="楷体" panose="02010609060101010101" charset="-122"/>
              </a:rPr>
              <a:t>联欢的情形</a:t>
            </a:r>
            <a:r>
              <a:rPr lang="zh-CN" altLang="en-US" sz="2800" b="1" dirty="0">
                <a:solidFill>
                  <a:schemeClr val="tx1"/>
                </a:solidFill>
                <a:latin typeface="楷体" panose="02010609060101010101" charset="-122"/>
                <a:ea typeface="楷体" panose="02010609060101010101" charset="-122"/>
              </a:rPr>
              <a:t>。</a:t>
            </a:r>
            <a:endParaRPr lang="zh-CN" altLang="en-US" sz="2800" b="1" dirty="0">
              <a:solidFill>
                <a:schemeClr val="tx1"/>
              </a:solidFill>
              <a:latin typeface="楷体" panose="02010609060101010101" charset="-122"/>
              <a:ea typeface="楷体" panose="02010609060101010101" charset="-122"/>
            </a:endParaRPr>
          </a:p>
        </p:txBody>
      </p:sp>
      <p:sp>
        <p:nvSpPr>
          <p:cNvPr id="3" name="文本框 2"/>
          <p:cNvSpPr txBox="1"/>
          <p:nvPr/>
        </p:nvSpPr>
        <p:spPr>
          <a:xfrm>
            <a:off x="344805" y="1083125"/>
            <a:ext cx="7345680" cy="583565"/>
          </a:xfrm>
          <a:prstGeom prst="rect">
            <a:avLst/>
          </a:prstGeom>
          <a:noFill/>
        </p:spPr>
        <p:txBody>
          <a:bodyPr wrap="none" rtlCol="0">
            <a:spAutoFit/>
          </a:bodyPr>
          <a:lstStyle/>
          <a:p>
            <a:pPr algn="l"/>
            <a:r>
              <a:rPr lang="zh-CN" altLang="en-US" sz="3200" dirty="0">
                <a:solidFill>
                  <a:srgbClr val="FF0000"/>
                </a:solidFill>
                <a:latin typeface="楷体" panose="02010609060101010101" charset="-122"/>
                <a:ea typeface="楷体" panose="02010609060101010101"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课文《草原》按照什么顺序写了哪些内容？</a:t>
            </a:r>
            <a:endParaRPr lang="zh-CN" altLang="en-US" dirty="0"/>
          </a:p>
        </p:txBody>
      </p:sp>
      <p:sp>
        <p:nvSpPr>
          <p:cNvPr id="9" name="TextBox 8"/>
          <p:cNvSpPr txBox="1"/>
          <p:nvPr/>
        </p:nvSpPr>
        <p:spPr>
          <a:xfrm>
            <a:off x="0" y="422275"/>
            <a:ext cx="2821305"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本单元知识点</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1"/>
      <p:bldP spid="9" grpId="1"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9600" y="1829250"/>
            <a:ext cx="8096885" cy="2062103"/>
          </a:xfrm>
          <a:prstGeom prst="rect">
            <a:avLst/>
          </a:prstGeom>
          <a:noFill/>
        </p:spPr>
        <p:txBody>
          <a:bodyPr wrap="square" rtlCol="0">
            <a:spAutoFit/>
          </a:bodyPr>
          <a:lstStyle/>
          <a:p>
            <a:r>
              <a:rPr lang="zh-CN" altLang="en-US" sz="3200" b="1" dirty="0">
                <a:latin typeface="楷体" panose="02010609060101010101" charset="-122"/>
                <a:ea typeface="楷体" panose="02010609060101010101" charset="-122"/>
                <a:sym typeface="+mn-ea"/>
              </a:rPr>
              <a:t>    这句话是说蒙古族和汉族人民之间的情谊深厚，怎能忍心马上分别！大家在无边无际的大草原上，迎着斜阳，相互倾诉着惜别之情。</a:t>
            </a:r>
            <a:endParaRPr lang="zh-CN" altLang="en-US" sz="3200" b="1" dirty="0">
              <a:latin typeface="楷体" panose="02010609060101010101" charset="-122"/>
              <a:ea typeface="楷体" panose="02010609060101010101" charset="-122"/>
            </a:endParaRPr>
          </a:p>
        </p:txBody>
      </p:sp>
      <p:sp>
        <p:nvSpPr>
          <p:cNvPr id="3" name="文本框 2"/>
          <p:cNvSpPr txBox="1"/>
          <p:nvPr/>
        </p:nvSpPr>
        <p:spPr>
          <a:xfrm>
            <a:off x="450215" y="881929"/>
            <a:ext cx="8361680" cy="521970"/>
          </a:xfrm>
          <a:prstGeom prst="rect">
            <a:avLst/>
          </a:prstGeom>
          <a:noFill/>
        </p:spPr>
        <p:txBody>
          <a:bodyPr wrap="none" rtlCol="0">
            <a:spAutoFit/>
          </a:bodyPr>
          <a:lstStyle/>
          <a:p>
            <a:pPr algn="l"/>
            <a:r>
              <a:rPr lang="en-US" altLang="zh-CN" sz="28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en-US" altLang="zh-CN" sz="2800" dirty="0" err="1">
                <a:latin typeface="黑体" panose="02010609060101010101" pitchFamily="49" charset="-122"/>
                <a:ea typeface="黑体" panose="02010609060101010101" pitchFamily="49" charset="-122"/>
                <a:cs typeface="黑体" panose="02010609060101010101" pitchFamily="49" charset="-122"/>
                <a:sym typeface="+mn-ea"/>
              </a:rPr>
              <a:t>如何理解</a:t>
            </a:r>
            <a:r>
              <a:rPr lang="en-US" altLang="zh-CN" sz="2800" dirty="0" err="1">
                <a:latin typeface="楷体" panose="02010609060101010101" charset="-122"/>
                <a:ea typeface="楷体" panose="02010609060101010101" charset="-122"/>
                <a:cs typeface="黑体" panose="02010609060101010101" pitchFamily="49" charset="-122"/>
                <a:sym typeface="+mn-ea"/>
              </a:rPr>
              <a:t>“</a:t>
            </a:r>
            <a:r>
              <a:rPr lang="en-US" altLang="zh-CN" sz="2800" dirty="0" err="1">
                <a:latin typeface="黑体" panose="02010609060101010101" pitchFamily="49" charset="-122"/>
                <a:ea typeface="黑体" panose="02010609060101010101" pitchFamily="49" charset="-122"/>
                <a:cs typeface="黑体" panose="02010609060101010101" pitchFamily="49" charset="-122"/>
                <a:sym typeface="+mn-ea"/>
              </a:rPr>
              <a:t>蒙汉情深何忍别，天涯碧草话斜阳</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P spid="3"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6735" y="1827980"/>
            <a:ext cx="7992966" cy="2246769"/>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sym typeface="+mn-ea"/>
              </a:rPr>
              <a:t>    引用一方面</a:t>
            </a:r>
            <a:r>
              <a:rPr lang="zh-CN" altLang="en-US" sz="2800" b="1" dirty="0">
                <a:solidFill>
                  <a:srgbClr val="FF0000"/>
                </a:solidFill>
                <a:latin typeface="楷体" panose="02010609060101010101" charset="-122"/>
                <a:ea typeface="楷体" panose="02010609060101010101" charset="-122"/>
                <a:sym typeface="+mn-ea"/>
              </a:rPr>
              <a:t>丰富了丁香结的内涵</a:t>
            </a:r>
            <a:r>
              <a:rPr lang="zh-CN" altLang="en-US" sz="2800" b="1" dirty="0">
                <a:latin typeface="楷体" panose="02010609060101010101" charset="-122"/>
                <a:ea typeface="楷体" panose="02010609060101010101" charset="-122"/>
                <a:sym typeface="+mn-ea"/>
              </a:rPr>
              <a:t>，印证在古诗文中，“丁香结”的形象确实与“愁”分不开；同时</a:t>
            </a:r>
            <a:r>
              <a:rPr lang="zh-CN" altLang="en-US" sz="2800" b="1" dirty="0">
                <a:solidFill>
                  <a:srgbClr val="FF0000"/>
                </a:solidFill>
                <a:latin typeface="楷体" panose="02010609060101010101" charset="-122"/>
                <a:ea typeface="楷体" panose="02010609060101010101" charset="-122"/>
                <a:sym typeface="+mn-ea"/>
              </a:rPr>
              <a:t>为后文作者一反古人寄托在丁香结上的情感，以开阔的胸襟开拓“丁香结”的新境界做铺垫</a:t>
            </a:r>
            <a:r>
              <a:rPr lang="zh-CN" altLang="en-US" sz="2800" b="1" dirty="0">
                <a:latin typeface="楷体" panose="02010609060101010101" charset="-122"/>
                <a:ea typeface="楷体" panose="02010609060101010101" charset="-122"/>
                <a:sym typeface="+mn-ea"/>
              </a:rPr>
              <a:t>，表达了作者寄托丁香花的理念和志趣。</a:t>
            </a:r>
            <a:endParaRPr lang="zh-CN" altLang="en-US" sz="2800" b="1" dirty="0">
              <a:latin typeface="楷体" panose="02010609060101010101" charset="-122"/>
              <a:ea typeface="楷体" panose="02010609060101010101" charset="-122"/>
              <a:sym typeface="+mn-ea"/>
            </a:endParaRPr>
          </a:p>
        </p:txBody>
      </p:sp>
      <p:sp>
        <p:nvSpPr>
          <p:cNvPr id="3" name="文本框 2"/>
          <p:cNvSpPr txBox="1"/>
          <p:nvPr/>
        </p:nvSpPr>
        <p:spPr>
          <a:xfrm>
            <a:off x="546735" y="725805"/>
            <a:ext cx="7870825" cy="953135"/>
          </a:xfrm>
          <a:prstGeom prst="rect">
            <a:avLst/>
          </a:prstGeom>
          <a:noFill/>
        </p:spPr>
        <p:txBody>
          <a:bodyPr wrap="square" rtlCol="0">
            <a:spAutoFit/>
          </a:bodyPr>
          <a:lstStyle/>
          <a:p>
            <a:pPr algn="l"/>
            <a:r>
              <a:rPr lang="en-US" altLang="zh-CN" sz="28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《丁香结》一文中引用诗句“芭蕉不展丁香结”</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a:p>
            <a:pPr algn="l"/>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“丁香空结雨中愁”的作用是什么？</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P spid="3" grpId="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7726" y="1480193"/>
            <a:ext cx="8215573" cy="3108543"/>
          </a:xfrm>
          <a:prstGeom prst="rect">
            <a:avLst/>
          </a:prstGeom>
          <a:noFill/>
        </p:spPr>
        <p:txBody>
          <a:bodyPr wrap="square" rtlCol="0">
            <a:spAutoFit/>
          </a:bodyPr>
          <a:lstStyle/>
          <a:p>
            <a:r>
              <a:rPr lang="zh-CN" altLang="en-US" sz="2800" b="1" dirty="0">
                <a:latin typeface="黑体" panose="02010609060101010101" pitchFamily="49" charset="-122"/>
                <a:ea typeface="黑体" panose="02010609060101010101" pitchFamily="49" charset="-122"/>
                <a:cs typeface="黑体" panose="02010609060101010101" pitchFamily="49" charset="-122"/>
              </a:rPr>
              <a:t>    </a:t>
            </a:r>
            <a:r>
              <a:rPr sz="2800" b="1" dirty="0">
                <a:latin typeface="楷体" panose="02010609060101010101" charset="-122"/>
                <a:ea typeface="楷体" panose="02010609060101010101" charset="-122"/>
                <a:sym typeface="+mn-ea"/>
              </a:rPr>
              <a:t>生命中总是充斥着各种各样的难题、烦恼、忧愁，不能被立刻化解，作者认为这是一种常态。如果人生没有任何困难，反而缺少起伏，太平淡无味了。作者发出如此超然物外的感叹，</a:t>
            </a:r>
            <a:r>
              <a:rPr sz="2800" b="1" dirty="0" smtClean="0">
                <a:latin typeface="楷体" panose="02010609060101010101" charset="-122"/>
                <a:ea typeface="楷体" panose="02010609060101010101" charset="-122"/>
                <a:sym typeface="+mn-ea"/>
              </a:rPr>
              <a:t>表达了她</a:t>
            </a:r>
            <a:r>
              <a:rPr sz="2800" b="1" dirty="0" smtClean="0">
                <a:solidFill>
                  <a:srgbClr val="FF0000"/>
                </a:solidFill>
                <a:latin typeface="楷体" panose="02010609060101010101" charset="-122"/>
                <a:ea typeface="楷体" panose="02010609060101010101" charset="-122"/>
                <a:sym typeface="+mn-ea"/>
              </a:rPr>
              <a:t>从容</a:t>
            </a:r>
            <a:r>
              <a:rPr lang="zh-CN" altLang="en-US" sz="2800" b="1" dirty="0" smtClean="0">
                <a:solidFill>
                  <a:srgbClr val="FF0000"/>
                </a:solidFill>
                <a:latin typeface="楷体" panose="02010609060101010101" charset="-122"/>
                <a:ea typeface="楷体" panose="02010609060101010101" charset="-122"/>
                <a:sym typeface="+mn-ea"/>
              </a:rPr>
              <a:t>、</a:t>
            </a:r>
            <a:r>
              <a:rPr sz="2800" b="1" dirty="0" err="1" smtClean="0">
                <a:solidFill>
                  <a:srgbClr val="FF0000"/>
                </a:solidFill>
                <a:latin typeface="楷体" panose="02010609060101010101" charset="-122"/>
                <a:ea typeface="楷体" panose="02010609060101010101" charset="-122"/>
                <a:sym typeface="+mn-ea"/>
              </a:rPr>
              <a:t>豁达</a:t>
            </a:r>
            <a:r>
              <a:rPr sz="2800" b="1" dirty="0" err="1">
                <a:solidFill>
                  <a:srgbClr val="FF0000"/>
                </a:solidFill>
                <a:latin typeface="楷体" panose="02010609060101010101" charset="-122"/>
                <a:ea typeface="楷体" panose="02010609060101010101" charset="-122"/>
                <a:sym typeface="+mn-ea"/>
              </a:rPr>
              <a:t>、积极的人生态度</a:t>
            </a:r>
            <a:r>
              <a:rPr sz="2800" b="1" dirty="0" err="1">
                <a:latin typeface="楷体" panose="02010609060101010101" charset="-122"/>
                <a:ea typeface="楷体" panose="02010609060101010101" charset="-122"/>
                <a:sym typeface="+mn-ea"/>
              </a:rPr>
              <a:t>，</a:t>
            </a:r>
            <a:r>
              <a:rPr sz="2800" b="1" dirty="0" err="1">
                <a:solidFill>
                  <a:srgbClr val="FF0000"/>
                </a:solidFill>
                <a:latin typeface="楷体" panose="02010609060101010101" charset="-122"/>
                <a:ea typeface="楷体" panose="02010609060101010101" charset="-122"/>
                <a:sym typeface="+mn-ea"/>
              </a:rPr>
              <a:t>对困难忧愁无惧无畏、平常心看待的优秀品格</a:t>
            </a:r>
            <a:r>
              <a:rPr sz="2800" b="1" dirty="0" err="1">
                <a:latin typeface="楷体" panose="02010609060101010101" charset="-122"/>
                <a:ea typeface="楷体" panose="02010609060101010101" charset="-122"/>
                <a:sym typeface="+mn-ea"/>
              </a:rPr>
              <a:t>。此处作者将丁香结和人生感悟联系在一起，使文章有了更深刻的内涵</a:t>
            </a:r>
            <a:r>
              <a:rPr lang="zh-CN" altLang="en-US" sz="2800" b="1" dirty="0">
                <a:latin typeface="楷体" panose="02010609060101010101" charset="-122"/>
                <a:ea typeface="楷体" panose="02010609060101010101" charset="-122"/>
                <a:sym typeface="+mn-ea"/>
              </a:rPr>
              <a:t>。</a:t>
            </a:r>
            <a:endParaRPr lang="zh-CN" altLang="en-US" sz="2800" b="1" dirty="0"/>
          </a:p>
        </p:txBody>
      </p:sp>
      <p:sp>
        <p:nvSpPr>
          <p:cNvPr id="3" name="文本框 2"/>
          <p:cNvSpPr txBox="1"/>
          <p:nvPr/>
        </p:nvSpPr>
        <p:spPr>
          <a:xfrm>
            <a:off x="299720" y="510540"/>
            <a:ext cx="8639175" cy="953135"/>
          </a:xfrm>
          <a:prstGeom prst="rect">
            <a:avLst/>
          </a:prstGeom>
          <a:noFill/>
        </p:spPr>
        <p:txBody>
          <a:bodyPr wrap="square" rtlCol="0">
            <a:spAutoFit/>
          </a:bodyPr>
          <a:lstStyle/>
          <a:p>
            <a:pPr algn="l"/>
            <a:r>
              <a:rPr lang="en-US" altLang="zh-CN" sz="2800" dirty="0">
                <a:solidFill>
                  <a:srgbClr val="FF0000"/>
                </a:solidFill>
                <a:latin typeface="楷体" panose="02010609060101010101" charset="-122"/>
                <a:ea typeface="楷体" panose="02010609060101010101" charset="-122"/>
                <a:cs typeface="黑体" panose="02010609060101010101" pitchFamily="49" charset="-122"/>
                <a:sym typeface="+mn-ea"/>
              </a:rPr>
              <a:t>●</a:t>
            </a:r>
            <a:r>
              <a:rPr sz="2800" dirty="0" err="1">
                <a:latin typeface="黑体" panose="02010609060101010101" pitchFamily="49" charset="-122"/>
                <a:ea typeface="黑体" panose="02010609060101010101" pitchFamily="49" charset="-122"/>
                <a:cs typeface="黑体" panose="02010609060101010101" pitchFamily="49" charset="-122"/>
                <a:sym typeface="+mn-ea"/>
              </a:rPr>
              <a:t>如何理解“结，</a:t>
            </a:r>
            <a:r>
              <a:rPr sz="2800" dirty="0" err="1" smtClean="0">
                <a:latin typeface="黑体" panose="02010609060101010101" pitchFamily="49" charset="-122"/>
                <a:ea typeface="黑体" panose="02010609060101010101" pitchFamily="49" charset="-122"/>
                <a:cs typeface="黑体" panose="02010609060101010101" pitchFamily="49" charset="-122"/>
                <a:sym typeface="+mn-ea"/>
              </a:rPr>
              <a:t>是解不完的</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sz="2800" dirty="0" err="1" smtClean="0">
                <a:latin typeface="黑体" panose="02010609060101010101" pitchFamily="49" charset="-122"/>
                <a:ea typeface="黑体" panose="02010609060101010101" pitchFamily="49" charset="-122"/>
                <a:cs typeface="黑体" panose="02010609060101010101" pitchFamily="49" charset="-122"/>
                <a:sym typeface="+mn-ea"/>
              </a:rPr>
              <a:t>人生中的问题也是解不完的</a:t>
            </a:r>
            <a:r>
              <a:rPr sz="2800" dirty="0" err="1">
                <a:latin typeface="黑体" panose="02010609060101010101" pitchFamily="49" charset="-122"/>
                <a:ea typeface="黑体" panose="02010609060101010101" pitchFamily="49" charset="-122"/>
                <a:cs typeface="黑体" panose="02010609060101010101" pitchFamily="49" charset="-122"/>
                <a:sym typeface="+mn-ea"/>
              </a:rPr>
              <a:t>，不然，</a:t>
            </a:r>
            <a:r>
              <a:rPr sz="2800" dirty="0" err="1" smtClean="0">
                <a:latin typeface="黑体" panose="02010609060101010101" pitchFamily="49" charset="-122"/>
                <a:ea typeface="黑体" panose="02010609060101010101" pitchFamily="49" charset="-122"/>
                <a:cs typeface="黑体" panose="02010609060101010101" pitchFamily="49" charset="-122"/>
                <a:sym typeface="+mn-ea"/>
              </a:rPr>
              <a:t>岂不太平淡无味了</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吗</a:t>
            </a:r>
            <a:r>
              <a:rPr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P spid="3" grpId="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62145" y="1990283"/>
            <a:ext cx="4052343" cy="2246769"/>
          </a:xfrm>
          <a:prstGeom prst="rect">
            <a:avLst/>
          </a:prstGeom>
          <a:noFill/>
        </p:spPr>
        <p:txBody>
          <a:bodyPr wrap="square" rtlCol="0">
            <a:spAutoFit/>
          </a:bodyPr>
          <a:lstStyle/>
          <a:p>
            <a:r>
              <a:rPr lang="en-US" altLang="zh-CN" sz="2800" b="1" dirty="0">
                <a:latin typeface="楷体" panose="02010609060101010101" charset="-122"/>
                <a:ea typeface="楷体" panose="02010609060101010101" charset="-122"/>
                <a:sym typeface="+mn-ea"/>
              </a:rPr>
              <a:t>   </a:t>
            </a:r>
            <a:r>
              <a:rPr lang="en-US" altLang="zh-CN" sz="2800" b="1" dirty="0" smtClean="0">
                <a:latin typeface="楷体" panose="02010609060101010101" charset="-122"/>
                <a:ea typeface="楷体" panose="02010609060101010101" charset="-122"/>
                <a:sym typeface="+mn-ea"/>
              </a:rPr>
              <a:t> </a:t>
            </a:r>
            <a:r>
              <a:rPr lang="zh-CN" altLang="en-US" sz="2800" b="1" dirty="0" smtClean="0">
                <a:latin typeface="楷体" panose="02010609060101010101" charset="-122"/>
                <a:ea typeface="楷体" panose="02010609060101010101" charset="-122"/>
                <a:sym typeface="+mn-ea"/>
              </a:rPr>
              <a:t>全</a:t>
            </a:r>
            <a:r>
              <a:rPr lang="zh-CN" altLang="en-US" sz="2800" b="1" dirty="0">
                <a:latin typeface="楷体" panose="02010609060101010101" charset="-122"/>
                <a:ea typeface="楷体" panose="02010609060101010101" charset="-122"/>
                <a:sym typeface="+mn-ea"/>
              </a:rPr>
              <a:t>诗四句话写</a:t>
            </a:r>
            <a:r>
              <a:rPr lang="zh-CN" altLang="en-US" sz="2800" b="1" dirty="0">
                <a:solidFill>
                  <a:srgbClr val="FF0000"/>
                </a:solidFill>
                <a:latin typeface="楷体" panose="02010609060101010101" charset="-122"/>
                <a:ea typeface="楷体" panose="02010609060101010101" charset="-122"/>
                <a:sym typeface="+mn-ea"/>
              </a:rPr>
              <a:t>云、雨、风、水</a:t>
            </a:r>
            <a:r>
              <a:rPr lang="zh-CN" altLang="en-US" sz="2800" b="1" dirty="0">
                <a:latin typeface="楷体" panose="02010609060101010101" charset="-122"/>
                <a:ea typeface="楷体" panose="02010609060101010101" charset="-122"/>
                <a:sym typeface="+mn-ea"/>
              </a:rPr>
              <a:t>，生动形象；写</a:t>
            </a:r>
            <a:r>
              <a:rPr lang="zh-CN" altLang="en-US" sz="2800" b="1" dirty="0">
                <a:solidFill>
                  <a:srgbClr val="FF0000"/>
                </a:solidFill>
                <a:latin typeface="楷体" panose="02010609060101010101" charset="-122"/>
                <a:ea typeface="楷体" panose="02010609060101010101" charset="-122"/>
                <a:sym typeface="+mn-ea"/>
              </a:rPr>
              <a:t>山、船、地、楼</a:t>
            </a:r>
            <a:r>
              <a:rPr lang="zh-CN" altLang="en-US" sz="2800" b="1" dirty="0">
                <a:latin typeface="楷体" panose="02010609060101010101" charset="-122"/>
                <a:ea typeface="楷体" panose="02010609060101010101" charset="-122"/>
                <a:sym typeface="+mn-ea"/>
              </a:rPr>
              <a:t>，句句求实，堪称写实景的佳品。</a:t>
            </a:r>
            <a:endParaRPr lang="zh-CN" altLang="en-US" sz="2800" b="1" dirty="0">
              <a:latin typeface="楷体" panose="02010609060101010101" charset="-122"/>
              <a:ea typeface="楷体" panose="02010609060101010101" charset="-122"/>
            </a:endParaRPr>
          </a:p>
        </p:txBody>
      </p:sp>
      <p:sp>
        <p:nvSpPr>
          <p:cNvPr id="3" name="文本框 2"/>
          <p:cNvSpPr txBox="1"/>
          <p:nvPr/>
        </p:nvSpPr>
        <p:spPr>
          <a:xfrm>
            <a:off x="192405" y="719270"/>
            <a:ext cx="8539480" cy="953135"/>
          </a:xfrm>
          <a:prstGeom prst="rect">
            <a:avLst/>
          </a:prstGeom>
          <a:noFill/>
        </p:spPr>
        <p:txBody>
          <a:bodyPr wrap="square" rtlCol="0">
            <a:spAutoFit/>
          </a:bodyPr>
          <a:lstStyle/>
          <a:p>
            <a:pPr algn="l"/>
            <a:r>
              <a:rPr lang="en-US" altLang="zh-CN" sz="2800" dirty="0" smtClean="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sym typeface="+mn-ea"/>
              </a:rPr>
              <a:t>《六月二十七日望湖楼醉书》的诗题主要写了什么内容？全诗写了哪些景物？</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 name="文本框 3"/>
          <p:cNvSpPr txBox="1"/>
          <p:nvPr/>
        </p:nvSpPr>
        <p:spPr>
          <a:xfrm>
            <a:off x="603587" y="2222715"/>
            <a:ext cx="3419987" cy="1384995"/>
          </a:xfrm>
          <a:prstGeom prst="rect">
            <a:avLst/>
          </a:prstGeom>
          <a:noFill/>
        </p:spPr>
        <p:txBody>
          <a:bodyPr wrap="square" rtlCol="0">
            <a:spAutoFit/>
          </a:bodyPr>
          <a:lstStyle/>
          <a:p>
            <a:pPr algn="l"/>
            <a:r>
              <a:rPr lang="zh-CN" altLang="en-US" sz="2800" b="1" dirty="0" smtClean="0">
                <a:latin typeface="楷体" panose="02010609060101010101" charset="-122"/>
                <a:ea typeface="楷体" panose="02010609060101010101" charset="-122"/>
                <a:sym typeface="+mn-ea"/>
              </a:rPr>
              <a:t>   诗</a:t>
            </a:r>
            <a:r>
              <a:rPr lang="zh-CN" altLang="en-US" sz="2800" b="1" dirty="0">
                <a:latin typeface="楷体" panose="02010609060101010101" charset="-122"/>
                <a:ea typeface="楷体" panose="02010609060101010101" charset="-122"/>
                <a:sym typeface="+mn-ea"/>
              </a:rPr>
              <a:t>题内涵丰富：</a:t>
            </a:r>
            <a:r>
              <a:rPr lang="zh-CN" altLang="en-US" sz="2800" b="1" dirty="0">
                <a:solidFill>
                  <a:srgbClr val="FF0000"/>
                </a:solidFill>
                <a:latin typeface="楷体" panose="02010609060101010101" charset="-122"/>
                <a:ea typeface="楷体" panose="02010609060101010101" charset="-122"/>
                <a:sym typeface="+mn-ea"/>
              </a:rPr>
              <a:t>点明时间、地点、事件和心境</a:t>
            </a:r>
            <a:r>
              <a:rPr lang="zh-CN" altLang="en-US" sz="2800" b="1" dirty="0">
                <a:latin typeface="楷体" panose="02010609060101010101" charset="-122"/>
                <a:ea typeface="楷体" panose="02010609060101010101" charset="-122"/>
                <a:sym typeface="+mn-ea"/>
              </a:rPr>
              <a:t>。</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2"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P spid="3" grpId="1"/>
      <p:bldP spid="4" grpId="1"/>
      <p:bldP spid="4" grpId="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685037" y="1370171"/>
            <a:ext cx="704039" cy="584775"/>
          </a:xfrm>
          <a:prstGeom prst="rect">
            <a:avLst/>
          </a:prstGeom>
          <a:noFill/>
        </p:spPr>
        <p:txBody>
          <a:bodyPr wrap="none" rtlCol="0">
            <a:spAutoFit/>
          </a:bodyPr>
          <a:lstStyle/>
          <a:p>
            <a:pPr algn="l"/>
            <a:r>
              <a:rPr lang="en-US" altLang="zh-CN" sz="3200" dirty="0" err="1">
                <a:solidFill>
                  <a:schemeClr val="tx1"/>
                </a:solidFill>
                <a:latin typeface="汉语拼音" panose="000B0604020202020204" pitchFamily="34" charset="0"/>
                <a:ea typeface="黑体" panose="02010609060101010101" pitchFamily="49" charset="-122"/>
                <a:cs typeface="汉语拼音" panose="000B0604020202020204" pitchFamily="34" charset="0"/>
              </a:rPr>
              <a:t>j</a:t>
            </a:r>
            <a:r>
              <a:rPr lang="en-US" altLang="zh-CN" sz="3200" dirty="0" err="1">
                <a:solidFill>
                  <a:srgbClr val="FF0000"/>
                </a:solidFill>
                <a:latin typeface="汉语拼音" panose="000B0604020202020204" pitchFamily="34" charset="0"/>
                <a:ea typeface="黑体" panose="02010609060101010101" pitchFamily="49" charset="-122"/>
                <a:cs typeface="汉语拼音" panose="000B0604020202020204" pitchFamily="34" charset="0"/>
              </a:rPr>
              <a:t>ī</a:t>
            </a:r>
            <a:r>
              <a:rPr lang="en-US" altLang="zh-CN" sz="3200" dirty="0" err="1">
                <a:latin typeface="汉语拼音" panose="000B0604020202020204" pitchFamily="34" charset="0"/>
                <a:ea typeface="黑体" panose="02010609060101010101" pitchFamily="49" charset="-122"/>
                <a:cs typeface="汉语拼音" panose="000B0604020202020204" pitchFamily="34" charset="0"/>
              </a:rPr>
              <a:t>n</a:t>
            </a:r>
            <a:endParaRPr lang="en-US" altLang="zh-CN" sz="32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13" name="文本框 12"/>
          <p:cNvSpPr txBox="1"/>
          <p:nvPr/>
        </p:nvSpPr>
        <p:spPr>
          <a:xfrm>
            <a:off x="677714" y="1784965"/>
            <a:ext cx="803425" cy="830997"/>
          </a:xfrm>
          <a:prstGeom prst="rect">
            <a:avLst/>
          </a:prstGeom>
          <a:noFill/>
        </p:spPr>
        <p:txBody>
          <a:bodyPr wrap="none" rtlCol="0">
            <a:spAutoFit/>
          </a:bodyPr>
          <a:lstStyle/>
          <a:p>
            <a:pPr algn="l"/>
            <a:r>
              <a:rPr lang="zh-CN" altLang="en-US" sz="4800" b="1" dirty="0">
                <a:latin typeface="楷体" panose="02010609060101010101" charset="-122"/>
                <a:ea typeface="楷体" panose="02010609060101010101" charset="-122"/>
                <a:cs typeface="楷体" panose="02010609060101010101" charset="-122"/>
                <a:sym typeface="+mn-ea"/>
              </a:rPr>
              <a:t>襟</a:t>
            </a:r>
            <a:endParaRPr lang="zh-CN" altLang="en-US" sz="4800" b="1" dirty="0">
              <a:latin typeface="楷体" panose="02010609060101010101" charset="-122"/>
              <a:ea typeface="楷体" panose="02010609060101010101" charset="-122"/>
              <a:cs typeface="楷体" panose="02010609060101010101" charset="-122"/>
              <a:sym typeface="+mn-ea"/>
            </a:endParaRPr>
          </a:p>
        </p:txBody>
      </p:sp>
      <p:sp>
        <p:nvSpPr>
          <p:cNvPr id="26" name="文本框 25"/>
          <p:cNvSpPr txBox="1"/>
          <p:nvPr/>
        </p:nvSpPr>
        <p:spPr>
          <a:xfrm>
            <a:off x="1922285" y="1370171"/>
            <a:ext cx="619080" cy="584775"/>
          </a:xfrm>
          <a:prstGeom prst="rect">
            <a:avLst/>
          </a:prstGeom>
          <a:noFill/>
        </p:spPr>
        <p:txBody>
          <a:bodyPr wrap="none" rtlCol="0">
            <a:spAutoFit/>
          </a:bodyPr>
          <a:lstStyle/>
          <a:p>
            <a:pPr algn="l"/>
            <a:r>
              <a:rPr lang="zh-CN" altLang="en-US" sz="3200" dirty="0">
                <a:latin typeface="汉语拼音" panose="000B0604020202020204" pitchFamily="34" charset="0"/>
                <a:ea typeface="黑体" panose="02010609060101010101" pitchFamily="49" charset="-122"/>
                <a:cs typeface="汉语拼音" panose="000B0604020202020204" pitchFamily="34" charset="0"/>
                <a:sym typeface="+mn-ea"/>
              </a:rPr>
              <a:t>f</a:t>
            </a:r>
            <a:r>
              <a:rPr lang="zh-CN" altLang="en-US" sz="3200" dirty="0">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rPr>
              <a:t>ǔ</a:t>
            </a:r>
            <a:endParaRPr lang="zh-CN" altLang="en-US" sz="3200" dirty="0">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endParaRPr>
          </a:p>
        </p:txBody>
      </p:sp>
      <p:sp>
        <p:nvSpPr>
          <p:cNvPr id="25" name="文本框 24"/>
          <p:cNvSpPr txBox="1"/>
          <p:nvPr/>
        </p:nvSpPr>
        <p:spPr>
          <a:xfrm>
            <a:off x="1837542" y="1784965"/>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黑体" panose="02010609060101010101" pitchFamily="49" charset="-122"/>
                <a:sym typeface="+mn-ea"/>
              </a:rPr>
              <a:t>腐</a:t>
            </a:r>
            <a:endParaRPr lang="zh-CN" altLang="en-US" sz="4800" b="1">
              <a:latin typeface="楷体" panose="02010609060101010101" charset="-122"/>
              <a:ea typeface="楷体" panose="02010609060101010101" charset="-122"/>
              <a:cs typeface="黑体" panose="02010609060101010101" pitchFamily="49" charset="-122"/>
              <a:sym typeface="+mn-ea"/>
            </a:endParaRPr>
          </a:p>
        </p:txBody>
      </p:sp>
      <p:sp>
        <p:nvSpPr>
          <p:cNvPr id="28" name="文本框 27"/>
          <p:cNvSpPr txBox="1"/>
          <p:nvPr/>
        </p:nvSpPr>
        <p:spPr>
          <a:xfrm>
            <a:off x="2706510" y="1370171"/>
            <a:ext cx="1402948" cy="584775"/>
          </a:xfrm>
          <a:prstGeom prst="rect">
            <a:avLst/>
          </a:prstGeom>
          <a:noFill/>
        </p:spPr>
        <p:txBody>
          <a:bodyPr wrap="none" rtlCol="0">
            <a:spAutoFit/>
          </a:bodyPr>
          <a:lstStyle/>
          <a:p>
            <a:pPr algn="l"/>
            <a:r>
              <a:rPr lang="en-US" altLang="zh-CN" sz="3200">
                <a:solidFill>
                  <a:schemeClr val="tx1"/>
                </a:solidFill>
                <a:latin typeface="汉语拼音" panose="000B0604020202020204" pitchFamily="34" charset="0"/>
                <a:ea typeface="黑体" panose="02010609060101010101" pitchFamily="49" charset="-122"/>
                <a:cs typeface="汉语拼音" panose="000B0604020202020204" pitchFamily="34" charset="0"/>
                <a:sym typeface="+mn-ea"/>
              </a:rPr>
              <a:t>hu</a:t>
            </a:r>
            <a:r>
              <a:rPr lang="en-US" altLang="zh-CN" sz="3200">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rPr>
              <a:t>ǎ</a:t>
            </a:r>
            <a:r>
              <a:rPr lang="en-US" altLang="zh-CN" sz="3200">
                <a:solidFill>
                  <a:schemeClr val="tx1"/>
                </a:solidFill>
                <a:latin typeface="汉语拼音" panose="000B0604020202020204" pitchFamily="34" charset="0"/>
                <a:ea typeface="黑体" panose="02010609060101010101" pitchFamily="49" charset="-122"/>
                <a:cs typeface="汉语拼音" panose="000B0604020202020204" pitchFamily="34" charset="0"/>
                <a:sym typeface="+mn-ea"/>
              </a:rPr>
              <a:t>ng</a:t>
            </a:r>
            <a:endParaRPr lang="en-US" altLang="zh-CN" sz="3200">
              <a:solidFill>
                <a:schemeClr val="tx1"/>
              </a:solidFill>
              <a:latin typeface="汉语拼音" panose="000B0604020202020204" pitchFamily="34" charset="0"/>
              <a:ea typeface="黑体" panose="02010609060101010101" pitchFamily="49" charset="-122"/>
              <a:cs typeface="汉语拼音" panose="000B0604020202020204" pitchFamily="34" charset="0"/>
              <a:sym typeface="+mn-ea"/>
            </a:endParaRPr>
          </a:p>
        </p:txBody>
      </p:sp>
      <p:sp>
        <p:nvSpPr>
          <p:cNvPr id="27" name="文本框 26"/>
          <p:cNvSpPr txBox="1"/>
          <p:nvPr/>
        </p:nvSpPr>
        <p:spPr>
          <a:xfrm>
            <a:off x="2997370" y="1784965"/>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黑体" panose="02010609060101010101" pitchFamily="49" charset="-122"/>
                <a:sym typeface="+mn-ea"/>
              </a:rPr>
              <a:t>恍</a:t>
            </a:r>
            <a:endParaRPr lang="zh-CN" altLang="en-US" sz="4800" b="1">
              <a:latin typeface="楷体" panose="02010609060101010101" charset="-122"/>
              <a:ea typeface="楷体" panose="02010609060101010101" charset="-122"/>
              <a:cs typeface="黑体" panose="02010609060101010101" pitchFamily="49" charset="-122"/>
              <a:sym typeface="+mn-ea"/>
            </a:endParaRPr>
          </a:p>
        </p:txBody>
      </p:sp>
      <p:sp>
        <p:nvSpPr>
          <p:cNvPr id="30" name="文本框 29"/>
          <p:cNvSpPr txBox="1"/>
          <p:nvPr/>
        </p:nvSpPr>
        <p:spPr>
          <a:xfrm>
            <a:off x="4118080" y="1370171"/>
            <a:ext cx="1175322" cy="584775"/>
          </a:xfrm>
          <a:prstGeom prst="rect">
            <a:avLst/>
          </a:prstGeom>
          <a:noFill/>
        </p:spPr>
        <p:txBody>
          <a:bodyPr wrap="none" rtlCol="0">
            <a:spAutoFit/>
          </a:bodyPr>
          <a:lstStyle/>
          <a:p>
            <a:pPr algn="l"/>
            <a:r>
              <a:rPr lang="en-US" altLang="zh-CN" sz="3200" dirty="0" err="1">
                <a:solidFill>
                  <a:schemeClr val="tx1"/>
                </a:solidFill>
                <a:latin typeface="汉语拼音" panose="000B0604020202020204" pitchFamily="34" charset="0"/>
                <a:ea typeface="黑体" panose="02010609060101010101" pitchFamily="49" charset="-122"/>
                <a:cs typeface="汉语拼音" panose="000B0604020202020204" pitchFamily="34" charset="0"/>
                <a:sym typeface="+mn-ea"/>
              </a:rPr>
              <a:t>yu</a:t>
            </a:r>
            <a:r>
              <a:rPr lang="en-US" altLang="zh-CN" sz="3200" dirty="0" err="1">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rPr>
              <a:t>à</a:t>
            </a:r>
            <a:r>
              <a:rPr lang="en-US" altLang="zh-CN" sz="3200" dirty="0" err="1">
                <a:solidFill>
                  <a:schemeClr val="tx1"/>
                </a:solidFill>
                <a:latin typeface="汉语拼音" panose="000B0604020202020204" pitchFamily="34" charset="0"/>
                <a:ea typeface="黑体" panose="02010609060101010101" pitchFamily="49" charset="-122"/>
                <a:cs typeface="汉语拼音" panose="000B0604020202020204" pitchFamily="34" charset="0"/>
                <a:sym typeface="+mn-ea"/>
              </a:rPr>
              <a:t>n</a:t>
            </a:r>
            <a:endParaRPr lang="en-US" altLang="zh-CN" sz="3200" dirty="0">
              <a:solidFill>
                <a:schemeClr val="tx1"/>
              </a:solidFill>
              <a:latin typeface="汉语拼音" panose="000B0604020202020204" pitchFamily="34" charset="0"/>
              <a:ea typeface="黑体" panose="02010609060101010101" pitchFamily="49" charset="-122"/>
              <a:cs typeface="汉语拼音" panose="000B0604020202020204" pitchFamily="34" charset="0"/>
              <a:sym typeface="+mn-ea"/>
            </a:endParaRPr>
          </a:p>
        </p:txBody>
      </p:sp>
      <p:sp>
        <p:nvSpPr>
          <p:cNvPr id="29" name="文本框 28"/>
          <p:cNvSpPr txBox="1"/>
          <p:nvPr/>
        </p:nvSpPr>
        <p:spPr>
          <a:xfrm>
            <a:off x="4199143" y="1784965"/>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黑体" panose="02010609060101010101" pitchFamily="49" charset="-122"/>
                <a:sym typeface="+mn-ea"/>
              </a:rPr>
              <a:t>怨</a:t>
            </a:r>
            <a:endParaRPr lang="zh-CN" altLang="en-US" sz="4800" b="1">
              <a:latin typeface="楷体" panose="02010609060101010101" charset="-122"/>
              <a:ea typeface="楷体" panose="02010609060101010101" charset="-122"/>
              <a:cs typeface="黑体" panose="02010609060101010101" pitchFamily="49" charset="-122"/>
              <a:sym typeface="+mn-ea"/>
            </a:endParaRPr>
          </a:p>
        </p:txBody>
      </p:sp>
      <p:sp>
        <p:nvSpPr>
          <p:cNvPr id="31" name="文本框 30"/>
          <p:cNvSpPr txBox="1"/>
          <p:nvPr/>
        </p:nvSpPr>
        <p:spPr>
          <a:xfrm>
            <a:off x="6429724" y="1370171"/>
            <a:ext cx="889987" cy="584775"/>
          </a:xfrm>
          <a:prstGeom prst="rect">
            <a:avLst/>
          </a:prstGeom>
          <a:noFill/>
        </p:spPr>
        <p:txBody>
          <a:bodyPr wrap="none" rtlCol="0">
            <a:spAutoFit/>
          </a:bodyPr>
          <a:lstStyle/>
          <a:p>
            <a:pPr algn="l"/>
            <a:r>
              <a:rPr lang="en-US" altLang="zh-CN" sz="3200" dirty="0" err="1">
                <a:latin typeface="汉语拼音" panose="000B0604020202020204" pitchFamily="34" charset="0"/>
                <a:ea typeface="黑体" panose="02010609060101010101" pitchFamily="49" charset="-122"/>
                <a:cs typeface="汉语拼音" panose="000B0604020202020204" pitchFamily="34" charset="0"/>
              </a:rPr>
              <a:t>zh</a:t>
            </a:r>
            <a:r>
              <a:rPr lang="zh-CN" altLang="en-US" sz="3200" dirty="0" smtClean="0">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rPr>
              <a:t>ǔ</a:t>
            </a:r>
            <a:endParaRPr lang="en-US" altLang="zh-CN" sz="3200" dirty="0">
              <a:solidFill>
                <a:srgbClr val="FF0000"/>
              </a:solidFill>
              <a:latin typeface="汉语拼音" panose="000B0604020202020204" pitchFamily="34" charset="0"/>
              <a:ea typeface="黑体" panose="02010609060101010101" pitchFamily="49" charset="-122"/>
              <a:cs typeface="汉语拼音" panose="000B0604020202020204" pitchFamily="34" charset="0"/>
            </a:endParaRPr>
          </a:p>
        </p:txBody>
      </p:sp>
      <p:sp>
        <p:nvSpPr>
          <p:cNvPr id="33" name="文本框 32"/>
          <p:cNvSpPr txBox="1"/>
          <p:nvPr/>
        </p:nvSpPr>
        <p:spPr>
          <a:xfrm>
            <a:off x="7619901" y="1784965"/>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黑体" panose="02010609060101010101" pitchFamily="49" charset="-122"/>
                <a:sym typeface="+mn-ea"/>
              </a:rPr>
              <a:t>见</a:t>
            </a:r>
            <a:endParaRPr lang="zh-CN" altLang="en-US" sz="4800" b="1">
              <a:latin typeface="楷体" panose="02010609060101010101" charset="-122"/>
              <a:ea typeface="楷体" panose="02010609060101010101" charset="-122"/>
              <a:cs typeface="黑体" panose="02010609060101010101" pitchFamily="49" charset="-122"/>
              <a:sym typeface="+mn-ea"/>
            </a:endParaRPr>
          </a:p>
        </p:txBody>
      </p:sp>
      <p:sp>
        <p:nvSpPr>
          <p:cNvPr id="32" name="文本框 31"/>
          <p:cNvSpPr txBox="1"/>
          <p:nvPr/>
        </p:nvSpPr>
        <p:spPr>
          <a:xfrm>
            <a:off x="6451685" y="1784965"/>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黑体" panose="02010609060101010101" pitchFamily="49" charset="-122"/>
                <a:sym typeface="+mn-ea"/>
              </a:rPr>
              <a:t>渚</a:t>
            </a:r>
            <a:endParaRPr lang="zh-CN" altLang="en-US" sz="4800" b="1">
              <a:latin typeface="楷体" panose="02010609060101010101" charset="-122"/>
              <a:ea typeface="楷体" panose="02010609060101010101" charset="-122"/>
              <a:cs typeface="黑体" panose="02010609060101010101" pitchFamily="49" charset="-122"/>
              <a:sym typeface="+mn-ea"/>
            </a:endParaRPr>
          </a:p>
        </p:txBody>
      </p:sp>
      <p:sp>
        <p:nvSpPr>
          <p:cNvPr id="7" name="文本框 6"/>
          <p:cNvSpPr txBox="1"/>
          <p:nvPr/>
        </p:nvSpPr>
        <p:spPr>
          <a:xfrm>
            <a:off x="7551857" y="1370171"/>
            <a:ext cx="995680" cy="583565"/>
          </a:xfrm>
          <a:prstGeom prst="rect">
            <a:avLst/>
          </a:prstGeom>
          <a:noFill/>
        </p:spPr>
        <p:txBody>
          <a:bodyPr wrap="none" rtlCol="0">
            <a:spAutoFit/>
          </a:bodyPr>
          <a:lstStyle/>
          <a:p>
            <a:pPr algn="l"/>
            <a:r>
              <a:rPr lang="en-US" altLang="zh-CN" sz="3200" dirty="0" err="1">
                <a:latin typeface="汉语拼音" panose="000B0604020202020204" pitchFamily="34" charset="0"/>
                <a:ea typeface="黑体" panose="02010609060101010101" pitchFamily="49" charset="-122"/>
                <a:cs typeface="汉语拼音" panose="000B0604020202020204" pitchFamily="34" charset="0"/>
                <a:sym typeface="+mn-ea"/>
              </a:rPr>
              <a:t>xi</a:t>
            </a:r>
            <a:r>
              <a:rPr lang="en-US" altLang="zh-CN" sz="3200" dirty="0" err="1">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rPr>
              <a:t>à</a:t>
            </a:r>
            <a:r>
              <a:rPr lang="en-US" altLang="zh-CN" sz="3200" dirty="0" err="1">
                <a:latin typeface="汉语拼音" panose="000B0604020202020204" pitchFamily="34" charset="0"/>
                <a:ea typeface="黑体" panose="02010609060101010101" pitchFamily="49" charset="-122"/>
                <a:cs typeface="汉语拼音" panose="000B0604020202020204" pitchFamily="34" charset="0"/>
                <a:sym typeface="+mn-ea"/>
              </a:rPr>
              <a:t>n</a:t>
            </a:r>
            <a:endParaRPr lang="en-US" altLang="zh-CN" sz="3200" dirty="0">
              <a:latin typeface="汉语拼音" panose="000B0604020202020204" pitchFamily="34" charset="0"/>
              <a:ea typeface="黑体" panose="02010609060101010101" pitchFamily="49" charset="-122"/>
              <a:cs typeface="汉语拼音" panose="000B0604020202020204" pitchFamily="34" charset="0"/>
              <a:sym typeface="+mn-ea"/>
            </a:endParaRPr>
          </a:p>
        </p:txBody>
      </p:sp>
      <p:sp>
        <p:nvSpPr>
          <p:cNvPr id="24" name="线形标注 1 23"/>
          <p:cNvSpPr/>
          <p:nvPr/>
        </p:nvSpPr>
        <p:spPr>
          <a:xfrm>
            <a:off x="5214428" y="167139"/>
            <a:ext cx="2738755" cy="974725"/>
          </a:xfrm>
          <a:prstGeom prst="borderCallout1">
            <a:avLst>
              <a:gd name="adj1" fmla="val 99777"/>
              <a:gd name="adj2" fmla="val 49280"/>
              <a:gd name="adj3" fmla="val 134281"/>
              <a:gd name="adj4" fmla="val 61240"/>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smtClean="0">
                <a:solidFill>
                  <a:srgbClr val="FF0000"/>
                </a:solidFill>
                <a:latin typeface="宋体" panose="02010600030101010101" pitchFamily="2" charset="-122"/>
                <a:ea typeface="宋体" panose="02010600030101010101" pitchFamily="2" charset="-122"/>
                <a:cs typeface="楷体" panose="02010609060101010101" charset="-122"/>
                <a:sym typeface="+mn-ea"/>
              </a:rPr>
              <a:t>易读</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成</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en-US" altLang="zh-CN" b="1" dirty="0" err="1">
                <a:solidFill>
                  <a:srgbClr val="FF0000"/>
                </a:solidFill>
                <a:latin typeface="汉语拼音" panose="000B0604020202020204" pitchFamily="34" charset="0"/>
                <a:ea typeface="宋体" panose="02010600030101010101" pitchFamily="2" charset="-122"/>
                <a:cs typeface="汉语拼音" panose="000B0604020202020204" pitchFamily="34" charset="0"/>
                <a:sym typeface="+mn-ea"/>
              </a:rPr>
              <a:t>zhě</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，应该是</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en-US" altLang="zh-CN" b="1" dirty="0" err="1">
                <a:solidFill>
                  <a:srgbClr val="FF0000"/>
                </a:solidFill>
                <a:latin typeface="汉语拼音" panose="000B0604020202020204" pitchFamily="34" charset="0"/>
                <a:ea typeface="宋体" panose="02010600030101010101" pitchFamily="2" charset="-122"/>
                <a:cs typeface="汉语拼音" panose="000B0604020202020204" pitchFamily="34" charset="0"/>
                <a:sym typeface="+mn-ea"/>
              </a:rPr>
              <a:t>zhǔ</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，意思为</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水中间的小块陆地</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endPar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
        <p:nvSpPr>
          <p:cNvPr id="8" name="线形标注 1 7"/>
          <p:cNvSpPr/>
          <p:nvPr/>
        </p:nvSpPr>
        <p:spPr>
          <a:xfrm>
            <a:off x="7021585" y="3082424"/>
            <a:ext cx="1879210" cy="917434"/>
          </a:xfrm>
          <a:prstGeom prst="borderCallout1">
            <a:avLst>
              <a:gd name="adj1" fmla="val -1035"/>
              <a:gd name="adj2" fmla="val 50198"/>
              <a:gd name="adj3" fmla="val -59955"/>
              <a:gd name="adj4" fmla="val 56018"/>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诗句中的</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见</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同</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现</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，读音</a:t>
            </a:r>
            <a:r>
              <a:rPr lang="en-US" altLang="zh-CN" b="1" dirty="0" err="1">
                <a:solidFill>
                  <a:srgbClr val="FF0000"/>
                </a:solidFill>
                <a:latin typeface="汉语拼音" panose="000B0604020202020204" pitchFamily="34" charset="0"/>
                <a:ea typeface="宋体" panose="02010600030101010101" pitchFamily="2" charset="-122"/>
                <a:cs typeface="汉语拼音" panose="000B0604020202020204" pitchFamily="34" charset="0"/>
                <a:sym typeface="+mn-ea"/>
              </a:rPr>
              <a:t>xiàn</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endPar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
        <p:nvSpPr>
          <p:cNvPr id="9" name="线形标注 1 8"/>
          <p:cNvSpPr/>
          <p:nvPr/>
        </p:nvSpPr>
        <p:spPr>
          <a:xfrm>
            <a:off x="329134" y="2894723"/>
            <a:ext cx="2178685" cy="783374"/>
          </a:xfrm>
          <a:prstGeom prst="borderCallout1">
            <a:avLst>
              <a:gd name="adj1" fmla="val -1259"/>
              <a:gd name="adj2" fmla="val 50350"/>
              <a:gd name="adj3" fmla="val -45437"/>
              <a:gd name="adj4" fmla="val 38783"/>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smtClean="0">
                <a:solidFill>
                  <a:srgbClr val="FF0000"/>
                </a:solidFill>
                <a:latin typeface="宋体" panose="02010600030101010101" pitchFamily="2" charset="-122"/>
                <a:ea typeface="宋体" panose="02010600030101010101" pitchFamily="2" charset="-122"/>
                <a:cs typeface="楷体" panose="02010609060101010101" charset="-122"/>
                <a:sym typeface="+mn-ea"/>
              </a:rPr>
              <a:t>易读</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错为</a:t>
            </a:r>
            <a:r>
              <a:rPr lang="zh-CN" altLang="en-US" b="1" dirty="0">
                <a:solidFill>
                  <a:srgbClr val="FF0000"/>
                </a:solidFill>
                <a:latin typeface="汉语拼音" panose="000B0604020202020204" pitchFamily="34" charset="0"/>
                <a:ea typeface="宋体" panose="02010600030101010101" pitchFamily="2" charset="-122"/>
                <a:cs typeface="汉语拼音" panose="000B0604020202020204" pitchFamily="34" charset="0"/>
                <a:sym typeface="+mn-ea"/>
              </a:rPr>
              <a:t>jìn</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，正确读音应为一声。</a:t>
            </a:r>
            <a:endPar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
        <p:nvSpPr>
          <p:cNvPr id="10" name="线形标注 1 9"/>
          <p:cNvSpPr/>
          <p:nvPr/>
        </p:nvSpPr>
        <p:spPr>
          <a:xfrm>
            <a:off x="3204516" y="416285"/>
            <a:ext cx="1636878" cy="712158"/>
          </a:xfrm>
          <a:prstGeom prst="borderCallout1">
            <a:avLst>
              <a:gd name="adj1" fmla="val 98534"/>
              <a:gd name="adj2" fmla="val 49838"/>
              <a:gd name="adj3" fmla="val 146475"/>
              <a:gd name="adj4" fmla="val 81521"/>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整体认读音节，不可拼读。</a:t>
            </a:r>
            <a:endPar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
        <p:nvSpPr>
          <p:cNvPr id="11" name="文本框 10"/>
          <p:cNvSpPr txBox="1"/>
          <p:nvPr/>
        </p:nvSpPr>
        <p:spPr>
          <a:xfrm>
            <a:off x="5418123" y="1370171"/>
            <a:ext cx="647934" cy="584775"/>
          </a:xfrm>
          <a:prstGeom prst="rect">
            <a:avLst/>
          </a:prstGeom>
          <a:noFill/>
        </p:spPr>
        <p:txBody>
          <a:bodyPr wrap="none" rtlCol="0">
            <a:spAutoFit/>
          </a:bodyPr>
          <a:lstStyle/>
          <a:p>
            <a:pPr algn="l"/>
            <a:r>
              <a:rPr lang="en-US" altLang="zh-CN" sz="3200" dirty="0" err="1">
                <a:latin typeface="汉语拼音" panose="000B0604020202020204" pitchFamily="34" charset="0"/>
                <a:ea typeface="黑体" panose="02010609060101010101" pitchFamily="49" charset="-122"/>
                <a:cs typeface="汉语拼音" panose="000B0604020202020204" pitchFamily="34" charset="0"/>
                <a:sym typeface="+mn-ea"/>
              </a:rPr>
              <a:t>b</a:t>
            </a:r>
            <a:r>
              <a:rPr lang="en-US" altLang="zh-CN" sz="3200" dirty="0" err="1">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rPr>
              <a:t>ó</a:t>
            </a:r>
            <a:endParaRPr lang="en-US" altLang="zh-CN" sz="3200" dirty="0">
              <a:solidFill>
                <a:srgbClr val="FF0000"/>
              </a:solidFill>
              <a:latin typeface="汉语拼音" panose="000B0604020202020204" pitchFamily="34" charset="0"/>
              <a:ea typeface="黑体" panose="02010609060101010101" pitchFamily="49" charset="-122"/>
              <a:cs typeface="汉语拼音" panose="000B0604020202020204" pitchFamily="34" charset="0"/>
              <a:sym typeface="+mn-ea"/>
            </a:endParaRPr>
          </a:p>
        </p:txBody>
      </p:sp>
      <p:sp>
        <p:nvSpPr>
          <p:cNvPr id="12" name="文本框 11"/>
          <p:cNvSpPr txBox="1"/>
          <p:nvPr/>
        </p:nvSpPr>
        <p:spPr>
          <a:xfrm>
            <a:off x="5317025" y="1784965"/>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黑体" panose="02010609060101010101" pitchFamily="49" charset="-122"/>
                <a:sym typeface="+mn-ea"/>
              </a:rPr>
              <a:t>薄</a:t>
            </a:r>
            <a:endParaRPr lang="zh-CN" altLang="en-US" sz="4800" b="1">
              <a:latin typeface="楷体" panose="02010609060101010101" charset="-122"/>
              <a:ea typeface="楷体" panose="02010609060101010101" charset="-122"/>
              <a:cs typeface="黑体" panose="02010609060101010101" pitchFamily="49" charset="-122"/>
              <a:sym typeface="+mn-ea"/>
            </a:endParaRPr>
          </a:p>
        </p:txBody>
      </p:sp>
      <p:sp>
        <p:nvSpPr>
          <p:cNvPr id="15" name="线形标注 1 14"/>
          <p:cNvSpPr/>
          <p:nvPr/>
        </p:nvSpPr>
        <p:spPr>
          <a:xfrm>
            <a:off x="4134858" y="3047361"/>
            <a:ext cx="2178685" cy="947882"/>
          </a:xfrm>
          <a:prstGeom prst="borderCallout1">
            <a:avLst>
              <a:gd name="adj1" fmla="val -13"/>
              <a:gd name="adj2" fmla="val 50615"/>
              <a:gd name="adj3" fmla="val -57182"/>
              <a:gd name="adj4" fmla="val 69601"/>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smtClean="0">
                <a:solidFill>
                  <a:srgbClr val="FF0000"/>
                </a:solidFill>
                <a:latin typeface="宋体" panose="02010600030101010101" pitchFamily="2" charset="-122"/>
                <a:ea typeface="宋体" panose="02010600030101010101" pitchFamily="2" charset="-122"/>
                <a:cs typeface="楷体" panose="02010609060101010101" charset="-122"/>
                <a:sym typeface="+mn-ea"/>
              </a:rPr>
              <a:t>多音字</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单薄</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读作</a:t>
            </a:r>
            <a:r>
              <a:rPr lang="en-US" altLang="zh-CN" b="1" dirty="0" err="1">
                <a:solidFill>
                  <a:srgbClr val="FF0000"/>
                </a:solidFill>
                <a:latin typeface="汉语拼音" panose="000B0604020202020204" pitchFamily="34" charset="0"/>
                <a:ea typeface="宋体" panose="02010600030101010101" pitchFamily="2" charset="-122"/>
                <a:cs typeface="汉语拼音" panose="000B0604020202020204" pitchFamily="34" charset="0"/>
                <a:sym typeface="+mn-ea"/>
              </a:rPr>
              <a:t>bó</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薄厚</a:t>
            </a:r>
            <a:r>
              <a:rPr lang="en-US" altLang="zh-CN"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读作</a:t>
            </a:r>
            <a:r>
              <a:rPr lang="en-US" altLang="zh-CN" b="1" dirty="0">
                <a:solidFill>
                  <a:srgbClr val="FF0000"/>
                </a:solidFill>
                <a:latin typeface="汉语拼音" panose="000B0604020202020204" pitchFamily="34" charset="0"/>
                <a:ea typeface="宋体" panose="02010600030101010101" pitchFamily="2" charset="-122"/>
                <a:cs typeface="汉语拼音" panose="000B0604020202020204" pitchFamily="34" charset="0"/>
                <a:sym typeface="+mn-ea"/>
              </a:rPr>
              <a:t>báo</a:t>
            </a:r>
            <a:r>
              <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endParaRPr lang="zh-CN" altLang="en-US" b="1" dirty="0">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2"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2"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2"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1"/>
      <p:bldP spid="14" grpId="2"/>
      <p:bldP spid="13" grpId="1"/>
      <p:bldP spid="26" grpId="1"/>
      <p:bldP spid="26" grpId="2"/>
      <p:bldP spid="25" grpId="1"/>
      <p:bldP spid="28" grpId="1"/>
      <p:bldP spid="28" grpId="2"/>
      <p:bldP spid="27" grpId="1"/>
      <p:bldP spid="30" grpId="1"/>
      <p:bldP spid="30" grpId="2"/>
      <p:bldP spid="29" grpId="1"/>
      <p:bldP spid="31" grpId="1"/>
      <p:bldP spid="31" grpId="2"/>
      <p:bldP spid="33" grpId="1"/>
      <p:bldP spid="32" grpId="1"/>
      <p:bldP spid="7" grpId="1"/>
      <p:bldP spid="7" grpId="2"/>
      <p:bldP spid="24" grpId="0" animBg="1"/>
      <p:bldP spid="8" grpId="0" animBg="1"/>
      <p:bldP spid="9" grpId="0" animBg="1"/>
      <p:bldP spid="10" grpId="0" animBg="1"/>
      <p:bldP spid="11" grpId="1"/>
      <p:bldP spid="11" grpId="2"/>
      <p:bldP spid="12" grpId="1"/>
      <p:bldP spid="1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4500" y="2045785"/>
            <a:ext cx="8436610" cy="1445260"/>
          </a:xfrm>
          <a:prstGeom prst="rect">
            <a:avLst/>
          </a:prstGeom>
          <a:noFill/>
        </p:spPr>
        <p:txBody>
          <a:bodyPr wrap="square" rtlCol="0">
            <a:spAutoFit/>
          </a:bodyPr>
          <a:lstStyle/>
          <a:p>
            <a:r>
              <a:rPr lang="zh-CN" altLang="en-US" sz="3200" b="1" dirty="0">
                <a:solidFill>
                  <a:srgbClr val="FF0000"/>
                </a:solidFill>
                <a:latin typeface="黑体" panose="02010609060101010101" pitchFamily="49" charset="-122"/>
                <a:ea typeface="黑体" panose="02010609060101010101" pitchFamily="49" charset="-122"/>
                <a:cs typeface="黑体" panose="02010609060101010101" pitchFamily="49" charset="-122"/>
              </a:rPr>
              <a:t>   </a:t>
            </a:r>
            <a:r>
              <a:rPr lang="zh-CN" altLang="en-US" sz="2800" b="1" dirty="0">
                <a:latin typeface="楷体" panose="02010609060101010101" charset="-122"/>
                <a:ea typeface="楷体" panose="02010609060101010101" charset="-122"/>
                <a:sym typeface="+mn-ea"/>
              </a:rPr>
              <a:t>这是一首描写</a:t>
            </a:r>
            <a:r>
              <a:rPr lang="zh-CN" altLang="en-US" sz="2800" b="1" dirty="0">
                <a:solidFill>
                  <a:srgbClr val="FF0000"/>
                </a:solidFill>
                <a:latin typeface="楷体" panose="02010609060101010101" charset="-122"/>
                <a:ea typeface="楷体" panose="02010609060101010101" charset="-122"/>
                <a:sym typeface="+mn-ea"/>
              </a:rPr>
              <a:t>田园风光</a:t>
            </a:r>
            <a:r>
              <a:rPr lang="zh-CN" altLang="en-US" sz="2800" b="1" dirty="0">
                <a:latin typeface="楷体" panose="02010609060101010101" charset="-122"/>
                <a:ea typeface="楷体" panose="02010609060101010101" charset="-122"/>
                <a:sym typeface="+mn-ea"/>
              </a:rPr>
              <a:t>的词，写的是人们熟悉的</a:t>
            </a:r>
            <a:r>
              <a:rPr lang="zh-CN" altLang="en-US" sz="2800" b="1" dirty="0">
                <a:solidFill>
                  <a:srgbClr val="FF0000"/>
                </a:solidFill>
                <a:latin typeface="楷体" panose="02010609060101010101" charset="-122"/>
                <a:ea typeface="楷体" panose="02010609060101010101" charset="-122"/>
                <a:sym typeface="+mn-ea"/>
              </a:rPr>
              <a:t>月、鸟、蝉、蛙、星、雨、店、桥</a:t>
            </a:r>
            <a:r>
              <a:rPr lang="zh-CN" altLang="en-US" sz="2800" b="1" dirty="0">
                <a:latin typeface="楷体" panose="02010609060101010101" charset="-122"/>
                <a:ea typeface="楷体" panose="02010609060101010101" charset="-122"/>
                <a:sym typeface="+mn-ea"/>
              </a:rPr>
              <a:t>，然而诗人却把这形象巧妙地组织起来，让我们感受到一种恬静的美。</a:t>
            </a:r>
            <a:endParaRPr lang="zh-CN" altLang="en-US" sz="2800" b="1" dirty="0">
              <a:latin typeface="楷体" panose="02010609060101010101" charset="-122"/>
              <a:ea typeface="楷体" panose="02010609060101010101" charset="-122"/>
            </a:endParaRPr>
          </a:p>
        </p:txBody>
      </p:sp>
      <p:sp>
        <p:nvSpPr>
          <p:cNvPr id="3" name="文本框 2"/>
          <p:cNvSpPr txBox="1"/>
          <p:nvPr/>
        </p:nvSpPr>
        <p:spPr>
          <a:xfrm>
            <a:off x="347980" y="803090"/>
            <a:ext cx="8234680" cy="953135"/>
          </a:xfrm>
          <a:prstGeom prst="rect">
            <a:avLst/>
          </a:prstGeom>
          <a:noFill/>
        </p:spPr>
        <p:txBody>
          <a:bodyPr wrap="square" rtlCol="0">
            <a:spAutoFit/>
          </a:bodyPr>
          <a:lstStyle/>
          <a:p>
            <a:pPr algn="l"/>
            <a:r>
              <a:rPr lang="zh-CN" altLang="en-US" sz="2800"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《西江月</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夜行黄沙道中》是一首描写什么的词？具体描写了哪些景物？</a:t>
            </a:r>
            <a:endPar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P spid="3" grpId="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06120" y="1121860"/>
            <a:ext cx="8234680" cy="521970"/>
          </a:xfrm>
          <a:prstGeom prst="rect">
            <a:avLst/>
          </a:prstGeom>
          <a:noFill/>
        </p:spPr>
        <p:txBody>
          <a:bodyPr wrap="square" rtlCol="0">
            <a:spAutoFit/>
          </a:bodyPr>
          <a:lstStyle/>
          <a:p>
            <a:pPr algn="l"/>
            <a:r>
              <a:rPr lang="zh-CN" altLang="en-US" sz="2800"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《宿建德江》表达了作者怎样的思想感情？</a:t>
            </a:r>
            <a:endPar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文本框 1"/>
          <p:cNvSpPr txBox="1"/>
          <p:nvPr/>
        </p:nvSpPr>
        <p:spPr>
          <a:xfrm>
            <a:off x="714375" y="1957070"/>
            <a:ext cx="7494270" cy="1383665"/>
          </a:xfrm>
          <a:prstGeom prst="rect">
            <a:avLst/>
          </a:prstGeom>
          <a:noFill/>
        </p:spPr>
        <p:txBody>
          <a:bodyPr wrap="square" rtlCol="0">
            <a:spAutoFit/>
          </a:bodyPr>
          <a:lstStyle/>
          <a:p>
            <a:r>
              <a:rPr lang="en-US" altLang="zh-CN" sz="2800" b="1" dirty="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《宿建德江》这首诗描写了诗人停船夜宿建德江边时看到的景色，抒发了诗人的</a:t>
            </a:r>
            <a:r>
              <a:rPr lang="zh-CN" altLang="en-US" sz="2800" b="1" dirty="0">
                <a:solidFill>
                  <a:srgbClr val="FF0000"/>
                </a:solidFill>
                <a:latin typeface="楷体" panose="02010609060101010101" charset="-122"/>
                <a:ea typeface="楷体" panose="02010609060101010101" charset="-122"/>
              </a:rPr>
              <a:t>羁旅愁思</a:t>
            </a:r>
            <a:r>
              <a:rPr lang="zh-CN" altLang="en-US" sz="2800" b="1" dirty="0">
                <a:latin typeface="楷体" panose="02010609060101010101" charset="-122"/>
                <a:ea typeface="楷体" panose="02010609060101010101" charset="-122"/>
              </a:rPr>
              <a:t>和</a:t>
            </a:r>
            <a:r>
              <a:rPr lang="zh-CN" altLang="en-US" sz="2800" b="1" dirty="0">
                <a:solidFill>
                  <a:srgbClr val="FF0000"/>
                </a:solidFill>
                <a:latin typeface="楷体" panose="02010609060101010101" charset="-122"/>
                <a:ea typeface="楷体" panose="02010609060101010101" charset="-122"/>
              </a:rPr>
              <a:t>对人生的感慨</a:t>
            </a:r>
            <a:r>
              <a:rPr lang="zh-CN" altLang="en-US" sz="2800" b="1" dirty="0">
                <a:latin typeface="楷体" panose="02010609060101010101" charset="-122"/>
                <a:ea typeface="楷体" panose="02010609060101010101" charset="-122"/>
              </a:rPr>
              <a:t>。</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2" grpId="1"/>
      <p:bldP spid="2" grpId="2"/>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1665" y="1870525"/>
            <a:ext cx="8148320" cy="953135"/>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cs typeface="楷体" panose="02010609060101010101" charset="-122"/>
                <a:sym typeface="+mn-ea"/>
              </a:rPr>
              <a:t>    </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借物抒情</a:t>
            </a:r>
            <a:r>
              <a:rPr lang="zh-CN" altLang="en-US" sz="2800" b="1" dirty="0">
                <a:latin typeface="楷体" panose="02010609060101010101" charset="-122"/>
                <a:ea typeface="楷体" panose="02010609060101010101" charset="-122"/>
                <a:cs typeface="楷体" panose="02010609060101010101" charset="-122"/>
                <a:sym typeface="+mn-ea"/>
              </a:rPr>
              <a:t>，运用了通感、比喻、拟人的手法，表现了作者对大自然的热爱之情。</a:t>
            </a:r>
            <a:endParaRPr lang="zh-CN" altLang="en-US" sz="2800" b="1" dirty="0">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666115" y="1031690"/>
            <a:ext cx="5516880" cy="521970"/>
          </a:xfrm>
          <a:prstGeom prst="rect">
            <a:avLst/>
          </a:prstGeom>
          <a:noFill/>
        </p:spPr>
        <p:txBody>
          <a:bodyPr wrap="none" rtlCol="0">
            <a:spAutoFit/>
          </a:bodyPr>
          <a:lstStyle/>
          <a:p>
            <a:pPr algn="l"/>
            <a:r>
              <a:rPr lang="en-US" altLang="zh-CN" sz="28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2800" dirty="0">
                <a:solidFill>
                  <a:schemeClr val="tx1"/>
                </a:solidFill>
                <a:latin typeface="黑体" panose="02010609060101010101" pitchFamily="49" charset="-122"/>
                <a:ea typeface="黑体" panose="02010609060101010101" pitchFamily="49" charset="-122"/>
                <a:sym typeface="+mn-ea"/>
              </a:rPr>
              <a:t>《花之歌》的写作风格是什么？</a:t>
            </a:r>
            <a:endParaRPr lang="zh-CN" altLang="en-US" sz="2800" dirty="0">
              <a:solidFill>
                <a:schemeClr val="tx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P spid="3" grpId="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5735" y="1099035"/>
            <a:ext cx="8843645" cy="3204210"/>
          </a:xfrm>
          <a:prstGeom prst="rect">
            <a:avLst/>
          </a:prstGeom>
          <a:noFill/>
        </p:spPr>
        <p:txBody>
          <a:bodyPr wrap="square" rtlCol="0">
            <a:spAutoFit/>
          </a:bodyPr>
          <a:lstStyle/>
          <a:p>
            <a:pPr>
              <a:lnSpc>
                <a:spcPct val="110000"/>
              </a:lnSpc>
            </a:pPr>
            <a:r>
              <a:rPr lang="zh-CN" altLang="en-US" sz="2800" dirty="0">
                <a:latin typeface="黑体" panose="02010609060101010101" pitchFamily="49" charset="-122"/>
                <a:ea typeface="黑体" panose="02010609060101010101" pitchFamily="49" charset="-122"/>
                <a:cs typeface="楷体" panose="02010609060101010101" charset="-122"/>
              </a:rPr>
              <a:t>（一）读片段，回答问题。</a:t>
            </a:r>
            <a:endParaRPr lang="zh-CN" altLang="en-US" sz="2800" dirty="0">
              <a:latin typeface="楷体" panose="02010609060101010101" charset="-122"/>
              <a:ea typeface="楷体" panose="02010609060101010101" charset="-122"/>
              <a:cs typeface="楷体" panose="02010609060101010101" charset="-122"/>
            </a:endParaRPr>
          </a:p>
          <a:p>
            <a:pPr>
              <a:lnSpc>
                <a:spcPct val="110000"/>
              </a:lnSpc>
            </a:pPr>
            <a:r>
              <a:rPr lang="zh-CN" altLang="en-US" sz="2400" b="1" dirty="0">
                <a:latin typeface="楷体" panose="02010609060101010101" charset="-122"/>
                <a:ea typeface="楷体" panose="02010609060101010101" charset="-122"/>
                <a:cs typeface="楷体" panose="02010609060101010101" charset="-122"/>
              </a:rPr>
              <a:t>    </a:t>
            </a:r>
            <a:r>
              <a:rPr lang="en-US" altLang="zh-CN" sz="2400" b="1" dirty="0" err="1">
                <a:latin typeface="楷体" panose="02010609060101010101" charset="-122"/>
                <a:ea typeface="楷体" panose="02010609060101010101" charset="-122"/>
                <a:cs typeface="楷体" panose="02010609060101010101" charset="-122"/>
              </a:rPr>
              <a:t>饭后，小伙子们表演套马、摔跤，</a:t>
            </a:r>
            <a:r>
              <a:rPr lang="en-US" altLang="zh-CN" sz="2400" b="1" dirty="0" err="1" smtClean="0">
                <a:latin typeface="楷体" panose="02010609060101010101" charset="-122"/>
                <a:ea typeface="楷体" panose="02010609060101010101" charset="-122"/>
                <a:cs typeface="楷体" panose="02010609060101010101" charset="-122"/>
              </a:rPr>
              <a:t>姑娘们表演了民族舞蹈</a:t>
            </a:r>
            <a:r>
              <a:rPr lang="zh-CN" altLang="en-US" sz="2400" b="1" dirty="0" smtClean="0">
                <a:latin typeface="楷体" panose="02010609060101010101" charset="-122"/>
                <a:ea typeface="楷体" panose="02010609060101010101" charset="-122"/>
                <a:cs typeface="楷体" panose="02010609060101010101" charset="-122"/>
              </a:rPr>
              <a:t>。</a:t>
            </a:r>
            <a:r>
              <a:rPr lang="en-US" altLang="zh-CN" sz="2400" b="1" dirty="0" err="1" smtClean="0">
                <a:latin typeface="楷体" panose="02010609060101010101" charset="-122"/>
                <a:ea typeface="楷体" panose="02010609060101010101" charset="-122"/>
                <a:cs typeface="楷体" panose="02010609060101010101" charset="-122"/>
              </a:rPr>
              <a:t>客人们也舞的舞</a:t>
            </a:r>
            <a:r>
              <a:rPr lang="en-US" altLang="zh-CN" sz="2400" b="1" dirty="0" err="1">
                <a:latin typeface="楷体" panose="02010609060101010101" charset="-122"/>
                <a:ea typeface="楷体" panose="02010609060101010101" charset="-122"/>
                <a:cs typeface="楷体" panose="02010609060101010101" charset="-122"/>
              </a:rPr>
              <a:t>，唱的唱</a:t>
            </a:r>
            <a:r>
              <a:rPr lang="en-US" altLang="zh-CN" sz="2400" b="1" dirty="0" smtClean="0">
                <a:latin typeface="楷体" panose="02010609060101010101" charset="-122"/>
                <a:ea typeface="楷体" panose="02010609060101010101" charset="-122"/>
                <a:cs typeface="楷体" panose="02010609060101010101" charset="-122"/>
              </a:rPr>
              <a:t>，</a:t>
            </a:r>
            <a:r>
              <a:rPr lang="zh-CN" altLang="en-US" sz="2400" b="1" dirty="0" smtClean="0">
                <a:latin typeface="楷体" panose="02010609060101010101" charset="-122"/>
                <a:ea typeface="楷体" panose="02010609060101010101" charset="-122"/>
                <a:cs typeface="楷体" panose="02010609060101010101" charset="-122"/>
              </a:rPr>
              <a:t>还</a:t>
            </a:r>
            <a:r>
              <a:rPr lang="en-US" altLang="zh-CN" sz="2400" b="1" dirty="0" err="1" smtClean="0">
                <a:latin typeface="楷体" panose="02010609060101010101" charset="-122"/>
                <a:ea typeface="楷体" panose="02010609060101010101" charset="-122"/>
                <a:cs typeface="楷体" panose="02010609060101010101" charset="-122"/>
              </a:rPr>
              <a:t>要骑一骑蒙古马</a:t>
            </a:r>
            <a:r>
              <a:rPr lang="en-US" altLang="zh-CN" sz="2400" b="1" dirty="0" err="1">
                <a:latin typeface="楷体" panose="02010609060101010101" charset="-122"/>
                <a:ea typeface="楷体" panose="02010609060101010101" charset="-122"/>
                <a:cs typeface="楷体" panose="02010609060101010101" charset="-122"/>
              </a:rPr>
              <a:t>。</a:t>
            </a:r>
            <a:r>
              <a:rPr lang="en-US" altLang="zh-CN" sz="2400" b="1" dirty="0" err="1" smtClean="0">
                <a:latin typeface="楷体" panose="02010609060101010101" charset="-122"/>
                <a:ea typeface="楷体" panose="02010609060101010101" charset="-122"/>
                <a:cs typeface="楷体" panose="02010609060101010101" charset="-122"/>
              </a:rPr>
              <a:t>太阳已经偏西</a:t>
            </a:r>
            <a:r>
              <a:rPr lang="zh-CN" altLang="en-US" sz="2400" b="1" dirty="0" smtClean="0">
                <a:latin typeface="楷体" panose="02010609060101010101" charset="-122"/>
                <a:ea typeface="楷体" panose="02010609060101010101" charset="-122"/>
                <a:cs typeface="楷体" panose="02010609060101010101" charset="-122"/>
              </a:rPr>
              <a:t>，</a:t>
            </a:r>
            <a:r>
              <a:rPr lang="en-US" altLang="zh-CN" sz="2400" b="1" dirty="0" err="1" smtClean="0">
                <a:latin typeface="楷体" panose="02010609060101010101" charset="-122"/>
                <a:ea typeface="楷体" panose="02010609060101010101" charset="-122"/>
                <a:cs typeface="楷体" panose="02010609060101010101" charset="-122"/>
              </a:rPr>
              <a:t>谁也不肯走</a:t>
            </a:r>
            <a:r>
              <a:rPr lang="en-US" altLang="zh-CN" sz="2400" b="1" dirty="0" err="1">
                <a:latin typeface="楷体" panose="02010609060101010101" charset="-122"/>
                <a:ea typeface="楷体" panose="02010609060101010101" charset="-122"/>
                <a:cs typeface="楷体" panose="02010609060101010101" charset="-122"/>
              </a:rPr>
              <a:t>。</a:t>
            </a:r>
            <a:r>
              <a:rPr lang="en-US" altLang="zh-CN" sz="2400" b="1" dirty="0" err="1" smtClean="0">
                <a:latin typeface="楷体" panose="02010609060101010101" charset="-122"/>
                <a:ea typeface="楷体" panose="02010609060101010101" charset="-122"/>
                <a:cs typeface="楷体" panose="02010609060101010101" charset="-122"/>
              </a:rPr>
              <a:t>是</a:t>
            </a:r>
            <a:r>
              <a:rPr lang="zh-CN" altLang="en-US" sz="2400" b="1" dirty="0" smtClean="0">
                <a:latin typeface="楷体" panose="02010609060101010101" charset="-122"/>
                <a:ea typeface="楷体" panose="02010609060101010101" charset="-122"/>
                <a:cs typeface="楷体" panose="02010609060101010101" charset="-122"/>
              </a:rPr>
              <a:t>啊</a:t>
            </a:r>
            <a:r>
              <a:rPr lang="en-US" altLang="zh-CN" sz="2400" b="1" dirty="0" smtClean="0">
                <a:latin typeface="楷体" panose="02010609060101010101" charset="-122"/>
                <a:ea typeface="楷体" panose="02010609060101010101" charset="-122"/>
                <a:cs typeface="楷体" panose="02010609060101010101" charset="-122"/>
              </a:rPr>
              <a:t>！</a:t>
            </a:r>
            <a:r>
              <a:rPr lang="en-US" altLang="zh-CN" sz="2400" b="1" dirty="0" err="1">
                <a:latin typeface="楷体" panose="02010609060101010101" charset="-122"/>
                <a:ea typeface="楷体" panose="02010609060101010101" charset="-122"/>
                <a:cs typeface="楷体" panose="02010609060101010101" charset="-122"/>
              </a:rPr>
              <a:t>蒙汉情深何忍别，天涯碧草话斜阳</a:t>
            </a:r>
            <a:r>
              <a:rPr lang="en-US" altLang="zh-CN" sz="2400" b="1" dirty="0">
                <a:latin typeface="楷体" panose="02010609060101010101" charset="-122"/>
                <a:ea typeface="楷体" panose="02010609060101010101" charset="-122"/>
                <a:cs typeface="楷体" panose="02010609060101010101" charset="-122"/>
              </a:rPr>
              <a:t>！</a:t>
            </a:r>
            <a:endParaRPr lang="en-US" altLang="zh-CN" sz="2800" dirty="0">
              <a:latin typeface="楷体" panose="02010609060101010101" charset="-122"/>
              <a:ea typeface="楷体" panose="02010609060101010101" charset="-122"/>
              <a:cs typeface="楷体" panose="02010609060101010101" charset="-122"/>
            </a:endParaRPr>
          </a:p>
          <a:p>
            <a:pPr>
              <a:lnSpc>
                <a:spcPct val="110000"/>
              </a:lnSpc>
            </a:pPr>
            <a:r>
              <a:rPr lang="en-US" altLang="zh-CN" sz="2800" dirty="0">
                <a:latin typeface="楷体" panose="02010609060101010101" charset="-122"/>
                <a:ea typeface="楷体" panose="02010609060101010101" charset="-122"/>
                <a:cs typeface="楷体" panose="02010609060101010101" charset="-122"/>
              </a:rPr>
              <a:t>    </a:t>
            </a:r>
            <a:r>
              <a:rPr lang="en-US" altLang="zh-CN" sz="2800" b="1" dirty="0">
                <a:latin typeface="新宋体" panose="02010609030101010101" charset="-122"/>
                <a:ea typeface="新宋体" panose="02010609030101010101" charset="-122"/>
                <a:cs typeface="新宋体" panose="02010609030101010101" charset="-122"/>
              </a:rPr>
              <a:t>1.</a:t>
            </a:r>
            <a:r>
              <a:rPr lang="zh-CN" altLang="en-US" sz="2800" b="1" dirty="0">
                <a:latin typeface="新宋体" panose="02010609030101010101" charset="-122"/>
                <a:ea typeface="新宋体" panose="02010609030101010101" charset="-122"/>
                <a:cs typeface="新宋体" panose="02010609030101010101" charset="-122"/>
              </a:rPr>
              <a:t>这段话选自</a:t>
            </a:r>
            <a:r>
              <a:rPr lang="zh-CN" altLang="en-US" sz="2800" b="1" u="sng" dirty="0">
                <a:latin typeface="新宋体" panose="02010609030101010101" charset="-122"/>
                <a:ea typeface="新宋体" panose="02010609030101010101" charset="-122"/>
                <a:cs typeface="新宋体" panose="02010609030101010101" charset="-122"/>
              </a:rPr>
              <a:t>       </a:t>
            </a:r>
            <a:r>
              <a:rPr lang="zh-CN" altLang="en-US" sz="2800" b="1" dirty="0">
                <a:latin typeface="新宋体" panose="02010609030101010101" charset="-122"/>
                <a:ea typeface="新宋体" panose="02010609030101010101" charset="-122"/>
                <a:cs typeface="新宋体" panose="02010609030101010101" charset="-122"/>
              </a:rPr>
              <a:t>（作者）的《</a:t>
            </a:r>
            <a:r>
              <a:rPr lang="zh-CN" altLang="en-US" sz="2800" b="1" u="sng" dirty="0">
                <a:latin typeface="新宋体" panose="02010609030101010101" charset="-122"/>
                <a:ea typeface="新宋体" panose="02010609030101010101" charset="-122"/>
                <a:cs typeface="新宋体" panose="02010609030101010101" charset="-122"/>
                <a:sym typeface="+mn-ea"/>
              </a:rPr>
              <a:t>      </a:t>
            </a:r>
            <a:r>
              <a:rPr lang="zh-CN" altLang="en-US" sz="2800" b="1" dirty="0">
                <a:latin typeface="新宋体" panose="02010609030101010101" charset="-122"/>
                <a:ea typeface="新宋体" panose="02010609030101010101" charset="-122"/>
                <a:cs typeface="新宋体" panose="02010609030101010101" charset="-122"/>
              </a:rPr>
              <a:t>》一文。这篇课文</a:t>
            </a:r>
            <a:r>
              <a:rPr lang="zh-CN" altLang="en-US" sz="2800" b="1" dirty="0">
                <a:latin typeface="新宋体" panose="02010609030101010101" charset="-122"/>
                <a:ea typeface="新宋体" panose="02010609030101010101" charset="-122"/>
                <a:cs typeface="新宋体" panose="02010609030101010101" charset="-122"/>
                <a:sym typeface="+mn-ea"/>
              </a:rPr>
              <a:t>作者按照</a:t>
            </a:r>
            <a:r>
              <a:rPr lang="zh-CN" altLang="en-US" sz="2800" b="1" u="sng" dirty="0">
                <a:latin typeface="新宋体" panose="02010609030101010101" charset="-122"/>
                <a:ea typeface="新宋体" panose="02010609030101010101" charset="-122"/>
                <a:cs typeface="新宋体" panose="02010609030101010101" charset="-122"/>
                <a:sym typeface="+mn-ea"/>
              </a:rPr>
              <a:t>          </a:t>
            </a:r>
            <a:r>
              <a:rPr lang="zh-CN" altLang="en-US" sz="2800" b="1" dirty="0">
                <a:latin typeface="新宋体" panose="02010609030101010101" charset="-122"/>
                <a:ea typeface="新宋体" panose="02010609030101010101" charset="-122"/>
                <a:cs typeface="新宋体" panose="02010609030101010101" charset="-122"/>
                <a:sym typeface="+mn-ea"/>
              </a:rPr>
              <a:t>的顺序叙述，先描写草原</a:t>
            </a:r>
            <a:r>
              <a:rPr lang="zh-CN" altLang="en-US" sz="2800" b="1" u="sng" dirty="0">
                <a:latin typeface="新宋体" panose="02010609030101010101" charset="-122"/>
                <a:ea typeface="新宋体" panose="02010609030101010101" charset="-122"/>
                <a:cs typeface="新宋体" panose="02010609030101010101" charset="-122"/>
                <a:sym typeface="+mn-ea"/>
              </a:rPr>
              <a:t>           </a:t>
            </a:r>
            <a:r>
              <a:rPr lang="en-US" altLang="zh-CN" sz="2800" b="1" dirty="0">
                <a:latin typeface="新宋体" panose="02010609030101010101" charset="-122"/>
                <a:ea typeface="新宋体" panose="02010609030101010101" charset="-122"/>
                <a:cs typeface="新宋体" panose="02010609030101010101" charset="-122"/>
                <a:sym typeface="+mn-ea"/>
              </a:rPr>
              <a:t>,</a:t>
            </a:r>
            <a:r>
              <a:rPr lang="zh-CN" altLang="en-US" sz="2800" b="1" dirty="0">
                <a:latin typeface="新宋体" panose="02010609030101010101" charset="-122"/>
                <a:ea typeface="新宋体" panose="02010609030101010101" charset="-122"/>
                <a:cs typeface="新宋体" panose="02010609030101010101" charset="-122"/>
                <a:sym typeface="+mn-ea"/>
              </a:rPr>
              <a:t>再描写草原</a:t>
            </a:r>
            <a:r>
              <a:rPr lang="zh-CN" altLang="en-US" sz="2800" b="1" u="sng" dirty="0">
                <a:latin typeface="新宋体" panose="02010609030101010101" charset="-122"/>
                <a:ea typeface="新宋体" panose="02010609030101010101" charset="-122"/>
                <a:cs typeface="新宋体" panose="02010609030101010101" charset="-122"/>
                <a:sym typeface="+mn-ea"/>
              </a:rPr>
              <a:t>         </a:t>
            </a:r>
            <a:r>
              <a:rPr lang="zh-CN" altLang="en-US" sz="2800" b="1" dirty="0">
                <a:latin typeface="新宋体" panose="02010609030101010101" charset="-122"/>
                <a:ea typeface="新宋体" panose="02010609030101010101" charset="-122"/>
                <a:cs typeface="新宋体" panose="02010609030101010101" charset="-122"/>
                <a:sym typeface="+mn-ea"/>
              </a:rPr>
              <a:t>和草原</a:t>
            </a:r>
            <a:r>
              <a:rPr lang="zh-CN" altLang="en-US" sz="2800" b="1" u="sng" dirty="0">
                <a:latin typeface="新宋体" panose="02010609030101010101" charset="-122"/>
                <a:ea typeface="新宋体" panose="02010609030101010101" charset="-122"/>
                <a:cs typeface="新宋体" panose="02010609030101010101" charset="-122"/>
                <a:sym typeface="+mn-ea"/>
              </a:rPr>
              <a:t>         </a:t>
            </a:r>
            <a:r>
              <a:rPr lang="zh-CN" altLang="en-US" sz="2800" b="1" dirty="0">
                <a:latin typeface="新宋体" panose="02010609030101010101" charset="-122"/>
                <a:ea typeface="新宋体" panose="02010609030101010101" charset="-122"/>
                <a:cs typeface="新宋体" panose="02010609030101010101" charset="-122"/>
                <a:sym typeface="+mn-ea"/>
              </a:rPr>
              <a:t>。</a:t>
            </a:r>
            <a:r>
              <a:rPr lang="zh-CN" altLang="en-US" sz="2800" u="sng" dirty="0">
                <a:latin typeface="楷体" panose="02010609060101010101" charset="-122"/>
                <a:ea typeface="楷体" panose="02010609060101010101" charset="-122"/>
                <a:cs typeface="楷体" panose="02010609060101010101" charset="-122"/>
              </a:rPr>
              <a:t>                      </a:t>
            </a:r>
            <a:endParaRPr lang="zh-CN" altLang="en-US" dirty="0">
              <a:sym typeface="+mn-ea"/>
            </a:endParaRPr>
          </a:p>
        </p:txBody>
      </p:sp>
      <p:sp>
        <p:nvSpPr>
          <p:cNvPr id="3" name="文本框 2"/>
          <p:cNvSpPr txBox="1"/>
          <p:nvPr/>
        </p:nvSpPr>
        <p:spPr>
          <a:xfrm>
            <a:off x="3281680" y="2782385"/>
            <a:ext cx="99314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老舍</a:t>
            </a:r>
            <a:endParaRPr lang="zh-CN" altLang="en-US" sz="2800" b="1">
              <a:solidFill>
                <a:srgbClr val="FF0000"/>
              </a:solidFill>
              <a:latin typeface="楷体" panose="02010609060101010101" charset="-122"/>
              <a:ea typeface="楷体" panose="02010609060101010101" charset="-122"/>
            </a:endParaRPr>
          </a:p>
        </p:txBody>
      </p:sp>
      <p:sp>
        <p:nvSpPr>
          <p:cNvPr id="6" name="文本框 5"/>
          <p:cNvSpPr txBox="1"/>
          <p:nvPr/>
        </p:nvSpPr>
        <p:spPr>
          <a:xfrm>
            <a:off x="6577330" y="2772225"/>
            <a:ext cx="921385"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草原</a:t>
            </a:r>
            <a:endParaRPr lang="zh-CN" altLang="en-US" sz="2800" b="1">
              <a:solidFill>
                <a:srgbClr val="FF0000"/>
              </a:solidFill>
              <a:latin typeface="楷体" panose="02010609060101010101" charset="-122"/>
              <a:ea typeface="楷体" panose="02010609060101010101" charset="-122"/>
            </a:endParaRPr>
          </a:p>
        </p:txBody>
      </p:sp>
      <p:sp>
        <p:nvSpPr>
          <p:cNvPr id="7" name="文本框 6"/>
          <p:cNvSpPr txBox="1"/>
          <p:nvPr/>
        </p:nvSpPr>
        <p:spPr>
          <a:xfrm>
            <a:off x="3189605" y="3232600"/>
            <a:ext cx="163449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事情发展</a:t>
            </a:r>
            <a:endParaRPr lang="zh-CN" altLang="en-US" sz="2800" b="1">
              <a:solidFill>
                <a:srgbClr val="FF0000"/>
              </a:solidFill>
              <a:latin typeface="楷体" panose="02010609060101010101" charset="-122"/>
              <a:ea typeface="楷体" panose="02010609060101010101" charset="-122"/>
            </a:endParaRPr>
          </a:p>
        </p:txBody>
      </p:sp>
      <p:sp>
        <p:nvSpPr>
          <p:cNvPr id="8" name="文本框 7"/>
          <p:cNvSpPr txBox="1"/>
          <p:nvPr/>
        </p:nvSpPr>
        <p:spPr>
          <a:xfrm>
            <a:off x="632460" y="3698055"/>
            <a:ext cx="198882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sym typeface="+mn-ea"/>
              </a:rPr>
              <a:t>秀美的景色</a:t>
            </a:r>
            <a:endParaRPr lang="zh-CN" altLang="en-US" sz="2800" b="1">
              <a:solidFill>
                <a:srgbClr val="FF0000"/>
              </a:solidFill>
              <a:latin typeface="楷体" panose="02010609060101010101" charset="-122"/>
              <a:ea typeface="楷体" panose="02010609060101010101" charset="-122"/>
              <a:sym typeface="+mn-ea"/>
            </a:endParaRPr>
          </a:p>
        </p:txBody>
      </p:sp>
      <p:sp>
        <p:nvSpPr>
          <p:cNvPr id="9" name="文本框 8"/>
          <p:cNvSpPr txBox="1"/>
          <p:nvPr/>
        </p:nvSpPr>
        <p:spPr>
          <a:xfrm>
            <a:off x="4564380" y="3698055"/>
            <a:ext cx="165481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迎客场面</a:t>
            </a:r>
            <a:endParaRPr lang="zh-CN" altLang="en-US" sz="2800" b="1">
              <a:solidFill>
                <a:srgbClr val="FF0000"/>
              </a:solidFill>
              <a:latin typeface="楷体" panose="02010609060101010101" charset="-122"/>
              <a:ea typeface="楷体" panose="02010609060101010101" charset="-122"/>
            </a:endParaRPr>
          </a:p>
        </p:txBody>
      </p:sp>
      <p:sp>
        <p:nvSpPr>
          <p:cNvPr id="11" name="文本框 10"/>
          <p:cNvSpPr txBox="1"/>
          <p:nvPr/>
        </p:nvSpPr>
        <p:spPr>
          <a:xfrm>
            <a:off x="7275830" y="3698690"/>
            <a:ext cx="173355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联欢情形</a:t>
            </a:r>
            <a:endParaRPr lang="zh-CN" altLang="en-US" sz="2800" b="1">
              <a:solidFill>
                <a:srgbClr val="FF0000"/>
              </a:solidFill>
              <a:latin typeface="楷体" panose="02010609060101010101" charset="-122"/>
              <a:ea typeface="楷体" panose="02010609060101010101" charset="-122"/>
            </a:endParaRPr>
          </a:p>
        </p:txBody>
      </p:sp>
      <p:sp>
        <p:nvSpPr>
          <p:cNvPr id="5" name="文本框 4"/>
          <p:cNvSpPr txBox="1"/>
          <p:nvPr/>
        </p:nvSpPr>
        <p:spPr>
          <a:xfrm>
            <a:off x="340360" y="388159"/>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2"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2"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2"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2"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3" grpId="2"/>
      <p:bldP spid="6" grpId="1"/>
      <p:bldP spid="6" grpId="2"/>
      <p:bldP spid="7" grpId="1"/>
      <p:bldP spid="7" grpId="2"/>
      <p:bldP spid="8" grpId="1"/>
      <p:bldP spid="8" grpId="2"/>
      <p:bldP spid="9" grpId="1"/>
      <p:bldP spid="9" grpId="2"/>
      <p:bldP spid="11" grpId="1"/>
      <p:bldP spid="11" grpId="2"/>
      <p:bldP spid="5" grpId="1"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05658" y="919797"/>
            <a:ext cx="8159750" cy="953135"/>
          </a:xfrm>
          <a:prstGeom prst="rect">
            <a:avLst/>
          </a:prstGeom>
          <a:noFill/>
        </p:spPr>
        <p:txBody>
          <a:bodyPr wrap="square" rtlCol="0" anchor="t">
            <a:spAutoFit/>
          </a:bodyPr>
          <a:lstStyle/>
          <a:p>
            <a:pPr algn="l"/>
            <a:r>
              <a:rPr lang="en-US" sz="2800" b="1" dirty="0" smtClean="0">
                <a:latin typeface="新宋体" panose="02010609030101010101" charset="-122"/>
                <a:ea typeface="新宋体" panose="02010609030101010101" charset="-122"/>
                <a:cs typeface="新宋体" panose="02010609030101010101" charset="-122"/>
                <a:sym typeface="+mn-ea"/>
              </a:rPr>
              <a:t>    2</a:t>
            </a:r>
            <a:r>
              <a:rPr lang="en-US" sz="2800" b="1" dirty="0">
                <a:latin typeface="新宋体" panose="02010609030101010101" charset="-122"/>
                <a:ea typeface="新宋体" panose="02010609030101010101" charset="-122"/>
                <a:cs typeface="新宋体" panose="02010609030101010101" charset="-122"/>
                <a:sym typeface="+mn-ea"/>
              </a:rPr>
              <a:t>.</a:t>
            </a:r>
            <a:r>
              <a:rPr lang="zh-CN" altLang="en-US" sz="2800" b="1" dirty="0">
                <a:latin typeface="新宋体" panose="02010609030101010101" charset="-122"/>
                <a:ea typeface="新宋体" panose="02010609030101010101" charset="-122"/>
                <a:cs typeface="新宋体" panose="02010609030101010101" charset="-122"/>
                <a:sym typeface="+mn-ea"/>
              </a:rPr>
              <a:t>说说最后一句</a:t>
            </a:r>
            <a:r>
              <a:rPr lang="en-US" altLang="zh-CN" sz="2800" b="1" dirty="0">
                <a:latin typeface="新宋体" panose="02010609030101010101" charset="-122"/>
                <a:ea typeface="新宋体" panose="02010609030101010101" charset="-122"/>
                <a:cs typeface="新宋体" panose="0201060903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蒙汉情深何忍别，天涯碧草话斜阳</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新宋体" panose="02010609030101010101" charset="-122"/>
                <a:ea typeface="新宋体" panose="02010609030101010101" charset="-122"/>
                <a:cs typeface="新宋体" panose="02010609030101010101" charset="-122"/>
                <a:sym typeface="+mn-ea"/>
              </a:rPr>
              <a:t>的意思。</a:t>
            </a:r>
            <a:endParaRPr lang="zh-CN" altLang="en-US" sz="2400" b="1" dirty="0">
              <a:solidFill>
                <a:srgbClr val="FF0000"/>
              </a:solidFill>
              <a:latin typeface="新宋体" panose="02010609030101010101" charset="-122"/>
              <a:ea typeface="新宋体" panose="02010609030101010101" charset="-122"/>
              <a:cs typeface="新宋体" panose="02010609030101010101" charset="-122"/>
            </a:endParaRPr>
          </a:p>
        </p:txBody>
      </p:sp>
      <p:sp>
        <p:nvSpPr>
          <p:cNvPr id="6" name="文本框 5"/>
          <p:cNvSpPr txBox="1"/>
          <p:nvPr/>
        </p:nvSpPr>
        <p:spPr>
          <a:xfrm>
            <a:off x="609917" y="2064480"/>
            <a:ext cx="8159115" cy="1383665"/>
          </a:xfrm>
          <a:prstGeom prst="rect">
            <a:avLst/>
          </a:prstGeom>
          <a:noFill/>
        </p:spPr>
        <p:txBody>
          <a:bodyPr wrap="square" rtlCol="0">
            <a:spAutoFit/>
          </a:bodyPr>
          <a:lstStyle/>
          <a:p>
            <a:r>
              <a:rPr lang="en-US" altLang="zh-CN" sz="2800" b="1" dirty="0">
                <a:solidFill>
                  <a:srgbClr val="FF0000"/>
                </a:solidFill>
                <a:latin typeface="楷体" panose="02010609060101010101" charset="-122"/>
                <a:ea typeface="楷体" panose="02010609060101010101" charset="-122"/>
              </a:rPr>
              <a:t>    </a:t>
            </a:r>
            <a:r>
              <a:rPr lang="zh-CN" altLang="en-US" sz="2800" b="1" dirty="0">
                <a:solidFill>
                  <a:srgbClr val="FF0000"/>
                </a:solidFill>
                <a:latin typeface="楷体" panose="02010609060101010101" charset="-122"/>
                <a:ea typeface="楷体" panose="02010609060101010101" charset="-122"/>
              </a:rPr>
              <a:t>蒙古族和汉族人民之间的情谊很深，怎么舍得马上就分别!大家站在夕阳下无边无际的大草原上，相互倾诉着惜别之情。</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6" grpId="1"/>
      <p:bldP spid="6" grpId="2"/>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493837" y="1289685"/>
            <a:ext cx="6391275" cy="1754326"/>
          </a:xfrm>
          <a:prstGeom prst="rect">
            <a:avLst/>
          </a:prstGeom>
          <a:noFill/>
        </p:spPr>
        <p:txBody>
          <a:bodyPr wrap="square" rtlCol="0">
            <a:spAutoFit/>
          </a:bodyPr>
          <a:lstStyle/>
          <a:p>
            <a:r>
              <a:rPr lang="en-US" altLang="zh-CN" sz="3600" b="1" dirty="0" smtClean="0">
                <a:latin typeface="楷体" panose="02010609060101010101" charset="-122"/>
                <a:ea typeface="楷体" panose="02010609060101010101" charset="-122"/>
                <a:sym typeface="+mn-ea"/>
              </a:rPr>
              <a:t>    </a:t>
            </a:r>
            <a:r>
              <a:rPr lang="zh-CN" altLang="en-US" sz="3600" b="1" dirty="0" smtClean="0">
                <a:latin typeface="楷体" panose="02010609060101010101" charset="-122"/>
                <a:ea typeface="楷体" panose="02010609060101010101" charset="-122"/>
                <a:sym typeface="+mn-ea"/>
              </a:rPr>
              <a:t>复习完课文的知识点后，我们一起来看看本单元有哪些需要背诵的语句吧！</a:t>
            </a:r>
            <a:endParaRPr lang="zh-CN" altLang="en-US" sz="36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8771" y="1629002"/>
            <a:ext cx="8054285" cy="2677656"/>
          </a:xfrm>
          <a:prstGeom prst="rect">
            <a:avLst/>
          </a:prstGeom>
          <a:noFill/>
        </p:spPr>
        <p:txBody>
          <a:bodyPr wrap="square" rtlCol="0">
            <a:spAutoFit/>
          </a:bodyPr>
          <a:lstStyle/>
          <a:p>
            <a:r>
              <a:rPr lang="zh-CN" altLang="en-US" sz="2800" b="1" dirty="0"/>
              <a:t>  </a:t>
            </a:r>
            <a:r>
              <a:rPr lang="zh-CN" altLang="en-US" sz="2800" b="1" dirty="0">
                <a:latin typeface="楷体" panose="02010609060101010101" charset="-122"/>
                <a:ea typeface="楷体" panose="02010609060101010101" charset="-122"/>
                <a:cs typeface="楷体" panose="02010609060101010101" charset="-122"/>
              </a:rPr>
              <a:t>   </a:t>
            </a:r>
            <a:r>
              <a:rPr lang="zh-CN" altLang="en-US" sz="2800" b="1" dirty="0" smtClean="0">
                <a:latin typeface="楷体" panose="02010609060101010101" charset="-122"/>
                <a:ea typeface="楷体" panose="02010609060101010101" charset="-122"/>
                <a:cs typeface="楷体" panose="02010609060101010101" charset="-122"/>
              </a:rPr>
              <a:t>这</a:t>
            </a:r>
            <a:r>
              <a:rPr lang="zh-CN" altLang="en-US" sz="2800" b="1" dirty="0">
                <a:latin typeface="楷体" panose="02010609060101010101" charset="-122"/>
                <a:ea typeface="楷体" panose="02010609060101010101" charset="-122"/>
                <a:cs typeface="楷体" panose="02010609060101010101" charset="-122"/>
              </a:rPr>
              <a:t>次，我看到了草原。那里的天比别处的更可爱，空气是那么清鲜，天空是那么明朗，使我总想高歌一曲，表示我满心的愉快。在天底下，一碧千里，而并不茫茫。四面都有小丘，平地是绿的，小丘也是绿的。羊群一会儿上了小丘，一会儿又下来，走在哪里都像给无边的绿毯绣上了白色的大花</a:t>
            </a:r>
            <a:r>
              <a:rPr lang="zh-CN" altLang="en-US" sz="2800" b="1" dirty="0" smtClean="0">
                <a:latin typeface="楷体" panose="02010609060101010101" charset="-122"/>
                <a:ea typeface="楷体" panose="02010609060101010101" charset="-122"/>
                <a:cs typeface="楷体" panose="02010609060101010101" charset="-122"/>
              </a:rPr>
              <a:t>。</a:t>
            </a:r>
            <a:endParaRPr lang="zh-CN" altLang="en-US" sz="2800" b="1" dirty="0"/>
          </a:p>
        </p:txBody>
      </p:sp>
      <p:sp>
        <p:nvSpPr>
          <p:cNvPr id="3" name="文本框 2"/>
          <p:cNvSpPr txBox="1"/>
          <p:nvPr/>
        </p:nvSpPr>
        <p:spPr>
          <a:xfrm>
            <a:off x="3274131" y="997436"/>
            <a:ext cx="23164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sym typeface="+mn-ea"/>
              </a:rPr>
              <a:t>课文中的段落</a:t>
            </a:r>
            <a:endParaRPr lang="zh-CN" altLang="en-US" sz="2800" dirty="0">
              <a:solidFill>
                <a:schemeClr val="lt1"/>
              </a:solidFill>
              <a:latin typeface="楷体" panose="02010609060101010101" charset="-122"/>
              <a:ea typeface="楷体" panose="02010609060101010101" charset="-122"/>
              <a:sym typeface="+mn-ea"/>
            </a:endParaRPr>
          </a:p>
        </p:txBody>
      </p:sp>
      <p:sp>
        <p:nvSpPr>
          <p:cNvPr id="9" name="TextBox 8"/>
          <p:cNvSpPr txBox="1"/>
          <p:nvPr/>
        </p:nvSpPr>
        <p:spPr>
          <a:xfrm>
            <a:off x="0" y="397272"/>
            <a:ext cx="2209800" cy="600164"/>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积累背诵</a:t>
            </a:r>
            <a:endParaRPr lang="zh-CN" altLang="en-US" sz="3300" b="1" dirty="0" smtClean="0">
              <a:solidFill>
                <a:schemeClr val="tx1"/>
              </a:solidFill>
              <a:uFillTx/>
              <a:latin typeface="幼圆" panose="02010509060101010101" charset="-122"/>
              <a:ea typeface="幼圆" panose="02010509060101010101" charset="-122"/>
            </a:endParaRPr>
          </a:p>
        </p:txBody>
      </p:sp>
      <p:sp>
        <p:nvSpPr>
          <p:cNvPr id="4" name="矩形 3"/>
          <p:cNvSpPr/>
          <p:nvPr/>
        </p:nvSpPr>
        <p:spPr>
          <a:xfrm>
            <a:off x="634186" y="1698509"/>
            <a:ext cx="7978870" cy="2677656"/>
          </a:xfrm>
          <a:prstGeom prst="rect">
            <a:avLst/>
          </a:prstGeom>
        </p:spPr>
        <p:txBody>
          <a:bodyPr wrap="square">
            <a:spAutoFit/>
          </a:bodyPr>
          <a:lstStyle/>
          <a:p>
            <a:pPr lvl="0"/>
            <a:r>
              <a:rPr lang="zh-CN" altLang="en-US" sz="2800" b="1" dirty="0">
                <a:solidFill>
                  <a:prstClr val="black"/>
                </a:solidFill>
                <a:latin typeface="楷体" panose="02010609060101010101" charset="-122"/>
                <a:ea typeface="楷体" panose="02010609060101010101" charset="-122"/>
                <a:cs typeface="楷体" panose="02010609060101010101" charset="-122"/>
              </a:rPr>
              <a:t>那些小丘的线条是那么柔美，就像只用绿色渲染，不用墨线勾勒的中国画那样，到处翠色欲流，轻轻流入云际。这种境界，既使人惊叹，又叫人舒服，既愿久立四望，又想坐下低吟一道奇丽的小诗。在这境界里，连骏马和大牛都有时候静立不动，好像回味着草原的无限乐趣。</a:t>
            </a:r>
            <a:endParaRPr lang="zh-CN" altLang="en-US" sz="2800" b="1" dirty="0">
              <a:solidFill>
                <a:prstClr val="black"/>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3"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2" grpId="2"/>
      <p:bldP spid="2" grpId="3"/>
      <p:bldP spid="3" grpId="1" animBg="1"/>
      <p:bldP spid="9" grpId="1" animBg="1"/>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3"/>
          <p:cNvPicPr>
            <a:picLocks noChangeAspect="1" noChangeArrowheads="1"/>
          </p:cNvPicPr>
          <p:nvPr/>
        </p:nvPicPr>
        <p:blipFill>
          <a:blip r:embed="rId1"/>
          <a:srcRect/>
          <a:stretch>
            <a:fillRect/>
          </a:stretch>
        </p:blipFill>
        <p:spPr bwMode="auto">
          <a:xfrm>
            <a:off x="959968" y="1694924"/>
            <a:ext cx="4048815" cy="2272034"/>
          </a:xfrm>
          <a:prstGeom prst="rect">
            <a:avLst/>
          </a:prstGeom>
          <a:noFill/>
          <a:ln w="9525">
            <a:noFill/>
            <a:miter lim="800000"/>
            <a:headEnd/>
            <a:tailEnd/>
          </a:ln>
          <a:effectLst/>
        </p:spPr>
      </p:pic>
      <p:sp>
        <p:nvSpPr>
          <p:cNvPr id="4" name="文本框 3"/>
          <p:cNvSpPr txBox="1"/>
          <p:nvPr/>
        </p:nvSpPr>
        <p:spPr>
          <a:xfrm>
            <a:off x="5023297" y="1167309"/>
            <a:ext cx="3424017" cy="3370153"/>
          </a:xfrm>
          <a:prstGeom prst="rect">
            <a:avLst/>
          </a:prstGeom>
          <a:noFill/>
        </p:spPr>
        <p:txBody>
          <a:bodyPr wrap="square" rtlCol="0">
            <a:spAutoFit/>
          </a:bodyPr>
          <a:lstStyle/>
          <a:p>
            <a:pPr algn="ctr">
              <a:spcBef>
                <a:spcPts val="600"/>
              </a:spcBef>
            </a:pPr>
            <a:r>
              <a:rPr lang="zh-CN" altLang="en-US" sz="3200" b="1" dirty="0">
                <a:latin typeface="黑体" panose="02010609060101010101" pitchFamily="49" charset="-122"/>
                <a:ea typeface="黑体" panose="02010609060101010101" pitchFamily="49" charset="-122"/>
              </a:rPr>
              <a:t>宿建德江</a:t>
            </a:r>
            <a:endParaRPr lang="zh-CN" altLang="en-US" sz="3200" b="1" dirty="0">
              <a:latin typeface="黑体" panose="02010609060101010101" pitchFamily="49" charset="-122"/>
              <a:ea typeface="黑体" panose="02010609060101010101" pitchFamily="49" charset="-122"/>
            </a:endParaRPr>
          </a:p>
          <a:p>
            <a:pPr algn="ctr">
              <a:spcBef>
                <a:spcPts val="600"/>
              </a:spcBef>
            </a:pPr>
            <a:r>
              <a:rPr lang="zh-CN" altLang="en-US" sz="2800" b="1" dirty="0">
                <a:latin typeface="宋体" panose="02010600030101010101" pitchFamily="2" charset="-122"/>
                <a:ea typeface="宋体" panose="02010600030101010101" pitchFamily="2" charset="-122"/>
              </a:rPr>
              <a:t>［唐］孟浩然</a:t>
            </a:r>
            <a:endParaRPr lang="zh-CN" altLang="en-US" sz="2800" b="1" dirty="0">
              <a:latin typeface="宋体" panose="02010600030101010101" pitchFamily="2" charset="-122"/>
              <a:ea typeface="宋体" panose="02010600030101010101" pitchFamily="2" charset="-122"/>
            </a:endParaRPr>
          </a:p>
          <a:p>
            <a:pPr algn="ctr">
              <a:spcBef>
                <a:spcPts val="600"/>
              </a:spcBef>
            </a:pPr>
            <a:r>
              <a:rPr lang="zh-CN" altLang="en-US" sz="3200" b="1" dirty="0">
                <a:latin typeface="楷体" panose="02010609060101010101" charset="-122"/>
                <a:ea typeface="楷体" panose="02010609060101010101" charset="-122"/>
              </a:rPr>
              <a:t>移舟泊烟渚</a:t>
            </a:r>
            <a:r>
              <a:rPr lang="zh-CN" altLang="en-US" sz="3200" b="1" dirty="0" smtClean="0">
                <a:latin typeface="楷体" panose="02010609060101010101" charset="-122"/>
                <a:ea typeface="楷体" panose="02010609060101010101" charset="-122"/>
              </a:rPr>
              <a:t>，</a:t>
            </a:r>
            <a:endParaRPr lang="en-US" altLang="zh-CN" sz="3200" b="1" dirty="0" smtClean="0">
              <a:latin typeface="楷体" panose="02010609060101010101" charset="-122"/>
              <a:ea typeface="楷体" panose="02010609060101010101" charset="-122"/>
            </a:endParaRPr>
          </a:p>
          <a:p>
            <a:pPr algn="ctr">
              <a:spcBef>
                <a:spcPts val="600"/>
              </a:spcBef>
            </a:pPr>
            <a:r>
              <a:rPr lang="zh-CN" altLang="en-US" sz="3200" b="1" dirty="0" smtClean="0">
                <a:latin typeface="楷体" panose="02010609060101010101" charset="-122"/>
                <a:ea typeface="楷体" panose="02010609060101010101" charset="-122"/>
              </a:rPr>
              <a:t>日暮</a:t>
            </a:r>
            <a:r>
              <a:rPr lang="zh-CN" altLang="en-US" sz="3200" b="1" dirty="0">
                <a:latin typeface="楷体" panose="02010609060101010101" charset="-122"/>
                <a:ea typeface="楷体" panose="02010609060101010101" charset="-122"/>
              </a:rPr>
              <a:t>客愁新。</a:t>
            </a:r>
            <a:endParaRPr lang="zh-CN" altLang="en-US" sz="3200" b="1" dirty="0">
              <a:latin typeface="楷体" panose="02010609060101010101" charset="-122"/>
              <a:ea typeface="楷体" panose="02010609060101010101" charset="-122"/>
            </a:endParaRPr>
          </a:p>
          <a:p>
            <a:pPr algn="ctr">
              <a:spcBef>
                <a:spcPts val="600"/>
              </a:spcBef>
            </a:pPr>
            <a:r>
              <a:rPr lang="zh-CN" altLang="en-US" sz="3200" b="1" dirty="0">
                <a:latin typeface="楷体" panose="02010609060101010101" charset="-122"/>
                <a:ea typeface="楷体" panose="02010609060101010101" charset="-122"/>
              </a:rPr>
              <a:t>野旷天低树</a:t>
            </a:r>
            <a:r>
              <a:rPr lang="zh-CN" altLang="en-US" sz="3200" b="1" dirty="0" smtClean="0">
                <a:latin typeface="楷体" panose="02010609060101010101" charset="-122"/>
                <a:ea typeface="楷体" panose="02010609060101010101" charset="-122"/>
              </a:rPr>
              <a:t>，</a:t>
            </a:r>
            <a:endParaRPr lang="en-US" altLang="zh-CN" sz="3200" b="1" dirty="0" smtClean="0">
              <a:latin typeface="楷体" panose="02010609060101010101" charset="-122"/>
              <a:ea typeface="楷体" panose="02010609060101010101" charset="-122"/>
            </a:endParaRPr>
          </a:p>
          <a:p>
            <a:pPr algn="ctr">
              <a:spcBef>
                <a:spcPts val="600"/>
              </a:spcBef>
            </a:pPr>
            <a:r>
              <a:rPr lang="zh-CN" altLang="en-US" sz="3200" b="1" dirty="0" smtClean="0">
                <a:latin typeface="楷体" panose="02010609060101010101" charset="-122"/>
                <a:ea typeface="楷体" panose="02010609060101010101" charset="-122"/>
              </a:rPr>
              <a:t>江</a:t>
            </a:r>
            <a:r>
              <a:rPr lang="zh-CN" altLang="en-US" sz="3200" b="1" dirty="0">
                <a:latin typeface="楷体" panose="02010609060101010101" charset="-122"/>
                <a:ea typeface="楷体" panose="02010609060101010101" charset="-122"/>
              </a:rPr>
              <a:t>清月近人。</a:t>
            </a:r>
            <a:endParaRPr lang="zh-CN" altLang="en-US" sz="3200" b="1" dirty="0">
              <a:latin typeface="楷体" panose="02010609060101010101" charset="-122"/>
              <a:ea typeface="楷体" panose="02010609060101010101" charset="-122"/>
            </a:endParaRPr>
          </a:p>
        </p:txBody>
      </p:sp>
      <p:sp>
        <p:nvSpPr>
          <p:cNvPr id="3" name="文本框 2"/>
          <p:cNvSpPr txBox="1"/>
          <p:nvPr/>
        </p:nvSpPr>
        <p:spPr>
          <a:xfrm>
            <a:off x="270510" y="479875"/>
            <a:ext cx="12496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古诗词</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4" grpId="1"/>
      <p:bldP spid="3" grpId="1"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timgsa.baidu.com/timg?image&amp;quality=80&amp;size=b9999_10000&amp;sec=1581867155378&amp;di=521a873e54adc17e6f4865e27266ac0c&amp;imgtype=0&amp;src=http%3A%2F%2Fcdnimg103.lizhi.fm%2Faudio_cover%2F2017%2F08%2F12%2F2618467208403896327_580x580.png"/>
          <p:cNvPicPr>
            <a:picLocks noChangeAspect="1" noChangeArrowheads="1"/>
          </p:cNvPicPr>
          <p:nvPr/>
        </p:nvPicPr>
        <p:blipFill>
          <a:blip r:embed="rId1"/>
          <a:srcRect/>
          <a:stretch>
            <a:fillRect/>
          </a:stretch>
        </p:blipFill>
        <p:spPr bwMode="auto">
          <a:xfrm>
            <a:off x="5369641" y="975171"/>
            <a:ext cx="3231166" cy="3231166"/>
          </a:xfrm>
          <a:prstGeom prst="rect">
            <a:avLst/>
          </a:prstGeom>
          <a:noFill/>
        </p:spPr>
      </p:pic>
      <p:sp>
        <p:nvSpPr>
          <p:cNvPr id="5" name="文本框 4"/>
          <p:cNvSpPr txBox="1"/>
          <p:nvPr/>
        </p:nvSpPr>
        <p:spPr>
          <a:xfrm>
            <a:off x="349072" y="956025"/>
            <a:ext cx="5064760" cy="3370153"/>
          </a:xfrm>
          <a:prstGeom prst="rect">
            <a:avLst/>
          </a:prstGeom>
          <a:noFill/>
        </p:spPr>
        <p:txBody>
          <a:bodyPr wrap="square" rtlCol="0">
            <a:spAutoFit/>
          </a:bodyPr>
          <a:lstStyle/>
          <a:p>
            <a:pPr>
              <a:spcBef>
                <a:spcPts val="600"/>
              </a:spcBef>
            </a:pPr>
            <a:r>
              <a:rPr lang="zh-CN" altLang="en-US" sz="3200" b="1" dirty="0" smtClean="0">
                <a:latin typeface="黑体" panose="02010609060101010101" pitchFamily="49" charset="-122"/>
                <a:ea typeface="黑体" panose="02010609060101010101" pitchFamily="49" charset="-122"/>
              </a:rPr>
              <a:t>六月二十七日</a:t>
            </a:r>
            <a:r>
              <a:rPr lang="zh-CN" altLang="en-US" sz="3200" b="1" dirty="0">
                <a:latin typeface="黑体" panose="02010609060101010101" pitchFamily="49" charset="-122"/>
                <a:ea typeface="黑体" panose="02010609060101010101" pitchFamily="49" charset="-122"/>
              </a:rPr>
              <a:t>望湖楼醉书</a:t>
            </a:r>
            <a:endParaRPr lang="zh-CN" altLang="en-US" sz="3200" b="1" dirty="0">
              <a:latin typeface="黑体" panose="02010609060101010101" pitchFamily="49" charset="-122"/>
              <a:ea typeface="黑体" panose="02010609060101010101" pitchFamily="49" charset="-122"/>
            </a:endParaRPr>
          </a:p>
          <a:p>
            <a:pPr algn="ctr">
              <a:spcBef>
                <a:spcPts val="600"/>
              </a:spcBef>
            </a:pPr>
            <a:r>
              <a:rPr lang="zh-CN" altLang="en-US" sz="2800" b="1" dirty="0">
                <a:latin typeface="宋体" panose="02010600030101010101" pitchFamily="2" charset="-122"/>
                <a:ea typeface="宋体" panose="02010600030101010101" pitchFamily="2" charset="-122"/>
              </a:rPr>
              <a:t>［宋］苏轼</a:t>
            </a:r>
            <a:endParaRPr lang="zh-CN" altLang="en-US" sz="2800" b="1" dirty="0">
              <a:latin typeface="宋体" panose="02010600030101010101" pitchFamily="2" charset="-122"/>
              <a:ea typeface="宋体" panose="02010600030101010101" pitchFamily="2" charset="-122"/>
            </a:endParaRPr>
          </a:p>
          <a:p>
            <a:pPr algn="ctr">
              <a:spcBef>
                <a:spcPts val="600"/>
              </a:spcBef>
            </a:pPr>
            <a:r>
              <a:rPr lang="zh-CN" altLang="en-US" sz="3200" b="1" dirty="0">
                <a:latin typeface="楷体" panose="02010609060101010101" charset="-122"/>
                <a:ea typeface="楷体" panose="02010609060101010101" charset="-122"/>
              </a:rPr>
              <a:t>黑云翻墨未遮山</a:t>
            </a:r>
            <a:r>
              <a:rPr lang="zh-CN" altLang="en-US" sz="3200" b="1" dirty="0" smtClean="0">
                <a:latin typeface="楷体" panose="02010609060101010101" charset="-122"/>
                <a:ea typeface="楷体" panose="02010609060101010101" charset="-122"/>
              </a:rPr>
              <a:t>，</a:t>
            </a:r>
            <a:endParaRPr lang="en-US" altLang="zh-CN" sz="3200" b="1" dirty="0" smtClean="0">
              <a:latin typeface="楷体" panose="02010609060101010101" charset="-122"/>
              <a:ea typeface="楷体" panose="02010609060101010101" charset="-122"/>
            </a:endParaRPr>
          </a:p>
          <a:p>
            <a:pPr algn="ctr">
              <a:spcBef>
                <a:spcPts val="600"/>
              </a:spcBef>
            </a:pPr>
            <a:r>
              <a:rPr lang="zh-CN" altLang="en-US" sz="3200" b="1" dirty="0" smtClean="0">
                <a:latin typeface="楷体" panose="02010609060101010101" charset="-122"/>
                <a:ea typeface="楷体" panose="02010609060101010101" charset="-122"/>
              </a:rPr>
              <a:t>白</a:t>
            </a:r>
            <a:r>
              <a:rPr lang="zh-CN" altLang="en-US" sz="3200" b="1" dirty="0">
                <a:latin typeface="楷体" panose="02010609060101010101" charset="-122"/>
                <a:ea typeface="楷体" panose="02010609060101010101" charset="-122"/>
              </a:rPr>
              <a:t>雨跳珠乱入船。</a:t>
            </a:r>
            <a:endParaRPr lang="zh-CN" altLang="en-US" sz="3200" b="1" dirty="0">
              <a:latin typeface="楷体" panose="02010609060101010101" charset="-122"/>
              <a:ea typeface="楷体" panose="02010609060101010101" charset="-122"/>
            </a:endParaRPr>
          </a:p>
          <a:p>
            <a:pPr algn="ctr">
              <a:spcBef>
                <a:spcPts val="600"/>
              </a:spcBef>
            </a:pPr>
            <a:r>
              <a:rPr lang="zh-CN" altLang="en-US" sz="3200" b="1" dirty="0">
                <a:latin typeface="楷体" panose="02010609060101010101" charset="-122"/>
                <a:ea typeface="楷体" panose="02010609060101010101" charset="-122"/>
              </a:rPr>
              <a:t>卷地风来忽吹散</a:t>
            </a:r>
            <a:r>
              <a:rPr lang="zh-CN" altLang="en-US" sz="3200" b="1" dirty="0" smtClean="0">
                <a:latin typeface="楷体" panose="02010609060101010101" charset="-122"/>
                <a:ea typeface="楷体" panose="02010609060101010101" charset="-122"/>
              </a:rPr>
              <a:t>，</a:t>
            </a:r>
            <a:endParaRPr lang="en-US" altLang="zh-CN" sz="3200" b="1" dirty="0" smtClean="0">
              <a:latin typeface="楷体" panose="02010609060101010101" charset="-122"/>
              <a:ea typeface="楷体" panose="02010609060101010101" charset="-122"/>
            </a:endParaRPr>
          </a:p>
          <a:p>
            <a:pPr algn="ctr">
              <a:spcBef>
                <a:spcPts val="600"/>
              </a:spcBef>
            </a:pPr>
            <a:r>
              <a:rPr lang="zh-CN" altLang="en-US" sz="3200" b="1" dirty="0" smtClean="0">
                <a:latin typeface="楷体" panose="02010609060101010101" charset="-122"/>
                <a:ea typeface="楷体" panose="02010609060101010101" charset="-122"/>
              </a:rPr>
              <a:t>望</a:t>
            </a:r>
            <a:r>
              <a:rPr lang="zh-CN" altLang="en-US" sz="3200" b="1" dirty="0">
                <a:latin typeface="楷体" panose="02010609060101010101" charset="-122"/>
                <a:ea typeface="楷体" panose="02010609060101010101" charset="-122"/>
              </a:rPr>
              <a:t>湖楼下水如天。</a:t>
            </a:r>
            <a:endParaRPr lang="zh-CN" altLang="en-US" sz="32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5" grpId="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7325" y="564965"/>
            <a:ext cx="8704580" cy="368300"/>
          </a:xfrm>
          <a:prstGeom prst="rect">
            <a:avLst/>
          </a:prstGeom>
          <a:noFill/>
        </p:spPr>
        <p:txBody>
          <a:bodyPr wrap="square" rtlCol="0">
            <a:spAutoFit/>
          </a:bodyPr>
          <a:lstStyle/>
          <a:p>
            <a:r>
              <a:rPr lang="en-US" altLang="zh-CN">
                <a:sym typeface="+mn-ea"/>
              </a:rPr>
              <a:t>                                                  </a:t>
            </a:r>
            <a:endParaRPr lang="zh-CN" altLang="en-US"/>
          </a:p>
        </p:txBody>
      </p:sp>
      <p:pic>
        <p:nvPicPr>
          <p:cNvPr id="21506" name="Picture 2" descr="https://timgsa.baidu.com/timg?image&amp;quality=80&amp;size=b9999_10000&amp;sec=1581867281460&amp;di=4a78c339b19a4ab41e164df5d7b8d0ca&amp;imgtype=0&amp;src=http%3A%2F%2F5b0988e595225.cdn.sohucs.com%2Fimages%2F20190205%2F566236669fe045fcba7e3fb0caf2928d.jpeg"/>
          <p:cNvPicPr>
            <a:picLocks noChangeAspect="1" noChangeArrowheads="1"/>
          </p:cNvPicPr>
          <p:nvPr/>
        </p:nvPicPr>
        <p:blipFill>
          <a:blip r:embed="rId1"/>
          <a:srcRect/>
          <a:stretch>
            <a:fillRect/>
          </a:stretch>
        </p:blipFill>
        <p:spPr bwMode="auto">
          <a:xfrm>
            <a:off x="2781068" y="2882567"/>
            <a:ext cx="3729729" cy="2097973"/>
          </a:xfrm>
          <a:prstGeom prst="rect">
            <a:avLst/>
          </a:prstGeom>
          <a:noFill/>
        </p:spPr>
      </p:pic>
      <p:sp>
        <p:nvSpPr>
          <p:cNvPr id="5" name="文本框 4"/>
          <p:cNvSpPr txBox="1"/>
          <p:nvPr/>
        </p:nvSpPr>
        <p:spPr>
          <a:xfrm>
            <a:off x="159649" y="342723"/>
            <a:ext cx="8810173" cy="2523768"/>
          </a:xfrm>
          <a:prstGeom prst="rect">
            <a:avLst/>
          </a:prstGeom>
          <a:noFill/>
        </p:spPr>
        <p:txBody>
          <a:bodyPr wrap="square" rtlCol="0">
            <a:spAutoFit/>
          </a:bodyPr>
          <a:lstStyle/>
          <a:p>
            <a:pPr algn="ctr">
              <a:spcBef>
                <a:spcPts val="600"/>
              </a:spcBef>
            </a:pPr>
            <a:r>
              <a:rPr lang="zh-CN" altLang="en-US" sz="2800" b="1" dirty="0" smtClean="0">
                <a:solidFill>
                  <a:sysClr val="windowText" lastClr="000000"/>
                </a:solidFill>
                <a:latin typeface="黑体" panose="02010609060101010101" pitchFamily="49" charset="-122"/>
                <a:ea typeface="黑体" panose="02010609060101010101" pitchFamily="49" charset="-122"/>
                <a:cs typeface="黑体" panose="02010609060101010101" pitchFamily="49" charset="-122"/>
              </a:rPr>
              <a:t>西</a:t>
            </a:r>
            <a:r>
              <a:rPr lang="zh-CN" altLang="en-US" sz="2800" b="1" dirty="0">
                <a:solidFill>
                  <a:sysClr val="windowText" lastClr="000000"/>
                </a:solidFill>
                <a:latin typeface="黑体" panose="02010609060101010101" pitchFamily="49" charset="-122"/>
                <a:ea typeface="黑体" panose="02010609060101010101" pitchFamily="49" charset="-122"/>
                <a:cs typeface="黑体" panose="02010609060101010101" pitchFamily="49" charset="-122"/>
              </a:rPr>
              <a:t>江月·夜行黄沙道</a:t>
            </a:r>
            <a:r>
              <a:rPr lang="zh-CN" altLang="en-US" sz="2800" b="1" dirty="0" smtClean="0">
                <a:solidFill>
                  <a:sysClr val="windowText" lastClr="000000"/>
                </a:solidFill>
                <a:latin typeface="黑体" panose="02010609060101010101" pitchFamily="49" charset="-122"/>
                <a:ea typeface="黑体" panose="02010609060101010101" pitchFamily="49" charset="-122"/>
                <a:cs typeface="黑体" panose="02010609060101010101" pitchFamily="49" charset="-122"/>
              </a:rPr>
              <a:t>中</a:t>
            </a:r>
            <a:endParaRPr lang="en-US" altLang="zh-CN" sz="2800" b="1" dirty="0" smtClean="0">
              <a:solidFill>
                <a:sysClr val="windowText" lastClr="000000"/>
              </a:solidFill>
              <a:latin typeface="黑体" panose="02010609060101010101" pitchFamily="49" charset="-122"/>
              <a:ea typeface="黑体" panose="02010609060101010101" pitchFamily="49" charset="-122"/>
              <a:cs typeface="黑体" panose="02010609060101010101" pitchFamily="49" charset="-122"/>
            </a:endParaRPr>
          </a:p>
          <a:p>
            <a:pPr algn="ctr">
              <a:spcBef>
                <a:spcPts val="600"/>
              </a:spcBef>
            </a:pPr>
            <a:r>
              <a:rPr lang="zh-CN" altLang="en-US" sz="2400" b="1" dirty="0" smtClean="0">
                <a:solidFill>
                  <a:sysClr val="windowText" lastClr="000000"/>
                </a:solidFill>
                <a:latin typeface="宋体" panose="02010600030101010101" pitchFamily="2" charset="-122"/>
                <a:ea typeface="宋体" panose="02010600030101010101" pitchFamily="2" charset="-122"/>
              </a:rPr>
              <a:t>［宋］辛弃疾</a:t>
            </a:r>
            <a:endParaRPr lang="zh-CN" altLang="en-US" sz="2400" b="1" dirty="0" smtClean="0">
              <a:solidFill>
                <a:sysClr val="windowText" lastClr="000000"/>
              </a:solidFill>
              <a:latin typeface="宋体" panose="02010600030101010101" pitchFamily="2" charset="-122"/>
              <a:ea typeface="宋体" panose="02010600030101010101" pitchFamily="2" charset="-122"/>
            </a:endParaRPr>
          </a:p>
          <a:p>
            <a:pPr>
              <a:spcBef>
                <a:spcPts val="600"/>
              </a:spcBef>
            </a:pPr>
            <a:r>
              <a:rPr lang="zh-CN" altLang="en-US" sz="3200" b="1" dirty="0" smtClean="0">
                <a:solidFill>
                  <a:sysClr val="windowText" lastClr="000000"/>
                </a:solidFill>
                <a:latin typeface="楷体" panose="02010609060101010101" charset="-122"/>
                <a:ea typeface="楷体" panose="02010609060101010101" charset="-122"/>
              </a:rPr>
              <a:t>    </a:t>
            </a:r>
            <a:r>
              <a:rPr lang="zh-CN" altLang="en-US" sz="3200" b="1" dirty="0">
                <a:solidFill>
                  <a:sysClr val="windowText" lastClr="000000"/>
                </a:solidFill>
                <a:latin typeface="楷体" panose="02010609060101010101" charset="-122"/>
                <a:ea typeface="楷体" panose="02010609060101010101" charset="-122"/>
              </a:rPr>
              <a:t>明月别枝惊鹊，清风半夜鸣蝉。稻花香里说丰年，听取蛙声一片。  </a:t>
            </a:r>
            <a:r>
              <a:rPr lang="zh-CN" altLang="en-US" sz="3200" b="1" dirty="0" smtClean="0">
                <a:solidFill>
                  <a:sysClr val="windowText" lastClr="000000"/>
                </a:solidFill>
                <a:latin typeface="楷体" panose="02010609060101010101" charset="-122"/>
                <a:ea typeface="楷体" panose="02010609060101010101" charset="-122"/>
              </a:rPr>
              <a:t> </a:t>
            </a:r>
            <a:r>
              <a:rPr lang="zh-CN" altLang="en-US" sz="3200" b="1" dirty="0">
                <a:solidFill>
                  <a:sysClr val="windowText" lastClr="000000"/>
                </a:solidFill>
                <a:latin typeface="楷体" panose="02010609060101010101" charset="-122"/>
                <a:ea typeface="楷体" panose="02010609060101010101" charset="-122"/>
              </a:rPr>
              <a:t>七八个星天外，两三点雨山前。旧时茅店社林边，路转溪桥忽见。</a:t>
            </a:r>
            <a:endParaRPr lang="zh-CN" altLang="en-US" sz="3200" b="1" dirty="0">
              <a:solidFill>
                <a:sysClr val="windowText" lastClr="00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half" idx="4294967295"/>
          </p:nvPr>
        </p:nvSpPr>
        <p:spPr>
          <a:xfrm>
            <a:off x="575310" y="1488440"/>
            <a:ext cx="8044180" cy="2612346"/>
          </a:xfrm>
          <a:prstGeom prst="rect">
            <a:avLst/>
          </a:prstGeom>
        </p:spPr>
        <p:txBody>
          <a:bodyPr/>
          <a:lstStyle/>
          <a:p>
            <a:pPr marL="0" indent="0">
              <a:buNone/>
            </a:pPr>
            <a:r>
              <a:rPr lang="zh-CN" altLang="en-US" sz="3200" b="1" dirty="0" smtClean="0">
                <a:latin typeface="楷体" panose="02010609060101010101" charset="-122"/>
                <a:ea typeface="楷体" panose="02010609060101010101" charset="-122"/>
              </a:rPr>
              <a:t>    归根结底</a:t>
            </a:r>
            <a:r>
              <a:rPr lang="zh-CN" altLang="en-US" sz="3200" b="1" dirty="0">
                <a:latin typeface="楷体" panose="02010609060101010101" charset="-122"/>
                <a:ea typeface="楷体" panose="02010609060101010101" charset="-122"/>
              </a:rPr>
              <a:t>是对字义、词义理解不正确。形、音、义的统一，是汉字的基本特点。因此，要正确识记汉字字形，应在学习中做到字不离词，因义记形。</a:t>
            </a:r>
            <a:endParaRPr lang="zh-CN" altLang="en-US" sz="3200" b="1" dirty="0">
              <a:latin typeface="楷体" panose="02010609060101010101" charset="-122"/>
              <a:ea typeface="楷体" panose="02010609060101010101" charset="-122"/>
            </a:endParaRPr>
          </a:p>
        </p:txBody>
      </p:sp>
      <p:sp>
        <p:nvSpPr>
          <p:cNvPr id="4" name="标题 3"/>
          <p:cNvSpPr>
            <a:spLocks noGrp="1"/>
          </p:cNvSpPr>
          <p:nvPr>
            <p:ph type="title" idx="4294967295"/>
          </p:nvPr>
        </p:nvSpPr>
        <p:spPr>
          <a:xfrm>
            <a:off x="574388" y="710413"/>
            <a:ext cx="4274251" cy="584775"/>
          </a:xfrm>
          <a:prstGeom prst="rect">
            <a:avLst/>
          </a:prstGeom>
          <a:noFill/>
        </p:spPr>
        <p:txBody>
          <a:bodyPr wrap="square" rtlCol="0">
            <a:spAutoFit/>
          </a:bodyPr>
          <a:lstStyle/>
          <a:p>
            <a:pPr defTabSz="914400"/>
            <a:r>
              <a:rPr lang="zh-CN" altLang="en-US" sz="3200" dirty="0">
                <a:latin typeface="宋体" panose="02010600030101010101" pitchFamily="2" charset="-122"/>
                <a:ea typeface="宋体" panose="02010600030101010101" pitchFamily="2" charset="-122"/>
                <a:cs typeface="幼圆" panose="02010509060101010101" charset="-122"/>
              </a:rPr>
              <a:t>产生错别字的</a:t>
            </a:r>
            <a:r>
              <a:rPr lang="zh-CN" altLang="en-US" sz="3200" dirty="0" smtClean="0">
                <a:latin typeface="宋体" panose="02010600030101010101" pitchFamily="2" charset="-122"/>
                <a:ea typeface="宋体" panose="02010600030101010101" pitchFamily="2" charset="-122"/>
                <a:cs typeface="幼圆" panose="02010509060101010101" charset="-122"/>
              </a:rPr>
              <a:t>原因：</a:t>
            </a:r>
            <a:endParaRPr lang="zh-CN" altLang="en-US" sz="3200" dirty="0">
              <a:latin typeface="宋体" panose="02010600030101010101" pitchFamily="2" charset="-122"/>
              <a:ea typeface="宋体" panose="02010600030101010101" pitchFamily="2" charset="-122"/>
              <a:cs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8141b638a606afb5dbee4d9d67983a"/>
          <p:cNvPicPr>
            <a:picLocks noChangeAspect="1"/>
          </p:cNvPicPr>
          <p:nvPr/>
        </p:nvPicPr>
        <p:blipFill>
          <a:blip r:embed="rId1">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a:off x="-52705" y="-13520"/>
            <a:ext cx="9205595" cy="5198110"/>
          </a:xfrm>
          <a:prstGeom prst="rect">
            <a:avLst/>
          </a:prstGeom>
        </p:spPr>
      </p:pic>
      <p:sp>
        <p:nvSpPr>
          <p:cNvPr id="3" name="文本框 2"/>
          <p:cNvSpPr txBox="1"/>
          <p:nvPr/>
        </p:nvSpPr>
        <p:spPr>
          <a:xfrm>
            <a:off x="91179" y="995495"/>
            <a:ext cx="5421169" cy="3370153"/>
          </a:xfrm>
          <a:prstGeom prst="rect">
            <a:avLst/>
          </a:prstGeom>
          <a:noFill/>
        </p:spPr>
        <p:txBody>
          <a:bodyPr wrap="square" rtlCol="0">
            <a:spAutoFit/>
          </a:bodyPr>
          <a:lstStyle/>
          <a:p>
            <a:pPr algn="ctr">
              <a:spcBef>
                <a:spcPts val="600"/>
              </a:spcBef>
            </a:pPr>
            <a:r>
              <a:rPr lang="zh-CN" altLang="en-US" sz="3200" b="1" dirty="0" smtClean="0">
                <a:latin typeface="黑体" panose="02010609060101010101" pitchFamily="49" charset="-122"/>
                <a:ea typeface="黑体" panose="02010609060101010101" pitchFamily="49" charset="-122"/>
              </a:rPr>
              <a:t>过</a:t>
            </a:r>
            <a:r>
              <a:rPr lang="zh-CN" altLang="en-US" sz="3200" b="1" dirty="0">
                <a:latin typeface="黑体" panose="02010609060101010101" pitchFamily="49" charset="-122"/>
                <a:ea typeface="黑体" panose="02010609060101010101" pitchFamily="49" charset="-122"/>
              </a:rPr>
              <a:t>故人庄</a:t>
            </a:r>
            <a:endParaRPr lang="zh-CN" altLang="en-US" sz="3200" b="1" dirty="0">
              <a:latin typeface="黑体" panose="02010609060101010101" pitchFamily="49" charset="-122"/>
              <a:ea typeface="黑体" panose="02010609060101010101" pitchFamily="49" charset="-122"/>
            </a:endParaRPr>
          </a:p>
          <a:p>
            <a:pPr algn="ctr">
              <a:spcBef>
                <a:spcPts val="600"/>
              </a:spcBef>
            </a:pPr>
            <a:r>
              <a:rPr lang="zh-CN" altLang="en-US" sz="2800" b="1" dirty="0">
                <a:latin typeface="宋体" panose="02010600030101010101" pitchFamily="2" charset="-122"/>
                <a:ea typeface="宋体" panose="02010600030101010101" pitchFamily="2" charset="-122"/>
              </a:rPr>
              <a:t>[唐]孟浩然</a:t>
            </a:r>
            <a:endParaRPr lang="zh-CN" altLang="en-US" sz="2800" b="1" dirty="0">
              <a:latin typeface="宋体" panose="02010600030101010101" pitchFamily="2" charset="-122"/>
              <a:ea typeface="宋体" panose="02010600030101010101" pitchFamily="2" charset="-122"/>
            </a:endParaRPr>
          </a:p>
          <a:p>
            <a:pPr algn="ctr">
              <a:spcBef>
                <a:spcPts val="600"/>
              </a:spcBef>
            </a:pPr>
            <a:r>
              <a:rPr lang="zh-CN" altLang="en-US" sz="3200" b="1" dirty="0">
                <a:latin typeface="楷体" panose="02010609060101010101" charset="-122"/>
                <a:ea typeface="楷体" panose="02010609060101010101" charset="-122"/>
              </a:rPr>
              <a:t>故人具鸡黍，邀我至田家。</a:t>
            </a:r>
            <a:endParaRPr lang="zh-CN" altLang="en-US" sz="3200" b="1" dirty="0">
              <a:latin typeface="楷体" panose="02010609060101010101" charset="-122"/>
              <a:ea typeface="楷体" panose="02010609060101010101" charset="-122"/>
            </a:endParaRPr>
          </a:p>
          <a:p>
            <a:pPr algn="ctr">
              <a:spcBef>
                <a:spcPts val="600"/>
              </a:spcBef>
            </a:pPr>
            <a:r>
              <a:rPr lang="zh-CN" altLang="en-US" sz="3200" b="1" dirty="0">
                <a:latin typeface="楷体" panose="02010609060101010101" charset="-122"/>
                <a:ea typeface="楷体" panose="02010609060101010101" charset="-122"/>
              </a:rPr>
              <a:t>绿树村边合，青山郭外斜。</a:t>
            </a:r>
            <a:endParaRPr lang="zh-CN" altLang="en-US" sz="3200" b="1" dirty="0">
              <a:latin typeface="楷体" panose="02010609060101010101" charset="-122"/>
              <a:ea typeface="楷体" panose="02010609060101010101" charset="-122"/>
            </a:endParaRPr>
          </a:p>
          <a:p>
            <a:pPr algn="ctr">
              <a:spcBef>
                <a:spcPts val="600"/>
              </a:spcBef>
            </a:pPr>
            <a:r>
              <a:rPr lang="zh-CN" altLang="en-US" sz="3200" b="1" dirty="0">
                <a:latin typeface="楷体" panose="02010609060101010101" charset="-122"/>
                <a:ea typeface="楷体" panose="02010609060101010101" charset="-122"/>
              </a:rPr>
              <a:t>开轩面场圃，把酒话桑麻。</a:t>
            </a:r>
            <a:endParaRPr lang="zh-CN" altLang="en-US" sz="3200" b="1" dirty="0">
              <a:latin typeface="楷体" panose="02010609060101010101" charset="-122"/>
              <a:ea typeface="楷体" panose="02010609060101010101" charset="-122"/>
            </a:endParaRPr>
          </a:p>
          <a:p>
            <a:pPr algn="ctr">
              <a:spcBef>
                <a:spcPts val="600"/>
              </a:spcBef>
            </a:pPr>
            <a:r>
              <a:rPr lang="zh-CN" altLang="en-US" sz="3200" b="1" dirty="0">
                <a:latin typeface="楷体" panose="02010609060101010101" charset="-122"/>
                <a:ea typeface="楷体" panose="02010609060101010101" charset="-122"/>
              </a:rPr>
              <a:t>待到重阳日，还来就菊花。</a:t>
            </a:r>
            <a:endParaRPr lang="zh-CN" altLang="en-US" sz="3200" b="1" dirty="0">
              <a:latin typeface="楷体" panose="02010609060101010101" charset="-122"/>
              <a:ea typeface="楷体" panose="02010609060101010101" charset="-122"/>
            </a:endParaRPr>
          </a:p>
        </p:txBody>
      </p:sp>
      <p:sp>
        <p:nvSpPr>
          <p:cNvPr id="2" name="文本框 1"/>
          <p:cNvSpPr txBox="1"/>
          <p:nvPr/>
        </p:nvSpPr>
        <p:spPr>
          <a:xfrm>
            <a:off x="229235" y="267785"/>
            <a:ext cx="16052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日积月累</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3" grpId="1"/>
      <p:bldP spid="2" grpId="1"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u=3746544677,855792298&amp;fm=26&amp;gp=0"/>
          <p:cNvPicPr>
            <a:picLocks noChangeAspect="1"/>
          </p:cNvPicPr>
          <p:nvPr/>
        </p:nvPicPr>
        <p:blipFill>
          <a:blip r:embed="rId1"/>
          <a:stretch>
            <a:fillRect/>
          </a:stretch>
        </p:blipFill>
        <p:spPr>
          <a:xfrm>
            <a:off x="635" y="0"/>
            <a:ext cx="9143365" cy="5143500"/>
          </a:xfrm>
          <a:prstGeom prst="rect">
            <a:avLst/>
          </a:prstGeom>
        </p:spPr>
      </p:pic>
      <p:sp>
        <p:nvSpPr>
          <p:cNvPr id="2" name="文本框 1"/>
          <p:cNvSpPr txBox="1"/>
          <p:nvPr/>
        </p:nvSpPr>
        <p:spPr>
          <a:xfrm>
            <a:off x="4151080" y="-2548"/>
            <a:ext cx="4978400" cy="3108543"/>
          </a:xfrm>
          <a:prstGeom prst="rect">
            <a:avLst/>
          </a:prstGeom>
          <a:solidFill>
            <a:schemeClr val="bg1"/>
          </a:solidFill>
        </p:spPr>
        <p:txBody>
          <a:bodyPr wrap="square" rtlCol="0" anchor="t">
            <a:spAutoFit/>
          </a:bodyPr>
          <a:lstStyle/>
          <a:p>
            <a:r>
              <a:rPr lang="en-US" altLang="zh-CN" sz="2800" b="1" dirty="0">
                <a:latin typeface="宋体" panose="02010600030101010101" pitchFamily="2" charset="-122"/>
                <a:ea typeface="宋体" panose="02010600030101010101" pitchFamily="2" charset="-122"/>
              </a:rPr>
              <a:t>   </a:t>
            </a:r>
            <a:r>
              <a:rPr lang="zh-CN" altLang="en-US" sz="2800" b="1" dirty="0">
                <a:latin typeface="宋体" panose="02010600030101010101" pitchFamily="2" charset="-122"/>
                <a:ea typeface="宋体" panose="02010600030101010101" pitchFamily="2" charset="-122"/>
              </a:rPr>
              <a:t>《过故人庄》是唐代诗人孟浩然创作的一首五律，写的是诗人应邀到一位农村老朋友家做客的经过。在淳朴自然的田园风光之中，主客举杯饮酒，闲谈家常，充满了乐趣，抒发了诗人和朋友之间真挚的友情。</a:t>
            </a:r>
            <a:endParaRPr lang="zh-CN" altLang="en-US" sz="2800" b="1"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2" grpId="1"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rcRect b="9400"/>
          <a:stretch>
            <a:fillRect/>
          </a:stretch>
        </p:blipFill>
        <p:spPr>
          <a:xfrm>
            <a:off x="-36830" y="-17145"/>
            <a:ext cx="9187815" cy="5165090"/>
          </a:xfrm>
          <a:prstGeom prst="rect">
            <a:avLst/>
          </a:prstGeom>
        </p:spPr>
      </p:pic>
      <p:sp>
        <p:nvSpPr>
          <p:cNvPr id="3" name="文本框 2"/>
          <p:cNvSpPr txBox="1"/>
          <p:nvPr/>
        </p:nvSpPr>
        <p:spPr>
          <a:xfrm>
            <a:off x="714838" y="1053193"/>
            <a:ext cx="3073400" cy="3370153"/>
          </a:xfrm>
          <a:prstGeom prst="rect">
            <a:avLst/>
          </a:prstGeom>
          <a:solidFill>
            <a:srgbClr val="FFFFFF">
              <a:alpha val="81176"/>
            </a:srgbClr>
          </a:solidFill>
        </p:spPr>
        <p:txBody>
          <a:bodyPr wrap="square" rtlCol="0">
            <a:spAutoFit/>
          </a:bodyPr>
          <a:lstStyle/>
          <a:p>
            <a:pPr algn="ctr">
              <a:spcBef>
                <a:spcPts val="600"/>
              </a:spcBef>
            </a:pPr>
            <a:r>
              <a:rPr lang="zh-CN" altLang="en-US" sz="3200" b="1" dirty="0" smtClean="0">
                <a:latin typeface="黑体" panose="02010609060101010101" pitchFamily="49" charset="-122"/>
                <a:ea typeface="黑体" panose="02010609060101010101" pitchFamily="49" charset="-122"/>
              </a:rPr>
              <a:t>绝句</a:t>
            </a:r>
            <a:endParaRPr lang="zh-CN" altLang="en-US" sz="3200" b="1" dirty="0">
              <a:latin typeface="黑体" panose="02010609060101010101" pitchFamily="49" charset="-122"/>
              <a:ea typeface="黑体" panose="02010609060101010101" pitchFamily="49" charset="-122"/>
            </a:endParaRPr>
          </a:p>
          <a:p>
            <a:pPr algn="ctr">
              <a:spcBef>
                <a:spcPts val="600"/>
              </a:spcBef>
            </a:pPr>
            <a:r>
              <a:rPr lang="zh-CN" altLang="en-US" sz="2800" b="1" dirty="0">
                <a:latin typeface="宋体" panose="02010600030101010101" pitchFamily="2" charset="-122"/>
                <a:ea typeface="宋体" panose="02010600030101010101" pitchFamily="2" charset="-122"/>
                <a:sym typeface="+mn-ea"/>
              </a:rPr>
              <a:t>[唐]杜甫</a:t>
            </a:r>
            <a:endParaRPr lang="zh-CN" altLang="en-US" sz="2800" b="1" dirty="0">
              <a:latin typeface="宋体" panose="02010600030101010101" pitchFamily="2" charset="-122"/>
              <a:ea typeface="宋体" panose="02010600030101010101" pitchFamily="2" charset="-122"/>
            </a:endParaRPr>
          </a:p>
          <a:p>
            <a:pPr algn="ctr">
              <a:spcBef>
                <a:spcPts val="600"/>
              </a:spcBef>
            </a:pPr>
            <a:r>
              <a:rPr lang="zh-CN" altLang="en-US" sz="3200" b="1" dirty="0">
                <a:latin typeface="楷体" panose="02010609060101010101" charset="-122"/>
                <a:ea typeface="楷体" panose="02010609060101010101" charset="-122"/>
              </a:rPr>
              <a:t>迟日江山丽，</a:t>
            </a:r>
            <a:endParaRPr lang="zh-CN" altLang="en-US" sz="3200" b="1" dirty="0">
              <a:latin typeface="楷体" panose="02010609060101010101" charset="-122"/>
              <a:ea typeface="楷体" panose="02010609060101010101" charset="-122"/>
            </a:endParaRPr>
          </a:p>
          <a:p>
            <a:pPr algn="ctr">
              <a:spcBef>
                <a:spcPts val="600"/>
              </a:spcBef>
            </a:pPr>
            <a:r>
              <a:rPr lang="zh-CN" altLang="en-US" sz="3200" b="1" dirty="0">
                <a:latin typeface="楷体" panose="02010609060101010101" charset="-122"/>
                <a:ea typeface="楷体" panose="02010609060101010101" charset="-122"/>
              </a:rPr>
              <a:t>春风花草香。</a:t>
            </a:r>
            <a:endParaRPr lang="zh-CN" altLang="en-US" sz="3200" b="1" dirty="0">
              <a:latin typeface="楷体" panose="02010609060101010101" charset="-122"/>
              <a:ea typeface="楷体" panose="02010609060101010101" charset="-122"/>
            </a:endParaRPr>
          </a:p>
          <a:p>
            <a:pPr algn="ctr">
              <a:spcBef>
                <a:spcPts val="600"/>
              </a:spcBef>
            </a:pPr>
            <a:r>
              <a:rPr lang="zh-CN" altLang="en-US" sz="3200" b="1" dirty="0">
                <a:latin typeface="楷体" panose="02010609060101010101" charset="-122"/>
                <a:ea typeface="楷体" panose="02010609060101010101" charset="-122"/>
              </a:rPr>
              <a:t>泥融飞燕子，</a:t>
            </a:r>
            <a:endParaRPr lang="zh-CN" altLang="en-US" sz="3200" b="1" dirty="0">
              <a:latin typeface="楷体" panose="02010609060101010101" charset="-122"/>
              <a:ea typeface="楷体" panose="02010609060101010101" charset="-122"/>
            </a:endParaRPr>
          </a:p>
          <a:p>
            <a:pPr algn="ctr">
              <a:spcBef>
                <a:spcPts val="600"/>
              </a:spcBef>
            </a:pPr>
            <a:r>
              <a:rPr lang="zh-CN" altLang="en-US" sz="3200" b="1" dirty="0">
                <a:latin typeface="楷体" panose="02010609060101010101" charset="-122"/>
                <a:ea typeface="楷体" panose="02010609060101010101" charset="-122"/>
              </a:rPr>
              <a:t>沙暖睡鸳鸯。</a:t>
            </a:r>
            <a:endParaRPr lang="zh-CN" altLang="en-US" sz="3200" b="1" dirty="0">
              <a:latin typeface="楷体" panose="02010609060101010101" charset="-122"/>
              <a:ea typeface="楷体" panose="02010609060101010101" charset="-122"/>
            </a:endParaRPr>
          </a:p>
        </p:txBody>
      </p:sp>
      <p:sp>
        <p:nvSpPr>
          <p:cNvPr id="2" name="文本框 1"/>
          <p:cNvSpPr txBox="1"/>
          <p:nvPr/>
        </p:nvSpPr>
        <p:spPr>
          <a:xfrm>
            <a:off x="300990" y="319220"/>
            <a:ext cx="8940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3" grpId="1" animBg="1"/>
      <p:bldP spid="2" grpId="1"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0611" y="1541595"/>
            <a:ext cx="8898255" cy="3108543"/>
          </a:xfrm>
          <a:prstGeom prst="rect">
            <a:avLst/>
          </a:prstGeom>
          <a:noFill/>
        </p:spPr>
        <p:txBody>
          <a:bodyPr wrap="square" rtlCol="0">
            <a:spAutoFit/>
          </a:bodyPr>
          <a:lstStyle/>
          <a:p>
            <a:r>
              <a:rPr lang="en-US" altLang="zh-CN" sz="2800" b="1" dirty="0">
                <a:latin typeface="楷体" panose="02010609060101010101" charset="-122"/>
                <a:ea typeface="楷体" panose="02010609060101010101" charset="-122"/>
                <a:cs typeface="楷体" panose="02010609060101010101" charset="-122"/>
                <a:sym typeface="+mn-ea"/>
              </a:rPr>
              <a:t>    1.</a:t>
            </a:r>
            <a:r>
              <a:rPr lang="zh-CN" altLang="en-US" sz="2800" b="1" dirty="0">
                <a:latin typeface="楷体" panose="02010609060101010101" charset="-122"/>
                <a:ea typeface="楷体" panose="02010609060101010101" charset="-122"/>
                <a:cs typeface="楷体" panose="02010609060101010101" charset="-122"/>
                <a:sym typeface="+mn-ea"/>
              </a:rPr>
              <a:t>《宿建德江》的作者</a:t>
            </a:r>
            <a:r>
              <a:rPr lang="zh-CN" altLang="en-US" sz="2800" b="1" dirty="0" smtClean="0">
                <a:latin typeface="楷体" panose="02010609060101010101" charset="-122"/>
                <a:ea typeface="楷体" panose="02010609060101010101" charset="-122"/>
                <a:cs typeface="楷体" panose="02010609060101010101" charset="-122"/>
                <a:sym typeface="+mn-ea"/>
              </a:rPr>
              <a:t>是</a:t>
            </a:r>
            <a:r>
              <a:rPr lang="en-US" altLang="zh-CN" sz="2800" b="1" dirty="0" smtClean="0">
                <a:latin typeface="楷体" panose="02010609060101010101" charset="-122"/>
                <a:ea typeface="楷体" panose="02010609060101010101" charset="-122"/>
                <a:cs typeface="楷体" panose="02010609060101010101" charset="-122"/>
                <a:sym typeface="+mn-ea"/>
              </a:rPr>
              <a:t>____</a:t>
            </a:r>
            <a:r>
              <a:rPr lang="zh-CN" altLang="en-US" sz="2800" b="1" dirty="0" smtClean="0">
                <a:latin typeface="楷体" panose="02010609060101010101" charset="-122"/>
                <a:ea typeface="楷体" panose="02010609060101010101" charset="-122"/>
                <a:cs typeface="楷体" panose="02010609060101010101" charset="-122"/>
                <a:sym typeface="+mn-ea"/>
              </a:rPr>
              <a:t>代的</a:t>
            </a:r>
            <a:r>
              <a:rPr lang="en-US" altLang="zh-CN" sz="2800" b="1" dirty="0" smtClean="0">
                <a:latin typeface="楷体" panose="02010609060101010101" charset="-122"/>
                <a:ea typeface="楷体" panose="02010609060101010101" charset="-122"/>
                <a:cs typeface="楷体" panose="02010609060101010101" charset="-122"/>
                <a:sym typeface="+mn-ea"/>
              </a:rPr>
              <a:t>________</a:t>
            </a:r>
            <a:r>
              <a:rPr lang="zh-CN" altLang="en-US" sz="2800" b="1" dirty="0" smtClean="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作者紧紧围绕一个</a:t>
            </a:r>
            <a:r>
              <a:rPr lang="en-US" altLang="zh-CN" sz="2800" b="1" dirty="0" smtClean="0">
                <a:latin typeface="楷体" panose="02010609060101010101" charset="-122"/>
                <a:ea typeface="楷体" panose="02010609060101010101" charset="-122"/>
                <a:cs typeface="楷体" panose="02010609060101010101" charset="-122"/>
                <a:sym typeface="+mn-ea"/>
              </a:rPr>
              <a:t>“___”</a:t>
            </a:r>
            <a:r>
              <a:rPr lang="zh-CN" altLang="en-US" sz="2800" b="1" dirty="0">
                <a:latin typeface="楷体" panose="02010609060101010101" charset="-122"/>
                <a:ea typeface="楷体" panose="02010609060101010101" charset="-122"/>
                <a:cs typeface="楷体" panose="02010609060101010101" charset="-122"/>
                <a:sym typeface="+mn-ea"/>
              </a:rPr>
              <a:t>字，写</a:t>
            </a:r>
            <a:r>
              <a:rPr lang="zh-CN" altLang="en-US" sz="2800" b="1" dirty="0" smtClean="0">
                <a:latin typeface="楷体" panose="02010609060101010101" charset="-122"/>
                <a:ea typeface="楷体" panose="02010609060101010101" charset="-122"/>
                <a:cs typeface="楷体" panose="02010609060101010101" charset="-122"/>
                <a:sym typeface="+mn-ea"/>
              </a:rPr>
              <a:t>了</a:t>
            </a:r>
            <a:r>
              <a:rPr lang="en-US" altLang="zh-CN" sz="2800" b="1" dirty="0" smtClean="0">
                <a:latin typeface="楷体" panose="02010609060101010101" charset="-122"/>
                <a:ea typeface="楷体" panose="02010609060101010101" charset="-122"/>
                <a:cs typeface="楷体" panose="02010609060101010101" charset="-122"/>
                <a:sym typeface="+mn-ea"/>
              </a:rPr>
              <a:t>_____________________</a:t>
            </a:r>
            <a:r>
              <a:rPr lang="zh-CN" altLang="en-US" sz="2800" b="1" dirty="0" smtClean="0">
                <a:latin typeface="楷体" panose="02010609060101010101" charset="-122"/>
                <a:ea typeface="楷体" panose="02010609060101010101" charset="-122"/>
                <a:cs typeface="楷体" panose="02010609060101010101" charset="-122"/>
                <a:sym typeface="+mn-ea"/>
              </a:rPr>
              <a:t>等</a:t>
            </a:r>
            <a:r>
              <a:rPr lang="zh-CN" altLang="en-US" sz="2800" b="1" dirty="0">
                <a:latin typeface="楷体" panose="02010609060101010101" charset="-122"/>
                <a:ea typeface="楷体" panose="02010609060101010101" charset="-122"/>
                <a:cs typeface="楷体" panose="02010609060101010101" charset="-122"/>
                <a:sym typeface="+mn-ea"/>
              </a:rPr>
              <a:t>景物。</a:t>
            </a:r>
            <a:endParaRPr lang="zh-CN" altLang="en-US" sz="2800" b="1" dirty="0">
              <a:latin typeface="楷体" panose="02010609060101010101" charset="-122"/>
              <a:ea typeface="楷体" panose="02010609060101010101" charset="-122"/>
              <a:cs typeface="楷体" panose="02010609060101010101" charset="-122"/>
            </a:endParaRPr>
          </a:p>
          <a:p>
            <a:r>
              <a:rPr lang="en-US" altLang="zh-CN" sz="2800" b="1" dirty="0">
                <a:latin typeface="楷体" panose="02010609060101010101" charset="-122"/>
                <a:ea typeface="楷体" panose="02010609060101010101" charset="-122"/>
                <a:cs typeface="楷体" panose="02010609060101010101" charset="-122"/>
                <a:sym typeface="+mn-ea"/>
              </a:rPr>
              <a:t>    2.</a:t>
            </a:r>
            <a:r>
              <a:rPr lang="zh-CN" altLang="en-US" sz="2800" b="1" dirty="0">
                <a:latin typeface="楷体" panose="02010609060101010101" charset="-122"/>
                <a:ea typeface="楷体" panose="02010609060101010101" charset="-122"/>
                <a:cs typeface="楷体" panose="02010609060101010101" charset="-122"/>
                <a:sym typeface="+mn-ea"/>
              </a:rPr>
              <a:t>《六月二十七日望湖楼醉书》的作者是</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代的</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，作者用题目告诉了我们这首诗写的时间是</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，地点是</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，事件是</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，当时的心境是</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a:t>
            </a:r>
            <a:endParaRPr lang="zh-CN" altLang="en-US" sz="2800" b="1" dirty="0">
              <a:latin typeface="楷体" panose="02010609060101010101" charset="-122"/>
              <a:ea typeface="楷体" panose="02010609060101010101" charset="-122"/>
              <a:cs typeface="楷体" panose="02010609060101010101" charset="-122"/>
            </a:endParaRPr>
          </a:p>
        </p:txBody>
      </p:sp>
      <p:sp>
        <p:nvSpPr>
          <p:cNvPr id="4" name="文本框 3"/>
          <p:cNvSpPr txBox="1"/>
          <p:nvPr/>
        </p:nvSpPr>
        <p:spPr>
          <a:xfrm>
            <a:off x="7520667" y="2806879"/>
            <a:ext cx="55118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宋</a:t>
            </a:r>
            <a:endParaRPr lang="zh-CN" altLang="en-US" sz="28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6369780" y="1543047"/>
            <a:ext cx="1469843"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孟浩然</a:t>
            </a:r>
            <a:endParaRPr lang="zh-CN" altLang="en-US" sz="2800" b="1" dirty="0">
              <a:solidFill>
                <a:srgbClr val="FF0000"/>
              </a:solidFill>
              <a:latin typeface="楷体" panose="02010609060101010101" charset="-122"/>
              <a:ea typeface="楷体" panose="02010609060101010101" charset="-122"/>
            </a:endParaRPr>
          </a:p>
        </p:txBody>
      </p:sp>
      <p:sp>
        <p:nvSpPr>
          <p:cNvPr id="6" name="文本框 5"/>
          <p:cNvSpPr txBox="1"/>
          <p:nvPr/>
        </p:nvSpPr>
        <p:spPr>
          <a:xfrm>
            <a:off x="2760436" y="1952076"/>
            <a:ext cx="551180"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愁</a:t>
            </a:r>
            <a:endParaRPr lang="zh-CN" altLang="en-US" sz="2800" b="1" dirty="0">
              <a:solidFill>
                <a:srgbClr val="FF0000"/>
              </a:solidFill>
              <a:latin typeface="楷体" panose="02010609060101010101" charset="-122"/>
              <a:ea typeface="楷体" panose="02010609060101010101" charset="-122"/>
            </a:endParaRPr>
          </a:p>
        </p:txBody>
      </p:sp>
      <p:sp>
        <p:nvSpPr>
          <p:cNvPr id="7" name="文本框 6"/>
          <p:cNvSpPr txBox="1"/>
          <p:nvPr/>
        </p:nvSpPr>
        <p:spPr>
          <a:xfrm>
            <a:off x="5087168" y="1955615"/>
            <a:ext cx="3940719" cy="523220"/>
          </a:xfrm>
          <a:prstGeom prst="rect">
            <a:avLst/>
          </a:prstGeom>
          <a:noFill/>
        </p:spPr>
        <p:txBody>
          <a:bodyPr wrap="square" rtlCol="0">
            <a:spAutoFit/>
          </a:bodyPr>
          <a:lstStyle/>
          <a:p>
            <a:r>
              <a:rPr lang="zh-CN" altLang="en-US" sz="2800" b="1" spc="-300" dirty="0">
                <a:solidFill>
                  <a:srgbClr val="FF0000"/>
                </a:solidFill>
                <a:latin typeface="楷体" panose="02010609060101010101" charset="-122"/>
                <a:ea typeface="楷体" panose="02010609060101010101" charset="-122"/>
              </a:rPr>
              <a:t>船、烟、日、天、江、月</a:t>
            </a:r>
            <a:endParaRPr lang="zh-CN" altLang="en-US" sz="2800" b="1" spc="-300" dirty="0">
              <a:solidFill>
                <a:srgbClr val="FF0000"/>
              </a:solidFill>
              <a:latin typeface="楷体" panose="02010609060101010101" charset="-122"/>
              <a:ea typeface="楷体" panose="02010609060101010101" charset="-122"/>
            </a:endParaRPr>
          </a:p>
        </p:txBody>
      </p:sp>
      <p:sp>
        <p:nvSpPr>
          <p:cNvPr id="8" name="文本框 7"/>
          <p:cNvSpPr txBox="1"/>
          <p:nvPr/>
        </p:nvSpPr>
        <p:spPr>
          <a:xfrm>
            <a:off x="5008971" y="1541595"/>
            <a:ext cx="551180"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唐</a:t>
            </a:r>
            <a:endParaRPr lang="zh-CN" altLang="en-US" sz="2800" b="1" dirty="0">
              <a:solidFill>
                <a:srgbClr val="FF0000"/>
              </a:solidFill>
              <a:latin typeface="楷体" panose="02010609060101010101" charset="-122"/>
              <a:ea typeface="楷体" panose="02010609060101010101" charset="-122"/>
            </a:endParaRPr>
          </a:p>
        </p:txBody>
      </p:sp>
      <p:sp>
        <p:nvSpPr>
          <p:cNvPr id="9" name="文本框 8"/>
          <p:cNvSpPr txBox="1"/>
          <p:nvPr/>
        </p:nvSpPr>
        <p:spPr>
          <a:xfrm>
            <a:off x="663846" y="3237680"/>
            <a:ext cx="128143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苏轼</a:t>
            </a:r>
            <a:endParaRPr lang="zh-CN" altLang="en-US" sz="2800" b="1" dirty="0">
              <a:solidFill>
                <a:srgbClr val="FF0000"/>
              </a:solidFill>
              <a:latin typeface="楷体" panose="02010609060101010101" charset="-122"/>
              <a:ea typeface="楷体" panose="02010609060101010101" charset="-122"/>
            </a:endParaRPr>
          </a:p>
        </p:txBody>
      </p:sp>
      <p:sp>
        <p:nvSpPr>
          <p:cNvPr id="10" name="文本框 9"/>
          <p:cNvSpPr txBox="1"/>
          <p:nvPr/>
        </p:nvSpPr>
        <p:spPr>
          <a:xfrm>
            <a:off x="591276" y="3681272"/>
            <a:ext cx="272034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六月二十七日</a:t>
            </a:r>
            <a:endParaRPr lang="zh-CN" altLang="en-US" sz="2800" b="1" dirty="0">
              <a:solidFill>
                <a:srgbClr val="FF0000"/>
              </a:solidFill>
              <a:latin typeface="楷体" panose="02010609060101010101" charset="-122"/>
              <a:ea typeface="楷体" panose="02010609060101010101" charset="-122"/>
            </a:endParaRPr>
          </a:p>
        </p:txBody>
      </p:sp>
      <p:sp>
        <p:nvSpPr>
          <p:cNvPr id="11" name="文本框 10"/>
          <p:cNvSpPr txBox="1"/>
          <p:nvPr/>
        </p:nvSpPr>
        <p:spPr>
          <a:xfrm>
            <a:off x="4370976" y="3698055"/>
            <a:ext cx="1530985" cy="52322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望湖楼</a:t>
            </a:r>
            <a:endParaRPr lang="zh-CN" altLang="en-US" sz="2800" b="1">
              <a:solidFill>
                <a:srgbClr val="FF0000"/>
              </a:solidFill>
              <a:latin typeface="楷体" panose="02010609060101010101" charset="-122"/>
              <a:ea typeface="楷体" panose="02010609060101010101" charset="-122"/>
            </a:endParaRPr>
          </a:p>
        </p:txBody>
      </p:sp>
      <p:sp>
        <p:nvSpPr>
          <p:cNvPr id="12" name="文本框 11"/>
          <p:cNvSpPr txBox="1"/>
          <p:nvPr/>
        </p:nvSpPr>
        <p:spPr>
          <a:xfrm>
            <a:off x="7609476" y="3669027"/>
            <a:ext cx="1028065" cy="52322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游湖</a:t>
            </a:r>
            <a:endParaRPr lang="zh-CN" altLang="en-US" sz="2800" b="1">
              <a:solidFill>
                <a:srgbClr val="FF0000"/>
              </a:solidFill>
              <a:latin typeface="楷体" panose="02010609060101010101" charset="-122"/>
              <a:ea typeface="楷体" panose="02010609060101010101" charset="-122"/>
            </a:endParaRPr>
          </a:p>
        </p:txBody>
      </p:sp>
      <p:sp>
        <p:nvSpPr>
          <p:cNvPr id="13" name="文本框 12"/>
          <p:cNvSpPr txBox="1"/>
          <p:nvPr/>
        </p:nvSpPr>
        <p:spPr>
          <a:xfrm>
            <a:off x="2833006" y="4114888"/>
            <a:ext cx="55118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醉</a:t>
            </a:r>
            <a:endParaRPr lang="zh-CN" altLang="en-US" sz="2800" b="1" dirty="0">
              <a:solidFill>
                <a:srgbClr val="FF0000"/>
              </a:solidFill>
              <a:latin typeface="楷体" panose="02010609060101010101" charset="-122"/>
              <a:ea typeface="楷体" panose="02010609060101010101" charset="-122"/>
            </a:endParaRPr>
          </a:p>
        </p:txBody>
      </p:sp>
      <p:sp>
        <p:nvSpPr>
          <p:cNvPr id="16" name="文本框 15"/>
          <p:cNvSpPr txBox="1"/>
          <p:nvPr/>
        </p:nvSpPr>
        <p:spPr>
          <a:xfrm>
            <a:off x="276496" y="989330"/>
            <a:ext cx="4094480" cy="521970"/>
          </a:xfrm>
          <a:prstGeom prst="rect">
            <a:avLst/>
          </a:prstGeom>
          <a:noFill/>
        </p:spPr>
        <p:txBody>
          <a:bodyPr wrap="none" rtlCol="0">
            <a:spAutoFit/>
          </a:bodyPr>
          <a:lstStyle/>
          <a:p>
            <a:pPr algn="l"/>
            <a:r>
              <a:rPr lang="zh-CN" altLang="en-US" sz="2800">
                <a:latin typeface="黑体" panose="02010609060101010101" pitchFamily="49" charset="-122"/>
                <a:ea typeface="黑体" panose="02010609060101010101" pitchFamily="49" charset="-122"/>
                <a:cs typeface="楷体" panose="02010609060101010101" charset="-122"/>
                <a:sym typeface="+mn-ea"/>
              </a:rPr>
              <a:t>一、根据课文内容填空。</a:t>
            </a:r>
            <a:endParaRPr lang="zh-CN" altLang="en-US" sz="2800">
              <a:latin typeface="黑体" panose="02010609060101010101" pitchFamily="49" charset="-122"/>
              <a:ea typeface="黑体" panose="02010609060101010101" pitchFamily="49" charset="-122"/>
              <a:cs typeface="楷体" panose="02010609060101010101" charset="-122"/>
              <a:sym typeface="+mn-ea"/>
            </a:endParaRPr>
          </a:p>
        </p:txBody>
      </p:sp>
      <p:sp>
        <p:nvSpPr>
          <p:cNvPr id="3" name="文本框 2"/>
          <p:cNvSpPr txBox="1"/>
          <p:nvPr/>
        </p:nvSpPr>
        <p:spPr>
          <a:xfrm>
            <a:off x="218440" y="238602"/>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2"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2"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2"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2"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2"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2"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2"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2"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4" grpId="2"/>
      <p:bldP spid="5" grpId="1"/>
      <p:bldP spid="5" grpId="2"/>
      <p:bldP spid="6" grpId="1"/>
      <p:bldP spid="6" grpId="2"/>
      <p:bldP spid="7" grpId="1"/>
      <p:bldP spid="7" grpId="2"/>
      <p:bldP spid="8" grpId="1"/>
      <p:bldP spid="8" grpId="2"/>
      <p:bldP spid="9" grpId="1"/>
      <p:bldP spid="9" grpId="2"/>
      <p:bldP spid="10" grpId="1"/>
      <p:bldP spid="10" grpId="2"/>
      <p:bldP spid="11" grpId="1"/>
      <p:bldP spid="11" grpId="2"/>
      <p:bldP spid="12" grpId="1"/>
      <p:bldP spid="12" grpId="2"/>
      <p:bldP spid="13" grpId="1"/>
      <p:bldP spid="13" grpId="2"/>
      <p:bldP spid="16" grpId="1"/>
      <p:bldP spid="3" grpId="1"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345165" y="1178828"/>
            <a:ext cx="8639175" cy="1815882"/>
          </a:xfrm>
          <a:prstGeom prst="rect">
            <a:avLst/>
          </a:prstGeom>
          <a:noFill/>
        </p:spPr>
        <p:txBody>
          <a:bodyPr wrap="square" rtlCol="0">
            <a:spAutoFit/>
          </a:bodyPr>
          <a:lstStyle/>
          <a:p>
            <a:r>
              <a:rPr lang="en-US" altLang="zh-CN" sz="2800" b="1" dirty="0">
                <a:latin typeface="楷体" panose="02010609060101010101" charset="-122"/>
                <a:ea typeface="楷体" panose="02010609060101010101" charset="-122"/>
                <a:cs typeface="楷体" panose="02010609060101010101" charset="-122"/>
                <a:sym typeface="+mn-ea"/>
              </a:rPr>
              <a:t>    3.</a:t>
            </a:r>
            <a:r>
              <a:rPr lang="zh-CN" altLang="en-US" sz="2800" b="1" dirty="0">
                <a:latin typeface="楷体" panose="02010609060101010101" charset="-122"/>
                <a:ea typeface="楷体" panose="02010609060101010101" charset="-122"/>
                <a:cs typeface="楷体" panose="02010609060101010101" charset="-122"/>
                <a:sym typeface="+mn-ea"/>
              </a:rPr>
              <a:t>《西江月</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夜行黄沙道中》的作者是</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代的</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，这是一首描写</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的词，词中写</a:t>
            </a:r>
            <a:r>
              <a:rPr lang="zh-CN" altLang="en-US" sz="2800" b="1" dirty="0" smtClean="0">
                <a:latin typeface="楷体" panose="02010609060101010101" charset="-122"/>
                <a:ea typeface="楷体" panose="02010609060101010101" charset="-122"/>
                <a:cs typeface="楷体" panose="02010609060101010101" charset="-122"/>
                <a:sym typeface="+mn-ea"/>
              </a:rPr>
              <a:t>了</a:t>
            </a:r>
            <a:r>
              <a:rPr lang="zh-CN" altLang="en-US" sz="2800" b="1" u="sng" dirty="0" smtClean="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等景物，让我们感受到了一种恬静的美</a:t>
            </a:r>
            <a:r>
              <a:rPr lang="zh-CN" altLang="en-US" sz="2800" b="1" dirty="0" smtClean="0">
                <a:latin typeface="楷体" panose="02010609060101010101" charset="-122"/>
                <a:ea typeface="楷体" panose="02010609060101010101" charset="-122"/>
                <a:cs typeface="楷体" panose="02010609060101010101" charset="-122"/>
                <a:sym typeface="+mn-ea"/>
              </a:rPr>
              <a:t>。</a:t>
            </a:r>
            <a:r>
              <a:rPr lang="en-US" altLang="zh-CN" sz="2800" b="1" dirty="0" smtClean="0">
                <a:latin typeface="楷体" panose="02010609060101010101" charset="-122"/>
                <a:ea typeface="楷体" panose="02010609060101010101" charset="-122"/>
                <a:cs typeface="楷体" panose="02010609060101010101" charset="-122"/>
                <a:sym typeface="+mn-ea"/>
              </a:rPr>
              <a:t>  </a:t>
            </a:r>
            <a:endParaRPr lang="zh-CN" altLang="en-US" sz="2800" b="1" dirty="0">
              <a:latin typeface="楷体" panose="02010609060101010101" charset="-122"/>
              <a:ea typeface="楷体" panose="02010609060101010101" charset="-122"/>
              <a:cs typeface="楷体" panose="02010609060101010101" charset="-122"/>
            </a:endParaRPr>
          </a:p>
        </p:txBody>
      </p:sp>
      <p:sp>
        <p:nvSpPr>
          <p:cNvPr id="8" name="文本框 7"/>
          <p:cNvSpPr txBox="1"/>
          <p:nvPr/>
        </p:nvSpPr>
        <p:spPr>
          <a:xfrm>
            <a:off x="7307940" y="1149800"/>
            <a:ext cx="551180" cy="52322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宋</a:t>
            </a:r>
            <a:endParaRPr lang="zh-CN" altLang="en-US" sz="2800" b="1">
              <a:solidFill>
                <a:srgbClr val="FF0000"/>
              </a:solidFill>
              <a:latin typeface="楷体" panose="02010609060101010101" charset="-122"/>
              <a:ea typeface="楷体" panose="02010609060101010101" charset="-122"/>
            </a:endParaRPr>
          </a:p>
        </p:txBody>
      </p:sp>
      <p:sp>
        <p:nvSpPr>
          <p:cNvPr id="4" name="文本框 3"/>
          <p:cNvSpPr txBox="1"/>
          <p:nvPr/>
        </p:nvSpPr>
        <p:spPr>
          <a:xfrm>
            <a:off x="919205" y="1610175"/>
            <a:ext cx="1258570" cy="52322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辛弃疾</a:t>
            </a:r>
            <a:endParaRPr lang="zh-CN" altLang="en-US" sz="2800" b="1">
              <a:solidFill>
                <a:srgbClr val="FF0000"/>
              </a:solidFill>
              <a:latin typeface="楷体" panose="02010609060101010101" charset="-122"/>
              <a:ea typeface="楷体" panose="02010609060101010101" charset="-122"/>
            </a:endParaRPr>
          </a:p>
        </p:txBody>
      </p:sp>
      <p:sp>
        <p:nvSpPr>
          <p:cNvPr id="5" name="文本框 4"/>
          <p:cNvSpPr txBox="1"/>
          <p:nvPr/>
        </p:nvSpPr>
        <p:spPr>
          <a:xfrm>
            <a:off x="4813750" y="1610175"/>
            <a:ext cx="212407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sym typeface="+mn-ea"/>
              </a:rPr>
              <a:t>田园风光</a:t>
            </a:r>
            <a:endParaRPr lang="zh-CN" altLang="en-US" sz="2800" b="1" dirty="0">
              <a:solidFill>
                <a:srgbClr val="FF0000"/>
              </a:solidFill>
              <a:latin typeface="楷体" panose="02010609060101010101" charset="-122"/>
              <a:ea typeface="楷体" panose="02010609060101010101" charset="-122"/>
              <a:sym typeface="+mn-ea"/>
            </a:endParaRPr>
          </a:p>
        </p:txBody>
      </p:sp>
      <p:sp>
        <p:nvSpPr>
          <p:cNvPr id="6" name="文本框 5"/>
          <p:cNvSpPr txBox="1"/>
          <p:nvPr/>
        </p:nvSpPr>
        <p:spPr>
          <a:xfrm>
            <a:off x="841549" y="2025556"/>
            <a:ext cx="6038218"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sym typeface="+mn-ea"/>
              </a:rPr>
              <a:t>月、鸟、蝉、蛙、星、雨、店、桥</a:t>
            </a:r>
            <a:endParaRPr lang="zh-CN" altLang="en-US" sz="2800" b="1" dirty="0">
              <a:solidFill>
                <a:srgbClr val="FF0000"/>
              </a:solidFill>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2"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2"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8" grpId="2"/>
      <p:bldP spid="4" grpId="1"/>
      <p:bldP spid="4" grpId="2"/>
      <p:bldP spid="5" grpId="1"/>
      <p:bldP spid="5" grpId="2"/>
      <p:bldP spid="6" grpId="1"/>
      <p:bldP spid="6" grpId="2"/>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9861" y="539756"/>
            <a:ext cx="8294196" cy="3600986"/>
          </a:xfrm>
          <a:prstGeom prst="rect">
            <a:avLst/>
          </a:prstGeom>
          <a:noFill/>
        </p:spPr>
        <p:txBody>
          <a:bodyPr wrap="square" rtlCol="0">
            <a:spAutoFit/>
          </a:bodyPr>
          <a:lstStyle/>
          <a:p>
            <a:r>
              <a:rPr lang="zh-CN" altLang="en-US" sz="3200"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二</a:t>
            </a:r>
            <a:r>
              <a:rPr lang="zh-CN" altLang="en-US" sz="320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、按要求填诗句。</a:t>
            </a:r>
            <a:endParaRPr lang="zh-CN" altLang="en-US" dirty="0"/>
          </a:p>
          <a:p>
            <a:r>
              <a:rPr lang="en-US" altLang="zh-CN" sz="2800" b="1" dirty="0" smtClean="0">
                <a:latin typeface="楷体" panose="02010609060101010101" charset="-122"/>
                <a:ea typeface="楷体" panose="02010609060101010101" charset="-122"/>
                <a:cs typeface="楷体" panose="02010609060101010101" charset="-122"/>
                <a:sym typeface="+mn-ea"/>
              </a:rPr>
              <a:t>    1</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把诗句补充完整。</a:t>
            </a:r>
            <a:endParaRPr lang="zh-CN" altLang="en-US" sz="2800" b="1" dirty="0">
              <a:latin typeface="楷体" panose="02010609060101010101" charset="-122"/>
              <a:ea typeface="楷体" panose="02010609060101010101" charset="-122"/>
              <a:cs typeface="楷体" panose="02010609060101010101" charset="-122"/>
            </a:endParaRPr>
          </a:p>
          <a:p>
            <a:r>
              <a:rPr lang="zh-CN" altLang="en-US" sz="2800" b="1" dirty="0" smtClean="0">
                <a:latin typeface="楷体" panose="02010609060101010101" charset="-122"/>
                <a:ea typeface="楷体" panose="02010609060101010101" charset="-122"/>
                <a:cs typeface="楷体" panose="02010609060101010101" charset="-122"/>
                <a:sym typeface="+mn-ea"/>
              </a:rPr>
              <a:t>    移</a:t>
            </a:r>
            <a:r>
              <a:rPr lang="zh-CN" altLang="en-US" sz="2800" b="1" dirty="0">
                <a:latin typeface="楷体" panose="02010609060101010101" charset="-122"/>
                <a:ea typeface="楷体" panose="02010609060101010101" charset="-122"/>
                <a:cs typeface="楷体" panose="02010609060101010101" charset="-122"/>
                <a:sym typeface="+mn-ea"/>
              </a:rPr>
              <a:t>舟泊烟渚，</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a:t>
            </a:r>
            <a:endParaRPr lang="zh-CN" altLang="en-US" sz="2800" b="1" dirty="0">
              <a:latin typeface="楷体" panose="02010609060101010101" charset="-122"/>
              <a:ea typeface="楷体" panose="02010609060101010101" charset="-122"/>
              <a:cs typeface="楷体" panose="02010609060101010101" charset="-122"/>
              <a:sym typeface="+mn-ea"/>
            </a:endParaRPr>
          </a:p>
          <a:p>
            <a:r>
              <a:rPr lang="zh-CN" altLang="en-US" sz="2800" b="1" dirty="0" smtClean="0">
                <a:latin typeface="楷体" panose="02010609060101010101" charset="-122"/>
                <a:ea typeface="楷体" panose="02010609060101010101" charset="-122"/>
                <a:cs typeface="楷体" panose="02010609060101010101" charset="-122"/>
                <a:sym typeface="+mn-ea"/>
              </a:rPr>
              <a:t>    野</a:t>
            </a:r>
            <a:r>
              <a:rPr lang="zh-CN" altLang="en-US" sz="2800" b="1" dirty="0">
                <a:latin typeface="楷体" panose="02010609060101010101" charset="-122"/>
                <a:ea typeface="楷体" panose="02010609060101010101" charset="-122"/>
                <a:cs typeface="楷体" panose="02010609060101010101" charset="-122"/>
                <a:sym typeface="+mn-ea"/>
              </a:rPr>
              <a:t>旷天低树，</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a:t>
            </a:r>
            <a:endParaRPr lang="zh-CN" altLang="en-US" sz="2800" b="1" dirty="0">
              <a:latin typeface="楷体" panose="02010609060101010101" charset="-122"/>
              <a:ea typeface="楷体" panose="02010609060101010101" charset="-122"/>
              <a:cs typeface="楷体" panose="02010609060101010101" charset="-122"/>
              <a:sym typeface="+mn-ea"/>
            </a:endParaRPr>
          </a:p>
          <a:p>
            <a:r>
              <a:rPr lang="en-US" sz="2800" b="1" dirty="0" smtClean="0">
                <a:latin typeface="楷体" panose="02010609060101010101" charset="-122"/>
                <a:ea typeface="楷体" panose="02010609060101010101" charset="-122"/>
                <a:cs typeface="楷体" panose="02010609060101010101" charset="-122"/>
                <a:sym typeface="+mn-ea"/>
              </a:rPr>
              <a:t>    2</a:t>
            </a:r>
            <a:r>
              <a:rPr lang="en-US"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《六月二十七日望湖楼醉书》中写云翻、雨泻的句子是</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smtClean="0">
                <a:latin typeface="楷体" panose="02010609060101010101" charset="-122"/>
                <a:ea typeface="楷体" panose="02010609060101010101" charset="-122"/>
                <a:cs typeface="楷体" panose="02010609060101010101" charset="-122"/>
                <a:sym typeface="+mn-ea"/>
              </a:rPr>
              <a:t>。 </a:t>
            </a:r>
            <a:endParaRPr lang="zh-CN" altLang="en-US" sz="2800" b="1" dirty="0">
              <a:latin typeface="楷体" panose="02010609060101010101" charset="-122"/>
              <a:ea typeface="楷体" panose="02010609060101010101" charset="-122"/>
              <a:cs typeface="楷体" panose="02010609060101010101" charset="-122"/>
              <a:sym typeface="+mn-ea"/>
            </a:endParaRPr>
          </a:p>
          <a:p>
            <a:r>
              <a:rPr lang="zh-CN" altLang="en-US" sz="2800" b="1" dirty="0">
                <a:latin typeface="楷体" panose="02010609060101010101" charset="-122"/>
                <a:ea typeface="楷体" panose="02010609060101010101" charset="-122"/>
                <a:cs typeface="楷体" panose="02010609060101010101" charset="-122"/>
                <a:sym typeface="+mn-ea"/>
              </a:rPr>
              <a:t>写风卷、天晴的句子是</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a:t>
            </a:r>
            <a:endParaRPr lang="zh-CN" altLang="en-US" sz="2800" b="1" dirty="0">
              <a:latin typeface="楷体" panose="02010609060101010101" charset="-122"/>
              <a:ea typeface="楷体" panose="02010609060101010101" charset="-122"/>
              <a:cs typeface="楷体" panose="02010609060101010101" charset="-122"/>
              <a:sym typeface="+mn-ea"/>
            </a:endParaRPr>
          </a:p>
          <a:p>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3208026" y="1447621"/>
            <a:ext cx="2064385"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日暮客愁新</a:t>
            </a:r>
            <a:endParaRPr lang="zh-CN" altLang="en-US" sz="28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3193421" y="1895296"/>
            <a:ext cx="2064385"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江清月近人</a:t>
            </a:r>
            <a:endParaRPr lang="zh-CN" altLang="en-US" sz="2800" b="1">
              <a:solidFill>
                <a:srgbClr val="FF0000"/>
              </a:solidFill>
              <a:latin typeface="楷体" panose="02010609060101010101" charset="-122"/>
              <a:ea typeface="楷体" panose="02010609060101010101" charset="-122"/>
            </a:endParaRPr>
          </a:p>
        </p:txBody>
      </p:sp>
      <p:sp>
        <p:nvSpPr>
          <p:cNvPr id="6" name="文本框 5"/>
          <p:cNvSpPr txBox="1"/>
          <p:nvPr/>
        </p:nvSpPr>
        <p:spPr>
          <a:xfrm>
            <a:off x="2382145" y="2718891"/>
            <a:ext cx="2803525"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黑云翻墨未遮山</a:t>
            </a:r>
            <a:endParaRPr lang="zh-CN" altLang="en-US" sz="2800" b="1" dirty="0">
              <a:solidFill>
                <a:srgbClr val="FF0000"/>
              </a:solidFill>
              <a:latin typeface="楷体" panose="02010609060101010101" charset="-122"/>
              <a:ea typeface="楷体" panose="02010609060101010101" charset="-122"/>
            </a:endParaRPr>
          </a:p>
        </p:txBody>
      </p:sp>
      <p:sp>
        <p:nvSpPr>
          <p:cNvPr id="7" name="文本框 6"/>
          <p:cNvSpPr txBox="1"/>
          <p:nvPr/>
        </p:nvSpPr>
        <p:spPr>
          <a:xfrm>
            <a:off x="5637343" y="2718891"/>
            <a:ext cx="3067685"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白雨跳珠乱入船</a:t>
            </a:r>
            <a:endParaRPr lang="zh-CN" altLang="en-US" sz="2800" b="1" dirty="0">
              <a:solidFill>
                <a:srgbClr val="FF0000"/>
              </a:solidFill>
              <a:latin typeface="楷体" panose="02010609060101010101" charset="-122"/>
              <a:ea typeface="楷体" panose="02010609060101010101" charset="-122"/>
            </a:endParaRPr>
          </a:p>
        </p:txBody>
      </p:sp>
      <p:sp>
        <p:nvSpPr>
          <p:cNvPr id="8" name="文本框 7"/>
          <p:cNvSpPr txBox="1"/>
          <p:nvPr/>
        </p:nvSpPr>
        <p:spPr>
          <a:xfrm>
            <a:off x="4270821" y="3160216"/>
            <a:ext cx="278638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卷地风来忽吹散</a:t>
            </a:r>
            <a:endParaRPr lang="zh-CN" altLang="en-US" sz="2800" b="1">
              <a:solidFill>
                <a:srgbClr val="FF0000"/>
              </a:solidFill>
              <a:latin typeface="楷体" panose="02010609060101010101" charset="-122"/>
              <a:ea typeface="楷体" panose="02010609060101010101" charset="-122"/>
            </a:endParaRPr>
          </a:p>
        </p:txBody>
      </p:sp>
      <p:sp>
        <p:nvSpPr>
          <p:cNvPr id="9" name="文本框 8"/>
          <p:cNvSpPr txBox="1"/>
          <p:nvPr/>
        </p:nvSpPr>
        <p:spPr>
          <a:xfrm>
            <a:off x="677085" y="3562171"/>
            <a:ext cx="2767965"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望湖楼下水如天</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2"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2"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2"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2"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4" grpId="2"/>
      <p:bldP spid="5" grpId="1"/>
      <p:bldP spid="5" grpId="2"/>
      <p:bldP spid="6" grpId="1"/>
      <p:bldP spid="6" grpId="2"/>
      <p:bldP spid="7" grpId="1"/>
      <p:bldP spid="7" grpId="2"/>
      <p:bldP spid="8" grpId="1"/>
      <p:bldP spid="8" grpId="2"/>
      <p:bldP spid="9" grpId="1"/>
      <p:bldP spid="9" grpId="2"/>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24785" y="984065"/>
            <a:ext cx="8134185" cy="2677656"/>
          </a:xfrm>
          <a:prstGeom prst="rect">
            <a:avLst/>
          </a:prstGeom>
          <a:noFill/>
        </p:spPr>
        <p:txBody>
          <a:bodyPr wrap="square" rtlCol="0">
            <a:spAutoFit/>
          </a:bodyPr>
          <a:lstStyle/>
          <a:p>
            <a:r>
              <a:rPr lang="en-US" sz="2400" b="1" dirty="0" smtClean="0">
                <a:latin typeface="楷体" panose="02010609060101010101" charset="-122"/>
                <a:ea typeface="楷体" panose="02010609060101010101" charset="-122"/>
                <a:cs typeface="楷体" panose="02010609060101010101" charset="-122"/>
                <a:sym typeface="+mn-ea"/>
              </a:rPr>
              <a:t>    3</a:t>
            </a:r>
            <a:r>
              <a:rPr lang="en-US" sz="2400" b="1" dirty="0">
                <a:latin typeface="楷体" panose="02010609060101010101" charset="-122"/>
                <a:ea typeface="楷体" panose="02010609060101010101" charset="-122"/>
                <a:cs typeface="楷体" panose="02010609060101010101" charset="-122"/>
                <a:sym typeface="+mn-ea"/>
              </a:rPr>
              <a:t>.</a:t>
            </a:r>
            <a:r>
              <a:rPr lang="zh-CN" altLang="en-US" sz="2400" b="1" dirty="0">
                <a:latin typeface="楷体" panose="02010609060101010101" charset="-122"/>
                <a:ea typeface="楷体" panose="02010609060101010101" charset="-122"/>
                <a:cs typeface="楷体" panose="02010609060101010101" charset="-122"/>
                <a:sym typeface="+mn-ea"/>
              </a:rPr>
              <a:t>《西江月</a:t>
            </a:r>
            <a:r>
              <a:rPr lang="en-US" altLang="zh-CN" sz="2400" b="1" dirty="0">
                <a:latin typeface="楷体" panose="02010609060101010101" charset="-122"/>
                <a:ea typeface="楷体" panose="02010609060101010101" charset="-122"/>
                <a:cs typeface="楷体" panose="02010609060101010101" charset="-122"/>
                <a:sym typeface="+mn-ea"/>
              </a:rPr>
              <a:t>·</a:t>
            </a:r>
            <a:r>
              <a:rPr lang="zh-CN" altLang="en-US" sz="2400" b="1" dirty="0">
                <a:latin typeface="楷体" panose="02010609060101010101" charset="-122"/>
                <a:ea typeface="楷体" panose="02010609060101010101" charset="-122"/>
                <a:cs typeface="楷体" panose="02010609060101010101" charset="-122"/>
                <a:sym typeface="+mn-ea"/>
              </a:rPr>
              <a:t>夜行黄沙道中》中纯然是抒写当时当地的夏夜山道的景物和词人的感受，然而其核心却是洋溢着丰收年景的夏夜的句子是</a:t>
            </a:r>
            <a:r>
              <a:rPr lang="zh-CN" altLang="en-US" sz="2400" b="1" u="sng" dirty="0">
                <a:latin typeface="楷体" panose="02010609060101010101" charset="-122"/>
                <a:ea typeface="楷体" panose="02010609060101010101" charset="-122"/>
                <a:cs typeface="楷体" panose="02010609060101010101" charset="-122"/>
                <a:sym typeface="+mn-ea"/>
              </a:rPr>
              <a:t> </a:t>
            </a:r>
            <a:r>
              <a:rPr lang="zh-CN" altLang="en-US" sz="2400" b="1" u="sng" dirty="0" smtClean="0">
                <a:latin typeface="楷体" panose="02010609060101010101" charset="-122"/>
                <a:ea typeface="楷体" panose="02010609060101010101" charset="-122"/>
                <a:cs typeface="楷体" panose="02010609060101010101" charset="-122"/>
                <a:sym typeface="+mn-ea"/>
              </a:rPr>
              <a:t>            </a:t>
            </a:r>
            <a:r>
              <a:rPr lang="zh-CN" altLang="en-US" sz="2400" b="1" dirty="0">
                <a:latin typeface="楷体" panose="02010609060101010101" charset="-122"/>
                <a:ea typeface="楷体" panose="02010609060101010101" charset="-122"/>
                <a:cs typeface="楷体" panose="02010609060101010101" charset="-122"/>
                <a:sym typeface="+mn-ea"/>
              </a:rPr>
              <a:t>，</a:t>
            </a:r>
            <a:r>
              <a:rPr lang="zh-CN" altLang="en-US" sz="2400" b="1" u="sng" dirty="0">
                <a:latin typeface="楷体" panose="02010609060101010101" charset="-122"/>
                <a:ea typeface="楷体" panose="02010609060101010101" charset="-122"/>
                <a:cs typeface="楷体" panose="02010609060101010101" charset="-122"/>
                <a:sym typeface="+mn-ea"/>
              </a:rPr>
              <a:t> </a:t>
            </a:r>
            <a:r>
              <a:rPr lang="zh-CN" altLang="en-US" sz="2400" b="1" u="sng" dirty="0" smtClean="0">
                <a:latin typeface="楷体" panose="02010609060101010101" charset="-122"/>
                <a:ea typeface="楷体" panose="02010609060101010101" charset="-122"/>
                <a:cs typeface="楷体" panose="02010609060101010101" charset="-122"/>
                <a:sym typeface="+mn-ea"/>
              </a:rPr>
              <a:t>            </a:t>
            </a:r>
            <a:r>
              <a:rPr lang="zh-CN" altLang="en-US" sz="2400" b="1" dirty="0">
                <a:latin typeface="楷体" panose="02010609060101010101" charset="-122"/>
                <a:ea typeface="楷体" panose="02010609060101010101" charset="-122"/>
                <a:cs typeface="楷体" panose="02010609060101010101" charset="-122"/>
                <a:sym typeface="+mn-ea"/>
              </a:rPr>
              <a:t>。</a:t>
            </a:r>
            <a:endParaRPr lang="zh-CN" altLang="en-US" sz="2400" b="1" dirty="0">
              <a:latin typeface="楷体" panose="02010609060101010101" charset="-122"/>
              <a:ea typeface="楷体" panose="02010609060101010101" charset="-122"/>
              <a:cs typeface="楷体" panose="02010609060101010101" charset="-122"/>
              <a:sym typeface="+mn-ea"/>
            </a:endParaRPr>
          </a:p>
          <a:p>
            <a:r>
              <a:rPr lang="zh-CN" altLang="en-US" sz="2400" b="1" u="sng" dirty="0">
                <a:latin typeface="楷体" panose="02010609060101010101" charset="-122"/>
                <a:ea typeface="楷体" panose="02010609060101010101" charset="-122"/>
                <a:cs typeface="楷体" panose="02010609060101010101" charset="-122"/>
                <a:sym typeface="+mn-ea"/>
              </a:rPr>
              <a:t>         </a:t>
            </a:r>
            <a:r>
              <a:rPr lang="zh-CN" altLang="en-US" sz="2400" b="1" u="sng" dirty="0" smtClean="0">
                <a:latin typeface="楷体" panose="02010609060101010101" charset="-122"/>
                <a:ea typeface="楷体" panose="02010609060101010101" charset="-122"/>
                <a:cs typeface="楷体" panose="02010609060101010101" charset="-122"/>
                <a:sym typeface="+mn-ea"/>
              </a:rPr>
              <a:t>      </a:t>
            </a:r>
            <a:r>
              <a:rPr lang="zh-CN" altLang="en-US" sz="2400" b="1" dirty="0">
                <a:latin typeface="楷体" panose="02010609060101010101" charset="-122"/>
                <a:ea typeface="楷体" panose="02010609060101010101" charset="-122"/>
                <a:cs typeface="楷体" panose="02010609060101010101" charset="-122"/>
                <a:sym typeface="+mn-ea"/>
              </a:rPr>
              <a:t>，</a:t>
            </a:r>
            <a:r>
              <a:rPr lang="zh-CN" altLang="en-US" sz="2400" b="1" u="sng" dirty="0">
                <a:latin typeface="楷体" panose="02010609060101010101" charset="-122"/>
                <a:ea typeface="楷体" panose="02010609060101010101" charset="-122"/>
                <a:cs typeface="楷体" panose="02010609060101010101" charset="-122"/>
                <a:sym typeface="+mn-ea"/>
              </a:rPr>
              <a:t> </a:t>
            </a:r>
            <a:r>
              <a:rPr lang="zh-CN" altLang="en-US" sz="2400" b="1" u="sng" dirty="0" smtClean="0">
                <a:latin typeface="楷体" panose="02010609060101010101" charset="-122"/>
                <a:ea typeface="楷体" panose="02010609060101010101" charset="-122"/>
                <a:cs typeface="楷体" panose="02010609060101010101" charset="-122"/>
                <a:sym typeface="+mn-ea"/>
              </a:rPr>
              <a:t>           </a:t>
            </a:r>
            <a:r>
              <a:rPr lang="zh-CN" altLang="en-US" sz="2400" b="1" dirty="0">
                <a:latin typeface="楷体" panose="02010609060101010101" charset="-122"/>
                <a:ea typeface="楷体" panose="02010609060101010101" charset="-122"/>
                <a:cs typeface="楷体" panose="02010609060101010101" charset="-122"/>
                <a:sym typeface="+mn-ea"/>
              </a:rPr>
              <a:t>。既衬出了词人骤然间看出了分明临近旧屋的欢欣，又表达了他由于沉浸在稻花香中以至忘了道途远近的怡然自得的入迷程度的句子是</a:t>
            </a:r>
            <a:endParaRPr lang="zh-CN" altLang="en-US" sz="2400" b="1" dirty="0">
              <a:latin typeface="楷体" panose="02010609060101010101" charset="-122"/>
              <a:ea typeface="楷体" panose="02010609060101010101" charset="-122"/>
              <a:cs typeface="楷体" panose="02010609060101010101" charset="-122"/>
              <a:sym typeface="+mn-ea"/>
            </a:endParaRPr>
          </a:p>
          <a:p>
            <a:r>
              <a:rPr lang="zh-CN" altLang="en-US" sz="2400" b="1" u="sng" dirty="0">
                <a:latin typeface="楷体" panose="02010609060101010101" charset="-122"/>
                <a:ea typeface="楷体" panose="02010609060101010101" charset="-122"/>
                <a:cs typeface="楷体" panose="02010609060101010101" charset="-122"/>
                <a:sym typeface="+mn-ea"/>
              </a:rPr>
              <a:t>        </a:t>
            </a:r>
            <a:r>
              <a:rPr lang="zh-CN" altLang="en-US" sz="2400" b="1" u="sng" dirty="0" smtClean="0">
                <a:latin typeface="楷体" panose="02010609060101010101" charset="-122"/>
                <a:ea typeface="楷体" panose="02010609060101010101" charset="-122"/>
                <a:cs typeface="楷体" panose="02010609060101010101" charset="-122"/>
                <a:sym typeface="+mn-ea"/>
              </a:rPr>
              <a:t>                                           </a:t>
            </a:r>
            <a:r>
              <a:rPr lang="zh-CN" altLang="en-US" sz="2400" b="1" dirty="0">
                <a:latin typeface="楷体" panose="02010609060101010101" charset="-122"/>
                <a:ea typeface="楷体" panose="02010609060101010101" charset="-122"/>
                <a:cs typeface="楷体" panose="02010609060101010101" charset="-122"/>
                <a:sym typeface="+mn-ea"/>
              </a:rPr>
              <a:t>。</a:t>
            </a:r>
            <a:endParaRPr lang="zh-CN" altLang="en-US" sz="2400" b="1" dirty="0">
              <a:latin typeface="楷体" panose="02010609060101010101" charset="-122"/>
              <a:ea typeface="楷体" panose="02010609060101010101" charset="-122"/>
              <a:cs typeface="楷体" panose="02010609060101010101" charset="-122"/>
            </a:endParaRPr>
          </a:p>
        </p:txBody>
      </p:sp>
      <p:sp>
        <p:nvSpPr>
          <p:cNvPr id="4" name="文本框 3"/>
          <p:cNvSpPr txBox="1"/>
          <p:nvPr/>
        </p:nvSpPr>
        <p:spPr>
          <a:xfrm>
            <a:off x="3935123" y="1686624"/>
            <a:ext cx="2153920" cy="461665"/>
          </a:xfrm>
          <a:prstGeom prst="rect">
            <a:avLst/>
          </a:prstGeom>
          <a:noFill/>
        </p:spPr>
        <p:txBody>
          <a:bodyPr wrap="square" rtlCol="0">
            <a:spAutoFit/>
          </a:bodyPr>
          <a:lstStyle/>
          <a:p>
            <a:r>
              <a:rPr lang="zh-CN" altLang="en-US" sz="2400" b="1" dirty="0">
                <a:solidFill>
                  <a:srgbClr val="FF0000"/>
                </a:solidFill>
                <a:latin typeface="楷体" panose="02010609060101010101" charset="-122"/>
                <a:ea typeface="楷体" panose="02010609060101010101" charset="-122"/>
              </a:rPr>
              <a:t>明月别枝惊鹊        </a:t>
            </a:r>
            <a:endParaRPr lang="zh-CN" altLang="en-US" sz="24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6271260" y="1686623"/>
            <a:ext cx="2153920" cy="461665"/>
          </a:xfrm>
          <a:prstGeom prst="rect">
            <a:avLst/>
          </a:prstGeom>
          <a:noFill/>
        </p:spPr>
        <p:txBody>
          <a:bodyPr wrap="square" rtlCol="0">
            <a:spAutoFit/>
          </a:bodyPr>
          <a:lstStyle/>
          <a:p>
            <a:r>
              <a:rPr lang="zh-CN" altLang="en-US" sz="2400" b="1" dirty="0">
                <a:solidFill>
                  <a:srgbClr val="FF0000"/>
                </a:solidFill>
                <a:latin typeface="楷体" panose="02010609060101010101" charset="-122"/>
                <a:ea typeface="楷体" panose="02010609060101010101" charset="-122"/>
              </a:rPr>
              <a:t>清风半夜鸣蝉</a:t>
            </a:r>
            <a:endParaRPr lang="zh-CN" altLang="en-US" sz="2400" b="1" dirty="0">
              <a:solidFill>
                <a:srgbClr val="FF0000"/>
              </a:solidFill>
              <a:latin typeface="楷体" panose="02010609060101010101" charset="-122"/>
              <a:ea typeface="楷体" panose="02010609060101010101" charset="-122"/>
            </a:endParaRPr>
          </a:p>
        </p:txBody>
      </p:sp>
      <p:sp>
        <p:nvSpPr>
          <p:cNvPr id="6" name="文本框 5"/>
          <p:cNvSpPr txBox="1"/>
          <p:nvPr/>
        </p:nvSpPr>
        <p:spPr>
          <a:xfrm>
            <a:off x="540687" y="2042561"/>
            <a:ext cx="2480808" cy="461665"/>
          </a:xfrm>
          <a:prstGeom prst="rect">
            <a:avLst/>
          </a:prstGeom>
          <a:noFill/>
        </p:spPr>
        <p:txBody>
          <a:bodyPr wrap="square" rtlCol="0">
            <a:spAutoFit/>
          </a:bodyPr>
          <a:lstStyle/>
          <a:p>
            <a:r>
              <a:rPr lang="zh-CN" altLang="en-US" sz="2400" b="1" dirty="0">
                <a:solidFill>
                  <a:srgbClr val="FF0000"/>
                </a:solidFill>
                <a:latin typeface="楷体" panose="02010609060101010101" charset="-122"/>
                <a:ea typeface="楷体" panose="02010609060101010101" charset="-122"/>
              </a:rPr>
              <a:t>稻花香里说丰年</a:t>
            </a:r>
            <a:endParaRPr lang="zh-CN" altLang="en-US" sz="2400" b="1" dirty="0">
              <a:solidFill>
                <a:srgbClr val="FF0000"/>
              </a:solidFill>
              <a:latin typeface="楷体" panose="02010609060101010101" charset="-122"/>
              <a:ea typeface="楷体" panose="02010609060101010101" charset="-122"/>
            </a:endParaRPr>
          </a:p>
        </p:txBody>
      </p:sp>
      <p:sp>
        <p:nvSpPr>
          <p:cNvPr id="7" name="文本框 6"/>
          <p:cNvSpPr txBox="1"/>
          <p:nvPr/>
        </p:nvSpPr>
        <p:spPr>
          <a:xfrm>
            <a:off x="3205797" y="2042561"/>
            <a:ext cx="2455532" cy="461665"/>
          </a:xfrm>
          <a:prstGeom prst="rect">
            <a:avLst/>
          </a:prstGeom>
          <a:noFill/>
        </p:spPr>
        <p:txBody>
          <a:bodyPr wrap="square" rtlCol="0">
            <a:spAutoFit/>
          </a:bodyPr>
          <a:lstStyle/>
          <a:p>
            <a:r>
              <a:rPr lang="zh-CN" altLang="en-US" sz="2400" b="1" dirty="0">
                <a:solidFill>
                  <a:srgbClr val="FF0000"/>
                </a:solidFill>
                <a:latin typeface="楷体" panose="02010609060101010101" charset="-122"/>
                <a:ea typeface="楷体" panose="02010609060101010101" charset="-122"/>
              </a:rPr>
              <a:t>听取蛙声一片</a:t>
            </a:r>
            <a:endParaRPr lang="zh-CN" altLang="en-US" sz="2400" b="1" dirty="0">
              <a:solidFill>
                <a:srgbClr val="FF0000"/>
              </a:solidFill>
              <a:latin typeface="楷体" panose="02010609060101010101" charset="-122"/>
              <a:ea typeface="楷体" panose="02010609060101010101" charset="-122"/>
            </a:endParaRPr>
          </a:p>
        </p:txBody>
      </p:sp>
      <p:sp>
        <p:nvSpPr>
          <p:cNvPr id="8" name="文本框 7"/>
          <p:cNvSpPr txBox="1"/>
          <p:nvPr/>
        </p:nvSpPr>
        <p:spPr>
          <a:xfrm>
            <a:off x="475248" y="3146755"/>
            <a:ext cx="8398408" cy="461665"/>
          </a:xfrm>
          <a:prstGeom prst="rect">
            <a:avLst/>
          </a:prstGeom>
          <a:noFill/>
        </p:spPr>
        <p:txBody>
          <a:bodyPr wrap="square" rtlCol="0">
            <a:spAutoFit/>
          </a:bodyPr>
          <a:lstStyle/>
          <a:p>
            <a:r>
              <a:rPr lang="zh-CN" altLang="en-US" sz="2300" b="1" dirty="0">
                <a:solidFill>
                  <a:srgbClr val="FF0000"/>
                </a:solidFill>
                <a:latin typeface="楷体" panose="02010609060101010101" charset="-122"/>
                <a:ea typeface="楷体" panose="02010609060101010101" charset="-122"/>
              </a:rPr>
              <a:t>七八个星</a:t>
            </a:r>
            <a:r>
              <a:rPr lang="zh-CN" altLang="en-US" sz="2300" b="1" dirty="0" smtClean="0">
                <a:solidFill>
                  <a:srgbClr val="FF0000"/>
                </a:solidFill>
                <a:latin typeface="楷体" panose="02010609060101010101" charset="-122"/>
                <a:ea typeface="楷体" panose="02010609060101010101" charset="-122"/>
              </a:rPr>
              <a:t>天外</a:t>
            </a:r>
            <a:r>
              <a:rPr lang="en-US" altLang="zh-CN" sz="2300" b="1" dirty="0" smtClean="0">
                <a:solidFill>
                  <a:srgbClr val="FF0000"/>
                </a:solidFill>
                <a:latin typeface="楷体" panose="02010609060101010101" charset="-122"/>
                <a:ea typeface="楷体" panose="02010609060101010101" charset="-122"/>
              </a:rPr>
              <a:t>,</a:t>
            </a:r>
            <a:r>
              <a:rPr lang="zh-CN" altLang="en-US" sz="2300" b="1" dirty="0">
                <a:solidFill>
                  <a:srgbClr val="FF0000"/>
                </a:solidFill>
                <a:latin typeface="楷体" panose="02010609060101010101" charset="-122"/>
                <a:ea typeface="楷体" panose="02010609060101010101" charset="-122"/>
              </a:rPr>
              <a:t>两三点雨</a:t>
            </a:r>
            <a:r>
              <a:rPr lang="zh-CN" altLang="en-US" sz="2300" b="1" dirty="0" smtClean="0">
                <a:solidFill>
                  <a:srgbClr val="FF0000"/>
                </a:solidFill>
                <a:latin typeface="楷体" panose="02010609060101010101" charset="-122"/>
                <a:ea typeface="楷体" panose="02010609060101010101" charset="-122"/>
              </a:rPr>
              <a:t>山前。旧时</a:t>
            </a:r>
            <a:r>
              <a:rPr lang="zh-CN" altLang="en-US" sz="2300" b="1" dirty="0" smtClean="0">
                <a:solidFill>
                  <a:srgbClr val="FF0000"/>
                </a:solidFill>
                <a:latin typeface="楷体" panose="02010609060101010101" charset="-122"/>
                <a:ea typeface="楷体" panose="02010609060101010101" charset="-122"/>
              </a:rPr>
              <a:t>茅</a:t>
            </a:r>
            <a:r>
              <a:rPr lang="zh-CN" altLang="en-US" sz="2300" b="1" dirty="0">
                <a:solidFill>
                  <a:srgbClr val="FF0000"/>
                </a:solidFill>
                <a:latin typeface="楷体" panose="02010609060101010101" charset="-122"/>
                <a:ea typeface="楷体" panose="02010609060101010101" charset="-122"/>
              </a:rPr>
              <a:t>店社林</a:t>
            </a:r>
            <a:r>
              <a:rPr lang="zh-CN" altLang="en-US" sz="2300" b="1" dirty="0" smtClean="0">
                <a:solidFill>
                  <a:srgbClr val="FF0000"/>
                </a:solidFill>
                <a:latin typeface="楷体" panose="02010609060101010101" charset="-122"/>
                <a:ea typeface="楷体" panose="02010609060101010101" charset="-122"/>
              </a:rPr>
              <a:t>边</a:t>
            </a:r>
            <a:r>
              <a:rPr lang="en-US" altLang="zh-CN" sz="2300" b="1" dirty="0" smtClean="0">
                <a:solidFill>
                  <a:srgbClr val="FF0000"/>
                </a:solidFill>
                <a:latin typeface="楷体" panose="02010609060101010101" charset="-122"/>
                <a:ea typeface="楷体" panose="02010609060101010101" charset="-122"/>
              </a:rPr>
              <a:t>,</a:t>
            </a:r>
            <a:r>
              <a:rPr lang="zh-CN" altLang="en-US" sz="2300" b="1" dirty="0" smtClean="0">
                <a:solidFill>
                  <a:srgbClr val="FF0000"/>
                </a:solidFill>
                <a:latin typeface="楷体" panose="02010609060101010101" charset="-122"/>
                <a:ea typeface="楷体" panose="02010609060101010101" charset="-122"/>
              </a:rPr>
              <a:t>路</a:t>
            </a:r>
            <a:r>
              <a:rPr lang="zh-CN" altLang="en-US" sz="2300" b="1" dirty="0">
                <a:solidFill>
                  <a:srgbClr val="FF0000"/>
                </a:solidFill>
                <a:latin typeface="楷体" panose="02010609060101010101" charset="-122"/>
                <a:ea typeface="楷体" panose="02010609060101010101" charset="-122"/>
              </a:rPr>
              <a:t>转溪桥忽</a:t>
            </a:r>
            <a:r>
              <a:rPr lang="zh-CN" altLang="en-US" sz="2300" b="1" dirty="0" smtClean="0">
                <a:solidFill>
                  <a:srgbClr val="FF0000"/>
                </a:solidFill>
                <a:latin typeface="楷体" panose="02010609060101010101" charset="-122"/>
                <a:ea typeface="楷体" panose="02010609060101010101" charset="-122"/>
              </a:rPr>
              <a:t>见</a:t>
            </a:r>
            <a:endParaRPr lang="zh-CN" altLang="en-US" sz="23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2"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2"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2"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4" grpId="2"/>
      <p:bldP spid="5" grpId="1"/>
      <p:bldP spid="5" grpId="2"/>
      <p:bldP spid="6" grpId="1"/>
      <p:bldP spid="6" grpId="2"/>
      <p:bldP spid="7" grpId="1"/>
      <p:bldP spid="7" grpId="2"/>
      <p:bldP spid="8" grpId="1"/>
      <p:bldP spid="8" grpId="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185" y="40748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易写错的字</a:t>
              </a:r>
              <a:endParaRPr lang="zh-CN" altLang="en-US" sz="2800" b="1" dirty="0">
                <a:solidFill>
                  <a:schemeClr val="tx1"/>
                </a:solidFill>
                <a:latin typeface="楷体" panose="02010609060101010101" charset="-122"/>
                <a:ea typeface="楷体" panose="02010609060101010101" charset="-122"/>
              </a:endParaRPr>
            </a:p>
          </p:txBody>
        </p:sp>
      </p:grpSp>
      <p:sp>
        <p:nvSpPr>
          <p:cNvPr id="18" name="文本框 13"/>
          <p:cNvSpPr txBox="1"/>
          <p:nvPr/>
        </p:nvSpPr>
        <p:spPr>
          <a:xfrm>
            <a:off x="746417" y="1940448"/>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smtClean="0">
                <a:latin typeface="楷体" panose="02010609060101010101" charset="-122"/>
                <a:ea typeface="楷体" panose="02010609060101010101" charset="-122"/>
                <a:cs typeface="楷体" panose="02010609060101010101" charset="-122"/>
                <a:sym typeface="+mn-ea"/>
              </a:rPr>
              <a:t>容易少写一笔</a:t>
            </a:r>
            <a:endParaRPr lang="zh-CN" altLang="en-US" sz="3200" b="1" dirty="0" smtClean="0">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3782059" y="1879600"/>
            <a:ext cx="720000" cy="706755"/>
          </a:xfrm>
          <a:prstGeom prst="rect">
            <a:avLst/>
          </a:prstGeom>
          <a:noFill/>
        </p:spPr>
        <p:txBody>
          <a:bodyPr wrap="square" rtlCol="0">
            <a:spAutoFit/>
          </a:bodyPr>
          <a:lstStyle/>
          <a:p>
            <a:pPr algn="ctr"/>
            <a:r>
              <a:rPr lang="zh-CN" altLang="en-US" sz="4000" b="1" dirty="0">
                <a:solidFill>
                  <a:srgbClr val="FF0000"/>
                </a:solidFill>
                <a:latin typeface="楷体" panose="02010609060101010101" charset="-122"/>
                <a:ea typeface="楷体" panose="02010609060101010101" charset="-122"/>
              </a:rPr>
              <a:t>微</a:t>
            </a:r>
            <a:endParaRPr lang="zh-CN" altLang="en-US" sz="40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4701539" y="1879600"/>
            <a:ext cx="720000" cy="706755"/>
          </a:xfrm>
          <a:prstGeom prst="rect">
            <a:avLst/>
          </a:prstGeom>
          <a:noFill/>
        </p:spPr>
        <p:txBody>
          <a:bodyPr wrap="square" rtlCol="0">
            <a:spAutoFit/>
          </a:bodyPr>
          <a:lstStyle/>
          <a:p>
            <a:pPr algn="ctr"/>
            <a:r>
              <a:rPr lang="zh-CN" altLang="en-US" sz="4000" b="1">
                <a:solidFill>
                  <a:srgbClr val="FF0000"/>
                </a:solidFill>
                <a:latin typeface="楷体" panose="02010609060101010101" charset="-122"/>
                <a:ea typeface="楷体" panose="02010609060101010101" charset="-122"/>
              </a:rPr>
              <a:t>裳</a:t>
            </a:r>
            <a:endParaRPr lang="zh-CN" altLang="en-US" sz="4000" b="1">
              <a:solidFill>
                <a:srgbClr val="FF0000"/>
              </a:solidFill>
              <a:latin typeface="楷体" panose="02010609060101010101" charset="-122"/>
              <a:ea typeface="楷体" panose="02010609060101010101" charset="-122"/>
            </a:endParaRPr>
          </a:p>
        </p:txBody>
      </p:sp>
      <p:sp>
        <p:nvSpPr>
          <p:cNvPr id="9" name="文本框 8"/>
          <p:cNvSpPr txBox="1"/>
          <p:nvPr/>
        </p:nvSpPr>
        <p:spPr>
          <a:xfrm>
            <a:off x="5509895" y="1879600"/>
            <a:ext cx="720000" cy="706755"/>
          </a:xfrm>
          <a:prstGeom prst="rect">
            <a:avLst/>
          </a:prstGeom>
          <a:noFill/>
        </p:spPr>
        <p:txBody>
          <a:bodyPr wrap="square" rtlCol="0">
            <a:spAutoFit/>
          </a:bodyPr>
          <a:lstStyle/>
          <a:p>
            <a:pPr algn="ctr"/>
            <a:r>
              <a:rPr lang="zh-CN" altLang="en-US" sz="4000" b="1">
                <a:solidFill>
                  <a:srgbClr val="FF0000"/>
                </a:solidFill>
                <a:latin typeface="楷体" panose="02010609060101010101" charset="-122"/>
                <a:ea typeface="楷体" panose="02010609060101010101" charset="-122"/>
              </a:rPr>
              <a:t>德</a:t>
            </a:r>
            <a:endParaRPr lang="zh-CN" altLang="en-US" sz="4000" b="1">
              <a:solidFill>
                <a:srgbClr val="FF0000"/>
              </a:solidFill>
              <a:latin typeface="楷体" panose="02010609060101010101" charset="-122"/>
              <a:ea typeface="楷体" panose="02010609060101010101" charset="-122"/>
            </a:endParaRPr>
          </a:p>
        </p:txBody>
      </p:sp>
      <p:sp>
        <p:nvSpPr>
          <p:cNvPr id="23" name="文本框 22"/>
          <p:cNvSpPr txBox="1"/>
          <p:nvPr/>
        </p:nvSpPr>
        <p:spPr>
          <a:xfrm>
            <a:off x="6379845" y="1879600"/>
            <a:ext cx="720000" cy="706755"/>
          </a:xfrm>
          <a:prstGeom prst="rect">
            <a:avLst/>
          </a:prstGeom>
          <a:noFill/>
        </p:spPr>
        <p:txBody>
          <a:bodyPr wrap="square" rtlCol="0">
            <a:spAutoFit/>
          </a:bodyPr>
          <a:lstStyle/>
          <a:p>
            <a:pPr algn="ctr"/>
            <a:r>
              <a:rPr lang="zh-CN" altLang="en-US" sz="4000" b="1">
                <a:solidFill>
                  <a:srgbClr val="FF0000"/>
                </a:solidFill>
                <a:latin typeface="楷体" panose="02010609060101010101" charset="-122"/>
                <a:ea typeface="楷体" panose="02010609060101010101" charset="-122"/>
              </a:rPr>
              <a:t>薄</a:t>
            </a:r>
            <a:endParaRPr lang="zh-CN" altLang="en-US" sz="4000" b="1">
              <a:solidFill>
                <a:srgbClr val="FF0000"/>
              </a:solidFill>
              <a:latin typeface="楷体" panose="02010609060101010101" charset="-122"/>
              <a:ea typeface="楷体" panose="02010609060101010101" charset="-122"/>
            </a:endParaRPr>
          </a:p>
        </p:txBody>
      </p:sp>
      <p:sp>
        <p:nvSpPr>
          <p:cNvPr id="30" name="文本框 29"/>
          <p:cNvSpPr txBox="1"/>
          <p:nvPr/>
        </p:nvSpPr>
        <p:spPr>
          <a:xfrm>
            <a:off x="7161530" y="1879600"/>
            <a:ext cx="720000" cy="707886"/>
          </a:xfrm>
          <a:prstGeom prst="rect">
            <a:avLst/>
          </a:prstGeom>
          <a:noFill/>
        </p:spPr>
        <p:txBody>
          <a:bodyPr wrap="none" rtlCol="0" anchor="t">
            <a:spAutoFit/>
          </a:bodyPr>
          <a:lstStyle/>
          <a:p>
            <a:pPr algn="ctr"/>
            <a:r>
              <a:rPr lang="zh-CN" altLang="en-US" sz="4000" b="1" dirty="0">
                <a:solidFill>
                  <a:srgbClr val="FF0000"/>
                </a:solidFill>
                <a:latin typeface="楷体" panose="02010609060101010101" charset="-122"/>
                <a:ea typeface="楷体" panose="02010609060101010101" charset="-122"/>
                <a:sym typeface="+mn-ea"/>
              </a:rPr>
              <a:t>雅</a:t>
            </a:r>
            <a:endParaRPr lang="zh-CN" altLang="en-US" sz="4000" b="1" dirty="0">
              <a:solidFill>
                <a:srgbClr val="FF0000"/>
              </a:solidFill>
              <a:latin typeface="楷体" panose="02010609060101010101" charset="-122"/>
              <a:ea typeface="楷体" panose="02010609060101010101" charset="-122"/>
              <a:sym typeface="+mn-ea"/>
            </a:endParaRPr>
          </a:p>
        </p:txBody>
      </p:sp>
      <p:grpSp>
        <p:nvGrpSpPr>
          <p:cNvPr id="2" name="组合 1"/>
          <p:cNvGrpSpPr/>
          <p:nvPr/>
        </p:nvGrpSpPr>
        <p:grpSpPr>
          <a:xfrm>
            <a:off x="248284" y="1063943"/>
            <a:ext cx="8599716" cy="706755"/>
            <a:chOff x="248284" y="1368743"/>
            <a:chExt cx="8599716" cy="706755"/>
          </a:xfrm>
        </p:grpSpPr>
        <p:sp>
          <p:nvSpPr>
            <p:cNvPr id="17" name="文本框 16"/>
            <p:cNvSpPr txBox="1"/>
            <p:nvPr/>
          </p:nvSpPr>
          <p:spPr>
            <a:xfrm>
              <a:off x="7340032" y="1368743"/>
              <a:ext cx="720000" cy="706755"/>
            </a:xfrm>
            <a:prstGeom prst="rect">
              <a:avLst/>
            </a:prstGeom>
            <a:noFill/>
          </p:spPr>
          <p:txBody>
            <a:bodyPr wrap="square" rtlCol="0">
              <a:spAutoFit/>
            </a:bodyPr>
            <a:lstStyle/>
            <a:p>
              <a:pPr algn="ctr"/>
              <a:r>
                <a:rPr lang="zh-CN" altLang="en-US" sz="4000" b="1">
                  <a:latin typeface="楷体" panose="02010609060101010101" charset="-122"/>
                  <a:ea typeface="楷体" panose="02010609060101010101" charset="-122"/>
                </a:rPr>
                <a:t>拙</a:t>
              </a:r>
              <a:endParaRPr lang="zh-CN" altLang="en-US" sz="4000" b="1">
                <a:latin typeface="楷体" panose="02010609060101010101" charset="-122"/>
                <a:ea typeface="楷体" panose="02010609060101010101" charset="-122"/>
              </a:endParaRPr>
            </a:p>
          </p:txBody>
        </p:sp>
        <p:sp>
          <p:nvSpPr>
            <p:cNvPr id="34" name="文本框 33"/>
            <p:cNvSpPr txBox="1"/>
            <p:nvPr/>
          </p:nvSpPr>
          <p:spPr>
            <a:xfrm>
              <a:off x="1824228" y="1368743"/>
              <a:ext cx="720000" cy="706755"/>
            </a:xfrm>
            <a:prstGeom prst="rect">
              <a:avLst/>
            </a:prstGeom>
            <a:noFill/>
          </p:spPr>
          <p:txBody>
            <a:bodyPr wrap="square" rtlCol="0">
              <a:spAutoFit/>
            </a:bodyPr>
            <a:lstStyle/>
            <a:p>
              <a:pPr algn="ctr"/>
              <a:r>
                <a:rPr lang="zh-CN" altLang="en-US" sz="4000" b="1" dirty="0">
                  <a:latin typeface="楷体" panose="02010609060101010101" charset="-122"/>
                  <a:ea typeface="楷体" panose="02010609060101010101" charset="-122"/>
                </a:rPr>
                <a:t>幽</a:t>
              </a:r>
              <a:endParaRPr lang="zh-CN" altLang="en-US" sz="4000" b="1" dirty="0">
                <a:latin typeface="楷体" panose="02010609060101010101" charset="-122"/>
                <a:ea typeface="楷体" panose="02010609060101010101" charset="-122"/>
              </a:endParaRPr>
            </a:p>
          </p:txBody>
        </p:sp>
        <p:sp>
          <p:nvSpPr>
            <p:cNvPr id="35" name="文本框 34"/>
            <p:cNvSpPr txBox="1"/>
            <p:nvPr/>
          </p:nvSpPr>
          <p:spPr>
            <a:xfrm>
              <a:off x="2612200" y="1368743"/>
              <a:ext cx="720000" cy="706755"/>
            </a:xfrm>
            <a:prstGeom prst="rect">
              <a:avLst/>
            </a:prstGeom>
            <a:noFill/>
          </p:spPr>
          <p:txBody>
            <a:bodyPr wrap="square" rtlCol="0">
              <a:spAutoFit/>
            </a:bodyPr>
            <a:lstStyle/>
            <a:p>
              <a:pPr algn="ctr"/>
              <a:r>
                <a:rPr lang="zh-CN" altLang="en-US" sz="4000" b="1" dirty="0">
                  <a:latin typeface="楷体" panose="02010609060101010101" charset="-122"/>
                  <a:ea typeface="楷体" panose="02010609060101010101" charset="-122"/>
                </a:rPr>
                <a:t>雅</a:t>
              </a:r>
              <a:endParaRPr lang="zh-CN" altLang="en-US" sz="4000" b="1" dirty="0">
                <a:latin typeface="楷体" panose="02010609060101010101" charset="-122"/>
                <a:ea typeface="楷体" panose="02010609060101010101" charset="-122"/>
              </a:endParaRPr>
            </a:p>
          </p:txBody>
        </p:sp>
        <p:sp>
          <p:nvSpPr>
            <p:cNvPr id="36" name="文本框 35"/>
            <p:cNvSpPr txBox="1"/>
            <p:nvPr/>
          </p:nvSpPr>
          <p:spPr>
            <a:xfrm>
              <a:off x="6552060" y="1368743"/>
              <a:ext cx="720000" cy="706755"/>
            </a:xfrm>
            <a:prstGeom prst="rect">
              <a:avLst/>
            </a:prstGeom>
            <a:noFill/>
          </p:spPr>
          <p:txBody>
            <a:bodyPr wrap="square" rtlCol="0">
              <a:spAutoFit/>
            </a:bodyPr>
            <a:lstStyle/>
            <a:p>
              <a:pPr algn="ctr"/>
              <a:r>
                <a:rPr lang="zh-CN" altLang="en-US" sz="4000" b="1">
                  <a:latin typeface="楷体" panose="02010609060101010101" charset="-122"/>
                  <a:ea typeface="楷体" panose="02010609060101010101" charset="-122"/>
                </a:rPr>
                <a:t>襟</a:t>
              </a:r>
              <a:endParaRPr lang="zh-CN" altLang="en-US" sz="4000" b="1">
                <a:latin typeface="楷体" panose="02010609060101010101" charset="-122"/>
                <a:ea typeface="楷体" panose="02010609060101010101" charset="-122"/>
              </a:endParaRPr>
            </a:p>
          </p:txBody>
        </p:sp>
        <p:sp>
          <p:nvSpPr>
            <p:cNvPr id="37" name="文本框 36"/>
            <p:cNvSpPr txBox="1"/>
            <p:nvPr/>
          </p:nvSpPr>
          <p:spPr>
            <a:xfrm>
              <a:off x="5764088" y="1368743"/>
              <a:ext cx="720000" cy="706755"/>
            </a:xfrm>
            <a:prstGeom prst="rect">
              <a:avLst/>
            </a:prstGeom>
            <a:noFill/>
          </p:spPr>
          <p:txBody>
            <a:bodyPr wrap="square" rtlCol="0">
              <a:spAutoFit/>
            </a:bodyPr>
            <a:lstStyle/>
            <a:p>
              <a:pPr algn="ctr"/>
              <a:r>
                <a:rPr lang="zh-CN" altLang="en-US" sz="4000" b="1" dirty="0">
                  <a:latin typeface="楷体" panose="02010609060101010101" charset="-122"/>
                  <a:ea typeface="楷体" panose="02010609060101010101" charset="-122"/>
                </a:rPr>
                <a:t>薄</a:t>
              </a:r>
              <a:endParaRPr lang="zh-CN" altLang="en-US" sz="4000" b="1" dirty="0">
                <a:latin typeface="楷体" panose="02010609060101010101" charset="-122"/>
                <a:ea typeface="楷体" panose="02010609060101010101" charset="-122"/>
              </a:endParaRPr>
            </a:p>
          </p:txBody>
        </p:sp>
        <p:sp>
          <p:nvSpPr>
            <p:cNvPr id="38" name="文本框 37"/>
            <p:cNvSpPr txBox="1"/>
            <p:nvPr/>
          </p:nvSpPr>
          <p:spPr>
            <a:xfrm>
              <a:off x="4976116" y="1368743"/>
              <a:ext cx="720000" cy="706755"/>
            </a:xfrm>
            <a:prstGeom prst="rect">
              <a:avLst/>
            </a:prstGeom>
            <a:noFill/>
          </p:spPr>
          <p:txBody>
            <a:bodyPr wrap="square" rtlCol="0">
              <a:spAutoFit/>
            </a:bodyPr>
            <a:lstStyle/>
            <a:p>
              <a:pPr algn="ctr"/>
              <a:r>
                <a:rPr lang="zh-CN" altLang="en-US" sz="4000" b="1" dirty="0">
                  <a:latin typeface="楷体" panose="02010609060101010101" charset="-122"/>
                  <a:ea typeface="楷体" panose="02010609060101010101" charset="-122"/>
                </a:rPr>
                <a:t>腐</a:t>
              </a:r>
              <a:endParaRPr lang="zh-CN" altLang="en-US" sz="4000" b="1" dirty="0">
                <a:latin typeface="楷体" panose="02010609060101010101" charset="-122"/>
                <a:ea typeface="楷体" panose="02010609060101010101" charset="-122"/>
              </a:endParaRPr>
            </a:p>
          </p:txBody>
        </p:sp>
        <p:sp>
          <p:nvSpPr>
            <p:cNvPr id="39" name="文本框 38"/>
            <p:cNvSpPr txBox="1"/>
            <p:nvPr/>
          </p:nvSpPr>
          <p:spPr>
            <a:xfrm>
              <a:off x="3400172" y="1368743"/>
              <a:ext cx="720000" cy="706755"/>
            </a:xfrm>
            <a:prstGeom prst="rect">
              <a:avLst/>
            </a:prstGeom>
            <a:noFill/>
          </p:spPr>
          <p:txBody>
            <a:bodyPr wrap="square" rtlCol="0">
              <a:spAutoFit/>
            </a:bodyPr>
            <a:lstStyle/>
            <a:p>
              <a:pPr algn="ctr"/>
              <a:r>
                <a:rPr lang="zh-CN" altLang="en-US" sz="4000" b="1">
                  <a:latin typeface="楷体" panose="02010609060101010101" charset="-122"/>
                  <a:ea typeface="楷体" panose="02010609060101010101" charset="-122"/>
                </a:rPr>
                <a:t>缀</a:t>
              </a:r>
              <a:endParaRPr lang="zh-CN" altLang="en-US" sz="4000" b="1">
                <a:latin typeface="楷体" panose="02010609060101010101" charset="-122"/>
                <a:ea typeface="楷体" panose="02010609060101010101" charset="-122"/>
              </a:endParaRPr>
            </a:p>
          </p:txBody>
        </p:sp>
        <p:sp>
          <p:nvSpPr>
            <p:cNvPr id="40" name="文本框 39"/>
            <p:cNvSpPr txBox="1"/>
            <p:nvPr/>
          </p:nvSpPr>
          <p:spPr>
            <a:xfrm>
              <a:off x="4188144" y="1368743"/>
              <a:ext cx="720000" cy="706755"/>
            </a:xfrm>
            <a:prstGeom prst="rect">
              <a:avLst/>
            </a:prstGeom>
            <a:noFill/>
          </p:spPr>
          <p:txBody>
            <a:bodyPr wrap="square" rtlCol="0">
              <a:spAutoFit/>
            </a:bodyPr>
            <a:lstStyle/>
            <a:p>
              <a:pPr algn="ctr"/>
              <a:r>
                <a:rPr lang="zh-CN" altLang="en-US" sz="4000" b="1">
                  <a:latin typeface="楷体" panose="02010609060101010101" charset="-122"/>
                  <a:ea typeface="楷体" panose="02010609060101010101" charset="-122"/>
                </a:rPr>
                <a:t>德</a:t>
              </a:r>
              <a:endParaRPr lang="zh-CN" altLang="en-US" sz="4000" b="1">
                <a:latin typeface="楷体" panose="02010609060101010101" charset="-122"/>
                <a:ea typeface="楷体" panose="02010609060101010101" charset="-122"/>
              </a:endParaRPr>
            </a:p>
          </p:txBody>
        </p:sp>
        <p:sp>
          <p:nvSpPr>
            <p:cNvPr id="41" name="文本框 40"/>
            <p:cNvSpPr txBox="1"/>
            <p:nvPr/>
          </p:nvSpPr>
          <p:spPr>
            <a:xfrm>
              <a:off x="1036256" y="1368743"/>
              <a:ext cx="720000" cy="706755"/>
            </a:xfrm>
            <a:prstGeom prst="rect">
              <a:avLst/>
            </a:prstGeom>
            <a:noFill/>
          </p:spPr>
          <p:txBody>
            <a:bodyPr wrap="square" rtlCol="0">
              <a:spAutoFit/>
            </a:bodyPr>
            <a:lstStyle/>
            <a:p>
              <a:pPr algn="ctr"/>
              <a:r>
                <a:rPr lang="zh-CN" altLang="en-US" sz="4000" b="1" dirty="0">
                  <a:latin typeface="楷体" panose="02010609060101010101" charset="-122"/>
                  <a:ea typeface="楷体" panose="02010609060101010101" charset="-122"/>
                </a:rPr>
                <a:t>裳</a:t>
              </a:r>
              <a:endParaRPr lang="zh-CN" altLang="en-US" sz="4000" b="1" dirty="0">
                <a:latin typeface="楷体" panose="02010609060101010101" charset="-122"/>
                <a:ea typeface="楷体" panose="02010609060101010101" charset="-122"/>
              </a:endParaRPr>
            </a:p>
          </p:txBody>
        </p:sp>
        <p:sp>
          <p:nvSpPr>
            <p:cNvPr id="42" name="文本框 41"/>
            <p:cNvSpPr txBox="1"/>
            <p:nvPr/>
          </p:nvSpPr>
          <p:spPr>
            <a:xfrm>
              <a:off x="248284" y="1368743"/>
              <a:ext cx="720000" cy="706755"/>
            </a:xfrm>
            <a:prstGeom prst="rect">
              <a:avLst/>
            </a:prstGeom>
            <a:noFill/>
          </p:spPr>
          <p:txBody>
            <a:bodyPr wrap="square" rtlCol="0">
              <a:spAutoFit/>
            </a:bodyPr>
            <a:lstStyle/>
            <a:p>
              <a:pPr algn="ctr"/>
              <a:r>
                <a:rPr lang="zh-CN" altLang="en-US" sz="4000" b="1" dirty="0">
                  <a:latin typeface="楷体" panose="02010609060101010101" charset="-122"/>
                  <a:ea typeface="楷体" panose="02010609060101010101" charset="-122"/>
                </a:rPr>
                <a:t>微</a:t>
              </a:r>
              <a:endParaRPr lang="zh-CN" altLang="en-US" sz="4000" b="1" dirty="0">
                <a:latin typeface="楷体" panose="02010609060101010101" charset="-122"/>
                <a:ea typeface="楷体" panose="02010609060101010101" charset="-122"/>
              </a:endParaRPr>
            </a:p>
          </p:txBody>
        </p:sp>
        <p:sp>
          <p:nvSpPr>
            <p:cNvPr id="44" name="文本框 43"/>
            <p:cNvSpPr txBox="1"/>
            <p:nvPr/>
          </p:nvSpPr>
          <p:spPr>
            <a:xfrm>
              <a:off x="8128000" y="1368743"/>
              <a:ext cx="720000" cy="706755"/>
            </a:xfrm>
            <a:prstGeom prst="rect">
              <a:avLst/>
            </a:prstGeom>
            <a:noFill/>
          </p:spPr>
          <p:txBody>
            <a:bodyPr wrap="square" rtlCol="0">
              <a:spAutoFit/>
            </a:bodyPr>
            <a:lstStyle/>
            <a:p>
              <a:pPr algn="ctr"/>
              <a:r>
                <a:rPr lang="zh-CN" altLang="en-US" sz="4000" b="1" dirty="0">
                  <a:latin typeface="楷体" panose="02010609060101010101" charset="-122"/>
                  <a:ea typeface="楷体" panose="02010609060101010101" charset="-122"/>
                </a:rPr>
                <a:t>鹊</a:t>
              </a:r>
              <a:endParaRPr lang="zh-CN" altLang="en-US" sz="4000" b="1" dirty="0">
                <a:latin typeface="楷体" panose="02010609060101010101" charset="-122"/>
                <a:ea typeface="楷体" panose="02010609060101010101" charset="-122"/>
              </a:endParaRPr>
            </a:p>
          </p:txBody>
        </p:sp>
      </p:grpSp>
      <p:sp>
        <p:nvSpPr>
          <p:cNvPr id="24" name="文本框 4"/>
          <p:cNvSpPr txBox="1"/>
          <p:nvPr/>
        </p:nvSpPr>
        <p:spPr>
          <a:xfrm>
            <a:off x="3812541" y="3540178"/>
            <a:ext cx="1937385" cy="768350"/>
          </a:xfrm>
          <a:prstGeom prst="rect">
            <a:avLst/>
          </a:prstGeom>
          <a:noFill/>
          <a:ln>
            <a:noFill/>
          </a:ln>
        </p:spPr>
        <p:txBody>
          <a:bodyPr wrap="square" rtlCol="0">
            <a:spAutoFit/>
          </a:bodyPr>
          <a:lstStyle/>
          <a:p>
            <a:pPr algn="l"/>
            <a:r>
              <a:rPr lang="zh-CN" altLang="en-US" sz="4400" b="1" dirty="0">
                <a:latin typeface="楷体" panose="02010609060101010101" charset="-122"/>
                <a:ea typeface="楷体" panose="02010609060101010101" charset="-122"/>
                <a:cs typeface="楷体" panose="02010609060101010101" charset="-122"/>
                <a:sym typeface="+mn-ea"/>
              </a:rPr>
              <a:t>微</a:t>
            </a:r>
            <a:r>
              <a:rPr lang="en-US" altLang="zh-CN" sz="4400" b="1" dirty="0">
                <a:latin typeface="楷体" panose="02010609060101010101" charset="-122"/>
                <a:ea typeface="楷体" panose="02010609060101010101" charset="-122"/>
                <a:cs typeface="楷体" panose="02010609060101010101" charset="-122"/>
                <a:sym typeface="+mn-ea"/>
              </a:rPr>
              <a:t>—</a:t>
            </a:r>
            <a:r>
              <a:rPr lang="zh-CN" altLang="en-US" sz="4400" b="1" dirty="0">
                <a:solidFill>
                  <a:srgbClr val="FF0000"/>
                </a:solidFill>
                <a:latin typeface="楷体" panose="02010609060101010101" charset="-122"/>
                <a:ea typeface="楷体" panose="02010609060101010101" charset="-122"/>
                <a:cs typeface="楷体" panose="02010609060101010101" charset="-122"/>
                <a:sym typeface="+mn-ea"/>
              </a:rPr>
              <a:t>徽</a:t>
            </a:r>
            <a:r>
              <a:rPr lang="zh-CN" altLang="en-US" sz="4400" b="1" dirty="0">
                <a:latin typeface="楷体" panose="02010609060101010101" charset="-122"/>
                <a:ea typeface="楷体" panose="02010609060101010101" charset="-122"/>
                <a:cs typeface="楷体" panose="02010609060101010101" charset="-122"/>
                <a:sym typeface="+mn-ea"/>
              </a:rPr>
              <a:t>  </a:t>
            </a:r>
            <a:r>
              <a:rPr lang="zh-CN" altLang="en-US" sz="3200" dirty="0">
                <a:latin typeface="楷体" panose="02010609060101010101" charset="-122"/>
                <a:ea typeface="楷体" panose="02010609060101010101" charset="-122"/>
                <a:cs typeface="楷体" panose="02010609060101010101" charset="-122"/>
                <a:sym typeface="+mn-ea"/>
              </a:rPr>
              <a:t>  </a:t>
            </a:r>
            <a:r>
              <a:rPr lang="zh-CN" altLang="en-US" sz="3200" dirty="0">
                <a:latin typeface="楷体" panose="02010609060101010101" charset="-122"/>
                <a:ea typeface="楷体" panose="02010609060101010101" charset="-122"/>
                <a:cs typeface="楷体" panose="02010609060101010101" charset="-122"/>
              </a:rPr>
              <a:t>  </a:t>
            </a:r>
            <a:endParaRPr lang="zh-CN" altLang="en-US" sz="3200" dirty="0">
              <a:latin typeface="楷体" panose="02010609060101010101" charset="-122"/>
              <a:ea typeface="楷体" panose="02010609060101010101" charset="-122"/>
              <a:cs typeface="楷体" panose="02010609060101010101" charset="-122"/>
            </a:endParaRPr>
          </a:p>
        </p:txBody>
      </p:sp>
      <p:sp>
        <p:nvSpPr>
          <p:cNvPr id="25" name="文本框 8"/>
          <p:cNvSpPr txBox="1"/>
          <p:nvPr/>
        </p:nvSpPr>
        <p:spPr>
          <a:xfrm>
            <a:off x="740828" y="2740145"/>
            <a:ext cx="1816100" cy="58356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容易混淆</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26" name="文本框 9"/>
          <p:cNvSpPr txBox="1"/>
          <p:nvPr/>
        </p:nvSpPr>
        <p:spPr>
          <a:xfrm>
            <a:off x="2867769" y="2598401"/>
            <a:ext cx="795020" cy="829945"/>
          </a:xfrm>
          <a:prstGeom prst="rect">
            <a:avLst/>
          </a:prstGeom>
          <a:noFill/>
        </p:spPr>
        <p:txBody>
          <a:bodyPr wrap="none" rtlCol="0">
            <a:spAutoFit/>
          </a:bodyPr>
          <a:lstStyle/>
          <a:p>
            <a:pPr algn="l"/>
            <a:r>
              <a:rPr lang="zh-CN" altLang="en-US" sz="4800" b="1" dirty="0">
                <a:latin typeface="楷体" panose="02010609060101010101" charset="-122"/>
                <a:ea typeface="楷体" panose="02010609060101010101" charset="-122"/>
                <a:cs typeface="楷体" panose="02010609060101010101" charset="-122"/>
                <a:sym typeface="+mn-ea"/>
              </a:rPr>
              <a:t>鹊</a:t>
            </a:r>
            <a:endParaRPr lang="zh-CN" altLang="en-US" sz="4800" b="1" dirty="0">
              <a:latin typeface="楷体" panose="02010609060101010101" charset="-122"/>
              <a:ea typeface="楷体" panose="02010609060101010101" charset="-122"/>
              <a:cs typeface="楷体" panose="02010609060101010101" charset="-122"/>
              <a:sym typeface="+mn-ea"/>
            </a:endParaRPr>
          </a:p>
        </p:txBody>
      </p:sp>
      <p:sp>
        <p:nvSpPr>
          <p:cNvPr id="27" name="文本框 10"/>
          <p:cNvSpPr txBox="1"/>
          <p:nvPr/>
        </p:nvSpPr>
        <p:spPr>
          <a:xfrm>
            <a:off x="5222349" y="2567286"/>
            <a:ext cx="795020" cy="829945"/>
          </a:xfrm>
          <a:prstGeom prst="rect">
            <a:avLst/>
          </a:prstGeom>
          <a:noFill/>
        </p:spPr>
        <p:txBody>
          <a:bodyPr wrap="none" rtlCol="0">
            <a:spAutoFit/>
          </a:bodyPr>
          <a:lstStyle/>
          <a:p>
            <a:pPr algn="l"/>
            <a:r>
              <a:rPr lang="zh-CN" altLang="en-US" sz="4800" b="1" dirty="0">
                <a:latin typeface="楷体" panose="02010609060101010101" charset="-122"/>
                <a:ea typeface="楷体" panose="02010609060101010101" charset="-122"/>
                <a:cs typeface="楷体" panose="02010609060101010101" charset="-122"/>
                <a:sym typeface="+mn-ea"/>
              </a:rPr>
              <a:t>雀</a:t>
            </a:r>
            <a:endParaRPr lang="zh-CN" altLang="en-US" sz="4800" b="1" dirty="0">
              <a:latin typeface="楷体" panose="02010609060101010101" charset="-122"/>
              <a:ea typeface="楷体" panose="02010609060101010101" charset="-122"/>
              <a:cs typeface="楷体" panose="02010609060101010101" charset="-122"/>
              <a:sym typeface="+mn-ea"/>
            </a:endParaRPr>
          </a:p>
        </p:txBody>
      </p:sp>
      <p:sp>
        <p:nvSpPr>
          <p:cNvPr id="28" name="文本框 11"/>
          <p:cNvSpPr txBox="1"/>
          <p:nvPr/>
        </p:nvSpPr>
        <p:spPr>
          <a:xfrm>
            <a:off x="3698984" y="2670156"/>
            <a:ext cx="1203960" cy="706755"/>
          </a:xfrm>
          <a:prstGeom prst="rect">
            <a:avLst/>
          </a:prstGeom>
          <a:noFill/>
        </p:spPr>
        <p:txBody>
          <a:bodyPr wrap="non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喜鹊</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sp>
        <p:nvSpPr>
          <p:cNvPr id="29" name="文本框 12"/>
          <p:cNvSpPr txBox="1"/>
          <p:nvPr/>
        </p:nvSpPr>
        <p:spPr>
          <a:xfrm>
            <a:off x="6017369" y="2690476"/>
            <a:ext cx="1203960" cy="706755"/>
          </a:xfrm>
          <a:prstGeom prst="rect">
            <a:avLst/>
          </a:prstGeom>
          <a:noFill/>
        </p:spPr>
        <p:txBody>
          <a:bodyPr wrap="non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麻雀</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31" name="文本框 13"/>
          <p:cNvSpPr txBox="1"/>
          <p:nvPr/>
        </p:nvSpPr>
        <p:spPr>
          <a:xfrm>
            <a:off x="712383" y="3632528"/>
            <a:ext cx="2632710" cy="58356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容易写出别字</a:t>
            </a:r>
            <a:endParaRPr lang="zh-CN" altLang="en-US" sz="3200" b="1" dirty="0">
              <a:latin typeface="楷体" panose="02010609060101010101" charset="-122"/>
              <a:ea typeface="楷体" panose="02010609060101010101" charset="-122"/>
              <a:cs typeface="楷体" panose="02010609060101010101" charset="-122"/>
              <a:sym typeface="+mn-ea"/>
            </a:endParaRPr>
          </a:p>
        </p:txBody>
      </p:sp>
      <p:pic>
        <p:nvPicPr>
          <p:cNvPr id="32" name="Picture 2" descr="https://timgsa.baidu.com/timg?image&amp;quality=80&amp;size=b9999_10000&amp;sec=1581862660622&amp;di=b27beb468ef835f35d7a4be404f16f20&amp;imgtype=0&amp;src=http%3A%2F%2Fimg.pconline.com.cn%2Fimages%2Fupload%2Fupc%2Ftx%2Fitbbs%2F1510%2F18%2Fc48%2F14124962_1445176151454.jpg"/>
          <p:cNvPicPr>
            <a:picLocks noChangeAspect="1" noChangeArrowheads="1"/>
          </p:cNvPicPr>
          <p:nvPr/>
        </p:nvPicPr>
        <p:blipFill>
          <a:blip r:embed="rId2"/>
          <a:srcRect/>
          <a:stretch>
            <a:fillRect/>
          </a:stretch>
        </p:blipFill>
        <p:spPr bwMode="auto">
          <a:xfrm>
            <a:off x="2647247" y="3310553"/>
            <a:ext cx="2774292" cy="1796684"/>
          </a:xfrm>
          <a:prstGeom prst="ellipse">
            <a:avLst/>
          </a:prstGeom>
          <a:ln>
            <a:noFill/>
          </a:ln>
          <a:effectLst>
            <a:softEdge rad="112500"/>
          </a:effectLst>
        </p:spPr>
      </p:pic>
      <p:pic>
        <p:nvPicPr>
          <p:cNvPr id="33" name="Picture 4" descr="https://timgsa.baidu.com/timg?image&amp;quality=80&amp;size=b9999_10000&amp;sec=1581862698228&amp;di=efd3318857cc671fb55a00044c258ed6&amp;imgtype=0&amp;src=http%3A%2F%2Fimg.pconline.com.cn%2Fimages%2Fupload%2Fupc%2Ftx%2Fitbbs%2F1905%2F02%2Fc1%2F145601178_1556750948520_mthumb.jpg"/>
          <p:cNvPicPr>
            <a:picLocks noChangeAspect="1" noChangeArrowheads="1"/>
          </p:cNvPicPr>
          <p:nvPr/>
        </p:nvPicPr>
        <p:blipFill>
          <a:blip r:embed="rId3"/>
          <a:srcRect/>
          <a:stretch>
            <a:fillRect/>
          </a:stretch>
        </p:blipFill>
        <p:spPr bwMode="auto">
          <a:xfrm>
            <a:off x="5145617" y="3342938"/>
            <a:ext cx="2909056" cy="1648215"/>
          </a:xfrm>
          <a:prstGeom prst="ellipse">
            <a:avLst/>
          </a:prstGeom>
          <a:ln>
            <a:noFill/>
          </a:ln>
          <a:effectLst>
            <a:softEdge rad="112500"/>
          </a:effectLst>
        </p:spPr>
      </p:pic>
      <p:sp>
        <p:nvSpPr>
          <p:cNvPr id="45" name="文本框 9"/>
          <p:cNvSpPr txBox="1"/>
          <p:nvPr/>
        </p:nvSpPr>
        <p:spPr>
          <a:xfrm>
            <a:off x="6371591" y="3553513"/>
            <a:ext cx="1997710" cy="768350"/>
          </a:xfrm>
          <a:prstGeom prst="rect">
            <a:avLst/>
          </a:prstGeom>
          <a:noFill/>
        </p:spPr>
        <p:txBody>
          <a:bodyPr wrap="square" rtlCol="0">
            <a:spAutoFit/>
          </a:bodyPr>
          <a:lstStyle/>
          <a:p>
            <a:r>
              <a:rPr lang="zh-CN" altLang="en-US" sz="4400" b="1" dirty="0">
                <a:latin typeface="楷体" panose="02010609060101010101" charset="-122"/>
                <a:ea typeface="楷体" panose="02010609060101010101" charset="-122"/>
                <a:cs typeface="楷体" panose="02010609060101010101" charset="-122"/>
              </a:rPr>
              <a:t>缀</a:t>
            </a:r>
            <a:r>
              <a:rPr lang="en-US" altLang="zh-CN" sz="4400" b="1" dirty="0">
                <a:latin typeface="楷体" panose="02010609060101010101" charset="-122"/>
                <a:ea typeface="楷体" panose="02010609060101010101" charset="-122"/>
                <a:cs typeface="楷体" panose="02010609060101010101" charset="-122"/>
              </a:rPr>
              <a:t>—</a:t>
            </a:r>
            <a:r>
              <a:rPr lang="zh-CN" altLang="en-US" sz="4400" b="1" dirty="0">
                <a:solidFill>
                  <a:srgbClr val="FF0000"/>
                </a:solidFill>
                <a:latin typeface="楷体" panose="02010609060101010101" charset="-122"/>
                <a:ea typeface="楷体" panose="02010609060101010101" charset="-122"/>
                <a:cs typeface="楷体" panose="02010609060101010101" charset="-122"/>
              </a:rPr>
              <a:t>辍</a:t>
            </a:r>
            <a:endParaRPr lang="zh-CN" altLang="en-US" sz="4400" b="1" dirty="0">
              <a:solidFill>
                <a:srgbClr val="FF0000"/>
              </a:solidFill>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2" nodeType="clickEffect">
                                  <p:stCondLst>
                                    <p:cond delay="0"/>
                                  </p:stCondLst>
                                  <p:childTnLst>
                                    <p:set>
                                      <p:cBhvr>
                                        <p:cTn id="45" dur="1" fill="hold">
                                          <p:stCondLst>
                                            <p:cond delay="0"/>
                                          </p:stCondLst>
                                        </p:cTn>
                                        <p:tgtEl>
                                          <p:spTgt spid="25"/>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1" nodeType="clickEffect">
                                  <p:stCondLst>
                                    <p:cond delay="0"/>
                                  </p:stCondLst>
                                  <p:childTnLst>
                                    <p:set>
                                      <p:cBhvr>
                                        <p:cTn id="49" dur="1" fill="hold">
                                          <p:stCondLst>
                                            <p:cond delay="0"/>
                                          </p:stCondLst>
                                        </p:cTn>
                                        <p:tgtEl>
                                          <p:spTgt spid="26"/>
                                        </p:tgtEl>
                                        <p:attrNameLst>
                                          <p:attrName>style.visibility</p:attrName>
                                        </p:attrNameLst>
                                      </p:cBhvr>
                                      <p:to>
                                        <p:strVal val="visible"/>
                                      </p:to>
                                    </p:set>
                                  </p:childTnLst>
                                </p:cTn>
                              </p:par>
                              <p:par>
                                <p:cTn id="50" presetID="1" presetClass="entr" presetSubtype="0" fill="hold" grpId="1" nodeType="withEffect">
                                  <p:stCondLst>
                                    <p:cond delay="0"/>
                                  </p:stCondLst>
                                  <p:childTnLst>
                                    <p:set>
                                      <p:cBhvr>
                                        <p:cTn id="51" dur="1" fill="hold">
                                          <p:stCondLst>
                                            <p:cond delay="0"/>
                                          </p:stCondLst>
                                        </p:cTn>
                                        <p:tgtEl>
                                          <p:spTgt spid="27"/>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1" nodeType="clickEffect">
                                  <p:stCondLst>
                                    <p:cond delay="0"/>
                                  </p:stCondLst>
                                  <p:childTnLst>
                                    <p:set>
                                      <p:cBhvr>
                                        <p:cTn id="55" dur="1" fill="hold">
                                          <p:stCondLst>
                                            <p:cond delay="0"/>
                                          </p:stCondLst>
                                        </p:cTn>
                                        <p:tgtEl>
                                          <p:spTgt spid="28"/>
                                        </p:tgtEl>
                                        <p:attrNameLst>
                                          <p:attrName>style.visibility</p:attrName>
                                        </p:attrNameLst>
                                      </p:cBhvr>
                                      <p:to>
                                        <p:strVal val="visible"/>
                                      </p:to>
                                    </p:set>
                                  </p:childTnLst>
                                </p:cTn>
                              </p:par>
                              <p:par>
                                <p:cTn id="56" presetID="1" presetClass="entr" presetSubtype="0" fill="hold" grpId="1" nodeType="withEffect">
                                  <p:stCondLst>
                                    <p:cond delay="0"/>
                                  </p:stCondLst>
                                  <p:childTnLst>
                                    <p:set>
                                      <p:cBhvr>
                                        <p:cTn id="57" dur="1" fill="hold">
                                          <p:stCondLst>
                                            <p:cond delay="0"/>
                                          </p:stCondLst>
                                        </p:cTn>
                                        <p:tgtEl>
                                          <p:spTgt spid="29"/>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32"/>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33"/>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xit" presetSubtype="0" fill="hold" nodeType="clickEffect">
                                  <p:stCondLst>
                                    <p:cond delay="0"/>
                                  </p:stCondLst>
                                  <p:childTnLst>
                                    <p:set>
                                      <p:cBhvr>
                                        <p:cTn id="65" dur="1" fill="hold">
                                          <p:stCondLst>
                                            <p:cond delay="0"/>
                                          </p:stCondLst>
                                        </p:cTn>
                                        <p:tgtEl>
                                          <p:spTgt spid="32"/>
                                        </p:tgtEl>
                                        <p:attrNameLst>
                                          <p:attrName>style.visibility</p:attrName>
                                        </p:attrNameLst>
                                      </p:cBhvr>
                                      <p:to>
                                        <p:strVal val="hidden"/>
                                      </p:to>
                                    </p:set>
                                  </p:childTnLst>
                                </p:cTn>
                              </p:par>
                              <p:par>
                                <p:cTn id="66" presetID="1" presetClass="exit" presetSubtype="0" fill="hold" nodeType="withEffect">
                                  <p:stCondLst>
                                    <p:cond delay="0"/>
                                  </p:stCondLst>
                                  <p:childTnLst>
                                    <p:set>
                                      <p:cBhvr>
                                        <p:cTn id="67" dur="1" fill="hold">
                                          <p:stCondLst>
                                            <p:cond delay="0"/>
                                          </p:stCondLst>
                                        </p:cTn>
                                        <p:tgtEl>
                                          <p:spTgt spid="33"/>
                                        </p:tgtEl>
                                        <p:attrNameLst>
                                          <p:attrName>style.visibility</p:attrName>
                                        </p:attrNameLst>
                                      </p:cBhvr>
                                      <p:to>
                                        <p:strVal val="hidden"/>
                                      </p:to>
                                    </p:set>
                                  </p:childTnLst>
                                </p:cTn>
                              </p:par>
                            </p:childTnLst>
                          </p:cTn>
                        </p:par>
                        <p:par>
                          <p:cTn id="68" fill="hold">
                            <p:stCondLst>
                              <p:cond delay="0"/>
                            </p:stCondLst>
                            <p:childTnLst>
                              <p:par>
                                <p:cTn id="69" presetID="1" presetClass="entr" presetSubtype="0" fill="hold" grpId="1" nodeType="after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1" nodeType="clickEffect">
                                  <p:stCondLst>
                                    <p:cond delay="0"/>
                                  </p:stCondLst>
                                  <p:childTnLst>
                                    <p:set>
                                      <p:cBhvr>
                                        <p:cTn id="74" dur="1" fill="hold">
                                          <p:stCondLst>
                                            <p:cond delay="0"/>
                                          </p:stCondLst>
                                        </p:cTn>
                                        <p:tgtEl>
                                          <p:spTgt spid="24"/>
                                        </p:tgtEl>
                                        <p:attrNameLst>
                                          <p:attrName>style.visibility</p:attrName>
                                        </p:attrNameLst>
                                      </p:cBhvr>
                                      <p:to>
                                        <p:strVal val="visible"/>
                                      </p:to>
                                    </p:set>
                                  </p:childTnLst>
                                </p:cTn>
                              </p:par>
                              <p:par>
                                <p:cTn id="75" presetID="1" presetClass="entr" presetSubtype="0" fill="hold" grpId="1" nodeType="withEffect">
                                  <p:stCondLst>
                                    <p:cond delay="0"/>
                                  </p:stCondLst>
                                  <p:childTnLst>
                                    <p:set>
                                      <p:cBhvr>
                                        <p:cTn id="7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3" grpId="0"/>
      <p:bldP spid="3" grpId="1"/>
      <p:bldP spid="5" grpId="0"/>
      <p:bldP spid="5" grpId="1"/>
      <p:bldP spid="9" grpId="0"/>
      <p:bldP spid="9" grpId="1"/>
      <p:bldP spid="23" grpId="0"/>
      <p:bldP spid="23" grpId="1"/>
      <p:bldP spid="30" grpId="0"/>
      <p:bldP spid="24" grpId="0"/>
      <p:bldP spid="24" grpId="1"/>
      <p:bldP spid="25" grpId="0" animBg="1"/>
      <p:bldP spid="25" grpId="2" animBg="1"/>
      <p:bldP spid="26" grpId="0"/>
      <p:bldP spid="26" grpId="1"/>
      <p:bldP spid="27" grpId="0"/>
      <p:bldP spid="27" grpId="1"/>
      <p:bldP spid="28" grpId="0"/>
      <p:bldP spid="28" grpId="1"/>
      <p:bldP spid="29" grpId="0"/>
      <p:bldP spid="29" grpId="1"/>
      <p:bldP spid="31" grpId="0" animBg="1"/>
      <p:bldP spid="31" grpId="1" animBg="1"/>
      <p:bldP spid="45" grpId="0"/>
      <p:bldP spid="45"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3185" y="409303"/>
            <a:ext cx="2174875" cy="508635"/>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多义字</a:t>
              </a:r>
              <a:endParaRPr lang="zh-CN" altLang="en-US" sz="2800" b="1" dirty="0">
                <a:solidFill>
                  <a:schemeClr val="tx1"/>
                </a:solidFill>
                <a:latin typeface="楷体" panose="02010609060101010101" charset="-122"/>
                <a:ea typeface="楷体" panose="02010609060101010101" charset="-122"/>
              </a:endParaRPr>
            </a:p>
          </p:txBody>
        </p:sp>
      </p:grpSp>
      <p:sp>
        <p:nvSpPr>
          <p:cNvPr id="6" name="文本框 2"/>
          <p:cNvSpPr txBox="1"/>
          <p:nvPr/>
        </p:nvSpPr>
        <p:spPr>
          <a:xfrm>
            <a:off x="981012" y="2755687"/>
            <a:ext cx="737912" cy="646331"/>
          </a:xfrm>
          <a:prstGeom prst="rect">
            <a:avLst/>
          </a:prstGeom>
          <a:noFill/>
        </p:spPr>
        <p:txBody>
          <a:bodyPr wrap="square" rtlCol="0">
            <a:spAutoFit/>
          </a:bodyPr>
          <a:lstStyle/>
          <a:p>
            <a:pPr algn="l"/>
            <a:r>
              <a:rPr lang="zh-CN" altLang="en-US" sz="3600" b="1" dirty="0" smtClean="0">
                <a:solidFill>
                  <a:srgbClr val="FF0000"/>
                </a:solidFill>
                <a:latin typeface="黑体" panose="02010609060101010101" pitchFamily="49" charset="-122"/>
                <a:ea typeface="黑体" panose="02010609060101010101" pitchFamily="49" charset="-122"/>
                <a:cs typeface="楷体" panose="02010609060101010101" charset="-122"/>
                <a:sym typeface="+mn-ea"/>
              </a:rPr>
              <a:t>陈</a:t>
            </a:r>
            <a:r>
              <a:rPr lang="en-US" altLang="zh-CN" sz="2800" b="1" dirty="0" smtClean="0">
                <a:latin typeface="楷体" panose="02010609060101010101" charset="-122"/>
                <a:ea typeface="楷体" panose="02010609060101010101" charset="-122"/>
                <a:cs typeface="楷体" panose="02010609060101010101" charset="-122"/>
                <a:sym typeface="+mn-ea"/>
              </a:rPr>
              <a:t>   </a:t>
            </a:r>
            <a:endParaRPr lang="zh-CN" altLang="en-US" sz="2800" b="1" dirty="0">
              <a:latin typeface="楷体" panose="02010609060101010101" charset="-122"/>
              <a:ea typeface="楷体" panose="02010609060101010101" charset="-122"/>
              <a:cs typeface="楷体" panose="02010609060101010101" charset="-122"/>
            </a:endParaRPr>
          </a:p>
        </p:txBody>
      </p:sp>
      <p:sp>
        <p:nvSpPr>
          <p:cNvPr id="9" name="左大括号 8"/>
          <p:cNvSpPr/>
          <p:nvPr/>
        </p:nvSpPr>
        <p:spPr>
          <a:xfrm>
            <a:off x="1718924" y="1811893"/>
            <a:ext cx="236483" cy="2632526"/>
          </a:xfrm>
          <a:prstGeom prst="lef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10" name="TextBox 9"/>
          <p:cNvSpPr txBox="1"/>
          <p:nvPr/>
        </p:nvSpPr>
        <p:spPr>
          <a:xfrm>
            <a:off x="1976429" y="1722033"/>
            <a:ext cx="1005403" cy="584775"/>
          </a:xfrm>
          <a:prstGeom prst="rect">
            <a:avLst/>
          </a:prstGeom>
          <a:noFill/>
        </p:spPr>
        <p:txBody>
          <a:bodyPr wrap="none" rtlCol="0">
            <a:spAutoFit/>
          </a:bodyPr>
          <a:lstStyle/>
          <a:p>
            <a:r>
              <a:rPr lang="zh-CN" altLang="en-US" sz="3200" b="1" dirty="0" smtClean="0">
                <a:latin typeface="楷体" panose="02010609060101010101" charset="-122"/>
                <a:ea typeface="楷体" panose="02010609060101010101" charset="-122"/>
              </a:rPr>
              <a:t>陈列</a:t>
            </a:r>
            <a:endParaRPr lang="zh-CN" altLang="en-US" sz="3200" b="1" dirty="0">
              <a:latin typeface="楷体" panose="02010609060101010101" charset="-122"/>
              <a:ea typeface="楷体" panose="02010609060101010101" charset="-122"/>
            </a:endParaRPr>
          </a:p>
        </p:txBody>
      </p:sp>
      <p:sp>
        <p:nvSpPr>
          <p:cNvPr id="11" name="TextBox 10"/>
          <p:cNvSpPr txBox="1"/>
          <p:nvPr/>
        </p:nvSpPr>
        <p:spPr>
          <a:xfrm>
            <a:off x="1976429" y="2418453"/>
            <a:ext cx="1005403" cy="584775"/>
          </a:xfrm>
          <a:prstGeom prst="rect">
            <a:avLst/>
          </a:prstGeom>
          <a:noFill/>
        </p:spPr>
        <p:txBody>
          <a:bodyPr wrap="none" rtlCol="0">
            <a:spAutoFit/>
          </a:bodyPr>
          <a:lstStyle/>
          <a:p>
            <a:r>
              <a:rPr lang="zh-CN" altLang="en-US" sz="3200" b="1" dirty="0" smtClean="0">
                <a:latin typeface="楷体" panose="02010609060101010101" charset="-122"/>
                <a:ea typeface="楷体" panose="02010609060101010101" charset="-122"/>
              </a:rPr>
              <a:t>陈述</a:t>
            </a:r>
            <a:endParaRPr lang="zh-CN" altLang="en-US" sz="3200" b="1" dirty="0">
              <a:latin typeface="楷体" panose="02010609060101010101" charset="-122"/>
              <a:ea typeface="楷体" panose="02010609060101010101" charset="-122"/>
            </a:endParaRPr>
          </a:p>
        </p:txBody>
      </p:sp>
      <p:sp>
        <p:nvSpPr>
          <p:cNvPr id="12" name="TextBox 11"/>
          <p:cNvSpPr txBox="1"/>
          <p:nvPr/>
        </p:nvSpPr>
        <p:spPr>
          <a:xfrm>
            <a:off x="1976429" y="3216692"/>
            <a:ext cx="1005403" cy="584775"/>
          </a:xfrm>
          <a:prstGeom prst="rect">
            <a:avLst/>
          </a:prstGeom>
          <a:noFill/>
        </p:spPr>
        <p:txBody>
          <a:bodyPr wrap="none" rtlCol="0">
            <a:spAutoFit/>
          </a:bodyPr>
          <a:lstStyle/>
          <a:p>
            <a:r>
              <a:rPr lang="zh-CN" altLang="en-US" sz="3200" b="1" dirty="0" smtClean="0">
                <a:latin typeface="楷体" panose="02010609060101010101" charset="-122"/>
                <a:ea typeface="楷体" panose="02010609060101010101" charset="-122"/>
              </a:rPr>
              <a:t>陈旧</a:t>
            </a:r>
            <a:endParaRPr lang="zh-CN" altLang="en-US" sz="3200" b="1" dirty="0">
              <a:latin typeface="楷体" panose="02010609060101010101" charset="-122"/>
              <a:ea typeface="楷体" panose="02010609060101010101" charset="-122"/>
            </a:endParaRPr>
          </a:p>
        </p:txBody>
      </p:sp>
      <p:sp>
        <p:nvSpPr>
          <p:cNvPr id="13" name="TextBox 12"/>
          <p:cNvSpPr txBox="1"/>
          <p:nvPr/>
        </p:nvSpPr>
        <p:spPr>
          <a:xfrm>
            <a:off x="1976429" y="3970788"/>
            <a:ext cx="1005403" cy="584775"/>
          </a:xfrm>
          <a:prstGeom prst="rect">
            <a:avLst/>
          </a:prstGeom>
          <a:noFill/>
        </p:spPr>
        <p:txBody>
          <a:bodyPr wrap="none" rtlCol="0">
            <a:spAutoFit/>
          </a:bodyPr>
          <a:lstStyle/>
          <a:p>
            <a:r>
              <a:rPr lang="zh-CN" altLang="en-US" sz="3200" b="1" dirty="0" smtClean="0">
                <a:latin typeface="楷体" panose="02010609060101010101" charset="-122"/>
                <a:ea typeface="楷体" panose="02010609060101010101" charset="-122"/>
              </a:rPr>
              <a:t>陈国</a:t>
            </a:r>
            <a:endParaRPr lang="zh-CN" altLang="en-US" sz="3200" b="1" dirty="0">
              <a:latin typeface="楷体" panose="02010609060101010101" charset="-122"/>
              <a:ea typeface="楷体" panose="02010609060101010101" charset="-122"/>
            </a:endParaRPr>
          </a:p>
        </p:txBody>
      </p:sp>
      <p:sp>
        <p:nvSpPr>
          <p:cNvPr id="2" name="文本框 1"/>
          <p:cNvSpPr txBox="1"/>
          <p:nvPr/>
        </p:nvSpPr>
        <p:spPr>
          <a:xfrm>
            <a:off x="3298366" y="1753235"/>
            <a:ext cx="3461385" cy="521970"/>
          </a:xfrm>
          <a:prstGeom prst="rect">
            <a:avLst/>
          </a:prstGeom>
          <a:noFill/>
        </p:spPr>
        <p:txBody>
          <a:bodyPr wrap="square" rtlCol="0">
            <a:spAutoFit/>
          </a:bodyPr>
          <a:lstStyle/>
          <a:p>
            <a:pPr algn="l"/>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①</a:t>
            </a:r>
            <a:r>
              <a:rPr lang="zh-CN" altLang="en-US" sz="2800" b="1" dirty="0">
                <a:latin typeface="宋体" panose="02010600030101010101" pitchFamily="2" charset="-122"/>
                <a:ea typeface="宋体" panose="02010600030101010101" pitchFamily="2" charset="-122"/>
                <a:cs typeface="楷体" panose="02010609060101010101" charset="-122"/>
                <a:sym typeface="+mn-ea"/>
              </a:rPr>
              <a:t>安放，摆设，排列</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a:t>
            </a:r>
            <a:endParaRPr lang="zh-CN" altLang="en-US" sz="2800" b="1">
              <a:latin typeface="宋体" panose="02010600030101010101" pitchFamily="2" charset="-122"/>
              <a:ea typeface="宋体" panose="02010600030101010101" pitchFamily="2" charset="-122"/>
            </a:endParaRPr>
          </a:p>
        </p:txBody>
      </p:sp>
      <p:sp>
        <p:nvSpPr>
          <p:cNvPr id="15" name="文本框 14"/>
          <p:cNvSpPr txBox="1"/>
          <p:nvPr/>
        </p:nvSpPr>
        <p:spPr>
          <a:xfrm>
            <a:off x="3298366" y="2418715"/>
            <a:ext cx="2332355" cy="521970"/>
          </a:xfrm>
          <a:prstGeom prst="rect">
            <a:avLst/>
          </a:prstGeom>
          <a:noFill/>
        </p:spPr>
        <p:txBody>
          <a:bodyPr wrap="square" rtlCol="0">
            <a:spAutoFit/>
          </a:bodyPr>
          <a:lstStyle/>
          <a:p>
            <a:pPr algn="l"/>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②</a:t>
            </a:r>
            <a:r>
              <a:rPr lang="zh-CN" altLang="en-US" sz="2800" b="1" dirty="0">
                <a:latin typeface="宋体" panose="02010600030101010101" pitchFamily="2" charset="-122"/>
                <a:ea typeface="宋体" panose="02010600030101010101" pitchFamily="2" charset="-122"/>
                <a:cs typeface="楷体" panose="02010609060101010101" charset="-122"/>
                <a:sym typeface="+mn-ea"/>
              </a:rPr>
              <a:t>叙述，说明</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a:t>
            </a:r>
            <a:endParaRPr lang="zh-CN" altLang="en-US" sz="2800" b="1">
              <a:latin typeface="宋体" panose="02010600030101010101" pitchFamily="2" charset="-122"/>
              <a:ea typeface="宋体" panose="02010600030101010101" pitchFamily="2" charset="-122"/>
            </a:endParaRPr>
          </a:p>
        </p:txBody>
      </p:sp>
      <p:sp>
        <p:nvSpPr>
          <p:cNvPr id="16" name="文本框 15"/>
          <p:cNvSpPr txBox="1"/>
          <p:nvPr/>
        </p:nvSpPr>
        <p:spPr>
          <a:xfrm>
            <a:off x="3298366" y="3248025"/>
            <a:ext cx="3907790" cy="521970"/>
          </a:xfrm>
          <a:prstGeom prst="rect">
            <a:avLst/>
          </a:prstGeom>
          <a:noFill/>
        </p:spPr>
        <p:txBody>
          <a:bodyPr wrap="square" rtlCol="0">
            <a:spAutoFit/>
          </a:bodyPr>
          <a:lstStyle/>
          <a:p>
            <a:pPr algn="l"/>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③</a:t>
            </a:r>
            <a:r>
              <a:rPr lang="zh-CN" altLang="en-US" sz="2800" b="1" dirty="0">
                <a:latin typeface="宋体" panose="02010600030101010101" pitchFamily="2" charset="-122"/>
                <a:ea typeface="宋体" panose="02010600030101010101" pitchFamily="2" charset="-122"/>
                <a:cs typeface="楷体" panose="02010609060101010101" charset="-122"/>
                <a:sym typeface="+mn-ea"/>
              </a:rPr>
              <a:t>时间久的，旧的</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a:t>
            </a:r>
            <a:endParaRPr lang="zh-CN" altLang="en-US" sz="2800" b="1">
              <a:latin typeface="宋体" panose="02010600030101010101" pitchFamily="2" charset="-122"/>
              <a:ea typeface="宋体" panose="02010600030101010101" pitchFamily="2" charset="-122"/>
            </a:endParaRPr>
          </a:p>
        </p:txBody>
      </p:sp>
      <p:sp>
        <p:nvSpPr>
          <p:cNvPr id="17" name="文本框 16"/>
          <p:cNvSpPr txBox="1"/>
          <p:nvPr/>
        </p:nvSpPr>
        <p:spPr>
          <a:xfrm>
            <a:off x="3298366" y="4002405"/>
            <a:ext cx="2270125" cy="521970"/>
          </a:xfrm>
          <a:prstGeom prst="rect">
            <a:avLst/>
          </a:prstGeom>
          <a:noFill/>
        </p:spPr>
        <p:txBody>
          <a:bodyPr wrap="square" rtlCol="0">
            <a:spAutoFit/>
          </a:bodyPr>
          <a:lstStyle/>
          <a:p>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④朝代名。</a:t>
            </a:r>
            <a:endParaRPr lang="zh-CN" altLang="en-US" sz="2800" b="1" dirty="0" smtClean="0">
              <a:latin typeface="宋体" panose="02010600030101010101" pitchFamily="2" charset="-122"/>
              <a:ea typeface="宋体" panose="02010600030101010101" pitchFamily="2" charset="-122"/>
              <a:cs typeface="楷体" panose="02010609060101010101" charset="-122"/>
              <a:sym typeface="+mn-ea"/>
            </a:endParaRPr>
          </a:p>
        </p:txBody>
      </p:sp>
      <p:sp>
        <p:nvSpPr>
          <p:cNvPr id="22" name="圆角矩形 21"/>
          <p:cNvSpPr/>
          <p:nvPr/>
        </p:nvSpPr>
        <p:spPr>
          <a:xfrm>
            <a:off x="2557896" y="269704"/>
            <a:ext cx="5277005" cy="11098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latin typeface="楷体" panose="02010609060101010101" charset="-122"/>
                <a:ea typeface="楷体" panose="02010609060101010101" charset="-122"/>
                <a:cs typeface="楷体" panose="02010609060101010101" charset="-122"/>
                <a:sym typeface="+mn-ea"/>
              </a:rPr>
              <a:t>多义字：一</a:t>
            </a:r>
            <a:r>
              <a:rPr lang="zh-CN" altLang="en-US" sz="2800" b="1" dirty="0">
                <a:latin typeface="楷体" panose="02010609060101010101" charset="-122"/>
                <a:ea typeface="楷体" panose="02010609060101010101" charset="-122"/>
                <a:cs typeface="楷体" panose="02010609060101010101" charset="-122"/>
                <a:sym typeface="+mn-ea"/>
              </a:rPr>
              <a:t>个汉字在不同的词语或句子中有不同的意义。</a:t>
            </a:r>
            <a:endParaRPr lang="zh-CN" altLang="en-US" sz="2800" b="1"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2"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2"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2"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2"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2"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2"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P spid="6" grpId="2"/>
      <p:bldP spid="9" grpId="1" animBg="1"/>
      <p:bldP spid="9" grpId="2" animBg="1"/>
      <p:bldP spid="10" grpId="1"/>
      <p:bldP spid="10" grpId="2"/>
      <p:bldP spid="11" grpId="1"/>
      <p:bldP spid="11" grpId="2"/>
      <p:bldP spid="12" grpId="1"/>
      <p:bldP spid="12" grpId="2"/>
      <p:bldP spid="13" grpId="1"/>
      <p:bldP spid="13" grpId="2"/>
      <p:bldP spid="2" grpId="1"/>
      <p:bldP spid="2" grpId="2"/>
      <p:bldP spid="15" grpId="1"/>
      <p:bldP spid="15" grpId="2"/>
      <p:bldP spid="16" grpId="1"/>
      <p:bldP spid="16" grpId="2"/>
      <p:bldP spid="17" grpId="1"/>
      <p:bldP spid="17" grpId="2"/>
      <p:bldP spid="22" grpId="1" animBg="1"/>
      <p:bldP spid="22" grpId="2"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左大括号 8"/>
          <p:cNvSpPr/>
          <p:nvPr/>
        </p:nvSpPr>
        <p:spPr>
          <a:xfrm>
            <a:off x="2222204" y="1130633"/>
            <a:ext cx="236483" cy="2632526"/>
          </a:xfrm>
          <a:prstGeom prst="lef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sp>
        <p:nvSpPr>
          <p:cNvPr id="2" name="文本框 1"/>
          <p:cNvSpPr txBox="1"/>
          <p:nvPr/>
        </p:nvSpPr>
        <p:spPr>
          <a:xfrm>
            <a:off x="1517723" y="2109474"/>
            <a:ext cx="704481" cy="645160"/>
          </a:xfrm>
          <a:prstGeom prst="rect">
            <a:avLst/>
          </a:prstGeom>
          <a:noFill/>
        </p:spPr>
        <p:txBody>
          <a:bodyPr wrap="square" rtlCol="0">
            <a:spAutoFit/>
          </a:bodyPr>
          <a:lstStyle/>
          <a:p>
            <a:r>
              <a:rPr lang="zh-CN" altLang="en-US" sz="3600" b="1" dirty="0">
                <a:solidFill>
                  <a:srgbClr val="FF0000"/>
                </a:solidFill>
                <a:latin typeface="黑体" panose="02010609060101010101" pitchFamily="49" charset="-122"/>
                <a:ea typeface="黑体" panose="02010609060101010101" pitchFamily="49" charset="-122"/>
              </a:rPr>
              <a:t>德</a:t>
            </a:r>
            <a:endParaRPr lang="zh-CN" altLang="en-US" sz="3600" b="1" dirty="0">
              <a:solidFill>
                <a:srgbClr val="FF0000"/>
              </a:solidFill>
              <a:latin typeface="黑体" panose="02010609060101010101" pitchFamily="49" charset="-122"/>
              <a:ea typeface="黑体" panose="02010609060101010101" pitchFamily="49" charset="-122"/>
            </a:endParaRPr>
          </a:p>
        </p:txBody>
      </p:sp>
      <p:sp>
        <p:nvSpPr>
          <p:cNvPr id="4" name="文本框 3"/>
          <p:cNvSpPr txBox="1"/>
          <p:nvPr/>
        </p:nvSpPr>
        <p:spPr>
          <a:xfrm>
            <a:off x="2516129" y="953139"/>
            <a:ext cx="1575435"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德行</a:t>
            </a:r>
            <a:endParaRPr lang="zh-CN" altLang="en-US" sz="3200" b="1">
              <a:latin typeface="楷体" panose="02010609060101010101" charset="-122"/>
              <a:ea typeface="楷体" panose="02010609060101010101" charset="-122"/>
            </a:endParaRPr>
          </a:p>
        </p:txBody>
      </p:sp>
      <p:sp>
        <p:nvSpPr>
          <p:cNvPr id="5" name="文本框 4"/>
          <p:cNvSpPr txBox="1"/>
          <p:nvPr/>
        </p:nvSpPr>
        <p:spPr>
          <a:xfrm>
            <a:off x="2516129" y="1729109"/>
            <a:ext cx="1202690"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贤德</a:t>
            </a:r>
            <a:endParaRPr lang="zh-CN" altLang="en-US" sz="3200" b="1">
              <a:latin typeface="楷体" panose="02010609060101010101" charset="-122"/>
              <a:ea typeface="楷体" panose="02010609060101010101" charset="-122"/>
            </a:endParaRPr>
          </a:p>
        </p:txBody>
      </p:sp>
      <p:sp>
        <p:nvSpPr>
          <p:cNvPr id="6" name="文本框 5"/>
          <p:cNvSpPr txBox="1"/>
          <p:nvPr/>
        </p:nvSpPr>
        <p:spPr>
          <a:xfrm>
            <a:off x="2516129" y="2479044"/>
            <a:ext cx="1450975"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功德</a:t>
            </a:r>
            <a:endParaRPr lang="zh-CN" altLang="en-US" sz="3200" b="1">
              <a:latin typeface="楷体" panose="02010609060101010101" charset="-122"/>
              <a:ea typeface="楷体" panose="02010609060101010101" charset="-122"/>
            </a:endParaRPr>
          </a:p>
        </p:txBody>
      </p:sp>
      <p:sp>
        <p:nvSpPr>
          <p:cNvPr id="7" name="文本框 6"/>
          <p:cNvSpPr txBox="1"/>
          <p:nvPr/>
        </p:nvSpPr>
        <p:spPr>
          <a:xfrm>
            <a:off x="2516129" y="3260729"/>
            <a:ext cx="1092200" cy="583565"/>
          </a:xfrm>
          <a:prstGeom prst="rect">
            <a:avLst/>
          </a:prstGeom>
          <a:noFill/>
        </p:spPr>
        <p:txBody>
          <a:bodyPr wrap="square" rtlCol="0">
            <a:spAutoFit/>
          </a:bodyPr>
          <a:lstStyle/>
          <a:p>
            <a:r>
              <a:rPr lang="zh-CN" altLang="en-US" sz="3200" b="1" dirty="0">
                <a:latin typeface="楷体" panose="02010609060101010101" charset="-122"/>
                <a:ea typeface="楷体" panose="02010609060101010101" charset="-122"/>
              </a:rPr>
              <a:t>德国</a:t>
            </a:r>
            <a:endParaRPr lang="zh-CN" altLang="en-US" sz="3200" b="1" dirty="0">
              <a:latin typeface="楷体" panose="02010609060101010101" charset="-122"/>
              <a:ea typeface="楷体" panose="02010609060101010101" charset="-122"/>
            </a:endParaRPr>
          </a:p>
        </p:txBody>
      </p:sp>
      <p:sp>
        <p:nvSpPr>
          <p:cNvPr id="8" name="文本框 7"/>
          <p:cNvSpPr txBox="1"/>
          <p:nvPr/>
        </p:nvSpPr>
        <p:spPr>
          <a:xfrm>
            <a:off x="3818981" y="953139"/>
            <a:ext cx="3324860" cy="521970"/>
          </a:xfrm>
          <a:prstGeom prst="rect">
            <a:avLst/>
          </a:prstGeom>
          <a:noFill/>
        </p:spPr>
        <p:txBody>
          <a:bodyPr wrap="square" rtlCol="0">
            <a:spAutoFit/>
          </a:bodyPr>
          <a:lstStyle/>
          <a:p>
            <a:r>
              <a:rPr lang="zh-CN" altLang="en-US" sz="2800" b="1">
                <a:latin typeface="宋体" panose="02010600030101010101" pitchFamily="2" charset="-122"/>
                <a:ea typeface="宋体" panose="02010600030101010101" pitchFamily="2" charset="-122"/>
              </a:rPr>
              <a:t>①道德、品行；</a:t>
            </a:r>
            <a:endParaRPr lang="zh-CN" altLang="en-US" sz="2800" b="1">
              <a:latin typeface="宋体" panose="02010600030101010101" pitchFamily="2" charset="-122"/>
              <a:ea typeface="宋体" panose="02010600030101010101" pitchFamily="2" charset="-122"/>
            </a:endParaRPr>
          </a:p>
        </p:txBody>
      </p:sp>
      <p:sp>
        <p:nvSpPr>
          <p:cNvPr id="10" name="文本框 9"/>
          <p:cNvSpPr txBox="1"/>
          <p:nvPr/>
        </p:nvSpPr>
        <p:spPr>
          <a:xfrm>
            <a:off x="3818981" y="1759589"/>
            <a:ext cx="3114040" cy="521970"/>
          </a:xfrm>
          <a:prstGeom prst="rect">
            <a:avLst/>
          </a:prstGeom>
          <a:noFill/>
        </p:spPr>
        <p:txBody>
          <a:bodyPr wrap="square" rtlCol="0">
            <a:spAutoFit/>
          </a:bodyPr>
          <a:lstStyle/>
          <a:p>
            <a:r>
              <a:rPr lang="zh-CN" altLang="en-US" sz="2800" b="1">
                <a:latin typeface="宋体" panose="02010600030101010101" pitchFamily="2" charset="-122"/>
                <a:ea typeface="宋体" panose="02010600030101010101" pitchFamily="2" charset="-122"/>
              </a:rPr>
              <a:t>②心意、志向；</a:t>
            </a:r>
            <a:endParaRPr lang="zh-CN" altLang="en-US" sz="2800" b="1">
              <a:latin typeface="宋体" panose="02010600030101010101" pitchFamily="2" charset="-122"/>
              <a:ea typeface="宋体" panose="02010600030101010101" pitchFamily="2" charset="-122"/>
            </a:endParaRPr>
          </a:p>
        </p:txBody>
      </p:sp>
      <p:sp>
        <p:nvSpPr>
          <p:cNvPr id="11" name="文本框 10"/>
          <p:cNvSpPr txBox="1"/>
          <p:nvPr/>
        </p:nvSpPr>
        <p:spPr>
          <a:xfrm>
            <a:off x="3818981" y="2540639"/>
            <a:ext cx="3300095" cy="521970"/>
          </a:xfrm>
          <a:prstGeom prst="rect">
            <a:avLst/>
          </a:prstGeom>
          <a:noFill/>
        </p:spPr>
        <p:txBody>
          <a:bodyPr wrap="square" rtlCol="0">
            <a:spAutoFit/>
          </a:bodyPr>
          <a:lstStyle/>
          <a:p>
            <a:r>
              <a:rPr lang="zh-CN" altLang="en-US" sz="2800" b="1">
                <a:latin typeface="宋体" panose="02010600030101010101" pitchFamily="2" charset="-122"/>
                <a:ea typeface="宋体" panose="02010600030101010101" pitchFamily="2" charset="-122"/>
              </a:rPr>
              <a:t>③恩惠、好处；</a:t>
            </a:r>
            <a:endParaRPr lang="zh-CN" altLang="en-US" sz="2800" b="1">
              <a:latin typeface="宋体" panose="02010600030101010101" pitchFamily="2" charset="-122"/>
              <a:ea typeface="宋体" panose="02010600030101010101" pitchFamily="2" charset="-122"/>
            </a:endParaRPr>
          </a:p>
        </p:txBody>
      </p:sp>
      <p:sp>
        <p:nvSpPr>
          <p:cNvPr id="12" name="文本框 11"/>
          <p:cNvSpPr txBox="1"/>
          <p:nvPr/>
        </p:nvSpPr>
        <p:spPr>
          <a:xfrm>
            <a:off x="3818981" y="3322324"/>
            <a:ext cx="2468880" cy="521970"/>
          </a:xfrm>
          <a:prstGeom prst="rect">
            <a:avLst/>
          </a:prstGeom>
          <a:noFill/>
        </p:spPr>
        <p:txBody>
          <a:bodyPr wrap="square" rtlCol="0">
            <a:spAutoFit/>
          </a:bodyPr>
          <a:lstStyle/>
          <a:p>
            <a:r>
              <a:rPr lang="zh-CN" altLang="en-US" sz="2800" b="1" dirty="0">
                <a:latin typeface="宋体" panose="02010600030101010101" pitchFamily="2" charset="-122"/>
                <a:ea typeface="宋体" panose="02010600030101010101" pitchFamily="2" charset="-122"/>
              </a:rPr>
              <a:t>④德国简称。</a:t>
            </a:r>
            <a:endParaRPr lang="zh-CN" altLang="en-US" sz="2800" b="1"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9" grpId="1" animBg="1"/>
      <p:bldP spid="2" grpId="1"/>
      <p:bldP spid="4" grpId="1"/>
      <p:bldP spid="5" grpId="1"/>
      <p:bldP spid="6" grpId="1"/>
      <p:bldP spid="7" grpId="1"/>
      <p:bldP spid="8" grpId="1"/>
      <p:bldP spid="10" grpId="1"/>
      <p:bldP spid="11" grpId="1"/>
      <p:bldP spid="12" grpId="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xml><?xml version="1.0" encoding="utf-8"?>
<p:tagLst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5.xml><?xml version="1.0" encoding="utf-8"?>
<p:tagLst xmlns:p="http://schemas.openxmlformats.org/presentationml/2006/main">
  <p:tag name="REFSHAPE" val="1314081012"/>
  <p:tag name="KSO_WM_UNIT_PLACING_PICTURE_USER_VIEWPORT" val="{&quot;height&quot;:4675,&quot;width&quot;:13488}"/>
</p:tagLst>
</file>

<file path=ppt/tags/tag6.xml><?xml version="1.0" encoding="utf-8"?>
<p:tagLst xmlns:p="http://schemas.openxmlformats.org/presentationml/2006/main">
  <p:tag name="KSO_WM_UNIT_DIAGRAM_MODELTYPE" val="dynamicNum"/>
  <p:tag name="KSO_WM_BEAUTIFY_FLAG" val="#wm#"/>
  <p:tag name="KSO_WM_UNIT_TYPE" val="ζ_h_f"/>
  <p:tag name="KSO_WM_UNIT_DYNAMIC_NUM_END" val="1"/>
  <p:tag name="KSO_WM_UNIT_INDEX" val="1582384705619_1_1"/>
</p:tagLst>
</file>

<file path=ppt/tags/tag7.xml><?xml version="1.0" encoding="utf-8"?>
<p:tagLst xmlns:p="http://schemas.openxmlformats.org/presentationml/2006/main">
  <p:tag name="KSO_WM_UNIT_DIAGRAM_MODELTYPE" val="dynamicNum"/>
  <p:tag name="KSO_WM_BEAUTIFY_FLAG" val="#wm#"/>
  <p:tag name="KSO_WM_UNIT_TYPE" val="ζ_h_f"/>
  <p:tag name="KSO_WM_UNIT_DYNAMIC_NUM_END" val="1"/>
  <p:tag name="KSO_WM_UNIT_INDEX" val="1582385200197_1_1"/>
</p:tagLst>
</file>

<file path=ppt/tags/tag8.xml><?xml version="1.0" encoding="utf-8"?>
<p:tagLst xmlns:p="http://schemas.openxmlformats.org/presentationml/2006/main">
  <p:tag name="KSO_WPP_MARK_KEY" val="896e3dc4-7284-4593-a5b2-86f7ac7d1962"/>
  <p:tag name="COMMONDATA" val="eyJoZGlkIjoiMDUzMmRhYzhkNzM3Y2ZlODExZjhhYzliMDJjYzA0ZGI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6837</Words>
  <Application>WPS 演示</Application>
  <PresentationFormat>全屏显示(16:9)</PresentationFormat>
  <Paragraphs>770</Paragraphs>
  <Slides>66</Slides>
  <Notes>27</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66</vt:i4>
      </vt:variant>
    </vt:vector>
  </HeadingPairs>
  <TitlesOfParts>
    <vt:vector size="80" baseType="lpstr">
      <vt:lpstr>Arial</vt:lpstr>
      <vt:lpstr>宋体</vt:lpstr>
      <vt:lpstr>Wingdings</vt:lpstr>
      <vt:lpstr>微软雅黑</vt:lpstr>
      <vt:lpstr>黑体</vt:lpstr>
      <vt:lpstr>楷体</vt:lpstr>
      <vt:lpstr>幼圆</vt:lpstr>
      <vt:lpstr>汉语拼音</vt:lpstr>
      <vt:lpstr>Segoe Print</vt:lpstr>
      <vt:lpstr>Arial Unicode MS</vt:lpstr>
      <vt:lpstr>Calibri</vt:lpstr>
      <vt:lpstr>新宋体</vt:lpstr>
      <vt:lpstr>Xingkai SC</vt:lpstr>
      <vt:lpstr>Office 主题​​</vt:lpstr>
      <vt:lpstr>PowerPoint 演示文稿</vt:lpstr>
      <vt:lpstr>PowerPoint 演示文稿</vt:lpstr>
      <vt:lpstr>PowerPoint 演示文稿</vt:lpstr>
      <vt:lpstr>PowerPoint 演示文稿</vt:lpstr>
      <vt:lpstr>PowerPoint 演示文稿</vt:lpstr>
      <vt:lpstr>产生错别字的原因：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Rocket Girls</cp:lastModifiedBy>
  <cp:revision>100</cp:revision>
  <dcterms:created xsi:type="dcterms:W3CDTF">2019-03-14T07:25:00Z</dcterms:created>
  <dcterms:modified xsi:type="dcterms:W3CDTF">2022-12-29T14:21:26Z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AEEF89BC1D324B1F97B955F29BFA7D80</vt:lpwstr>
  </property>
</Properties>
</file>