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56"/>
  </p:handoutMasterIdLst>
  <p:sldIdLst>
    <p:sldId id="401" r:id="rId3"/>
    <p:sldId id="402" r:id="rId4"/>
    <p:sldId id="259" r:id="rId5"/>
    <p:sldId id="260" r:id="rId7"/>
    <p:sldId id="451" r:id="rId8"/>
    <p:sldId id="361" r:id="rId9"/>
    <p:sldId id="452" r:id="rId10"/>
    <p:sldId id="453" r:id="rId11"/>
    <p:sldId id="404" r:id="rId12"/>
    <p:sldId id="262" r:id="rId13"/>
    <p:sldId id="456" r:id="rId14"/>
    <p:sldId id="348" r:id="rId15"/>
    <p:sldId id="349" r:id="rId16"/>
    <p:sldId id="264" r:id="rId17"/>
    <p:sldId id="265" r:id="rId18"/>
    <p:sldId id="457" r:id="rId19"/>
    <p:sldId id="266" r:id="rId20"/>
    <p:sldId id="355" r:id="rId21"/>
    <p:sldId id="354" r:id="rId22"/>
    <p:sldId id="290" r:id="rId23"/>
    <p:sldId id="291" r:id="rId24"/>
    <p:sldId id="297" r:id="rId25"/>
    <p:sldId id="293" r:id="rId26"/>
    <p:sldId id="448" r:id="rId27"/>
    <p:sldId id="356" r:id="rId28"/>
    <p:sldId id="268" r:id="rId29"/>
    <p:sldId id="269" r:id="rId30"/>
    <p:sldId id="458" r:id="rId31"/>
    <p:sldId id="358" r:id="rId32"/>
    <p:sldId id="270" r:id="rId33"/>
    <p:sldId id="272" r:id="rId34"/>
    <p:sldId id="359" r:id="rId35"/>
    <p:sldId id="274" r:id="rId36"/>
    <p:sldId id="304" r:id="rId37"/>
    <p:sldId id="454" r:id="rId38"/>
    <p:sldId id="449" r:id="rId39"/>
    <p:sldId id="276" r:id="rId40"/>
    <p:sldId id="277" r:id="rId41"/>
    <p:sldId id="279" r:id="rId42"/>
    <p:sldId id="317" r:id="rId43"/>
    <p:sldId id="459" r:id="rId44"/>
    <p:sldId id="308" r:id="rId45"/>
    <p:sldId id="337" r:id="rId46"/>
    <p:sldId id="309" r:id="rId47"/>
    <p:sldId id="310" r:id="rId48"/>
    <p:sldId id="455" r:id="rId49"/>
    <p:sldId id="338" r:id="rId50"/>
    <p:sldId id="450" r:id="rId51"/>
    <p:sldId id="283" r:id="rId52"/>
    <p:sldId id="288" r:id="rId53"/>
    <p:sldId id="289" r:id="rId54"/>
    <p:sldId id="314" r:id="rId55"/>
  </p:sldIdLst>
  <p:sldSz cx="9144000" cy="5143500" type="screen16x9"/>
  <p:notesSz cx="6858000" cy="9144000"/>
  <p:custDataLst>
    <p:tags r:id="rId6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1" userDrawn="1">
          <p15:clr>
            <a:srgbClr val="A4A3A4"/>
          </p15:clr>
        </p15:guide>
        <p15:guide id="2" pos="29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729EB"/>
    <a:srgbClr val="FF0000"/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100" d="100"/>
          <a:sy n="100" d="100"/>
        </p:scale>
        <p:origin x="-780" y="-402"/>
      </p:cViewPr>
      <p:guideLst>
        <p:guide orient="horz" pos="471"/>
        <p:guide pos="290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0" Type="http://schemas.openxmlformats.org/officeDocument/2006/relationships/tags" Target="tags/tag4.xml"/><Relationship Id="rId6" Type="http://schemas.openxmlformats.org/officeDocument/2006/relationships/notesMaster" Target="notesMasters/notesMaster1.xml"/><Relationship Id="rId59" Type="http://schemas.openxmlformats.org/officeDocument/2006/relationships/tableStyles" Target="tableStyles.xml"/><Relationship Id="rId58" Type="http://schemas.openxmlformats.org/officeDocument/2006/relationships/viewProps" Target="viewProps.xml"/><Relationship Id="rId57" Type="http://schemas.openxmlformats.org/officeDocument/2006/relationships/presProps" Target="presProps.xml"/><Relationship Id="rId56" Type="http://schemas.openxmlformats.org/officeDocument/2006/relationships/handoutMaster" Target="handoutMasters/handoutMaster1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3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2.png"/><Relationship Id="rId6" Type="http://schemas.openxmlformats.org/officeDocument/2006/relationships/tags" Target="../tags/tag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12700"/>
            <a:ext cx="9156700" cy="516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KSO_TEMPLATE" hidden="1"/>
          <p:cNvSpPr/>
          <p:nvPr userDrawn="1">
            <p:custDataLst>
              <p:tags r:id="rId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783" y="87475"/>
            <a:ext cx="1026114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2B3C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ysClr val="windowText" lastClr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770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tags" Target="../tags/tag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697673" y="1699717"/>
            <a:ext cx="58820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ln w="9525">
                  <a:solidFill>
                    <a:schemeClr val="bg1"/>
                  </a:solidFill>
                  <a:prstDash val="solid"/>
                </a:ln>
                <a:effectLst/>
                <a:sym typeface="+mn-ea"/>
              </a:rPr>
              <a:t>第二单元复习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effectLst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 flipH="1">
            <a:off x="273" y="12347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97342" y="123478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语文  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六</a:t>
            </a:r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年级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087198" y="1646555"/>
            <a:ext cx="7113827" cy="3112371"/>
          </a:xfrm>
          <a:prstGeom prst="round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87198" y="1711938"/>
            <a:ext cx="729535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日寇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奋战  险要  雹子  屹立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悬崖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沸腾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喜悦  壮烈  政府  外宾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攀登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山涧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不屈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眺望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豪迈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语调  完毕 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制服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汇集  预定  爆发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就位  坦克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宣告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雄伟  肃静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旗帜  检阅  一致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95885" y="954220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词语积累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3" name="云形标注 2"/>
          <p:cNvSpPr/>
          <p:nvPr/>
        </p:nvSpPr>
        <p:spPr>
          <a:xfrm>
            <a:off x="3820795" y="79550"/>
            <a:ext cx="3945255" cy="1159794"/>
          </a:xfrm>
          <a:prstGeom prst="cloudCallout">
            <a:avLst>
              <a:gd name="adj1" fmla="val -39038"/>
              <a:gd name="adj2" fmla="val 66054"/>
            </a:avLst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多读书才能积累更多的词语哦！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80" y="215885"/>
            <a:ext cx="1126497" cy="59880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300" b="1" dirty="0" smtClean="0">
                <a:solidFill>
                  <a:schemeClr val="tx1"/>
                </a:solidFill>
                <a:uFillTx/>
                <a:latin typeface="幼圆" panose="02010509060101010101" charset="-122"/>
                <a:ea typeface="幼圆" panose="02010509060101010101" charset="-122"/>
              </a:rPr>
              <a:t>词语</a:t>
            </a:r>
            <a:endParaRPr lang="zh-CN" altLang="en-US" sz="3300" b="1" dirty="0" smtClean="0">
              <a:solidFill>
                <a:schemeClr val="tx1"/>
              </a:solidFill>
              <a:uFillTx/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3" grpId="0" animBg="1"/>
      <p:bldP spid="3" grpId="1" animBg="1"/>
      <p:bldP spid="1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68730" y="1798955"/>
            <a:ext cx="6704965" cy="2707005"/>
          </a:xfrm>
          <a:prstGeom prst="round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610519" y="1875144"/>
            <a:ext cx="6098381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距离  高潮  次序  手榴弹  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全神贯注  斩钉截铁  热血沸腾居高临下  粉身碎骨  惊天动地排山倒海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云形标注 2"/>
          <p:cNvSpPr/>
          <p:nvPr/>
        </p:nvSpPr>
        <p:spPr>
          <a:xfrm>
            <a:off x="3820795" y="231950"/>
            <a:ext cx="3945255" cy="1159794"/>
          </a:xfrm>
          <a:prstGeom prst="cloudCallout">
            <a:avLst>
              <a:gd name="adj1" fmla="val -39038"/>
              <a:gd name="adj2" fmla="val 66054"/>
            </a:avLst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多读书才能积累更多的词语哦！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animBg="1"/>
      <p:bldP spid="3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68003" y="404310"/>
            <a:ext cx="34340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《狼牙山五壮士》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9435" y="1232535"/>
            <a:ext cx="80111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险要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地势险峻而处于要冲。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 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9435" y="1894840"/>
            <a:ext cx="825754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屹立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像山峰一样高耸而稳固地立着，常用来形容坚定不可动摇。</a:t>
            </a:r>
            <a:endParaRPr lang="zh-CN" altLang="en-US" sz="2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9435" y="2975107"/>
            <a:ext cx="45079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豪迈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气魄大，勇往直前。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9435" y="3696970"/>
            <a:ext cx="833691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斩钉截铁：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形容说话或行动坚决果断，毫不含糊。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3" grpId="1"/>
      <p:bldP spid="4" grpId="1"/>
      <p:bldP spid="5" grpId="1"/>
      <p:bldP spid="6" grpId="1"/>
      <p:bldP spid="7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02603" y="620671"/>
            <a:ext cx="83070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居高临下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占据高处，面向低处。形容所居位置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可以控制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全局、极为有利。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5934" y="1637162"/>
            <a:ext cx="4504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横七竖八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形容纵横杂乱。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5934" y="2333625"/>
            <a:ext cx="8552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昂首挺胸</a:t>
            </a: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抬起头，挺起胸膛。形容斗志高，士气旺。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9" name="图片 8" descr="u=1144220998,310148125&amp;fm=26&amp;gp=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62965" y="3109594"/>
            <a:ext cx="2954655" cy="1603375"/>
          </a:xfrm>
          <a:prstGeom prst="rect">
            <a:avLst/>
          </a:prstGeom>
        </p:spPr>
      </p:pic>
      <p:sp>
        <p:nvSpPr>
          <p:cNvPr id="10" name="矩形标注 9"/>
          <p:cNvSpPr/>
          <p:nvPr/>
        </p:nvSpPr>
        <p:spPr>
          <a:xfrm>
            <a:off x="4275137" y="3109623"/>
            <a:ext cx="4268311" cy="1524577"/>
          </a:xfrm>
          <a:prstGeom prst="wedgeRectCallout">
            <a:avLst>
              <a:gd name="adj1" fmla="val -55837"/>
              <a:gd name="adj2" fmla="val -37390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“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昂首挺胸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用于人的精神状态，近义词是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昂首阔步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，含褒义。</a:t>
            </a: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6" grpId="0"/>
      <p:bldP spid="8" grpId="0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156585" y="534485"/>
            <a:ext cx="2621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《开国大典》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5795" y="1223010"/>
            <a:ext cx="82315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雄伟：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形容壮丽、高大。也有声音很大的意思。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5795" y="1931670"/>
            <a:ext cx="823214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爆发：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可指火山内部的岩浆突然冲破地壳，形容突然发作、突然兴起。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0720" y="3011805"/>
            <a:ext cx="82315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瞻仰：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仰望，恭敬地看。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680720" y="3690716"/>
            <a:ext cx="81965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排山倒海：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把高山推开，把大海翻倒过来。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形容声势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巨大，不可阻挡。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3" grpId="1"/>
      <p:bldP spid="4" grpId="1"/>
      <p:bldP spid="5" grpId="1"/>
      <p:bldP spid="6" grpId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29330" y="514800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《灯光》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7740" y="1167765"/>
            <a:ext cx="74441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憧憬：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向往。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967740" y="1898015"/>
            <a:ext cx="7338060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震天动地：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震：震动；动：摇动。震动了天地。形容声音或声势极大。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892175" y="2987830"/>
            <a:ext cx="79692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千钧一发</a:t>
            </a:r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：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千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钧重量吊在一根头发丝上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比喻情况十分危急，用于人或事十分危急。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3" grpId="1"/>
      <p:bldP spid="4" grpId="1"/>
      <p:bldP spid="7" grpId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834005" y="514799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《我的战友邱少云》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7345" y="1570191"/>
            <a:ext cx="515516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 smtClean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居高临下：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处在高处，俯视下面。形容处于有利的地位或傲视他人。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 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189" y="1491630"/>
            <a:ext cx="3082135" cy="228078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240" y="1588585"/>
            <a:ext cx="1251585" cy="52197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alt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A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B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AC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式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15285" y="1575885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自言自语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57825" y="1575885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各式各样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03505" y="503824"/>
            <a:ext cx="2516370" cy="506095"/>
            <a:chOff x="458" y="1293"/>
            <a:chExt cx="4139" cy="9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" name="流程图: 延期 10"/>
            <p:cNvSpPr/>
            <p:nvPr/>
          </p:nvSpPr>
          <p:spPr>
            <a:xfrm>
              <a:off x="628" y="1293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4">
              <a:hlinkClick r:id="rId1" action="ppaction://hlinkfile"/>
            </p:cNvPr>
            <p:cNvSpPr txBox="1"/>
            <p:nvPr/>
          </p:nvSpPr>
          <p:spPr>
            <a:xfrm>
              <a:off x="458" y="1294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词语分类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915285" y="2322830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冷言冷语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457825" y="2322830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一心一意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915285" y="3132455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毛手毛脚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457825" y="3132455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十全十美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4" grpId="1"/>
      <p:bldP spid="4" grpId="2"/>
      <p:bldP spid="5" grpId="1"/>
      <p:bldP spid="5" grpId="2"/>
      <p:bldP spid="13" grpId="1"/>
      <p:bldP spid="13" grpId="2"/>
      <p:bldP spid="14" grpId="1"/>
      <p:bldP spid="14" grpId="2"/>
      <p:bldP spid="17" grpId="1"/>
      <p:bldP spid="17" grpId="2"/>
      <p:bldP spid="21" grpId="1"/>
      <p:bldP spid="21" grpId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05840" y="1473650"/>
            <a:ext cx="1970405" cy="52197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含有近义词</a:t>
            </a: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11245" y="1460950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居高临下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831681" y="1461267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悬崖绝壁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611245" y="2243455"/>
            <a:ext cx="2220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吆五喝六</a:t>
            </a:r>
            <a:endParaRPr lang="zh-CN" altLang="en-US" sz="2000" dirty="0"/>
          </a:p>
        </p:txBody>
      </p:sp>
      <p:sp>
        <p:nvSpPr>
          <p:cNvPr id="14" name="文本框 13"/>
          <p:cNvSpPr txBox="1"/>
          <p:nvPr/>
        </p:nvSpPr>
        <p:spPr>
          <a:xfrm>
            <a:off x="5906770" y="2243455"/>
            <a:ext cx="1922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和颜悦色</a:t>
            </a:r>
            <a:endParaRPr lang="zh-CN" altLang="en-US" sz="2000"/>
          </a:p>
        </p:txBody>
      </p:sp>
      <p:sp>
        <p:nvSpPr>
          <p:cNvPr id="17" name="文本框 16"/>
          <p:cNvSpPr txBox="1"/>
          <p:nvPr/>
        </p:nvSpPr>
        <p:spPr>
          <a:xfrm>
            <a:off x="3611244" y="2954655"/>
            <a:ext cx="20783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sym typeface="+mn-ea"/>
              </a:rPr>
              <a:t>千丝万缕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906770" y="2954655"/>
            <a:ext cx="1922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良师益友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2" name="云形标注 21"/>
          <p:cNvSpPr/>
          <p:nvPr/>
        </p:nvSpPr>
        <p:spPr>
          <a:xfrm>
            <a:off x="227331" y="2473325"/>
            <a:ext cx="3087370" cy="2134870"/>
          </a:xfrm>
          <a:prstGeom prst="cloudCallout">
            <a:avLst>
              <a:gd name="adj1" fmla="val 25451"/>
              <a:gd name="adj2" fmla="val -70790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在四字词语中，有两个字意思相近。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7" grpId="1"/>
      <p:bldP spid="7" grpId="2"/>
      <p:bldP spid="16" grpId="1"/>
      <p:bldP spid="16" grpId="2"/>
      <p:bldP spid="13" grpId="1"/>
      <p:bldP spid="13" grpId="2"/>
      <p:bldP spid="14" grpId="1"/>
      <p:bldP spid="14" grpId="2"/>
      <p:bldP spid="17" grpId="1"/>
      <p:bldP spid="17" grpId="2"/>
      <p:bldP spid="21" grpId="1"/>
      <p:bldP spid="21" grpId="2"/>
      <p:bldP spid="22" grpId="0" animBg="1"/>
      <p:bldP spid="22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03250" y="1214857"/>
            <a:ext cx="1612900" cy="52197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含有数字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72024" y="1183455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横七竖八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41489" y="1183455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五颜六色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04763" y="1183455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千钧一发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03250" y="3259491"/>
            <a:ext cx="1612900" cy="52197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人物神态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472055" y="3228089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昂首挺胸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72024" y="1897923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四面八方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41520" y="1897923"/>
            <a:ext cx="1946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五光十色</a:t>
            </a:r>
            <a:endParaRPr lang="zh-CN" altLang="en-US" sz="2000"/>
          </a:p>
        </p:txBody>
      </p:sp>
      <p:sp>
        <p:nvSpPr>
          <p:cNvPr id="14" name="文本框 13"/>
          <p:cNvSpPr txBox="1"/>
          <p:nvPr/>
        </p:nvSpPr>
        <p:spPr>
          <a:xfrm>
            <a:off x="6604634" y="1897923"/>
            <a:ext cx="19551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五花八门</a:t>
            </a:r>
            <a:endParaRPr lang="zh-CN" altLang="en-US" sz="2000" dirty="0"/>
          </a:p>
        </p:txBody>
      </p:sp>
      <p:sp>
        <p:nvSpPr>
          <p:cNvPr id="17" name="文本框 16"/>
          <p:cNvSpPr txBox="1"/>
          <p:nvPr/>
        </p:nvSpPr>
        <p:spPr>
          <a:xfrm>
            <a:off x="4541520" y="3228089"/>
            <a:ext cx="1832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黯然神伤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604635" y="3228089"/>
            <a:ext cx="1861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愁眉不展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9" grpId="1"/>
      <p:bldP spid="9" grpId="2"/>
      <p:bldP spid="10" grpId="1"/>
      <p:bldP spid="10" grpId="2"/>
      <p:bldP spid="15" grpId="1"/>
      <p:bldP spid="15" grpId="2"/>
      <p:bldP spid="18" grpId="1" animBg="1"/>
      <p:bldP spid="18" grpId="2" animBg="1"/>
      <p:bldP spid="19" grpId="1"/>
      <p:bldP spid="19" grpId="2"/>
      <p:bldP spid="20" grpId="1"/>
      <p:bldP spid="20" grpId="2"/>
      <p:bldP spid="13" grpId="1"/>
      <p:bldP spid="13" grpId="2"/>
      <p:bldP spid="14" grpId="1"/>
      <p:bldP spid="14" grpId="2"/>
      <p:bldP spid="17" grpId="1"/>
      <p:bldP spid="17" grpId="2"/>
      <p:bldP spid="21" grpId="1"/>
      <p:bldP spid="21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73798" y="1233487"/>
            <a:ext cx="713930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1200" algn="l">
              <a:buNone/>
            </a:pPr>
            <a:r>
              <a:rPr lang="en-US" altLang="zh-CN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亲爱的同学们，在第二单元中，我们学习了《七律•长征》《狼牙山五壮士》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《开国大典》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《灯光》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《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sym typeface="+mn-ea"/>
              </a:rPr>
              <a:t>我的战友邱少云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》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sym typeface="+mn-ea"/>
              </a:rPr>
              <a:t>以及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《语文园地》，让我们一起来复习一下本单元的知识吧！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indent="711200" algn="l">
              <a:buNone/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首先让我们一起来看看本单元有哪些需要注意的生字。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1078" y="949903"/>
            <a:ext cx="8792845" cy="3634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一、看拼音写词语。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在八路军的攻击下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rì kòu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）仓皇而逃。</a:t>
            </a:r>
            <a:endParaRPr lang="zh-CN" altLang="en-US" sz="3200" b="1" dirty="0">
              <a:solidFill>
                <a:srgbClr val="FF0000"/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听了战斗英雄的报告,同学们个个热血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fèi 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téng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）。  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他从山顶跌落下来,掉在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xuán yá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）峭壁的一棵松树上。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603341" y="1553753"/>
            <a:ext cx="100917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日寇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62675" y="2756663"/>
            <a:ext cx="1115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沸腾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921428" y="3340043"/>
            <a:ext cx="107537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悬崖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2791" y="369449"/>
            <a:ext cx="1668780" cy="521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15" grpId="1"/>
      <p:bldP spid="15" grpId="2"/>
      <p:bldP spid="16" grpId="1"/>
      <p:bldP spid="16" grpId="2"/>
      <p:bldP spid="18" grpId="1"/>
      <p:bldP spid="18" grpId="2"/>
      <p:bldP spid="9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80582" y="754084"/>
            <a:ext cx="7649210" cy="3367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二、形近字组词。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冀（      ）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爆（      ）         翼（      ）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暴（  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坦（      ）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距（  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但（      ）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拒（  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05377" y="1234760"/>
            <a:ext cx="14662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晋察冀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84588" y="1767717"/>
            <a:ext cx="1871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小心翼翼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37857" y="2806544"/>
            <a:ext cx="1056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坦克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37857" y="3369690"/>
            <a:ext cx="13176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但是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801441" y="1226186"/>
            <a:ext cx="998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爆炸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97864" y="1762493"/>
            <a:ext cx="12321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暴雨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01441" y="2806544"/>
            <a:ext cx="998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距离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801441" y="3369690"/>
            <a:ext cx="998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拒绝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2" grpId="0"/>
      <p:bldP spid="12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91752" y="1684486"/>
            <a:ext cx="8494395" cy="1902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）言（   ）语  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）（   ）倒海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         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）七（   ）八     （   ）钧（   ）发    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                                                                     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           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）首（   ）胸     （   ）钉（   ）铁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                                                                   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721808" y="1733982"/>
            <a:ext cx="4914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自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91798" y="1733982"/>
            <a:ext cx="4914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自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34587" y="1734167"/>
            <a:ext cx="5041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排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14063" y="1733982"/>
            <a:ext cx="4914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山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91798" y="2317547"/>
            <a:ext cx="4914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横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721967" y="2317547"/>
            <a:ext cx="4914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竖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40937" y="2317547"/>
            <a:ext cx="4914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千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29658" y="2317547"/>
            <a:ext cx="4914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91798" y="2919090"/>
            <a:ext cx="4914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昂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721808" y="2919090"/>
            <a:ext cx="4914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挺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40937" y="2919090"/>
            <a:ext cx="4914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斩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829658" y="2910701"/>
            <a:ext cx="4914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截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25976" y="953773"/>
            <a:ext cx="53073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三、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把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下列词语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补充完整。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5" grpId="2"/>
      <p:bldP spid="6" grpId="1"/>
      <p:bldP spid="6" grpId="2"/>
      <p:bldP spid="7" grpId="1"/>
      <p:bldP spid="7" grpId="2"/>
      <p:bldP spid="8" grpId="1"/>
      <p:bldP spid="8" grpId="2"/>
      <p:bldP spid="9" grpId="1"/>
      <p:bldP spid="9" grpId="2"/>
      <p:bldP spid="10" grpId="1"/>
      <p:bldP spid="10" grpId="2"/>
      <p:bldP spid="11" grpId="1"/>
      <p:bldP spid="11" grpId="2"/>
      <p:bldP spid="12" grpId="1"/>
      <p:bldP spid="12" grpId="2"/>
      <p:bldP spid="13" grpId="1"/>
      <p:bldP spid="13" grpId="2"/>
      <p:bldP spid="14" grpId="1"/>
      <p:bldP spid="14" grpId="2"/>
      <p:bldP spid="15" grpId="1"/>
      <p:bldP spid="15" grpId="2"/>
      <p:bldP spid="16" grpId="1"/>
      <p:bldP spid="16" grpId="2"/>
      <p:bldP spid="18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7389" y="758296"/>
            <a:ext cx="868934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四、选词填空。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鼓舞   鼓励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鼓动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1.这个报告的题目非常有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性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2.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老</a:t>
            </a:r>
            <a:r>
              <a:rPr lang="en-US" altLang="zh-CN" sz="32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师的话对他是极大的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3.老师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</a:t>
            </a:r>
            <a:r>
              <a:rPr lang="en-US" altLang="zh-CN" sz="32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我们勇往直前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32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19655" y="1816758"/>
            <a:ext cx="11315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鼓动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686099" y="2375156"/>
            <a:ext cx="12172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鼓舞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51310" y="2907187"/>
            <a:ext cx="10090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鼓励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/>
      <p:bldP spid="5" grpId="1"/>
      <p:bldP spid="5" grpId="2"/>
      <p:bldP spid="6" grpId="1"/>
      <p:bldP spid="6" grpId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431080" y="1832948"/>
            <a:ext cx="65604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本单元有很多重点句子，让我们一起来总结一下吧！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29535" y="1510101"/>
            <a:ext cx="835374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1.五岭逶迤腾细浪，乌蒙磅礴走泥丸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《七律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·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长征》）</a:t>
            </a:r>
            <a:endParaRPr lang="zh-CN" altLang="en-US" sz="28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6995" y="907288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比喻句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3335" y="222293"/>
            <a:ext cx="1126497" cy="59880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300" b="1" dirty="0" smtClean="0">
                <a:solidFill>
                  <a:schemeClr val="tx1"/>
                </a:solidFill>
                <a:uFillTx/>
                <a:latin typeface="幼圆" panose="02010509060101010101" charset="-122"/>
                <a:ea typeface="幼圆" panose="02010509060101010101" charset="-122"/>
              </a:rPr>
              <a:t>句子</a:t>
            </a:r>
            <a:endParaRPr lang="zh-CN" altLang="en-US" sz="3300" b="1" dirty="0" smtClean="0">
              <a:solidFill>
                <a:schemeClr val="tx1"/>
              </a:solidFill>
              <a:uFillTx/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20754" y="2623301"/>
            <a:ext cx="8119907" cy="18148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altLang="zh-CN" dirty="0"/>
              <a:t>    </a:t>
            </a:r>
            <a:r>
              <a:rPr lang="zh-CN" altLang="en-US" dirty="0"/>
              <a:t>将延绵不绝的五岭山脉比作了细小波浪，将高大雄伟的乌蒙山比作了脚下滚过的泥丸。多么生动形象的比喻，从中可以感受到红军不断战胜艰难险阻的大无畏精神。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3" grpId="2"/>
      <p:bldP spid="9" grpId="1" animBg="1"/>
      <p:bldP spid="2" grpId="1" animBg="1"/>
      <p:bldP spid="2" grpId="2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13458" y="813587"/>
            <a:ext cx="7993648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2.顿时，石头像雹子一样，带着五位壮士的决心，带着中国人民的仇恨，向敌人头上砸去。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（《狼牙山五壮士》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endParaRPr lang="zh-CN" altLang="en-US" sz="28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78496" y="2624460"/>
            <a:ext cx="7928610" cy="1383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altLang="zh-CN" dirty="0"/>
              <a:t>    </a:t>
            </a:r>
            <a:r>
              <a:rPr lang="zh-CN" altLang="en-US" dirty="0"/>
              <a:t>这句话运用了比喻的修辞手法，把石头比作了雹子，生动形象地体现出五位壮士英勇杀敌的</a:t>
            </a:r>
            <a:r>
              <a:rPr lang="zh-CN" altLang="en-US" dirty="0" smtClean="0"/>
              <a:t>决心。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2" grpId="1" animBg="1"/>
      <p:bldP spid="2" grpId="2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01040" y="3101975"/>
            <a:ext cx="7890510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4.到了正午，天安门广场已经成了人的海洋，红旗翻动，像海上的波浪。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（《开国大典》）</a:t>
            </a:r>
            <a:endParaRPr lang="zh-CN" altLang="en-US" sz="28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04450" y="418465"/>
            <a:ext cx="7690398" cy="982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3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.战士们挺着胸膛站在战车上，像钢铁巨人一样。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（《开国大典》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en-US" altLang="zh-CN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701040" y="1527810"/>
            <a:ext cx="7890510" cy="1383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这句话运用了比喻的修辞手法，将战士们比作了钢铁巨人。在人们看来，士兵有钢铁的意志，如同钢铁巨人般，体现人们自豪的心情。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3" grpId="2"/>
      <p:bldP spid="2" grpId="1"/>
      <p:bldP spid="6" grpId="1" animBg="1"/>
      <p:bldP spid="6" grpId="2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90741" y="2613025"/>
            <a:ext cx="7890510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这句话运用了比喻的修辞手法，将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战士邱少云比作千斤巨石，表现了他惊人的意志和顾全大局的精神。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467545" y="786408"/>
            <a:ext cx="8136903" cy="138499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5.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这个伟大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的战士，像千斤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巨石，伏在那儿纹丝不动，直到牺牲前的最后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一息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，都没发出哪怕是极轻微的一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声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呻吟。</a:t>
            </a:r>
            <a:r>
              <a:rPr lang="zh-CN" altLang="en-US" sz="2800" b="1" dirty="0" smtClean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b="1" dirty="0" smtClean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2800" b="1" dirty="0" smtClean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我的战友邱少云</a:t>
            </a:r>
            <a:r>
              <a:rPr lang="en-US" altLang="zh-CN" sz="2800" b="1" dirty="0" smtClean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2800" b="1" dirty="0" smtClean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ja-JP" altLang="en-US" sz="2800" b="1" dirty="0">
              <a:solidFill>
                <a:srgbClr val="3333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6090" y="1020260"/>
            <a:ext cx="8211820" cy="1986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1.下午三点整，会场上爆发出一阵排山倒海的掌声。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（《开国大典》）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2.到后来，每一声炮响后，全场就响起一阵雷鸣般的掌声。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（《开国大典》）</a:t>
            </a:r>
            <a:endParaRPr lang="zh-CN" altLang="en-US" sz="28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8900" y="360440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夸张句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26415" y="3095625"/>
            <a:ext cx="8151495" cy="1383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indent="723900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这两句话都运用了夸张的修辞手法，表达了全国人民无比兴奋、自豪与激动的心情，增强了语言的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感染力，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将画面生动形象地呈现在了大家面前。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9" grpId="1" animBg="1"/>
      <p:bldP spid="9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081360" y="2119454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沸</a:t>
            </a:r>
            <a:endParaRPr lang="zh-CN" altLang="en-US" sz="4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086832" y="1593039"/>
            <a:ext cx="792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 err="1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f</a:t>
            </a:r>
            <a:r>
              <a:rPr lang="en-US" sz="3200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èi</a:t>
            </a:r>
            <a:endParaRPr 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418894" y="2119454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抡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424366" y="1593039"/>
            <a:ext cx="792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lūn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711507" y="2119454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涧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15379" y="1593039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ji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à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n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2081360" y="3493952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帜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086832" y="2973242"/>
            <a:ext cx="792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zh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ì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6072588" y="2119454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悬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976460" y="1593039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xu</a:t>
            </a:r>
            <a:r>
              <a:rPr lang="zh-CN" altLang="en-US" sz="3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á</a:t>
            </a:r>
            <a:r>
              <a:rPr lang="en-US" altLang="zh-CN" sz="3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n</a:t>
            </a:r>
            <a:endParaRPr lang="en-US" altLang="zh-CN" sz="32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-82995" y="963110"/>
            <a:ext cx="2546160" cy="506095"/>
            <a:chOff x="404" y="988"/>
            <a:chExt cx="4188" cy="9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4">
              <a:hlinkClick r:id="rId1" action="ppaction://hlinkfile"/>
            </p:cNvPr>
            <p:cNvSpPr txBox="1"/>
            <p:nvPr/>
          </p:nvSpPr>
          <p:spPr>
            <a:xfrm>
              <a:off x="404" y="1000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易读错的字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3418894" y="3493952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  <a:sym typeface="+mn-ea"/>
              </a:rPr>
              <a:t>制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424366" y="2973242"/>
            <a:ext cx="792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zh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ì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711507" y="3493952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  <a:sym typeface="+mn-ea"/>
              </a:rPr>
              <a:t>屹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4818579" y="2973242"/>
            <a:ext cx="589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y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ì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072588" y="3493952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  <a:sym typeface="+mn-ea"/>
              </a:rPr>
              <a:t>崖</a:t>
            </a:r>
            <a:endParaRPr lang="zh-CN" altLang="en-US" sz="4800" b="1" dirty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179660" y="2973242"/>
            <a:ext cx="589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y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á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" name="矩形标注 1"/>
          <p:cNvSpPr/>
          <p:nvPr/>
        </p:nvSpPr>
        <p:spPr>
          <a:xfrm>
            <a:off x="4423014" y="498966"/>
            <a:ext cx="3683768" cy="915135"/>
          </a:xfrm>
          <a:prstGeom prst="wedgeRectCallout">
            <a:avLst>
              <a:gd name="adj1" fmla="val -30466"/>
              <a:gd name="adj2" fmla="val 77413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易读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成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en-US" altLang="zh-CN" b="1" dirty="0" err="1">
                <a:solidFill>
                  <a:srgbClr val="FF0000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jiān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，实际为四声，意思是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山水之间的沟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。</a:t>
            </a:r>
            <a:endParaRPr lang="zh-CN" altLang="en-US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3" name="矩形标注 2"/>
          <p:cNvSpPr/>
          <p:nvPr/>
        </p:nvSpPr>
        <p:spPr>
          <a:xfrm>
            <a:off x="7009621" y="3083768"/>
            <a:ext cx="1997904" cy="1124493"/>
          </a:xfrm>
          <a:prstGeom prst="wedgeRectCallout">
            <a:avLst>
              <a:gd name="adj1" fmla="val -59463"/>
              <a:gd name="adj2" fmla="val 19379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不要读成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en-US" altLang="zh-CN" b="1" dirty="0" err="1">
                <a:solidFill>
                  <a:srgbClr val="FF0000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ái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，意思为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陡立的山边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。</a:t>
            </a:r>
            <a:endParaRPr lang="zh-CN" altLang="en-US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12" name="TextBox 3"/>
          <p:cNvSpPr txBox="1"/>
          <p:nvPr/>
        </p:nvSpPr>
        <p:spPr>
          <a:xfrm>
            <a:off x="0" y="282587"/>
            <a:ext cx="1126497" cy="59880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300" b="1" dirty="0" smtClean="0">
                <a:solidFill>
                  <a:schemeClr val="tx1"/>
                </a:solidFill>
                <a:uFillTx/>
                <a:latin typeface="幼圆" panose="02010509060101010101" charset="-122"/>
                <a:ea typeface="幼圆" panose="02010509060101010101" charset="-122"/>
              </a:rPr>
              <a:t>生字</a:t>
            </a:r>
            <a:endParaRPr lang="zh-CN" altLang="en-US" sz="3300" b="1" dirty="0" smtClean="0">
              <a:solidFill>
                <a:schemeClr val="tx1"/>
              </a:solidFill>
              <a:uFillTx/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9906" y="2334467"/>
            <a:ext cx="1399540" cy="1198880"/>
          </a:xfrm>
          <a:prstGeom prst="wedgeRectCallout">
            <a:avLst>
              <a:gd name="adj1" fmla="val 81559"/>
              <a:gd name="adj2" fmla="val -47922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defRPr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 smtClean="0"/>
              <a:t>易</a:t>
            </a:r>
            <a:r>
              <a:rPr lang="zh-CN" altLang="en-US" dirty="0"/>
              <a:t>和其形近字</a:t>
            </a:r>
            <a:r>
              <a:rPr lang="en-US" altLang="zh-CN" dirty="0"/>
              <a:t>“</a:t>
            </a:r>
            <a:r>
              <a:rPr lang="zh-CN" altLang="en-US" dirty="0"/>
              <a:t>佛</a:t>
            </a:r>
            <a:r>
              <a:rPr lang="en-US" altLang="zh-CN" dirty="0"/>
              <a:t>”</a:t>
            </a:r>
            <a:r>
              <a:rPr lang="en-US" altLang="zh-CN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fó</a:t>
            </a:r>
            <a:r>
              <a:rPr lang="zh-CN" altLang="en-US" dirty="0"/>
              <a:t>相混淆。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/>
      <p:bldP spid="11" grpId="0"/>
      <p:bldP spid="11" grpId="1"/>
      <p:bldP spid="20" grpId="1"/>
      <p:bldP spid="22" grpId="0"/>
      <p:bldP spid="22" grpId="1"/>
      <p:bldP spid="23" grpId="1"/>
      <p:bldP spid="24" grpId="0"/>
      <p:bldP spid="24" grpId="1"/>
      <p:bldP spid="53" grpId="1"/>
      <p:bldP spid="54" grpId="0"/>
      <p:bldP spid="54" grpId="1"/>
      <p:bldP spid="55" grpId="1"/>
      <p:bldP spid="56" grpId="0"/>
      <p:bldP spid="56" grpId="1"/>
      <p:bldP spid="60" grpId="1"/>
      <p:bldP spid="61" grpId="0"/>
      <p:bldP spid="61" grpId="1"/>
      <p:bldP spid="62" grpId="1"/>
      <p:bldP spid="63" grpId="0"/>
      <p:bldP spid="63" grpId="1"/>
      <p:bldP spid="66" grpId="1"/>
      <p:bldP spid="67" grpId="0"/>
      <p:bldP spid="67" grpId="1"/>
      <p:bldP spid="2" grpId="0" animBg="1"/>
      <p:bldP spid="2" grpId="1" animBg="1"/>
      <p:bldP spid="3" grpId="0" bldLvl="0" animBg="1"/>
      <p:bldP spid="3" grpId="1" animBg="1"/>
      <p:bldP spid="12" grpId="1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1490" y="588420"/>
            <a:ext cx="8211820" cy="9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五岭逶迤腾细浪，乌蒙磅礴走泥丸。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（《七律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·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长征》）</a:t>
            </a:r>
            <a:endParaRPr lang="zh-CN" altLang="en-US" sz="28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3240" y="1658620"/>
            <a:ext cx="8116570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这句诗运用了夸张和比喻的修辞手法，用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细浪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泥丸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写出了五岭和乌蒙山在红军眼里的渺小，从而形象地写出了红军的大无畏精神。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9438" y="3410185"/>
            <a:ext cx="8060372" cy="10263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夸张句的作用主要是深刻、生动地揭示事物的本质，增强语言的感染力，给人以深刻的印象。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5" grpId="1" animBg="1"/>
      <p:bldP spid="5" grpId="2" animBg="1"/>
      <p:bldP spid="6" grpId="0" animBg="1"/>
      <p:bldP spid="6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5475" y="1396180"/>
            <a:ext cx="77755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金沙水拍云崖暖，大渡桥横铁索寒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（《七律</a:t>
            </a:r>
            <a:r>
              <a:rPr lang="en-US" altLang="zh-CN" sz="32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·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长征》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endParaRPr lang="zh-CN" altLang="en-US" sz="32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3185" y="470985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对偶句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pic>
        <p:nvPicPr>
          <p:cNvPr id="3" name="图片 2" descr="u=879613690,2035946645&amp;fm=26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900" y="2476500"/>
            <a:ext cx="7397750" cy="208470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607945" y="233964"/>
            <a:ext cx="5189855" cy="11124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对偶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是用字数相等、结构形式相同、意义对称的一对短语或句子来表达两个相对或相近意思的修辞方式。</a:t>
            </a:r>
            <a:endParaRPr lang="zh-CN" altLang="en-US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  <p:bldP spid="9" grpId="0" animBg="1"/>
      <p:bldP spid="9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14655" y="729873"/>
            <a:ext cx="825944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pPr marL="457200" indent="-457200">
              <a:buClr>
                <a:schemeClr val="accent2">
                  <a:lumMod val="75000"/>
                </a:schemeClr>
              </a:buClr>
              <a:buFont typeface="宋体" panose="02010600030101010101" pitchFamily="2" charset="-122"/>
              <a:buChar char="◇"/>
            </a:pPr>
            <a:r>
              <a:rPr lang="zh-CN" altLang="en-US" dirty="0"/>
              <a:t>水光潋滟晴方好，山色</a:t>
            </a:r>
            <a:r>
              <a:rPr lang="zh-CN" altLang="en-US" dirty="0" smtClean="0"/>
              <a:t>空蒙雨</a:t>
            </a:r>
            <a:r>
              <a:rPr lang="zh-CN" altLang="en-US" dirty="0"/>
              <a:t>亦奇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algn="r">
              <a:buClr>
                <a:schemeClr val="accent2">
                  <a:lumMod val="75000"/>
                </a:schemeClr>
              </a:buClr>
            </a:pPr>
            <a:r>
              <a:rPr lang="en-US" altLang="zh-CN" dirty="0" smtClean="0"/>
              <a:t>——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苏轼《饮湖上初睛后雨》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>
              <a:buClr>
                <a:schemeClr val="accent2">
                  <a:lumMod val="75000"/>
                </a:schemeClr>
              </a:buClr>
              <a:buFont typeface="宋体" panose="02010600030101010101" pitchFamily="2" charset="-122"/>
              <a:buChar char="◇"/>
            </a:pPr>
            <a:endParaRPr lang="zh-CN" altLang="en-US" dirty="0"/>
          </a:p>
          <a:p>
            <a:pPr marL="457200" indent="-457200">
              <a:buClr>
                <a:schemeClr val="accent2">
                  <a:lumMod val="75000"/>
                </a:schemeClr>
              </a:buClr>
              <a:buFont typeface="宋体" panose="02010600030101010101" pitchFamily="2" charset="-122"/>
              <a:buChar char="◇"/>
            </a:pPr>
            <a:r>
              <a:rPr lang="zh-CN" altLang="en-US" dirty="0"/>
              <a:t>满招损，谦受益</a:t>
            </a:r>
            <a:r>
              <a:rPr lang="zh-CN" altLang="en-US" dirty="0" smtClean="0"/>
              <a:t>。</a:t>
            </a:r>
            <a:r>
              <a:rPr lang="en-US" altLang="zh-CN" dirty="0" smtClean="0"/>
              <a:t>——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《尚书·大禹谟》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>
              <a:buClr>
                <a:schemeClr val="accent2">
                  <a:lumMod val="75000"/>
                </a:schemeClr>
              </a:buClr>
              <a:buFont typeface="宋体" panose="02010600030101010101" pitchFamily="2" charset="-122"/>
              <a:buChar char="◇"/>
            </a:pPr>
            <a:endParaRPr lang="zh-CN" altLang="en-US" dirty="0"/>
          </a:p>
          <a:p>
            <a:pPr marL="457200" indent="-457200">
              <a:buClr>
                <a:schemeClr val="accent2">
                  <a:lumMod val="75000"/>
                </a:schemeClr>
              </a:buClr>
              <a:buFont typeface="宋体" panose="02010600030101010101" pitchFamily="2" charset="-122"/>
              <a:buChar char="◇"/>
            </a:pPr>
            <a:r>
              <a:rPr lang="zh-CN" altLang="en-US" dirty="0"/>
              <a:t>野火烧不尽，春风吹又生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algn="r">
              <a:buClr>
                <a:schemeClr val="accent2">
                  <a:lumMod val="75000"/>
                </a:schemeClr>
              </a:buClr>
            </a:pPr>
            <a:r>
              <a:rPr lang="en-US" altLang="zh-CN" dirty="0" smtClean="0"/>
              <a:t>——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白居易《赋得古原草送别》）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3920" y="1095228"/>
            <a:ext cx="8351299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这庄严的宣告，这雄伟的声音，使全场三十万人一齐欢呼起来。这庄严的宣告，这雄伟的声音，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经过无线电广播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，传到长城内外，传到大江南北，使全中国人民的心一齐欢跃起来。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（《开国大典》）</a:t>
            </a:r>
            <a:endParaRPr lang="zh-CN" altLang="en-US" sz="28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3185" y="455372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反复句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47364" y="3025227"/>
            <a:ext cx="8177186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indent="628650">
              <a:tabLst>
                <a:tab pos="360045" algn="l"/>
              </a:tabLst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渲染了当时庄严、热烈的气氛，表达了全场三十万人及全国人民为新中国诞生而欢欣鼓舞的心情。这样可以使感情逐步递进，表达效果更加强烈。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  <p:bldP spid="3" grpId="1" animBg="1"/>
      <p:bldP spid="3" grpId="2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3262" y="1596094"/>
            <a:ext cx="876173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班长马宝玉</a:t>
            </a:r>
            <a:r>
              <a:rPr lang="en-US" altLang="zh-CN" sz="2400" b="1" u="sng" dirty="0" smtClean="0"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斩钉截铁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地说了一声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走！”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（用画线词语造句）</a:t>
            </a:r>
            <a:endParaRPr lang="zh-CN" altLang="en-US" sz="2400" b="1" u="sng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3959" y="2262955"/>
            <a:ext cx="461676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指挥官斩钉截铁地做出决定。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3262" y="2924625"/>
            <a:ext cx="8711565" cy="448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2.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五位壮士屹立在狼牙山顶峰</a:t>
            </a:r>
            <a:r>
              <a:rPr 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（扩句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）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44296" y="3517504"/>
            <a:ext cx="75152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英勇顽强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的五位壮士高高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地屹立在狼牙山顶峰。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7799" y="1125855"/>
            <a:ext cx="4041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ym typeface="+mn-ea"/>
              </a:rPr>
              <a:t>按要求完成句子练习。</a:t>
            </a:r>
            <a:endParaRPr lang="zh-CN" altLang="en-US" sz="2400" b="1" dirty="0" smtClean="0"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59569" y="444950"/>
            <a:ext cx="1668780" cy="521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/>
      <p:bldP spid="5" grpId="1"/>
      <p:bldP spid="5" grpId="2"/>
      <p:bldP spid="8" grpId="1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76580" y="880745"/>
            <a:ext cx="7627854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下午三点整，会场上爆发出一阵排山倒海的掌声。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（仿写夸张句）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42499" y="1794580"/>
            <a:ext cx="416179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礼堂里挤得连根针也插不下。</a:t>
            </a:r>
            <a:endParaRPr lang="zh-CN" altLang="en-US" sz="2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6580" y="2354044"/>
            <a:ext cx="7334059" cy="120032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4.</a:t>
            </a:r>
            <a:r>
              <a:rPr 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在下面的横线上补充一个自己喜欢的对偶句</a:t>
            </a:r>
            <a:r>
              <a:rPr lang="zh-CN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。</a:t>
            </a:r>
            <a:endParaRPr lang="en-US" altLang="zh-CN" sz="2400" b="1" dirty="0" smtClean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   __________________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_____________________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。</a:t>
            </a:r>
            <a:endParaRPr lang="zh-CN" sz="24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34992" y="2997095"/>
            <a:ext cx="2382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金沙水拍云崖暖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44875" y="2997095"/>
            <a:ext cx="2382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大渡桥横铁索寒</a:t>
            </a:r>
            <a:endParaRPr lang="zh-CN" altLang="en-US" sz="2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37590" y="1593850"/>
            <a:ext cx="7353236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这一单元的课文中有哪些知识点呢？我们一起来复习吧！</a:t>
            </a:r>
            <a:endParaRPr lang="zh-CN" altLang="en-US" sz="4000" b="1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8331" y="2085266"/>
            <a:ext cx="84297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725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首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联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红军不怕远征难，万水千山只等闲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，开篇点出了全诗的中心思想。赞美了红军战士不怕困难，奋勇顽强的革命英雄主义精神，奠定了全诗轻松豪迈、气度非凡的艺术基调。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6705" y="1375225"/>
            <a:ext cx="87680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●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《七律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·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长征》一诗哪句诗点明了全诗的中心思想？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51435" y="596424"/>
            <a:ext cx="28930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本单元知识点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1"/>
      <p:bldP spid="3" grpId="2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1724" y="1905217"/>
            <a:ext cx="8472805" cy="1210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全文记叙的顺序可以概括为接受任务、________、________、________、________五个部分。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1883" y="1045244"/>
            <a:ext cx="8361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课文《狼牙山五壮士》是按照怎样的顺序记叙的？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62311" y="1987365"/>
            <a:ext cx="1603534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痛击敌人</a:t>
            </a:r>
            <a:endParaRPr lang="zh-CN" altLang="en-US" sz="27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7655" y="2530766"/>
            <a:ext cx="1603534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引上绝路</a:t>
            </a:r>
            <a:endParaRPr lang="zh-CN" altLang="en-US" sz="27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40255" y="2530766"/>
            <a:ext cx="1603534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顶峰歼敌</a:t>
            </a:r>
            <a:endParaRPr lang="zh-CN" altLang="en-US" sz="27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55720" y="2530766"/>
            <a:ext cx="160353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英勇跳崖</a:t>
            </a:r>
            <a:endParaRPr lang="zh-CN" altLang="en-US" sz="27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5901" y="1911472"/>
            <a:ext cx="835448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《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开国大典》写了四个盛大的场面，分别是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：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①写</a:t>
            </a:r>
            <a:r>
              <a:rPr 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大会开始前会场上的场面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。②写</a:t>
            </a:r>
            <a:r>
              <a:rPr 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从典礼开始到毛主席宣读公告为止的场面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。③写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阅兵式宏伟盛大的场面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。④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写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群众游行，一片欢天喜地的盛世场面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0535" y="791660"/>
            <a:ext cx="8361680" cy="953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《开国大典》一课从群众入场到举行游行一共写了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l"/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哪几个场面？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4846" y="1289218"/>
            <a:ext cx="8803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悬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55929" y="1288563"/>
            <a:ext cx="952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贯</a:t>
            </a:r>
            <a:endParaRPr lang="zh-CN" altLang="en-US" sz="5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98425" y="543098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易写错的字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190566" y="1289218"/>
            <a:ext cx="8803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寇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152732" y="1289218"/>
            <a:ext cx="8803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副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133815" y="1289218"/>
            <a:ext cx="8803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5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隆</a:t>
            </a:r>
            <a:endParaRPr lang="zh-CN" altLang="en-US" sz="5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209483" y="1289218"/>
            <a:ext cx="8803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律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114898" y="1289218"/>
            <a:ext cx="8803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沸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3" name="线形标注 1 22"/>
          <p:cNvSpPr/>
          <p:nvPr/>
        </p:nvSpPr>
        <p:spPr>
          <a:xfrm>
            <a:off x="3542183" y="2598418"/>
            <a:ext cx="2456586" cy="1129665"/>
          </a:xfrm>
          <a:prstGeom prst="borderCallout1">
            <a:avLst>
              <a:gd name="adj1" fmla="val 628"/>
              <a:gd name="adj2" fmla="val 49541"/>
              <a:gd name="adj3" fmla="val -43046"/>
              <a:gd name="adj4" fmla="val 120898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左右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结构，右下部的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生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字上面还有一短横。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71649" y="1289218"/>
            <a:ext cx="8803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索</a:t>
            </a:r>
            <a:endParaRPr lang="zh-CN" altLang="en-US" sz="5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3097538" y="401947"/>
            <a:ext cx="2351151" cy="800100"/>
          </a:xfrm>
          <a:prstGeom prst="borderCallout1">
            <a:avLst>
              <a:gd name="adj1" fmla="val 126840"/>
              <a:gd name="adj2" fmla="val 63029"/>
              <a:gd name="adj3" fmla="val 99094"/>
              <a:gd name="adj4" fmla="val 49531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下部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是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糸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，不是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系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95983" y="1289218"/>
            <a:ext cx="8803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爆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416292" y="2617468"/>
            <a:ext cx="2500039" cy="783165"/>
          </a:xfrm>
          <a:prstGeom prst="borderCallout1">
            <a:avLst>
              <a:gd name="adj1" fmla="val -2336"/>
              <a:gd name="adj2" fmla="val 50455"/>
              <a:gd name="adj3" fmla="val -61895"/>
              <a:gd name="adj4" fmla="val 85530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defRPr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sz="2400" dirty="0" smtClean="0"/>
              <a:t>右</a:t>
            </a:r>
            <a:r>
              <a:rPr lang="zh-CN" altLang="en-US" sz="2400" dirty="0"/>
              <a:t>下部是</a:t>
            </a:r>
            <a:r>
              <a:rPr lang="en-US" altLang="zh-CN" sz="2400" dirty="0"/>
              <a:t>“氺”</a:t>
            </a:r>
            <a:r>
              <a:rPr lang="zh-CN" altLang="en-US" sz="2400" dirty="0"/>
              <a:t>，不要写成</a:t>
            </a:r>
            <a:r>
              <a:rPr lang="en-US" altLang="zh-CN" sz="2400" dirty="0"/>
              <a:t>“</a:t>
            </a:r>
            <a:r>
              <a:rPr lang="zh-CN" altLang="en-US" sz="2400" dirty="0"/>
              <a:t>水</a:t>
            </a:r>
            <a:r>
              <a:rPr lang="en-US" altLang="zh-CN" sz="2400" dirty="0"/>
              <a:t>”</a:t>
            </a:r>
            <a:r>
              <a:rPr lang="zh-CN" altLang="en-US" sz="2400" dirty="0"/>
              <a:t>。</a:t>
            </a:r>
            <a:endParaRPr lang="zh-CN" altLang="en-US" sz="2400" dirty="0"/>
          </a:p>
        </p:txBody>
      </p:sp>
      <p:sp>
        <p:nvSpPr>
          <p:cNvPr id="19" name="文本框 8"/>
          <p:cNvSpPr txBox="1"/>
          <p:nvPr/>
        </p:nvSpPr>
        <p:spPr>
          <a:xfrm>
            <a:off x="887045" y="2346192"/>
            <a:ext cx="1816100" cy="5835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容易混淆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3289885" y="2284915"/>
            <a:ext cx="79502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副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4" name="文本框 10"/>
          <p:cNvSpPr txBox="1"/>
          <p:nvPr/>
        </p:nvSpPr>
        <p:spPr>
          <a:xfrm>
            <a:off x="5635235" y="2223161"/>
            <a:ext cx="79502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幅</a:t>
            </a:r>
            <a:endParaRPr lang="zh-CN" altLang="en-US" sz="4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5" name="文本框 11"/>
          <p:cNvSpPr txBox="1"/>
          <p:nvPr/>
        </p:nvSpPr>
        <p:spPr>
          <a:xfrm>
            <a:off x="4070935" y="2346668"/>
            <a:ext cx="120396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副食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6" name="文本框 12"/>
          <p:cNvSpPr txBox="1"/>
          <p:nvPr/>
        </p:nvSpPr>
        <p:spPr>
          <a:xfrm>
            <a:off x="6430255" y="2285073"/>
            <a:ext cx="120396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条幅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28" name="图片 27" descr="acb0d15b67db4ff7e48c07e4df2a60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2362" y="3144200"/>
            <a:ext cx="2557145" cy="17830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s://gimg2.baidu.com/image_search/src=http%3A%2F%2Fyantai.dzwww.com%2Fxinwen%2Fytxw%2Fytsh%2F202006%2FW020200603523177523794.jpg&amp;refer=http%3A%2F%2Fyantai.dzwww.com&amp;app=2002&amp;size=f9999,10000&amp;q=a80&amp;n=0&amp;g=0n&amp;fmt=jpeg?sec=1619586375&amp;t=19c8a4fb05577fa29e5b227f2860ddcb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99"/>
          <a:stretch>
            <a:fillRect/>
          </a:stretch>
        </p:blipFill>
        <p:spPr bwMode="auto">
          <a:xfrm>
            <a:off x="5584394" y="3163251"/>
            <a:ext cx="2572017" cy="171236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文本框 13"/>
          <p:cNvSpPr txBox="1"/>
          <p:nvPr/>
        </p:nvSpPr>
        <p:spPr>
          <a:xfrm>
            <a:off x="776868" y="2358379"/>
            <a:ext cx="2632710" cy="5835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容易写出别字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4" name="文本框 18"/>
          <p:cNvSpPr txBox="1"/>
          <p:nvPr/>
        </p:nvSpPr>
        <p:spPr>
          <a:xfrm>
            <a:off x="3680088" y="2258366"/>
            <a:ext cx="2387600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5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寇</a:t>
            </a:r>
            <a:r>
              <a:rPr lang="en-US" altLang="zh-CN" sz="45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</a:t>
            </a:r>
            <a:r>
              <a:rPr lang="zh-CN" altLang="en-US" sz="45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冠</a:t>
            </a:r>
            <a:r>
              <a:rPr lang="en-US" altLang="zh-CN" sz="45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45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</a:t>
            </a:r>
            <a:endParaRPr lang="zh-CN" altLang="en-US" sz="45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5" name="文本框 1"/>
          <p:cNvSpPr txBox="1"/>
          <p:nvPr/>
        </p:nvSpPr>
        <p:spPr>
          <a:xfrm>
            <a:off x="6102614" y="2258366"/>
            <a:ext cx="2131060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5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栏—</a:t>
            </a:r>
            <a:r>
              <a:rPr lang="zh-CN" altLang="en-US" sz="45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拦</a:t>
            </a:r>
            <a:endParaRPr lang="zh-CN" altLang="en-US" sz="45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87358" y="3102149"/>
            <a:ext cx="7096760" cy="16789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   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在日常学习中，要根据字的特点和构字规律把字的音、形、义紧密结合起来，这样才不会写出别字。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6" grpId="1"/>
      <p:bldP spid="15" grpId="1"/>
      <p:bldP spid="16" grpId="1"/>
      <p:bldP spid="18" grpId="1"/>
      <p:bldP spid="20" grpId="1"/>
      <p:bldP spid="21" grpId="1"/>
      <p:bldP spid="23" grpId="1" animBg="1"/>
      <p:bldP spid="23" grpId="2" animBg="1"/>
      <p:bldP spid="23" grpId="3" animBg="1"/>
      <p:bldP spid="5" grpId="1"/>
      <p:bldP spid="9" grpId="0" animBg="1"/>
      <p:bldP spid="9" grpId="1" animBg="1"/>
      <p:bldP spid="10" grpId="1"/>
      <p:bldP spid="12" grpId="0" animBg="1"/>
      <p:bldP spid="12" grpId="1" animBg="1"/>
      <p:bldP spid="19" grpId="0" animBg="1"/>
      <p:bldP spid="19" grpId="1" animBg="1"/>
      <p:bldP spid="19" grpId="2" animBg="1"/>
      <p:bldP spid="22" grpId="0"/>
      <p:bldP spid="22" grpId="1"/>
      <p:bldP spid="22" grpId="2"/>
      <p:bldP spid="24" grpId="0"/>
      <p:bldP spid="24" grpId="1"/>
      <p:bldP spid="24" grpId="2"/>
      <p:bldP spid="25" grpId="0"/>
      <p:bldP spid="25" grpId="1"/>
      <p:bldP spid="25" grpId="2"/>
      <p:bldP spid="26" grpId="0"/>
      <p:bldP spid="26" grpId="1"/>
      <p:bldP spid="26" grpId="2"/>
      <p:bldP spid="33" grpId="0" animBg="1"/>
      <p:bldP spid="33" grpId="1" animBg="1"/>
      <p:bldP spid="34" grpId="0"/>
      <p:bldP spid="34" grpId="1"/>
      <p:bldP spid="35" grpId="0"/>
      <p:bldP spid="35" grpId="1"/>
      <p:bldP spid="36" grpId="0" animBg="1"/>
      <p:bldP spid="36" grpId="1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5" name="内容占位符 18434"/>
          <p:cNvGraphicFramePr>
            <a:graphicFrameLocks noGrp="1"/>
          </p:cNvGraphicFramePr>
          <p:nvPr>
            <p:ph idx="4294967295"/>
            <p:custDataLst>
              <p:tags r:id="rId1"/>
            </p:custDataLst>
          </p:nvPr>
        </p:nvGraphicFramePr>
        <p:xfrm>
          <a:off x="502798" y="1119958"/>
          <a:ext cx="8190824" cy="3452042"/>
        </p:xfrm>
        <a:graphic>
          <a:graphicData uri="http://schemas.openxmlformats.org/drawingml/2006/table">
            <a:tbl>
              <a:tblPr firstRow="1" firstCol="1">
                <a:tableStyleId>{93296810-A885-4BE3-A3E7-6D5BEEA58F35}</a:tableStyleId>
              </a:tblPr>
              <a:tblGrid>
                <a:gridCol w="982053"/>
                <a:gridCol w="1266738"/>
                <a:gridCol w="2025354"/>
                <a:gridCol w="3916679"/>
              </a:tblGrid>
              <a:tr h="667233"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</a:rPr>
                        <a:t>谁说的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</a:rPr>
                        <a:t>什么情况下说的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</a:rPr>
                        <a:t>会想到了什么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892922"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</a:rPr>
                        <a:t>第一次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000" b="1" dirty="0" smtClean="0">
                          <a:solidFill>
                            <a:schemeClr val="tx1"/>
                          </a:solidFill>
                        </a:rPr>
                        <a:t>游人</a:t>
                      </a:r>
                      <a:endParaRPr lang="zh-CN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949491"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</a:rPr>
                        <a:t>第二次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000" b="1" dirty="0">
                          <a:solidFill>
                            <a:schemeClr val="tx1"/>
                          </a:solidFill>
                        </a:rPr>
                        <a:t>郝副营长</a:t>
                      </a:r>
                      <a:endParaRPr lang="zh-CN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2000" b="1">
                        <a:solidFill>
                          <a:schemeClr val="bg1"/>
                        </a:solidFill>
                        <a:latin typeface="楷体_GB2312" pitchFamily="1" charset="-122"/>
                        <a:ea typeface="楷体_GB2312" pitchFamily="1" charset="-122"/>
                      </a:endParaRPr>
                    </a:p>
                  </a:txBody>
                  <a:tcPr marL="68580" marR="68580" marT="34290" marB="34290"/>
                </a:tc>
              </a:tr>
              <a:tr h="942396"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</a:rPr>
                        <a:t>第三次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000" b="1" dirty="0" smtClean="0">
                          <a:solidFill>
                            <a:schemeClr val="tx1"/>
                          </a:solidFill>
                        </a:rPr>
                        <a:t>郝</a:t>
                      </a:r>
                      <a:r>
                        <a:rPr lang="zh-CN" altLang="en-US" sz="2000" b="1" dirty="0">
                          <a:solidFill>
                            <a:schemeClr val="tx1"/>
                          </a:solidFill>
                        </a:rPr>
                        <a:t>副营长</a:t>
                      </a:r>
                      <a:endParaRPr lang="zh-CN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2000" b="1" dirty="0">
                        <a:solidFill>
                          <a:schemeClr val="bg1"/>
                        </a:solidFill>
                        <a:latin typeface="楷体_GB2312" pitchFamily="1" charset="-122"/>
                        <a:ea typeface="楷体_GB2312" pitchFamily="1" charset="-122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18462" name="文本框 18461"/>
          <p:cNvSpPr txBox="1"/>
          <p:nvPr/>
        </p:nvSpPr>
        <p:spPr>
          <a:xfrm>
            <a:off x="2992202" y="1857619"/>
            <a:ext cx="1683861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看到广场上璀璨的灯光</a:t>
            </a:r>
            <a:endParaRPr lang="zh-CN" altLang="en-US" sz="2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463" name="文本框 18462"/>
          <p:cNvSpPr txBox="1"/>
          <p:nvPr/>
        </p:nvSpPr>
        <p:spPr>
          <a:xfrm>
            <a:off x="2992202" y="2770402"/>
            <a:ext cx="1656296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看到书上的一幅插图</a:t>
            </a:r>
            <a:endParaRPr lang="zh-CN" altLang="en-US" sz="2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464" name="文本框 18463"/>
          <p:cNvSpPr txBox="1"/>
          <p:nvPr/>
        </p:nvSpPr>
        <p:spPr>
          <a:xfrm>
            <a:off x="2992202" y="3719863"/>
            <a:ext cx="1554631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听了我对电灯的描述后</a:t>
            </a:r>
            <a:endParaRPr lang="zh-CN" altLang="en-US" sz="2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465" name="文本框 18464"/>
          <p:cNvSpPr txBox="1"/>
          <p:nvPr/>
        </p:nvSpPr>
        <p:spPr>
          <a:xfrm>
            <a:off x="4769653" y="1844733"/>
            <a:ext cx="3787117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过去的困苦生活和现在人们幸福的生活。 </a:t>
            </a:r>
            <a:endParaRPr lang="zh-CN" altLang="en-US" sz="2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466" name="文本框 18465"/>
          <p:cNvSpPr txBox="1"/>
          <p:nvPr/>
        </p:nvSpPr>
        <p:spPr>
          <a:xfrm>
            <a:off x="4788528" y="2708368"/>
            <a:ext cx="3768241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胜利以后人们过上幸福生活，人人都能够在灯光下看书、学习。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467" name="文本框 18466"/>
          <p:cNvSpPr txBox="1"/>
          <p:nvPr/>
        </p:nvSpPr>
        <p:spPr>
          <a:xfrm>
            <a:off x="4788529" y="3579425"/>
            <a:ext cx="3768241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胜利以后人们过上幸福生活，人人都能够在灯光下看书、学习，为了战斗的胜利勇往直前。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9431" y="446032"/>
            <a:ext cx="5433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读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《灯光》一文把表格填完整。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2" grpId="1"/>
      <p:bldP spid="18462" grpId="2"/>
      <p:bldP spid="18463" grpId="1"/>
      <p:bldP spid="18463" grpId="2"/>
      <p:bldP spid="18464" grpId="1"/>
      <p:bldP spid="18464" grpId="2"/>
      <p:bldP spid="18465" grpId="1"/>
      <p:bldP spid="18465" grpId="2"/>
      <p:bldP spid="18466" grpId="1"/>
      <p:bldP spid="18466" grpId="2"/>
      <p:bldP spid="18467" grpId="1"/>
      <p:bldP spid="18467" grpId="2"/>
      <p:bldP spid="3" grpId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0535" y="572585"/>
            <a:ext cx="83798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《我的战友邱少云》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课，“我”不忍看着战友被活活烧死，又忍不住不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看，作者为什么会有这样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的矛盾心理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251520" y="1676400"/>
            <a:ext cx="8784976" cy="3271613"/>
          </a:xfrm>
          <a:prstGeom prst="wedgeRoundRectCallout">
            <a:avLst>
              <a:gd name="adj1" fmla="val 49874"/>
              <a:gd name="adj2" fmla="val 30405"/>
              <a:gd name="adj3" fmla="val 16667"/>
            </a:avLst>
          </a:prstGeom>
          <a:noFill/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“不忍看”说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明了战友间相互关心的感情，烈火燃烧在邱少云的身上，也燃烧在作者的心里，他痛苦得“心像刀绞一般”。“忍不住不看”，邱少云面临着危险，随时都会死去，作者多想多看自己的战友一眼啊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!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这种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矛盾的、痛苦的心情，从侧面烘托出邱少云烈士的崇高英雄形象。</a:t>
            </a:r>
            <a:endParaRPr lang="zh-CN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9627" y="894482"/>
            <a:ext cx="8458480" cy="347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（一）读片段，回答问题。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丁字形的广场汇集了从四面八方来的群众队伍。早上六点钟起，就有群众的队伍入场了。人们有的擎着红旗，有的提着红灯。进入会场后，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按照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预</a:t>
            </a:r>
            <a:r>
              <a:rPr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定的地点排列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。工人队伍中，有从老远的长辛店、丰台、通县来的铁路工人，他们清早到了北京车站，一下火车就直奔会场。</a:t>
            </a:r>
            <a:r>
              <a:rPr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郊区的农民是五更天摸着黑起床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步行四五十里路赶来的</a:t>
            </a:r>
            <a:r>
              <a:rPr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。到了正午，天安门广场已经成了人的海洋，红旗翻动，像海上的波浪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</a:t>
            </a:r>
            <a:endParaRPr lang="zh-CN" altLang="en-US" dirty="0"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2120" y="260012"/>
            <a:ext cx="1746738" cy="521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2" grpId="1"/>
      <p:bldP spid="9" grpId="1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9561" y="967237"/>
            <a:ext cx="851392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1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这段话选自《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      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》一文。这篇课文中，作者按照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      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的顺序叙述，一共描写了四个场面：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                        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从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         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到</a:t>
            </a:r>
            <a:endParaRPr lang="zh-CN" altLang="en-US" sz="2800" b="1" u="sng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             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为止的场面、写阅兵式宏伟盛大的场面、群众游行，一片欢天喜地的盛世场面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69335" y="954537"/>
            <a:ext cx="172259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开国大典</a:t>
            </a:r>
            <a:endParaRPr lang="zh-CN" altLang="zh-CN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40448" y="1854015"/>
            <a:ext cx="413670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大会开始前会场上的场面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74520" y="1407769"/>
            <a:ext cx="1631633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事情发展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7045" y="2345055"/>
            <a:ext cx="27622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毛主席宣读公告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80785" y="187960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典礼开始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3" grpId="2"/>
      <p:bldP spid="8" grpId="1"/>
      <p:bldP spid="8" grpId="2"/>
      <p:bldP spid="6" grpId="1"/>
      <p:bldP spid="6" grpId="2"/>
      <p:bldP spid="9" grpId="1"/>
      <p:bldP spid="9" grpId="2"/>
      <p:bldP spid="5" grpId="1"/>
      <p:bldP spid="5" grpId="2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4829" y="566711"/>
            <a:ext cx="7426643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2.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理解重点句子，选择正确答案打“√”。</a:t>
            </a:r>
            <a:endParaRPr lang="zh-CN" altLang="en-US" sz="2800" b="1" dirty="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8000" y="1177263"/>
            <a:ext cx="815911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他们清早到了北京车站，一下火车就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直奔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会场。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．“直奔”可以换成“走向”，都说明大家很急。（    ）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．“直奔”比“走向”更能反映人们参加开国大典的急迫、兴奋的心情。（    ）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20920" y="2861310"/>
            <a:ext cx="74422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√</a:t>
            </a:r>
            <a:endParaRPr lang="zh-CN" altLang="en-US" sz="4400" b="1" dirty="0">
              <a:solidFill>
                <a:srgbClr val="FF0000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6" grpId="1"/>
      <p:bldP spid="2" grpId="1"/>
      <p:bldP spid="2" grpId="2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1310" y="838015"/>
            <a:ext cx="8461375" cy="60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3.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用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“</a:t>
            </a:r>
            <a:r>
              <a:rPr lang="en-US" altLang="zh-CN" sz="3200" b="1" spc="-610" baseline="-25000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~~~~~~~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画出文中的比喻句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5165" y="1580515"/>
            <a:ext cx="785749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u="wavyHeavy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到了正午，天安门广场已经成了人的海洋，红旗翻动，像海上的波浪。</a:t>
            </a:r>
            <a:endParaRPr lang="zh-CN" altLang="en-US" sz="2800" b="1" u="wavyHeavy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21994" y="3498215"/>
            <a:ext cx="76092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u="sng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丁字形的广场汇集了从四面八方来的群众队伍。</a:t>
            </a:r>
            <a:endParaRPr lang="zh-CN" altLang="en-US" sz="2800" b="1" u="sng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1310" y="2656972"/>
            <a:ext cx="8461375" cy="60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4.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用“____”画出这段文字的中心句。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1"/>
      <p:bldP spid="4" grpId="2"/>
      <p:bldP spid="5" grpId="1"/>
      <p:bldP spid="5" grpId="2"/>
      <p:bldP spid="3" grpId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18794" y="1055370"/>
            <a:ext cx="81172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08000" fontAlgn="auto"/>
            <a:r>
              <a:rPr lang="zh-CN" altLang="en-US" sz="2400" b="1" u="sng" dirty="0">
                <a:latin typeface="楷体" panose="02010609060101010101" charset="-122"/>
                <a:ea typeface="楷体" panose="02010609060101010101" charset="-122"/>
              </a:rPr>
              <a:t>班长马宝玉激动地说：</a:t>
            </a:r>
            <a:r>
              <a:rPr lang="en-US" altLang="zh-CN" sz="2400" b="1" u="sng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b="1" u="sng" dirty="0">
                <a:latin typeface="楷体" panose="02010609060101010101" charset="-122"/>
                <a:ea typeface="楷体" panose="02010609060101010101" charset="-122"/>
              </a:rPr>
              <a:t>同志们，我们的任务顺利完成了！</a:t>
            </a:r>
            <a:r>
              <a:rPr lang="en-US" altLang="zh-CN" sz="2400" b="1" u="sng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说罢，他把那支从敌人手里夺来的枪砸碎了，然后走到悬崖边上，像每次发起冲锋一样，第一个纵身跳下深谷。战士们也昂首挺胸，相继从悬崖往下跳。狼牙山上响起了他们壮烈豪迈的口号声：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indent="508000" fontAlgn="auto"/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打倒日本帝国主义！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indent="508000" fontAlgn="auto"/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中国共产党万岁！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indent="508000" fontAlgn="auto"/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这是英雄的中国人民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坚强不屈的声音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！这声音惊天动地，气壮山河！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7020" y="518795"/>
            <a:ext cx="4512774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（二）读片段，回答问题。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3389" y="341444"/>
            <a:ext cx="8370411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1.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把画线的句子改写成转述句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4833" y="972159"/>
            <a:ext cx="7739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班长马宝玉激动地说</a:t>
            </a:r>
            <a:r>
              <a:rPr 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，他</a:t>
            </a:r>
            <a:r>
              <a:rPr sz="28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们的任务胜利完成了</a:t>
            </a:r>
            <a:r>
              <a:rPr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！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2600" y="2758440"/>
            <a:ext cx="8113395" cy="1988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这声音指的是：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en-US" altLang="zh-CN" sz="28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打倒日本帝国主义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！”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“中国共产党万岁！”这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声音体现出了他们对日本帝国主义的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仇恨，对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祖国和人民的热爱，这种爱与恨是五壮士英勇顽强、不怕牺牲的力量源泉!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3389" y="1574932"/>
            <a:ext cx="8461375" cy="10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2.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“这声音”指的是什么？从“这声音”里面你能够感受到五壮士的怎样的情怀？  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 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1"/>
      <p:bldP spid="4" grpId="2"/>
      <p:bldP spid="5" grpId="1"/>
      <p:bldP spid="5" grpId="2"/>
      <p:bldP spid="3" grpId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56665" y="1353185"/>
            <a:ext cx="67824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复习完课文的知识点后，我们一起来看看本单元有哪些需要背诵的语句吧！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47186" y="998035"/>
            <a:ext cx="72972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七律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·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长征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红军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不怕远征难，万水千山只等闲。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五岭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逶迤腾细浪，乌蒙磅礴走泥丸。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金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沙水拍云崖暖，大渡桥横铁索寒。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更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喜岷山千里雪，三军过后尽开颜。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110913" y="479213"/>
            <a:ext cx="2513330" cy="506094"/>
            <a:chOff x="458" y="988"/>
            <a:chExt cx="4134" cy="9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67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积累背诵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3" name="圆角矩形 2"/>
          <p:cNvSpPr/>
          <p:nvPr/>
        </p:nvSpPr>
        <p:spPr>
          <a:xfrm>
            <a:off x="1111775" y="3728455"/>
            <a:ext cx="7105125" cy="9384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背诵时先反复朗读，抓住诗句中的几个重大事件，再结合重点字进行背诵。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animBg="1"/>
      <p:bldP spid="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4"/>
          <p:cNvGrpSpPr/>
          <p:nvPr/>
        </p:nvGrpSpPr>
        <p:grpSpPr>
          <a:xfrm>
            <a:off x="-83185" y="597986"/>
            <a:ext cx="2174875" cy="509751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latin typeface="楷体" panose="02010609060101010101" charset="-122"/>
                  <a:ea typeface="楷体" panose="02010609060101010101" charset="-122"/>
                </a:rPr>
                <a:t>多义字</a:t>
              </a:r>
              <a:endParaRPr lang="zh-CN" altLang="en-US" sz="28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447041" y="1302385"/>
            <a:ext cx="822706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隆：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①盛大，厚，程度深；②兴盛；③高，高起；④尊崇；⑤姓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7095" y="2397373"/>
            <a:ext cx="80648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副：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①第二位的，辅助的，区别于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正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主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；②附带的，次要的；③相配，相称；④量词。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47040" y="3478530"/>
            <a:ext cx="8424545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索：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①大绳子或大链子；②搜寻，寻求；③讨取，要；④尽，毫无；⑤单独；⑥姓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95681" y="1199515"/>
            <a:ext cx="727201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accent2">
                  <a:lumMod val="75000"/>
                </a:schemeClr>
              </a:buClr>
              <a:buSzPct val="80000"/>
              <a:buFont typeface="楷体" panose="02010609060101010101" charset="-122"/>
              <a:buChar char="◎"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鞠躬尽瘁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死而后已。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诸葛亮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>
              <a:buClr>
                <a:schemeClr val="accent2">
                  <a:lumMod val="75000"/>
                </a:schemeClr>
              </a:buClr>
              <a:buSzPct val="80000"/>
              <a:buFont typeface="楷体" panose="02010609060101010101" charset="-122"/>
              <a:buChar char="◎"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捐躯赴国难，视死忽如归。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曹植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457200" indent="-457200">
              <a:buClr>
                <a:schemeClr val="accent2">
                  <a:lumMod val="75000"/>
                </a:schemeClr>
              </a:buClr>
              <a:buSzPct val="80000"/>
              <a:buFont typeface="楷体" panose="02010609060101010101" charset="-122"/>
              <a:buChar char="◎"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祖宗疆土，当以死守，不可以尺寸与人。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algn="r">
              <a:buClr>
                <a:schemeClr val="accent2">
                  <a:lumMod val="75000"/>
                </a:schemeClr>
              </a:buClr>
              <a:buSzPct val="80000"/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李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纲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>
              <a:buClr>
                <a:schemeClr val="accent2">
                  <a:lumMod val="75000"/>
                </a:schemeClr>
              </a:buClr>
              <a:buSzPct val="80000"/>
              <a:buFont typeface="楷体" panose="02010609060101010101" charset="-122"/>
              <a:buChar char="◎"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位卑未敢忘忧国。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   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陆游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6230" y="540835"/>
            <a:ext cx="1605280" cy="52197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日积月累</a:t>
            </a:r>
            <a:endParaRPr lang="zh-CN" altLang="en-US" sz="2800" dirty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027747" y="3532688"/>
            <a:ext cx="7163753" cy="12004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这些诗句都表达了作者强烈的爱国责任感，把国家，民族的利益摆在首位，表现出诗人们政治抱负和伟大的胸襟胆魄。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2" grpId="1" animBg="1"/>
      <p:bldP spid="4" grpId="0" animBg="1"/>
      <p:bldP spid="4" grpId="1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43230" y="1330960"/>
            <a:ext cx="8157845" cy="2576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457200" indent="-457200">
              <a:buClr>
                <a:schemeClr val="accent2">
                  <a:lumMod val="75000"/>
                </a:schemeClr>
              </a:buClr>
              <a:buSzPct val="80000"/>
              <a:buFont typeface="楷体" panose="02010609060101010101" charset="-122"/>
              <a:buChar char="◎"/>
              <a:defRPr sz="2800" b="1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dirty="0" err="1"/>
              <a:t>匈奴未灭，何以家为</a:t>
            </a:r>
            <a:r>
              <a:rPr dirty="0"/>
              <a:t>？          </a:t>
            </a:r>
            <a:r>
              <a:rPr lang="en-US" dirty="0"/>
              <a:t>——</a:t>
            </a:r>
            <a:r>
              <a:rPr dirty="0" err="1">
                <a:latin typeface="宋体" panose="02010600030101010101" pitchFamily="2" charset="-122"/>
                <a:ea typeface="宋体" panose="02010600030101010101" pitchFamily="2" charset="-122"/>
              </a:rPr>
              <a:t>霍去病</a:t>
            </a:r>
            <a:endParaRPr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/>
              <a:t>此生谁料，心在天山，身老沧洲！  </a:t>
            </a:r>
            <a:r>
              <a:rPr lang="en-US" altLang="zh-CN" dirty="0"/>
              <a:t>——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陆游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/>
              <a:t>臣心一片磁针石，不指南方不肯休</a:t>
            </a:r>
            <a:r>
              <a:rPr lang="zh-CN" altLang="en-US" dirty="0" smtClean="0"/>
              <a:t>。</a:t>
            </a:r>
            <a:r>
              <a:rPr lang="en-US" altLang="zh-CN" dirty="0" smtClean="0"/>
              <a:t>——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文天祥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/>
              <a:t>先天下之忧而忧，后天下之乐而乐</a:t>
            </a:r>
            <a:r>
              <a:rPr lang="zh-CN" altLang="en-US" dirty="0" smtClean="0"/>
              <a:t>。——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范仲淹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6725" y="530675"/>
            <a:ext cx="894080" cy="52197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拓展</a:t>
            </a:r>
            <a:endParaRPr lang="zh-CN" altLang="en-US" sz="2800" dirty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3" grpId="1" animBg="1"/>
      <p:bldP spid="2" grpId="1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9010" y="1058861"/>
            <a:ext cx="867278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</a:t>
            </a: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按要求填诗句。</a:t>
            </a:r>
            <a:endParaRPr lang="zh-CN" altLang="en-US" dirty="0"/>
          </a:p>
          <a:p>
            <a:pPr>
              <a:lnSpc>
                <a:spcPct val="120000"/>
              </a:lnSpc>
            </a:pP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《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七律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·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长征》一文中表达全篇的中心思想的句子是</a:t>
            </a:r>
            <a:r>
              <a:rPr lang="zh-CN" altLang="en-US" sz="28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zh-CN" altLang="en-US" sz="28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。写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红军对山的征服的句子是</a:t>
            </a:r>
            <a:r>
              <a:rPr lang="zh-CN" altLang="en-US" sz="28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zh-CN" altLang="en-US" sz="28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写红军对水的征服的句子是</a:t>
            </a:r>
            <a:r>
              <a:rPr lang="zh-CN" altLang="en-US" sz="28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97150" y="2083250"/>
            <a:ext cx="2695099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红军不怕远征难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60085" y="2083250"/>
            <a:ext cx="30156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万水千山只等闲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44621" y="2605220"/>
            <a:ext cx="28035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五岭逶迤腾细浪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964448" y="2605379"/>
            <a:ext cx="30676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乌蒙磅礴走泥丸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623928" y="3127666"/>
            <a:ext cx="2786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金沙水拍云崖暖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7735" y="3632699"/>
            <a:ext cx="27679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大渡桥横铁索寒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3844" y="284480"/>
            <a:ext cx="1917065" cy="521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18" y="1502020"/>
            <a:ext cx="8792845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、给下面红色的字选择正确的读音，画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✔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  雹（</a:t>
            </a:r>
            <a:r>
              <a:rPr lang="en-US" altLang="zh-CN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bāo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báo</a:t>
            </a:r>
            <a:r>
              <a:rPr lang="zh-CN" altLang="en-US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）子     山涧（</a:t>
            </a:r>
            <a:r>
              <a:rPr lang="en-US" altLang="zh-CN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jiàn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jiān</a:t>
            </a:r>
            <a:r>
              <a:rPr lang="zh-CN" altLang="en-US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）  </a:t>
            </a:r>
            <a:endParaRPr lang="zh-CN" altLang="en-US" sz="3200" b="1" dirty="0"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  悬崖（á</a:t>
            </a:r>
            <a:r>
              <a:rPr lang="en-US" altLang="zh-CN" sz="32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i</a:t>
            </a:r>
            <a:r>
              <a:rPr lang="zh-CN" altLang="en-US" sz="32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32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yá</a:t>
            </a:r>
            <a:r>
              <a:rPr lang="zh-CN" altLang="en-US" sz="32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）          屹</a:t>
            </a:r>
            <a:r>
              <a:rPr lang="zh-CN" altLang="en-US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（</a:t>
            </a:r>
            <a:r>
              <a:rPr lang="en-US" altLang="zh-CN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yì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   </a:t>
            </a:r>
            <a:r>
              <a:rPr lang="en-US" altLang="zh-CN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qì</a:t>
            </a:r>
            <a:r>
              <a:rPr lang="zh-CN" altLang="en-US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）立 </a:t>
            </a:r>
            <a:endParaRPr lang="zh-CN" altLang="en-US" sz="3200" b="1" dirty="0"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  外宾（</a:t>
            </a:r>
            <a:r>
              <a:rPr lang="en-US" altLang="zh-CN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bīn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b</a:t>
            </a:r>
            <a:r>
              <a:rPr lang="en-US" altLang="zh-CN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īn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 </a:t>
            </a:r>
            <a:r>
              <a:rPr lang="en-US" altLang="zh-CN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g</a:t>
            </a:r>
            <a:r>
              <a:rPr lang="zh-CN" altLang="en-US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）   </a:t>
            </a:r>
            <a:r>
              <a:rPr lang="zh-CN" altLang="en-US" sz="32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 距离</a:t>
            </a:r>
            <a:r>
              <a:rPr lang="zh-CN" altLang="en-US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（</a:t>
            </a:r>
            <a:r>
              <a:rPr lang="en-US" altLang="zh-CN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lí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  </a:t>
            </a:r>
            <a:r>
              <a:rPr lang="en-US" altLang="zh-CN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li</a:t>
            </a:r>
            <a:r>
              <a:rPr lang="zh-CN" altLang="en-US" sz="3200" b="1" dirty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）</a:t>
            </a:r>
            <a:endParaRPr lang="en-US" altLang="zh-CN" b="1" dirty="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47772" y="2323710"/>
            <a:ext cx="3702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973098" y="2323710"/>
            <a:ext cx="3905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43069" y="2845680"/>
            <a:ext cx="3905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300097" y="2894575"/>
            <a:ext cx="3905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✔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18773" y="3568945"/>
            <a:ext cx="3905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✔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30674" y="3478140"/>
            <a:ext cx="3905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6390" y="717795"/>
            <a:ext cx="1668780" cy="521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7" grpId="0"/>
      <p:bldP spid="7" grpId="1"/>
      <p:bldP spid="13" grpId="0"/>
      <p:bldP spid="13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85470" y="835025"/>
            <a:ext cx="661797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二、根据拼音</a:t>
            </a:r>
            <a:r>
              <a:rPr 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组词，写出下面的同音字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87374" y="1727200"/>
            <a:ext cx="8455026" cy="20497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863600">
              <a:lnSpc>
                <a:spcPct val="110000"/>
              </a:lnSpc>
              <a:tabLst>
                <a:tab pos="990600" algn="l"/>
                <a:tab pos="2781300" algn="l"/>
                <a:tab pos="4483100" algn="l"/>
                <a:tab pos="6553200" algn="l"/>
              </a:tabLst>
            </a:pPr>
            <a:r>
              <a:rPr lang="en-US" altLang="zh-CN" sz="24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lán</a:t>
            </a:r>
            <a:r>
              <a:rPr lang="en-US" altLang="zh-CN" sz="24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 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围（  ）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）截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）色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）子  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defTabSz="863600">
              <a:lnSpc>
                <a:spcPct val="110000"/>
              </a:lnSpc>
              <a:tabLst>
                <a:tab pos="990600" algn="l"/>
                <a:tab pos="2781300" algn="l"/>
                <a:tab pos="4483100" algn="l"/>
                <a:tab pos="6553200" algn="l"/>
              </a:tabLst>
            </a:pPr>
            <a:r>
              <a:rPr lang="en-US" altLang="zh-CN" sz="24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fù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）食品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丰（  ）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）出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）责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defTabSz="863600">
              <a:lnSpc>
                <a:spcPct val="110000"/>
              </a:lnSpc>
              <a:tabLst>
                <a:tab pos="990600" algn="l"/>
                <a:tab pos="2781300" algn="l"/>
                <a:tab pos="4483100" algn="l"/>
                <a:tab pos="6553200" algn="l"/>
              </a:tabLst>
            </a:pPr>
            <a:r>
              <a:rPr lang="en-US" altLang="zh-CN" sz="24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bào</a:t>
            </a:r>
            <a:r>
              <a:rPr lang="en-US" altLang="zh-CN" sz="24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 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）纸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）炸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）跳如雷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拥（  ）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defTabSz="863600">
              <a:tabLst>
                <a:tab pos="990600" algn="l"/>
                <a:tab pos="2781300" algn="l"/>
                <a:tab pos="4483100" algn="l"/>
                <a:tab pos="6553200" algn="l"/>
              </a:tabLst>
            </a:pPr>
            <a:r>
              <a:rPr lang="en-US" altLang="zh-CN" sz="24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zhǎn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）示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）钉截铁  </a:t>
            </a:r>
            <a:endParaRPr lang="zh-CN" altLang="en-US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defTabSz="863600">
              <a:tabLst>
                <a:tab pos="990600" algn="l"/>
                <a:tab pos="2781300" algn="l"/>
                <a:tab pos="4483100" algn="l"/>
                <a:tab pos="6553200" algn="l"/>
              </a:tabLst>
            </a:pPr>
            <a:r>
              <a:rPr lang="en-US" altLang="zh-CN" sz="24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guàn</a:t>
            </a:r>
            <a:r>
              <a:rPr lang="en-US" altLang="zh-CN" sz="24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 	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）军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习（  ）     全神（  ）注  </a:t>
            </a:r>
            <a:endParaRPr lang="zh-CN" altLang="en-US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225262" y="1720204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栏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528" y="171450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拦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88752" y="172719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蓝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46654" y="1688738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篮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855940" y="2138527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副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966828" y="210042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富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88752" y="2080864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付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444758" y="2119904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负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55940" y="2519987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报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69928" y="2525737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爆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388752" y="251332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暴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741596" y="253061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抱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855940" y="293768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展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855940" y="3289157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冠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967204" y="3291497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惯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69450" y="3283854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贯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707477" y="293768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斩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9901" y="680347"/>
            <a:ext cx="7552980" cy="35394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三、给红色字选择正确的解释。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副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：①第二位的，辅助的，区别于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正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主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；②附带的，次要的；③相配，相称；④量词。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副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手（  ）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一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副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手套（  ）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名实相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副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）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副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食（  ）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12331" y="2805933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④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22150" y="238182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30836" y="3274561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③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42619" y="3670619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②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97940" y="1490980"/>
            <a:ext cx="678624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掌握了这一单元的生字后，我们再一起看一看本单元有哪些需要掌握的词语吧！</a:t>
            </a:r>
            <a:endParaRPr lang="zh-CN" altLang="en-US" sz="3600" b="1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2.xml><?xml version="1.0" encoding="utf-8"?>
<p:tagLst xmlns:p="http://schemas.openxmlformats.org/presentationml/2006/main">
  <p:tag name="REFSHAPE" val="1160621132"/>
  <p:tag name="KSO_WM_UNIT_PLACING_PICTURE_USER_VIEWPORT" val="{&quot;height&quot;:4500,&quot;width&quot;:7950}"/>
</p:tagLst>
</file>

<file path=ppt/tags/tag3.xml><?xml version="1.0" encoding="utf-8"?>
<p:tagLst xmlns:p="http://schemas.openxmlformats.org/presentationml/2006/main">
  <p:tag name="KSO_WM_UNIT_TABLE_BEAUTIFY" val="smartTable{66006fec-0f96-452c-aeab-1fee9a2a5ed7}"/>
</p:tagLst>
</file>

<file path=ppt/tags/tag4.xml><?xml version="1.0" encoding="utf-8"?>
<p:tagLst xmlns:p="http://schemas.openxmlformats.org/presentationml/2006/main">
  <p:tag name="KSO_WPP_MARK_KEY" val="66de1af7-1b10-4d14-b223-9a20d97fa1eb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5938</Words>
  <Application>WPS 演示</Application>
  <PresentationFormat>全屏显示(16:9)</PresentationFormat>
  <Paragraphs>603</Paragraphs>
  <Slides>52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52</vt:i4>
      </vt:variant>
    </vt:vector>
  </HeadingPairs>
  <TitlesOfParts>
    <vt:vector size="67" baseType="lpstr">
      <vt:lpstr>Arial</vt:lpstr>
      <vt:lpstr>宋体</vt:lpstr>
      <vt:lpstr>Wingdings</vt:lpstr>
      <vt:lpstr>微软雅黑</vt:lpstr>
      <vt:lpstr>黑体</vt:lpstr>
      <vt:lpstr>楷体</vt:lpstr>
      <vt:lpstr>汉语拼音</vt:lpstr>
      <vt:lpstr>Segoe Print</vt:lpstr>
      <vt:lpstr>幼圆</vt:lpstr>
      <vt:lpstr>Arial Unicode MS</vt:lpstr>
      <vt:lpstr>Times New Roman</vt:lpstr>
      <vt:lpstr>楷体_GB2312</vt:lpstr>
      <vt:lpstr>新宋体</vt:lpstr>
      <vt:lpstr>Xingkai SC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Rocket Girls</cp:lastModifiedBy>
  <cp:revision>154</cp:revision>
  <dcterms:created xsi:type="dcterms:W3CDTF">2019-03-14T07:25:00Z</dcterms:created>
  <dcterms:modified xsi:type="dcterms:W3CDTF">2022-12-29T14:23:33Z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2491B596EB634BBFB13AD3EF00F9D4BD</vt:lpwstr>
  </property>
</Properties>
</file>