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62"/>
  </p:handoutMasterIdLst>
  <p:sldIdLst>
    <p:sldId id="495" r:id="rId3"/>
    <p:sldId id="496" r:id="rId4"/>
    <p:sldId id="259" r:id="rId5"/>
    <p:sldId id="317" r:id="rId7"/>
    <p:sldId id="400" r:id="rId8"/>
    <p:sldId id="260" r:id="rId9"/>
    <p:sldId id="403" r:id="rId10"/>
    <p:sldId id="404" r:id="rId11"/>
    <p:sldId id="405" r:id="rId12"/>
    <p:sldId id="413" r:id="rId13"/>
    <p:sldId id="550" r:id="rId14"/>
    <p:sldId id="552" r:id="rId15"/>
    <p:sldId id="497" r:id="rId16"/>
    <p:sldId id="262" r:id="rId17"/>
    <p:sldId id="263" r:id="rId18"/>
    <p:sldId id="455" r:id="rId19"/>
    <p:sldId id="406" r:id="rId20"/>
    <p:sldId id="407" r:id="rId21"/>
    <p:sldId id="408" r:id="rId22"/>
    <p:sldId id="264" r:id="rId23"/>
    <p:sldId id="409" r:id="rId24"/>
    <p:sldId id="265" r:id="rId25"/>
    <p:sldId id="410" r:id="rId26"/>
    <p:sldId id="266" r:id="rId27"/>
    <p:sldId id="267" r:id="rId28"/>
    <p:sldId id="411" r:id="rId29"/>
    <p:sldId id="414" r:id="rId30"/>
    <p:sldId id="415" r:id="rId31"/>
    <p:sldId id="416" r:id="rId32"/>
    <p:sldId id="417" r:id="rId33"/>
    <p:sldId id="418" r:id="rId34"/>
    <p:sldId id="554" r:id="rId35"/>
    <p:sldId id="268" r:id="rId36"/>
    <p:sldId id="555" r:id="rId37"/>
    <p:sldId id="272" r:id="rId38"/>
    <p:sldId id="270" r:id="rId39"/>
    <p:sldId id="365" r:id="rId40"/>
    <p:sldId id="273" r:id="rId41"/>
    <p:sldId id="274" r:id="rId42"/>
    <p:sldId id="367" r:id="rId43"/>
    <p:sldId id="419" r:id="rId44"/>
    <p:sldId id="420" r:id="rId45"/>
    <p:sldId id="421" r:id="rId46"/>
    <p:sldId id="556" r:id="rId47"/>
    <p:sldId id="276" r:id="rId48"/>
    <p:sldId id="368" r:id="rId49"/>
    <p:sldId id="278" r:id="rId50"/>
    <p:sldId id="280" r:id="rId51"/>
    <p:sldId id="308" r:id="rId52"/>
    <p:sldId id="309" r:id="rId53"/>
    <p:sldId id="310" r:id="rId54"/>
    <p:sldId id="311" r:id="rId55"/>
    <p:sldId id="557" r:id="rId56"/>
    <p:sldId id="283" r:id="rId57"/>
    <p:sldId id="412" r:id="rId58"/>
    <p:sldId id="289" r:id="rId59"/>
    <p:sldId id="370" r:id="rId60"/>
    <p:sldId id="314" r:id="rId61"/>
  </p:sldIdLst>
  <p:sldSz cx="9144000" cy="5143500" type="screen16x9"/>
  <p:notesSz cx="6858000" cy="9144000"/>
  <p:custDataLst>
    <p:tags r:id="rId6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" userDrawn="1">
          <p15:clr>
            <a:srgbClr val="A4A3A4"/>
          </p15:clr>
        </p15:guide>
        <p15:guide id="2" pos="28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C34DD"/>
    <a:srgbClr val="FF0000"/>
    <a:srgbClr val="0000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696" y="-324"/>
      </p:cViewPr>
      <p:guideLst>
        <p:guide orient="horz" pos="161"/>
        <p:guide pos="285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6" Type="http://schemas.openxmlformats.org/officeDocument/2006/relationships/tags" Target="tags/tag2.xml"/><Relationship Id="rId65" Type="http://schemas.openxmlformats.org/officeDocument/2006/relationships/tableStyles" Target="tableStyles.xml"/><Relationship Id="rId64" Type="http://schemas.openxmlformats.org/officeDocument/2006/relationships/viewProps" Target="viewProps.xml"/><Relationship Id="rId63" Type="http://schemas.openxmlformats.org/officeDocument/2006/relationships/presProps" Target="presProps.xml"/><Relationship Id="rId62" Type="http://schemas.openxmlformats.org/officeDocument/2006/relationships/handoutMaster" Target="handoutMasters/handoutMaster1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notesMaster" Target="notesMasters/notesMaster1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2.png"/><Relationship Id="rId5" Type="http://schemas.openxmlformats.org/officeDocument/2006/relationships/tags" Target="../tags/tag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12700"/>
            <a:ext cx="9156700" cy="516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KSO_TEMPLATE" hidden="1"/>
          <p:cNvSpPr/>
          <p:nvPr>
            <p:custDataLst>
              <p:tags r:id="rId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783" y="87475"/>
            <a:ext cx="1026114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2B3C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ysClr val="windowText" lastClr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770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8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585595" y="1667510"/>
            <a:ext cx="59728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ln w="9525">
                  <a:solidFill>
                    <a:schemeClr val="bg1"/>
                  </a:solidFill>
                  <a:prstDash val="solid"/>
                </a:ln>
                <a:effectLst/>
                <a:sym typeface="+mn-ea"/>
              </a:rPr>
              <a:t>第三单元复习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effectLst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97342" y="12347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  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六</a:t>
            </a: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2105" y="1478280"/>
            <a:ext cx="8953500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</a:t>
            </a: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给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下面粉色字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选择正确的读音，画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✔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EC34DD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跺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（</a:t>
            </a:r>
            <a:r>
              <a:rPr lang="en-US" altLang="zh-CN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duò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duǒ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）脚  </a:t>
            </a:r>
            <a:r>
              <a:rPr lang="zh-CN" altLang="en-US" sz="32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    疲</a:t>
            </a:r>
            <a:r>
              <a:rPr lang="zh-CN" altLang="en-US" sz="3200" b="1" dirty="0" smtClean="0">
                <a:solidFill>
                  <a:srgbClr val="EC34DD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倦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（</a:t>
            </a:r>
            <a:r>
              <a:rPr lang="en-US" altLang="zh-CN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juàn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qu</a:t>
            </a:r>
            <a:r>
              <a:rPr lang="en-US" altLang="zh-CN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àn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）  </a:t>
            </a:r>
            <a:endParaRPr lang="zh-CN" altLang="en-US" sz="3200" b="1" dirty="0"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提</a:t>
            </a:r>
            <a:r>
              <a:rPr lang="zh-CN" altLang="en-US" sz="3200" b="1" dirty="0" smtClean="0">
                <a:solidFill>
                  <a:srgbClr val="EC34DD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供</a:t>
            </a:r>
            <a:r>
              <a:rPr lang="zh-CN" altLang="en-US" sz="32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（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gōng</a:t>
            </a:r>
            <a:r>
              <a:rPr lang="zh-CN" altLang="en-US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gòng</a:t>
            </a:r>
            <a:r>
              <a:rPr lang="zh-CN" altLang="en-US" sz="32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）  干</a:t>
            </a:r>
            <a:r>
              <a:rPr lang="zh-CN" altLang="en-US" sz="3200" b="1" dirty="0" smtClean="0">
                <a:solidFill>
                  <a:srgbClr val="EC34DD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燥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（</a:t>
            </a:r>
            <a:r>
              <a:rPr lang="en-US" altLang="zh-CN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zào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  cà</a:t>
            </a:r>
            <a:r>
              <a:rPr lang="en-US" altLang="zh-CN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o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） </a:t>
            </a:r>
            <a:endParaRPr lang="zh-CN" altLang="en-US" sz="3200" b="1" dirty="0"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EC34DD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沮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（</a:t>
            </a:r>
            <a:r>
              <a:rPr lang="en-US" altLang="zh-CN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zǔ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jǔ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）丧     </a:t>
            </a:r>
            <a:r>
              <a:rPr lang="zh-CN" altLang="en-US" sz="32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      适</a:t>
            </a:r>
            <a:r>
              <a:rPr lang="zh-CN" altLang="en-US" sz="3200" b="1" dirty="0" smtClean="0">
                <a:solidFill>
                  <a:srgbClr val="EC34DD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当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（</a:t>
            </a:r>
            <a:r>
              <a:rPr lang="en-US" altLang="zh-CN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dāng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dàng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）</a:t>
            </a:r>
            <a:endParaRPr lang="en-US" altLang="zh-CN" b="1" dirty="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1955" y="830395"/>
            <a:ext cx="1668780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07795" y="2380132"/>
            <a:ext cx="3702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15000" y="2273809"/>
            <a:ext cx="3702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29130" y="2879929"/>
            <a:ext cx="3702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12179" y="2815353"/>
            <a:ext cx="3702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63058" y="3432015"/>
            <a:ext cx="3702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98394" y="3461188"/>
            <a:ext cx="3702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9" grpId="1" animBg="1"/>
      <p:bldP spid="7" grpId="0"/>
      <p:bldP spid="7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8" grpId="0"/>
      <p:bldP spid="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502412" y="324469"/>
            <a:ext cx="8432038" cy="4218955"/>
          </a:xfrm>
        </p:spPr>
        <p:txBody>
          <a:bodyPr/>
          <a:lstStyle/>
          <a:p>
            <a:pPr marL="0" indent="3619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二、给下面的多音字填上的正确读音。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3619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天气阴冷，小明单薄（     ）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的身子被风吹得瑟瑟发抖，原来他出门的时候只穿了一件薄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外套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3619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骗子拙劣的演技哄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骗不了众人，反倒引起大家的哄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堂大笑，随后一哄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而散，该干嘛干嘛去了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3619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妈妈去厨房盛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饭，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她的围裙印着一朵盛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）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开的玫瑰花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3619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听说利率上涨，银行里人头攒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聚，大家都要把积攒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的钱存起来</a:t>
            </a:r>
            <a:r>
              <a:rPr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506527" y="1239827"/>
            <a:ext cx="747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 err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báo</a:t>
            </a:r>
            <a:endParaRPr 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664354" y="853414"/>
            <a:ext cx="532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 dirty="0" err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bó</a:t>
            </a:r>
            <a:endParaRPr 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216955" y="1718264"/>
            <a:ext cx="89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hǒng</a:t>
            </a:r>
            <a:endParaRPr lang="en-US" sz="2400" b="1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39973" y="2141669"/>
            <a:ext cx="89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 dirty="0" err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hōng</a:t>
            </a:r>
            <a:endParaRPr 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92020" y="2129598"/>
            <a:ext cx="89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 dirty="0" err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hòng</a:t>
            </a:r>
            <a:endParaRPr 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01700" y="3341819"/>
            <a:ext cx="1015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shèng</a:t>
            </a:r>
            <a:endParaRPr lang="en-US" sz="2400" b="1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482273" y="2987484"/>
            <a:ext cx="1059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 dirty="0" err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chéng</a:t>
            </a:r>
            <a:endParaRPr 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47083" y="3870319"/>
            <a:ext cx="918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400" b="1" dirty="0" err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cuán</a:t>
            </a:r>
            <a:endParaRPr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18520" y="4237170"/>
            <a:ext cx="737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400" b="1" dirty="0" err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zǎn</a:t>
            </a:r>
            <a:endParaRPr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1"/>
      <p:bldP spid="29" grpId="2"/>
      <p:bldP spid="31" grpId="1"/>
      <p:bldP spid="31" grpId="2"/>
      <p:bldP spid="19" grpId="1"/>
      <p:bldP spid="19" grpId="2"/>
      <p:bldP spid="18" grpId="1"/>
      <p:bldP spid="18" grpId="2"/>
      <p:bldP spid="8" grpId="1"/>
      <p:bldP spid="8" grpId="2"/>
      <p:bldP spid="28" grpId="1"/>
      <p:bldP spid="28" grpId="2"/>
      <p:bldP spid="30" grpId="1"/>
      <p:bldP spid="30" grpId="2"/>
      <p:bldP spid="4" grpId="1"/>
      <p:bldP spid="4" grpId="2"/>
      <p:bldP spid="11" grpId="1"/>
      <p:bldP spid="11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48080" y="559435"/>
            <a:ext cx="6491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三、给画线字选择正确的解释。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    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0075" y="1175385"/>
            <a:ext cx="7953375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御：①驾驭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车马；赶车；②封建社会指上级对下级的管理或支配；③封建社会指与皇帝有关的；④抵挡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275080" y="2665730"/>
            <a:ext cx="81165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防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御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（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）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皇帝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</a:rPr>
              <a:t>御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驾亲征（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御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车（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）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</a:rPr>
              <a:t>御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下有方 （     ）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00315" y="342542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97656" y="2751455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④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757986" y="280225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350409" y="341882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2" grpId="0"/>
      <p:bldP spid="3" grpId="0"/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74115" y="1471930"/>
            <a:ext cx="678624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掌握了这一单元的生字后，我们再一起看一看本单元有哪些需要掌握的词语吧！</a:t>
            </a:r>
            <a:endParaRPr lang="zh-CN" altLang="en-US" sz="36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386999" y="1813216"/>
            <a:ext cx="6522720" cy="2433161"/>
          </a:xfrm>
          <a:prstGeom prst="round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673116" y="1812740"/>
            <a:ext cx="6217360" cy="2453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疙瘩  疲倦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颓然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跺脚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沮丧 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理论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类似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起源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磁场  昼夜  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提供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神秘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拍摄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斑点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干燥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抵御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培养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考察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观测  枯萎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3185" y="1118050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词语积累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" name="云形标注 2"/>
          <p:cNvSpPr/>
          <p:nvPr/>
        </p:nvSpPr>
        <p:spPr>
          <a:xfrm>
            <a:off x="2961641" y="145415"/>
            <a:ext cx="4791710" cy="1478915"/>
          </a:xfrm>
          <a:prstGeom prst="cloudCallou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可以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背诵一些好词好句来积累词语！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80" y="380985"/>
            <a:ext cx="1126497" cy="59880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tx1"/>
                </a:solidFill>
                <a:uFillTx/>
                <a:latin typeface="幼圆" panose="02010509060101010101" charset="-122"/>
                <a:ea typeface="幼圆" panose="02010509060101010101" charset="-122"/>
              </a:rPr>
              <a:t>词语</a:t>
            </a:r>
            <a:endParaRPr lang="zh-CN" altLang="en-US" sz="3300" b="1" dirty="0" smtClean="0">
              <a:solidFill>
                <a:schemeClr val="tx1"/>
              </a:solidFill>
              <a:uFillTx/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3" grpId="0" bldLvl="0" animBg="1"/>
      <p:bldP spid="3" grpId="1" animBg="1"/>
      <p:bldP spid="10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493929" y="437012"/>
            <a:ext cx="2214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《竹节人》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7730" y="1228090"/>
            <a:ext cx="47155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颓然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形容败兴的样子。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87889" y="1887987"/>
            <a:ext cx="34259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沮丧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灰心、失望。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87889" y="2617761"/>
            <a:ext cx="625094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大步流星：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形容脚步迈得大，走得快。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7889" y="3422941"/>
            <a:ext cx="625094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威风凛凛：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形容声势或气派使人敬畏。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3" grpId="1"/>
      <p:bldP spid="4" grpId="1"/>
      <p:bldP spid="9" grpId="1"/>
      <p:bldP spid="10" grpId="1"/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76885" y="649605"/>
            <a:ext cx="829627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心满意足：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做了某事或得到什么事物等，自己心情很愉悦高兴，让自己觉得满意。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7" name="图片 6" descr="untitle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9285" y="1915160"/>
            <a:ext cx="2641600" cy="210121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482975" y="1905952"/>
            <a:ext cx="5280660" cy="22467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心满意足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</a:t>
            </a:r>
            <a:r>
              <a:rPr lang="en-US" altLang="zh-CN" sz="2800" b="1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形容人的心情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的词语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近义词是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称心如意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，如：妈妈常对我说：“只要你能快乐地长大，我就心满意足了。”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/>
      <p:bldP spid="2" grpId="0" animBg="1"/>
      <p:bldP spid="2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33755" y="1821789"/>
            <a:ext cx="553593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念念有词：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指人不停地自言自语。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3914" y="940091"/>
            <a:ext cx="553593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别出心裁：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独创一格，与众不同。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33914" y="2677927"/>
            <a:ext cx="625094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技高一筹：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稍强一些，技术高人一等。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33438" y="3520414"/>
            <a:ext cx="696595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弄巧成拙：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本想卖弄聪明，结果做了蠢事。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4" grpId="1"/>
      <p:bldP spid="6" grpId="1"/>
      <p:bldP spid="9" grpId="1"/>
      <p:bldP spid="1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924878" y="710062"/>
            <a:ext cx="44634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暴露无遗：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全部暴露出来。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24878" y="1559534"/>
            <a:ext cx="729678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津津有味：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形容趣味很浓或很有滋味的样子。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5036" y="2409799"/>
            <a:ext cx="410591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怒气冲冲：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盛怒的样子。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4" name="图片 3" descr="u=1770784816,3070479573&amp;fm=2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40684" y="2491897"/>
            <a:ext cx="2181416" cy="202215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72661" y="3198495"/>
            <a:ext cx="4957604" cy="1383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“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怒气冲冲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是描写人神态的词语，用来表达人生气时的状态，近义词是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火冒三丈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/>
      <p:bldP spid="8" grpId="1"/>
      <p:bldP spid="5" grpId="1"/>
      <p:bldP spid="9" grpId="0" animBg="1"/>
      <p:bldP spid="9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820670" y="594651"/>
            <a:ext cx="3434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《宇宙生命之谜》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92689" y="1741144"/>
            <a:ext cx="339471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抵御：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抵挡；抵抗。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92530" y="2630620"/>
            <a:ext cx="518223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干燥：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没有水分或者水分很少。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92530" y="3519805"/>
            <a:ext cx="68230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神秘：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使人摸不透的，高深莫测的。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3" grpId="1"/>
      <p:bldP spid="4" grpId="1"/>
      <p:bldP spid="5" grpId="1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7275" y="1317055"/>
            <a:ext cx="72782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1200" algn="l" fontAlgn="auto">
              <a:buNone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亲爱的同学们，在第三单元中，我们学习了《竹节人》《宇宙生命之谜》《故宫博物院》以及《语文园地》，让我们一起来复习一下本单元的知识吧！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indent="711200" algn="l" fontAlgn="auto">
              <a:buNone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首先让我们一起来看看本单元有哪些需要注意的生字。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77704" y="878814"/>
            <a:ext cx="76809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沧海一粟：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大海中的一粒小米，比喻非常渺小。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7546" y="1609725"/>
            <a:ext cx="780923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温室效应：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又称“花房效应”，是大气保温效应的俗称。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6445" y="2740442"/>
            <a:ext cx="7586980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温室效应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主要是由于现代化工业社会过多燃烧煤炭、石油和天然气，大量排放的汽车尾气中含有的二氧化碳气体进入大气造成的。所以我们要保护环境，尽量减少废气排放！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1"/>
      <p:bldP spid="2" grpId="1" animBg="1"/>
      <p:bldP spid="2" grpId="2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47879" y="568616"/>
            <a:ext cx="3027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《故宫博物院》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3420" y="1491615"/>
            <a:ext cx="804100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悠扬：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形容声音高低起伏、悦耳和谐而传播很远，多指歌声悠扬。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93420" y="2797810"/>
            <a:ext cx="64268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肃穆：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严肃而恭敬。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3420" y="3874135"/>
            <a:ext cx="6761480" cy="565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迥然不同：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形容相差得远，很明显不一样。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67810" y="2397125"/>
            <a:ext cx="4467225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肃穆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形容气氛庄重。一般多用于严肃，庄严的场合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4" grpId="1"/>
      <p:bldP spid="6" grpId="1"/>
      <p:bldP spid="7" grpId="1"/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54711" y="1649545"/>
            <a:ext cx="74701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亭台楼阁：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泛指多种供游赏、休息的建筑物。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4710" y="875665"/>
            <a:ext cx="6985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10000"/>
              </a:lnSpc>
              <a:buClrTx/>
              <a:buSzTx/>
              <a:buFontTx/>
            </a:pPr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井然有序：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整整齐齐，次序分明，条理清楚。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7" name="图片 6" descr="u=3682343491,1380223763&amp;fm=2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5460" y="2395855"/>
            <a:ext cx="4203700" cy="1662430"/>
          </a:xfrm>
          <a:prstGeom prst="rect">
            <a:avLst/>
          </a:prstGeom>
        </p:spPr>
      </p:pic>
      <p:pic>
        <p:nvPicPr>
          <p:cNvPr id="8" name="图片 7" descr="u=2228750404,2573896422&amp;fm=26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520" y="2395855"/>
            <a:ext cx="3748405" cy="16624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2" grpId="1"/>
      <p:bldP spid="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79145" y="1641290"/>
            <a:ext cx="1269899" cy="52322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ABCC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式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72055" y="16412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怒气冲冲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63085" y="16412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威风凛凛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83185" y="597985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" name="流程图: 延期 10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词语分类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6376035" y="1641475"/>
            <a:ext cx="17113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想入非非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72055" y="2292350"/>
            <a:ext cx="16986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大名鼎鼎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363085" y="2292350"/>
            <a:ext cx="17056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人才济济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76035" y="2292350"/>
            <a:ext cx="17621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文质彬彬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472055" y="3695065"/>
            <a:ext cx="16986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兴致勃勃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363085" y="3695065"/>
            <a:ext cx="1725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风尘仆仆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376035" y="3695065"/>
            <a:ext cx="17373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精神奕奕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76035" y="2965450"/>
            <a:ext cx="17621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两手空空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63085" y="2965450"/>
            <a:ext cx="17621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虎视眈眈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72055" y="2965450"/>
            <a:ext cx="17621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得意扬扬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1"/>
      <p:bldP spid="4" grpId="2"/>
      <p:bldP spid="5" grpId="1"/>
      <p:bldP spid="5" grpId="2"/>
      <p:bldP spid="10" grpId="1"/>
      <p:bldP spid="10" grpId="2"/>
      <p:bldP spid="14" grpId="1"/>
      <p:bldP spid="14" grpId="2"/>
      <p:bldP spid="15" grpId="1"/>
      <p:bldP spid="15" grpId="2"/>
      <p:bldP spid="16" grpId="1"/>
      <p:bldP spid="16" grpId="2"/>
      <p:bldP spid="17" grpId="1"/>
      <p:bldP spid="17" grpId="2"/>
      <p:bldP spid="18" grpId="1"/>
      <p:bldP spid="18" grpId="2"/>
      <p:bldP spid="19" grpId="1"/>
      <p:bldP spid="19" grpId="2"/>
      <p:bldP spid="6" grpId="1"/>
      <p:bldP spid="6" grpId="2"/>
      <p:bldP spid="7" grpId="1"/>
      <p:bldP spid="7" grpId="2"/>
      <p:bldP spid="8" grpId="1"/>
      <p:bldP spid="8" grpId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98671" y="1101540"/>
            <a:ext cx="1259205" cy="52197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>
                <a:sym typeface="+mn-ea"/>
              </a:rPr>
              <a:t>ABAC</a:t>
            </a:r>
            <a:r>
              <a:rPr lang="zh-CN" altLang="en-US" dirty="0">
                <a:sym typeface="+mn-ea"/>
              </a:rPr>
              <a:t>式</a:t>
            </a:r>
            <a:endParaRPr lang="zh-CN" altLang="en-US" dirty="0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35543" y="1102016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呆头呆脑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1371" y="2847790"/>
            <a:ext cx="1259205" cy="52197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>
                <a:sym typeface="+mn-ea"/>
              </a:rPr>
              <a:t>AABC</a:t>
            </a:r>
            <a:r>
              <a:rPr lang="zh-CN" altLang="en-US" dirty="0">
                <a:sym typeface="+mn-ea"/>
              </a:rPr>
              <a:t>式</a:t>
            </a:r>
            <a:endParaRPr lang="zh-CN" altLang="en-US" dirty="0"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60625" y="28477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念念有词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39603" y="11015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轻手轻脚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73793" y="1101725"/>
            <a:ext cx="17240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载歌载舞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89200" y="1660525"/>
            <a:ext cx="17240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无忧无虑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39920" y="1660525"/>
            <a:ext cx="166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知己知彼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73793" y="1660525"/>
            <a:ext cx="1739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大模大样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491990" y="2847975"/>
            <a:ext cx="17278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念念不忘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545218" y="2847975"/>
            <a:ext cx="17621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欣欣向荣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矩形标注 19"/>
          <p:cNvSpPr/>
          <p:nvPr/>
        </p:nvSpPr>
        <p:spPr>
          <a:xfrm>
            <a:off x="3829049" y="3661020"/>
            <a:ext cx="4800601" cy="912120"/>
          </a:xfrm>
          <a:prstGeom prst="wedgeRectCallout">
            <a:avLst>
              <a:gd name="adj1" fmla="val -23026"/>
              <a:gd name="adj2" fmla="val -69394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造句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小时候在幼儿园学到的歌曲我至今仍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念念不忘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7" grpId="0"/>
      <p:bldP spid="7" grpId="1"/>
      <p:bldP spid="8" grpId="0" animBg="1"/>
      <p:bldP spid="8" grpId="1" animBg="1"/>
      <p:bldP spid="9" grpId="0"/>
      <p:bldP spid="9" grpId="1"/>
      <p:bldP spid="13" grpId="0"/>
      <p:bldP spid="13" grpId="1"/>
      <p:bldP spid="10" grpId="0"/>
      <p:bldP spid="10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20" grpId="0" bldLvl="0" animBg="1"/>
      <p:bldP spid="2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65785" y="1029785"/>
            <a:ext cx="1627369" cy="52322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zh-CN" altLang="en-US" dirty="0">
                <a:sym typeface="+mn-ea"/>
              </a:rPr>
              <a:t>人物神态</a:t>
            </a:r>
            <a:endParaRPr lang="zh-CN" altLang="en-US" dirty="0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23966" y="10729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怒气冲冲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26610" y="10729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威风凛凛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04635" y="10729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呆头呆脑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24125" y="1673225"/>
            <a:ext cx="1798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局促不安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35500" y="1673225"/>
            <a:ext cx="16535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受宠若惊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04635" y="1673225"/>
            <a:ext cx="18237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大惊失色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24125" y="2289175"/>
            <a:ext cx="1911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含情脉脉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626610" y="2289175"/>
            <a:ext cx="166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心不在焉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604635" y="2289175"/>
            <a:ext cx="166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六神无主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9" name="矩形标注 18"/>
          <p:cNvSpPr/>
          <p:nvPr/>
        </p:nvSpPr>
        <p:spPr>
          <a:xfrm>
            <a:off x="2194560" y="3058795"/>
            <a:ext cx="3453765" cy="1370330"/>
          </a:xfrm>
          <a:prstGeom prst="wedgeRectCallout">
            <a:avLst>
              <a:gd name="adj1" fmla="val -15958"/>
              <a:gd name="adj2" fmla="val -64306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含情脉脉指饱含温情，默默地用眼神表达自己的感情。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4" grpId="0"/>
      <p:bldP spid="4" grpId="1"/>
      <p:bldP spid="5" grpId="0"/>
      <p:bldP spid="5" grpId="1"/>
      <p:bldP spid="6" grpId="0"/>
      <p:bldP spid="6" grpId="1"/>
      <p:bldP spid="2" grpId="0"/>
      <p:bldP spid="2" grpId="1"/>
      <p:bldP spid="13" grpId="0"/>
      <p:bldP spid="13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 animBg="1"/>
      <p:bldP spid="19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574766" y="123362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心满意足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610576" y="123362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忘乎所以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65785" y="3039560"/>
            <a:ext cx="1627369" cy="52322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zh-CN" altLang="en-US" dirty="0">
                <a:sym typeface="+mn-ea"/>
              </a:rPr>
              <a:t>人物动作</a:t>
            </a:r>
            <a:endParaRPr lang="zh-CN" altLang="en-US" dirty="0"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74766" y="303956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呆头呆脑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60265" y="303956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轻手轻脚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748780" y="303956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大步流星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5785" y="1233938"/>
            <a:ext cx="1627369" cy="52322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zh-CN" altLang="en-US" dirty="0">
                <a:sym typeface="+mn-ea"/>
              </a:rPr>
              <a:t>人物心理</a:t>
            </a:r>
            <a:endParaRPr lang="zh-CN" altLang="en-US" dirty="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748780" y="1233805"/>
            <a:ext cx="17119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心急如焚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574925" y="1920240"/>
            <a:ext cx="17983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心花怒放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647565" y="1920240"/>
            <a:ext cx="16256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欣喜若狂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48780" y="1920240"/>
            <a:ext cx="1798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喜出望外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4" grpId="1" animBg="1"/>
      <p:bldP spid="2" grpId="0"/>
      <p:bldP spid="2" grpId="1"/>
      <p:bldP spid="13" grpId="0"/>
      <p:bldP spid="13" grpId="1"/>
      <p:bldP spid="15" grpId="0"/>
      <p:bldP spid="15" grpId="1"/>
      <p:bldP spid="16" grpId="0"/>
      <p:bldP spid="16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3218" y="1261400"/>
            <a:ext cx="8792845" cy="279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、看拼音写词语。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pí juàn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）的月亮躲进了云层休息,只留下几颗星星像是在放哨。                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因为我们输掉了比赛,所以大家都很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jǔ 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sàng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en-US" altLang="zh-CN" sz="32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endParaRPr lang="en-US" altLang="zh-CN" b="1" dirty="0"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149918" y="1783529"/>
            <a:ext cx="1153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疲倦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65446" y="3394683"/>
            <a:ext cx="1155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沮丧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4941" y="601318"/>
            <a:ext cx="1668780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1"/>
      <p:bldP spid="15" grpId="2"/>
      <p:bldP spid="17" grpId="1"/>
      <p:bldP spid="17" grpId="2"/>
      <p:bldP spid="9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09625" y="925010"/>
            <a:ext cx="7649210" cy="3004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二、形近字组词。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棍（      ）          燥（      ）         混（      ）          澡（      ）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磁（      ）          陨（      ）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滋（      ）          损（      ）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28800" y="1440630"/>
            <a:ext cx="1138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木棍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28800" y="1973395"/>
            <a:ext cx="1101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混合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28800" y="2752540"/>
            <a:ext cx="1228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磁场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28800" y="3282130"/>
            <a:ext cx="1101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滋润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13170" y="1440630"/>
            <a:ext cx="116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干燥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34760" y="1993715"/>
            <a:ext cx="1137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洗澡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13170" y="2752540"/>
            <a:ext cx="116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陨石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13170" y="3282130"/>
            <a:ext cx="116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损伤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  <p:bldP spid="5" grpId="1"/>
      <p:bldP spid="5" grpId="2"/>
      <p:bldP spid="6" grpId="1"/>
      <p:bldP spid="6" grpId="2"/>
      <p:bldP spid="7" grpId="1"/>
      <p:bldP spid="7" grpId="2"/>
      <p:bldP spid="8" grpId="1"/>
      <p:bldP spid="8" grpId="2"/>
      <p:bldP spid="9" grpId="1"/>
      <p:bldP spid="9" grpId="2"/>
      <p:bldP spid="10" grpId="1"/>
      <p:bldP spid="10" grpId="2"/>
      <p:bldP spid="12" grpId="1"/>
      <p:bldP spid="12" grpId="2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1320" y="752925"/>
            <a:ext cx="8494395" cy="250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把词语补充完整，再按照要求完成练习。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①（   ）（   ）有词   ②（   ）（   ）冲冲                            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③（   ）满（   ）足   ④（   ）乎（   ）以                                                                                                                                    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⑤（   ）巧（   ）拙   ⑥（   ）头（   ）脑                                                                                     </a:t>
            </a:r>
            <a:endParaRPr lang="zh-CN" altLang="en-US" sz="28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2488089" y="1434731"/>
            <a:ext cx="49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念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93165" y="1411420"/>
            <a:ext cx="49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念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95900" y="1411420"/>
            <a:ext cx="49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怒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78600" y="1420945"/>
            <a:ext cx="49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气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83640" y="2034990"/>
            <a:ext cx="49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心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797175" y="2015940"/>
            <a:ext cx="49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意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04155" y="2024830"/>
            <a:ext cx="49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忘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931025" y="2034990"/>
            <a:ext cx="49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所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82370" y="2623635"/>
            <a:ext cx="49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弄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797175" y="2623000"/>
            <a:ext cx="49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成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06695" y="2632525"/>
            <a:ext cx="49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呆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929120" y="2623000"/>
            <a:ext cx="49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呆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48310" y="3263715"/>
            <a:ext cx="8248015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）有关神态描写的成语有（        ）。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）有关心理描写的成语有（        ）。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517356" y="3357060"/>
            <a:ext cx="5403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081554" y="3357060"/>
            <a:ext cx="5403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⑥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776436" y="4018730"/>
            <a:ext cx="5403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14655" y="200634"/>
            <a:ext cx="53073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三、成语练习。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5" grpId="1"/>
      <p:bldP spid="5" grpId="2"/>
      <p:bldP spid="6" grpId="1"/>
      <p:bldP spid="6" grpId="2"/>
      <p:bldP spid="7" grpId="1"/>
      <p:bldP spid="7" grpId="2"/>
      <p:bldP spid="8" grpId="1"/>
      <p:bldP spid="8" grpId="2"/>
      <p:bldP spid="9" grpId="1"/>
      <p:bldP spid="9" grpId="2"/>
      <p:bldP spid="10" grpId="1"/>
      <p:bldP spid="10" grpId="2"/>
      <p:bldP spid="11" grpId="1"/>
      <p:bldP spid="11" grpId="2"/>
      <p:bldP spid="12" grpId="1"/>
      <p:bldP spid="12" grpId="2"/>
      <p:bldP spid="13" grpId="1"/>
      <p:bldP spid="13" grpId="2"/>
      <p:bldP spid="14" grpId="1"/>
      <p:bldP spid="14" grpId="2"/>
      <p:bldP spid="15" grpId="1"/>
      <p:bldP spid="15" grpId="2"/>
      <p:bldP spid="16" grpId="1"/>
      <p:bldP spid="16" grpId="2"/>
      <p:bldP spid="23" grpId="1"/>
      <p:bldP spid="23" grpId="2"/>
      <p:bldP spid="24" grpId="1"/>
      <p:bldP spid="24" grpId="2"/>
      <p:bldP spid="25" grpId="1"/>
      <p:bldP spid="25" grpId="2"/>
      <p:bldP spid="1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557973" y="1886400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裁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58449" y="1480920"/>
            <a:ext cx="7681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b="1" dirty="0" err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c</a:t>
            </a:r>
            <a:r>
              <a:rPr sz="32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ái</a:t>
            </a:r>
            <a:endParaRPr sz="32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215197" y="3267700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培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214880" y="2844126"/>
            <a:ext cx="10318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p</a:t>
            </a:r>
            <a:r>
              <a:rPr lang="en-US" altLang="zh-CN" sz="32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éi</a:t>
            </a:r>
            <a:endParaRPr lang="en-US" altLang="zh-CN" sz="32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44068" y="1886400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沮</a:t>
            </a:r>
            <a:endParaRPr lang="zh-CN" altLang="en-US" sz="4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245826" y="1480920"/>
            <a:ext cx="564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j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ǔ</a:t>
            </a:r>
            <a:endParaRPr lang="zh-CN" altLang="en-US" sz="32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740154" y="3267700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燥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40154" y="2842353"/>
            <a:ext cx="904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z</a:t>
            </a:r>
            <a:r>
              <a:rPr lang="zh-CN" altLang="en-US" sz="3200" b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ào</a:t>
            </a:r>
            <a:endParaRPr lang="zh-CN" altLang="en-US" sz="3200" b="1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782253" y="1886400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磁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884012" y="1480920"/>
            <a:ext cx="527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c</a:t>
            </a:r>
            <a:r>
              <a:rPr lang="zh-CN" altLang="en-US" sz="3200" b="1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í</a:t>
            </a:r>
            <a:endParaRPr lang="zh-CN" altLang="en-US" sz="3200" b="1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237672" y="1886400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尚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032885" y="1482130"/>
            <a:ext cx="1430179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sh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à</a:t>
            </a:r>
            <a:r>
              <a:rPr lang="zh-CN" altLang="en-US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n</a:t>
            </a:r>
            <a:r>
              <a:rPr lang="en-US" altLang="zh-CN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ɡ</a:t>
            </a:r>
            <a:endParaRPr lang="zh-CN" altLang="en-US" sz="32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130661" y="882368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易读错的字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5818664" y="1886400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跺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5762466" y="1480920"/>
            <a:ext cx="872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du</a:t>
            </a: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ò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7319" y="3267700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颓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67478" y="2844417"/>
            <a:ext cx="6992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200" b="1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t</a:t>
            </a:r>
            <a:r>
              <a:rPr lang="en-US" altLang="zh-CN" sz="3200" b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u</a:t>
            </a:r>
            <a:r>
              <a:rPr lang="zh-CN" altLang="en-US" sz="3200" b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í</a:t>
            </a:r>
            <a:endParaRPr lang="zh-CN" altLang="en-US" sz="3200" b="1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53245" y="3267700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屉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97695" y="2844116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200" b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tì</a:t>
            </a:r>
            <a:endParaRPr lang="en-US" altLang="zh-CN" sz="3200" b="1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" name="矩形标注 1"/>
          <p:cNvSpPr/>
          <p:nvPr/>
        </p:nvSpPr>
        <p:spPr>
          <a:xfrm>
            <a:off x="4292535" y="317714"/>
            <a:ext cx="3856990" cy="753317"/>
          </a:xfrm>
          <a:prstGeom prst="wedgeRectCallout">
            <a:avLst>
              <a:gd name="adj1" fmla="val 34718"/>
              <a:gd name="adj2" fmla="val 96033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沮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字易读成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zǔ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”,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应是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jǔ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”,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意为</a:t>
            </a: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阻止；（神色）败坏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。</a:t>
            </a:r>
            <a:endParaRPr lang="zh-CN" altLang="en-US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7447836" y="3413899"/>
            <a:ext cx="1270862" cy="977327"/>
          </a:xfrm>
          <a:prstGeom prst="wedgeRectCallout">
            <a:avLst>
              <a:gd name="adj1" fmla="val -68389"/>
              <a:gd name="adj2" fmla="val -24644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字读四声，不读</a:t>
            </a: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轻声。</a:t>
            </a:r>
            <a:endParaRPr lang="en-US" altLang="zh-CN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12" name="TextBox 3"/>
          <p:cNvSpPr txBox="1"/>
          <p:nvPr/>
        </p:nvSpPr>
        <p:spPr>
          <a:xfrm>
            <a:off x="0" y="219935"/>
            <a:ext cx="1126497" cy="59880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tx1"/>
                </a:solidFill>
                <a:uFillTx/>
                <a:latin typeface="幼圆" panose="02010509060101010101" charset="-122"/>
                <a:ea typeface="幼圆" panose="02010509060101010101" charset="-122"/>
              </a:rPr>
              <a:t>生字</a:t>
            </a:r>
            <a:endParaRPr lang="zh-CN" altLang="en-US" sz="3300" b="1" dirty="0" smtClean="0">
              <a:solidFill>
                <a:schemeClr val="tx1"/>
              </a:solidFill>
              <a:uFillTx/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61677" y="3302086"/>
            <a:ext cx="1449145" cy="992007"/>
          </a:xfrm>
          <a:prstGeom prst="wedgeRectCallout">
            <a:avLst>
              <a:gd name="adj1" fmla="val 77415"/>
              <a:gd name="adj2" fmla="val -46454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defRPr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dirty="0"/>
              <a:t>“</a:t>
            </a:r>
            <a:r>
              <a:rPr lang="zh-CN" altLang="en-US" dirty="0"/>
              <a:t>培</a:t>
            </a:r>
            <a:r>
              <a:rPr lang="en-US" altLang="zh-CN" dirty="0"/>
              <a:t>”</a:t>
            </a:r>
            <a:r>
              <a:rPr lang="zh-CN" altLang="en-US" dirty="0"/>
              <a:t>字易读成同音字</a:t>
            </a:r>
            <a:r>
              <a:rPr lang="en-US" altLang="zh-CN" dirty="0"/>
              <a:t>“</a:t>
            </a:r>
            <a:r>
              <a:rPr lang="zh-CN" altLang="en-US" dirty="0"/>
              <a:t>倍</a:t>
            </a:r>
            <a:r>
              <a:rPr lang="en-US" altLang="zh-CN" dirty="0"/>
              <a:t>”</a:t>
            </a:r>
            <a:r>
              <a:rPr lang="en-US" altLang="zh-CN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bèi</a:t>
            </a:r>
            <a:r>
              <a:rPr lang="zh-CN" altLang="en-US" dirty="0"/>
              <a:t>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/>
      <p:bldP spid="11" grpId="1"/>
      <p:bldP spid="11" grpId="2"/>
      <p:bldP spid="20" grpId="1"/>
      <p:bldP spid="22" grpId="1"/>
      <p:bldP spid="22" grpId="2"/>
      <p:bldP spid="23" grpId="1"/>
      <p:bldP spid="24" grpId="1"/>
      <p:bldP spid="24" grpId="2"/>
      <p:bldP spid="51" grpId="1"/>
      <p:bldP spid="52" grpId="1"/>
      <p:bldP spid="52" grpId="2"/>
      <p:bldP spid="53" grpId="1"/>
      <p:bldP spid="54" grpId="1"/>
      <p:bldP spid="54" grpId="2"/>
      <p:bldP spid="55" grpId="1"/>
      <p:bldP spid="56" grpId="1"/>
      <p:bldP spid="56" grpId="2"/>
      <p:bldP spid="60" grpId="1"/>
      <p:bldP spid="61" grpId="1"/>
      <p:bldP spid="61" grpId="2"/>
      <p:bldP spid="3" grpId="1"/>
      <p:bldP spid="6" grpId="1"/>
      <p:bldP spid="6" grpId="2"/>
      <p:bldP spid="7" grpId="1"/>
      <p:bldP spid="8" grpId="1"/>
      <p:bldP spid="8" grpId="2"/>
      <p:bldP spid="2" grpId="1" animBg="1"/>
      <p:bldP spid="2" grpId="2" animBg="1"/>
      <p:bldP spid="9" grpId="1" animBg="1"/>
      <p:bldP spid="9" grpId="2" animBg="1"/>
      <p:bldP spid="12" grpId="1" animBg="1"/>
      <p:bldP spid="1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22910" y="978350"/>
            <a:ext cx="81972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2925">
              <a:lnSpc>
                <a:spcPct val="120000"/>
              </a:lnSpc>
            </a:pPr>
            <a:r>
              <a:rPr lang="en-US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下面成语应用有误的一项是（   ）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indent="542925">
              <a:lnSpc>
                <a:spcPct val="120000"/>
              </a:lnSpc>
            </a:pP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A.设计师别出心裁的设计,使他成为台上的亮点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542925">
              <a:lnSpc>
                <a:spcPct val="120000"/>
              </a:lnSpc>
            </a:pP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B.我已经用尽全力,可是对方技高一筹,我只能望洋兴叹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上课铃声响了，同学们大步流星地走进教室。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94095" y="1013751"/>
            <a:ext cx="4400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lt"/>
              </a:rPr>
              <a:t>C</a:t>
            </a:r>
            <a:endParaRPr lang="en-US" altLang="zh-CN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509362" y="1678597"/>
            <a:ext cx="1481613" cy="471349"/>
            <a:chOff x="2509362" y="1678597"/>
            <a:chExt cx="1481613" cy="471349"/>
          </a:xfrm>
        </p:grpSpPr>
        <p:sp>
          <p:nvSpPr>
            <p:cNvPr id="7" name="TextBox 36"/>
            <p:cNvSpPr txBox="1">
              <a:spLocks noChangeArrowheads="1"/>
            </p:cNvSpPr>
            <p:nvPr/>
          </p:nvSpPr>
          <p:spPr bwMode="auto">
            <a:xfrm>
              <a:off x="2866549" y="1688281"/>
              <a:ext cx="38147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.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TextBox 36"/>
            <p:cNvSpPr txBox="1">
              <a:spLocks noChangeArrowheads="1"/>
            </p:cNvSpPr>
            <p:nvPr/>
          </p:nvSpPr>
          <p:spPr bwMode="auto">
            <a:xfrm>
              <a:off x="2509362" y="1679232"/>
              <a:ext cx="3195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.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36"/>
            <p:cNvSpPr txBox="1">
              <a:spLocks noChangeArrowheads="1"/>
            </p:cNvSpPr>
            <p:nvPr/>
          </p:nvSpPr>
          <p:spPr bwMode="auto">
            <a:xfrm>
              <a:off x="3260090" y="1678597"/>
              <a:ext cx="32131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.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TextBox 36"/>
            <p:cNvSpPr txBox="1">
              <a:spLocks noChangeArrowheads="1"/>
            </p:cNvSpPr>
            <p:nvPr/>
          </p:nvSpPr>
          <p:spPr bwMode="auto">
            <a:xfrm>
              <a:off x="3620135" y="1688122"/>
              <a:ext cx="3708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.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8637" y="2716822"/>
            <a:ext cx="1481613" cy="471349"/>
            <a:chOff x="2509362" y="1678597"/>
            <a:chExt cx="1481613" cy="471349"/>
          </a:xfrm>
        </p:grpSpPr>
        <p:sp>
          <p:nvSpPr>
            <p:cNvPr id="20" name="TextBox 36"/>
            <p:cNvSpPr txBox="1">
              <a:spLocks noChangeArrowheads="1"/>
            </p:cNvSpPr>
            <p:nvPr/>
          </p:nvSpPr>
          <p:spPr bwMode="auto">
            <a:xfrm>
              <a:off x="2866549" y="1688281"/>
              <a:ext cx="38147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.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TextBox 36"/>
            <p:cNvSpPr txBox="1">
              <a:spLocks noChangeArrowheads="1"/>
            </p:cNvSpPr>
            <p:nvPr/>
          </p:nvSpPr>
          <p:spPr bwMode="auto">
            <a:xfrm>
              <a:off x="2509362" y="1679232"/>
              <a:ext cx="3195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.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TextBox 36"/>
            <p:cNvSpPr txBox="1">
              <a:spLocks noChangeArrowheads="1"/>
            </p:cNvSpPr>
            <p:nvPr/>
          </p:nvSpPr>
          <p:spPr bwMode="auto">
            <a:xfrm>
              <a:off x="3260090" y="1678597"/>
              <a:ext cx="32131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.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TextBox 36"/>
            <p:cNvSpPr txBox="1">
              <a:spLocks noChangeArrowheads="1"/>
            </p:cNvSpPr>
            <p:nvPr/>
          </p:nvSpPr>
          <p:spPr bwMode="auto">
            <a:xfrm>
              <a:off x="3620135" y="1688122"/>
              <a:ext cx="3708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.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023962" y="3221647"/>
            <a:ext cx="1481613" cy="471349"/>
            <a:chOff x="2509362" y="1678597"/>
            <a:chExt cx="1481613" cy="471349"/>
          </a:xfrm>
        </p:grpSpPr>
        <p:sp>
          <p:nvSpPr>
            <p:cNvPr id="25" name="TextBox 36"/>
            <p:cNvSpPr txBox="1">
              <a:spLocks noChangeArrowheads="1"/>
            </p:cNvSpPr>
            <p:nvPr/>
          </p:nvSpPr>
          <p:spPr bwMode="auto">
            <a:xfrm>
              <a:off x="2866549" y="1688281"/>
              <a:ext cx="38147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.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TextBox 36"/>
            <p:cNvSpPr txBox="1">
              <a:spLocks noChangeArrowheads="1"/>
            </p:cNvSpPr>
            <p:nvPr/>
          </p:nvSpPr>
          <p:spPr bwMode="auto">
            <a:xfrm>
              <a:off x="2509362" y="1679232"/>
              <a:ext cx="3195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.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TextBox 36"/>
            <p:cNvSpPr txBox="1">
              <a:spLocks noChangeArrowheads="1"/>
            </p:cNvSpPr>
            <p:nvPr/>
          </p:nvSpPr>
          <p:spPr bwMode="auto">
            <a:xfrm>
              <a:off x="3260090" y="1678597"/>
              <a:ext cx="32131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.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TextBox 36"/>
            <p:cNvSpPr txBox="1">
              <a:spLocks noChangeArrowheads="1"/>
            </p:cNvSpPr>
            <p:nvPr/>
          </p:nvSpPr>
          <p:spPr bwMode="auto">
            <a:xfrm>
              <a:off x="3620135" y="1688122"/>
              <a:ext cx="3708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.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3525" y="662120"/>
            <a:ext cx="8689340" cy="35394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四、选词填空。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检测      猜测      观测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1.对于这个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结果,</a:t>
            </a:r>
            <a:r>
              <a:rPr lang="zh-CN" altLang="en-US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洋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洋的家人无可奈何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2.科学的结论最开始的时候都是建立在大胆的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上。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3.宇宙貌似正如我们所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的那样在不断地进行演变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40393" y="1508575"/>
            <a:ext cx="1048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检测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0382" y="2374685"/>
            <a:ext cx="1047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猜测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00454" y="2794450"/>
            <a:ext cx="989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观测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  <p:bldP spid="5" grpId="1"/>
      <p:bldP spid="5" grpId="2"/>
      <p:bldP spid="6" grpId="1"/>
      <p:bldP spid="6" grpId="2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568450" y="1437005"/>
            <a:ext cx="62668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本单元有很多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描写生动形象的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句子，让我们一起来总结一下吧！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98684" y="1486187"/>
            <a:ext cx="7741978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破课桌，俨然一个叱咤风云的古战场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（《竹节人》）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149860" y="915318"/>
            <a:ext cx="2513330" cy="506095"/>
            <a:chOff x="458" y="1265"/>
            <a:chExt cx="4134" cy="9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1265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278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比喻句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069043" y="2769084"/>
            <a:ext cx="7208520" cy="1383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将破课桌比作了古战场，使句子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更加有趣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生动。可以看出在孩子们丰富的想象里，竹节人给了他们无穷的乐趣。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77859"/>
            <a:ext cx="1452245" cy="59880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tx1"/>
                </a:solidFill>
                <a:uFillTx/>
                <a:latin typeface="幼圆" panose="02010509060101010101" charset="-122"/>
                <a:ea typeface="幼圆" panose="02010509060101010101" charset="-122"/>
              </a:rPr>
              <a:t>句子</a:t>
            </a:r>
            <a:endParaRPr lang="zh-CN" altLang="en-US" sz="3300" b="1" dirty="0" smtClean="0">
              <a:solidFill>
                <a:schemeClr val="tx1"/>
              </a:solidFill>
              <a:uFillTx/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3" grpId="2"/>
      <p:bldP spid="5" grpId="1" animBg="1"/>
      <p:bldP spid="5" grpId="2" animBg="1"/>
      <p:bldP spid="9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81819" y="682986"/>
            <a:ext cx="7456170" cy="11264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36575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.常要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等老师进来，才知道已经上课，便一哄作鸟兽散。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（《竹节人》）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2175" y="1994133"/>
            <a:ext cx="7208520" cy="22453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将同学们比作了鸟兽，从而使句子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更加生动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有趣，孩子们活泼好动又天真可爱的形象跃然纸上。同学们玩得入迷，忘记上课，也从侧面烘托出竹节人带给孩子们的快乐与满足。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2255" y="1541595"/>
            <a:ext cx="8620125" cy="1272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sz="32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哪些天体上可能有生命存在呢?这个天体又必须具备什么样的条件呢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（《宇宙生命之谜》）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endParaRPr lang="zh-CN" altLang="en-US" sz="32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3185" y="597985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疑问句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" name="圆角矩形 2"/>
          <p:cNvSpPr/>
          <p:nvPr/>
        </p:nvSpPr>
        <p:spPr>
          <a:xfrm>
            <a:off x="834390" y="3101975"/>
            <a:ext cx="7738110" cy="95567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通过两个问句来提出问题，从而引起读者的注意，起过渡作用。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3" grpId="1" animBg="1"/>
      <p:bldP spid="3" grpId="2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3700" y="1330325"/>
            <a:ext cx="8274812" cy="3408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一是适合生物生存的温度,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一般应在-50</a:t>
            </a:r>
            <a:r>
              <a:rPr lang="en-US" altLang="zh-CN" sz="2800" b="1" dirty="0" smtClean="0">
                <a:latin typeface="华文细黑" panose="02010600040101010101" pitchFamily="2" charset="-122"/>
                <a:ea typeface="华文细黑" panose="02010600040101010101" pitchFamily="2" charset="-122"/>
                <a:cs typeface="楷体" panose="02010609060101010101" charset="-122"/>
                <a:sym typeface="+mn-ea"/>
              </a:rPr>
              <a:t>~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150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℃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之间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;二是必要的水分,生命物质诸如蛋白质、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核酸的活力都和水紧密相关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,没有水,也就没有生命;三是适当成分的大气,虽然已发现少数厌氧菌能在没有氧气的条件下生存,但氧气和二氧化碳对于生命的存在是极为重要的;四是要有足够的光和热,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为生命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系统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提供能源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（《宇宙生命之谜》）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892" y="451681"/>
            <a:ext cx="2193651" cy="506094"/>
            <a:chOff x="623" y="988"/>
            <a:chExt cx="3969" cy="9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623" y="1000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举例子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405761" y="170053"/>
            <a:ext cx="5482463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举例子是通过列举具体实例来论证自己的观点。可以使文章表达的意思更明确,读者更明白,增强说服力。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3" grpId="0" animBg="1"/>
      <p:bldP spid="3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4190" y="1687010"/>
            <a:ext cx="8211820" cy="2734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火星与地球有不少相似之处:地球自转一圈是23小时56分4秒,火星自转一圈是24小时37分;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地球自转轴与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公转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轨道平面有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66度34分的倾角,而火星的倾角约66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度1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分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（《宇宙生命之谜》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endParaRPr lang="zh-CN" altLang="en-US" sz="32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7300" y="537025"/>
            <a:ext cx="2193651" cy="506094"/>
            <a:chOff x="623" y="988"/>
            <a:chExt cx="3969" cy="9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623" y="1000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列数字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251074" y="195072"/>
            <a:ext cx="5649342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列数字是从数量上说明事物特征或事理的方法，使语句更准确，更科学，更具体，更具说服力。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3" grpId="1" animBg="1"/>
      <p:bldP spid="3" grpId="2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6890" y="3081470"/>
            <a:ext cx="851662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sz="32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走进午门，</a:t>
            </a:r>
            <a:r>
              <a:rPr lang="en-US" altLang="zh-CN"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是一个宽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阔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广场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弯弯的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内</a:t>
            </a:r>
            <a:r>
              <a:rPr lang="en-US" altLang="zh-CN"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金水河像一条玉带横贯东西</a:t>
            </a:r>
            <a:r>
              <a:rPr lang="en-US" altLang="zh-CN" sz="32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，河上是五座精美的汉白玉石桥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（《故宫博物院》）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endParaRPr lang="zh-CN" altLang="en-US" sz="32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3185" y="597985"/>
            <a:ext cx="2513939" cy="539536"/>
            <a:chOff x="458" y="988"/>
            <a:chExt cx="4135" cy="96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35" cy="95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30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打比方</a:t>
              </a:r>
              <a:endParaRPr lang="zh-CN" altLang="en-US" sz="3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9900" y="1214806"/>
            <a:ext cx="8420100" cy="18158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r>
              <a:rPr lang="en-US" altLang="zh-CN" dirty="0"/>
              <a:t>    </a:t>
            </a:r>
            <a:r>
              <a:rPr lang="zh-CN" altLang="en-US" dirty="0"/>
              <a:t>打比方可以使文章内容更具体准确、生动形象,可以增强文章语句意思的表现力; 为句子增添感情色彩,对于表达作者情感具有很强的辅助作用; 使干瘪单调的东西变得更加具体化、画面想象力更强。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3" grpId="1" animBg="1"/>
      <p:bldP spid="3" grpId="2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2250" y="1539372"/>
            <a:ext cx="869886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1.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这里的建筑布局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环境气氛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，和前几部分迥然不同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（《故宫博物院》）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3185" y="597985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作比较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22726" y="2492983"/>
            <a:ext cx="86983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2.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从理论上说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宇宙是无限的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地球只是太阳系中的一颗行星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而太阳系只是银河系中一个极小的部分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，银河系对宇宙来说又是沧海一粟。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整个银河系中有几千亿颗恒星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类似太阳系这样的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天体系统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为数不少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（《宇宙生命之谜》）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30145" y="-635"/>
            <a:ext cx="5558155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作比较是说明文中将两种类别相同或不同的事物、现象等加以比较来说明事物特征的说明方法 ，作用是突出强调事物的某种特征。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9" grpId="1"/>
      <p:bldP spid="9" grpId="2"/>
      <p:bldP spid="3" grpId="1" animBg="1"/>
      <p:bldP spid="3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964883" y="1528279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攒</a:t>
            </a:r>
            <a:endParaRPr lang="zh-CN" altLang="en-US" sz="48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53265" y="1174168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zǎn</a:t>
            </a:r>
            <a:endParaRPr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95250" y="433423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多音字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953265" y="2107603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cuán</a:t>
            </a:r>
            <a:endParaRPr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159443" y="1112573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攒钱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1775623" y="1336576"/>
            <a:ext cx="76200" cy="122237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159443" y="2046008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攒聚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48898" y="1555823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豁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6081395" y="1336576"/>
            <a:ext cx="76200" cy="1223645"/>
          </a:xfrm>
          <a:prstGeom prst="leftBrace">
            <a:avLst>
              <a:gd name="adj1" fmla="val 8333"/>
              <a:gd name="adj2" fmla="val 5267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284897" y="1174168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huō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84897" y="2107603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huò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178818" y="1112573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豁开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178818" y="2046008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豁达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64883" y="3409586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盛</a:t>
            </a:r>
            <a:endParaRPr lang="zh-CN" altLang="en-US" sz="48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148898" y="3409586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薄</a:t>
            </a:r>
            <a:endParaRPr lang="zh-CN" altLang="en-US" sz="48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6" name="左大括号 25"/>
          <p:cNvSpPr/>
          <p:nvPr/>
        </p:nvSpPr>
        <p:spPr>
          <a:xfrm>
            <a:off x="1775623" y="3223895"/>
            <a:ext cx="76200" cy="124079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左大括号 26"/>
          <p:cNvSpPr/>
          <p:nvPr/>
        </p:nvSpPr>
        <p:spPr>
          <a:xfrm>
            <a:off x="6081395" y="3224530"/>
            <a:ext cx="76200" cy="123952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953265" y="3083008"/>
            <a:ext cx="1292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shèng</a:t>
            </a:r>
            <a:endParaRPr lang="en-US" sz="32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284897" y="3083613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báo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953265" y="3980789"/>
            <a:ext cx="13516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chéng</a:t>
            </a:r>
            <a:endParaRPr lang="en-US" sz="320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84897" y="3981394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bó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159443" y="3022018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盛开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159443" y="3919799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盛饭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178818" y="3022018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薄纸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178818" y="3919799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稀薄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2" grpId="0"/>
      <p:bldP spid="2" grpId="1"/>
      <p:bldP spid="12" grpId="0"/>
      <p:bldP spid="12" grpId="1"/>
      <p:bldP spid="15" grpId="0" animBg="1"/>
      <p:bldP spid="15" grpId="1" animBg="1"/>
      <p:bldP spid="7" grpId="0"/>
      <p:bldP spid="7" grpId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5" grpId="0"/>
      <p:bldP spid="25" grpId="1"/>
      <p:bldP spid="26" grpId="0" animBg="1"/>
      <p:bldP spid="26" grpId="1" animBg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2110" y="1493999"/>
            <a:ext cx="817830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sz="32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以前观察到的火星表面上所谓颜色的四季变化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3200" b="1" u="sng" dirty="0" err="1" smtClean="0">
                <a:uFill>
                  <a:solidFill>
                    <a:srgbClr val="0000FF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并不是</a:t>
            </a:r>
            <a:r>
              <a:rPr lang="en-US" altLang="zh-CN"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植物的生长和枯萎造成的</a:t>
            </a:r>
            <a:r>
              <a:rPr lang="en-US" altLang="zh-CN" sz="32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en-US" altLang="zh-CN" sz="3200" b="1" u="sng" dirty="0" err="1" smtClean="0">
                <a:uFill>
                  <a:solidFill>
                    <a:srgbClr val="0000FF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而是</a:t>
            </a:r>
            <a:r>
              <a:rPr lang="en-US" altLang="zh-CN"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风把火星表面上的尘土吹来吹去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引起的</a:t>
            </a:r>
            <a:r>
              <a:rPr lang="en-US" altLang="zh-CN"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颜色明暗变化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（《宇宙生命之谜》）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endParaRPr lang="zh-CN" altLang="en-US" sz="32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-83185" y="597985"/>
            <a:ext cx="3305175" cy="508362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含关联词的句子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7168" y="1553483"/>
            <a:ext cx="876173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破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课桌，俨然一个叱咤风云的古战场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（仿写比喻句）</a:t>
            </a:r>
            <a:endParaRPr lang="zh-CN" altLang="en-US" sz="2800" u="sng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2321" y="2354117"/>
            <a:ext cx="738806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原始森林就像是一个性格粗犷骠悍的山野大汉。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5241" y="3144811"/>
            <a:ext cx="8711565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en-US" sz="24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银河系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是宇宙中的沧海一粟。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（用带点词语造句）</a:t>
            </a:r>
            <a:r>
              <a:rPr lang="zh-CN" altLang="en-US" sz="2800" u="sng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                                          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57116" y="3881450"/>
            <a:ext cx="7777639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我们站在巍峨的泰山山顶,感觉自己犹如沧海一粟。</a:t>
            </a:r>
            <a:endParaRPr lang="zh-CN" altLang="en-US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26379" y="3176086"/>
            <a:ext cx="2138789" cy="706755"/>
            <a:chOff x="3534768" y="3176086"/>
            <a:chExt cx="2138789" cy="706755"/>
          </a:xfrm>
        </p:grpSpPr>
        <p:sp>
          <p:nvSpPr>
            <p:cNvPr id="8" name="TextBox 36"/>
            <p:cNvSpPr txBox="1">
              <a:spLocks noChangeArrowheads="1"/>
            </p:cNvSpPr>
            <p:nvPr/>
          </p:nvSpPr>
          <p:spPr bwMode="auto">
            <a:xfrm>
              <a:off x="3534768" y="3176086"/>
              <a:ext cx="984250" cy="706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.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TextBox 36"/>
            <p:cNvSpPr txBox="1">
              <a:spLocks noChangeArrowheads="1"/>
            </p:cNvSpPr>
            <p:nvPr/>
          </p:nvSpPr>
          <p:spPr bwMode="auto">
            <a:xfrm>
              <a:off x="3903127" y="3176086"/>
              <a:ext cx="984250" cy="706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.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36"/>
            <p:cNvSpPr txBox="1">
              <a:spLocks noChangeArrowheads="1"/>
            </p:cNvSpPr>
            <p:nvPr/>
          </p:nvSpPr>
          <p:spPr bwMode="auto">
            <a:xfrm>
              <a:off x="4283066" y="3176086"/>
              <a:ext cx="984250" cy="706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.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TextBox 36"/>
            <p:cNvSpPr txBox="1">
              <a:spLocks noChangeArrowheads="1"/>
            </p:cNvSpPr>
            <p:nvPr/>
          </p:nvSpPr>
          <p:spPr bwMode="auto">
            <a:xfrm>
              <a:off x="4689307" y="3176086"/>
              <a:ext cx="984250" cy="706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.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47347" y="365099"/>
            <a:ext cx="1668780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34810" y="1044944"/>
            <a:ext cx="4148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按要求完成句子练习。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/>
      <p:bldP spid="4" grpId="1"/>
      <p:bldP spid="3" grpId="1"/>
      <p:bldP spid="5" grpId="0"/>
      <p:bldP spid="5" grpId="1"/>
      <p:bldP spid="7" grpId="1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11728" y="940914"/>
            <a:ext cx="8145710" cy="1512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>
                <a:sym typeface="+mn-ea"/>
              </a:rPr>
              <a:t>       </a:t>
            </a:r>
            <a:r>
              <a:rPr lang="en-US" altLang="zh-CN" sz="28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为了揭开火星神秘的面纱,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科学家们决定利用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探测器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对火星作近距离的观测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（换一种说法，句子意思不变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）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3791" y="2682585"/>
            <a:ext cx="7745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科学家们为了揭开火星神秘的面纱,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决定利用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探测器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对火星作近距离的观测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7" grpId="1"/>
      <p:bldP spid="7" grpId="2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4833" y="688864"/>
            <a:ext cx="88874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57379" y="1203055"/>
            <a:ext cx="86265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以前观察到的火星表面上所谓颜色的四季变化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并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植物的生长和枯萎造成的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风把火星表面上的尘土吹来吹去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引起的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颜色明暗变化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在括号里填上关联词语。</a:t>
            </a:r>
            <a:endParaRPr lang="zh-CN" altLang="en-US" sz="2800" b="1" dirty="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latinLnBrk="1"/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（</a:t>
            </a:r>
            <a:r>
              <a:rPr lang="en-US" altLang="zh-CN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2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）这句话的意思是</a:t>
            </a:r>
            <a:r>
              <a:rPr lang="zh-CN" altLang="en-US" sz="2800" b="1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：</a:t>
            </a:r>
            <a:r>
              <a:rPr lang="en-US" altLang="zh-CN" sz="2800" b="1" u="sng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____________________________________________________________</a:t>
            </a:r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8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24139" y="1620250"/>
            <a:ext cx="885349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endParaRPr lang="zh-CN" altLang="en-US" sz="27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4423" y="2928319"/>
            <a:ext cx="84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                      火星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颜色变化因为风把火星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表面上的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尘土吹来吹去。</a:t>
            </a:r>
            <a:endParaRPr lang="zh-CN" altLang="en-US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86808" y="644047"/>
            <a:ext cx="23503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4.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分析句子。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550171" y="1620250"/>
            <a:ext cx="885349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而是</a:t>
            </a:r>
            <a:endParaRPr lang="zh-CN" altLang="en-US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10" grpId="0"/>
      <p:bldP spid="10" grpId="1"/>
      <p:bldP spid="11" grpId="0"/>
      <p:bldP spid="11" grpId="1"/>
      <p:bldP spid="18" grpId="1"/>
      <p:bldP spid="5" grpId="0"/>
      <p:bldP spid="5" grpId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51865" y="1470025"/>
            <a:ext cx="7370014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这一单元的课文中有哪些知识点呢？我们一起来复习吧！</a:t>
            </a:r>
            <a:endParaRPr lang="zh-CN" altLang="en-US" sz="40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8038" y="2357838"/>
            <a:ext cx="85718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本文通过对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制竹节人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斗竹节人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以及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老师没收竹节人却也自己偷偷玩竹节人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的叙述与描写，表现了童年游戏的乐趣，表达儿童心态的喜悦与满足。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6226" y="1196264"/>
            <a:ext cx="84433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●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课文《竹节人》作者如何通过对“我们全迷上了斗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l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竹节人”的描写，表现自己的情感？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18648"/>
            <a:ext cx="1466850" cy="60016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tx1"/>
                </a:solidFill>
                <a:uFillTx/>
                <a:latin typeface="幼圆" panose="02010509060101010101" charset="-122"/>
                <a:ea typeface="幼圆" panose="02010509060101010101" charset="-122"/>
              </a:rPr>
              <a:t>知识点</a:t>
            </a:r>
            <a:endParaRPr lang="zh-CN" altLang="en-US" sz="3300" b="1" dirty="0" smtClean="0">
              <a:solidFill>
                <a:schemeClr val="tx1"/>
              </a:solidFill>
              <a:uFillTx/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3" grpId="1"/>
      <p:bldP spid="9" grpId="1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1744" y="2080516"/>
            <a:ext cx="8296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这篇课文介绍了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科学家探索地球之外是否有生命存在的艰难历程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,说明到目前为止,地球之外是否有生命存在,仍然是一个未解的谜。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0450" y="1179486"/>
            <a:ext cx="734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●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《宇宙生命之谜》这一课主要介绍了什么？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1214" y="1768403"/>
            <a:ext cx="8443754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科学家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先研究了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生命存在必须具备的条件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；再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根据这些条件对太阳系除地球之外的其他行星进行了分析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,得出了太阳系中唯一有可能存在生命的星球是火星；然后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利用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探测器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对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火星作近距离的观测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,又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让探测器在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火星登陆,进行了一系列的分析测试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339269" y="752086"/>
            <a:ext cx="8538686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《宇宙生命之谜》这篇课文中，科学家是怎样判断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l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其他星球有没有生命的呢？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3" grpI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4556" y="931776"/>
            <a:ext cx="8447774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《故宫博物院》中作者为什么要把太和殿作为解说的重点？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2829" y="2069651"/>
            <a:ext cx="7927832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1.太和殿是前朝，乃至整个故宫的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重点建筑物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2.太和殿是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封建皇帝施行统治权力，举行重大典礼的场所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3.太和殿在整个建筑群中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最具代表性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4" grpId="1"/>
      <p:bldP spid="4" grpId="2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1061" y="906088"/>
            <a:ext cx="8271544" cy="388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（一）读片段，回答问题。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火星与地球有不少相似之处:地球自转一圈是23小时56分4秒,火星自转一圈是24小时37分;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地球自转轴与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公转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轨道平面有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66度34分的倾角,而火星的倾角约66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度1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en-US" altLang="zh-CN"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所以火星和地球昼夜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长短相近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而且也</a:t>
            </a:r>
            <a:r>
              <a:rPr lang="en-US" altLang="zh-CN"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有四季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更替。</a:t>
            </a:r>
            <a:r>
              <a:rPr lang="en-US" altLang="zh-CN"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更有趣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1877年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意大利的一位天文学家观察到火星表面有很多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纵横</a:t>
            </a:r>
            <a:r>
              <a:rPr lang="en-US" altLang="zh-CN"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的黑色线条</a:t>
            </a:r>
            <a:r>
              <a:rPr lang="en-US" altLang="zh-CN"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en-US" altLang="zh-CN"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人们猜测这是火星人开挖的运河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人们还观察到火星表面的颜色随着季节而变化</a:t>
            </a:r>
            <a:r>
              <a:rPr lang="en-US" altLang="zh-CN"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,有人认为这是火星表面植物随着季节的变化而改变了颜色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28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</a:t>
            </a:r>
            <a:endParaRPr lang="zh-CN" altLang="en-US" dirty="0"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2662" y="300188"/>
            <a:ext cx="1668780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2" grpId="1"/>
      <p:bldP spid="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96571" y="2072561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叉</a:t>
            </a:r>
            <a:endParaRPr lang="zh-CN" altLang="en-US" sz="48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46238" y="1208649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chǎ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46080" y="2145417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 err="1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chā</a:t>
            </a:r>
            <a:endParaRPr lang="en-US"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92071" y="1147054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叉腿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1529703" y="1473686"/>
            <a:ext cx="76200" cy="2027746"/>
          </a:xfrm>
          <a:prstGeom prst="leftBrace">
            <a:avLst>
              <a:gd name="adj1" fmla="val 8333"/>
              <a:gd name="adj2" fmla="val 5201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692071" y="2072561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刀叉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80536" y="2052911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哄</a:t>
            </a:r>
            <a:endParaRPr lang="zh-CN" altLang="en-US" sz="48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5240008" y="1421112"/>
            <a:ext cx="88900" cy="2093595"/>
          </a:xfrm>
          <a:prstGeom prst="leftBrace">
            <a:avLst>
              <a:gd name="adj1" fmla="val 8333"/>
              <a:gd name="adj2" fmla="val 5267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474148" y="1208044"/>
            <a:ext cx="11320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hōng</a:t>
            </a:r>
            <a:endParaRPr lang="en-US" sz="32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473990" y="2134156"/>
            <a:ext cx="11320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hǒng</a:t>
            </a:r>
            <a:endParaRPr lang="en-US" sz="320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576048" y="1147054"/>
            <a:ext cx="22885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哄堂大笑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858941" y="2078078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哄骗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46080" y="2977436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chà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92071" y="2915841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分叉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73990" y="3019381"/>
            <a:ext cx="11320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hòng</a:t>
            </a:r>
            <a:endParaRPr lang="en-US" sz="32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76048" y="2957812"/>
            <a:ext cx="25228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一哄而散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/>
      <p:bldP spid="11" grpId="0"/>
      <p:bldP spid="11" grpId="1"/>
      <p:bldP spid="2" grpId="0"/>
      <p:bldP spid="2" grpId="1"/>
      <p:bldP spid="12" grpId="0"/>
      <p:bldP spid="12" grpId="1"/>
      <p:bldP spid="15" grpId="0" animBg="1"/>
      <p:bldP spid="15" grpId="1" animBg="1"/>
      <p:bldP spid="7" grpId="0"/>
      <p:bldP spid="7" grpId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3" grpId="0"/>
      <p:bldP spid="3" grpId="1"/>
      <p:bldP spid="6" grpId="0"/>
      <p:bldP spid="6" grpId="1"/>
      <p:bldP spid="8" grpId="0"/>
      <p:bldP spid="8" grpId="1"/>
      <p:bldP spid="9" grpId="0"/>
      <p:bldP spid="9" grpId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84016" y="1149006"/>
            <a:ext cx="8013732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32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1.</a:t>
            </a:r>
            <a:r>
              <a:rPr lang="zh-CN" altLang="en-US" sz="32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用一句话总结这段话主要讲了什么内容。</a:t>
            </a:r>
            <a:endParaRPr lang="zh-CN" altLang="en-US" sz="3200" b="1" dirty="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0234" y="1766092"/>
            <a:ext cx="8159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火星与地球有不少相似之处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4016" y="2382017"/>
            <a:ext cx="5953874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火星与地球有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哪些</a:t>
            </a:r>
            <a:r>
              <a:rPr lang="en-US" altLang="zh-CN" sz="32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相似之处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？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0234" y="3093098"/>
            <a:ext cx="8159115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火星和地球昼夜</a:t>
            </a:r>
            <a:r>
              <a:rPr lang="zh-CN" altLang="en-US" sz="32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长短相近</a:t>
            </a:r>
            <a:r>
              <a:rPr lang="en-US" altLang="zh-CN" sz="32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32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都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有四季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更替。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6" grpId="0"/>
      <p:bldP spid="6" grpId="1"/>
      <p:bldP spid="2" grpId="1"/>
      <p:bldP spid="5" grpId="0"/>
      <p:bldP spid="5" grpId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5170" y="756516"/>
            <a:ext cx="7967187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（二）根据课文内容填空。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《竹节人》这篇课文，作者通过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对</a:t>
            </a:r>
            <a:r>
              <a:rPr lang="zh-CN" altLang="en-US" sz="3200" b="1" u="sng" dirty="0">
                <a:latin typeface="楷体" panose="02010609060101010101" charset="-122"/>
                <a:ea typeface="楷体" panose="02010609060101010101" charset="-122"/>
                <a:sym typeface="+mn-ea"/>
              </a:rPr>
              <a:t>        </a:t>
            </a:r>
            <a:r>
              <a:rPr lang="zh-CN" altLang="en-US" sz="3200" b="1" u="sng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zh-CN" altLang="en-US" sz="3200" b="1" u="sng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 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以及老师没收竹节人却也自己偷偷玩竹节人的叙述与描写，表现了童年游戏的乐趣，表达儿童心态的喜悦与满足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2041" y="1951951"/>
            <a:ext cx="1912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制竹节人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06058" y="1960120"/>
            <a:ext cx="19973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斗竹节人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1"/>
      <p:bldP spid="4" grpId="2"/>
      <p:bldP spid="5" grpId="1"/>
      <p:bldP spid="5" grpId="2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6217" y="1354588"/>
            <a:ext cx="8529809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2.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《故宫博物院》的作者在材料一中重点写了紫禁城中心的三大殿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</a:t>
            </a:r>
            <a:r>
              <a:rPr lang="en-US" altLang="zh-CN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</a:t>
            </a:r>
            <a:r>
              <a:rPr lang="en-US" altLang="zh-CN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其中重点写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  <a:r>
              <a:rPr lang="en-US" altLang="zh-CN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8359" y="1874402"/>
            <a:ext cx="158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太和殿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176761" y="1874402"/>
            <a:ext cx="16519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中和殿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24579" y="2422675"/>
            <a:ext cx="17721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保和殿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29355" y="2408657"/>
            <a:ext cx="1551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太和殿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1"/>
      <p:bldP spid="4" grpId="2"/>
      <p:bldP spid="5" grpId="1"/>
      <p:bldP spid="5" grpId="2"/>
      <p:bldP spid="8" grpId="1"/>
      <p:bldP spid="8" grpId="2"/>
      <p:bldP spid="10" grpId="1"/>
      <p:bldP spid="10" grpId="2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560870" y="1461135"/>
            <a:ext cx="63912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复习完课文的知识点后，我们一起来看看本单元有哪些需要背诵的语句吧！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l="5087" t="-33"/>
          <a:stretch>
            <a:fillRect/>
          </a:stretch>
        </p:blipFill>
        <p:spPr>
          <a:xfrm>
            <a:off x="-36195" y="-38735"/>
            <a:ext cx="9199880" cy="519938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638694" y="1543671"/>
            <a:ext cx="3886297" cy="3046988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春 日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    </a:t>
            </a:r>
            <a:r>
              <a:rPr lang="zh-CN" altLang="en-US" sz="3200" b="1" dirty="0" smtClean="0"/>
              <a:t>                                       </a:t>
            </a:r>
            <a:endParaRPr lang="en-US" altLang="zh-CN" sz="3200" b="1" dirty="0" smtClean="0"/>
          </a:p>
          <a:p>
            <a:pPr algn="ctr"/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[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宋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]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朱 熹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胜日寻芳泗水滨，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无边光景一时新。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等闲识得东风面，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万紫千红总是春。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5744" y="1028078"/>
            <a:ext cx="1605280" cy="52197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日积月累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3185" y="365515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积累背诵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2" grpId="1" animBg="1"/>
      <p:bldP spid="3" grpId="1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l="5087" t="-33"/>
          <a:stretch>
            <a:fillRect/>
          </a:stretch>
        </p:blipFill>
        <p:spPr>
          <a:xfrm>
            <a:off x="-36195" y="-38735"/>
            <a:ext cx="9199880" cy="519938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11444" y="893345"/>
            <a:ext cx="8043620" cy="3046988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defRPr>
            </a:lvl1pPr>
          </a:lstStyle>
          <a:p>
            <a:pPr algn="l"/>
            <a:r>
              <a:rPr lang="en-US" altLang="zh-CN" dirty="0"/>
              <a:t>    </a:t>
            </a:r>
            <a:r>
              <a:rPr lang="zh-CN" altLang="en-US" dirty="0"/>
              <a:t>《春日》是宋代思想家、教育家朱熹创作的一首诗。此诗表面上看似一首写景诗，描绘了春日美好的景致；实际上是一首哲理诗，表达了诗人于乱世中追求圣人之道的美好愿望。全诗寓理趣于形象之中，构思运笔堪称奇妙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2" grpId="1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10" y="-54610"/>
            <a:ext cx="9236710" cy="522414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740976" y="1061396"/>
            <a:ext cx="3613333" cy="304609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defRPr>
            </a:lvl1pPr>
          </a:lstStyle>
          <a:p>
            <a:r>
              <a:rPr lang="zh-CN" altLang="en-US" dirty="0" smtClean="0"/>
              <a:t>咏 柳</a:t>
            </a:r>
            <a:endParaRPr lang="zh-CN" altLang="en-US" dirty="0"/>
          </a:p>
          <a:p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唐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贺知章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碧玉妆成一树高，万条垂下绿丝绦。</a:t>
            </a:r>
            <a:endParaRPr lang="zh-CN" altLang="en-US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不知细叶谁裁出，二月春风似剪刀。</a:t>
            </a:r>
            <a:endParaRPr lang="zh-CN" altLang="en-US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0990" y="319220"/>
            <a:ext cx="894080" cy="52197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拓展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3" grpId="1" animBg="1"/>
      <p:bldP spid="2" grpId="1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t="9820" b="3318"/>
          <a:stretch>
            <a:fillRect/>
          </a:stretch>
        </p:blipFill>
        <p:spPr>
          <a:xfrm>
            <a:off x="-12065" y="-24765"/>
            <a:ext cx="9168130" cy="52050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29976" y="903340"/>
            <a:ext cx="3979320" cy="304609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defRPr>
            </a:lvl1pPr>
          </a:lstStyle>
          <a:p>
            <a:r>
              <a:rPr lang="zh-CN" altLang="en-US" dirty="0" smtClean="0"/>
              <a:t>晚 春</a:t>
            </a:r>
            <a:endParaRPr lang="zh-CN" altLang="en-US" dirty="0"/>
          </a:p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[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唐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]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韩 愈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草树知春不久归</a:t>
            </a:r>
            <a:r>
              <a:rPr lang="zh-CN" altLang="en-US" dirty="0" smtClean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dirty="0" smtClean="0">
                <a:latin typeface="楷体" panose="02010609060101010101" charset="-122"/>
                <a:ea typeface="楷体" panose="02010609060101010101" charset="-122"/>
              </a:rPr>
              <a:t>百般</a:t>
            </a: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红紫斗芳菲，</a:t>
            </a:r>
            <a:endParaRPr lang="zh-CN" altLang="en-US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杨花榆荚无才思</a:t>
            </a:r>
            <a:r>
              <a:rPr lang="zh-CN" altLang="en-US" dirty="0" smtClean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dirty="0" smtClean="0">
                <a:latin typeface="楷体" panose="02010609060101010101" charset="-122"/>
                <a:ea typeface="楷体" panose="02010609060101010101" charset="-122"/>
              </a:rPr>
              <a:t>惟</a:t>
            </a: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解漫天作雪飞。</a:t>
            </a:r>
            <a:endParaRPr lang="zh-CN" altLang="en-US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3" grpId="1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8286" y="1191710"/>
            <a:ext cx="7504748" cy="3001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按要求填诗句。</a:t>
            </a:r>
            <a:endParaRPr lang="zh-CN" altLang="en-US" dirty="0"/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）把诗句补充完整。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胜日寻芳泗水滨，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等闲识得东风面，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）我还能写出有关描写春天的句子：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70098" y="2183506"/>
            <a:ext cx="27432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无边光景一时新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74077" y="2663372"/>
            <a:ext cx="2836069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万紫千红总是春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2128" y="3575817"/>
            <a:ext cx="28035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碧玉妆成一树高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58221" y="3592595"/>
            <a:ext cx="26936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万条垂下绿丝绦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65334" y="467968"/>
            <a:ext cx="1668780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579377" y="1484934"/>
            <a:ext cx="79200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裁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64569" y="1484934"/>
            <a:ext cx="7920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御 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3185" y="597985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易写错的字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408993" y="1484934"/>
            <a:ext cx="79200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颓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20145" y="1484934"/>
            <a:ext cx="79200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雕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34953" y="1484934"/>
            <a:ext cx="7920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橡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94185" y="1484934"/>
            <a:ext cx="7920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沮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323804" y="1484934"/>
            <a:ext cx="7920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素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0" name="线形标注 1 19"/>
          <p:cNvSpPr/>
          <p:nvPr/>
        </p:nvSpPr>
        <p:spPr>
          <a:xfrm>
            <a:off x="2691203" y="606531"/>
            <a:ext cx="2174612" cy="713656"/>
          </a:xfrm>
          <a:prstGeom prst="borderCallout1">
            <a:avLst>
              <a:gd name="adj1" fmla="val 47489"/>
              <a:gd name="adj2" fmla="val -866"/>
              <a:gd name="adj3" fmla="val 141239"/>
              <a:gd name="adj4" fmla="val -20649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橡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字是木字旁，不要写成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。</a:t>
            </a:r>
            <a:endParaRPr lang="en-US" altLang="zh-CN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21" name="线形标注 1 20"/>
          <p:cNvSpPr/>
          <p:nvPr/>
        </p:nvSpPr>
        <p:spPr>
          <a:xfrm>
            <a:off x="5671945" y="684090"/>
            <a:ext cx="1992623" cy="729808"/>
          </a:xfrm>
          <a:prstGeom prst="borderCallout1">
            <a:avLst>
              <a:gd name="adj1" fmla="val 44511"/>
              <a:gd name="adj2" fmla="val -1042"/>
              <a:gd name="adj3" fmla="val 125381"/>
              <a:gd name="adj4" fmla="val -32329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左下部是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衣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，不要写成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。</a:t>
            </a:r>
            <a:endParaRPr lang="zh-CN" altLang="en-US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84866" y="2661847"/>
            <a:ext cx="2177183" cy="850473"/>
          </a:xfrm>
          <a:prstGeom prst="borderCallout1">
            <a:avLst>
              <a:gd name="adj1" fmla="val -341"/>
              <a:gd name="adj2" fmla="val 50937"/>
              <a:gd name="adj3" fmla="val -46263"/>
              <a:gd name="adj4" fmla="val 124169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defRPr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左部</a:t>
            </a:r>
            <a:r>
              <a:rPr lang="en-US" altLang="zh-CN" dirty="0"/>
              <a:t>“</a:t>
            </a:r>
            <a:r>
              <a:rPr lang="zh-CN" altLang="en-US" dirty="0"/>
              <a:t>秃</a:t>
            </a:r>
            <a:r>
              <a:rPr lang="en-US" altLang="zh-CN" dirty="0"/>
              <a:t>”</a:t>
            </a:r>
            <a:r>
              <a:rPr lang="zh-CN" altLang="en-US" dirty="0"/>
              <a:t>字最后一笔写为横折提，不要写成横折弯钩。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6527983" y="2764503"/>
            <a:ext cx="1818355" cy="645160"/>
          </a:xfrm>
          <a:prstGeom prst="borderCallout1">
            <a:avLst>
              <a:gd name="adj1" fmla="val 206"/>
              <a:gd name="adj2" fmla="val 48534"/>
              <a:gd name="adj3" fmla="val -70295"/>
              <a:gd name="adj4" fmla="val 63181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defRPr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下部是</a:t>
            </a:r>
            <a:r>
              <a:rPr lang="en-US" altLang="zh-CN" dirty="0"/>
              <a:t>“</a:t>
            </a:r>
            <a:r>
              <a:rPr lang="zh-CN" altLang="en-US" dirty="0"/>
              <a:t>糸</a:t>
            </a:r>
            <a:r>
              <a:rPr lang="en-US" altLang="zh-CN" dirty="0"/>
              <a:t>”</a:t>
            </a:r>
            <a:r>
              <a:rPr lang="zh-CN" altLang="en-US" dirty="0"/>
              <a:t>，不要写成</a:t>
            </a:r>
            <a:r>
              <a:rPr lang="en-US" altLang="zh-CN" dirty="0"/>
              <a:t>“</a:t>
            </a:r>
            <a:r>
              <a:rPr lang="zh-CN" altLang="en-US" dirty="0"/>
              <a:t>系</a:t>
            </a:r>
            <a:r>
              <a:rPr lang="en-US" altLang="zh-CN" dirty="0"/>
              <a:t>”</a:t>
            </a:r>
            <a:r>
              <a:rPr lang="zh-CN" altLang="en-US" dirty="0"/>
              <a:t>。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2749761" y="1484934"/>
            <a:ext cx="792000" cy="922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凛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2" name="文本框 4"/>
          <p:cNvSpPr txBox="1"/>
          <p:nvPr/>
        </p:nvSpPr>
        <p:spPr>
          <a:xfrm>
            <a:off x="3723542" y="3475514"/>
            <a:ext cx="3248764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御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衔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</a:t>
            </a:r>
            <a:r>
              <a:rPr lang="zh-CN" altLang="en-US" sz="4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街</a:t>
            </a:r>
            <a:endParaRPr lang="en-US" altLang="zh-CN" sz="4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4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裁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栽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</a:t>
            </a:r>
            <a:r>
              <a:rPr lang="zh-CN" altLang="en-US" sz="4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载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3" name="文本框 8"/>
          <p:cNvSpPr txBox="1"/>
          <p:nvPr/>
        </p:nvSpPr>
        <p:spPr>
          <a:xfrm>
            <a:off x="657225" y="2523271"/>
            <a:ext cx="2632710" cy="5835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容易少写一笔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5" name="文本框 12"/>
          <p:cNvSpPr txBox="1"/>
          <p:nvPr/>
        </p:nvSpPr>
        <p:spPr>
          <a:xfrm>
            <a:off x="3774591" y="2479729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雕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6" name="文本框 13"/>
          <p:cNvSpPr txBox="1"/>
          <p:nvPr/>
        </p:nvSpPr>
        <p:spPr>
          <a:xfrm>
            <a:off x="657225" y="3553910"/>
            <a:ext cx="2632710" cy="5835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容易写出别字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7" name="文本框 1"/>
          <p:cNvSpPr txBox="1"/>
          <p:nvPr/>
        </p:nvSpPr>
        <p:spPr>
          <a:xfrm>
            <a:off x="4818917" y="2479914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凛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8" name="文本框 2"/>
          <p:cNvSpPr txBox="1"/>
          <p:nvPr/>
        </p:nvSpPr>
        <p:spPr>
          <a:xfrm>
            <a:off x="5912783" y="2479914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沮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6" grpId="1"/>
      <p:bldP spid="11" grpId="1"/>
      <p:bldP spid="16" grpId="1"/>
      <p:bldP spid="17" grpId="1"/>
      <p:bldP spid="18" grpId="1"/>
      <p:bldP spid="19" grpId="1"/>
      <p:bldP spid="20" grpId="0" bldLvl="0" animBg="1"/>
      <p:bldP spid="20" grpId="1" animBg="1"/>
      <p:bldP spid="20" grpId="2" animBg="1"/>
      <p:bldP spid="21" grpId="0" bldLvl="0" animBg="1"/>
      <p:bldP spid="21" grpId="1" animBg="1"/>
      <p:bldP spid="21" grpId="2" animBg="1"/>
      <p:bldP spid="9" grpId="0" animBg="1"/>
      <p:bldP spid="9" grpId="1" animBg="1"/>
      <p:bldP spid="12" grpId="0" animBg="1"/>
      <p:bldP spid="12" grpId="1" animBg="1"/>
      <p:bldP spid="22" grpId="0" bldLvl="0"/>
      <p:bldP spid="22" grpId="1"/>
      <p:bldP spid="23" grpId="0" animBg="1"/>
      <p:bldP spid="23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28" grpId="0"/>
      <p:bldP spid="2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83185" y="407485"/>
            <a:ext cx="2174875" cy="508635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多义字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850265" y="2410460"/>
            <a:ext cx="69405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御</a:t>
            </a:r>
            <a:endParaRPr lang="zh-CN" altLang="en-US"/>
          </a:p>
        </p:txBody>
      </p:sp>
      <p:sp>
        <p:nvSpPr>
          <p:cNvPr id="10" name="左大括号 9"/>
          <p:cNvSpPr/>
          <p:nvPr/>
        </p:nvSpPr>
        <p:spPr>
          <a:xfrm>
            <a:off x="1487170" y="1286510"/>
            <a:ext cx="173990" cy="2778760"/>
          </a:xfrm>
          <a:prstGeom prst="lef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700020" y="1104265"/>
            <a:ext cx="3094990" cy="52197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①驾驭车马；赶车；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700020" y="1897380"/>
            <a:ext cx="5481955" cy="954107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②封建社会指上级对下级的管理或支配；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00020" y="2977515"/>
            <a:ext cx="4697095" cy="52197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③封建社会指与皇帝有关的；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700020" y="3729355"/>
            <a:ext cx="1612900" cy="52197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④抵挡。</a:t>
            </a:r>
            <a:endParaRPr lang="zh-CN" altLang="en-US" sz="2800"/>
          </a:p>
        </p:txBody>
      </p:sp>
      <p:sp>
        <p:nvSpPr>
          <p:cNvPr id="15" name="文本框 14"/>
          <p:cNvSpPr txBox="1"/>
          <p:nvPr/>
        </p:nvSpPr>
        <p:spPr>
          <a:xfrm>
            <a:off x="1618616" y="1104265"/>
            <a:ext cx="10045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御者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18615" y="1897380"/>
            <a:ext cx="10045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御下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18615" y="2958465"/>
            <a:ext cx="9302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御前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18615" y="3729355"/>
            <a:ext cx="1104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防御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9" name="矩形标注 18"/>
          <p:cNvSpPr/>
          <p:nvPr/>
        </p:nvSpPr>
        <p:spPr>
          <a:xfrm>
            <a:off x="64206" y="3127554"/>
            <a:ext cx="1415898" cy="976519"/>
          </a:xfrm>
          <a:prstGeom prst="wedgeRectCallout">
            <a:avLst>
              <a:gd name="adj1" fmla="val 31416"/>
              <a:gd name="adj2" fmla="val -6955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本意为驾驶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车马。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487170" y="1298575"/>
            <a:ext cx="173990" cy="2778760"/>
          </a:xfrm>
          <a:prstGeom prst="lef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700020" y="1116330"/>
            <a:ext cx="3094990" cy="52197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①驾驭车马；赶车；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31840" y="1912313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yù</a:t>
            </a:r>
            <a:endParaRPr lang="zh-CN" altLang="en-US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12" grpId="1" animBg="1"/>
      <p:bldP spid="13" grpId="1" animBg="1"/>
      <p:bldP spid="14" grpId="1" animBg="1"/>
      <p:bldP spid="16" grpId="1"/>
      <p:bldP spid="17" grpId="1"/>
      <p:bldP spid="18" grpId="1"/>
      <p:bldP spid="19" grpId="1" animBg="1"/>
      <p:bldP spid="19" grpId="2" animBg="1"/>
      <p:bldP spid="2" grpId="1" animBg="1"/>
      <p:bldP spid="3" grpId="1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83590" y="2267585"/>
            <a:ext cx="6940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倾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左大括号 9"/>
          <p:cNvSpPr/>
          <p:nvPr/>
        </p:nvSpPr>
        <p:spPr>
          <a:xfrm>
            <a:off x="1420495" y="887095"/>
            <a:ext cx="173990" cy="3353435"/>
          </a:xfrm>
          <a:prstGeom prst="lef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664460" y="668020"/>
            <a:ext cx="3094990" cy="52197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①歪；斜；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664460" y="1321435"/>
            <a:ext cx="1613535" cy="52197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②趋向；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64460" y="2056765"/>
            <a:ext cx="1613535" cy="52197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③倒塌；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664460" y="2789555"/>
            <a:ext cx="5860415" cy="953135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④使器物反转或歪斜以倒出里面的东西；引申为尽数拿出，毫无保留；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42110" y="668020"/>
            <a:ext cx="9296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倾斜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42110" y="1321435"/>
            <a:ext cx="10045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倾向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42110" y="2056765"/>
            <a:ext cx="9302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倾颓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42110" y="2789555"/>
            <a:ext cx="117983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倾盆大雨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64460" y="3920490"/>
            <a:ext cx="2952750" cy="52197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⑤用尽力量。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642110" y="3920490"/>
            <a:ext cx="9925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倾诉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64460" y="3920490"/>
            <a:ext cx="2952750" cy="52197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⑤用尽力量。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9" grpId="1"/>
      <p:bldP spid="10" grpId="1" animBg="1"/>
      <p:bldP spid="11" grpId="1" animBg="1"/>
      <p:bldP spid="12" grpId="1" animBg="1"/>
      <p:bldP spid="14" grpId="1" animBg="1"/>
      <p:bldP spid="15" grpId="1"/>
      <p:bldP spid="16" grpId="1"/>
      <p:bldP spid="18" grpId="1"/>
      <p:bldP spid="19" grpId="1"/>
      <p:bldP spid="2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050290" y="2334260"/>
            <a:ext cx="6940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筹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左大括号 9"/>
          <p:cNvSpPr/>
          <p:nvPr/>
        </p:nvSpPr>
        <p:spPr>
          <a:xfrm>
            <a:off x="1668145" y="1286510"/>
            <a:ext cx="173990" cy="2778760"/>
          </a:xfrm>
          <a:prstGeom prst="lef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747135" y="1106805"/>
            <a:ext cx="4158615" cy="953135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①计数目或用作领取物品凭证的用具；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3747136" y="2410460"/>
            <a:ext cx="1577340" cy="52197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②谋划；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47135" y="3676015"/>
            <a:ext cx="2653665" cy="52197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③计策、办法；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856740" y="1104265"/>
            <a:ext cx="10045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竹筹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856740" y="2441575"/>
            <a:ext cx="10045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统筹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56740" y="3676015"/>
            <a:ext cx="17043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一筹莫展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9" grpId="1"/>
      <p:bldP spid="10" grpId="1" animBg="1"/>
      <p:bldP spid="11" grpId="1" animBg="1"/>
      <p:bldP spid="12" grpId="1" animBg="1"/>
      <p:bldP spid="13" grpId="1" animBg="1"/>
      <p:bldP spid="15" grpId="1"/>
      <p:bldP spid="16" grpId="1"/>
      <p:bldP spid="17" grpId="1"/>
    </p:bldLst>
  </p:timing>
</p:sld>
</file>

<file path=ppt/tags/tag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2.xml><?xml version="1.0" encoding="utf-8"?>
<p:tagLst xmlns:p="http://schemas.openxmlformats.org/presentationml/2006/main">
  <p:tag name="KSO_WPP_MARK_KEY" val="130c2125-e876-434f-bd84-6bc41903a271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6076</Words>
  <Application>WPS 演示</Application>
  <PresentationFormat>全屏显示(16:9)</PresentationFormat>
  <Paragraphs>753</Paragraphs>
  <Slides>58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58</vt:i4>
      </vt:variant>
    </vt:vector>
  </HeadingPairs>
  <TitlesOfParts>
    <vt:vector size="73" baseType="lpstr">
      <vt:lpstr>Arial</vt:lpstr>
      <vt:lpstr>宋体</vt:lpstr>
      <vt:lpstr>Wingdings</vt:lpstr>
      <vt:lpstr>微软雅黑</vt:lpstr>
      <vt:lpstr>黑体</vt:lpstr>
      <vt:lpstr>楷体</vt:lpstr>
      <vt:lpstr>汉语拼音</vt:lpstr>
      <vt:lpstr>Segoe Print</vt:lpstr>
      <vt:lpstr>幼圆</vt:lpstr>
      <vt:lpstr>Arial Unicode MS</vt:lpstr>
      <vt:lpstr>Calibri</vt:lpstr>
      <vt:lpstr>华文细黑</vt:lpstr>
      <vt:lpstr>新宋体</vt:lpstr>
      <vt:lpstr>Xingkai SC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Rocket Girls</cp:lastModifiedBy>
  <cp:revision>148</cp:revision>
  <dcterms:created xsi:type="dcterms:W3CDTF">2019-03-14T07:25:00Z</dcterms:created>
  <dcterms:modified xsi:type="dcterms:W3CDTF">2022-12-30T06:00:02Z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8E5B71C3D29747A0BE2F81D0C94A03D5</vt:lpwstr>
  </property>
</Properties>
</file>