
<file path=[Content_Types].xml><?xml version="1.0" encoding="utf-8"?>
<Types xmlns="http://schemas.openxmlformats.org/package/2006/content-types">
  <Default Extension="png" ContentType="image/png"/>
  <Default Extension="jpeg" ContentType="image/jpeg"/>
  <Default Extension="JPG" ContentType="image/.jpg"/>
  <Default Extension="tiff" ContentType="image/tif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handoutMasterIdLst>
    <p:handoutMasterId r:id="rId58"/>
  </p:handoutMasterIdLst>
  <p:sldIdLst>
    <p:sldId id="516" r:id="rId3"/>
    <p:sldId id="517" r:id="rId4"/>
    <p:sldId id="259" r:id="rId5"/>
    <p:sldId id="426" r:id="rId7"/>
    <p:sldId id="317" r:id="rId8"/>
    <p:sldId id="260" r:id="rId9"/>
    <p:sldId id="427" r:id="rId10"/>
    <p:sldId id="428" r:id="rId11"/>
    <p:sldId id="261" r:id="rId12"/>
    <p:sldId id="430" r:id="rId13"/>
    <p:sldId id="440" r:id="rId14"/>
    <p:sldId id="597" r:id="rId15"/>
    <p:sldId id="598" r:id="rId16"/>
    <p:sldId id="599" r:id="rId17"/>
    <p:sldId id="518" r:id="rId18"/>
    <p:sldId id="262" r:id="rId19"/>
    <p:sldId id="263" r:id="rId20"/>
    <p:sldId id="264" r:id="rId21"/>
    <p:sldId id="481" r:id="rId22"/>
    <p:sldId id="434" r:id="rId23"/>
    <p:sldId id="267" r:id="rId24"/>
    <p:sldId id="435" r:id="rId25"/>
    <p:sldId id="441" r:id="rId26"/>
    <p:sldId id="442" r:id="rId27"/>
    <p:sldId id="600" r:id="rId28"/>
    <p:sldId id="570" r:id="rId29"/>
    <p:sldId id="268" r:id="rId30"/>
    <p:sldId id="436" r:id="rId31"/>
    <p:sldId id="270" r:id="rId32"/>
    <p:sldId id="437" r:id="rId33"/>
    <p:sldId id="438" r:id="rId34"/>
    <p:sldId id="272" r:id="rId35"/>
    <p:sldId id="273" r:id="rId36"/>
    <p:sldId id="604" r:id="rId37"/>
    <p:sldId id="274" r:id="rId38"/>
    <p:sldId id="367" r:id="rId39"/>
    <p:sldId id="444" r:id="rId40"/>
    <p:sldId id="602" r:id="rId41"/>
    <p:sldId id="601" r:id="rId42"/>
    <p:sldId id="276" r:id="rId43"/>
    <p:sldId id="390" r:id="rId44"/>
    <p:sldId id="368" r:id="rId45"/>
    <p:sldId id="392" r:id="rId46"/>
    <p:sldId id="280" r:id="rId47"/>
    <p:sldId id="445" r:id="rId48"/>
    <p:sldId id="446" r:id="rId49"/>
    <p:sldId id="309" r:id="rId50"/>
    <p:sldId id="310" r:id="rId51"/>
    <p:sldId id="603" r:id="rId52"/>
    <p:sldId id="283" r:id="rId53"/>
    <p:sldId id="289" r:id="rId54"/>
    <p:sldId id="439" r:id="rId55"/>
    <p:sldId id="370" r:id="rId56"/>
    <p:sldId id="314" r:id="rId57"/>
  </p:sldIdLst>
  <p:sldSz cx="9144000" cy="5143500" type="screen16x9"/>
  <p:notesSz cx="6858000" cy="9144000"/>
  <p:custDataLst>
    <p:tags r:id="rId6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16" userDrawn="1">
          <p15:clr>
            <a:srgbClr val="A4A3A4"/>
          </p15:clr>
        </p15:guide>
        <p15:guide id="2" pos="289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FF"/>
    <a:srgbClr val="E949E0"/>
    <a:srgbClr val="FF0000"/>
    <a:srgbClr val="3A18CC"/>
    <a:srgbClr val="DCDCDC"/>
    <a:srgbClr val="F0F0F0"/>
    <a:srgbClr val="E6E6E6"/>
    <a:srgbClr val="C8C8C8"/>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p:scale>
          <a:sx n="100" d="100"/>
          <a:sy n="100" d="100"/>
        </p:scale>
        <p:origin x="-198" y="-324"/>
      </p:cViewPr>
      <p:guideLst>
        <p:guide orient="horz" pos="2416"/>
        <p:guide pos="2896"/>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2" Type="http://schemas.openxmlformats.org/officeDocument/2006/relationships/tags" Target="tags/tag2.xml"/><Relationship Id="rId61" Type="http://schemas.openxmlformats.org/officeDocument/2006/relationships/tableStyles" Target="tableStyles.xml"/><Relationship Id="rId60" Type="http://schemas.openxmlformats.org/officeDocument/2006/relationships/viewProps" Target="viewProps.xml"/><Relationship Id="rId6" Type="http://schemas.openxmlformats.org/officeDocument/2006/relationships/notesMaster" Target="notesMasters/notesMaster1.xml"/><Relationship Id="rId59" Type="http://schemas.openxmlformats.org/officeDocument/2006/relationships/presProps" Target="presProps.xml"/><Relationship Id="rId58" Type="http://schemas.openxmlformats.org/officeDocument/2006/relationships/handoutMaster" Target="handoutMasters/handoutMaster1.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image" Target="../media/image2.png"/><Relationship Id="rId5" Type="http://schemas.openxmlformats.org/officeDocument/2006/relationships/tags" Target="../tags/tag1.xml"/><Relationship Id="rId4" Type="http://schemas.openxmlformats.org/officeDocument/2006/relationships/image" Target="../media/image1.pn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pic>
        <p:nvPicPr>
          <p:cNvPr id="6" name="Picture 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12700"/>
            <a:ext cx="9156700" cy="516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KSO_TEMPLATE" hidden="1"/>
          <p:cNvSpPr/>
          <p:nvPr userDrawn="1">
            <p:custDataLst>
              <p:tags r:id="rId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9" name="Picture 2"/>
          <p:cNvPicPr>
            <a:picLocks noChangeAspect="1" noChangeArrowheads="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73783" y="87475"/>
            <a:ext cx="1026114" cy="489083"/>
          </a:xfrm>
          <a:prstGeom prst="rect">
            <a:avLst/>
          </a:prstGeom>
          <a:noFill/>
          <a:ln>
            <a:noFill/>
          </a:ln>
          <a:effectLst/>
          <a:extLst>
            <a:ext uri="{909E8E84-426E-40DD-AFC4-6F175D3DCCD1}">
              <a14:hiddenFill xmlns:a14="http://schemas.microsoft.com/office/drawing/2010/main">
                <a:solidFill>
                  <a:srgbClr val="02B3C5"/>
                </a:solidFill>
              </a14:hiddenFill>
            </a:ext>
            <a:ext uri="{91240B29-F687-4F45-9708-019B960494DF}">
              <a14:hiddenLine xmlns:a14="http://schemas.microsoft.com/office/drawing/2010/main" w="9525">
                <a:solidFill>
                  <a:sysClr val="windowText" lastClr="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p14:dur="0"/>
    </mc:Choice>
    <mc:Fallback>
      <p:transition/>
    </mc:Fallback>
  </mc:AlternateContent>
  <p:txStyles>
    <p:titleStyle>
      <a:lvl1pPr algn="l" defTabSz="685800" rtl="0" eaLnBrk="1" fontAlgn="auto" latinLnBrk="0" hangingPunct="1">
        <a:lnSpc>
          <a:spcPct val="100000"/>
        </a:lnSpc>
        <a:spcBef>
          <a:spcPct val="0"/>
        </a:spcBef>
        <a:buNone/>
        <a:defRPr sz="2100" b="1" u="none" strike="noStrike" kern="1200" cap="none" spc="20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770" algn="l"/>
        </a:tabLst>
        <a:defRPr sz="1200" u="none" strike="noStrike" kern="1200" cap="none" spc="150"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2.xml"/><Relationship Id="rId2" Type="http://schemas.openxmlformats.org/officeDocument/2006/relationships/hyperlink" Target="&#19971;&#24425;-&#35838;&#25991;&#26391;&#35835;-2%20&#26690;&#26519;&#23665;&#27700;.mp4" TargetMode="External"/><Relationship Id="rId1" Type="http://schemas.openxmlformats.org/officeDocument/2006/relationships/image" Target="../media/image5.pn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544955" y="1626235"/>
            <a:ext cx="5808345" cy="1198880"/>
          </a:xfrm>
          <a:prstGeom prst="rect">
            <a:avLst/>
          </a:prstGeom>
          <a:noFill/>
        </p:spPr>
        <p:txBody>
          <a:bodyPr wrap="square" rtlCol="0">
            <a:spAutoFit/>
          </a:bodyPr>
          <a:lstStyle/>
          <a:p>
            <a:r>
              <a:rPr lang="zh-CN" altLang="en-US" sz="7200" b="1" dirty="0">
                <a:ln w="9525">
                  <a:solidFill>
                    <a:schemeClr val="bg1"/>
                  </a:solidFill>
                  <a:prstDash val="solid"/>
                </a:ln>
                <a:effectLst/>
                <a:sym typeface="+mn-ea"/>
              </a:rPr>
              <a:t>第四单元复习</a:t>
            </a:r>
            <a:endParaRPr lang="zh-CN" altLang="en-US" sz="7200" dirty="0"/>
          </a:p>
        </p:txBody>
      </p:sp>
      <p:sp>
        <p:nvSpPr>
          <p:cNvPr id="3" name="矩形 2"/>
          <p:cNvSpPr/>
          <p:nvPr/>
        </p:nvSpPr>
        <p:spPr>
          <a:xfrm flipH="1">
            <a:off x="273" y="12347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TextBox 4"/>
          <p:cNvSpPr txBox="1"/>
          <p:nvPr/>
        </p:nvSpPr>
        <p:spPr>
          <a:xfrm>
            <a:off x="97342" y="123478"/>
            <a:ext cx="1723549" cy="276999"/>
          </a:xfrm>
          <a:prstGeom prst="rect">
            <a:avLst/>
          </a:prstGeom>
          <a:noFill/>
        </p:spPr>
        <p:txBody>
          <a:bodyPr wrap="none" rtlCol="0">
            <a:spAutoFit/>
          </a:bodyPr>
          <a:lstStyle/>
          <a:p>
            <a:r>
              <a:rPr lang="zh-CN" altLang="en-US" sz="1200" dirty="0" smtClean="0">
                <a:latin typeface="黑体" panose="02010609060101010101" pitchFamily="49" charset="-122"/>
                <a:ea typeface="黑体" panose="02010609060101010101" pitchFamily="49" charset="-122"/>
              </a:rPr>
              <a:t>  语文  </a:t>
            </a:r>
            <a:r>
              <a:rPr lang="zh-CN" altLang="en-US" sz="1200" dirty="0">
                <a:latin typeface="黑体" panose="02010609060101010101" pitchFamily="49" charset="-122"/>
                <a:ea typeface="黑体" panose="02010609060101010101" pitchFamily="49" charset="-122"/>
              </a:rPr>
              <a:t>六</a:t>
            </a:r>
            <a:r>
              <a:rPr lang="zh-CN" altLang="en-US" sz="1200" dirty="0" smtClean="0">
                <a:latin typeface="黑体" panose="02010609060101010101" pitchFamily="49" charset="-122"/>
                <a:ea typeface="黑体" panose="02010609060101010101" pitchFamily="49" charset="-122"/>
              </a:rPr>
              <a:t>年级  上册</a:t>
            </a:r>
            <a:endParaRPr lang="zh-CN" altLang="en-US" sz="1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337945" y="2236470"/>
            <a:ext cx="702124" cy="645160"/>
          </a:xfrm>
          <a:prstGeom prst="rect">
            <a:avLst/>
          </a:prstGeom>
          <a:noFill/>
        </p:spPr>
        <p:txBody>
          <a:bodyPr wrap="square" rtlCol="0">
            <a:spAutoFit/>
          </a:bodyPr>
          <a:lstStyle/>
          <a:p>
            <a:r>
              <a:rPr lang="zh-CN" altLang="en-US" sz="3600" b="1">
                <a:solidFill>
                  <a:srgbClr val="FF0000"/>
                </a:solidFill>
                <a:latin typeface="黑体" panose="02010609060101010101" pitchFamily="49" charset="-122"/>
                <a:ea typeface="黑体" panose="02010609060101010101" pitchFamily="49" charset="-122"/>
                <a:cs typeface="楷体" panose="02010609060101010101" charset="-122"/>
                <a:sym typeface="+mn-ea"/>
              </a:rPr>
              <a:t>困</a:t>
            </a:r>
            <a:endParaRPr lang="zh-CN" altLang="en-US" sz="3600" b="1">
              <a:solidFill>
                <a:srgbClr val="FF0000"/>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9" name="左大括号 8"/>
          <p:cNvSpPr/>
          <p:nvPr/>
        </p:nvSpPr>
        <p:spPr>
          <a:xfrm>
            <a:off x="2011494" y="1512157"/>
            <a:ext cx="134992" cy="2132521"/>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文本框 9"/>
          <p:cNvSpPr txBox="1"/>
          <p:nvPr/>
        </p:nvSpPr>
        <p:spPr>
          <a:xfrm>
            <a:off x="3486150" y="1378585"/>
            <a:ext cx="2685415" cy="521970"/>
          </a:xfrm>
          <a:prstGeom prst="rect">
            <a:avLst/>
          </a:prstGeom>
          <a:noFill/>
          <a:ln>
            <a:solidFill>
              <a:schemeClr val="accent3">
                <a:lumMod val="75000"/>
              </a:schemeClr>
            </a:solidFill>
          </a:ln>
        </p:spPr>
        <p:txBody>
          <a:bodyPr wrap="none" rtlCol="0" anchor="t">
            <a:spAutoFit/>
          </a:bodyPr>
          <a:lstStyle/>
          <a:p>
            <a:r>
              <a:rPr lang="zh-CN" altLang="en-US" sz="2800" b="1">
                <a:latin typeface="楷体" panose="02010609060101010101" charset="-122"/>
                <a:ea typeface="楷体" panose="02010609060101010101" charset="-122"/>
                <a:cs typeface="楷体" panose="02010609060101010101" charset="-122"/>
                <a:sym typeface="+mn-ea"/>
              </a:rPr>
              <a:t>①穷苦、艰难。</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3486150" y="2323465"/>
            <a:ext cx="2752725" cy="521970"/>
          </a:xfrm>
          <a:prstGeom prst="rect">
            <a:avLst/>
          </a:prstGeom>
          <a:noFill/>
          <a:ln>
            <a:solidFill>
              <a:schemeClr val="accent3">
                <a:lumMod val="75000"/>
              </a:schemeClr>
            </a:solidFill>
          </a:ln>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②疲乏、困倦。</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4" name="文本框 13"/>
          <p:cNvSpPr txBox="1"/>
          <p:nvPr/>
        </p:nvSpPr>
        <p:spPr>
          <a:xfrm>
            <a:off x="3486150" y="3217545"/>
            <a:ext cx="3819525" cy="521970"/>
          </a:xfrm>
          <a:prstGeom prst="rect">
            <a:avLst/>
          </a:prstGeom>
          <a:noFill/>
          <a:ln>
            <a:solidFill>
              <a:schemeClr val="accent3">
                <a:lumMod val="75000"/>
              </a:schemeClr>
            </a:solidFill>
          </a:ln>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③陷在艰难痛苦之中。</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2204720" y="1378585"/>
            <a:ext cx="897890" cy="521970"/>
          </a:xfrm>
          <a:prstGeom prst="rect">
            <a:avLst/>
          </a:prstGeom>
          <a:noFill/>
        </p:spPr>
        <p:txBody>
          <a:bodyPr wrap="non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穷困</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7" name="文本框 16"/>
          <p:cNvSpPr txBox="1"/>
          <p:nvPr/>
        </p:nvSpPr>
        <p:spPr>
          <a:xfrm>
            <a:off x="2204720" y="2323465"/>
            <a:ext cx="897890" cy="521970"/>
          </a:xfrm>
          <a:prstGeom prst="rect">
            <a:avLst/>
          </a:prstGeom>
          <a:noFill/>
        </p:spPr>
        <p:txBody>
          <a:bodyPr wrap="non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困倦</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9" name="文本框 18"/>
          <p:cNvSpPr txBox="1"/>
          <p:nvPr/>
        </p:nvSpPr>
        <p:spPr>
          <a:xfrm>
            <a:off x="2204720" y="3217545"/>
            <a:ext cx="897890" cy="521970"/>
          </a:xfrm>
          <a:prstGeom prst="rect">
            <a:avLst/>
          </a:prstGeom>
          <a:noFill/>
        </p:spPr>
        <p:txBody>
          <a:bodyPr wrap="non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困难</a:t>
            </a:r>
            <a:endParaRPr lang="zh-CN" altLang="en-US" sz="2800" b="1"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91515" y="1089025"/>
            <a:ext cx="7948930" cy="3044190"/>
          </a:xfrm>
          <a:prstGeom prst="rect">
            <a:avLst/>
          </a:prstGeom>
          <a:noFill/>
        </p:spPr>
        <p:txBody>
          <a:bodyPr wrap="square" rtlCol="0">
            <a:spAutoFit/>
          </a:bodyPr>
          <a:lstStyle/>
          <a:p>
            <a:pPr>
              <a:lnSpc>
                <a:spcPct val="120000"/>
              </a:lnSpc>
            </a:pPr>
            <a:r>
              <a:rPr lang="zh-CN" altLang="en-US" sz="3200" dirty="0" smtClean="0">
                <a:latin typeface="黑体" panose="02010609060101010101" pitchFamily="49" charset="-122"/>
                <a:ea typeface="黑体" panose="02010609060101010101" pitchFamily="49" charset="-122"/>
                <a:cs typeface="黑体" panose="02010609060101010101" pitchFamily="49" charset="-122"/>
              </a:rPr>
              <a:t>一</a:t>
            </a:r>
            <a:r>
              <a:rPr lang="zh-CN" altLang="en-US" sz="3200" dirty="0">
                <a:latin typeface="黑体" panose="02010609060101010101" pitchFamily="49" charset="-122"/>
                <a:ea typeface="黑体" panose="02010609060101010101" pitchFamily="49" charset="-122"/>
                <a:cs typeface="黑体" panose="02010609060101010101" pitchFamily="49" charset="-122"/>
              </a:rPr>
              <a:t>、用“√”标出红色字的正确读音。</a:t>
            </a:r>
            <a:endParaRPr lang="zh-CN" altLang="en-US" sz="3200" dirty="0">
              <a:latin typeface="楷体" panose="02010609060101010101" charset="-122"/>
              <a:ea typeface="楷体" panose="02010609060101010101" charset="-122"/>
              <a:cs typeface="楷体" panose="02010609060101010101" charset="-122"/>
            </a:endParaRPr>
          </a:p>
          <a:p>
            <a:pPr>
              <a:lnSpc>
                <a:spcPct val="120000"/>
              </a:lnSpc>
            </a:pP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肆</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虐（</a:t>
            </a:r>
            <a:r>
              <a:rPr lang="zh-CN" altLang="en-US" sz="3200" b="1" dirty="0">
                <a:solidFill>
                  <a:schemeClr val="tx1"/>
                </a:solidFill>
                <a:uFillTx/>
                <a:latin typeface="黑体" panose="02010609060101010101" pitchFamily="49" charset="-122"/>
                <a:ea typeface="黑体" panose="02010609060101010101" pitchFamily="49" charset="-122"/>
                <a:cs typeface="楷体" panose="02010609060101010101" charset="-122"/>
                <a:sym typeface="+mn-ea"/>
              </a:rPr>
              <a:t>sì shì</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揪</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心（</a:t>
            </a:r>
            <a:r>
              <a:rPr lang="zh-CN" altLang="en-US" sz="3200" b="1" dirty="0">
                <a:solidFill>
                  <a:schemeClr val="tx1"/>
                </a:solidFill>
                <a:uFillTx/>
                <a:latin typeface="黑体" panose="02010609060101010101" pitchFamily="49" charset="-122"/>
                <a:ea typeface="黑体" panose="02010609060101010101" pitchFamily="49" charset="-122"/>
                <a:cs typeface="楷体" panose="02010609060101010101" charset="-122"/>
                <a:sym typeface="+mn-ea"/>
              </a:rPr>
              <a:t>qiū jiū</a:t>
            </a: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a:t>
            </a:r>
            <a:endPar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吞</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没</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a:t>
            </a:r>
            <a:r>
              <a:rPr lang="zh-CN" altLang="en-US" sz="3200" b="1" dirty="0">
                <a:solidFill>
                  <a:schemeClr val="tx1"/>
                </a:solidFill>
                <a:uFillTx/>
                <a:latin typeface="黑体" panose="02010609060101010101" pitchFamily="49" charset="-122"/>
                <a:ea typeface="黑体" panose="02010609060101010101" pitchFamily="49" charset="-122"/>
                <a:cs typeface="楷体" panose="02010609060101010101" charset="-122"/>
                <a:sym typeface="+mn-ea"/>
              </a:rPr>
              <a:t>méi mò</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流</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淌</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a:t>
            </a:r>
            <a:r>
              <a:rPr lang="zh-CN" altLang="en-US" sz="3200" b="1" dirty="0">
                <a:solidFill>
                  <a:schemeClr val="tx1"/>
                </a:solidFill>
                <a:uFillTx/>
                <a:latin typeface="汉语拼音" panose="020B0604020202020204" pitchFamily="34" charset="0"/>
                <a:ea typeface="黑体" panose="02010609060101010101" pitchFamily="49" charset="-122"/>
                <a:cs typeface="汉语拼音" panose="020B0604020202020204" pitchFamily="34" charset="0"/>
                <a:sym typeface="+mn-ea"/>
              </a:rPr>
              <a:t>tǎng chǎng</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a:t>
            </a:r>
            <a:endPar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搔</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痒（</a:t>
            </a:r>
            <a:r>
              <a:rPr lang="zh-CN" altLang="en-US" sz="3200" b="1" dirty="0">
                <a:solidFill>
                  <a:schemeClr val="tx1"/>
                </a:solidFill>
                <a:uFillTx/>
                <a:latin typeface="黑体" panose="02010609060101010101" pitchFamily="49" charset="-122"/>
                <a:ea typeface="黑体" panose="02010609060101010101" pitchFamily="49" charset="-122"/>
                <a:cs typeface="楷体" panose="02010609060101010101" charset="-122"/>
                <a:sym typeface="+mn-ea"/>
              </a:rPr>
              <a:t>náo sāo</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破</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帆</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a:t>
            </a:r>
            <a:r>
              <a:rPr lang="zh-CN" altLang="en-US" sz="3200" b="1" dirty="0">
                <a:solidFill>
                  <a:schemeClr val="tx1"/>
                </a:solidFill>
                <a:uFillTx/>
                <a:latin typeface="黑体" panose="02010609060101010101" pitchFamily="49" charset="-122"/>
                <a:ea typeface="黑体" panose="02010609060101010101" pitchFamily="49" charset="-122"/>
                <a:cs typeface="楷体" panose="02010609060101010101" charset="-122"/>
                <a:sym typeface="+mn-ea"/>
              </a:rPr>
              <a:t>fān fán</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a:t>
            </a:r>
            <a:endPar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蜷</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身（</a:t>
            </a:r>
            <a:r>
              <a:rPr lang="zh-CN" altLang="en-US" sz="3200" b="1" dirty="0">
                <a:solidFill>
                  <a:schemeClr val="tx1"/>
                </a:solidFill>
                <a:uFillTx/>
                <a:latin typeface="黑体" panose="02010609060101010101" pitchFamily="49" charset="-122"/>
                <a:ea typeface="黑体" panose="02010609060101010101" pitchFamily="49" charset="-122"/>
                <a:cs typeface="楷体" panose="02010609060101010101" charset="-122"/>
                <a:sym typeface="+mn-ea"/>
              </a:rPr>
              <a:t>juǎn quán</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澎</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湃</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a:t>
            </a:r>
            <a:r>
              <a:rPr lang="zh-CN" altLang="en-US" sz="3200" b="1" dirty="0">
                <a:solidFill>
                  <a:schemeClr val="tx1"/>
                </a:solidFill>
                <a:uFillTx/>
                <a:latin typeface="黑体" panose="02010609060101010101" pitchFamily="49" charset="-122"/>
                <a:ea typeface="黑体" panose="02010609060101010101" pitchFamily="49" charset="-122"/>
                <a:cs typeface="楷体" panose="02010609060101010101" charset="-122"/>
                <a:sym typeface="+mn-ea"/>
              </a:rPr>
              <a:t>pài bài</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a:t>
            </a:r>
            <a:endParaRPr lang="en-US" altLang="zh-CN" b="1" dirty="0">
              <a:latin typeface="楷体" panose="02010609060101010101" charset="-122"/>
              <a:ea typeface="楷体" panose="02010609060101010101" charset="-122"/>
              <a:cs typeface="楷体" panose="02010609060101010101" charset="-122"/>
              <a:sym typeface="+mn-ea"/>
            </a:endParaRPr>
          </a:p>
        </p:txBody>
      </p:sp>
      <p:sp>
        <p:nvSpPr>
          <p:cNvPr id="18" name="文本框 17"/>
          <p:cNvSpPr txBox="1"/>
          <p:nvPr/>
        </p:nvSpPr>
        <p:spPr>
          <a:xfrm>
            <a:off x="1979771" y="1945137"/>
            <a:ext cx="49911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a:t>
            </a:r>
            <a:endParaRPr lang="zh-CN" altLang="en-US" sz="2800" b="1">
              <a:solidFill>
                <a:srgbClr val="FF0000"/>
              </a:solidFill>
              <a:latin typeface="楷体" panose="02010609060101010101" charset="-122"/>
              <a:ea typeface="楷体" panose="02010609060101010101" charset="-122"/>
            </a:endParaRPr>
          </a:p>
        </p:txBody>
      </p:sp>
      <p:sp>
        <p:nvSpPr>
          <p:cNvPr id="9" name="文本框 8"/>
          <p:cNvSpPr txBox="1"/>
          <p:nvPr/>
        </p:nvSpPr>
        <p:spPr>
          <a:xfrm>
            <a:off x="423069" y="428440"/>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4" name="文本框 3"/>
          <p:cNvSpPr txBox="1"/>
          <p:nvPr/>
        </p:nvSpPr>
        <p:spPr>
          <a:xfrm>
            <a:off x="6653848" y="1938629"/>
            <a:ext cx="49911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a:t>
            </a:r>
            <a:endParaRPr lang="zh-CN" altLang="en-US" sz="2800" b="1">
              <a:solidFill>
                <a:srgbClr val="FF0000"/>
              </a:solidFill>
              <a:latin typeface="楷体" panose="02010609060101010101" charset="-122"/>
              <a:ea typeface="楷体" panose="02010609060101010101" charset="-122"/>
            </a:endParaRPr>
          </a:p>
        </p:txBody>
      </p:sp>
      <p:sp>
        <p:nvSpPr>
          <p:cNvPr id="5" name="文本框 4"/>
          <p:cNvSpPr txBox="1"/>
          <p:nvPr/>
        </p:nvSpPr>
        <p:spPr>
          <a:xfrm>
            <a:off x="2826861" y="2562199"/>
            <a:ext cx="49911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a:t>
            </a:r>
            <a:endParaRPr lang="zh-CN" altLang="en-US" sz="2800" b="1">
              <a:solidFill>
                <a:srgbClr val="FF0000"/>
              </a:solidFill>
              <a:latin typeface="楷体" panose="02010609060101010101" charset="-122"/>
              <a:ea typeface="楷体" panose="02010609060101010101" charset="-122"/>
            </a:endParaRPr>
          </a:p>
        </p:txBody>
      </p:sp>
      <p:sp>
        <p:nvSpPr>
          <p:cNvPr id="6" name="文本框 5"/>
          <p:cNvSpPr txBox="1"/>
          <p:nvPr/>
        </p:nvSpPr>
        <p:spPr>
          <a:xfrm>
            <a:off x="5831681" y="2562040"/>
            <a:ext cx="49911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a:t>
            </a:r>
            <a:endParaRPr lang="zh-CN" altLang="en-US" sz="2800" b="1">
              <a:solidFill>
                <a:srgbClr val="FF0000"/>
              </a:solidFill>
              <a:latin typeface="楷体" panose="02010609060101010101" charset="-122"/>
              <a:ea typeface="楷体" panose="02010609060101010101" charset="-122"/>
            </a:endParaRPr>
          </a:p>
        </p:txBody>
      </p:sp>
      <p:sp>
        <p:nvSpPr>
          <p:cNvPr id="7" name="文本框 6"/>
          <p:cNvSpPr txBox="1"/>
          <p:nvPr/>
        </p:nvSpPr>
        <p:spPr>
          <a:xfrm>
            <a:off x="2984659" y="3155606"/>
            <a:ext cx="49911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a:t>
            </a:r>
            <a:endParaRPr lang="zh-CN" altLang="en-US" sz="2800" b="1">
              <a:solidFill>
                <a:srgbClr val="FF0000"/>
              </a:solidFill>
              <a:latin typeface="楷体" panose="02010609060101010101" charset="-122"/>
              <a:ea typeface="楷体" panose="02010609060101010101" charset="-122"/>
            </a:endParaRPr>
          </a:p>
        </p:txBody>
      </p:sp>
      <p:sp>
        <p:nvSpPr>
          <p:cNvPr id="8" name="文本框 7"/>
          <p:cNvSpPr txBox="1"/>
          <p:nvPr/>
        </p:nvSpPr>
        <p:spPr>
          <a:xfrm>
            <a:off x="5784056" y="3132746"/>
            <a:ext cx="499110"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a:t>
            </a:r>
            <a:endParaRPr lang="zh-CN" altLang="en-US" sz="2800" b="1" dirty="0">
              <a:solidFill>
                <a:srgbClr val="FF0000"/>
              </a:solidFill>
              <a:latin typeface="楷体" panose="02010609060101010101" charset="-122"/>
              <a:ea typeface="楷体" panose="02010609060101010101" charset="-122"/>
            </a:endParaRPr>
          </a:p>
        </p:txBody>
      </p:sp>
      <p:sp>
        <p:nvSpPr>
          <p:cNvPr id="10" name="文本框 9"/>
          <p:cNvSpPr txBox="1"/>
          <p:nvPr/>
        </p:nvSpPr>
        <p:spPr>
          <a:xfrm>
            <a:off x="3291364" y="3712977"/>
            <a:ext cx="49911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a:t>
            </a:r>
            <a:endParaRPr lang="zh-CN" altLang="en-US" sz="2800" b="1">
              <a:solidFill>
                <a:srgbClr val="FF0000"/>
              </a:solidFill>
              <a:latin typeface="楷体" panose="02010609060101010101" charset="-122"/>
              <a:ea typeface="楷体" panose="02010609060101010101" charset="-122"/>
            </a:endParaRPr>
          </a:p>
        </p:txBody>
      </p:sp>
      <p:sp>
        <p:nvSpPr>
          <p:cNvPr id="11" name="文本框 10"/>
          <p:cNvSpPr txBox="1"/>
          <p:nvPr/>
        </p:nvSpPr>
        <p:spPr>
          <a:xfrm>
            <a:off x="5793740" y="3692816"/>
            <a:ext cx="49911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a:t>
            </a:r>
            <a:endParaRPr lang="zh-CN" altLang="en-US" sz="2800" b="1">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 grpId="0"/>
      <p:bldP spid="5" grpId="0"/>
      <p:bldP spid="6" grpId="0"/>
      <p:bldP spid="7" grpId="0"/>
      <p:bldP spid="8"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5465127" y="1618783"/>
            <a:ext cx="3851275" cy="2308324"/>
          </a:xfrm>
          <a:prstGeom prst="rect">
            <a:avLst/>
          </a:prstGeom>
          <a:noFill/>
        </p:spPr>
        <p:txBody>
          <a:bodyPr wrap="square" rtlCol="0">
            <a:spAutoFit/>
          </a:bodyPr>
          <a:lstStyle/>
          <a:p>
            <a:pPr>
              <a:lnSpc>
                <a:spcPct val="150000"/>
              </a:lnSpc>
            </a:pPr>
            <a:r>
              <a:rPr lang="en-US" altLang="zh-CN" sz="3200" dirty="0"/>
              <a:t>______</a:t>
            </a:r>
            <a:r>
              <a:rPr lang="zh-CN" altLang="en-US" sz="3200" dirty="0" smtClean="0"/>
              <a:t>（          ）</a:t>
            </a:r>
            <a:r>
              <a:rPr lang="en-US" altLang="zh-CN" sz="3200" dirty="0"/>
              <a:t>______</a:t>
            </a:r>
            <a:r>
              <a:rPr lang="zh-CN" altLang="en-US" sz="3200" dirty="0"/>
              <a:t>（          ）</a:t>
            </a:r>
            <a:endParaRPr lang="zh-CN" altLang="en-US" sz="3200" dirty="0"/>
          </a:p>
          <a:p>
            <a:pPr>
              <a:lnSpc>
                <a:spcPct val="150000"/>
              </a:lnSpc>
            </a:pPr>
            <a:r>
              <a:rPr lang="en-US" altLang="zh-CN" sz="3200" dirty="0"/>
              <a:t>______</a:t>
            </a:r>
            <a:r>
              <a:rPr lang="zh-CN" altLang="en-US" sz="3200" dirty="0"/>
              <a:t>（          </a:t>
            </a:r>
            <a:r>
              <a:rPr lang="zh-CN" altLang="en-US" sz="3200" dirty="0" smtClean="0"/>
              <a:t>）</a:t>
            </a:r>
            <a:endParaRPr lang="zh-CN" altLang="en-US" sz="3200" dirty="0"/>
          </a:p>
        </p:txBody>
      </p:sp>
      <p:sp>
        <p:nvSpPr>
          <p:cNvPr id="2" name="TextBox 1"/>
          <p:cNvSpPr txBox="1"/>
          <p:nvPr/>
        </p:nvSpPr>
        <p:spPr>
          <a:xfrm>
            <a:off x="1282700" y="1629982"/>
            <a:ext cx="3851275" cy="2308324"/>
          </a:xfrm>
          <a:prstGeom prst="rect">
            <a:avLst/>
          </a:prstGeom>
          <a:noFill/>
        </p:spPr>
        <p:txBody>
          <a:bodyPr wrap="square" rtlCol="0">
            <a:spAutoFit/>
          </a:bodyPr>
          <a:lstStyle/>
          <a:p>
            <a:pPr>
              <a:lnSpc>
                <a:spcPct val="150000"/>
              </a:lnSpc>
            </a:pPr>
            <a:r>
              <a:rPr lang="en-US" altLang="zh-CN" sz="3200" dirty="0"/>
              <a:t>______</a:t>
            </a:r>
            <a:r>
              <a:rPr lang="zh-CN" altLang="en-US" sz="3200" dirty="0"/>
              <a:t>（          </a:t>
            </a:r>
            <a:r>
              <a:rPr lang="zh-CN" altLang="en-US" sz="3200" dirty="0" smtClean="0"/>
              <a:t>）</a:t>
            </a:r>
            <a:r>
              <a:rPr lang="en-US" altLang="zh-CN" sz="3200" dirty="0"/>
              <a:t>______</a:t>
            </a:r>
            <a:r>
              <a:rPr lang="zh-CN" altLang="en-US" sz="3200" dirty="0"/>
              <a:t>（          ）</a:t>
            </a:r>
            <a:endParaRPr lang="zh-CN" altLang="en-US" sz="3200" dirty="0"/>
          </a:p>
          <a:p>
            <a:pPr>
              <a:lnSpc>
                <a:spcPct val="150000"/>
              </a:lnSpc>
            </a:pPr>
            <a:r>
              <a:rPr lang="en-US" altLang="zh-CN" sz="3200" dirty="0"/>
              <a:t>______</a:t>
            </a:r>
            <a:r>
              <a:rPr lang="zh-CN" altLang="en-US" sz="3200" dirty="0"/>
              <a:t>（          </a:t>
            </a:r>
            <a:r>
              <a:rPr lang="zh-CN" altLang="en-US" sz="3200" dirty="0" smtClean="0"/>
              <a:t>）</a:t>
            </a:r>
            <a:endParaRPr lang="zh-CN" altLang="en-US" sz="3200" dirty="0"/>
          </a:p>
        </p:txBody>
      </p:sp>
      <p:sp>
        <p:nvSpPr>
          <p:cNvPr id="4" name="文本框 3"/>
          <p:cNvSpPr txBox="1"/>
          <p:nvPr/>
        </p:nvSpPr>
        <p:spPr>
          <a:xfrm>
            <a:off x="412274" y="660747"/>
            <a:ext cx="6370955"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cs typeface="黑体" panose="02010609060101010101" pitchFamily="49" charset="-122"/>
              </a:rPr>
              <a:t>二、给下列多音字补充拼音、组词。</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
        <p:nvSpPr>
          <p:cNvPr id="10" name="文本框 9"/>
          <p:cNvSpPr txBox="1"/>
          <p:nvPr/>
        </p:nvSpPr>
        <p:spPr>
          <a:xfrm>
            <a:off x="518160" y="2475045"/>
            <a:ext cx="595035" cy="584775"/>
          </a:xfrm>
          <a:prstGeom prst="rect">
            <a:avLst/>
          </a:prstGeom>
          <a:noFill/>
        </p:spPr>
        <p:txBody>
          <a:bodyPr wrap="none" rtlCol="0">
            <a:spAutoFit/>
          </a:bodyPr>
          <a:lstStyle/>
          <a:p>
            <a:pPr algn="l"/>
            <a:r>
              <a:rPr lang="zh-CN" altLang="en-US" sz="3200" b="1" dirty="0">
                <a:latin typeface="汉语拼音" panose="020B0604020202020204" pitchFamily="34" charset="0"/>
                <a:ea typeface="黑体" panose="02010609060101010101" pitchFamily="49" charset="-122"/>
                <a:cs typeface="汉语拼音" panose="020B0604020202020204" pitchFamily="34" charset="0"/>
                <a:sym typeface="+mn-ea"/>
              </a:rPr>
              <a:t>强</a:t>
            </a:r>
            <a:endParaRPr lang="zh-CN" altLang="en-US" sz="3200" b="1"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8" name="左大括号 7"/>
          <p:cNvSpPr/>
          <p:nvPr/>
        </p:nvSpPr>
        <p:spPr>
          <a:xfrm>
            <a:off x="1101725" y="1777365"/>
            <a:ext cx="293370" cy="197104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b="1">
              <a:latin typeface="汉语拼音" panose="020B0604020202020204" pitchFamily="34" charset="0"/>
              <a:cs typeface="汉语拼音" panose="020B0604020202020204" pitchFamily="34" charset="0"/>
            </a:endParaRPr>
          </a:p>
        </p:txBody>
      </p:sp>
      <p:grpSp>
        <p:nvGrpSpPr>
          <p:cNvPr id="3" name="组合 2"/>
          <p:cNvGrpSpPr/>
          <p:nvPr/>
        </p:nvGrpSpPr>
        <p:grpSpPr>
          <a:xfrm>
            <a:off x="1456849" y="1715135"/>
            <a:ext cx="3003868" cy="2172566"/>
            <a:chOff x="1723549" y="1791335"/>
            <a:chExt cx="3003868" cy="2172566"/>
          </a:xfrm>
        </p:grpSpPr>
        <p:sp>
          <p:nvSpPr>
            <p:cNvPr id="11" name="文本框 10"/>
            <p:cNvSpPr txBox="1"/>
            <p:nvPr/>
          </p:nvSpPr>
          <p:spPr>
            <a:xfrm>
              <a:off x="1723549" y="3285407"/>
              <a:ext cx="1236236" cy="584775"/>
            </a:xfrm>
            <a:prstGeom prst="rect">
              <a:avLst/>
            </a:prstGeom>
            <a:noFill/>
          </p:spPr>
          <p:txBody>
            <a:bodyPr wrap="none" rtlCol="0">
              <a:spAutoFit/>
            </a:bodyPr>
            <a:lstStyle/>
            <a:p>
              <a:pPr algn="l"/>
              <a:r>
                <a:rPr lang="en-US" altLang="zh-CN" sz="3200" b="1" dirty="0" err="1" smtClean="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qiǎng</a:t>
              </a:r>
              <a:endParaRPr lang="zh-CN" altLang="en-US"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6" name="文本框 5"/>
            <p:cNvSpPr txBox="1"/>
            <p:nvPr/>
          </p:nvSpPr>
          <p:spPr>
            <a:xfrm>
              <a:off x="1736249" y="2571724"/>
              <a:ext cx="1237839" cy="584775"/>
            </a:xfrm>
            <a:prstGeom prst="rect">
              <a:avLst/>
            </a:prstGeom>
            <a:noFill/>
          </p:spPr>
          <p:txBody>
            <a:bodyPr wrap="none" rtlCol="0">
              <a:spAutoFit/>
            </a:bodyPr>
            <a:lstStyle/>
            <a:p>
              <a:pPr algn="l"/>
              <a:r>
                <a:rPr lang="en-US" altLang="zh-CN"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qiáng</a:t>
              </a:r>
              <a:endParaRPr lang="en-US" altLang="zh-CN"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12" name="文本框 11"/>
            <p:cNvSpPr txBox="1"/>
            <p:nvPr/>
          </p:nvSpPr>
          <p:spPr>
            <a:xfrm>
              <a:off x="3427254" y="3379126"/>
              <a:ext cx="1300163" cy="584775"/>
            </a:xfrm>
            <a:prstGeom prst="rect">
              <a:avLst/>
            </a:prstGeom>
            <a:noFill/>
          </p:spPr>
          <p:txBody>
            <a:bodyPr wrap="square" rtlCol="0">
              <a:spAutoFit/>
            </a:bodyPr>
            <a:lstStyle/>
            <a:p>
              <a:pPr algn="l"/>
              <a:r>
                <a:rPr lang="zh-CN" altLang="en-US" sz="3200" b="1" dirty="0">
                  <a:solidFill>
                    <a:srgbClr val="FF0000"/>
                  </a:solidFill>
                  <a:latin typeface="汉语拼音" panose="020B0604020202020204" pitchFamily="34" charset="0"/>
                  <a:ea typeface="楷体" panose="02010609060101010101" charset="-122"/>
                  <a:cs typeface="汉语拼音" panose="020B0604020202020204" pitchFamily="34" charset="0"/>
                </a:rPr>
                <a:t>勉强</a:t>
              </a:r>
              <a:endParaRPr lang="zh-CN" altLang="en-US" sz="3200" b="1" dirty="0">
                <a:solidFill>
                  <a:srgbClr val="FF0000"/>
                </a:solidFill>
                <a:latin typeface="汉语拼音" panose="020B0604020202020204" pitchFamily="34" charset="0"/>
                <a:ea typeface="楷体" panose="02010609060101010101" charset="-122"/>
                <a:cs typeface="汉语拼音" panose="020B0604020202020204" pitchFamily="34" charset="0"/>
              </a:endParaRPr>
            </a:p>
          </p:txBody>
        </p:sp>
        <p:sp>
          <p:nvSpPr>
            <p:cNvPr id="7" name="文本框 6"/>
            <p:cNvSpPr txBox="1"/>
            <p:nvPr/>
          </p:nvSpPr>
          <p:spPr>
            <a:xfrm>
              <a:off x="3414395" y="2631440"/>
              <a:ext cx="1144905" cy="584775"/>
            </a:xfrm>
            <a:prstGeom prst="rect">
              <a:avLst/>
            </a:prstGeom>
            <a:noFill/>
          </p:spPr>
          <p:txBody>
            <a:bodyPr wrap="square" rtlCol="0">
              <a:spAutoFit/>
            </a:bodyPr>
            <a:lstStyle/>
            <a:p>
              <a:pPr algn="l"/>
              <a:r>
                <a:rPr lang="zh-CN" altLang="en-US" sz="3200" b="1" dirty="0" smtClean="0">
                  <a:solidFill>
                    <a:srgbClr val="FF0000"/>
                  </a:solidFill>
                  <a:latin typeface="汉语拼音" panose="020B0604020202020204" pitchFamily="34" charset="0"/>
                  <a:ea typeface="楷体" panose="02010609060101010101" charset="-122"/>
                  <a:cs typeface="汉语拼音" panose="020B0604020202020204" pitchFamily="34" charset="0"/>
                </a:rPr>
                <a:t>强壮</a:t>
              </a:r>
              <a:endParaRPr lang="zh-CN" altLang="en-US" sz="3200" b="1" dirty="0">
                <a:solidFill>
                  <a:srgbClr val="FF0000"/>
                </a:solidFill>
                <a:latin typeface="汉语拼音" panose="020B0604020202020204" pitchFamily="34" charset="0"/>
                <a:ea typeface="楷体" panose="02010609060101010101" charset="-122"/>
                <a:cs typeface="汉语拼音" panose="020B0604020202020204" pitchFamily="34" charset="0"/>
              </a:endParaRPr>
            </a:p>
          </p:txBody>
        </p:sp>
        <p:sp>
          <p:nvSpPr>
            <p:cNvPr id="9" name="文本框 8"/>
            <p:cNvSpPr txBox="1"/>
            <p:nvPr/>
          </p:nvSpPr>
          <p:spPr>
            <a:xfrm>
              <a:off x="3409170" y="1856045"/>
              <a:ext cx="1206154" cy="584775"/>
            </a:xfrm>
            <a:prstGeom prst="rect">
              <a:avLst/>
            </a:prstGeom>
            <a:noFill/>
          </p:spPr>
          <p:txBody>
            <a:bodyPr wrap="square" rtlCol="0">
              <a:spAutoFit/>
            </a:bodyPr>
            <a:lstStyle/>
            <a:p>
              <a:pPr algn="l">
                <a:buClrTx/>
                <a:buSzTx/>
                <a:buFontTx/>
              </a:pPr>
              <a:r>
                <a:rPr lang="zh-CN" altLang="en-US" sz="3200" b="1" dirty="0" smtClean="0">
                  <a:solidFill>
                    <a:srgbClr val="FF0000"/>
                  </a:solidFill>
                  <a:latin typeface="汉语拼音" panose="020B0604020202020204" pitchFamily="34" charset="0"/>
                  <a:ea typeface="楷体" panose="02010609060101010101" charset="-122"/>
                  <a:cs typeface="汉语拼音" panose="020B0604020202020204" pitchFamily="34" charset="0"/>
                </a:rPr>
                <a:t>倔强</a:t>
              </a:r>
              <a:endParaRPr lang="zh-CN" altLang="en-US" sz="3200" b="1" dirty="0">
                <a:solidFill>
                  <a:srgbClr val="FF0000"/>
                </a:solidFill>
                <a:latin typeface="汉语拼音" panose="020B0604020202020204" pitchFamily="34" charset="0"/>
                <a:ea typeface="楷体" panose="02010609060101010101" charset="-122"/>
                <a:cs typeface="汉语拼音" panose="020B0604020202020204" pitchFamily="34" charset="0"/>
              </a:endParaRPr>
            </a:p>
          </p:txBody>
        </p:sp>
        <p:sp>
          <p:nvSpPr>
            <p:cNvPr id="15" name="文本框 14"/>
            <p:cNvSpPr txBox="1"/>
            <p:nvPr/>
          </p:nvSpPr>
          <p:spPr>
            <a:xfrm>
              <a:off x="1736090" y="1791335"/>
              <a:ext cx="1389539" cy="584775"/>
            </a:xfrm>
            <a:prstGeom prst="rect">
              <a:avLst/>
            </a:prstGeom>
            <a:noFill/>
          </p:spPr>
          <p:txBody>
            <a:bodyPr wrap="square" rtlCol="0">
              <a:spAutoFit/>
            </a:bodyPr>
            <a:lstStyle/>
            <a:p>
              <a:r>
                <a:rPr lang="en-US" altLang="zh-CN"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rPr>
                <a:t>jiàng</a:t>
              </a:r>
              <a:endParaRPr lang="en-US" altLang="zh-CN"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endParaRPr>
            </a:p>
          </p:txBody>
        </p:sp>
      </p:grpSp>
      <p:sp>
        <p:nvSpPr>
          <p:cNvPr id="23" name="文本框 22"/>
          <p:cNvSpPr txBox="1"/>
          <p:nvPr/>
        </p:nvSpPr>
        <p:spPr>
          <a:xfrm>
            <a:off x="4689475" y="2504430"/>
            <a:ext cx="594995" cy="584829"/>
          </a:xfrm>
          <a:prstGeom prst="rect">
            <a:avLst/>
          </a:prstGeom>
          <a:noFill/>
        </p:spPr>
        <p:txBody>
          <a:bodyPr wrap="none" rtlCol="0">
            <a:spAutoFit/>
          </a:bodyPr>
          <a:lstStyle/>
          <a:p>
            <a:pPr algn="l"/>
            <a:r>
              <a:rPr lang="zh-CN" altLang="en-US" sz="3200" b="1" dirty="0">
                <a:latin typeface="汉语拼音" panose="020B0604020202020204" pitchFamily="34" charset="0"/>
                <a:ea typeface="黑体" panose="02010609060101010101" pitchFamily="49" charset="-122"/>
                <a:cs typeface="汉语拼音" panose="020B0604020202020204" pitchFamily="34" charset="0"/>
                <a:sym typeface="+mn-ea"/>
              </a:rPr>
              <a:t>蒙</a:t>
            </a:r>
            <a:endParaRPr lang="zh-CN" altLang="en-US" sz="3200" b="1" dirty="0">
              <a:latin typeface="汉语拼音" panose="020B0604020202020204" pitchFamily="34" charset="0"/>
              <a:ea typeface="黑体" panose="02010609060101010101" pitchFamily="49" charset="-122"/>
              <a:cs typeface="汉语拼音" panose="020B0604020202020204" pitchFamily="34" charset="0"/>
              <a:sym typeface="+mn-ea"/>
            </a:endParaRPr>
          </a:p>
        </p:txBody>
      </p:sp>
      <p:grpSp>
        <p:nvGrpSpPr>
          <p:cNvPr id="5" name="组合 4"/>
          <p:cNvGrpSpPr/>
          <p:nvPr/>
        </p:nvGrpSpPr>
        <p:grpSpPr>
          <a:xfrm>
            <a:off x="5591175" y="1734820"/>
            <a:ext cx="3455670" cy="2102326"/>
            <a:chOff x="5591175" y="1734820"/>
            <a:chExt cx="3455670" cy="2102326"/>
          </a:xfrm>
        </p:grpSpPr>
        <p:sp>
          <p:nvSpPr>
            <p:cNvPr id="24" name="文本框 23"/>
            <p:cNvSpPr txBox="1"/>
            <p:nvPr/>
          </p:nvSpPr>
          <p:spPr>
            <a:xfrm>
              <a:off x="5613400" y="1734820"/>
              <a:ext cx="1257300" cy="584829"/>
            </a:xfrm>
            <a:prstGeom prst="rect">
              <a:avLst/>
            </a:prstGeom>
            <a:noFill/>
          </p:spPr>
          <p:txBody>
            <a:bodyPr wrap="none" rtlCol="0">
              <a:spAutoFit/>
            </a:bodyPr>
            <a:lstStyle/>
            <a:p>
              <a:r>
                <a:rPr lang="zh-CN" altLang="en-US"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mé</a:t>
              </a:r>
              <a:r>
                <a:rPr lang="zh-CN" altLang="en-US" sz="3200" b="1" dirty="0" smtClean="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n</a:t>
              </a:r>
              <a:r>
                <a:rPr lang="en-US" altLang="zh-CN"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ɡ</a:t>
              </a:r>
              <a:endParaRPr lang="en-US" altLang="zh-CN"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56" name="文本框 55"/>
            <p:cNvSpPr txBox="1"/>
            <p:nvPr/>
          </p:nvSpPr>
          <p:spPr>
            <a:xfrm>
              <a:off x="5600065" y="2496810"/>
              <a:ext cx="1438275" cy="584829"/>
            </a:xfrm>
            <a:prstGeom prst="rect">
              <a:avLst/>
            </a:prstGeom>
            <a:noFill/>
          </p:spPr>
          <p:txBody>
            <a:bodyPr wrap="square" rtlCol="0">
              <a:spAutoFit/>
            </a:bodyPr>
            <a:lstStyle/>
            <a:p>
              <a:r>
                <a:rPr lang="zh-CN" altLang="en-US"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mē</a:t>
              </a:r>
              <a:r>
                <a:rPr lang="zh-CN" altLang="en-US" sz="3200" b="1" dirty="0" smtClean="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n</a:t>
              </a:r>
              <a:r>
                <a:rPr lang="en-US" altLang="zh-CN"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ɡ</a:t>
              </a:r>
              <a:endParaRPr lang="en-US" altLang="zh-CN" sz="3200" b="1"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13" name="文本框 12"/>
            <p:cNvSpPr txBox="1"/>
            <p:nvPr/>
          </p:nvSpPr>
          <p:spPr>
            <a:xfrm>
              <a:off x="5591175" y="3252371"/>
              <a:ext cx="1237839" cy="584775"/>
            </a:xfrm>
            <a:prstGeom prst="rect">
              <a:avLst/>
            </a:prstGeom>
            <a:noFill/>
          </p:spPr>
          <p:txBody>
            <a:bodyPr wrap="none" rtlCol="0">
              <a:spAutoFit/>
            </a:bodyPr>
            <a:lstStyle/>
            <a:p>
              <a:r>
                <a:rPr sz="3200" b="1" dirty="0" err="1" smtClean="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měn</a:t>
              </a:r>
              <a:r>
                <a:rPr lang="en-US" altLang="zh-CN" sz="3200" b="1" dirty="0" err="1" smtClean="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ɡ</a:t>
              </a:r>
              <a:endParaRPr lang="zh-CN" altLang="en-US" sz="3200" b="1" dirty="0" err="1">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14" name="文本框 13"/>
            <p:cNvSpPr txBox="1"/>
            <p:nvPr/>
          </p:nvSpPr>
          <p:spPr>
            <a:xfrm>
              <a:off x="7309485" y="1759585"/>
              <a:ext cx="1737360" cy="584829"/>
            </a:xfrm>
            <a:prstGeom prst="rect">
              <a:avLst/>
            </a:prstGeom>
            <a:noFill/>
          </p:spPr>
          <p:txBody>
            <a:bodyPr wrap="square" rtlCol="0">
              <a:spAutoFit/>
            </a:bodyPr>
            <a:lstStyle/>
            <a:p>
              <a:pPr algn="l"/>
              <a:r>
                <a:rPr lang="zh-CN" altLang="en-US" sz="3200" b="1" dirty="0" smtClean="0">
                  <a:solidFill>
                    <a:srgbClr val="FF0000"/>
                  </a:solidFill>
                  <a:latin typeface="汉语拼音" panose="020B0604020202020204" pitchFamily="34" charset="0"/>
                  <a:ea typeface="楷体" panose="02010609060101010101" charset="-122"/>
                  <a:cs typeface="汉语拼音" panose="020B0604020202020204" pitchFamily="34" charset="0"/>
                </a:rPr>
                <a:t>承蒙</a:t>
              </a:r>
              <a:endParaRPr lang="zh-CN" altLang="en-US" sz="3200" b="1" dirty="0">
                <a:solidFill>
                  <a:srgbClr val="FF0000"/>
                </a:solidFill>
                <a:latin typeface="汉语拼音" panose="020B0604020202020204" pitchFamily="34" charset="0"/>
                <a:ea typeface="楷体" panose="02010609060101010101" charset="-122"/>
                <a:cs typeface="汉语拼音" panose="020B0604020202020204" pitchFamily="34" charset="0"/>
              </a:endParaRPr>
            </a:p>
          </p:txBody>
        </p:sp>
        <p:sp>
          <p:nvSpPr>
            <p:cNvPr id="16" name="文本框 15"/>
            <p:cNvSpPr txBox="1"/>
            <p:nvPr/>
          </p:nvSpPr>
          <p:spPr>
            <a:xfrm>
              <a:off x="7348855" y="2508240"/>
              <a:ext cx="1048385" cy="584829"/>
            </a:xfrm>
            <a:prstGeom prst="rect">
              <a:avLst/>
            </a:prstGeom>
            <a:noFill/>
          </p:spPr>
          <p:txBody>
            <a:bodyPr wrap="square" rtlCol="0">
              <a:spAutoFit/>
            </a:bodyPr>
            <a:lstStyle/>
            <a:p>
              <a:pPr algn="l"/>
              <a:r>
                <a:rPr lang="zh-CN" altLang="en-US" sz="3200" b="1" dirty="0" smtClean="0">
                  <a:solidFill>
                    <a:srgbClr val="FF0000"/>
                  </a:solidFill>
                  <a:latin typeface="汉语拼音" panose="020B0604020202020204" pitchFamily="34" charset="0"/>
                  <a:ea typeface="楷体" panose="02010609060101010101" charset="-122"/>
                  <a:cs typeface="汉语拼音" panose="020B0604020202020204" pitchFamily="34" charset="0"/>
                </a:rPr>
                <a:t>蒙人</a:t>
              </a:r>
              <a:endParaRPr lang="zh-CN" altLang="en-US" sz="3200" b="1" dirty="0">
                <a:solidFill>
                  <a:srgbClr val="FF0000"/>
                </a:solidFill>
                <a:latin typeface="汉语拼音" panose="020B0604020202020204" pitchFamily="34" charset="0"/>
                <a:ea typeface="楷体" panose="02010609060101010101" charset="-122"/>
                <a:cs typeface="汉语拼音" panose="020B0604020202020204" pitchFamily="34" charset="0"/>
              </a:endParaRPr>
            </a:p>
          </p:txBody>
        </p:sp>
        <p:sp>
          <p:nvSpPr>
            <p:cNvPr id="17" name="文本框 16"/>
            <p:cNvSpPr txBox="1"/>
            <p:nvPr/>
          </p:nvSpPr>
          <p:spPr>
            <a:xfrm>
              <a:off x="7378700" y="3249911"/>
              <a:ext cx="1300480" cy="584829"/>
            </a:xfrm>
            <a:prstGeom prst="rect">
              <a:avLst/>
            </a:prstGeom>
            <a:noFill/>
          </p:spPr>
          <p:txBody>
            <a:bodyPr wrap="square" rtlCol="0">
              <a:spAutoFit/>
            </a:bodyPr>
            <a:lstStyle/>
            <a:p>
              <a:pPr algn="l"/>
              <a:r>
                <a:rPr lang="zh-CN" altLang="en-US" sz="3200" b="1" dirty="0">
                  <a:solidFill>
                    <a:srgbClr val="FF0000"/>
                  </a:solidFill>
                  <a:latin typeface="汉语拼音" panose="020B0604020202020204" pitchFamily="34" charset="0"/>
                  <a:ea typeface="楷体" panose="02010609060101010101" charset="-122"/>
                  <a:cs typeface="汉语拼音" panose="020B0604020202020204" pitchFamily="34" charset="0"/>
                </a:rPr>
                <a:t>蒙古</a:t>
              </a:r>
              <a:endParaRPr lang="zh-CN" altLang="en-US" sz="3200" b="1" dirty="0">
                <a:solidFill>
                  <a:srgbClr val="FF0000"/>
                </a:solidFill>
                <a:latin typeface="汉语拼音" panose="020B0604020202020204" pitchFamily="34" charset="0"/>
                <a:ea typeface="楷体" panose="02010609060101010101" charset="-122"/>
                <a:cs typeface="汉语拼音" panose="020B0604020202020204" pitchFamily="34" charset="0"/>
              </a:endParaRPr>
            </a:p>
          </p:txBody>
        </p:sp>
      </p:grpSp>
      <p:sp>
        <p:nvSpPr>
          <p:cNvPr id="18" name="左大括号 17"/>
          <p:cNvSpPr/>
          <p:nvPr/>
        </p:nvSpPr>
        <p:spPr>
          <a:xfrm>
            <a:off x="5259705" y="1845306"/>
            <a:ext cx="293370" cy="197102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b="1">
              <a:latin typeface="汉语拼音" panose="020B0604020202020204" pitchFamily="34" charset="0"/>
              <a:cs typeface="汉语拼音"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13105" y="927249"/>
            <a:ext cx="4375150" cy="584775"/>
          </a:xfrm>
          <a:prstGeom prst="rect">
            <a:avLst/>
          </a:prstGeom>
          <a:noFill/>
        </p:spPr>
        <p:txBody>
          <a:bodyPr wrap="square" rtlCol="0">
            <a:spAutoFit/>
          </a:bodyPr>
          <a:lstStyle>
            <a:defPPr>
              <a:defRPr lang="zh-CN"/>
            </a:defPPr>
            <a:lvl1pPr>
              <a:defRPr sz="3200">
                <a:latin typeface="黑体" panose="02010609060101010101" pitchFamily="49" charset="-122"/>
                <a:ea typeface="黑体" panose="02010609060101010101" pitchFamily="49" charset="-122"/>
                <a:cs typeface="黑体" panose="02010609060101010101" pitchFamily="49" charset="-122"/>
              </a:defRPr>
            </a:lvl1pPr>
          </a:lstStyle>
          <a:p>
            <a:r>
              <a:rPr lang="zh-CN" altLang="en-US" dirty="0"/>
              <a:t>三、辨字组词。</a:t>
            </a:r>
            <a:endParaRPr lang="zh-CN" altLang="en-US" dirty="0"/>
          </a:p>
        </p:txBody>
      </p:sp>
      <p:sp>
        <p:nvSpPr>
          <p:cNvPr id="13" name="文本框 12"/>
          <p:cNvSpPr txBox="1"/>
          <p:nvPr/>
        </p:nvSpPr>
        <p:spPr>
          <a:xfrm>
            <a:off x="1513205" y="1659057"/>
            <a:ext cx="643255" cy="584775"/>
          </a:xfrm>
          <a:prstGeom prst="rect">
            <a:avLst/>
          </a:prstGeom>
          <a:noFill/>
        </p:spPr>
        <p:txBody>
          <a:bodyPr wrap="square" rtlCol="0">
            <a:spAutoFit/>
          </a:bodyPr>
          <a:lstStyle/>
          <a:p>
            <a:r>
              <a:rPr lang="zh-CN" altLang="en-US" sz="3200" b="1" dirty="0">
                <a:latin typeface="楷体" panose="02010609060101010101" charset="-122"/>
                <a:ea typeface="楷体" panose="02010609060101010101" charset="-122"/>
              </a:rPr>
              <a:t>淌</a:t>
            </a:r>
            <a:endParaRPr lang="zh-CN" altLang="en-US" sz="3200" b="1" dirty="0">
              <a:latin typeface="楷体" panose="02010609060101010101" charset="-122"/>
              <a:ea typeface="楷体" panose="02010609060101010101" charset="-122"/>
            </a:endParaRPr>
          </a:p>
        </p:txBody>
      </p:sp>
      <p:sp>
        <p:nvSpPr>
          <p:cNvPr id="15" name="文本框 14"/>
          <p:cNvSpPr txBox="1"/>
          <p:nvPr/>
        </p:nvSpPr>
        <p:spPr>
          <a:xfrm>
            <a:off x="1513205" y="2401372"/>
            <a:ext cx="843915" cy="58477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躺</a:t>
            </a:r>
            <a:endParaRPr lang="zh-CN" altLang="en-US" sz="3200" b="1">
              <a:latin typeface="楷体" panose="02010609060101010101" charset="-122"/>
              <a:ea typeface="楷体" panose="02010609060101010101" charset="-122"/>
              <a:sym typeface="+mn-ea"/>
            </a:endParaRPr>
          </a:p>
        </p:txBody>
      </p:sp>
      <p:sp>
        <p:nvSpPr>
          <p:cNvPr id="16" name="文本框 15"/>
          <p:cNvSpPr txBox="1"/>
          <p:nvPr/>
        </p:nvSpPr>
        <p:spPr>
          <a:xfrm>
            <a:off x="1513205" y="3130352"/>
            <a:ext cx="781685" cy="584775"/>
          </a:xfrm>
          <a:prstGeom prst="rect">
            <a:avLst/>
          </a:prstGeom>
          <a:noFill/>
        </p:spPr>
        <p:txBody>
          <a:bodyPr wrap="square" rtlCol="0">
            <a:spAutoFit/>
          </a:bodyPr>
          <a:lstStyle/>
          <a:p>
            <a:pPr lvl="0" algn="l">
              <a:buClrTx/>
              <a:buSzTx/>
              <a:buFontTx/>
            </a:pPr>
            <a:r>
              <a:rPr lang="zh-CN" altLang="en-US" sz="3200" b="1" dirty="0">
                <a:latin typeface="楷体" panose="02010609060101010101" charset="-122"/>
                <a:ea typeface="楷体" panose="02010609060101010101" charset="-122"/>
                <a:sym typeface="+mn-ea"/>
              </a:rPr>
              <a:t>倘</a:t>
            </a:r>
            <a:endParaRPr lang="zh-CN" altLang="en-US" sz="3200" b="1" dirty="0">
              <a:latin typeface="楷体" panose="02010609060101010101" charset="-122"/>
              <a:ea typeface="楷体" panose="02010609060101010101" charset="-122"/>
              <a:sym typeface="+mn-ea"/>
            </a:endParaRPr>
          </a:p>
        </p:txBody>
      </p:sp>
      <p:sp>
        <p:nvSpPr>
          <p:cNvPr id="24" name="文本框 23"/>
          <p:cNvSpPr txBox="1"/>
          <p:nvPr/>
        </p:nvSpPr>
        <p:spPr>
          <a:xfrm>
            <a:off x="5047615" y="1684457"/>
            <a:ext cx="700405" cy="58477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糟</a:t>
            </a:r>
            <a:endParaRPr lang="zh-CN" altLang="en-US" sz="3200" b="1">
              <a:latin typeface="楷体" panose="02010609060101010101" charset="-122"/>
              <a:ea typeface="楷体" panose="02010609060101010101" charset="-122"/>
              <a:sym typeface="+mn-ea"/>
            </a:endParaRPr>
          </a:p>
        </p:txBody>
      </p:sp>
      <p:sp>
        <p:nvSpPr>
          <p:cNvPr id="25" name="文本框 24"/>
          <p:cNvSpPr txBox="1"/>
          <p:nvPr/>
        </p:nvSpPr>
        <p:spPr>
          <a:xfrm>
            <a:off x="5047615" y="2439472"/>
            <a:ext cx="580390" cy="58477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遭</a:t>
            </a:r>
            <a:endParaRPr lang="zh-CN" altLang="en-US" sz="3200" b="1">
              <a:latin typeface="楷体" panose="02010609060101010101" charset="-122"/>
              <a:ea typeface="楷体" panose="02010609060101010101" charset="-122"/>
              <a:sym typeface="+mn-ea"/>
            </a:endParaRPr>
          </a:p>
        </p:txBody>
      </p:sp>
      <p:sp>
        <p:nvSpPr>
          <p:cNvPr id="26" name="文本框 25"/>
          <p:cNvSpPr txBox="1"/>
          <p:nvPr/>
        </p:nvSpPr>
        <p:spPr>
          <a:xfrm>
            <a:off x="5047615" y="3143052"/>
            <a:ext cx="669925" cy="58477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槽</a:t>
            </a:r>
            <a:endParaRPr lang="zh-CN" altLang="en-US" sz="3200" b="1">
              <a:latin typeface="楷体" panose="02010609060101010101" charset="-122"/>
              <a:ea typeface="楷体" panose="02010609060101010101" charset="-122"/>
              <a:sym typeface="+mn-ea"/>
            </a:endParaRPr>
          </a:p>
        </p:txBody>
      </p:sp>
      <p:sp>
        <p:nvSpPr>
          <p:cNvPr id="7" name="左大括号 6"/>
          <p:cNvSpPr/>
          <p:nvPr/>
        </p:nvSpPr>
        <p:spPr>
          <a:xfrm>
            <a:off x="1354065" y="1666019"/>
            <a:ext cx="110635" cy="197934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p>
        </p:txBody>
      </p:sp>
      <p:sp>
        <p:nvSpPr>
          <p:cNvPr id="8" name="左大括号 7"/>
          <p:cNvSpPr/>
          <p:nvPr/>
        </p:nvSpPr>
        <p:spPr>
          <a:xfrm>
            <a:off x="4910513" y="1712793"/>
            <a:ext cx="133869" cy="194865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p>
        </p:txBody>
      </p:sp>
      <p:sp>
        <p:nvSpPr>
          <p:cNvPr id="20" name="文本框 19"/>
          <p:cNvSpPr txBox="1"/>
          <p:nvPr/>
        </p:nvSpPr>
        <p:spPr>
          <a:xfrm>
            <a:off x="1968500" y="1557457"/>
            <a:ext cx="2159000" cy="2308324"/>
          </a:xfrm>
          <a:prstGeom prst="rect">
            <a:avLst/>
          </a:prstGeom>
          <a:noFill/>
        </p:spPr>
        <p:txBody>
          <a:bodyPr wrap="square" rtlCol="0">
            <a:spAutoFit/>
          </a:bodyPr>
          <a:lstStyle/>
          <a:p>
            <a:pPr>
              <a:lnSpc>
                <a:spcPct val="150000"/>
              </a:lnSpc>
            </a:pPr>
            <a:r>
              <a:rPr lang="zh-CN" altLang="en-US" sz="3200" b="1" dirty="0">
                <a:latin typeface="楷体" panose="02010609060101010101" charset="-122"/>
                <a:ea typeface="楷体" panose="02010609060101010101" charset="-122"/>
                <a:sym typeface="+mn-ea"/>
              </a:rPr>
              <a:t>（    </a:t>
            </a:r>
            <a:r>
              <a:rPr lang="zh-CN" altLang="en-US" sz="3200" b="1" dirty="0" smtClean="0">
                <a:latin typeface="楷体" panose="02010609060101010101" charset="-122"/>
                <a:ea typeface="楷体" panose="02010609060101010101" charset="-122"/>
                <a:sym typeface="+mn-ea"/>
              </a:rPr>
              <a:t>）</a:t>
            </a:r>
            <a:r>
              <a:rPr lang="zh-CN" altLang="en-US" sz="3200" b="1" dirty="0">
                <a:latin typeface="楷体" panose="02010609060101010101" charset="-122"/>
                <a:ea typeface="楷体" panose="02010609060101010101" charset="-122"/>
                <a:sym typeface="+mn-ea"/>
              </a:rPr>
              <a:t>（    ）</a:t>
            </a:r>
            <a:endParaRPr lang="en-US" altLang="zh-CN" sz="3200" b="1" dirty="0">
              <a:latin typeface="楷体" panose="02010609060101010101" charset="-122"/>
              <a:ea typeface="楷体" panose="02010609060101010101" charset="-122"/>
              <a:sym typeface="+mn-ea"/>
            </a:endParaRPr>
          </a:p>
          <a:p>
            <a:pPr>
              <a:lnSpc>
                <a:spcPct val="150000"/>
              </a:lnSpc>
            </a:pPr>
            <a:r>
              <a:rPr lang="zh-CN" altLang="en-US" sz="3200" b="1" dirty="0">
                <a:latin typeface="楷体" panose="02010609060101010101" charset="-122"/>
                <a:ea typeface="楷体" panose="02010609060101010101" charset="-122"/>
                <a:sym typeface="+mn-ea"/>
              </a:rPr>
              <a:t>（    </a:t>
            </a:r>
            <a:r>
              <a:rPr lang="zh-CN" altLang="en-US" sz="3200" b="1" dirty="0" smtClean="0">
                <a:latin typeface="楷体" panose="02010609060101010101" charset="-122"/>
                <a:ea typeface="楷体" panose="02010609060101010101" charset="-122"/>
                <a:sym typeface="+mn-ea"/>
              </a:rPr>
              <a:t>）</a:t>
            </a:r>
            <a:endParaRPr lang="en-US" altLang="zh-CN" sz="3200" b="1" dirty="0">
              <a:latin typeface="楷体" panose="02010609060101010101" charset="-122"/>
              <a:ea typeface="楷体" panose="02010609060101010101" charset="-122"/>
              <a:sym typeface="+mn-ea"/>
            </a:endParaRPr>
          </a:p>
        </p:txBody>
      </p:sp>
      <p:sp>
        <p:nvSpPr>
          <p:cNvPr id="21" name="文本框 20"/>
          <p:cNvSpPr txBox="1"/>
          <p:nvPr/>
        </p:nvSpPr>
        <p:spPr>
          <a:xfrm>
            <a:off x="2382520" y="2406531"/>
            <a:ext cx="1007224" cy="584775"/>
          </a:xfrm>
          <a:prstGeom prst="rect">
            <a:avLst/>
          </a:prstGeom>
          <a:noFill/>
        </p:spPr>
        <p:txBody>
          <a:bodyPr wrap="square" rtlCol="0">
            <a:spAutoFit/>
          </a:bodyPr>
          <a:lstStyle/>
          <a:p>
            <a:pPr lvl="0" algn="l">
              <a:buClrTx/>
              <a:buSzTx/>
              <a:buFontTx/>
            </a:pPr>
            <a:r>
              <a:rPr lang="zh-CN" altLang="en-US" sz="3200" b="1" dirty="0" smtClean="0">
                <a:solidFill>
                  <a:srgbClr val="FF0000"/>
                </a:solidFill>
                <a:latin typeface="楷体" panose="02010609060101010101" charset="-122"/>
                <a:ea typeface="楷体" panose="02010609060101010101" charset="-122"/>
                <a:sym typeface="+mn-ea"/>
              </a:rPr>
              <a:t>躺下</a:t>
            </a:r>
            <a:endParaRPr lang="en-US" altLang="zh-CN" sz="3200" b="1" dirty="0">
              <a:solidFill>
                <a:srgbClr val="FF0000"/>
              </a:solidFill>
              <a:latin typeface="楷体" panose="02010609060101010101" charset="-122"/>
              <a:ea typeface="楷体" panose="02010609060101010101" charset="-122"/>
              <a:sym typeface="+mn-ea"/>
            </a:endParaRPr>
          </a:p>
        </p:txBody>
      </p:sp>
      <p:sp>
        <p:nvSpPr>
          <p:cNvPr id="22" name="文本框 21"/>
          <p:cNvSpPr txBox="1"/>
          <p:nvPr/>
        </p:nvSpPr>
        <p:spPr>
          <a:xfrm>
            <a:off x="2369820" y="3143627"/>
            <a:ext cx="1426210" cy="584775"/>
          </a:xfrm>
          <a:prstGeom prst="rect">
            <a:avLst/>
          </a:prstGeom>
          <a:noFill/>
        </p:spPr>
        <p:txBody>
          <a:bodyPr wrap="square" rtlCol="0">
            <a:spAutoFit/>
          </a:bodyPr>
          <a:lstStyle/>
          <a:p>
            <a:pPr lvl="0" algn="l">
              <a:buClrTx/>
              <a:buSzTx/>
              <a:buFontTx/>
            </a:pPr>
            <a:r>
              <a:rPr lang="zh-CN" altLang="en-US" sz="3200" b="1" dirty="0" smtClean="0">
                <a:solidFill>
                  <a:srgbClr val="FF0000"/>
                </a:solidFill>
                <a:latin typeface="楷体" panose="02010609060101010101" charset="-122"/>
                <a:ea typeface="楷体" panose="02010609060101010101" charset="-122"/>
                <a:sym typeface="+mn-ea"/>
              </a:rPr>
              <a:t>倘若</a:t>
            </a:r>
            <a:endParaRPr lang="en-US" altLang="zh-CN" sz="3200" b="1" dirty="0">
              <a:solidFill>
                <a:srgbClr val="FF0000"/>
              </a:solidFill>
              <a:latin typeface="楷体" panose="02010609060101010101" charset="-122"/>
              <a:ea typeface="楷体" panose="02010609060101010101" charset="-122"/>
              <a:sym typeface="+mn-ea"/>
            </a:endParaRPr>
          </a:p>
        </p:txBody>
      </p:sp>
      <p:sp>
        <p:nvSpPr>
          <p:cNvPr id="30" name="文本框 29"/>
          <p:cNvSpPr txBox="1"/>
          <p:nvPr/>
        </p:nvSpPr>
        <p:spPr>
          <a:xfrm>
            <a:off x="5834062" y="1666019"/>
            <a:ext cx="1340485" cy="584775"/>
          </a:xfrm>
          <a:prstGeom prst="rect">
            <a:avLst/>
          </a:prstGeom>
          <a:noFill/>
        </p:spPr>
        <p:txBody>
          <a:bodyPr wrap="square" rtlCol="0">
            <a:spAutoFit/>
          </a:bodyPr>
          <a:lstStyle/>
          <a:p>
            <a:pPr lvl="0" algn="l">
              <a:buClrTx/>
              <a:buSzTx/>
              <a:buFontTx/>
            </a:pPr>
            <a:r>
              <a:rPr lang="zh-CN" altLang="en-US" sz="3200" b="1" dirty="0" smtClean="0">
                <a:solidFill>
                  <a:srgbClr val="FF0000"/>
                </a:solidFill>
                <a:latin typeface="楷体" panose="02010609060101010101" charset="-122"/>
                <a:ea typeface="楷体" panose="02010609060101010101" charset="-122"/>
                <a:sym typeface="+mn-ea"/>
              </a:rPr>
              <a:t>糟糕</a:t>
            </a:r>
            <a:endParaRPr lang="en-US" altLang="zh-CN" sz="3200" b="1" dirty="0">
              <a:solidFill>
                <a:srgbClr val="FF0000"/>
              </a:solidFill>
              <a:latin typeface="楷体" panose="02010609060101010101" charset="-122"/>
              <a:ea typeface="楷体" panose="02010609060101010101" charset="-122"/>
              <a:sym typeface="+mn-ea"/>
            </a:endParaRPr>
          </a:p>
        </p:txBody>
      </p:sp>
      <p:sp>
        <p:nvSpPr>
          <p:cNvPr id="31" name="文本框 30"/>
          <p:cNvSpPr txBox="1"/>
          <p:nvPr/>
        </p:nvSpPr>
        <p:spPr>
          <a:xfrm>
            <a:off x="5821362" y="2414101"/>
            <a:ext cx="1666240" cy="584775"/>
          </a:xfrm>
          <a:prstGeom prst="rect">
            <a:avLst/>
          </a:prstGeom>
          <a:noFill/>
        </p:spPr>
        <p:txBody>
          <a:bodyPr wrap="square" rtlCol="0">
            <a:spAutoFit/>
          </a:bodyPr>
          <a:lstStyle/>
          <a:p>
            <a:pPr lvl="0" algn="l">
              <a:buClrTx/>
              <a:buSzTx/>
              <a:buFontTx/>
            </a:pPr>
            <a:r>
              <a:rPr lang="zh-CN" altLang="en-US" sz="3200" b="1" dirty="0" smtClean="0">
                <a:solidFill>
                  <a:srgbClr val="FF0000"/>
                </a:solidFill>
                <a:latin typeface="楷体" panose="02010609060101010101" charset="-122"/>
                <a:ea typeface="楷体" panose="02010609060101010101" charset="-122"/>
                <a:sym typeface="+mn-ea"/>
              </a:rPr>
              <a:t>遭遇</a:t>
            </a:r>
            <a:endParaRPr lang="en-US" altLang="zh-CN" sz="3200" b="1" dirty="0">
              <a:solidFill>
                <a:srgbClr val="FF0000"/>
              </a:solidFill>
              <a:latin typeface="楷体" panose="02010609060101010101" charset="-122"/>
              <a:ea typeface="楷体" panose="02010609060101010101" charset="-122"/>
              <a:sym typeface="+mn-ea"/>
            </a:endParaRPr>
          </a:p>
        </p:txBody>
      </p:sp>
      <p:sp>
        <p:nvSpPr>
          <p:cNvPr id="32" name="文本框 31"/>
          <p:cNvSpPr txBox="1"/>
          <p:nvPr/>
        </p:nvSpPr>
        <p:spPr>
          <a:xfrm>
            <a:off x="5814376" y="3143051"/>
            <a:ext cx="1202055" cy="584775"/>
          </a:xfrm>
          <a:prstGeom prst="rect">
            <a:avLst/>
          </a:prstGeom>
          <a:noFill/>
        </p:spPr>
        <p:txBody>
          <a:bodyPr wrap="square" rtlCol="0">
            <a:spAutoFit/>
          </a:bodyPr>
          <a:lstStyle/>
          <a:p>
            <a:pPr lvl="0" algn="l">
              <a:buClrTx/>
              <a:buSzTx/>
              <a:buFontTx/>
            </a:pPr>
            <a:r>
              <a:rPr lang="zh-CN" altLang="en-US" sz="3200" b="1" dirty="0" smtClean="0">
                <a:solidFill>
                  <a:srgbClr val="FF0000"/>
                </a:solidFill>
                <a:latin typeface="楷体" panose="02010609060101010101" charset="-122"/>
                <a:ea typeface="楷体" panose="02010609060101010101" charset="-122"/>
                <a:sym typeface="+mn-ea"/>
              </a:rPr>
              <a:t>水槽</a:t>
            </a:r>
            <a:endParaRPr lang="en-US" altLang="zh-CN" sz="3200" b="1" dirty="0">
              <a:solidFill>
                <a:srgbClr val="FF0000"/>
              </a:solidFill>
              <a:latin typeface="楷体" panose="02010609060101010101" charset="-122"/>
              <a:ea typeface="楷体" panose="02010609060101010101" charset="-122"/>
              <a:sym typeface="+mn-ea"/>
            </a:endParaRPr>
          </a:p>
        </p:txBody>
      </p:sp>
      <p:sp>
        <p:nvSpPr>
          <p:cNvPr id="2" name="矩形 1"/>
          <p:cNvSpPr/>
          <p:nvPr/>
        </p:nvSpPr>
        <p:spPr>
          <a:xfrm>
            <a:off x="2381135" y="1684456"/>
            <a:ext cx="1008609" cy="584775"/>
          </a:xfrm>
          <a:prstGeom prst="rect">
            <a:avLst/>
          </a:prstGeom>
        </p:spPr>
        <p:txBody>
          <a:bodyPr wrap="none">
            <a:spAutoFit/>
          </a:bodyPr>
          <a:lstStyle/>
          <a:p>
            <a:r>
              <a:rPr lang="zh-CN" altLang="en-US" sz="3200" b="1" dirty="0">
                <a:solidFill>
                  <a:srgbClr val="FF0000"/>
                </a:solidFill>
                <a:latin typeface="楷体" panose="02010609060101010101" charset="-122"/>
                <a:ea typeface="楷体" panose="02010609060101010101" charset="-122"/>
                <a:sym typeface="+mn-ea"/>
              </a:rPr>
              <a:t>流淌</a:t>
            </a:r>
            <a:endParaRPr lang="zh-CN" altLang="en-US" dirty="0">
              <a:solidFill>
                <a:srgbClr val="FF0000"/>
              </a:solidFill>
            </a:endParaRPr>
          </a:p>
        </p:txBody>
      </p:sp>
      <p:sp>
        <p:nvSpPr>
          <p:cNvPr id="18" name="文本框 19"/>
          <p:cNvSpPr txBox="1"/>
          <p:nvPr/>
        </p:nvSpPr>
        <p:spPr>
          <a:xfrm>
            <a:off x="5424805" y="1557457"/>
            <a:ext cx="2159000" cy="2308324"/>
          </a:xfrm>
          <a:prstGeom prst="rect">
            <a:avLst/>
          </a:prstGeom>
          <a:noFill/>
        </p:spPr>
        <p:txBody>
          <a:bodyPr wrap="square" rtlCol="0">
            <a:spAutoFit/>
          </a:bodyPr>
          <a:lstStyle/>
          <a:p>
            <a:pPr>
              <a:lnSpc>
                <a:spcPct val="150000"/>
              </a:lnSpc>
            </a:pPr>
            <a:r>
              <a:rPr lang="zh-CN" altLang="en-US" sz="3200" b="1" dirty="0">
                <a:latin typeface="楷体" panose="02010609060101010101" charset="-122"/>
                <a:ea typeface="楷体" panose="02010609060101010101" charset="-122"/>
                <a:sym typeface="+mn-ea"/>
              </a:rPr>
              <a:t>（    </a:t>
            </a:r>
            <a:r>
              <a:rPr lang="zh-CN" altLang="en-US" sz="3200" b="1" dirty="0" smtClean="0">
                <a:latin typeface="楷体" panose="02010609060101010101" charset="-122"/>
                <a:ea typeface="楷体" panose="02010609060101010101" charset="-122"/>
                <a:sym typeface="+mn-ea"/>
              </a:rPr>
              <a:t>）</a:t>
            </a:r>
            <a:r>
              <a:rPr lang="zh-CN" altLang="en-US" sz="3200" b="1" dirty="0">
                <a:latin typeface="楷体" panose="02010609060101010101" charset="-122"/>
                <a:ea typeface="楷体" panose="02010609060101010101" charset="-122"/>
                <a:sym typeface="+mn-ea"/>
              </a:rPr>
              <a:t>（    ）</a:t>
            </a:r>
            <a:endParaRPr lang="en-US" altLang="zh-CN" sz="3200" b="1" dirty="0">
              <a:latin typeface="楷体" panose="02010609060101010101" charset="-122"/>
              <a:ea typeface="楷体" panose="02010609060101010101" charset="-122"/>
              <a:sym typeface="+mn-ea"/>
            </a:endParaRPr>
          </a:p>
          <a:p>
            <a:pPr>
              <a:lnSpc>
                <a:spcPct val="150000"/>
              </a:lnSpc>
            </a:pPr>
            <a:r>
              <a:rPr lang="zh-CN" altLang="en-US" sz="3200" b="1" dirty="0">
                <a:latin typeface="楷体" panose="02010609060101010101" charset="-122"/>
                <a:ea typeface="楷体" panose="02010609060101010101" charset="-122"/>
                <a:sym typeface="+mn-ea"/>
              </a:rPr>
              <a:t>（    </a:t>
            </a:r>
            <a:r>
              <a:rPr lang="zh-CN" altLang="en-US" sz="3200" b="1" dirty="0" smtClean="0">
                <a:latin typeface="楷体" panose="02010609060101010101" charset="-122"/>
                <a:ea typeface="楷体" panose="02010609060101010101" charset="-122"/>
                <a:sym typeface="+mn-ea"/>
              </a:rPr>
              <a:t>）</a:t>
            </a:r>
            <a:endParaRPr lang="en-US" altLang="zh-CN" sz="3200" b="1" dirty="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30" grpId="0"/>
      <p:bldP spid="31" grpId="0"/>
      <p:bldP spid="32"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59540" y="621710"/>
            <a:ext cx="3380660" cy="584775"/>
          </a:xfrm>
          <a:prstGeom prst="rect">
            <a:avLst/>
          </a:prstGeom>
          <a:noFill/>
        </p:spPr>
        <p:txBody>
          <a:bodyPr wrap="square" rtlCol="0">
            <a:spAutoFit/>
          </a:bodyPr>
          <a:lstStyle>
            <a:defPPr>
              <a:defRPr lang="zh-CN"/>
            </a:defPPr>
            <a:lvl1pPr>
              <a:defRPr sz="3200">
                <a:latin typeface="黑体" panose="02010609060101010101" pitchFamily="49" charset="-122"/>
                <a:ea typeface="黑体" panose="02010609060101010101" pitchFamily="49" charset="-122"/>
                <a:cs typeface="黑体" panose="02010609060101010101" pitchFamily="49" charset="-122"/>
              </a:defRPr>
            </a:lvl1pPr>
          </a:lstStyle>
          <a:p>
            <a:r>
              <a:rPr lang="zh-CN" altLang="en-US" dirty="0"/>
              <a:t>四、解释字义。</a:t>
            </a:r>
            <a:endParaRPr lang="zh-CN" altLang="en-US" dirty="0"/>
          </a:p>
        </p:txBody>
      </p:sp>
      <p:sp>
        <p:nvSpPr>
          <p:cNvPr id="15" name="文本框 14"/>
          <p:cNvSpPr txBox="1"/>
          <p:nvPr/>
        </p:nvSpPr>
        <p:spPr>
          <a:xfrm>
            <a:off x="1495425" y="2830195"/>
            <a:ext cx="1257300" cy="521970"/>
          </a:xfrm>
          <a:prstGeom prst="rect">
            <a:avLst/>
          </a:prstGeom>
          <a:noFill/>
        </p:spPr>
        <p:txBody>
          <a:bodyPr wrap="non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酒</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糟</a:t>
            </a:r>
            <a:r>
              <a:rPr lang="zh-CN" altLang="en-US" sz="2800" b="1" dirty="0">
                <a:latin typeface="楷体" panose="02010609060101010101" charset="-122"/>
                <a:ea typeface="楷体" panose="02010609060101010101" charset="-122"/>
                <a:cs typeface="楷体" panose="02010609060101010101" charset="-122"/>
                <a:sym typeface="+mn-ea"/>
              </a:rPr>
              <a:t>  </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7" name="文本框 16"/>
          <p:cNvSpPr txBox="1"/>
          <p:nvPr/>
        </p:nvSpPr>
        <p:spPr>
          <a:xfrm>
            <a:off x="1495425" y="3595370"/>
            <a:ext cx="1257300" cy="521970"/>
          </a:xfrm>
          <a:prstGeom prst="rect">
            <a:avLst/>
          </a:prstGeom>
          <a:noFill/>
        </p:spPr>
        <p:txBody>
          <a:bodyPr wrap="none" rtlCol="0" anchor="t">
            <a:spAutoFit/>
          </a:bodyPr>
          <a:lstStyle/>
          <a:p>
            <a:pPr lvl="0" algn="l">
              <a:buClrTx/>
              <a:buSzTx/>
              <a:buFontTx/>
            </a:pP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糟</a:t>
            </a:r>
            <a:r>
              <a:rPr lang="zh-CN" altLang="en-US" sz="2800" b="1" dirty="0">
                <a:latin typeface="楷体" panose="02010609060101010101" charset="-122"/>
                <a:ea typeface="楷体" panose="02010609060101010101" charset="-122"/>
                <a:cs typeface="楷体" panose="02010609060101010101" charset="-122"/>
                <a:sym typeface="+mn-ea"/>
              </a:rPr>
              <a:t>烂  </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9" name="文本框 18"/>
          <p:cNvSpPr txBox="1"/>
          <p:nvPr/>
        </p:nvSpPr>
        <p:spPr>
          <a:xfrm>
            <a:off x="1495425" y="1400810"/>
            <a:ext cx="1257300" cy="521970"/>
          </a:xfrm>
          <a:prstGeom prst="rect">
            <a:avLst/>
          </a:prstGeom>
          <a:noFill/>
        </p:spPr>
        <p:txBody>
          <a:bodyPr wrap="none" rtlCol="0" anchor="t">
            <a:spAutoFit/>
          </a:bodyPr>
          <a:lstStyle/>
          <a:p>
            <a:pPr lvl="0" algn="l">
              <a:buClrTx/>
              <a:buSzTx/>
              <a:buFontTx/>
            </a:pP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糟</a:t>
            </a:r>
            <a:r>
              <a:rPr lang="zh-CN" altLang="en-US" sz="2800" b="1" dirty="0">
                <a:latin typeface="楷体" panose="02010609060101010101" charset="-122"/>
                <a:ea typeface="楷体" panose="02010609060101010101" charset="-122"/>
                <a:cs typeface="楷体" panose="02010609060101010101" charset="-122"/>
                <a:sym typeface="+mn-ea"/>
              </a:rPr>
              <a:t>糕  </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1495425" y="2096135"/>
            <a:ext cx="1257300" cy="521970"/>
          </a:xfrm>
          <a:prstGeom prst="rect">
            <a:avLst/>
          </a:prstGeom>
          <a:noFill/>
        </p:spPr>
        <p:txBody>
          <a:bodyPr wrap="none" rtlCol="0" anchor="t">
            <a:spAutoFit/>
          </a:bodyPr>
          <a:lstStyle/>
          <a:p>
            <a:pPr lvl="0" algn="l">
              <a:buClrTx/>
              <a:buSzTx/>
              <a:buFontTx/>
            </a:pP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糟</a:t>
            </a:r>
            <a:r>
              <a:rPr lang="zh-CN" altLang="en-US" sz="2800" b="1" dirty="0">
                <a:latin typeface="楷体" panose="02010609060101010101" charset="-122"/>
                <a:ea typeface="楷体" panose="02010609060101010101" charset="-122"/>
                <a:cs typeface="楷体" panose="02010609060101010101" charset="-122"/>
                <a:sym typeface="+mn-ea"/>
              </a:rPr>
              <a:t>蹋  </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0" name="文本框 9"/>
          <p:cNvSpPr txBox="1"/>
          <p:nvPr/>
        </p:nvSpPr>
        <p:spPr>
          <a:xfrm>
            <a:off x="2773045" y="2828290"/>
            <a:ext cx="3430747" cy="523220"/>
          </a:xfrm>
          <a:prstGeom prst="rect">
            <a:avLst/>
          </a:prstGeom>
          <a:noFill/>
        </p:spPr>
        <p:txBody>
          <a:bodyPr wrap="none" rtlCol="0" anchor="t">
            <a:spAutoFit/>
          </a:bodyPr>
          <a:lstStyle/>
          <a:p>
            <a:pPr algn="l"/>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③做酒剩下的</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渣子。</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2773045" y="3542665"/>
            <a:ext cx="5838190" cy="523220"/>
          </a:xfrm>
          <a:prstGeom prst="rect">
            <a:avLst/>
          </a:prstGeom>
          <a:noFill/>
        </p:spPr>
        <p:txBody>
          <a:bodyPr wrap="square" rtlCol="0" anchor="t">
            <a:spAutoFit/>
          </a:bodyPr>
          <a:lstStyle/>
          <a:p>
            <a:pPr lvl="0" algn="l">
              <a:buClrTx/>
              <a:buSzTx/>
              <a:buFontTx/>
            </a:pP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④腐朽，</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腐烂。</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4" name="文本框 13"/>
          <p:cNvSpPr txBox="1"/>
          <p:nvPr/>
        </p:nvSpPr>
        <p:spPr>
          <a:xfrm>
            <a:off x="2773045" y="1397000"/>
            <a:ext cx="3967480" cy="523220"/>
          </a:xfrm>
          <a:prstGeom prst="rect">
            <a:avLst/>
          </a:prstGeom>
          <a:noFill/>
        </p:spPr>
        <p:txBody>
          <a:bodyPr wrap="square" rtlCol="0" anchor="t">
            <a:spAutoFit/>
          </a:bodyPr>
          <a:lstStyle/>
          <a:p>
            <a:pPr lvl="0" algn="l">
              <a:buClrTx/>
              <a:buSzTx/>
              <a:buFontTx/>
            </a:pP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①坏；事情办糟</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了。</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7" name="文本框 6"/>
          <p:cNvSpPr txBox="1"/>
          <p:nvPr/>
        </p:nvSpPr>
        <p:spPr>
          <a:xfrm>
            <a:off x="2773045" y="2117725"/>
            <a:ext cx="2709396" cy="523220"/>
          </a:xfrm>
          <a:prstGeom prst="rect">
            <a:avLst/>
          </a:prstGeom>
          <a:noFill/>
        </p:spPr>
        <p:txBody>
          <a:bodyPr wrap="none" rtlCol="0" anchor="t">
            <a:spAutoFit/>
          </a:bodyPr>
          <a:lstStyle/>
          <a:p>
            <a:pPr lvl="0" algn="l">
              <a:buClrTx/>
              <a:buSzTx/>
              <a:buFontTx/>
            </a:pP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②作践，损害。</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cxnSp>
        <p:nvCxnSpPr>
          <p:cNvPr id="3" name="直接连接符 2"/>
          <p:cNvCxnSpPr/>
          <p:nvPr/>
        </p:nvCxnSpPr>
        <p:spPr>
          <a:xfrm>
            <a:off x="2578100" y="1871980"/>
            <a:ext cx="5168900" cy="0"/>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525558" y="2572385"/>
            <a:ext cx="5168900" cy="0"/>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525558" y="3295650"/>
            <a:ext cx="5168900" cy="0"/>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525558" y="4007802"/>
            <a:ext cx="5168900" cy="0"/>
          </a:xfrm>
          <a:prstGeom prst="line">
            <a:avLst/>
          </a:prstGeom>
          <a:ln>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174115" y="1338580"/>
            <a:ext cx="6786245" cy="1753235"/>
          </a:xfrm>
          <a:prstGeom prst="rect">
            <a:avLst/>
          </a:prstGeom>
          <a:noFill/>
        </p:spPr>
        <p:txBody>
          <a:bodyPr wrap="square" rtlCol="0">
            <a:spAutoFit/>
          </a:bodyPr>
          <a:lstStyle/>
          <a:p>
            <a:r>
              <a:rPr lang="en-US" altLang="zh-CN" sz="3600" b="1" dirty="0" smtClean="0">
                <a:latin typeface="楷体" panose="02010609060101010101" charset="-122"/>
                <a:ea typeface="楷体" panose="02010609060101010101" charset="-122"/>
                <a:sym typeface="+mn-ea"/>
              </a:rPr>
              <a:t>    </a:t>
            </a:r>
            <a:r>
              <a:rPr lang="zh-CN" altLang="en-US" sz="3600" b="1" dirty="0" smtClean="0">
                <a:latin typeface="楷体" panose="02010609060101010101" charset="-122"/>
                <a:ea typeface="楷体" panose="02010609060101010101" charset="-122"/>
                <a:sym typeface="+mn-ea"/>
              </a:rPr>
              <a:t>掌握了这一单元的生字后，我们再一起看一看本单元有哪些需要掌握的词语吧！</a:t>
            </a:r>
            <a:endParaRPr lang="zh-CN" altLang="en-US" sz="36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379855" y="1812290"/>
            <a:ext cx="6587490" cy="2454275"/>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a:p>
        </p:txBody>
      </p:sp>
      <p:sp>
        <p:nvSpPr>
          <p:cNvPr id="5" name="文本框 4"/>
          <p:cNvSpPr txBox="1"/>
          <p:nvPr/>
        </p:nvSpPr>
        <p:spPr>
          <a:xfrm>
            <a:off x="1633379" y="1812740"/>
            <a:ext cx="6240621" cy="2453640"/>
          </a:xfrm>
          <a:prstGeom prst="rect">
            <a:avLst/>
          </a:prstGeom>
          <a:noFill/>
        </p:spPr>
        <p:txBody>
          <a:bodyPr wrap="square" rtlCol="0">
            <a:spAutoFit/>
          </a:bodyPr>
          <a:lstStyle/>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咆哮  惊慌  拥戴  沙哑 </a:t>
            </a:r>
            <a:r>
              <a:rPr lang="zh-CN" altLang="en-US" sz="3200" b="1" dirty="0" smtClean="0">
                <a:latin typeface="楷体" panose="02010609060101010101" charset="-122"/>
                <a:ea typeface="楷体" panose="02010609060101010101" charset="-122"/>
                <a:cs typeface="楷体" panose="02010609060101010101" charset="-122"/>
                <a:sym typeface="+mn-ea"/>
              </a:rPr>
              <a:t> </a:t>
            </a:r>
            <a:r>
              <a:rPr lang="zh-CN" altLang="en-US" sz="3200" b="1" dirty="0">
                <a:latin typeface="楷体" panose="02010609060101010101" charset="-122"/>
                <a:ea typeface="楷体" panose="02010609060101010101" charset="-122"/>
                <a:cs typeface="楷体" panose="02010609060101010101" charset="-122"/>
                <a:sym typeface="+mn-ea"/>
              </a:rPr>
              <a:t>党员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呻吟  废话  吞没  猛然 </a:t>
            </a:r>
            <a:r>
              <a:rPr lang="zh-CN" altLang="en-US" sz="3200" b="1" dirty="0" smtClean="0">
                <a:latin typeface="楷体" panose="02010609060101010101" charset="-122"/>
                <a:ea typeface="楷体" panose="02010609060101010101" charset="-122"/>
                <a:cs typeface="楷体" panose="02010609060101010101" charset="-122"/>
                <a:sym typeface="+mn-ea"/>
              </a:rPr>
              <a:t> 风暴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渔夫  轰鸣  抱怨  倾听 </a:t>
            </a:r>
            <a:r>
              <a:rPr lang="zh-CN" altLang="en-US" sz="3200" b="1" dirty="0" smtClean="0">
                <a:latin typeface="楷体" panose="02010609060101010101" charset="-122"/>
                <a:ea typeface="楷体" panose="02010609060101010101" charset="-122"/>
                <a:cs typeface="楷体" panose="02010609060101010101" charset="-122"/>
                <a:sym typeface="+mn-ea"/>
              </a:rPr>
              <a:t> </a:t>
            </a:r>
            <a:r>
              <a:rPr lang="zh-CN" altLang="en-US" sz="3200" b="1" dirty="0">
                <a:latin typeface="楷体" panose="02010609060101010101" charset="-122"/>
                <a:ea typeface="楷体" panose="02010609060101010101" charset="-122"/>
                <a:cs typeface="楷体" panose="02010609060101010101" charset="-122"/>
                <a:sym typeface="+mn-ea"/>
              </a:rPr>
              <a:t>阴冷</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smtClean="0">
                <a:latin typeface="楷体" panose="02010609060101010101" charset="-122"/>
                <a:ea typeface="楷体" panose="02010609060101010101" charset="-122"/>
                <a:cs typeface="楷体" panose="02010609060101010101" charset="-122"/>
              </a:rPr>
              <a:t>沉思  </a:t>
            </a:r>
            <a:r>
              <a:rPr lang="zh-CN" altLang="en-US" sz="3200" b="1" dirty="0">
                <a:latin typeface="楷体" panose="02010609060101010101" charset="-122"/>
                <a:ea typeface="楷体" panose="02010609060101010101" charset="-122"/>
                <a:cs typeface="楷体" panose="02010609060101010101" charset="-122"/>
              </a:rPr>
              <a:t>渔网  糟糕  </a:t>
            </a:r>
            <a:r>
              <a:rPr lang="zh-CN" altLang="en-US" sz="3200" b="1" dirty="0" smtClean="0">
                <a:latin typeface="楷体" panose="02010609060101010101" charset="-122"/>
                <a:ea typeface="楷体" panose="02010609060101010101" charset="-122"/>
                <a:cs typeface="楷体" panose="02010609060101010101" charset="-122"/>
              </a:rPr>
              <a:t>探望  </a:t>
            </a:r>
            <a:r>
              <a:rPr lang="zh-CN" altLang="en-US" sz="3200" b="1" dirty="0">
                <a:latin typeface="楷体" panose="02010609060101010101" charset="-122"/>
                <a:ea typeface="楷体" panose="02010609060101010101" charset="-122"/>
                <a:cs typeface="楷体" panose="02010609060101010101" charset="-122"/>
              </a:rPr>
              <a:t>忧虑</a:t>
            </a:r>
            <a:endParaRPr lang="zh-CN" altLang="en-US" sz="3200" b="1" dirty="0">
              <a:latin typeface="楷体" panose="02010609060101010101" charset="-122"/>
              <a:ea typeface="楷体" panose="02010609060101010101" charset="-122"/>
              <a:cs typeface="楷体" panose="02010609060101010101" charset="-122"/>
            </a:endParaRPr>
          </a:p>
        </p:txBody>
      </p:sp>
      <p:grpSp>
        <p:nvGrpSpPr>
          <p:cNvPr id="4" name="组合 3"/>
          <p:cNvGrpSpPr/>
          <p:nvPr/>
        </p:nvGrpSpPr>
        <p:grpSpPr>
          <a:xfrm>
            <a:off x="106" y="1129719"/>
            <a:ext cx="2413016" cy="506095"/>
            <a:chOff x="595" y="1942"/>
            <a:chExt cx="3969" cy="908"/>
          </a:xfrm>
          <a:effectLst>
            <a:outerShdw blurRad="50800" dist="38100" dir="2700000" algn="tl" rotWithShape="0">
              <a:prstClr val="black">
                <a:alpha val="40000"/>
              </a:prstClr>
            </a:outerShdw>
          </a:effectLst>
        </p:grpSpPr>
        <p:sp>
          <p:nvSpPr>
            <p:cNvPr id="7" name="流程图: 延期 6"/>
            <p:cNvSpPr/>
            <p:nvPr/>
          </p:nvSpPr>
          <p:spPr>
            <a:xfrm>
              <a:off x="595" y="1942"/>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595" y="1954"/>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词语积累</a:t>
              </a:r>
              <a:endParaRPr lang="zh-CN" altLang="en-US" sz="2800" b="1" dirty="0">
                <a:solidFill>
                  <a:schemeClr val="tx1"/>
                </a:solidFill>
                <a:latin typeface="楷体" panose="02010609060101010101" charset="-122"/>
                <a:ea typeface="楷体" panose="02010609060101010101" charset="-122"/>
              </a:endParaRPr>
            </a:p>
          </p:txBody>
        </p:sp>
      </p:grpSp>
      <p:sp>
        <p:nvSpPr>
          <p:cNvPr id="10" name="TextBox 9"/>
          <p:cNvSpPr txBox="1"/>
          <p:nvPr/>
        </p:nvSpPr>
        <p:spPr>
          <a:xfrm>
            <a:off x="0" y="416545"/>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词语</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10"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79905" y="474239"/>
            <a:ext cx="1402080" cy="58356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《桥》</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1095394" y="1226814"/>
            <a:ext cx="6771405" cy="584775"/>
          </a:xfrm>
          <a:prstGeom prst="rect">
            <a:avLst/>
          </a:prstGeom>
          <a:noFill/>
        </p:spPr>
        <p:txBody>
          <a:bodyPr wrap="none" rtlCol="0">
            <a:spAutoFit/>
          </a:bodyPr>
          <a:lstStyle/>
          <a:p>
            <a:pPr algn="l"/>
            <a:r>
              <a:rPr lang="zh-CN" altLang="en-US" sz="3200">
                <a:solidFill>
                  <a:srgbClr val="0000FF"/>
                </a:solidFill>
                <a:latin typeface="黑体" panose="02010609060101010101" pitchFamily="49" charset="-122"/>
                <a:ea typeface="黑体" panose="02010609060101010101" pitchFamily="49" charset="-122"/>
                <a:sym typeface="+mn-ea"/>
              </a:rPr>
              <a:t>拥戴：</a:t>
            </a:r>
            <a:r>
              <a:rPr lang="zh-CN" altLang="en-US" sz="3200" b="1">
                <a:latin typeface="楷体" panose="02010609060101010101" charset="-122"/>
                <a:ea typeface="楷体" panose="02010609060101010101" charset="-122"/>
                <a:sym typeface="+mn-ea"/>
              </a:rPr>
              <a:t>意思是推举拥护、拥护爱戴。</a:t>
            </a:r>
            <a:endParaRPr lang="zh-CN" altLang="en-US" sz="3200" b="1">
              <a:latin typeface="楷体" panose="02010609060101010101" charset="-122"/>
              <a:ea typeface="楷体" panose="02010609060101010101" charset="-122"/>
              <a:sym typeface="+mn-ea"/>
            </a:endParaRPr>
          </a:p>
        </p:txBody>
      </p:sp>
      <p:sp>
        <p:nvSpPr>
          <p:cNvPr id="6" name="文本框 5"/>
          <p:cNvSpPr txBox="1"/>
          <p:nvPr/>
        </p:nvSpPr>
        <p:spPr>
          <a:xfrm>
            <a:off x="1095553" y="1931346"/>
            <a:ext cx="7183377" cy="584775"/>
          </a:xfrm>
          <a:prstGeom prst="rect">
            <a:avLst/>
          </a:prstGeom>
          <a:noFill/>
        </p:spPr>
        <p:txBody>
          <a:bodyPr wrap="none" rtlCol="0">
            <a:spAutoFit/>
          </a:bodyPr>
          <a:lstStyle/>
          <a:p>
            <a:pPr algn="l"/>
            <a:r>
              <a:rPr lang="zh-CN" altLang="en-US" sz="3200" dirty="0">
                <a:solidFill>
                  <a:srgbClr val="0000FF"/>
                </a:solidFill>
                <a:latin typeface="黑体" panose="02010609060101010101" pitchFamily="49" charset="-122"/>
                <a:ea typeface="黑体" panose="02010609060101010101" pitchFamily="49" charset="-122"/>
                <a:sym typeface="+mn-ea"/>
              </a:rPr>
              <a:t>放肆：</a:t>
            </a:r>
            <a:r>
              <a:rPr lang="zh-CN" altLang="en-US" sz="3200" b="1" dirty="0">
                <a:latin typeface="楷体" panose="02010609060101010101" charset="-122"/>
                <a:ea typeface="楷体" panose="02010609060101010101" charset="-122"/>
                <a:sym typeface="+mn-ea"/>
              </a:rPr>
              <a:t>（言行）轻率任意，毫无顾忌。</a:t>
            </a:r>
            <a:endParaRPr lang="zh-CN" altLang="en-US" sz="3200" b="1" dirty="0">
              <a:latin typeface="楷体" panose="02010609060101010101" charset="-122"/>
              <a:ea typeface="楷体" panose="02010609060101010101" charset="-122"/>
              <a:sym typeface="+mn-ea"/>
            </a:endParaRPr>
          </a:p>
        </p:txBody>
      </p:sp>
      <p:sp>
        <p:nvSpPr>
          <p:cNvPr id="10" name="文本框 9"/>
          <p:cNvSpPr txBox="1"/>
          <p:nvPr/>
        </p:nvSpPr>
        <p:spPr>
          <a:xfrm>
            <a:off x="1095553" y="2602224"/>
            <a:ext cx="3887603" cy="584775"/>
          </a:xfrm>
          <a:prstGeom prst="rect">
            <a:avLst/>
          </a:prstGeom>
          <a:noFill/>
        </p:spPr>
        <p:txBody>
          <a:bodyPr wrap="none" rtlCol="0">
            <a:spAutoFit/>
          </a:bodyPr>
          <a:lstStyle/>
          <a:p>
            <a:pPr algn="l"/>
            <a:r>
              <a:rPr lang="zh-CN" altLang="en-US" sz="3200" dirty="0">
                <a:solidFill>
                  <a:srgbClr val="0000FF"/>
                </a:solidFill>
                <a:latin typeface="黑体" panose="02010609060101010101" pitchFamily="49" charset="-122"/>
                <a:ea typeface="黑体" panose="02010609060101010101" pitchFamily="49" charset="-122"/>
                <a:sym typeface="+mn-ea"/>
              </a:rPr>
              <a:t>猛然：</a:t>
            </a:r>
            <a:r>
              <a:rPr lang="zh-CN" altLang="en-US" sz="3200" b="1" dirty="0">
                <a:latin typeface="楷体" panose="02010609060101010101" charset="-122"/>
                <a:ea typeface="楷体" panose="02010609060101010101" charset="-122"/>
                <a:sym typeface="+mn-ea"/>
              </a:rPr>
              <a:t>忽然、突然。</a:t>
            </a:r>
            <a:endParaRPr lang="zh-CN" altLang="en-US" sz="3200" b="1" dirty="0">
              <a:latin typeface="楷体" panose="02010609060101010101" charset="-122"/>
              <a:ea typeface="楷体" panose="02010609060101010101" charset="-122"/>
              <a:sym typeface="+mn-ea"/>
            </a:endParaRPr>
          </a:p>
        </p:txBody>
      </p:sp>
      <p:sp>
        <p:nvSpPr>
          <p:cNvPr id="7" name="文本框 3"/>
          <p:cNvSpPr txBox="1"/>
          <p:nvPr/>
        </p:nvSpPr>
        <p:spPr>
          <a:xfrm>
            <a:off x="1098600" y="4029594"/>
            <a:ext cx="6768199" cy="584775"/>
          </a:xfrm>
          <a:prstGeom prst="rect">
            <a:avLst/>
          </a:prstGeom>
          <a:noFill/>
        </p:spPr>
        <p:txBody>
          <a:bodyPr wrap="none" rtlCol="0">
            <a:spAutoFit/>
          </a:bodyPr>
          <a:lstStyle/>
          <a:p>
            <a:pPr algn="l"/>
            <a:r>
              <a:rPr lang="zh-CN" altLang="en-US" sz="3200" dirty="0">
                <a:solidFill>
                  <a:srgbClr val="0000FF"/>
                </a:solidFill>
                <a:latin typeface="黑体" panose="02010609060101010101" pitchFamily="49" charset="-122"/>
                <a:ea typeface="黑体" panose="02010609060101010101" pitchFamily="49" charset="-122"/>
                <a:sym typeface="+mn-ea"/>
              </a:rPr>
              <a:t>跌跌撞撞：</a:t>
            </a:r>
            <a:r>
              <a:rPr lang="zh-CN" altLang="en-US" sz="3200" b="1" dirty="0">
                <a:solidFill>
                  <a:schemeClr val="tx1"/>
                </a:solidFill>
                <a:latin typeface="楷体" panose="02010609060101010101" charset="-122"/>
                <a:ea typeface="楷体" panose="02010609060101010101" charset="-122"/>
                <a:sym typeface="+mn-ea"/>
              </a:rPr>
              <a:t>状态词，形容走路不稳</a:t>
            </a:r>
            <a:r>
              <a:rPr lang="zh-CN" altLang="en-US" sz="3200" b="1" dirty="0">
                <a:latin typeface="楷体" panose="02010609060101010101" charset="-122"/>
                <a:ea typeface="楷体" panose="02010609060101010101" charset="-122"/>
                <a:sym typeface="+mn-ea"/>
              </a:rPr>
              <a:t>。</a:t>
            </a:r>
            <a:endParaRPr lang="zh-CN" altLang="en-US" sz="3200" b="1" dirty="0">
              <a:latin typeface="楷体" panose="02010609060101010101" charset="-122"/>
              <a:ea typeface="楷体" panose="02010609060101010101" charset="-122"/>
              <a:sym typeface="+mn-ea"/>
            </a:endParaRPr>
          </a:p>
        </p:txBody>
      </p:sp>
      <p:sp>
        <p:nvSpPr>
          <p:cNvPr id="8" name="文本框 1"/>
          <p:cNvSpPr txBox="1"/>
          <p:nvPr/>
        </p:nvSpPr>
        <p:spPr>
          <a:xfrm>
            <a:off x="1098600" y="3297092"/>
            <a:ext cx="4711546" cy="584775"/>
          </a:xfrm>
          <a:prstGeom prst="rect">
            <a:avLst/>
          </a:prstGeom>
          <a:noFill/>
        </p:spPr>
        <p:txBody>
          <a:bodyPr wrap="none" rtlCol="0">
            <a:spAutoFit/>
          </a:bodyPr>
          <a:lstStyle/>
          <a:p>
            <a:pPr algn="l"/>
            <a:r>
              <a:rPr lang="zh-CN" altLang="en-US" sz="3200">
                <a:solidFill>
                  <a:srgbClr val="0000FF"/>
                </a:solidFill>
                <a:latin typeface="黑体" panose="02010609060101010101" pitchFamily="49" charset="-122"/>
                <a:ea typeface="黑体" panose="02010609060101010101" pitchFamily="49" charset="-122"/>
                <a:cs typeface="楷体" panose="02010609060101010101" charset="-122"/>
                <a:sym typeface="+mn-ea"/>
              </a:rPr>
              <a:t>抱怨：</a:t>
            </a:r>
            <a:r>
              <a:rPr lang="zh-CN" altLang="en-US" sz="3200" b="1">
                <a:latin typeface="楷体" panose="02010609060101010101" charset="-122"/>
                <a:ea typeface="楷体" panose="02010609060101010101" charset="-122"/>
                <a:cs typeface="楷体" panose="02010609060101010101" charset="-122"/>
                <a:sym typeface="+mn-ea"/>
              </a:rPr>
              <a:t>心怀怨恨；埋怨。</a:t>
            </a:r>
            <a:endParaRPr lang="zh-CN" altLang="en-US" sz="3200" b="1">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532307" y="520892"/>
            <a:ext cx="1808480" cy="58356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《穷人》</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6" name="文本框 4"/>
          <p:cNvSpPr txBox="1"/>
          <p:nvPr/>
        </p:nvSpPr>
        <p:spPr>
          <a:xfrm>
            <a:off x="562884" y="2824866"/>
            <a:ext cx="4868640" cy="523220"/>
          </a:xfrm>
          <a:prstGeom prst="rect">
            <a:avLst/>
          </a:prstGeom>
          <a:noFill/>
        </p:spPr>
        <p:txBody>
          <a:bodyPr wrap="non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sym typeface="+mn-ea"/>
              </a:rPr>
              <a:t>忧虑：</a:t>
            </a:r>
            <a:r>
              <a:rPr lang="zh-CN" altLang="en-US" sz="2800" b="1" dirty="0">
                <a:latin typeface="楷体" panose="02010609060101010101" charset="-122"/>
                <a:ea typeface="楷体" panose="02010609060101010101" charset="-122"/>
                <a:cs typeface="楷体" panose="02010609060101010101" charset="-122"/>
                <a:sym typeface="+mn-ea"/>
              </a:rPr>
              <a:t>忧愁思虑、忧愁担心。</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497677" y="1155904"/>
            <a:ext cx="6308137" cy="523220"/>
          </a:xfrm>
          <a:prstGeom prst="rect">
            <a:avLst/>
          </a:prstGeom>
          <a:noFill/>
        </p:spPr>
        <p:txBody>
          <a:bodyPr wrap="non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sym typeface="+mn-ea"/>
              </a:rPr>
              <a:t>汹涌澎湃：</a:t>
            </a:r>
            <a:r>
              <a:rPr lang="zh-CN" altLang="en-US" sz="2800" b="1" dirty="0">
                <a:latin typeface="楷体" panose="02010609060101010101" charset="-122"/>
                <a:ea typeface="楷体" panose="02010609060101010101" charset="-122"/>
                <a:cs typeface="楷体" panose="02010609060101010101" charset="-122"/>
                <a:sym typeface="+mn-ea"/>
              </a:rPr>
              <a:t>形容声势浩大，不可阻挡。</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8" name="文本框 9"/>
          <p:cNvSpPr txBox="1"/>
          <p:nvPr/>
        </p:nvSpPr>
        <p:spPr>
          <a:xfrm>
            <a:off x="497676" y="1729380"/>
            <a:ext cx="8398351" cy="954107"/>
          </a:xfrm>
          <a:prstGeom prst="rect">
            <a:avLst/>
          </a:prstGeom>
          <a:noFill/>
        </p:spPr>
        <p:txBody>
          <a:bodyPr wrap="squar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sym typeface="+mn-ea"/>
              </a:rPr>
              <a:t>自作自受：</a:t>
            </a:r>
            <a:r>
              <a:rPr lang="zh-CN" altLang="en-US" sz="2800" b="1" dirty="0">
                <a:latin typeface="楷体" panose="02010609060101010101" charset="-122"/>
                <a:ea typeface="楷体" panose="02010609060101010101" charset="-122"/>
                <a:sym typeface="+mn-ea"/>
              </a:rPr>
              <a:t>意思是自己做了蠢事或坏事后带来的不良后果，自己承担。</a:t>
            </a:r>
            <a:endParaRPr lang="zh-CN" altLang="en-US" sz="2800" b="1" dirty="0">
              <a:latin typeface="楷体" panose="02010609060101010101" charset="-122"/>
              <a:ea typeface="楷体" panose="02010609060101010101" charset="-122"/>
              <a:sym typeface="+mn-ea"/>
            </a:endParaRPr>
          </a:p>
        </p:txBody>
      </p:sp>
      <p:sp>
        <p:nvSpPr>
          <p:cNvPr id="9" name="文本框 4"/>
          <p:cNvSpPr txBox="1"/>
          <p:nvPr/>
        </p:nvSpPr>
        <p:spPr>
          <a:xfrm>
            <a:off x="562884" y="3463761"/>
            <a:ext cx="4590141" cy="954107"/>
          </a:xfrm>
          <a:prstGeom prst="rect">
            <a:avLst/>
          </a:prstGeom>
          <a:noFill/>
        </p:spPr>
        <p:txBody>
          <a:bodyPr wrap="squar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cs typeface="楷体" panose="02010609060101010101" charset="-122"/>
                <a:sym typeface="+mn-ea"/>
              </a:rPr>
              <a:t>忐忑不安：</a:t>
            </a:r>
            <a:r>
              <a:rPr lang="zh-CN" altLang="en-US" sz="2800" b="1" dirty="0" smtClean="0">
                <a:latin typeface="楷体" panose="02010609060101010101" charset="-122"/>
                <a:ea typeface="楷体" panose="02010609060101010101" charset="-122"/>
                <a:cs typeface="楷体" panose="02010609060101010101" charset="-122"/>
                <a:sym typeface="+mn-ea"/>
              </a:rPr>
              <a:t>忐忑，心神不定</a:t>
            </a:r>
            <a:r>
              <a:rPr lang="zh-CN" altLang="en-US" sz="2800" b="1" dirty="0">
                <a:latin typeface="楷体" panose="02010609060101010101" charset="-122"/>
                <a:ea typeface="楷体" panose="02010609060101010101" charset="-122"/>
                <a:cs typeface="楷体" panose="02010609060101010101" charset="-122"/>
                <a:sym typeface="+mn-ea"/>
              </a:rPr>
              <a:t>。心神极为不安。</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0" name="文本框 6"/>
          <p:cNvSpPr txBox="1"/>
          <p:nvPr/>
        </p:nvSpPr>
        <p:spPr>
          <a:xfrm>
            <a:off x="5340787" y="2601986"/>
            <a:ext cx="3673589" cy="1815882"/>
          </a:xfrm>
          <a:prstGeom prst="rect">
            <a:avLst/>
          </a:prstGeom>
          <a:solidFill>
            <a:schemeClr val="accent1">
              <a:lumMod val="40000"/>
              <a:lumOff val="60000"/>
            </a:schemeClr>
          </a:solidFill>
        </p:spPr>
        <p:txBody>
          <a:bodyPr wrap="square" rtlCol="0">
            <a:spAutoFit/>
          </a:bodyPr>
          <a:lstStyle>
            <a:defPPr>
              <a:defRPr lang="zh-CN"/>
            </a:defPPr>
            <a:lvl1pPr>
              <a:defRPr sz="2800" b="1">
                <a:latin typeface="楷体" panose="02010609060101010101" charset="-122"/>
                <a:ea typeface="楷体" panose="02010609060101010101" charset="-122"/>
                <a:cs typeface="楷体" panose="02010609060101010101" charset="-122"/>
              </a:defRPr>
            </a:lvl1pPr>
          </a:lstStyle>
          <a:p>
            <a:r>
              <a:rPr lang="en-US" altLang="zh-CN" dirty="0" smtClean="0"/>
              <a:t>“</a:t>
            </a:r>
            <a:r>
              <a:rPr lang="zh-CN" altLang="en-US" dirty="0"/>
              <a:t>忐忑不安</a:t>
            </a:r>
            <a:r>
              <a:rPr lang="en-US" altLang="zh-CN" dirty="0"/>
              <a:t>”</a:t>
            </a:r>
            <a:r>
              <a:rPr lang="zh-CN" altLang="en-US" dirty="0"/>
              <a:t>是描写神态的词语，近义词是</a:t>
            </a:r>
            <a:r>
              <a:rPr lang="en-US" altLang="zh-CN" dirty="0"/>
              <a:t>“</a:t>
            </a:r>
            <a:r>
              <a:rPr lang="zh-CN" altLang="en-US" dirty="0"/>
              <a:t>惴惴不安</a:t>
            </a:r>
            <a:r>
              <a:rPr lang="en-US" altLang="zh-CN" dirty="0" smtClean="0"/>
              <a:t>”“</a:t>
            </a:r>
            <a:r>
              <a:rPr lang="zh-CN" altLang="en-US" dirty="0"/>
              <a:t>惊慌失措</a:t>
            </a:r>
            <a:r>
              <a:rPr lang="en-US" altLang="zh-CN" dirty="0"/>
              <a:t>”</a:t>
            </a:r>
            <a:r>
              <a:rPr lang="zh-CN" altLang="en-US" dirty="0"/>
              <a:t>，含贬义。</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4"/>
          <p:cNvSpPr txBox="1"/>
          <p:nvPr/>
        </p:nvSpPr>
        <p:spPr>
          <a:xfrm>
            <a:off x="829396" y="1093305"/>
            <a:ext cx="7750840" cy="523220"/>
          </a:xfrm>
          <a:prstGeom prst="rect">
            <a:avLst/>
          </a:prstGeom>
          <a:noFill/>
        </p:spPr>
        <p:txBody>
          <a:bodyPr wrap="none" rtlCol="0">
            <a:spAutoFit/>
          </a:bodyPr>
          <a:lstStyle/>
          <a:p>
            <a:pPr algn="l"/>
            <a:r>
              <a:rPr lang="zh-CN" altLang="en-US" sz="2800" dirty="0" smtClean="0">
                <a:solidFill>
                  <a:srgbClr val="0000FF"/>
                </a:solidFill>
                <a:latin typeface="黑体" panose="02010609060101010101" pitchFamily="49" charset="-122"/>
                <a:ea typeface="黑体" panose="02010609060101010101" pitchFamily="49" charset="-122"/>
                <a:cs typeface="楷体" panose="02010609060101010101" charset="-122"/>
                <a:sym typeface="+mn-ea"/>
              </a:rPr>
              <a:t>心惊肉跳：</a:t>
            </a:r>
            <a:r>
              <a:rPr lang="zh-CN" altLang="en-US" sz="2800" b="1" dirty="0" smtClean="0">
                <a:latin typeface="楷体" panose="02010609060101010101" charset="-122"/>
                <a:ea typeface="楷体" panose="02010609060101010101" charset="-122"/>
                <a:cs typeface="楷体" panose="02010609060101010101" charset="-122"/>
                <a:sym typeface="+mn-ea"/>
              </a:rPr>
              <a:t>形容担心祸患临头，非常害怕不安</a:t>
            </a:r>
            <a:r>
              <a:rPr lang="zh-CN" altLang="en-US" sz="2800" b="1" dirty="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880350" y="2126498"/>
            <a:ext cx="7592532" cy="1383665"/>
          </a:xfrm>
          <a:prstGeom prst="rect">
            <a:avLst/>
          </a:prstGeom>
          <a:solidFill>
            <a:schemeClr val="accent1">
              <a:lumMod val="40000"/>
              <a:lumOff val="60000"/>
            </a:schemeClr>
          </a:solid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心惊肉跳</a:t>
            </a:r>
            <a:r>
              <a:rPr lang="en-US" altLang="zh-CN" sz="2800" b="1" dirty="0">
                <a:latin typeface="楷体" panose="02010609060101010101" charset="-122"/>
                <a:ea typeface="楷体" panose="02010609060101010101" charset="-122"/>
                <a:cs typeface="楷体" panose="02010609060101010101" charset="-122"/>
              </a:rPr>
              <a:t>”</a:t>
            </a:r>
            <a:r>
              <a:rPr lang="en-US" altLang="zh-CN" sz="2800" b="1" dirty="0" err="1">
                <a:latin typeface="楷体" panose="02010609060101010101" charset="-122"/>
                <a:ea typeface="楷体" panose="02010609060101010101" charset="-122"/>
                <a:cs typeface="楷体" panose="02010609060101010101" charset="-122"/>
              </a:rPr>
              <a:t>形容人极度惊惧恐慌</a:t>
            </a:r>
            <a:r>
              <a:rPr lang="zh-CN" altLang="en-US" sz="2800" b="1" dirty="0">
                <a:latin typeface="楷体" panose="02010609060101010101" charset="-122"/>
                <a:ea typeface="楷体" panose="02010609060101010101" charset="-122"/>
                <a:cs typeface="楷体" panose="02010609060101010101" charset="-122"/>
              </a:rPr>
              <a:t>，近义词是</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心惊胆战</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，如：他早先做了坏事，现在风声紧了，自然每天心惊肉跳，睡不好觉。</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219200" y="1232922"/>
            <a:ext cx="6950710" cy="2677656"/>
          </a:xfrm>
          <a:prstGeom prst="rect">
            <a:avLst/>
          </a:prstGeom>
          <a:noFill/>
        </p:spPr>
        <p:txBody>
          <a:bodyPr wrap="square" rtlCol="0">
            <a:spAutoFit/>
          </a:bodyPr>
          <a:lstStyle/>
          <a:p>
            <a:pPr indent="711200" algn="l" fontAlgn="auto">
              <a:buNone/>
            </a:pPr>
            <a:r>
              <a:rPr lang="zh-CN" altLang="en-US" sz="2800" b="1" dirty="0" smtClean="0">
                <a:latin typeface="楷体" panose="02010609060101010101" charset="-122"/>
                <a:ea typeface="楷体" panose="02010609060101010101" charset="-122"/>
                <a:sym typeface="+mn-ea"/>
              </a:rPr>
              <a:t>亲爱的同学们，在第四单元中，我们学习了《桥》《穷人》</a:t>
            </a:r>
            <a:r>
              <a:rPr lang="zh-CN" altLang="en-US" sz="2800" b="1" dirty="0" smtClean="0">
                <a:latin typeface="楷体" panose="02010609060101010101" charset="-122"/>
                <a:ea typeface="楷体" panose="02010609060101010101" charset="-122"/>
                <a:sym typeface="+mn-ea"/>
              </a:rPr>
              <a:t>《金色的鱼钩》</a:t>
            </a:r>
            <a:r>
              <a:rPr lang="zh-CN" altLang="en-US" sz="2800" b="1" dirty="0" smtClean="0">
                <a:latin typeface="楷体" panose="02010609060101010101" charset="-122"/>
                <a:ea typeface="楷体" panose="02010609060101010101" charset="-122"/>
                <a:sym typeface="+mn-ea"/>
              </a:rPr>
              <a:t>以及《语文园地》，让我们一起来复习一下本单元的知识吧！</a:t>
            </a:r>
            <a:endParaRPr lang="zh-CN" altLang="en-US" sz="2800" b="1" dirty="0" smtClean="0">
              <a:latin typeface="楷体" panose="02010609060101010101" charset="-122"/>
              <a:ea typeface="楷体" panose="02010609060101010101" charset="-122"/>
            </a:endParaRPr>
          </a:p>
          <a:p>
            <a:pPr indent="711200" algn="l" fontAlgn="auto">
              <a:buNone/>
            </a:pPr>
            <a:r>
              <a:rPr lang="zh-CN" altLang="en-US" sz="2800" b="1" dirty="0" smtClean="0">
                <a:latin typeface="楷体" panose="02010609060101010101" charset="-122"/>
                <a:ea typeface="楷体" panose="02010609060101010101" charset="-122"/>
                <a:sym typeface="+mn-ea"/>
              </a:rPr>
              <a:t>首先让我们一起来看看本单元有哪些需要注意的生字。</a:t>
            </a:r>
            <a:endParaRPr lang="zh-CN" altLang="en-US" sz="24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691991" y="1752891"/>
            <a:ext cx="2634615" cy="583565"/>
          </a:xfrm>
          <a:prstGeom prst="rect">
            <a:avLst/>
          </a:prstGeom>
          <a:solidFill>
            <a:srgbClr val="92D050"/>
          </a:solidFill>
        </p:spPr>
        <p:txBody>
          <a:bodyPr wrap="none" rtlCol="0">
            <a:spAutoFit/>
          </a:bodyPr>
          <a:lstStyle/>
          <a:p>
            <a:pPr algn="l"/>
            <a:r>
              <a:rPr lang="en-US" altLang="zh-CN" sz="3200" b="1">
                <a:solidFill>
                  <a:schemeClr val="tx1"/>
                </a:solidFill>
                <a:latin typeface="楷体" panose="02010609060101010101" charset="-122"/>
                <a:ea typeface="楷体" panose="02010609060101010101" charset="-122"/>
                <a:sym typeface="+mn-ea"/>
              </a:rPr>
              <a:t>“</a:t>
            </a:r>
            <a:r>
              <a:rPr lang="zh-CN" altLang="en-US" sz="3200" b="1">
                <a:solidFill>
                  <a:schemeClr val="tx1"/>
                </a:solidFill>
                <a:latin typeface="楷体" panose="02010609060101010101" charset="-122"/>
                <a:ea typeface="楷体" panose="02010609060101010101" charset="-122"/>
                <a:sym typeface="+mn-ea"/>
              </a:rPr>
              <a:t>自</a:t>
            </a:r>
            <a:r>
              <a:rPr lang="en-US" altLang="zh-CN" sz="3200" b="1">
                <a:solidFill>
                  <a:schemeClr val="tx1"/>
                </a:solidFill>
                <a:latin typeface="楷体" panose="02010609060101010101" charset="-122"/>
                <a:ea typeface="楷体" panose="02010609060101010101" charset="-122"/>
                <a:sym typeface="+mn-ea"/>
              </a:rPr>
              <a:t>x</a:t>
            </a:r>
            <a:r>
              <a:rPr lang="zh-CN" altLang="en-US" sz="3200" b="1">
                <a:solidFill>
                  <a:schemeClr val="tx1"/>
                </a:solidFill>
                <a:latin typeface="楷体" panose="02010609060101010101" charset="-122"/>
                <a:ea typeface="楷体" panose="02010609060101010101" charset="-122"/>
                <a:sym typeface="+mn-ea"/>
              </a:rPr>
              <a:t>自</a:t>
            </a:r>
            <a:r>
              <a:rPr lang="en-US" altLang="zh-CN" sz="3200" b="1">
                <a:solidFill>
                  <a:schemeClr val="tx1"/>
                </a:solidFill>
                <a:latin typeface="楷体" panose="02010609060101010101" charset="-122"/>
                <a:ea typeface="楷体" panose="02010609060101010101" charset="-122"/>
                <a:sym typeface="+mn-ea"/>
              </a:rPr>
              <a:t>x”</a:t>
            </a:r>
            <a:r>
              <a:rPr lang="zh-CN" altLang="en-US" sz="3200" b="1">
                <a:solidFill>
                  <a:schemeClr val="tx1"/>
                </a:solidFill>
                <a:latin typeface="楷体" panose="02010609060101010101" charset="-122"/>
                <a:ea typeface="楷体" panose="02010609060101010101" charset="-122"/>
                <a:sym typeface="+mn-ea"/>
              </a:rPr>
              <a:t>式</a:t>
            </a:r>
            <a:endParaRPr lang="zh-CN" altLang="en-US" sz="3200" b="1">
              <a:solidFill>
                <a:schemeClr val="tx1"/>
              </a:solidFill>
              <a:latin typeface="楷体" panose="02010609060101010101" charset="-122"/>
              <a:ea typeface="楷体" panose="02010609060101010101" charset="-122"/>
              <a:sym typeface="+mn-ea"/>
            </a:endParaRPr>
          </a:p>
        </p:txBody>
      </p:sp>
      <p:sp>
        <p:nvSpPr>
          <p:cNvPr id="7" name="文本框 6"/>
          <p:cNvSpPr txBox="1"/>
          <p:nvPr/>
        </p:nvSpPr>
        <p:spPr>
          <a:xfrm>
            <a:off x="3808095" y="1705266"/>
            <a:ext cx="1816100" cy="583565"/>
          </a:xfrm>
          <a:prstGeom prst="rect">
            <a:avLst/>
          </a:prstGeom>
          <a:noFill/>
        </p:spPr>
        <p:txBody>
          <a:bodyPr wrap="none" rtlCol="0">
            <a:spAutoFit/>
          </a:bodyPr>
          <a:lstStyle/>
          <a:p>
            <a:pPr algn="l"/>
            <a:r>
              <a:rPr lang="zh-CN" altLang="en-US" sz="3200" b="1" dirty="0">
                <a:latin typeface="楷体" panose="02010609060101010101" charset="-122"/>
                <a:ea typeface="楷体" panose="02010609060101010101" charset="-122"/>
              </a:rPr>
              <a:t>自言自语</a:t>
            </a:r>
            <a:endParaRPr lang="zh-CN" altLang="en-US" sz="3200" b="1" dirty="0">
              <a:latin typeface="楷体" panose="02010609060101010101" charset="-122"/>
              <a:ea typeface="楷体" panose="02010609060101010101" charset="-122"/>
            </a:endParaRPr>
          </a:p>
        </p:txBody>
      </p:sp>
      <p:grpSp>
        <p:nvGrpSpPr>
          <p:cNvPr id="2" name="组合 1"/>
          <p:cNvGrpSpPr/>
          <p:nvPr/>
        </p:nvGrpSpPr>
        <p:grpSpPr>
          <a:xfrm>
            <a:off x="-83185" y="597985"/>
            <a:ext cx="2513330" cy="508324"/>
            <a:chOff x="458" y="988"/>
            <a:chExt cx="4134" cy="912"/>
          </a:xfrm>
          <a:effectLst>
            <a:outerShdw blurRad="50800" dist="38100" dir="2700000" algn="tl" rotWithShape="0">
              <a:prstClr val="black">
                <a:alpha val="40000"/>
              </a:prstClr>
            </a:outerShdw>
          </a:effectLst>
        </p:grpSpPr>
        <p:sp>
          <p:nvSpPr>
            <p:cNvPr id="11" name="流程图: 延期 10"/>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2"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词语分类</a:t>
              </a:r>
              <a:endParaRPr lang="zh-CN" altLang="en-US" sz="2800" b="1" dirty="0">
                <a:solidFill>
                  <a:schemeClr val="tx1"/>
                </a:solidFill>
                <a:latin typeface="楷体" panose="02010609060101010101" charset="-122"/>
                <a:ea typeface="楷体" panose="02010609060101010101" charset="-122"/>
              </a:endParaRPr>
            </a:p>
          </p:txBody>
        </p:sp>
      </p:grpSp>
      <p:sp>
        <p:nvSpPr>
          <p:cNvPr id="13" name="文本框 12"/>
          <p:cNvSpPr txBox="1"/>
          <p:nvPr/>
        </p:nvSpPr>
        <p:spPr>
          <a:xfrm>
            <a:off x="6278880" y="1705266"/>
            <a:ext cx="1816100" cy="583565"/>
          </a:xfrm>
          <a:prstGeom prst="rect">
            <a:avLst/>
          </a:prstGeom>
          <a:noFill/>
        </p:spPr>
        <p:txBody>
          <a:bodyPr wrap="none" rtlCol="0">
            <a:spAutoFit/>
          </a:bodyPr>
          <a:lstStyle/>
          <a:p>
            <a:pPr algn="l"/>
            <a:r>
              <a:rPr lang="zh-CN" altLang="en-US" sz="3200" b="1">
                <a:latin typeface="楷体" panose="02010609060101010101" charset="-122"/>
                <a:ea typeface="楷体" panose="02010609060101010101" charset="-122"/>
              </a:rPr>
              <a:t>自作自受</a:t>
            </a:r>
            <a:endParaRPr lang="zh-CN" altLang="en-US" sz="3200" b="1">
              <a:latin typeface="楷体" panose="02010609060101010101" charset="-122"/>
              <a:ea typeface="楷体" panose="02010609060101010101" charset="-122"/>
            </a:endParaRPr>
          </a:p>
        </p:txBody>
      </p:sp>
      <p:sp>
        <p:nvSpPr>
          <p:cNvPr id="3" name="文本框 2"/>
          <p:cNvSpPr txBox="1"/>
          <p:nvPr/>
        </p:nvSpPr>
        <p:spPr>
          <a:xfrm>
            <a:off x="3808095" y="2388235"/>
            <a:ext cx="1816100" cy="583565"/>
          </a:xfrm>
          <a:prstGeom prst="rect">
            <a:avLst/>
          </a:prstGeom>
          <a:noFill/>
        </p:spPr>
        <p:txBody>
          <a:bodyPr wrap="none" rtlCol="0">
            <a:spAutoFit/>
          </a:bodyPr>
          <a:lstStyle/>
          <a:p>
            <a:pPr lvl="0" algn="l">
              <a:buClrTx/>
              <a:buSzTx/>
              <a:buFontTx/>
            </a:pPr>
            <a:r>
              <a:rPr lang="zh-CN" altLang="en-US" sz="3200" b="1">
                <a:latin typeface="楷体" panose="02010609060101010101" charset="-122"/>
                <a:ea typeface="楷体" panose="02010609060101010101" charset="-122"/>
                <a:sym typeface="+mn-ea"/>
              </a:rPr>
              <a:t>自由自在</a:t>
            </a:r>
            <a:endParaRPr lang="zh-CN" altLang="en-US" sz="3200" b="1">
              <a:latin typeface="楷体" panose="02010609060101010101" charset="-122"/>
              <a:ea typeface="楷体" panose="02010609060101010101" charset="-122"/>
              <a:sym typeface="+mn-ea"/>
            </a:endParaRPr>
          </a:p>
        </p:txBody>
      </p:sp>
      <p:sp>
        <p:nvSpPr>
          <p:cNvPr id="4" name="文本框 3"/>
          <p:cNvSpPr txBox="1"/>
          <p:nvPr/>
        </p:nvSpPr>
        <p:spPr>
          <a:xfrm>
            <a:off x="6278880" y="2388235"/>
            <a:ext cx="1816100" cy="583565"/>
          </a:xfrm>
          <a:prstGeom prst="rect">
            <a:avLst/>
          </a:prstGeom>
          <a:noFill/>
        </p:spPr>
        <p:txBody>
          <a:bodyPr wrap="none" rtlCol="0">
            <a:spAutoFit/>
          </a:bodyPr>
          <a:lstStyle/>
          <a:p>
            <a:pPr lvl="0" algn="l">
              <a:buClrTx/>
              <a:buSzTx/>
              <a:buFontTx/>
            </a:pPr>
            <a:r>
              <a:rPr lang="zh-CN" altLang="en-US" sz="3200" b="1">
                <a:latin typeface="楷体" panose="02010609060101010101" charset="-122"/>
                <a:ea typeface="楷体" panose="02010609060101010101" charset="-122"/>
                <a:sym typeface="+mn-ea"/>
              </a:rPr>
              <a:t>自说自话</a:t>
            </a:r>
            <a:endParaRPr lang="zh-CN" altLang="en-US" sz="3200" b="1">
              <a:latin typeface="楷体" panose="02010609060101010101" charset="-122"/>
              <a:ea typeface="楷体" panose="02010609060101010101" charset="-122"/>
              <a:sym typeface="+mn-ea"/>
            </a:endParaRPr>
          </a:p>
        </p:txBody>
      </p:sp>
      <p:sp>
        <p:nvSpPr>
          <p:cNvPr id="5" name="文本框 4"/>
          <p:cNvSpPr txBox="1"/>
          <p:nvPr/>
        </p:nvSpPr>
        <p:spPr>
          <a:xfrm>
            <a:off x="3808095" y="3094990"/>
            <a:ext cx="1816100" cy="583565"/>
          </a:xfrm>
          <a:prstGeom prst="rect">
            <a:avLst/>
          </a:prstGeom>
          <a:noFill/>
        </p:spPr>
        <p:txBody>
          <a:bodyPr wrap="none" rtlCol="0">
            <a:spAutoFit/>
          </a:bodyPr>
          <a:lstStyle/>
          <a:p>
            <a:pPr lvl="0" algn="l">
              <a:buClrTx/>
              <a:buSzTx/>
              <a:buFontTx/>
            </a:pPr>
            <a:r>
              <a:rPr lang="zh-CN" altLang="en-US" sz="3200" b="1">
                <a:latin typeface="楷体" panose="02010609060101010101" charset="-122"/>
                <a:ea typeface="楷体" panose="02010609060101010101" charset="-122"/>
                <a:sym typeface="+mn-ea"/>
              </a:rPr>
              <a:t>自私自利</a:t>
            </a:r>
            <a:endParaRPr lang="zh-CN" altLang="en-US" sz="3200" b="1">
              <a:latin typeface="楷体" panose="02010609060101010101" charset="-122"/>
              <a:ea typeface="楷体" panose="02010609060101010101" charset="-122"/>
              <a:sym typeface="+mn-ea"/>
            </a:endParaRPr>
          </a:p>
        </p:txBody>
      </p:sp>
      <p:sp>
        <p:nvSpPr>
          <p:cNvPr id="10" name="文本框 9"/>
          <p:cNvSpPr txBox="1"/>
          <p:nvPr/>
        </p:nvSpPr>
        <p:spPr>
          <a:xfrm>
            <a:off x="6278880" y="3094990"/>
            <a:ext cx="1816100" cy="583565"/>
          </a:xfrm>
          <a:prstGeom prst="rect">
            <a:avLst/>
          </a:prstGeom>
          <a:noFill/>
        </p:spPr>
        <p:txBody>
          <a:bodyPr wrap="none" rtlCol="0">
            <a:spAutoFit/>
          </a:bodyPr>
          <a:lstStyle/>
          <a:p>
            <a:pPr lvl="0" algn="l">
              <a:buClrTx/>
              <a:buSzTx/>
              <a:buFontTx/>
            </a:pPr>
            <a:r>
              <a:rPr lang="zh-CN" altLang="en-US" sz="3200" b="1">
                <a:latin typeface="楷体" panose="02010609060101010101" charset="-122"/>
                <a:ea typeface="楷体" panose="02010609060101010101" charset="-122"/>
                <a:sym typeface="+mn-ea"/>
              </a:rPr>
              <a:t>自由自在</a:t>
            </a:r>
            <a:endParaRPr lang="zh-CN" altLang="en-US" sz="3200" b="1">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p:bldP spid="13" grpId="0"/>
      <p:bldP spid="3" grpId="0"/>
      <p:bldP spid="4" grpId="0"/>
      <p:bldP spid="5"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21030" y="891355"/>
            <a:ext cx="1832553" cy="584775"/>
          </a:xfrm>
          <a:prstGeom prst="rect">
            <a:avLst/>
          </a:prstGeom>
          <a:solidFill>
            <a:srgbClr val="92D050"/>
          </a:solidFill>
        </p:spPr>
        <p:txBody>
          <a:bodyPr wrap="none" rtlCol="0">
            <a:spAutoFit/>
          </a:bodyPr>
          <a:lstStyle>
            <a:defPPr>
              <a:defRPr lang="zh-CN"/>
            </a:defPPr>
            <a:lvl1pPr>
              <a:defRPr sz="3200" b="1">
                <a:latin typeface="楷体" panose="02010609060101010101" charset="-122"/>
                <a:ea typeface="楷体" panose="02010609060101010101" charset="-122"/>
              </a:defRPr>
            </a:lvl1pPr>
          </a:lstStyle>
          <a:p>
            <a:r>
              <a:rPr lang="zh-CN" altLang="en-US" dirty="0">
                <a:sym typeface="+mn-ea"/>
              </a:rPr>
              <a:t>人物心理</a:t>
            </a:r>
            <a:endParaRPr lang="zh-CN" altLang="en-US" dirty="0">
              <a:sym typeface="+mn-ea"/>
            </a:endParaRPr>
          </a:p>
        </p:txBody>
      </p:sp>
      <p:sp>
        <p:nvSpPr>
          <p:cNvPr id="4" name="文本框 3"/>
          <p:cNvSpPr txBox="1"/>
          <p:nvPr/>
        </p:nvSpPr>
        <p:spPr>
          <a:xfrm>
            <a:off x="2756853" y="891355"/>
            <a:ext cx="1612900" cy="521970"/>
          </a:xfrm>
          <a:prstGeom prst="rect">
            <a:avLst/>
          </a:prstGeom>
          <a:noFill/>
        </p:spPr>
        <p:txBody>
          <a:bodyPr wrap="none" rtlCol="0">
            <a:spAutoFit/>
          </a:bodyPr>
          <a:lstStyle/>
          <a:p>
            <a:pPr algn="l"/>
            <a:r>
              <a:rPr lang="zh-CN" altLang="en-US" sz="2800" b="1">
                <a:latin typeface="楷体" panose="02010609060101010101" charset="-122"/>
                <a:ea typeface="楷体" panose="02010609060101010101" charset="-122"/>
                <a:cs typeface="楷体" panose="02010609060101010101" charset="-122"/>
                <a:sym typeface="+mn-ea"/>
              </a:rPr>
              <a:t>心惊肉跳</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4751705" y="891355"/>
            <a:ext cx="1612900" cy="521970"/>
          </a:xfrm>
          <a:prstGeom prst="rect">
            <a:avLst/>
          </a:prstGeom>
          <a:noFill/>
        </p:spPr>
        <p:txBody>
          <a:bodyPr wrap="none" rtlCol="0">
            <a:spAutoFit/>
          </a:bodyPr>
          <a:lstStyle/>
          <a:p>
            <a:pPr algn="l"/>
            <a:r>
              <a:rPr lang="zh-CN" altLang="en-US" sz="2800" b="1">
                <a:latin typeface="楷体" panose="02010609060101010101" charset="-122"/>
                <a:ea typeface="楷体" panose="02010609060101010101" charset="-122"/>
                <a:cs typeface="楷体" panose="02010609060101010101" charset="-122"/>
                <a:sym typeface="+mn-ea"/>
              </a:rPr>
              <a:t>忐忑不安</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6665595" y="891355"/>
            <a:ext cx="1612900" cy="521970"/>
          </a:xfrm>
          <a:prstGeom prst="rect">
            <a:avLst/>
          </a:prstGeom>
          <a:noFill/>
        </p:spPr>
        <p:txBody>
          <a:bodyPr wrap="none" rtlCol="0">
            <a:spAutoFit/>
          </a:bodyPr>
          <a:lstStyle/>
          <a:p>
            <a:pPr algn="l"/>
            <a:r>
              <a:rPr lang="zh-CN" altLang="en-US" sz="2800" b="1">
                <a:latin typeface="楷体" panose="02010609060101010101" charset="-122"/>
                <a:ea typeface="楷体" panose="02010609060101010101" charset="-122"/>
                <a:cs typeface="楷体" panose="02010609060101010101" charset="-122"/>
                <a:sym typeface="+mn-ea"/>
              </a:rPr>
              <a:t>心猿意马</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2757170" y="1515110"/>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喜出望外</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4751705" y="1515110"/>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七上八下</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6665595" y="1515110"/>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心乱如麻</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3" name="文本框 12"/>
          <p:cNvSpPr txBox="1"/>
          <p:nvPr/>
        </p:nvSpPr>
        <p:spPr>
          <a:xfrm>
            <a:off x="2757170" y="2222500"/>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心烦意乱</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4751705" y="2222500"/>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心急如焚</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6665595" y="2222500"/>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心花怒放</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7" name="云形标注 16"/>
          <p:cNvSpPr/>
          <p:nvPr/>
        </p:nvSpPr>
        <p:spPr>
          <a:xfrm>
            <a:off x="1727321" y="3074097"/>
            <a:ext cx="4244097" cy="1374263"/>
          </a:xfrm>
          <a:prstGeom prst="cloudCallout">
            <a:avLst>
              <a:gd name="adj1" fmla="val 46180"/>
              <a:gd name="adj2" fmla="val -66089"/>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latin typeface="楷体" panose="02010609060101010101" charset="-122"/>
                <a:ea typeface="楷体" panose="02010609060101010101" charset="-122"/>
              </a:rPr>
              <a:t>这些词语哪些是表达喜悦的呢？</a:t>
            </a:r>
            <a:endParaRPr lang="zh-CN" altLang="en-US" sz="2800" b="1" dirty="0">
              <a:solidFill>
                <a:schemeClr val="tx1"/>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 grpId="0"/>
      <p:bldP spid="11" grpId="0"/>
      <p:bldP spid="12" grpId="0"/>
      <p:bldP spid="13" grpId="0"/>
      <p:bldP spid="15" grpId="0"/>
      <p:bldP spid="16" grpId="0"/>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794635" y="902242"/>
            <a:ext cx="1612900" cy="521970"/>
          </a:xfrm>
          <a:prstGeom prst="rect">
            <a:avLst/>
          </a:prstGeom>
          <a:noFill/>
        </p:spPr>
        <p:txBody>
          <a:bodyPr wrap="none" rtlCol="0">
            <a:spAutoFit/>
          </a:bodyPr>
          <a:lstStyle/>
          <a:p>
            <a:pPr algn="l"/>
            <a:r>
              <a:rPr lang="zh-CN" altLang="en-US" sz="2800" b="1">
                <a:latin typeface="楷体" panose="02010609060101010101" charset="-122"/>
                <a:ea typeface="楷体" panose="02010609060101010101" charset="-122"/>
                <a:cs typeface="楷体" panose="02010609060101010101" charset="-122"/>
                <a:sym typeface="+mn-ea"/>
              </a:rPr>
              <a:t>局促不安</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8" name="文本框 7"/>
          <p:cNvSpPr txBox="1"/>
          <p:nvPr/>
        </p:nvSpPr>
        <p:spPr>
          <a:xfrm>
            <a:off x="4751705" y="902242"/>
            <a:ext cx="1612900" cy="521970"/>
          </a:xfrm>
          <a:prstGeom prst="rect">
            <a:avLst/>
          </a:prstGeom>
          <a:noFill/>
        </p:spPr>
        <p:txBody>
          <a:bodyPr wrap="none" rtlCol="0">
            <a:spAutoFit/>
          </a:bodyPr>
          <a:lstStyle/>
          <a:p>
            <a:pPr algn="l"/>
            <a:r>
              <a:rPr lang="zh-CN" altLang="en-US" sz="2800" b="1">
                <a:latin typeface="楷体" panose="02010609060101010101" charset="-122"/>
                <a:ea typeface="楷体" panose="02010609060101010101" charset="-122"/>
                <a:cs typeface="楷体" panose="02010609060101010101" charset="-122"/>
                <a:sym typeface="+mn-ea"/>
              </a:rPr>
              <a:t>神志不清</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4" name="文本框 13"/>
          <p:cNvSpPr txBox="1"/>
          <p:nvPr/>
        </p:nvSpPr>
        <p:spPr>
          <a:xfrm>
            <a:off x="621030" y="902468"/>
            <a:ext cx="1832553" cy="584775"/>
          </a:xfrm>
          <a:prstGeom prst="rect">
            <a:avLst/>
          </a:prstGeom>
          <a:solidFill>
            <a:srgbClr val="92D050"/>
          </a:solidFill>
        </p:spPr>
        <p:txBody>
          <a:bodyPr wrap="none" rtlCol="0">
            <a:spAutoFit/>
          </a:bodyPr>
          <a:lstStyle>
            <a:defPPr>
              <a:defRPr lang="zh-CN"/>
            </a:defPPr>
            <a:lvl1pPr>
              <a:defRPr sz="3200" b="1">
                <a:latin typeface="楷体" panose="02010609060101010101" charset="-122"/>
                <a:ea typeface="楷体" panose="02010609060101010101" charset="-122"/>
              </a:defRPr>
            </a:lvl1pPr>
          </a:lstStyle>
          <a:p>
            <a:r>
              <a:rPr lang="zh-CN" altLang="en-US" dirty="0">
                <a:sym typeface="+mn-ea"/>
              </a:rPr>
              <a:t>人物神态</a:t>
            </a:r>
            <a:endParaRPr lang="zh-CN" altLang="en-US" dirty="0">
              <a:sym typeface="+mn-ea"/>
            </a:endParaRPr>
          </a:p>
        </p:txBody>
      </p:sp>
      <p:sp>
        <p:nvSpPr>
          <p:cNvPr id="2" name="文本框 1"/>
          <p:cNvSpPr txBox="1"/>
          <p:nvPr/>
        </p:nvSpPr>
        <p:spPr>
          <a:xfrm>
            <a:off x="6750050" y="902242"/>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神采飞扬</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6750050" y="1533842"/>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毕恭毕敬</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4751705" y="1533842"/>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和蔼可亲</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3" name="文本框 12"/>
          <p:cNvSpPr txBox="1"/>
          <p:nvPr/>
        </p:nvSpPr>
        <p:spPr>
          <a:xfrm>
            <a:off x="2794635" y="1533842"/>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垂头丧气</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2818765" y="2235200"/>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心平气和</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4751705" y="2235200"/>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大惊小怪</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7" name="文本框 16"/>
          <p:cNvSpPr txBox="1"/>
          <p:nvPr/>
        </p:nvSpPr>
        <p:spPr>
          <a:xfrm>
            <a:off x="6750050" y="2235200"/>
            <a:ext cx="1612900" cy="521970"/>
          </a:xfrm>
          <a:prstGeom prst="rect">
            <a:avLst/>
          </a:prstGeom>
          <a:noFill/>
        </p:spPr>
        <p:txBody>
          <a:bodyPr wrap="none" rtlCol="0">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和颜悦色</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3" name="矩形标注 2"/>
          <p:cNvSpPr/>
          <p:nvPr/>
        </p:nvSpPr>
        <p:spPr>
          <a:xfrm>
            <a:off x="3977005" y="3051746"/>
            <a:ext cx="4519295" cy="1376807"/>
          </a:xfrm>
          <a:prstGeom prst="wedgeRectCallout">
            <a:avLst>
              <a:gd name="adj1" fmla="val 28278"/>
              <a:gd name="adj2" fmla="val -66199"/>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和颜悦色</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en-US" altLang="zh-CN" sz="2800" b="1" dirty="0" err="1">
                <a:solidFill>
                  <a:schemeClr val="tx1"/>
                </a:solidFill>
                <a:latin typeface="楷体" panose="02010609060101010101" charset="-122"/>
                <a:ea typeface="楷体" panose="02010609060101010101" charset="-122"/>
                <a:cs typeface="楷体" panose="02010609060101010101" charset="-122"/>
              </a:rPr>
              <a:t>意思是和蔼喜悦的神色；和蔼可亲的面色</a:t>
            </a:r>
            <a:r>
              <a:rPr lang="zh-CN" altLang="en-US" sz="2800" b="1" dirty="0">
                <a:solidFill>
                  <a:schemeClr val="tx1"/>
                </a:solidFill>
                <a:latin typeface="楷体" panose="02010609060101010101" charset="-122"/>
                <a:ea typeface="楷体" panose="02010609060101010101" charset="-122"/>
                <a:cs typeface="楷体" panose="02010609060101010101" charset="-122"/>
              </a:rPr>
              <a:t>，</a:t>
            </a:r>
            <a:r>
              <a:rPr lang="en-US" altLang="zh-CN" sz="2800" b="1" dirty="0" err="1">
                <a:solidFill>
                  <a:schemeClr val="tx1"/>
                </a:solidFill>
                <a:latin typeface="楷体" panose="02010609060101010101" charset="-122"/>
                <a:ea typeface="楷体" panose="02010609060101010101" charset="-122"/>
                <a:cs typeface="楷体" panose="02010609060101010101" charset="-122"/>
              </a:rPr>
              <a:t>形容人开心</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含褒义。</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pic>
        <p:nvPicPr>
          <p:cNvPr id="2051" name="Picture 3" descr="E:\1\20秋 稿件\图库\1\人教上册最终生字图8.03\人二生字图录排用（全）\哭-哭泣.tif"/>
          <p:cNvPicPr>
            <a:picLocks noChangeAspect="1" noChangeArrowheads="1"/>
          </p:cNvPicPr>
          <p:nvPr/>
        </p:nvPicPr>
        <p:blipFill>
          <a:blip r:embed="rId1"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flipH="1">
            <a:off x="823538" y="1941195"/>
            <a:ext cx="1348162" cy="21632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 grpId="0"/>
      <p:bldP spid="11" grpId="0"/>
      <p:bldP spid="12" grpId="0"/>
      <p:bldP spid="13" grpId="0"/>
      <p:bldP spid="15" grpId="0"/>
      <p:bldP spid="16" grpId="0"/>
      <p:bldP spid="17" grpId="0"/>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8950" y="1070610"/>
            <a:ext cx="8163560" cy="3044190"/>
          </a:xfrm>
          <a:prstGeom prst="rect">
            <a:avLst/>
          </a:prstGeom>
          <a:noFill/>
        </p:spPr>
        <p:txBody>
          <a:bodyPr wrap="square" rtlCol="0">
            <a:spAutoFit/>
          </a:bodyPr>
          <a:lstStyle/>
          <a:p>
            <a:pPr>
              <a:lnSpc>
                <a:spcPct val="120000"/>
              </a:lnSpc>
            </a:pPr>
            <a:r>
              <a:rPr lang="zh-CN" altLang="en-US" sz="3200" dirty="0" smtClean="0">
                <a:latin typeface="黑体" panose="02010609060101010101" pitchFamily="49" charset="-122"/>
                <a:ea typeface="黑体" panose="02010609060101010101" pitchFamily="49" charset="-122"/>
                <a:cs typeface="黑体" panose="02010609060101010101" pitchFamily="49" charset="-122"/>
              </a:rPr>
              <a:t>一</a:t>
            </a:r>
            <a:r>
              <a:rPr lang="zh-CN" altLang="en-US" sz="3200" dirty="0">
                <a:latin typeface="黑体" panose="02010609060101010101" pitchFamily="49" charset="-122"/>
                <a:ea typeface="黑体" panose="02010609060101010101" pitchFamily="49" charset="-122"/>
                <a:cs typeface="黑体" panose="02010609060101010101" pitchFamily="49" charset="-122"/>
              </a:rPr>
              <a:t>、看拼音写词语。</a:t>
            </a:r>
            <a:endParaRPr lang="zh-CN" altLang="en-US" sz="3200" dirty="0">
              <a:latin typeface="楷体" panose="02010609060101010101" charset="-122"/>
              <a:ea typeface="楷体" panose="02010609060101010101" charset="-122"/>
              <a:cs typeface="楷体" panose="02010609060101010101" charset="-122"/>
            </a:endParaRPr>
          </a:p>
          <a:p>
            <a:pPr>
              <a:lnSpc>
                <a:spcPct val="120000"/>
              </a:lnSpc>
            </a:pP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洪水</a:t>
            </a:r>
            <a:r>
              <a:rPr lang="zh-CN" altLang="en-US" sz="3200" b="1" dirty="0">
                <a:solidFill>
                  <a:schemeClr val="tx1"/>
                </a:solidFill>
                <a:uFillTx/>
                <a:latin typeface="黑体" panose="02010609060101010101" pitchFamily="49" charset="-122"/>
                <a:ea typeface="黑体" panose="02010609060101010101" pitchFamily="49" charset="-122"/>
                <a:cs typeface="楷体" panose="02010609060101010101" charset="-122"/>
                <a:sym typeface="+mn-ea"/>
              </a:rPr>
              <a:t>páo xiào</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）着，像</a:t>
            </a:r>
            <a:r>
              <a:rPr lang="zh-CN" altLang="en-US" sz="3200" b="1" dirty="0">
                <a:solidFill>
                  <a:schemeClr val="tx1"/>
                </a:solidFill>
                <a:uFillTx/>
                <a:latin typeface="汉语拼音" panose="020B0604020202020204" pitchFamily="34" charset="0"/>
                <a:ea typeface="黑体" panose="02010609060101010101" pitchFamily="49" charset="-122"/>
                <a:cs typeface="汉语拼音" panose="020B0604020202020204" pitchFamily="34" charset="0"/>
                <a:sym typeface="+mn-ea"/>
              </a:rPr>
              <a:t>fēng kuáng</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）的</a:t>
            </a:r>
            <a:r>
              <a:rPr lang="zh-CN" altLang="en-US" sz="3200" b="1" dirty="0">
                <a:solidFill>
                  <a:schemeClr val="tx1"/>
                </a:solidFill>
                <a:uFillTx/>
                <a:latin typeface="黑体" panose="02010609060101010101" pitchFamily="49" charset="-122"/>
                <a:ea typeface="黑体" panose="02010609060101010101" pitchFamily="49" charset="-122"/>
                <a:cs typeface="楷体" panose="02010609060101010101" charset="-122"/>
                <a:sym typeface="+mn-ea"/>
              </a:rPr>
              <a:t>b</a:t>
            </a:r>
            <a:r>
              <a:rPr lang="zh-CN" altLang="en-US" sz="3200" b="1" dirty="0">
                <a:uFillTx/>
                <a:latin typeface="黑体" panose="02010609060101010101" pitchFamily="49" charset="-122"/>
                <a:ea typeface="黑体" panose="02010609060101010101" pitchFamily="49" charset="-122"/>
                <a:cs typeface="楷体" panose="02010609060101010101" charset="-122"/>
                <a:sym typeface="+mn-ea"/>
              </a:rPr>
              <a:t>á</a:t>
            </a:r>
            <a:r>
              <a:rPr lang="zh-CN" altLang="en-US" sz="3200" b="1" dirty="0">
                <a:solidFill>
                  <a:schemeClr val="tx1"/>
                </a:solidFill>
                <a:uFillTx/>
                <a:latin typeface="黑体" panose="02010609060101010101" pitchFamily="49" charset="-122"/>
                <a:ea typeface="黑体" panose="02010609060101010101" pitchFamily="49" charset="-122"/>
                <a:cs typeface="楷体" panose="02010609060101010101" charset="-122"/>
                <a:sym typeface="+mn-ea"/>
              </a:rPr>
              <a:t>o zi</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a:t>
            </a:r>
            <a:r>
              <a:rPr lang="zh-CN" altLang="en-US" sz="3200" b="1" dirty="0">
                <a:solidFill>
                  <a:schemeClr val="tx1"/>
                </a:solidFill>
                <a:uFillTx/>
                <a:latin typeface="汉语拼音" panose="020B0604020202020204" pitchFamily="34" charset="0"/>
                <a:ea typeface="黑体" panose="02010609060101010101" pitchFamily="49" charset="-122"/>
                <a:cs typeface="汉语拼音" panose="020B0604020202020204" pitchFamily="34" charset="0"/>
                <a:sym typeface="+mn-ea"/>
              </a:rPr>
              <a:t>dèng zhe</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）双眼，</a:t>
            </a:r>
            <a:r>
              <a:rPr lang="zh-CN" altLang="en-US" sz="3200" b="1" dirty="0">
                <a:solidFill>
                  <a:schemeClr val="tx1"/>
                </a:solidFill>
                <a:uFillTx/>
                <a:latin typeface="汉语拼音" panose="020B0604020202020204" pitchFamily="34" charset="0"/>
                <a:ea typeface="黑体" panose="02010609060101010101" pitchFamily="49" charset="-122"/>
                <a:cs typeface="汉语拼音" panose="020B0604020202020204" pitchFamily="34" charset="0"/>
                <a:sym typeface="+mn-ea"/>
              </a:rPr>
              <a:t>níng xiào</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）着冲击着小木桥。</a:t>
            </a:r>
            <a:endParaRPr lang="en-US" altLang="zh-CN" b="1" dirty="0">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4261961" y="1675262"/>
            <a:ext cx="1009174" cy="58356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咆哮</a:t>
            </a:r>
            <a:endParaRPr lang="zh-CN" altLang="en-US" sz="3200" b="1" dirty="0">
              <a:solidFill>
                <a:srgbClr val="FF0000"/>
              </a:solidFill>
              <a:latin typeface="楷体" panose="02010609060101010101" charset="-122"/>
              <a:ea typeface="楷体" panose="02010609060101010101" charset="-122"/>
            </a:endParaRPr>
          </a:p>
        </p:txBody>
      </p:sp>
      <p:sp>
        <p:nvSpPr>
          <p:cNvPr id="16" name="文本框 15"/>
          <p:cNvSpPr txBox="1"/>
          <p:nvPr/>
        </p:nvSpPr>
        <p:spPr>
          <a:xfrm>
            <a:off x="2135664" y="2258827"/>
            <a:ext cx="1243965" cy="58356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疯狂</a:t>
            </a:r>
            <a:endParaRPr lang="zh-CN" altLang="en-US" sz="3200" b="1">
              <a:solidFill>
                <a:srgbClr val="FF0000"/>
              </a:solidFill>
              <a:latin typeface="楷体" panose="02010609060101010101" charset="-122"/>
              <a:ea typeface="楷体" panose="02010609060101010101" charset="-122"/>
            </a:endParaRPr>
          </a:p>
        </p:txBody>
      </p:sp>
      <p:sp>
        <p:nvSpPr>
          <p:cNvPr id="18" name="文本框 17"/>
          <p:cNvSpPr txBox="1"/>
          <p:nvPr/>
        </p:nvSpPr>
        <p:spPr>
          <a:xfrm>
            <a:off x="5647531" y="2253589"/>
            <a:ext cx="1075373" cy="58356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雹子</a:t>
            </a:r>
            <a:endParaRPr lang="zh-CN" altLang="en-US" sz="3200" b="1" dirty="0">
              <a:solidFill>
                <a:srgbClr val="FF0000"/>
              </a:solidFill>
              <a:latin typeface="楷体" panose="02010609060101010101" charset="-122"/>
              <a:ea typeface="楷体" panose="02010609060101010101" charset="-122"/>
            </a:endParaRPr>
          </a:p>
        </p:txBody>
      </p:sp>
      <p:sp>
        <p:nvSpPr>
          <p:cNvPr id="4" name="文本框 3"/>
          <p:cNvSpPr txBox="1"/>
          <p:nvPr/>
        </p:nvSpPr>
        <p:spPr>
          <a:xfrm>
            <a:off x="1710849" y="2861442"/>
            <a:ext cx="1075373" cy="58356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瞪着</a:t>
            </a:r>
            <a:endParaRPr lang="zh-CN" altLang="en-US" sz="3200" b="1">
              <a:solidFill>
                <a:srgbClr val="FF0000"/>
              </a:solidFill>
              <a:latin typeface="楷体" panose="02010609060101010101" charset="-122"/>
              <a:ea typeface="楷体" panose="02010609060101010101" charset="-122"/>
            </a:endParaRPr>
          </a:p>
        </p:txBody>
      </p:sp>
      <p:sp>
        <p:nvSpPr>
          <p:cNvPr id="5" name="文本框 4"/>
          <p:cNvSpPr txBox="1"/>
          <p:nvPr/>
        </p:nvSpPr>
        <p:spPr>
          <a:xfrm>
            <a:off x="6485255" y="2856362"/>
            <a:ext cx="1075373" cy="58356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狞笑</a:t>
            </a:r>
            <a:endParaRPr lang="zh-CN" altLang="en-US" sz="3200" b="1">
              <a:solidFill>
                <a:srgbClr val="FF0000"/>
              </a:solidFill>
              <a:latin typeface="楷体" panose="02010609060101010101" charset="-122"/>
              <a:ea typeface="楷体" panose="02010609060101010101" charset="-122"/>
            </a:endParaRPr>
          </a:p>
        </p:txBody>
      </p:sp>
      <p:sp>
        <p:nvSpPr>
          <p:cNvPr id="9" name="文本框 8"/>
          <p:cNvSpPr txBox="1"/>
          <p:nvPr/>
        </p:nvSpPr>
        <p:spPr>
          <a:xfrm>
            <a:off x="593429" y="509772"/>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7395" y="1010735"/>
            <a:ext cx="7649210" cy="2422525"/>
          </a:xfrm>
          <a:prstGeom prst="rect">
            <a:avLst/>
          </a:prstGeom>
          <a:noFill/>
        </p:spPr>
        <p:txBody>
          <a:bodyPr wrap="square" rtlCol="0">
            <a:spAutoFit/>
          </a:bodyPr>
          <a:lstStyle/>
          <a:p>
            <a:r>
              <a:rPr lang="zh-CN" altLang="en-US" sz="3200" dirty="0" smtClean="0">
                <a:solidFill>
                  <a:schemeClr val="tx1"/>
                </a:solidFill>
                <a:latin typeface="黑体" panose="02010609060101010101" pitchFamily="49" charset="-122"/>
                <a:ea typeface="黑体" panose="02010609060101010101" pitchFamily="49" charset="-122"/>
                <a:cs typeface="楷体" panose="02010609060101010101" charset="-122"/>
                <a:sym typeface="+mn-ea"/>
              </a:rPr>
              <a:t>二</a:t>
            </a:r>
            <a:r>
              <a:rPr lang="zh-CN" altLang="en-US" sz="3200" dirty="0">
                <a:solidFill>
                  <a:schemeClr val="tx1"/>
                </a:solidFill>
                <a:latin typeface="黑体" panose="02010609060101010101" pitchFamily="49" charset="-122"/>
                <a:ea typeface="黑体" panose="02010609060101010101" pitchFamily="49" charset="-122"/>
                <a:cs typeface="楷体" panose="02010609060101010101" charset="-122"/>
                <a:sym typeface="+mn-ea"/>
              </a:rPr>
              <a:t>、添枝加叶。</a:t>
            </a:r>
            <a:endParaRPr lang="zh-CN" altLang="en-US" sz="3200" dirty="0">
              <a:solidFill>
                <a:schemeClr val="tx1"/>
              </a:solidFill>
              <a:latin typeface="黑体" panose="02010609060101010101" pitchFamily="49" charset="-122"/>
              <a:ea typeface="黑体" panose="02010609060101010101" pitchFamily="49" charset="-122"/>
              <a:cs typeface="楷体" panose="02010609060101010101" charset="-122"/>
              <a:sym typeface="+mn-ea"/>
            </a:endParaRPr>
          </a:p>
          <a:p>
            <a:endParaRPr lang="zh-CN" altLang="en-US" sz="1400" dirty="0">
              <a:solidFill>
                <a:srgbClr val="FF0000"/>
              </a:solidFill>
              <a:latin typeface="黑体" panose="02010609060101010101" pitchFamily="49" charset="-122"/>
              <a:ea typeface="黑体" panose="02010609060101010101" pitchFamily="49" charset="-122"/>
              <a:cs typeface="楷体" panose="02010609060101010101" charset="-122"/>
              <a:sym typeface="+mn-ea"/>
            </a:endParaRPr>
          </a:p>
          <a:p>
            <a:pPr>
              <a:lnSpc>
                <a:spcPct val="110000"/>
              </a:lnSpc>
            </a:pPr>
            <a:r>
              <a:rPr lang="zh-CN" altLang="en-US" sz="3200" b="1" dirty="0">
                <a:latin typeface="楷体" panose="02010609060101010101" charset="-122"/>
                <a:ea typeface="楷体" panose="02010609060101010101" charset="-122"/>
                <a:cs typeface="楷体" panose="02010609060101010101" charset="-122"/>
                <a:sym typeface="+mn-ea"/>
              </a:rPr>
              <a:t>（    ）的波涛    （    ）的狂风</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10000"/>
              </a:lnSpc>
            </a:pPr>
            <a:r>
              <a:rPr lang="zh-CN" altLang="en-US" sz="3200" b="1" dirty="0">
                <a:latin typeface="楷体" panose="02010609060101010101" charset="-122"/>
                <a:ea typeface="楷体" panose="02010609060101010101" charset="-122"/>
                <a:cs typeface="楷体" panose="02010609060101010101" charset="-122"/>
                <a:sym typeface="+mn-ea"/>
              </a:rPr>
              <a:t>（    ）的小屋    （    ）的海风</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10000"/>
              </a:lnSpc>
            </a:pPr>
            <a:r>
              <a:rPr lang="zh-CN" altLang="en-US" sz="3200" b="1" dirty="0">
                <a:latin typeface="楷体" panose="02010609060101010101" charset="-122"/>
                <a:ea typeface="楷体" panose="02010609060101010101" charset="-122"/>
                <a:cs typeface="楷体" panose="02010609060101010101" charset="-122"/>
                <a:sym typeface="+mn-ea"/>
              </a:rPr>
              <a:t>（    ）的神情    （    ）的天气</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1210628" y="1732253"/>
            <a:ext cx="998855"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汹涌</a:t>
            </a:r>
            <a:endParaRPr lang="zh-CN" altLang="en-US" sz="2800" b="1">
              <a:solidFill>
                <a:srgbClr val="FF0000"/>
              </a:solidFill>
              <a:latin typeface="楷体" panose="02010609060101010101" charset="-122"/>
              <a:ea typeface="楷体" panose="02010609060101010101" charset="-122"/>
            </a:endParaRPr>
          </a:p>
        </p:txBody>
      </p:sp>
      <p:sp>
        <p:nvSpPr>
          <p:cNvPr id="3" name="文本框 2"/>
          <p:cNvSpPr txBox="1"/>
          <p:nvPr/>
        </p:nvSpPr>
        <p:spPr>
          <a:xfrm>
            <a:off x="4894421" y="1732253"/>
            <a:ext cx="998855"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怒吼</a:t>
            </a:r>
            <a:endParaRPr lang="zh-CN" altLang="en-US" sz="2800" b="1">
              <a:solidFill>
                <a:srgbClr val="FF0000"/>
              </a:solidFill>
              <a:latin typeface="楷体" panose="02010609060101010101" charset="-122"/>
              <a:ea typeface="楷体" panose="02010609060101010101" charset="-122"/>
            </a:endParaRPr>
          </a:p>
        </p:txBody>
      </p:sp>
      <p:sp>
        <p:nvSpPr>
          <p:cNvPr id="11" name="文本框 10"/>
          <p:cNvSpPr txBox="1"/>
          <p:nvPr/>
        </p:nvSpPr>
        <p:spPr>
          <a:xfrm>
            <a:off x="1210628" y="2269940"/>
            <a:ext cx="998855"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阴冷</a:t>
            </a:r>
            <a:endParaRPr lang="zh-CN" altLang="en-US" sz="2800" b="1">
              <a:solidFill>
                <a:srgbClr val="FF0000"/>
              </a:solidFill>
              <a:latin typeface="楷体" panose="02010609060101010101" charset="-122"/>
              <a:ea typeface="楷体" panose="02010609060101010101" charset="-122"/>
            </a:endParaRPr>
          </a:p>
        </p:txBody>
      </p:sp>
      <p:sp>
        <p:nvSpPr>
          <p:cNvPr id="13" name="文本框 12"/>
          <p:cNvSpPr txBox="1"/>
          <p:nvPr/>
        </p:nvSpPr>
        <p:spPr>
          <a:xfrm>
            <a:off x="4894421" y="2260415"/>
            <a:ext cx="998855"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巨大</a:t>
            </a:r>
            <a:endParaRPr lang="zh-CN" altLang="en-US" sz="2800" b="1" dirty="0">
              <a:solidFill>
                <a:srgbClr val="FF0000"/>
              </a:solidFill>
              <a:latin typeface="楷体" panose="02010609060101010101" charset="-122"/>
              <a:ea typeface="楷体" panose="02010609060101010101" charset="-122"/>
            </a:endParaRPr>
          </a:p>
        </p:txBody>
      </p:sp>
      <p:sp>
        <p:nvSpPr>
          <p:cNvPr id="15" name="文本框 14"/>
          <p:cNvSpPr txBox="1"/>
          <p:nvPr/>
        </p:nvSpPr>
        <p:spPr>
          <a:xfrm>
            <a:off x="1201103" y="2813341"/>
            <a:ext cx="998855"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呆滞</a:t>
            </a:r>
            <a:endParaRPr lang="zh-CN" altLang="en-US" sz="2800" b="1">
              <a:solidFill>
                <a:srgbClr val="FF0000"/>
              </a:solidFill>
              <a:latin typeface="楷体" panose="02010609060101010101" charset="-122"/>
              <a:ea typeface="楷体" panose="02010609060101010101" charset="-122"/>
            </a:endParaRPr>
          </a:p>
        </p:txBody>
      </p:sp>
      <p:sp>
        <p:nvSpPr>
          <p:cNvPr id="16" name="文本框 15"/>
          <p:cNvSpPr txBox="1"/>
          <p:nvPr/>
        </p:nvSpPr>
        <p:spPr>
          <a:xfrm>
            <a:off x="4884896" y="2813341"/>
            <a:ext cx="998855"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恶劣</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000" fill="hold">
                                          <p:stCondLst>
                                            <p:cond delay="0"/>
                                          </p:stCondLst>
                                        </p:cTn>
                                        <p:tgtEl>
                                          <p:spTgt spid="3"/>
                                        </p:tgtEl>
                                        <p:attrNameLst>
                                          <p:attrName>style.visibility</p:attrName>
                                        </p:attrNameLst>
                                      </p:cBhvr>
                                      <p:to>
                                        <p:strVal val="visible"/>
                                      </p:to>
                                    </p:set>
                                    <p:anim calcmode="lin" valueType="num">
                                      <p:cBhvr additive="base">
                                        <p:cTn id="13" dur="1000" fill="hold"/>
                                        <p:tgtEl>
                                          <p:spTgt spid="3"/>
                                        </p:tgtEl>
                                        <p:attrNameLst>
                                          <p:attrName>ppt_x</p:attrName>
                                        </p:attrNameLst>
                                      </p:cBhvr>
                                      <p:tavLst>
                                        <p:tav tm="0">
                                          <p:val>
                                            <p:strVal val="#ppt_x"/>
                                          </p:val>
                                        </p:tav>
                                        <p:tav tm="100000">
                                          <p:val>
                                            <p:strVal val="#ppt_x"/>
                                          </p:val>
                                        </p:tav>
                                      </p:tavLst>
                                    </p:anim>
                                    <p:anim calcmode="lin" valueType="num">
                                      <p:cBhvr additive="base">
                                        <p:cTn id="14"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000"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ppt_x"/>
                                          </p:val>
                                        </p:tav>
                                        <p:tav tm="100000">
                                          <p:val>
                                            <p:strVal val="#ppt_x"/>
                                          </p:val>
                                        </p:tav>
                                      </p:tavLst>
                                    </p:anim>
                                    <p:anim calcmode="lin" valueType="num">
                                      <p:cBhvr additive="base">
                                        <p:cTn id="20"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000" fill="hold">
                                          <p:stCondLst>
                                            <p:cond delay="0"/>
                                          </p:stCondLst>
                                        </p:cTn>
                                        <p:tgtEl>
                                          <p:spTgt spid="13"/>
                                        </p:tgtEl>
                                        <p:attrNameLst>
                                          <p:attrName>style.visibility</p:attrName>
                                        </p:attrNameLst>
                                      </p:cBhvr>
                                      <p:to>
                                        <p:strVal val="visible"/>
                                      </p:to>
                                    </p:set>
                                    <p:anim calcmode="lin" valueType="num">
                                      <p:cBhvr additive="base">
                                        <p:cTn id="25" dur="1000" fill="hold"/>
                                        <p:tgtEl>
                                          <p:spTgt spid="13"/>
                                        </p:tgtEl>
                                        <p:attrNameLst>
                                          <p:attrName>ppt_x</p:attrName>
                                        </p:attrNameLst>
                                      </p:cBhvr>
                                      <p:tavLst>
                                        <p:tav tm="0">
                                          <p:val>
                                            <p:strVal val="#ppt_x"/>
                                          </p:val>
                                        </p:tav>
                                        <p:tav tm="100000">
                                          <p:val>
                                            <p:strVal val="#ppt_x"/>
                                          </p:val>
                                        </p:tav>
                                      </p:tavLst>
                                    </p:anim>
                                    <p:anim calcmode="lin" valueType="num">
                                      <p:cBhvr additive="base">
                                        <p:cTn id="26"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000"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ppt_x"/>
                                          </p:val>
                                        </p:tav>
                                        <p:tav tm="100000">
                                          <p:val>
                                            <p:strVal val="#ppt_x"/>
                                          </p:val>
                                        </p:tav>
                                      </p:tavLst>
                                    </p:anim>
                                    <p:anim calcmode="lin" valueType="num">
                                      <p:cBhvr additive="base">
                                        <p:cTn id="32"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000" fill="hold">
                                          <p:stCondLst>
                                            <p:cond delay="0"/>
                                          </p:stCondLst>
                                        </p:cTn>
                                        <p:tgtEl>
                                          <p:spTgt spid="16"/>
                                        </p:tgtEl>
                                        <p:attrNameLst>
                                          <p:attrName>style.visibility</p:attrName>
                                        </p:attrNameLst>
                                      </p:cBhvr>
                                      <p:to>
                                        <p:strVal val="visible"/>
                                      </p:to>
                                    </p:set>
                                    <p:anim calcmode="lin" valueType="num">
                                      <p:cBhvr additive="base">
                                        <p:cTn id="37" dur="1000" fill="hold"/>
                                        <p:tgtEl>
                                          <p:spTgt spid="16"/>
                                        </p:tgtEl>
                                        <p:attrNameLst>
                                          <p:attrName>ppt_x</p:attrName>
                                        </p:attrNameLst>
                                      </p:cBhvr>
                                      <p:tavLst>
                                        <p:tav tm="0">
                                          <p:val>
                                            <p:strVal val="#ppt_x"/>
                                          </p:val>
                                        </p:tav>
                                        <p:tav tm="100000">
                                          <p:val>
                                            <p:strVal val="#ppt_x"/>
                                          </p:val>
                                        </p:tav>
                                      </p:tavLst>
                                    </p:anim>
                                    <p:anim calcmode="lin" valueType="num">
                                      <p:cBhvr additive="base">
                                        <p:cTn id="38"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p:bldP spid="11" grpId="0"/>
      <p:bldP spid="13"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0050" y="516562"/>
            <a:ext cx="4391025" cy="523220"/>
          </a:xfrm>
          <a:prstGeom prst="rect">
            <a:avLst/>
          </a:prstGeom>
          <a:noFill/>
        </p:spPr>
        <p:txBody>
          <a:bodyPr wrap="square" rtlCol="0">
            <a:spAutoFit/>
          </a:bodyPr>
          <a:lstStyle/>
          <a:p>
            <a:r>
              <a:rPr lang="zh-CN" altLang="en-US" sz="2800" dirty="0">
                <a:latin typeface="黑体" panose="02010609060101010101" pitchFamily="49" charset="-122"/>
                <a:ea typeface="黑体" panose="02010609060101010101" pitchFamily="49" charset="-122"/>
              </a:rPr>
              <a:t>三、给下列词语分类。</a:t>
            </a:r>
            <a:endParaRPr lang="zh-CN" altLang="en-US" sz="2800" dirty="0">
              <a:latin typeface="黑体" panose="02010609060101010101" pitchFamily="49" charset="-122"/>
              <a:ea typeface="黑体" panose="02010609060101010101" pitchFamily="49" charset="-122"/>
            </a:endParaRPr>
          </a:p>
        </p:txBody>
      </p:sp>
      <p:sp>
        <p:nvSpPr>
          <p:cNvPr id="5" name="文本框 4"/>
          <p:cNvSpPr txBox="1"/>
          <p:nvPr/>
        </p:nvSpPr>
        <p:spPr>
          <a:xfrm>
            <a:off x="1782445" y="1147445"/>
            <a:ext cx="5046980" cy="1200329"/>
          </a:xfrm>
          <a:prstGeom prst="rect">
            <a:avLst/>
          </a:prstGeom>
          <a:noFill/>
          <a:ln>
            <a:solidFill>
              <a:schemeClr val="accent6">
                <a:lumMod val="75000"/>
              </a:schemeClr>
            </a:solidFill>
          </a:ln>
        </p:spPr>
        <p:txBody>
          <a:bodyPr wrap="square" rtlCol="0">
            <a:spAutoFit/>
          </a:bodyPr>
          <a:lstStyle/>
          <a:p>
            <a:pPr algn="ctr"/>
            <a:r>
              <a:rPr lang="zh-CN" altLang="en-US" sz="2400" b="1" dirty="0" smtClean="0">
                <a:latin typeface="楷体" panose="02010609060101010101" charset="-122"/>
                <a:ea typeface="楷体" panose="02010609060101010101" charset="-122"/>
              </a:rPr>
              <a:t>咆哮   </a:t>
            </a:r>
            <a:r>
              <a:rPr lang="zh-CN" altLang="en-US" sz="2400" b="1" dirty="0">
                <a:latin typeface="楷体" panose="02010609060101010101" charset="-122"/>
                <a:ea typeface="楷体" panose="02010609060101010101" charset="-122"/>
              </a:rPr>
              <a:t>惊慌 </a:t>
            </a:r>
            <a:r>
              <a:rPr lang="zh-CN" altLang="en-US" sz="2400" b="1" dirty="0" smtClean="0">
                <a:latin typeface="楷体" panose="02010609060101010101" charset="-122"/>
                <a:ea typeface="楷体" panose="02010609060101010101" charset="-122"/>
              </a:rPr>
              <a:t> </a:t>
            </a:r>
            <a:r>
              <a:rPr lang="zh-CN" altLang="en-US" sz="2400" b="1" dirty="0">
                <a:latin typeface="楷体" panose="02010609060101010101" charset="-122"/>
                <a:ea typeface="楷体" panose="02010609060101010101" charset="-122"/>
              </a:rPr>
              <a:t>你拥我挤 </a:t>
            </a:r>
            <a:r>
              <a:rPr lang="zh-CN" altLang="en-US" sz="2400" b="1" dirty="0" smtClean="0">
                <a:latin typeface="楷体" panose="02010609060101010101" charset="-122"/>
                <a:ea typeface="楷体" panose="02010609060101010101" charset="-122"/>
              </a:rPr>
              <a:t> </a:t>
            </a:r>
            <a:r>
              <a:rPr lang="zh-CN" altLang="en-US" sz="2400" b="1" dirty="0">
                <a:latin typeface="楷体" panose="02010609060101010101" charset="-122"/>
                <a:ea typeface="楷体" panose="02010609060101010101" charset="-122"/>
              </a:rPr>
              <a:t>垂头丧气 </a:t>
            </a:r>
            <a:r>
              <a:rPr lang="zh-CN" altLang="en-US" sz="2400" b="1" dirty="0" smtClean="0">
                <a:latin typeface="楷体" panose="02010609060101010101" charset="-122"/>
                <a:ea typeface="楷体" panose="02010609060101010101" charset="-122"/>
              </a:rPr>
              <a:t> </a:t>
            </a:r>
            <a:endParaRPr lang="en-US" altLang="zh-CN" sz="2400" b="1" dirty="0" smtClean="0">
              <a:latin typeface="楷体" panose="02010609060101010101" charset="-122"/>
              <a:ea typeface="楷体" panose="02010609060101010101" charset="-122"/>
            </a:endParaRPr>
          </a:p>
          <a:p>
            <a:pPr algn="ctr"/>
            <a:r>
              <a:rPr lang="zh-CN" altLang="en-US" sz="2400" b="1" dirty="0" smtClean="0">
                <a:latin typeface="楷体" panose="02010609060101010101" charset="-122"/>
                <a:ea typeface="楷体" panose="02010609060101010101" charset="-122"/>
              </a:rPr>
              <a:t>跌跌撞撞  心惊肉跳  忐忑不安  </a:t>
            </a:r>
            <a:endParaRPr lang="en-US" altLang="zh-CN" sz="2400" b="1" dirty="0" smtClean="0">
              <a:latin typeface="楷体" panose="02010609060101010101" charset="-122"/>
              <a:ea typeface="楷体" panose="02010609060101010101" charset="-122"/>
            </a:endParaRPr>
          </a:p>
          <a:p>
            <a:pPr algn="ctr"/>
            <a:r>
              <a:rPr lang="zh-CN" altLang="en-US" sz="2400" b="1" dirty="0" smtClean="0">
                <a:latin typeface="楷体" panose="02010609060101010101" charset="-122"/>
                <a:ea typeface="楷体" panose="02010609060101010101" charset="-122"/>
              </a:rPr>
              <a:t>心急如焚  </a:t>
            </a:r>
            <a:r>
              <a:rPr lang="zh-CN" altLang="en-US" sz="2400" b="1" dirty="0">
                <a:latin typeface="楷体" panose="02010609060101010101" charset="-122"/>
                <a:ea typeface="楷体" panose="02010609060101010101" charset="-122"/>
              </a:rPr>
              <a:t>神采飞扬</a:t>
            </a:r>
            <a:endParaRPr lang="zh-CN" altLang="en-US" sz="2400" b="1" dirty="0">
              <a:latin typeface="楷体" panose="02010609060101010101" charset="-122"/>
              <a:ea typeface="楷体" panose="02010609060101010101" charset="-122"/>
            </a:endParaRPr>
          </a:p>
        </p:txBody>
      </p:sp>
      <p:sp>
        <p:nvSpPr>
          <p:cNvPr id="6" name="文本框 5"/>
          <p:cNvSpPr txBox="1"/>
          <p:nvPr/>
        </p:nvSpPr>
        <p:spPr>
          <a:xfrm>
            <a:off x="533399" y="2543175"/>
            <a:ext cx="8610601" cy="461665"/>
          </a:xfrm>
          <a:prstGeom prst="rect">
            <a:avLst/>
          </a:prstGeom>
          <a:noFill/>
        </p:spPr>
        <p:txBody>
          <a:bodyPr wrap="square" rtlCol="0">
            <a:spAutoFit/>
          </a:bodyPr>
          <a:lstStyle/>
          <a:p>
            <a:r>
              <a:rPr lang="zh-CN" altLang="en-US" sz="2400" b="1" dirty="0">
                <a:latin typeface="楷体" panose="02010609060101010101" charset="-122"/>
                <a:ea typeface="楷体" panose="02010609060101010101" charset="-122"/>
              </a:rPr>
              <a:t>有关动作的词语</a:t>
            </a:r>
            <a:r>
              <a:rPr lang="zh-CN" altLang="en-US" sz="2400" b="1" dirty="0" smtClean="0">
                <a:latin typeface="楷体" panose="02010609060101010101" charset="-122"/>
                <a:ea typeface="楷体" panose="02010609060101010101" charset="-122"/>
              </a:rPr>
              <a:t>：</a:t>
            </a:r>
            <a:r>
              <a:rPr lang="en-US" altLang="zh-CN" sz="2400" b="1" dirty="0" smtClean="0">
                <a:latin typeface="楷体" panose="02010609060101010101" charset="-122"/>
                <a:ea typeface="楷体" panose="02010609060101010101" charset="-122"/>
              </a:rPr>
              <a:t>_____________________________________</a:t>
            </a:r>
            <a:endParaRPr lang="zh-CN" altLang="en-US" sz="2400" b="1" u="sng" dirty="0">
              <a:latin typeface="楷体" panose="02010609060101010101" charset="-122"/>
              <a:ea typeface="楷体" panose="02010609060101010101" charset="-122"/>
            </a:endParaRPr>
          </a:p>
        </p:txBody>
      </p:sp>
      <p:sp>
        <p:nvSpPr>
          <p:cNvPr id="7" name="文本框 6"/>
          <p:cNvSpPr txBox="1"/>
          <p:nvPr/>
        </p:nvSpPr>
        <p:spPr>
          <a:xfrm>
            <a:off x="533399" y="3133725"/>
            <a:ext cx="8429625" cy="461665"/>
          </a:xfrm>
          <a:prstGeom prst="rect">
            <a:avLst/>
          </a:prstGeom>
          <a:noFill/>
        </p:spPr>
        <p:txBody>
          <a:bodyPr wrap="square" rtlCol="0">
            <a:spAutoFit/>
          </a:bodyPr>
          <a:lstStyle/>
          <a:p>
            <a:r>
              <a:rPr lang="zh-CN" altLang="en-US" sz="2400" b="1" dirty="0">
                <a:latin typeface="楷体" panose="02010609060101010101" charset="-122"/>
                <a:ea typeface="楷体" panose="02010609060101010101" charset="-122"/>
              </a:rPr>
              <a:t>有关人物心理的词语</a:t>
            </a:r>
            <a:r>
              <a:rPr lang="zh-CN" altLang="en-US" sz="2400" b="1" dirty="0" smtClean="0">
                <a:latin typeface="楷体" panose="02010609060101010101" charset="-122"/>
                <a:ea typeface="楷体" panose="02010609060101010101" charset="-122"/>
              </a:rPr>
              <a:t>：</a:t>
            </a:r>
            <a:r>
              <a:rPr lang="en-US" altLang="zh-CN" sz="2400" b="1" dirty="0" smtClean="0">
                <a:latin typeface="楷体" panose="02010609060101010101" charset="-122"/>
                <a:ea typeface="楷体" panose="02010609060101010101" charset="-122"/>
              </a:rPr>
              <a:t>_________________________________</a:t>
            </a:r>
            <a:endParaRPr lang="zh-CN" altLang="en-US" sz="2400" b="1" u="sng" dirty="0">
              <a:latin typeface="楷体" panose="02010609060101010101" charset="-122"/>
              <a:ea typeface="楷体" panose="02010609060101010101" charset="-122"/>
            </a:endParaRPr>
          </a:p>
        </p:txBody>
      </p:sp>
      <p:sp>
        <p:nvSpPr>
          <p:cNvPr id="8" name="文本框 7"/>
          <p:cNvSpPr txBox="1"/>
          <p:nvPr/>
        </p:nvSpPr>
        <p:spPr>
          <a:xfrm>
            <a:off x="533399" y="3733800"/>
            <a:ext cx="9467850" cy="461665"/>
          </a:xfrm>
          <a:prstGeom prst="rect">
            <a:avLst/>
          </a:prstGeom>
          <a:noFill/>
        </p:spPr>
        <p:txBody>
          <a:bodyPr wrap="square" rtlCol="0">
            <a:spAutoFit/>
          </a:bodyPr>
          <a:lstStyle/>
          <a:p>
            <a:r>
              <a:rPr lang="zh-CN" altLang="en-US" sz="2400" b="1" dirty="0">
                <a:latin typeface="楷体" panose="02010609060101010101" charset="-122"/>
                <a:ea typeface="楷体" panose="02010609060101010101" charset="-122"/>
              </a:rPr>
              <a:t>有关人物神态的词语</a:t>
            </a:r>
            <a:r>
              <a:rPr lang="zh-CN" altLang="en-US" sz="2400" b="1" dirty="0" smtClean="0">
                <a:latin typeface="楷体" panose="02010609060101010101" charset="-122"/>
                <a:ea typeface="楷体" panose="02010609060101010101" charset="-122"/>
              </a:rPr>
              <a:t>：</a:t>
            </a:r>
            <a:r>
              <a:rPr lang="en-US" altLang="zh-CN" sz="2400" b="1" dirty="0" smtClean="0">
                <a:latin typeface="楷体" panose="02010609060101010101" charset="-122"/>
                <a:ea typeface="楷体" panose="02010609060101010101" charset="-122"/>
              </a:rPr>
              <a:t>_________________________________</a:t>
            </a:r>
            <a:endParaRPr lang="zh-CN" altLang="en-US" sz="2400" b="1" dirty="0">
              <a:latin typeface="楷体" panose="02010609060101010101" charset="-122"/>
              <a:ea typeface="楷体" panose="02010609060101010101" charset="-122"/>
            </a:endParaRPr>
          </a:p>
        </p:txBody>
      </p:sp>
      <p:sp>
        <p:nvSpPr>
          <p:cNvPr id="2" name="矩形 1"/>
          <p:cNvSpPr/>
          <p:nvPr/>
        </p:nvSpPr>
        <p:spPr>
          <a:xfrm>
            <a:off x="3582393" y="2541715"/>
            <a:ext cx="3900427" cy="461665"/>
          </a:xfrm>
          <a:prstGeom prst="rect">
            <a:avLst/>
          </a:prstGeom>
        </p:spPr>
        <p:txBody>
          <a:bodyPr wrap="none">
            <a:spAutoFit/>
          </a:bodyPr>
          <a:lstStyle/>
          <a:p>
            <a:r>
              <a:rPr lang="zh-CN" altLang="en-US" sz="2400" b="1" dirty="0">
                <a:solidFill>
                  <a:srgbClr val="FF0000"/>
                </a:solidFill>
                <a:latin typeface="楷体" panose="02010609060101010101" charset="-122"/>
                <a:ea typeface="楷体" panose="02010609060101010101" charset="-122"/>
              </a:rPr>
              <a:t>咆哮  </a:t>
            </a:r>
            <a:r>
              <a:rPr lang="zh-CN" altLang="en-US" sz="2400" b="1" dirty="0" smtClean="0">
                <a:solidFill>
                  <a:srgbClr val="FF0000"/>
                </a:solidFill>
                <a:latin typeface="楷体" panose="02010609060101010101" charset="-122"/>
                <a:ea typeface="楷体" panose="02010609060101010101" charset="-122"/>
              </a:rPr>
              <a:t>你</a:t>
            </a:r>
            <a:r>
              <a:rPr lang="zh-CN" altLang="en-US" sz="2400" b="1" dirty="0">
                <a:solidFill>
                  <a:srgbClr val="FF0000"/>
                </a:solidFill>
                <a:latin typeface="楷体" panose="02010609060101010101" charset="-122"/>
                <a:ea typeface="楷体" panose="02010609060101010101" charset="-122"/>
              </a:rPr>
              <a:t>拥</a:t>
            </a:r>
            <a:r>
              <a:rPr lang="zh-CN" altLang="en-US" sz="2400" b="1" dirty="0" smtClean="0">
                <a:solidFill>
                  <a:srgbClr val="FF0000"/>
                </a:solidFill>
                <a:latin typeface="楷体" panose="02010609060101010101" charset="-122"/>
                <a:ea typeface="楷体" panose="02010609060101010101" charset="-122"/>
              </a:rPr>
              <a:t>我挤  </a:t>
            </a:r>
            <a:r>
              <a:rPr lang="zh-CN" altLang="en-US" sz="2400" b="1" dirty="0" smtClean="0">
                <a:solidFill>
                  <a:srgbClr val="FF0000"/>
                </a:solidFill>
                <a:latin typeface="楷体" panose="02010609060101010101" charset="-122"/>
                <a:ea typeface="楷体" panose="02010609060101010101" charset="-122"/>
              </a:rPr>
              <a:t>跌跌撞撞</a:t>
            </a:r>
            <a:endParaRPr lang="zh-CN" altLang="en-US" sz="2400" b="1" dirty="0">
              <a:solidFill>
                <a:srgbClr val="FF0000"/>
              </a:solidFill>
              <a:latin typeface="楷体" panose="02010609060101010101" charset="-122"/>
              <a:ea typeface="楷体" panose="02010609060101010101" charset="-122"/>
            </a:endParaRPr>
          </a:p>
        </p:txBody>
      </p:sp>
      <p:sp>
        <p:nvSpPr>
          <p:cNvPr id="3" name="矩形 2"/>
          <p:cNvSpPr/>
          <p:nvPr/>
        </p:nvSpPr>
        <p:spPr>
          <a:xfrm>
            <a:off x="3603354" y="3124200"/>
            <a:ext cx="3900427" cy="461665"/>
          </a:xfrm>
          <a:prstGeom prst="rect">
            <a:avLst/>
          </a:prstGeom>
        </p:spPr>
        <p:txBody>
          <a:bodyPr wrap="none">
            <a:spAutoFit/>
          </a:bodyPr>
          <a:lstStyle/>
          <a:p>
            <a:r>
              <a:rPr lang="zh-CN" altLang="en-US" sz="2400" b="1" dirty="0">
                <a:solidFill>
                  <a:srgbClr val="FF0000"/>
                </a:solidFill>
                <a:latin typeface="楷体" panose="02010609060101010101" charset="-122"/>
                <a:ea typeface="楷体" panose="02010609060101010101" charset="-122"/>
              </a:rPr>
              <a:t>惊慌  心惊肉跳 </a:t>
            </a:r>
            <a:r>
              <a:rPr lang="zh-CN" altLang="en-US" sz="2400" b="1" dirty="0" smtClean="0">
                <a:solidFill>
                  <a:srgbClr val="FF0000"/>
                </a:solidFill>
                <a:latin typeface="楷体" panose="02010609060101010101" charset="-122"/>
                <a:ea typeface="楷体" panose="02010609060101010101" charset="-122"/>
              </a:rPr>
              <a:t> </a:t>
            </a:r>
            <a:r>
              <a:rPr lang="zh-CN" altLang="en-US" sz="2400" b="1" dirty="0">
                <a:solidFill>
                  <a:srgbClr val="FF0000"/>
                </a:solidFill>
                <a:latin typeface="楷体" panose="02010609060101010101" charset="-122"/>
                <a:ea typeface="楷体" panose="02010609060101010101" charset="-122"/>
              </a:rPr>
              <a:t>心急如焚</a:t>
            </a:r>
            <a:endParaRPr lang="zh-CN" altLang="en-US" sz="2400" b="1" dirty="0">
              <a:solidFill>
                <a:srgbClr val="FF0000"/>
              </a:solidFill>
              <a:latin typeface="楷体" panose="02010609060101010101" charset="-122"/>
              <a:ea typeface="楷体" panose="02010609060101010101" charset="-122"/>
            </a:endParaRPr>
          </a:p>
        </p:txBody>
      </p:sp>
      <p:sp>
        <p:nvSpPr>
          <p:cNvPr id="9" name="矩形 8"/>
          <p:cNvSpPr/>
          <p:nvPr/>
        </p:nvSpPr>
        <p:spPr>
          <a:xfrm>
            <a:off x="3642707" y="3725049"/>
            <a:ext cx="4519186" cy="461665"/>
          </a:xfrm>
          <a:prstGeom prst="rect">
            <a:avLst/>
          </a:prstGeom>
        </p:spPr>
        <p:txBody>
          <a:bodyPr wrap="none">
            <a:spAutoFit/>
          </a:bodyPr>
          <a:lstStyle/>
          <a:p>
            <a:r>
              <a:rPr lang="zh-CN" altLang="en-US" sz="2400" b="1" dirty="0">
                <a:solidFill>
                  <a:srgbClr val="FF0000"/>
                </a:solidFill>
                <a:latin typeface="楷体" panose="02010609060101010101" charset="-122"/>
                <a:ea typeface="楷体" panose="02010609060101010101" charset="-122"/>
              </a:rPr>
              <a:t>垂头丧气  忐忑不安  神采飞扬</a:t>
            </a:r>
            <a:endParaRPr lang="zh-CN" altLang="en-US" sz="24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143000" y="1779905"/>
            <a:ext cx="6962775" cy="1077218"/>
          </a:xfrm>
          <a:prstGeom prst="rect">
            <a:avLst/>
          </a:prstGeom>
          <a:noFill/>
        </p:spPr>
        <p:txBody>
          <a:bodyPr wrap="square" rtlCol="0">
            <a:spAutoFit/>
          </a:bodyPr>
          <a:lstStyle/>
          <a:p>
            <a:r>
              <a:rPr lang="en-US" altLang="zh-CN" sz="3200" b="1" dirty="0" smtClean="0">
                <a:latin typeface="楷体" panose="02010609060101010101" charset="-122"/>
                <a:ea typeface="楷体" panose="02010609060101010101" charset="-122"/>
                <a:sym typeface="+mn-ea"/>
              </a:rPr>
              <a:t>    </a:t>
            </a:r>
            <a:r>
              <a:rPr lang="zh-CN" altLang="en-US" sz="3200" b="1" dirty="0" smtClean="0">
                <a:latin typeface="楷体" panose="02010609060101010101" charset="-122"/>
                <a:ea typeface="楷体" panose="02010609060101010101" charset="-122"/>
                <a:sym typeface="+mn-ea"/>
              </a:rPr>
              <a:t>本单元有很多描写非常精彩的句子，让我们一起来总结一下吧！</a:t>
            </a:r>
            <a:endParaRPr lang="zh-CN" altLang="en-US" sz="32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2281" y="1512385"/>
            <a:ext cx="8091170" cy="954107"/>
          </a:xfrm>
          <a:prstGeom prst="rect">
            <a:avLst/>
          </a:prstGeom>
          <a:noFill/>
        </p:spPr>
        <p:txBody>
          <a:bodyPr wrap="square" rtlCol="0">
            <a:spAutoFit/>
          </a:bodyPr>
          <a:lstStyle/>
          <a:p>
            <a:r>
              <a:rPr lang="en-US" altLang="zh-CN" sz="2800" dirty="0">
                <a:latin typeface="楷体" panose="02010609060101010101" charset="-122"/>
                <a:ea typeface="楷体" panose="02010609060101010101" charset="-122"/>
                <a:cs typeface="楷体" panose="02010609060101010101" charset="-122"/>
              </a:rPr>
              <a:t>    </a:t>
            </a:r>
            <a:r>
              <a:rPr lang="en-US" altLang="zh-CN" sz="2800" b="1" dirty="0">
                <a:latin typeface="楷体" panose="02010609060101010101" charset="-122"/>
                <a:ea typeface="楷体" panose="02010609060101010101" charset="-122"/>
                <a:cs typeface="楷体" panose="02010609060101010101" charset="-122"/>
              </a:rPr>
              <a:t>1.</a:t>
            </a:r>
            <a:r>
              <a:rPr sz="2800" b="1" dirty="0">
                <a:latin typeface="楷体" panose="02010609060101010101" charset="-122"/>
                <a:ea typeface="楷体" panose="02010609060101010101" charset="-122"/>
                <a:cs typeface="楷体" panose="02010609060101010101" charset="-122"/>
              </a:rPr>
              <a:t>山洪咆哮着，像一群受惊的野马，从山谷里狂奔而来，势不可当。</a:t>
            </a:r>
            <a:r>
              <a:rPr lang="zh-CN" altLang="en-US" sz="2800" b="1" dirty="0">
                <a:solidFill>
                  <a:srgbClr val="0000FF"/>
                </a:solidFill>
                <a:latin typeface="楷体" panose="02010609060101010101" charset="-122"/>
                <a:ea typeface="楷体" panose="02010609060101010101" charset="-122"/>
                <a:cs typeface="楷体" panose="02010609060101010101" charset="-122"/>
              </a:rPr>
              <a:t>（《桥》）</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    </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21" y="912973"/>
            <a:ext cx="2242178" cy="506095"/>
            <a:chOff x="524" y="1595"/>
            <a:chExt cx="3969" cy="908"/>
          </a:xfrm>
          <a:effectLst>
            <a:outerShdw blurRad="50800" dist="38100" dir="2700000" algn="tl" rotWithShape="0">
              <a:prstClr val="black">
                <a:alpha val="40000"/>
              </a:prstClr>
            </a:outerShdw>
          </a:effectLst>
        </p:grpSpPr>
        <p:sp>
          <p:nvSpPr>
            <p:cNvPr id="7" name="流程图: 延期 6"/>
            <p:cNvSpPr/>
            <p:nvPr/>
          </p:nvSpPr>
          <p:spPr>
            <a:xfrm>
              <a:off x="524" y="1595"/>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524" y="1608"/>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比喻句</a:t>
              </a:r>
              <a:endParaRPr lang="zh-CN" altLang="en-US" sz="2800" b="1" dirty="0">
                <a:solidFill>
                  <a:schemeClr val="tx1"/>
                </a:solidFill>
                <a:latin typeface="楷体" panose="02010609060101010101" charset="-122"/>
                <a:ea typeface="楷体" panose="02010609060101010101" charset="-122"/>
              </a:endParaRPr>
            </a:p>
          </p:txBody>
        </p:sp>
      </p:grpSp>
      <p:sp>
        <p:nvSpPr>
          <p:cNvPr id="5" name="文本框 4"/>
          <p:cNvSpPr txBox="1"/>
          <p:nvPr/>
        </p:nvSpPr>
        <p:spPr>
          <a:xfrm>
            <a:off x="459104" y="2583815"/>
            <a:ext cx="8265795" cy="1815882"/>
          </a:xfrm>
          <a:prstGeom prst="rect">
            <a:avLst/>
          </a:prstGeom>
          <a:solidFill>
            <a:schemeClr val="accent1">
              <a:lumMod val="40000"/>
              <a:lumOff val="60000"/>
            </a:schemeClr>
          </a:solid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rPr>
              <a:t>    </a:t>
            </a:r>
            <a:r>
              <a:rPr lang="zh-CN" altLang="en-US" sz="2800" b="1" dirty="0">
                <a:latin typeface="楷体" panose="02010609060101010101" charset="-122"/>
                <a:ea typeface="楷体" panose="02010609060101010101" charset="-122"/>
                <a:cs typeface="楷体" panose="02010609060101010101" charset="-122"/>
              </a:rPr>
              <a:t>这句话运用了比喻的修辞手法，将山洪比作了受惊的野马。生动形象地写出了山洪来势凶猛、不可阻挡的气势。</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咆哮</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形容山洪声音大，</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狂奔</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说明水流速度快，</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smtClean="0">
                <a:latin typeface="楷体" panose="02010609060101010101" charset="-122"/>
                <a:ea typeface="楷体" panose="02010609060101010101" charset="-122"/>
                <a:cs typeface="楷体" panose="02010609060101010101" charset="-122"/>
              </a:rPr>
              <a:t>势不可当”形容</a:t>
            </a:r>
            <a:r>
              <a:rPr lang="zh-CN" altLang="en-US" sz="2800" b="1" dirty="0">
                <a:latin typeface="楷体" panose="02010609060101010101" charset="-122"/>
                <a:ea typeface="楷体" panose="02010609060101010101" charset="-122"/>
                <a:cs typeface="楷体" panose="02010609060101010101" charset="-122"/>
              </a:rPr>
              <a:t>洪水来势迅猛</a:t>
            </a:r>
            <a:r>
              <a:rPr lang="zh-CN" altLang="en-US" sz="2800" b="1" dirty="0" smtClean="0">
                <a:latin typeface="楷体" panose="02010609060101010101" charset="-122"/>
                <a:ea typeface="楷体" panose="02010609060101010101" charset="-122"/>
                <a:cs typeface="楷体" panose="02010609060101010101" charset="-122"/>
              </a:rPr>
              <a:t>。</a:t>
            </a:r>
            <a:endParaRPr lang="en-US" altLang="zh-CN" sz="2800" b="1" dirty="0">
              <a:latin typeface="楷体" panose="02010609060101010101" charset="-122"/>
              <a:ea typeface="楷体" panose="02010609060101010101" charset="-122"/>
              <a:cs typeface="楷体" panose="02010609060101010101" charset="-122"/>
            </a:endParaRPr>
          </a:p>
        </p:txBody>
      </p:sp>
      <p:sp>
        <p:nvSpPr>
          <p:cNvPr id="9" name="TextBox 8"/>
          <p:cNvSpPr txBox="1"/>
          <p:nvPr/>
        </p:nvSpPr>
        <p:spPr>
          <a:xfrm>
            <a:off x="0" y="254620"/>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句子</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000" fill="hold">
                                          <p:stCondLst>
                                            <p:cond delay="0"/>
                                          </p:stCondLst>
                                        </p:cTn>
                                        <p:tgtEl>
                                          <p:spTgt spid="3">
                                            <p:txEl>
                                              <p:pRg st="0" end="0"/>
                                            </p:txEl>
                                          </p:spTgt>
                                        </p:tgtEl>
                                        <p:attrNameLst>
                                          <p:attrName>style.visibility</p:attrName>
                                        </p:attrNameLst>
                                      </p:cBhvr>
                                      <p:to>
                                        <p:strVal val="visible"/>
                                      </p:to>
                                    </p:set>
                                    <p:animEffect transition="in" filter="checkerboard(across)">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3365" y="1065462"/>
            <a:ext cx="8637905" cy="1124585"/>
          </a:xfrm>
          <a:prstGeom prst="rect">
            <a:avLst/>
          </a:prstGeom>
          <a:noFill/>
        </p:spPr>
        <p:txBody>
          <a:bodyPr wrap="square" rtlCol="0">
            <a:spAutoFit/>
          </a:bodyPr>
          <a:lstStyle/>
          <a:p>
            <a:pPr>
              <a:lnSpc>
                <a:spcPct val="120000"/>
              </a:lnSpc>
            </a:pPr>
            <a:r>
              <a:rPr lang="en-US" altLang="zh-CN" sz="2800" b="1" dirty="0">
                <a:latin typeface="楷体" panose="02010609060101010101" charset="-122"/>
                <a:ea typeface="楷体" panose="02010609060101010101" charset="-122"/>
                <a:cs typeface="楷体" panose="02010609060101010101" charset="-122"/>
              </a:rPr>
              <a:t>    3.</a:t>
            </a:r>
            <a:r>
              <a:rPr sz="2800" b="1" dirty="0">
                <a:latin typeface="楷体" panose="02010609060101010101" charset="-122"/>
                <a:ea typeface="楷体" panose="02010609060101010101" charset="-122"/>
                <a:cs typeface="楷体" panose="02010609060101010101" charset="-122"/>
              </a:rPr>
              <a:t>他不说话，盯着乱哄哄的人们。他像一座山。</a:t>
            </a:r>
            <a:r>
              <a:rPr lang="zh-CN" altLang="en-US" sz="2800" b="1" dirty="0">
                <a:solidFill>
                  <a:srgbClr val="0000FF"/>
                </a:solidFill>
                <a:latin typeface="楷体" panose="02010609060101010101" charset="-122"/>
                <a:ea typeface="楷体" panose="02010609060101010101" charset="-122"/>
                <a:cs typeface="楷体" panose="02010609060101010101" charset="-122"/>
              </a:rPr>
              <a:t>（《桥》</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962660" y="595112"/>
            <a:ext cx="7441565" cy="607695"/>
          </a:xfrm>
          <a:prstGeom prst="rect">
            <a:avLst/>
          </a:prstGeom>
          <a:noFill/>
        </p:spPr>
        <p:txBody>
          <a:bodyPr wrap="square" rtlCol="0">
            <a:spAutoFit/>
          </a:bodyPr>
          <a:lstStyle/>
          <a:p>
            <a:pPr>
              <a:lnSpc>
                <a:spcPct val="120000"/>
              </a:lnSpc>
            </a:pPr>
            <a:r>
              <a:rPr lang="en-US" sz="2800" b="1" dirty="0">
                <a:latin typeface="楷体" panose="02010609060101010101" charset="-122"/>
                <a:ea typeface="楷体" panose="02010609060101010101" charset="-122"/>
                <a:cs typeface="楷体" panose="02010609060101010101" charset="-122"/>
                <a:sym typeface="+mn-ea"/>
              </a:rPr>
              <a:t>2</a:t>
            </a:r>
            <a:r>
              <a:rPr sz="2800" b="1" dirty="0">
                <a:latin typeface="楷体" panose="02010609060101010101" charset="-122"/>
                <a:ea typeface="楷体" panose="02010609060101010101" charset="-122"/>
                <a:cs typeface="楷体" panose="02010609060101010101" charset="-122"/>
                <a:sym typeface="+mn-ea"/>
              </a:rPr>
              <a:t>.老汉凶得像只豹子。</a:t>
            </a:r>
            <a:r>
              <a:rPr sz="2800" b="1" dirty="0">
                <a:solidFill>
                  <a:srgbClr val="0000FF"/>
                </a:solidFill>
                <a:latin typeface="楷体" panose="02010609060101010101" charset="-122"/>
                <a:ea typeface="楷体" panose="02010609060101010101" charset="-122"/>
                <a:cs typeface="楷体" panose="02010609060101010101" charset="-122"/>
                <a:sym typeface="+mn-ea"/>
              </a:rPr>
              <a:t>（《桥》）</a:t>
            </a:r>
            <a:endParaRPr sz="28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637540" y="2291197"/>
            <a:ext cx="7889240" cy="2245360"/>
          </a:xfrm>
          <a:prstGeom prst="rect">
            <a:avLst/>
          </a:prstGeom>
          <a:solidFill>
            <a:schemeClr val="accent1">
              <a:lumMod val="40000"/>
              <a:lumOff val="60000"/>
            </a:schemeClr>
          </a:solidFill>
        </p:spPr>
        <p:txBody>
          <a:bodyPr wrap="square" rtlCol="0">
            <a:spAutoFit/>
          </a:bodyPr>
          <a:lstStyle/>
          <a:p>
            <a:r>
              <a:rPr lang="en-US" altLang="zh-CN" sz="2800" b="1" dirty="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这里把老汉比喻成一座山，既表现了老汉的威严、冷静，与人们的惊慌失措形成鲜明对比，又写出了老汉的地位。运用比喻可使文章中的事物生动形象具体，也能够引发读者的联想和想象，给人以鲜明深刻的印象，使文章更有感染力。</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checkerboard(across)">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64527" y="1501590"/>
            <a:ext cx="8211820" cy="565150"/>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1.死亡在洪水的狞笑声中逼近。</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（《桥》）</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7129" y="597985"/>
            <a:ext cx="2413016" cy="506094"/>
            <a:chOff x="623" y="988"/>
            <a:chExt cx="3969" cy="908"/>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623" y="1000"/>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拟人句</a:t>
              </a:r>
              <a:endParaRPr lang="zh-CN" altLang="en-US" sz="2800" b="1" dirty="0">
                <a:solidFill>
                  <a:schemeClr val="tx1"/>
                </a:solidFill>
                <a:latin typeface="楷体" panose="02010609060101010101" charset="-122"/>
                <a:ea typeface="楷体" panose="02010609060101010101" charset="-122"/>
              </a:endParaRPr>
            </a:p>
          </p:txBody>
        </p:sp>
      </p:grpSp>
      <p:sp>
        <p:nvSpPr>
          <p:cNvPr id="3" name="文本框 2"/>
          <p:cNvSpPr txBox="1"/>
          <p:nvPr/>
        </p:nvSpPr>
        <p:spPr>
          <a:xfrm>
            <a:off x="818515" y="2354580"/>
            <a:ext cx="7528560" cy="1383665"/>
          </a:xfrm>
          <a:prstGeom prst="rect">
            <a:avLst/>
          </a:prstGeom>
          <a:solidFill>
            <a:schemeClr val="accent1">
              <a:lumMod val="40000"/>
              <a:lumOff val="60000"/>
            </a:schemeClr>
          </a:solid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rPr>
              <a:t>   “</a:t>
            </a:r>
            <a:r>
              <a:rPr lang="zh-CN" altLang="en-US" sz="2800" b="1" dirty="0">
                <a:latin typeface="楷体" panose="02010609060101010101" charset="-122"/>
                <a:ea typeface="楷体" panose="02010609060101010101" charset="-122"/>
                <a:cs typeface="楷体" panose="02010609060101010101" charset="-122"/>
              </a:rPr>
              <a:t>狞笑</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一词写出了洪水如猛兽般狰狞的面目，这句话运用了拟人的修辞手法，暗示了村庄的人们面临着被洪水吞噬的危险。</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6222598" y="3583417"/>
            <a:ext cx="880369" cy="92333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呻</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6133331" y="3111781"/>
            <a:ext cx="1061509" cy="584775"/>
          </a:xfrm>
          <a:prstGeom prst="rect">
            <a:avLst/>
          </a:prstGeom>
          <a:noFill/>
        </p:spPr>
        <p:txBody>
          <a:bodyPr wrap="none" rtlCol="0">
            <a:spAutoFit/>
          </a:bodyPr>
          <a:lstStyle/>
          <a:p>
            <a:pPr algn="l"/>
            <a:r>
              <a:rPr lang="en-US" sz="3200" dirty="0" err="1">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sh</a:t>
            </a:r>
            <a:r>
              <a:rPr sz="3200" dirty="0" err="1">
                <a:latin typeface="汉语拼音" panose="020B0604020202020204" pitchFamily="34" charset="0"/>
                <a:ea typeface="黑体" panose="02010609060101010101" pitchFamily="49" charset="-122"/>
                <a:cs typeface="汉语拼音" panose="020B0604020202020204" pitchFamily="34" charset="0"/>
                <a:sym typeface="+mn-ea"/>
              </a:rPr>
              <a:t>ēn</a:t>
            </a:r>
            <a:endParaRPr sz="32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20" name="文本框 19"/>
          <p:cNvSpPr txBox="1"/>
          <p:nvPr/>
        </p:nvSpPr>
        <p:spPr>
          <a:xfrm>
            <a:off x="1935078" y="2046420"/>
            <a:ext cx="880369" cy="92333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糟</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22" name="文本框 21"/>
          <p:cNvSpPr txBox="1"/>
          <p:nvPr/>
        </p:nvSpPr>
        <p:spPr>
          <a:xfrm>
            <a:off x="1951697" y="1634643"/>
            <a:ext cx="950595" cy="583565"/>
          </a:xfrm>
          <a:prstGeom prst="rect">
            <a:avLst/>
          </a:prstGeom>
          <a:noFill/>
        </p:spPr>
        <p:txBody>
          <a:bodyPr wrap="square" rtlCol="0">
            <a:spAutoFit/>
          </a:bodyPr>
          <a:lstStyle/>
          <a:p>
            <a:pPr algn="l"/>
            <a:r>
              <a:rPr lang="en-US" altLang="zh-CN" sz="3200"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z</a:t>
            </a:r>
            <a:r>
              <a:rPr lang="zh-CN" altLang="en-US" sz="3200" dirty="0">
                <a:solidFill>
                  <a:schemeClr val="tx1"/>
                </a:solidFill>
                <a:latin typeface="汉语拼音" panose="020B0604020202020204" pitchFamily="34" charset="0"/>
                <a:ea typeface="黑体" panose="02010609060101010101" pitchFamily="49" charset="-122"/>
                <a:cs typeface="汉语拼音" panose="020B0604020202020204" pitchFamily="34" charset="0"/>
                <a:sym typeface="+mn-ea"/>
              </a:rPr>
              <a:t>āo</a:t>
            </a:r>
            <a:endParaRPr lang="zh-CN" altLang="en-US" sz="3200" dirty="0">
              <a:solidFill>
                <a:schemeClr val="tx1"/>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23" name="文本框 22"/>
          <p:cNvSpPr txBox="1"/>
          <p:nvPr/>
        </p:nvSpPr>
        <p:spPr>
          <a:xfrm>
            <a:off x="3569568" y="2045785"/>
            <a:ext cx="880369" cy="92333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掀</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24" name="文本框 23"/>
          <p:cNvSpPr txBox="1"/>
          <p:nvPr/>
        </p:nvSpPr>
        <p:spPr>
          <a:xfrm>
            <a:off x="3514591" y="1634643"/>
            <a:ext cx="995680" cy="583565"/>
          </a:xfrm>
          <a:prstGeom prst="rect">
            <a:avLst/>
          </a:prstGeom>
          <a:noFill/>
        </p:spPr>
        <p:txBody>
          <a:bodyPr wrap="none" rtlCol="0">
            <a:spAutoFit/>
          </a:bodyPr>
          <a:lstStyle/>
          <a:p>
            <a:pPr algn="l"/>
            <a:r>
              <a:rPr lang="en-US" altLang="zh-CN" sz="3200">
                <a:latin typeface="汉语拼音" panose="020B0604020202020204" pitchFamily="34" charset="0"/>
                <a:ea typeface="黑体" panose="02010609060101010101" pitchFamily="49" charset="-122"/>
                <a:cs typeface="汉语拼音" panose="020B0604020202020204" pitchFamily="34" charset="0"/>
                <a:sym typeface="+mn-ea"/>
              </a:rPr>
              <a:t>xiān</a:t>
            </a:r>
            <a:endParaRPr lang="en-US" altLang="zh-CN" sz="320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55" name="文本框 54"/>
          <p:cNvSpPr txBox="1"/>
          <p:nvPr/>
        </p:nvSpPr>
        <p:spPr>
          <a:xfrm>
            <a:off x="5324073" y="2036260"/>
            <a:ext cx="880369" cy="92333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勺</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56" name="文本框 55"/>
          <p:cNvSpPr txBox="1"/>
          <p:nvPr/>
        </p:nvSpPr>
        <p:spPr>
          <a:xfrm>
            <a:off x="5213841" y="1635119"/>
            <a:ext cx="1237293" cy="583565"/>
          </a:xfrm>
          <a:prstGeom prst="rect">
            <a:avLst/>
          </a:prstGeom>
          <a:noFill/>
        </p:spPr>
        <p:txBody>
          <a:bodyPr wrap="square" rtlCol="0">
            <a:spAutoFit/>
          </a:bodyPr>
          <a:lstStyle/>
          <a:p>
            <a:pPr algn="l"/>
            <a:r>
              <a:rPr lang="zh-CN" altLang="en-US" sz="3200" dirty="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sh</a:t>
            </a:r>
            <a:r>
              <a:rPr lang="zh-CN" altLang="en-US" sz="3200" dirty="0">
                <a:latin typeface="汉语拼音" panose="020B0604020202020204" pitchFamily="34" charset="0"/>
                <a:ea typeface="黑体" panose="02010609060101010101" pitchFamily="49" charset="-122"/>
                <a:cs typeface="汉语拼音" panose="020B0604020202020204" pitchFamily="34" charset="0"/>
                <a:sym typeface="+mn-ea"/>
              </a:rPr>
              <a:t>áo</a:t>
            </a:r>
            <a:endParaRPr lang="zh-CN" altLang="en-US" sz="32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grpSp>
        <p:nvGrpSpPr>
          <p:cNvPr id="5" name="组合 4"/>
          <p:cNvGrpSpPr/>
          <p:nvPr/>
        </p:nvGrpSpPr>
        <p:grpSpPr>
          <a:xfrm>
            <a:off x="-145415" y="1033595"/>
            <a:ext cx="2513330" cy="508324"/>
            <a:chOff x="458" y="988"/>
            <a:chExt cx="4134" cy="912"/>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易读错的字</a:t>
              </a:r>
              <a:endParaRPr lang="zh-CN" altLang="en-US" sz="2800" b="1" dirty="0">
                <a:solidFill>
                  <a:schemeClr val="tx1"/>
                </a:solidFill>
                <a:latin typeface="楷体" panose="02010609060101010101" charset="-122"/>
                <a:ea typeface="楷体" panose="02010609060101010101" charset="-122"/>
              </a:endParaRPr>
            </a:p>
          </p:txBody>
        </p:sp>
      </p:grpSp>
      <p:sp>
        <p:nvSpPr>
          <p:cNvPr id="60" name="文本框 59"/>
          <p:cNvSpPr txBox="1"/>
          <p:nvPr/>
        </p:nvSpPr>
        <p:spPr>
          <a:xfrm>
            <a:off x="6894746" y="2046420"/>
            <a:ext cx="880369" cy="92333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黑体" panose="02010609060101010101" pitchFamily="49" charset="-122"/>
                <a:sym typeface="+mn-ea"/>
              </a:rPr>
              <a:t>嗓</a:t>
            </a:r>
            <a:endParaRPr lang="zh-CN" altLang="en-US" sz="5400" b="1">
              <a:latin typeface="楷体" panose="02010609060101010101" charset="-122"/>
              <a:ea typeface="楷体" panose="02010609060101010101" charset="-122"/>
              <a:cs typeface="黑体" panose="02010609060101010101" pitchFamily="49" charset="-122"/>
              <a:sym typeface="+mn-ea"/>
            </a:endParaRPr>
          </a:p>
        </p:txBody>
      </p:sp>
      <p:sp>
        <p:nvSpPr>
          <p:cNvPr id="61" name="文本框 60"/>
          <p:cNvSpPr txBox="1"/>
          <p:nvPr/>
        </p:nvSpPr>
        <p:spPr>
          <a:xfrm>
            <a:off x="6850087" y="1634960"/>
            <a:ext cx="1067921" cy="584775"/>
          </a:xfrm>
          <a:prstGeom prst="rect">
            <a:avLst/>
          </a:prstGeom>
          <a:noFill/>
        </p:spPr>
        <p:txBody>
          <a:bodyPr wrap="none" rtlCol="0">
            <a:spAutoFit/>
          </a:bodyPr>
          <a:lstStyle/>
          <a:p>
            <a:pPr algn="l"/>
            <a:r>
              <a:rPr lang="en-US" altLang="zh-CN" sz="3200" dirty="0" err="1">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s</a:t>
            </a:r>
            <a:r>
              <a:rPr lang="en-US" altLang="zh-CN" sz="3200" dirty="0" err="1">
                <a:solidFill>
                  <a:schemeClr val="tx1"/>
                </a:solidFill>
                <a:latin typeface="汉语拼音" panose="020B0604020202020204" pitchFamily="34" charset="0"/>
                <a:ea typeface="黑体" panose="02010609060101010101" pitchFamily="49" charset="-122"/>
                <a:cs typeface="汉语拼音" panose="020B0604020202020204" pitchFamily="34" charset="0"/>
                <a:sym typeface="+mn-ea"/>
              </a:rPr>
              <a:t>ǎn</a:t>
            </a:r>
            <a:r>
              <a:rPr lang="en-US" altLang="zh-CN" sz="2800" dirty="0" err="1">
                <a:solidFill>
                  <a:schemeClr val="tx1"/>
                </a:solidFill>
                <a:latin typeface="汉语拼音" panose="020B0604020202020204" pitchFamily="34" charset="0"/>
                <a:ea typeface="黑体" panose="02010609060101010101" pitchFamily="49" charset="-122"/>
                <a:cs typeface="汉语拼音" panose="020B0604020202020204" pitchFamily="34" charset="0"/>
                <a:sym typeface="+mn-ea"/>
              </a:rPr>
              <a:t>ɡ</a:t>
            </a:r>
            <a:endParaRPr lang="en-US" altLang="zh-CN" sz="2800" dirty="0">
              <a:solidFill>
                <a:schemeClr val="tx1"/>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3" name="文本框 2"/>
          <p:cNvSpPr txBox="1"/>
          <p:nvPr/>
        </p:nvSpPr>
        <p:spPr>
          <a:xfrm>
            <a:off x="2573888" y="3573257"/>
            <a:ext cx="880369" cy="92333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咆</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2535689" y="3111781"/>
            <a:ext cx="909223" cy="584775"/>
          </a:xfrm>
          <a:prstGeom prst="rect">
            <a:avLst/>
          </a:prstGeom>
          <a:noFill/>
        </p:spPr>
        <p:txBody>
          <a:bodyPr wrap="none" rtlCol="0">
            <a:spAutoFit/>
          </a:bodyPr>
          <a:lstStyle/>
          <a:p>
            <a:pPr algn="l"/>
            <a:r>
              <a:rPr lang="en-US" altLang="zh-CN" sz="3200" dirty="0" err="1">
                <a:latin typeface="汉语拼音" panose="020B0604020202020204" pitchFamily="34" charset="0"/>
                <a:ea typeface="黑体" panose="02010609060101010101" pitchFamily="49" charset="-122"/>
                <a:cs typeface="汉语拼音" panose="020B0604020202020204" pitchFamily="34" charset="0"/>
                <a:sym typeface="+mn-ea"/>
              </a:rPr>
              <a:t>páo</a:t>
            </a:r>
            <a:endParaRPr lang="en-US" altLang="zh-CN" sz="32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7" name="文本框 6"/>
          <p:cNvSpPr txBox="1"/>
          <p:nvPr/>
        </p:nvSpPr>
        <p:spPr>
          <a:xfrm>
            <a:off x="4433803" y="3573257"/>
            <a:ext cx="880369" cy="92333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皱</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8" name="文本框 7"/>
          <p:cNvSpPr txBox="1"/>
          <p:nvPr/>
        </p:nvSpPr>
        <p:spPr>
          <a:xfrm>
            <a:off x="4320103" y="3111781"/>
            <a:ext cx="1127232" cy="584775"/>
          </a:xfrm>
          <a:prstGeom prst="rect">
            <a:avLst/>
          </a:prstGeom>
          <a:noFill/>
        </p:spPr>
        <p:txBody>
          <a:bodyPr wrap="none" rtlCol="0">
            <a:spAutoFit/>
          </a:bodyPr>
          <a:lstStyle/>
          <a:p>
            <a:pPr algn="l"/>
            <a:r>
              <a:rPr lang="en-US" altLang="zh-CN" sz="3200" dirty="0" err="1">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zh</a:t>
            </a:r>
            <a:r>
              <a:rPr lang="zh-CN" altLang="en-US" sz="3200" dirty="0">
                <a:latin typeface="汉语拼音" panose="020B0604020202020204" pitchFamily="34" charset="0"/>
                <a:ea typeface="黑体" panose="02010609060101010101" pitchFamily="49" charset="-122"/>
                <a:cs typeface="汉语拼音" panose="020B0604020202020204" pitchFamily="34" charset="0"/>
                <a:sym typeface="+mn-ea"/>
              </a:rPr>
              <a:t>òu</a:t>
            </a:r>
            <a:endParaRPr lang="zh-CN" altLang="en-US" sz="32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9" name="矩形标注 8"/>
          <p:cNvSpPr/>
          <p:nvPr/>
        </p:nvSpPr>
        <p:spPr>
          <a:xfrm>
            <a:off x="3300693" y="438837"/>
            <a:ext cx="3402111" cy="1047418"/>
          </a:xfrm>
          <a:prstGeom prst="wedgeRectCallout">
            <a:avLst>
              <a:gd name="adj1" fmla="val -30845"/>
              <a:gd name="adj2" fmla="val 66169"/>
            </a:avLst>
          </a:prstGeom>
          <a:solidFill>
            <a:schemeClr val="accent4">
              <a:lumMod val="20000"/>
              <a:lumOff val="8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800" b="1" dirty="0" smtClean="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掀</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字是左右结构，</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易错读</a:t>
            </a:r>
            <a:r>
              <a:rPr lang="zh-CN" altLang="en-US" sz="2800" b="1" dirty="0">
                <a:solidFill>
                  <a:schemeClr val="tx1"/>
                </a:solidFill>
                <a:latin typeface="楷体" panose="02010609060101010101" charset="-122"/>
                <a:ea typeface="楷体" panose="02010609060101010101" charset="-122"/>
                <a:cs typeface="楷体" panose="02010609060101010101" charset="-122"/>
              </a:rPr>
              <a:t>成</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en-US" altLang="zh-CN" sz="2800" b="1" dirty="0" err="1">
                <a:solidFill>
                  <a:schemeClr val="tx1"/>
                </a:solidFill>
                <a:latin typeface="汉语拼音" panose="020B0604020202020204" pitchFamily="34" charset="0"/>
                <a:ea typeface="楷体" panose="02010609060101010101" charset="-122"/>
                <a:cs typeface="汉语拼音" panose="020B0604020202020204" pitchFamily="34" charset="0"/>
              </a:rPr>
              <a:t>xīn</a:t>
            </a:r>
            <a:r>
              <a:rPr lang="en-US" altLang="zh-CN" sz="2800" b="1" dirty="0" smtClean="0">
                <a:solidFill>
                  <a:schemeClr val="tx1"/>
                </a:solidFill>
                <a:latin typeface="楷体" panose="02010609060101010101" charset="-122"/>
                <a:ea typeface="楷体" panose="02010609060101010101" charset="-122"/>
                <a:cs typeface="楷体" panose="02010609060101010101" charset="-122"/>
              </a:rPr>
              <a:t>”</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sp>
        <p:nvSpPr>
          <p:cNvPr id="13" name="TextBox 3"/>
          <p:cNvSpPr txBox="1"/>
          <p:nvPr/>
        </p:nvSpPr>
        <p:spPr>
          <a:xfrm>
            <a:off x="0" y="330185"/>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生字</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heckerboard(across)">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checkerboard(across)">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checkerboard(across)">
                                      <p:cBhvr>
                                        <p:cTn id="22" dur="500"/>
                                        <p:tgtEl>
                                          <p:spTgt spid="56"/>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checkerboard(across)">
                                      <p:cBhvr>
                                        <p:cTn id="27" dur="500"/>
                                        <p:tgtEl>
                                          <p:spTgt spid="61"/>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checkerboard(across)">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checkerboard(across)">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checkerboard(across)">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p:bldP spid="24" grpId="0"/>
      <p:bldP spid="56" grpId="0"/>
      <p:bldP spid="61" grpId="0"/>
      <p:bldP spid="6" grpId="0"/>
      <p:bldP spid="8" grpId="0"/>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0392" y="699585"/>
            <a:ext cx="8211820" cy="565150"/>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rPr>
              <a:t>2.</a:t>
            </a:r>
            <a:r>
              <a:rPr lang="en-US" altLang="zh-CN" sz="2800" b="1" dirty="0" smtClean="0">
                <a:latin typeface="楷体" panose="02010609060101010101" charset="-122"/>
                <a:ea typeface="楷体" panose="02010609060101010101" charset="-122"/>
                <a:cs typeface="楷体" panose="02010609060101010101" charset="-122"/>
              </a:rPr>
              <a:t>水渐渐</a:t>
            </a:r>
            <a:r>
              <a:rPr lang="zh-CN" altLang="en-US" sz="2800" b="1" dirty="0" smtClean="0">
                <a:latin typeface="楷体" panose="02010609060101010101" charset="-122"/>
                <a:ea typeface="楷体" panose="02010609060101010101" charset="-122"/>
                <a:cs typeface="楷体" panose="02010609060101010101" charset="-122"/>
              </a:rPr>
              <a:t>蹿</a:t>
            </a:r>
            <a:r>
              <a:rPr lang="en-US" altLang="zh-CN" sz="2800" b="1" dirty="0" err="1" smtClean="0">
                <a:latin typeface="楷体" panose="02010609060101010101" charset="-122"/>
                <a:ea typeface="楷体" panose="02010609060101010101" charset="-122"/>
                <a:cs typeface="楷体" panose="02010609060101010101" charset="-122"/>
              </a:rPr>
              <a:t>上来</a:t>
            </a:r>
            <a:r>
              <a:rPr lang="en-US" altLang="zh-CN" sz="2800" b="1" dirty="0" err="1">
                <a:latin typeface="楷体" panose="02010609060101010101" charset="-122"/>
                <a:ea typeface="楷体" panose="02010609060101010101" charset="-122"/>
                <a:cs typeface="楷体" panose="02010609060101010101" charset="-122"/>
              </a:rPr>
              <a:t>，放肆地舔着人们的腰</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（《桥》）</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600075" y="1372870"/>
            <a:ext cx="7988300" cy="508409"/>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3.木桥开始发抖，开始痛苦地呻吟。</a:t>
            </a:r>
            <a:r>
              <a:rPr lang="en-US" altLang="zh-CN" sz="2800" b="1" dirty="0">
                <a:solidFill>
                  <a:srgbClr val="0000FF"/>
                </a:solidFill>
                <a:latin typeface="楷体" panose="02010609060101010101" charset="-122"/>
                <a:ea typeface="楷体" panose="02010609060101010101" charset="-122"/>
                <a:cs typeface="楷体" panose="02010609060101010101" charset="-122"/>
                <a:sym typeface="+mn-ea"/>
              </a:rPr>
              <a:t>（《桥》）</a:t>
            </a:r>
            <a:endParaRPr lang="en-US" altLang="zh-CN" sz="2800" b="1" dirty="0">
              <a:solidFill>
                <a:srgbClr val="0000FF"/>
              </a:solidFill>
              <a:latin typeface="楷体" panose="02010609060101010101" charset="-122"/>
              <a:ea typeface="楷体" panose="02010609060101010101" charset="-122"/>
              <a:cs typeface="楷体" panose="02010609060101010101" charset="-122"/>
            </a:endParaRPr>
          </a:p>
        </p:txBody>
      </p:sp>
      <p:sp>
        <p:nvSpPr>
          <p:cNvPr id="5" name="文本框 4"/>
          <p:cNvSpPr txBox="1"/>
          <p:nvPr/>
        </p:nvSpPr>
        <p:spPr>
          <a:xfrm>
            <a:off x="686118" y="2157095"/>
            <a:ext cx="7921308" cy="2246769"/>
          </a:xfrm>
          <a:prstGeom prst="rect">
            <a:avLst/>
          </a:prstGeom>
          <a:solidFill>
            <a:schemeClr val="accent1">
              <a:lumMod val="40000"/>
              <a:lumOff val="60000"/>
            </a:schemeClr>
          </a:solidFill>
        </p:spPr>
        <p:txBody>
          <a:bodyPr wrap="square" rtlCol="0">
            <a:spAutoFit/>
          </a:bodyPr>
          <a:lstStyle/>
          <a:p>
            <a:pPr algn="ctr"/>
            <a:r>
              <a:rPr lang="en-US" altLang="zh-CN" sz="2800" b="1" dirty="0">
                <a:latin typeface="楷体" panose="02010609060101010101" charset="-122"/>
                <a:ea typeface="楷体" panose="02010609060101010101" charset="-122"/>
                <a:cs typeface="楷体" panose="02010609060101010101" charset="-122"/>
              </a:rPr>
              <a:t>    </a:t>
            </a:r>
            <a:r>
              <a:rPr lang="zh-CN" altLang="en-US" sz="2800" b="1" dirty="0">
                <a:latin typeface="黑体" panose="02010609060101010101" pitchFamily="49" charset="-122"/>
                <a:ea typeface="黑体" panose="02010609060101010101" pitchFamily="49" charset="-122"/>
                <a:cs typeface="楷体" panose="02010609060101010101" charset="-122"/>
              </a:rPr>
              <a:t>拟人的</a:t>
            </a:r>
            <a:r>
              <a:rPr lang="zh-CN" altLang="en-US" sz="2800" b="1" dirty="0" smtClean="0">
                <a:latin typeface="黑体" panose="02010609060101010101" pitchFamily="49" charset="-122"/>
                <a:ea typeface="黑体" panose="02010609060101010101" pitchFamily="49" charset="-122"/>
                <a:cs typeface="楷体" panose="02010609060101010101" charset="-122"/>
              </a:rPr>
              <a:t>作用</a:t>
            </a:r>
            <a:endParaRPr lang="en-US" altLang="zh-CN" sz="2800" b="1" dirty="0">
              <a:latin typeface="黑体" panose="02010609060101010101" pitchFamily="49" charset="-122"/>
              <a:ea typeface="黑体" panose="02010609060101010101" pitchFamily="49" charset="-122"/>
              <a:cs typeface="楷体" panose="02010609060101010101" charset="-122"/>
            </a:endParaRPr>
          </a:p>
          <a:p>
            <a:r>
              <a:rPr lang="en-US" altLang="zh-CN" sz="2800" b="1" dirty="0" smtClean="0">
                <a:latin typeface="黑体" panose="02010609060101010101" pitchFamily="49" charset="-122"/>
                <a:ea typeface="黑体" panose="02010609060101010101" pitchFamily="49" charset="-122"/>
                <a:cs typeface="楷体" panose="02010609060101010101" charset="-122"/>
              </a:rPr>
              <a:t>   </a:t>
            </a:r>
            <a:r>
              <a:rPr lang="zh-CN" altLang="en-US" sz="2800" b="1" dirty="0" smtClean="0">
                <a:latin typeface="楷体" panose="02010609060101010101" charset="-122"/>
                <a:ea typeface="楷体" panose="02010609060101010101" charset="-122"/>
                <a:cs typeface="楷体" panose="02010609060101010101" charset="-122"/>
              </a:rPr>
              <a:t>①</a:t>
            </a:r>
            <a:r>
              <a:rPr lang="zh-CN" altLang="en-US" sz="2800" b="1" dirty="0">
                <a:latin typeface="楷体" panose="02010609060101010101" charset="-122"/>
                <a:ea typeface="楷体" panose="02010609060101010101" charset="-122"/>
                <a:cs typeface="楷体" panose="02010609060101010101" charset="-122"/>
              </a:rPr>
              <a:t>可以使情景交融。 </a:t>
            </a:r>
            <a:endParaRPr lang="zh-CN" altLang="en-US" sz="2800" b="1" dirty="0">
              <a:latin typeface="楷体" panose="02010609060101010101" charset="-122"/>
              <a:ea typeface="楷体" panose="02010609060101010101" charset="-122"/>
              <a:cs typeface="楷体" panose="02010609060101010101" charset="-122"/>
            </a:endParaRPr>
          </a:p>
          <a:p>
            <a:pPr indent="447675"/>
            <a:r>
              <a:rPr lang="zh-CN" altLang="en-US" sz="2800" b="1" dirty="0" smtClean="0">
                <a:latin typeface="楷体" panose="02010609060101010101" charset="-122"/>
                <a:ea typeface="楷体" panose="02010609060101010101" charset="-122"/>
                <a:cs typeface="楷体" panose="02010609060101010101" charset="-122"/>
              </a:rPr>
              <a:t>②</a:t>
            </a:r>
            <a:r>
              <a:rPr lang="zh-CN" altLang="en-US" sz="2800" b="1" dirty="0">
                <a:latin typeface="楷体" panose="02010609060101010101" charset="-122"/>
                <a:ea typeface="楷体" panose="02010609060101010101" charset="-122"/>
                <a:cs typeface="楷体" panose="02010609060101010101" charset="-122"/>
              </a:rPr>
              <a:t>可以更好地烘托气氛，抒发感情。 </a:t>
            </a:r>
            <a:endParaRPr lang="zh-CN" altLang="en-US" sz="2800" b="1" dirty="0">
              <a:latin typeface="楷体" panose="02010609060101010101" charset="-122"/>
              <a:ea typeface="楷体" panose="02010609060101010101" charset="-122"/>
              <a:cs typeface="楷体" panose="02010609060101010101" charset="-122"/>
            </a:endParaRPr>
          </a:p>
          <a:p>
            <a:pPr indent="447675"/>
            <a:r>
              <a:rPr lang="zh-CN" altLang="en-US" sz="2800" b="1" dirty="0" smtClean="0">
                <a:latin typeface="楷体" panose="02010609060101010101" charset="-122"/>
                <a:ea typeface="楷体" panose="02010609060101010101" charset="-122"/>
                <a:cs typeface="楷体" panose="02010609060101010101" charset="-122"/>
              </a:rPr>
              <a:t>③</a:t>
            </a:r>
            <a:r>
              <a:rPr lang="zh-CN" altLang="en-US" sz="2800" b="1" dirty="0">
                <a:latin typeface="楷体" panose="02010609060101010101" charset="-122"/>
                <a:ea typeface="楷体" panose="02010609060101010101" charset="-122"/>
                <a:cs typeface="楷体" panose="02010609060101010101" charset="-122"/>
              </a:rPr>
              <a:t>使所描写的事物具有人的言行和思想感情，更生动逼真。 </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checkerboard(across)">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1803" y="1394116"/>
            <a:ext cx="8263097" cy="2246769"/>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sym typeface="+mn-ea"/>
              </a:rPr>
              <a:t>   </a:t>
            </a:r>
            <a:r>
              <a:rPr lang="en-US" altLang="zh-CN" sz="2800" b="1" dirty="0" smtClean="0">
                <a:latin typeface="楷体" panose="02010609060101010101" charset="-122"/>
                <a:ea typeface="楷体" panose="02010609060101010101" charset="-122"/>
                <a:cs typeface="楷体" panose="02010609060101010101" charset="-122"/>
                <a:sym typeface="+mn-ea"/>
              </a:rPr>
              <a:t>1</a:t>
            </a:r>
            <a:r>
              <a:rPr lang="en-US" altLang="zh-CN" sz="2800" b="1" dirty="0">
                <a:latin typeface="楷体" panose="02010609060101010101" charset="-122"/>
                <a:ea typeface="楷体" panose="02010609060101010101" charset="-122"/>
                <a:cs typeface="楷体" panose="02010609060101010101" charset="-122"/>
                <a:sym typeface="+mn-ea"/>
              </a:rPr>
              <a:t>.她忐忑不安地想：“他会说什么呢？这是闹着玩的吗？自己的五个孩子已经够他受的了……</a:t>
            </a:r>
            <a:r>
              <a:rPr lang="en-US" altLang="zh-CN" sz="2800" b="1" dirty="0" err="1">
                <a:latin typeface="楷体" panose="02010609060101010101" charset="-122"/>
                <a:ea typeface="楷体" panose="02010609060101010101" charset="-122"/>
                <a:cs typeface="楷体" panose="02010609060101010101" charset="-122"/>
                <a:sym typeface="+mn-ea"/>
              </a:rPr>
              <a:t>是他来啦</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不，还没来</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为什么把他们抱过来啊</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他会揍我的！那也活该，我自作自受</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嗯，揍我一顿也好</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（《穷人》）</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83185" y="597985"/>
            <a:ext cx="2691464" cy="508324"/>
            <a:chOff x="458" y="988"/>
            <a:chExt cx="4427"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427"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心理描写</a:t>
              </a:r>
              <a:endParaRPr lang="zh-CN" altLang="en-US" sz="2800" b="1" dirty="0">
                <a:solidFill>
                  <a:schemeClr val="tx1"/>
                </a:solidFill>
                <a:latin typeface="楷体" panose="02010609060101010101" charset="-122"/>
                <a:ea typeface="楷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6710" y="640715"/>
            <a:ext cx="8454390" cy="953135"/>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sym typeface="+mn-ea"/>
              </a:rPr>
              <a:t>    2.桑娜听着波涛的轰鸣和狂风的怒吼，感到心惊肉跳。</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（《穷人》）</a:t>
            </a:r>
            <a:r>
              <a:rPr lang="en-US" altLang="zh-CN" sz="2800" b="1" dirty="0">
                <a:latin typeface="楷体" panose="02010609060101010101" charset="-122"/>
                <a:ea typeface="楷体" panose="02010609060101010101" charset="-122"/>
                <a:cs typeface="楷体" panose="02010609060101010101" charset="-122"/>
                <a:sym typeface="+mn-ea"/>
              </a:rPr>
              <a:t> </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422910" y="1641475"/>
            <a:ext cx="8336280" cy="2676525"/>
          </a:xfrm>
          <a:prstGeom prst="rect">
            <a:avLst/>
          </a:prstGeom>
          <a:solidFill>
            <a:schemeClr val="accent1">
              <a:lumMod val="40000"/>
              <a:lumOff val="60000"/>
            </a:schemeClr>
          </a:solidFill>
        </p:spPr>
        <p:txBody>
          <a:bodyPr wrap="square" rtlCol="0">
            <a:spAutoFit/>
          </a:bodyPr>
          <a:lstStyle/>
          <a:p>
            <a:r>
              <a:rPr lang="en-US" altLang="zh-CN" sz="2800" b="1" dirty="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心理描写是指在文章中，对人物在一定的环境中的心理状态、精神面貌和内心活动进行的描写。最常用的是描写人物的内心独白，写出人物的所思所想，让人物一无遮掩地吐露自己的心声，说出他的欢乐和悲伤、矛盾和愁郁、忧虑和希望，使读者穿透人物外表，看到人物的内心世界。</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1340" y="1191786"/>
            <a:ext cx="8001635" cy="1815882"/>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sym typeface="+mn-ea"/>
              </a:rPr>
              <a:t>    </a:t>
            </a:r>
            <a:r>
              <a:rPr lang="en-US" altLang="zh-CN" sz="2800" b="1" dirty="0" smtClean="0">
                <a:latin typeface="楷体" panose="02010609060101010101" charset="-122"/>
                <a:ea typeface="楷体" panose="02010609060101010101" charset="-122"/>
                <a:cs typeface="楷体" panose="02010609060101010101" charset="-122"/>
                <a:sym typeface="+mn-ea"/>
              </a:rPr>
              <a:t>1.就在这死去的母亲旁边</a:t>
            </a:r>
            <a:r>
              <a:rPr lang="en-US" altLang="zh-CN" sz="2800" b="1" dirty="0">
                <a:latin typeface="楷体" panose="02010609060101010101" charset="-122"/>
                <a:ea typeface="楷体" panose="02010609060101010101" charset="-122"/>
                <a:cs typeface="楷体" panose="02010609060101010101" charset="-122"/>
                <a:sym typeface="+mn-ea"/>
              </a:rPr>
              <a:t>，睡着两个很小的孩子，</a:t>
            </a:r>
            <a:r>
              <a:rPr lang="en-US" altLang="zh-CN" sz="2800" b="1" dirty="0" smtClean="0">
                <a:latin typeface="楷体" panose="02010609060101010101" charset="-122"/>
                <a:ea typeface="楷体" panose="02010609060101010101" charset="-122"/>
                <a:cs typeface="楷体" panose="02010609060101010101" charset="-122"/>
                <a:sym typeface="+mn-ea"/>
              </a:rPr>
              <a:t>都是卷头发</a:t>
            </a:r>
            <a:r>
              <a:rPr lang="zh-CN" altLang="en-US" sz="2800" b="1" dirty="0" smtClean="0">
                <a:latin typeface="楷体" panose="02010609060101010101" charset="-122"/>
                <a:ea typeface="楷体" panose="02010609060101010101" charset="-122"/>
                <a:cs typeface="楷体" panose="02010609060101010101" charset="-122"/>
                <a:sym typeface="+mn-ea"/>
              </a:rPr>
              <a:t>、</a:t>
            </a:r>
            <a:r>
              <a:rPr lang="en-US" altLang="zh-CN" sz="2800" b="1" dirty="0" err="1" smtClean="0">
                <a:latin typeface="楷体" panose="02010609060101010101" charset="-122"/>
                <a:ea typeface="楷体" panose="02010609060101010101" charset="-122"/>
                <a:cs typeface="楷体" panose="02010609060101010101" charset="-122"/>
                <a:sym typeface="+mn-ea"/>
              </a:rPr>
              <a:t>圆脸蛋</a:t>
            </a:r>
            <a:r>
              <a:rPr lang="en-US" altLang="zh-CN" sz="2800" b="1" dirty="0" err="1">
                <a:latin typeface="楷体" panose="02010609060101010101" charset="-122"/>
                <a:ea typeface="楷体" panose="02010609060101010101" charset="-122"/>
                <a:cs typeface="楷体" panose="02010609060101010101" charset="-122"/>
                <a:sym typeface="+mn-ea"/>
              </a:rPr>
              <a:t>，身上盖着旧衣服，</a:t>
            </a:r>
            <a:r>
              <a:rPr lang="en-US" altLang="zh-CN" sz="2800" b="1" dirty="0" err="1" smtClean="0">
                <a:latin typeface="楷体" panose="02010609060101010101" charset="-122"/>
                <a:ea typeface="楷体" panose="02010609060101010101" charset="-122"/>
                <a:cs typeface="楷体" panose="02010609060101010101" charset="-122"/>
                <a:sym typeface="+mn-ea"/>
              </a:rPr>
              <a:t>蜷缩着身子</a:t>
            </a:r>
            <a:r>
              <a:rPr lang="zh-CN" altLang="en-US" sz="2800" b="1" dirty="0" smtClean="0">
                <a:latin typeface="楷体" panose="02010609060101010101" charset="-122"/>
                <a:ea typeface="楷体" panose="02010609060101010101" charset="-122"/>
                <a:cs typeface="楷体" panose="02010609060101010101" charset="-122"/>
                <a:sym typeface="+mn-ea"/>
              </a:rPr>
              <a:t>，两个浅黄头发的小脑袋紧紧地靠在一起。</a:t>
            </a:r>
            <a:r>
              <a:rPr lang="zh-CN" altLang="en-US" sz="2800" b="1" dirty="0" smtClean="0">
                <a:solidFill>
                  <a:srgbClr val="0000FF"/>
                </a:solidFill>
                <a:latin typeface="楷体" panose="02010609060101010101" charset="-122"/>
                <a:ea typeface="楷体" panose="02010609060101010101" charset="-122"/>
                <a:cs typeface="楷体" panose="02010609060101010101" charset="-122"/>
                <a:sym typeface="+mn-ea"/>
              </a:rPr>
              <a:t>（</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《穷人》</a:t>
            </a:r>
            <a:r>
              <a:rPr lang="zh-CN" altLang="en-US" sz="2800" b="1" dirty="0" smtClean="0">
                <a:solidFill>
                  <a:srgbClr val="0000FF"/>
                </a:solidFill>
                <a:latin typeface="楷体" panose="02010609060101010101" charset="-122"/>
                <a:ea typeface="楷体" panose="02010609060101010101" charset="-122"/>
                <a:cs typeface="楷体" panose="02010609060101010101" charset="-122"/>
                <a:sym typeface="+mn-ea"/>
              </a:rPr>
              <a:t>）</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83185" y="502735"/>
            <a:ext cx="2513939" cy="508324"/>
            <a:chOff x="458" y="988"/>
            <a:chExt cx="4135"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35"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外貌描写</a:t>
              </a:r>
              <a:endParaRPr lang="zh-CN" altLang="en-US" sz="2800" b="1" dirty="0">
                <a:solidFill>
                  <a:schemeClr val="tx1"/>
                </a:solidFill>
                <a:latin typeface="楷体" panose="02010609060101010101" charset="-122"/>
                <a:ea typeface="楷体" panose="02010609060101010101" charset="-122"/>
              </a:endParaRPr>
            </a:p>
          </p:txBody>
        </p:sp>
      </p:grpSp>
      <p:sp>
        <p:nvSpPr>
          <p:cNvPr id="3" name="矩形 2"/>
          <p:cNvSpPr/>
          <p:nvPr/>
        </p:nvSpPr>
        <p:spPr>
          <a:xfrm>
            <a:off x="457199" y="3092037"/>
            <a:ext cx="8181975" cy="1384995"/>
          </a:xfrm>
          <a:prstGeom prst="rect">
            <a:avLst/>
          </a:prstGeom>
          <a:solidFill>
            <a:schemeClr val="accent1">
              <a:lumMod val="40000"/>
              <a:lumOff val="60000"/>
            </a:schemeClr>
          </a:solidFill>
        </p:spPr>
        <p:txBody>
          <a:bodyPr wrap="square" rtlCol="0">
            <a:spAutoFit/>
          </a:bodyPr>
          <a:lstStyle/>
          <a:p>
            <a:r>
              <a:rPr lang="en-US" altLang="zh-CN" sz="2800" b="1" dirty="0">
                <a:solidFill>
                  <a:schemeClr val="tx1"/>
                </a:solidFill>
                <a:latin typeface="楷体" panose="02010609060101010101" charset="-122"/>
                <a:ea typeface="楷体" panose="02010609060101010101" charset="-122"/>
              </a:rPr>
              <a:t>   </a:t>
            </a:r>
            <a:r>
              <a:rPr lang="zh-CN" altLang="en-US" sz="2800" b="1" dirty="0">
                <a:solidFill>
                  <a:schemeClr val="tx1"/>
                </a:solidFill>
                <a:latin typeface="楷体" panose="02010609060101010101" charset="-122"/>
                <a:ea typeface="楷体" panose="02010609060101010101" charset="-122"/>
              </a:rPr>
              <a:t>外貌描写是从人物的体貌特征(包括人物的容貌、衣着、体型、姿态等）进行描写，以揭示人物的思想性格，表达作者的爱憎，加深读者对人物的印象。</a:t>
            </a:r>
            <a:endParaRPr lang="zh-CN" altLang="en-US" sz="2800" b="1" dirty="0">
              <a:solidFill>
                <a:schemeClr val="tx1"/>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81312" y="2987262"/>
            <a:ext cx="8181975" cy="1384995"/>
          </a:xfrm>
          <a:prstGeom prst="rect">
            <a:avLst/>
          </a:prstGeom>
          <a:solidFill>
            <a:schemeClr val="accent1">
              <a:lumMod val="40000"/>
              <a:lumOff val="60000"/>
            </a:schemeClr>
          </a:solidFill>
        </p:spPr>
        <p:txBody>
          <a:bodyPr wrap="square" rtlCol="0">
            <a:spAutoFit/>
          </a:bodyPr>
          <a:lstStyle/>
          <a:p>
            <a:r>
              <a:rPr lang="zh-CN" altLang="en-US" sz="2800" b="1" dirty="0" smtClean="0">
                <a:latin typeface="楷体" panose="02010609060101010101" charset="-122"/>
                <a:ea typeface="楷体" panose="02010609060101010101" charset="-122"/>
              </a:rPr>
              <a:t>   “脸上布满了皱纹”，三十</a:t>
            </a:r>
            <a:r>
              <a:rPr lang="zh-CN" altLang="en-US" sz="2800" b="1" dirty="0">
                <a:latin typeface="楷体" panose="02010609060101010101" charset="-122"/>
                <a:ea typeface="楷体" panose="02010609060101010101" charset="-122"/>
              </a:rPr>
              <a:t>多岁的老</a:t>
            </a:r>
            <a:r>
              <a:rPr lang="zh-CN" altLang="en-US" sz="2800" b="1" dirty="0" smtClean="0">
                <a:latin typeface="楷体" panose="02010609060101010101" charset="-122"/>
                <a:ea typeface="楷体" panose="02010609060101010101" charset="-122"/>
              </a:rPr>
              <a:t>班长会</a:t>
            </a:r>
            <a:r>
              <a:rPr lang="zh-CN" altLang="en-US" sz="2800" b="1" dirty="0">
                <a:latin typeface="楷体" panose="02010609060101010101" charset="-122"/>
                <a:ea typeface="楷体" panose="02010609060101010101" charset="-122"/>
              </a:rPr>
              <a:t>有这样显老的外貌</a:t>
            </a:r>
            <a:r>
              <a:rPr lang="zh-CN" altLang="en-US" sz="2800" b="1" dirty="0" smtClean="0">
                <a:latin typeface="楷体" panose="02010609060101010101" charset="-122"/>
                <a:ea typeface="楷体" panose="02010609060101010101" charset="-122"/>
              </a:rPr>
              <a:t>特征，证明</a:t>
            </a:r>
            <a:r>
              <a:rPr lang="zh-CN" altLang="en-US" sz="2800" b="1" dirty="0">
                <a:latin typeface="楷体" panose="02010609060101010101" charset="-122"/>
                <a:ea typeface="楷体" panose="02010609060101010101" charset="-122"/>
              </a:rPr>
              <a:t>他经历长期艰苦的革命斗争，</a:t>
            </a:r>
            <a:r>
              <a:rPr lang="zh-CN" altLang="en-US" sz="2800" b="1" dirty="0" smtClean="0">
                <a:latin typeface="楷体" panose="02010609060101010101" charset="-122"/>
                <a:ea typeface="楷体" panose="02010609060101010101" charset="-122"/>
              </a:rPr>
              <a:t>饱经风霜</a:t>
            </a:r>
            <a:r>
              <a:rPr lang="zh-CN" altLang="en-US" sz="2800" b="1" dirty="0" smtClean="0">
                <a:solidFill>
                  <a:schemeClr val="tx1"/>
                </a:solidFill>
                <a:latin typeface="楷体" panose="02010609060101010101" charset="-122"/>
                <a:ea typeface="楷体" panose="02010609060101010101" charset="-122"/>
              </a:rPr>
              <a:t>。</a:t>
            </a:r>
            <a:endParaRPr lang="zh-CN" altLang="en-US" sz="2800" b="1" dirty="0">
              <a:solidFill>
                <a:schemeClr val="tx1"/>
              </a:solidFill>
              <a:latin typeface="楷体" panose="02010609060101010101" charset="-122"/>
              <a:ea typeface="楷体" panose="02010609060101010101" charset="-122"/>
            </a:endParaRPr>
          </a:p>
        </p:txBody>
      </p:sp>
      <p:sp>
        <p:nvSpPr>
          <p:cNvPr id="9" name="TextBox 8"/>
          <p:cNvSpPr txBox="1"/>
          <p:nvPr/>
        </p:nvSpPr>
        <p:spPr>
          <a:xfrm>
            <a:off x="581312" y="719919"/>
            <a:ext cx="7804785" cy="2146742"/>
          </a:xfrm>
          <a:prstGeom prst="rect">
            <a:avLst/>
          </a:prstGeom>
          <a:noFill/>
          <a:ln>
            <a:noFill/>
          </a:ln>
        </p:spPr>
        <p:txBody>
          <a:bodyPr wrap="square" lIns="68580" tIns="34290" rIns="68580" bIns="34290" rtlCol="0">
            <a:spAutoFit/>
          </a:bodyPr>
          <a:lstStyle/>
          <a:p>
            <a:pPr>
              <a:lnSpc>
                <a:spcPct val="150000"/>
              </a:lnSpc>
            </a:pPr>
            <a:r>
              <a:rPr lang="zh-CN" altLang="en-US" sz="3000" b="1" dirty="0">
                <a:latin typeface="楷体" panose="02010609060101010101" charset="-122"/>
                <a:ea typeface="楷体" panose="02010609060101010101" charset="-122"/>
              </a:rPr>
              <a:t>    </a:t>
            </a:r>
            <a:r>
              <a:rPr lang="en-US" altLang="zh-CN" sz="3000" b="1" dirty="0" smtClean="0">
                <a:latin typeface="楷体" panose="02010609060101010101" charset="-122"/>
                <a:ea typeface="楷体" panose="02010609060101010101" charset="-122"/>
              </a:rPr>
              <a:t>2.</a:t>
            </a:r>
            <a:r>
              <a:rPr lang="zh-CN" altLang="en-US" sz="3000" b="1" dirty="0" smtClean="0">
                <a:latin typeface="楷体" panose="02010609060101010101" charset="-122"/>
                <a:ea typeface="楷体" panose="02010609060101010101" charset="-122"/>
              </a:rPr>
              <a:t>炊事</a:t>
            </a:r>
            <a:r>
              <a:rPr lang="zh-CN" altLang="en-US" sz="3000" b="1" dirty="0">
                <a:latin typeface="楷体" panose="02010609060101010101" charset="-122"/>
                <a:ea typeface="楷体" panose="02010609060101010101" charset="-122"/>
              </a:rPr>
              <a:t>班长快四十岁了，</a:t>
            </a:r>
            <a:r>
              <a:rPr lang="zh-CN" altLang="en-US" sz="3000" b="1" dirty="0" smtClean="0">
                <a:latin typeface="楷体" panose="02010609060101010101" charset="-122"/>
                <a:ea typeface="楷体" panose="02010609060101010101" charset="-122"/>
              </a:rPr>
              <a:t>个子挺</a:t>
            </a:r>
            <a:r>
              <a:rPr lang="zh-CN" altLang="en-US" sz="3000" b="1" dirty="0">
                <a:latin typeface="楷体" panose="02010609060101010101" charset="-122"/>
                <a:ea typeface="楷体" panose="02010609060101010101" charset="-122"/>
              </a:rPr>
              <a:t>高，背有点儿驼，四方脸，高颧骨，脸上</a:t>
            </a:r>
            <a:r>
              <a:rPr lang="zh-CN" altLang="en-US" sz="3000" b="1" dirty="0" smtClean="0">
                <a:latin typeface="楷体" panose="02010609060101010101" charset="-122"/>
                <a:ea typeface="楷体" panose="02010609060101010101" charset="-122"/>
              </a:rPr>
              <a:t>布满了皱纹</a:t>
            </a:r>
            <a:r>
              <a:rPr lang="zh-CN" altLang="en-US" sz="3000" b="1" dirty="0" smtClean="0">
                <a:latin typeface="楷体" panose="02010609060101010101" charset="-122"/>
                <a:ea typeface="楷体" panose="02010609060101010101" charset="-122"/>
              </a:rPr>
              <a:t>。</a:t>
            </a:r>
            <a:endParaRPr lang="en-US" altLang="zh-CN" sz="3000" b="1" dirty="0" smtClean="0">
              <a:latin typeface="楷体" panose="02010609060101010101" charset="-122"/>
              <a:ea typeface="楷体" panose="02010609060101010101" charset="-122"/>
            </a:endParaRPr>
          </a:p>
          <a:p>
            <a:pPr algn="r">
              <a:lnSpc>
                <a:spcPct val="150000"/>
              </a:lnSpc>
            </a:pPr>
            <a:r>
              <a:rPr lang="zh-CN" altLang="en-US" sz="3000" b="1" dirty="0" smtClean="0">
                <a:latin typeface="楷体" panose="02010609060101010101" charset="-122"/>
                <a:ea typeface="楷体" panose="02010609060101010101" charset="-122"/>
              </a:rPr>
              <a:t>（</a:t>
            </a:r>
            <a:r>
              <a:rPr lang="en-US" altLang="zh-CN" sz="3000" b="1" dirty="0" smtClean="0">
                <a:solidFill>
                  <a:srgbClr val="0000FF"/>
                </a:solidFill>
                <a:latin typeface="楷体" panose="02010609060101010101" charset="-122"/>
                <a:ea typeface="楷体" panose="02010609060101010101" charset="-122"/>
              </a:rPr>
              <a:t>《</a:t>
            </a:r>
            <a:r>
              <a:rPr lang="zh-CN" altLang="en-US" sz="3000" b="1" dirty="0" smtClean="0">
                <a:solidFill>
                  <a:srgbClr val="0000FF"/>
                </a:solidFill>
                <a:latin typeface="楷体" panose="02010609060101010101" charset="-122"/>
                <a:ea typeface="楷体" panose="02010609060101010101" charset="-122"/>
              </a:rPr>
              <a:t>金色的鱼钩</a:t>
            </a:r>
            <a:r>
              <a:rPr lang="en-US" altLang="zh-CN" sz="3000" b="1" dirty="0" smtClean="0">
                <a:solidFill>
                  <a:srgbClr val="0000FF"/>
                </a:solidFill>
                <a:latin typeface="楷体" panose="02010609060101010101" charset="-122"/>
                <a:ea typeface="楷体" panose="02010609060101010101" charset="-122"/>
              </a:rPr>
              <a:t>》</a:t>
            </a:r>
            <a:r>
              <a:rPr lang="zh-CN" altLang="en-US" sz="3000" b="1" dirty="0" smtClean="0">
                <a:latin typeface="楷体" panose="02010609060101010101" charset="-122"/>
                <a:ea typeface="楷体" panose="02010609060101010101" charset="-122"/>
              </a:rPr>
              <a:t>）</a:t>
            </a:r>
            <a:endParaRPr lang="zh-CN" altLang="en-US" sz="30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5125" y="1422215"/>
            <a:ext cx="8340725" cy="1383665"/>
          </a:xfrm>
          <a:prstGeom prst="rect">
            <a:avLst/>
          </a:prstGeom>
          <a:noFill/>
        </p:spPr>
        <p:txBody>
          <a:bodyPr wrap="square" rtlCol="0">
            <a:spAutoFit/>
          </a:bodyPr>
          <a:lstStyle/>
          <a:p>
            <a:r>
              <a:rPr lang="en-US" altLang="zh-CN" sz="2800" dirty="0">
                <a:latin typeface="楷体" panose="02010609060101010101" charset="-122"/>
                <a:ea typeface="楷体" panose="02010609060101010101" charset="-122"/>
                <a:cs typeface="楷体" panose="02010609060101010101" charset="-122"/>
                <a:sym typeface="+mn-ea"/>
              </a:rPr>
              <a:t>  </a:t>
            </a:r>
            <a:r>
              <a:rPr lang="en-US" altLang="zh-CN" sz="2800" b="1" dirty="0">
                <a:latin typeface="楷体" panose="02010609060101010101" charset="-122"/>
                <a:ea typeface="楷体" panose="02010609060101010101" charset="-122"/>
                <a:cs typeface="楷体" panose="02010609060101010101" charset="-122"/>
                <a:sym typeface="+mn-ea"/>
              </a:rPr>
              <a:t> 1.“我？”桑娜脸色发白，说，“我嘛……</a:t>
            </a:r>
            <a:r>
              <a:rPr lang="en-US" altLang="zh-CN" sz="2800" b="1" dirty="0" err="1">
                <a:latin typeface="楷体" panose="02010609060101010101" charset="-122"/>
                <a:ea typeface="楷体" panose="02010609060101010101" charset="-122"/>
                <a:cs typeface="楷体" panose="02010609060101010101" charset="-122"/>
                <a:sym typeface="+mn-ea"/>
              </a:rPr>
              <a:t>缝缝补补</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风吼得这么凶，真叫人害怕。我可替你担心呢</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（《穷人》）</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83185" y="59798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语言描写</a:t>
              </a:r>
              <a:endParaRPr lang="zh-CN" altLang="en-US" sz="2800" b="1" dirty="0">
                <a:solidFill>
                  <a:schemeClr val="tx1"/>
                </a:solidFill>
                <a:latin typeface="楷体" panose="02010609060101010101" charset="-122"/>
                <a:ea typeface="楷体" panose="02010609060101010101" charset="-122"/>
              </a:endParaRPr>
            </a:p>
          </p:txBody>
        </p:sp>
      </p:grpSp>
      <p:sp>
        <p:nvSpPr>
          <p:cNvPr id="9" name="文本框 8"/>
          <p:cNvSpPr txBox="1"/>
          <p:nvPr/>
        </p:nvSpPr>
        <p:spPr>
          <a:xfrm>
            <a:off x="365918" y="2896685"/>
            <a:ext cx="8698865" cy="521970"/>
          </a:xfrm>
          <a:prstGeom prst="rect">
            <a:avLst/>
          </a:prstGeom>
          <a:noFill/>
        </p:spPr>
        <p:txBody>
          <a:bodyPr wrap="square" rtlCol="0">
            <a:spAutoFit/>
          </a:bodyPr>
          <a:lstStyle/>
          <a:p>
            <a:r>
              <a:rPr lang="en-US" altLang="zh-CN" sz="2800">
                <a:latin typeface="楷体" panose="02010609060101010101" charset="-122"/>
                <a:ea typeface="楷体" panose="02010609060101010101" charset="-122"/>
                <a:cs typeface="楷体" panose="02010609060101010101" charset="-122"/>
                <a:sym typeface="+mn-ea"/>
              </a:rPr>
              <a:t>   </a:t>
            </a:r>
            <a:r>
              <a:rPr lang="en-US" altLang="zh-CN" sz="2800" b="1">
                <a:latin typeface="楷体" panose="02010609060101010101" charset="-122"/>
                <a:ea typeface="楷体" panose="02010609060101010101" charset="-122"/>
                <a:cs typeface="楷体" panose="02010609060101010101" charset="-122"/>
                <a:sym typeface="+mn-ea"/>
              </a:rPr>
              <a:t>2.老汉吼道：“少废话，快走。”</a:t>
            </a:r>
            <a:r>
              <a:rPr lang="zh-CN" altLang="en-US" sz="2800" b="1">
                <a:solidFill>
                  <a:srgbClr val="0000FF"/>
                </a:solidFill>
                <a:latin typeface="楷体" panose="02010609060101010101" charset="-122"/>
                <a:ea typeface="楷体" panose="02010609060101010101" charset="-122"/>
                <a:cs typeface="楷体" panose="02010609060101010101" charset="-122"/>
                <a:sym typeface="+mn-ea"/>
              </a:rPr>
              <a:t>（《桥》）</a:t>
            </a:r>
            <a:endParaRPr lang="zh-CN" altLang="en-US" sz="2800" b="1">
              <a:solidFill>
                <a:srgbClr val="0000FF"/>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000" fill="hold">
                                          <p:stCondLst>
                                            <p:cond delay="0"/>
                                          </p:stCondLst>
                                        </p:cTn>
                                        <p:tgtEl>
                                          <p:spTgt spid="9"/>
                                        </p:tgtEl>
                                        <p:attrNameLst>
                                          <p:attrName>style.visibility</p:attrName>
                                        </p:attrNameLst>
                                      </p:cBhvr>
                                      <p:to>
                                        <p:strVal val="visible"/>
                                      </p:to>
                                    </p:set>
                                    <p:animEffect transition="in" filter="checkerboard(across)">
                                      <p:cBhvr>
                                        <p:cTn id="1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3185" y="521970"/>
            <a:ext cx="2985135" cy="508635"/>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动作描写</a:t>
              </a:r>
              <a:endParaRPr lang="zh-CN" altLang="en-US" sz="2800" b="1" dirty="0">
                <a:solidFill>
                  <a:schemeClr val="tx1"/>
                </a:solidFill>
                <a:latin typeface="楷体" panose="02010609060101010101" charset="-122"/>
                <a:ea typeface="楷体" panose="02010609060101010101" charset="-122"/>
              </a:endParaRPr>
            </a:p>
          </p:txBody>
        </p:sp>
      </p:grpSp>
      <p:sp>
        <p:nvSpPr>
          <p:cNvPr id="4" name="矩形 3"/>
          <p:cNvSpPr/>
          <p:nvPr/>
        </p:nvSpPr>
        <p:spPr>
          <a:xfrm>
            <a:off x="492760" y="3361055"/>
            <a:ext cx="8137525" cy="954107"/>
          </a:xfrm>
          <a:prstGeom prst="rect">
            <a:avLst/>
          </a:prstGeom>
          <a:solidFill>
            <a:schemeClr val="accent1">
              <a:lumMod val="40000"/>
              <a:lumOff val="60000"/>
            </a:schemeClr>
          </a:solidFill>
        </p:spPr>
        <p:txBody>
          <a:bodyPr wrap="square" rtlCol="0">
            <a:spAutoFit/>
          </a:bodyPr>
          <a:lstStyle/>
          <a:p>
            <a:r>
              <a:rPr lang="zh-CN" altLang="en-US" sz="2800" b="1" dirty="0" smtClean="0">
                <a:latin typeface="楷体" panose="02010609060101010101" charset="-122"/>
                <a:ea typeface="楷体" panose="02010609060101010101" charset="-122"/>
              </a:rPr>
              <a:t>    老</a:t>
            </a:r>
            <a:r>
              <a:rPr lang="zh-CN" altLang="en-US" sz="2800" b="1" dirty="0">
                <a:latin typeface="楷体" panose="02010609060101010101" charset="-122"/>
                <a:ea typeface="楷体" panose="02010609060101010101" charset="-122"/>
              </a:rPr>
              <a:t>班长要优先保证伤员的营养，但自己的身体也不能垮掉，于是强吃下这些难以下咽的鱼</a:t>
            </a:r>
            <a:r>
              <a:rPr lang="zh-CN" altLang="en-US" sz="2800" b="1" dirty="0" smtClean="0">
                <a:latin typeface="楷体" panose="02010609060101010101" charset="-122"/>
                <a:ea typeface="楷体" panose="02010609060101010101" charset="-122"/>
              </a:rPr>
              <a:t>骨头</a:t>
            </a:r>
            <a:r>
              <a:rPr lang="zh-CN" altLang="en-US" sz="2800" b="1" dirty="0" smtClean="0">
                <a:solidFill>
                  <a:schemeClr val="tx1"/>
                </a:solidFill>
                <a:latin typeface="楷体" panose="02010609060101010101" charset="-122"/>
                <a:ea typeface="楷体" panose="02010609060101010101" charset="-122"/>
              </a:rPr>
              <a:t>。</a:t>
            </a:r>
            <a:endParaRPr lang="zh-CN" altLang="en-US" sz="2800" b="1" dirty="0">
              <a:solidFill>
                <a:schemeClr val="tx1"/>
              </a:solidFill>
              <a:latin typeface="楷体" panose="02010609060101010101" charset="-122"/>
              <a:ea typeface="楷体" panose="02010609060101010101" charset="-122"/>
            </a:endParaRPr>
          </a:p>
        </p:txBody>
      </p:sp>
      <p:sp>
        <p:nvSpPr>
          <p:cNvPr id="9" name="TextBox 8"/>
          <p:cNvSpPr txBox="1"/>
          <p:nvPr/>
        </p:nvSpPr>
        <p:spPr>
          <a:xfrm>
            <a:off x="319817" y="1085222"/>
            <a:ext cx="7804785" cy="2146742"/>
          </a:xfrm>
          <a:prstGeom prst="rect">
            <a:avLst/>
          </a:prstGeom>
          <a:noFill/>
          <a:ln>
            <a:noFill/>
          </a:ln>
        </p:spPr>
        <p:txBody>
          <a:bodyPr wrap="square" lIns="68580" tIns="34290" rIns="68580" bIns="34290" rtlCol="0">
            <a:spAutoFit/>
          </a:bodyPr>
          <a:lstStyle/>
          <a:p>
            <a:pPr>
              <a:lnSpc>
                <a:spcPct val="150000"/>
              </a:lnSpc>
            </a:pPr>
            <a:r>
              <a:rPr lang="zh-CN" altLang="en-US" sz="3000" b="1" dirty="0" smtClean="0">
                <a:latin typeface="楷体" panose="02010609060101010101" charset="-122"/>
                <a:ea typeface="楷体" panose="02010609060101010101" charset="-122"/>
              </a:rPr>
              <a:t>    他</a:t>
            </a:r>
            <a:r>
              <a:rPr lang="zh-CN" altLang="en-US" sz="3000" b="1" dirty="0">
                <a:latin typeface="楷体" panose="02010609060101010101" charset="-122"/>
                <a:ea typeface="楷体" panose="02010609060101010101" charset="-122"/>
              </a:rPr>
              <a:t>坐在那里捧着搪瓷碗，嚼着几根草根和我们吃剩下的鱼骨头，嚼了一会儿，就皱紧眉头硬咽下去</a:t>
            </a:r>
            <a:r>
              <a:rPr lang="zh-CN" altLang="en-US" sz="3000" b="1" dirty="0" smtClean="0">
                <a:latin typeface="楷体" panose="02010609060101010101" charset="-122"/>
                <a:ea typeface="楷体" panose="02010609060101010101" charset="-122"/>
              </a:rPr>
              <a:t>。（</a:t>
            </a:r>
            <a:r>
              <a:rPr lang="en-US" altLang="zh-CN" sz="3000" b="1" dirty="0" smtClean="0">
                <a:solidFill>
                  <a:srgbClr val="0000FF"/>
                </a:solidFill>
                <a:latin typeface="楷体" panose="02010609060101010101" charset="-122"/>
                <a:ea typeface="楷体" panose="02010609060101010101" charset="-122"/>
              </a:rPr>
              <a:t>《</a:t>
            </a:r>
            <a:r>
              <a:rPr lang="zh-CN" altLang="en-US" sz="3000" b="1" dirty="0" smtClean="0">
                <a:solidFill>
                  <a:srgbClr val="0000FF"/>
                </a:solidFill>
                <a:latin typeface="楷体" panose="02010609060101010101" charset="-122"/>
                <a:ea typeface="楷体" panose="02010609060101010101" charset="-122"/>
              </a:rPr>
              <a:t>金色的鱼钩</a:t>
            </a:r>
            <a:r>
              <a:rPr lang="en-US" altLang="zh-CN" sz="3000" b="1" dirty="0" smtClean="0">
                <a:solidFill>
                  <a:srgbClr val="0000FF"/>
                </a:solidFill>
                <a:latin typeface="楷体" panose="02010609060101010101" charset="-122"/>
                <a:ea typeface="楷体" panose="02010609060101010101" charset="-122"/>
              </a:rPr>
              <a:t>》</a:t>
            </a:r>
            <a:r>
              <a:rPr lang="zh-CN" altLang="en-US" sz="3000" b="1" dirty="0" smtClean="0">
                <a:latin typeface="楷体" panose="02010609060101010101" charset="-122"/>
                <a:ea typeface="楷体" panose="02010609060101010101" charset="-122"/>
              </a:rPr>
              <a:t>）</a:t>
            </a:r>
            <a:endParaRPr lang="zh-CN" altLang="en-US" sz="3000" b="1" dirty="0">
              <a:latin typeface="楷体" panose="02010609060101010101" charset="-122"/>
              <a:ea typeface="楷体" panose="02010609060101010101" charset="-122"/>
            </a:endParaRPr>
          </a:p>
        </p:txBody>
      </p:sp>
      <p:sp>
        <p:nvSpPr>
          <p:cNvPr id="13" name="椭圆 12"/>
          <p:cNvSpPr/>
          <p:nvPr/>
        </p:nvSpPr>
        <p:spPr>
          <a:xfrm>
            <a:off x="1540643" y="1268446"/>
            <a:ext cx="464014" cy="474896"/>
          </a:xfrm>
          <a:prstGeom prst="ellipse">
            <a:avLst/>
          </a:prstGeom>
          <a:noFill/>
          <a:ln w="254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smtClean="0">
              <a:solidFill>
                <a:srgbClr val="FF0000"/>
              </a:solidFill>
              <a:latin typeface="华文楷体" panose="02010600040101010101" pitchFamily="2" charset="-122"/>
              <a:ea typeface="华文楷体" panose="02010600040101010101" pitchFamily="2" charset="-122"/>
            </a:endParaRPr>
          </a:p>
        </p:txBody>
      </p:sp>
      <p:sp>
        <p:nvSpPr>
          <p:cNvPr id="14" name="椭圆 13"/>
          <p:cNvSpPr/>
          <p:nvPr/>
        </p:nvSpPr>
        <p:spPr>
          <a:xfrm>
            <a:off x="3014361" y="1265242"/>
            <a:ext cx="464014" cy="474896"/>
          </a:xfrm>
          <a:prstGeom prst="ellipse">
            <a:avLst/>
          </a:prstGeom>
          <a:noFill/>
          <a:ln w="254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smtClean="0">
              <a:solidFill>
                <a:srgbClr val="FF0000"/>
              </a:solidFill>
              <a:latin typeface="华文楷体" panose="02010600040101010101" pitchFamily="2" charset="-122"/>
              <a:ea typeface="华文楷体" panose="02010600040101010101" pitchFamily="2" charset="-122"/>
            </a:endParaRPr>
          </a:p>
        </p:txBody>
      </p:sp>
      <p:sp>
        <p:nvSpPr>
          <p:cNvPr id="15" name="椭圆 14"/>
          <p:cNvSpPr/>
          <p:nvPr/>
        </p:nvSpPr>
        <p:spPr>
          <a:xfrm>
            <a:off x="5337474" y="1265242"/>
            <a:ext cx="464014" cy="474896"/>
          </a:xfrm>
          <a:prstGeom prst="ellipse">
            <a:avLst/>
          </a:prstGeom>
          <a:noFill/>
          <a:ln w="254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smtClean="0">
              <a:solidFill>
                <a:srgbClr val="FF0000"/>
              </a:solidFill>
              <a:latin typeface="华文楷体" panose="02010600040101010101" pitchFamily="2" charset="-122"/>
              <a:ea typeface="华文楷体" panose="02010600040101010101" pitchFamily="2" charset="-122"/>
            </a:endParaRPr>
          </a:p>
        </p:txBody>
      </p:sp>
      <p:sp>
        <p:nvSpPr>
          <p:cNvPr id="16" name="椭圆 15"/>
          <p:cNvSpPr/>
          <p:nvPr/>
        </p:nvSpPr>
        <p:spPr>
          <a:xfrm>
            <a:off x="6916623" y="1929627"/>
            <a:ext cx="706249" cy="474896"/>
          </a:xfrm>
          <a:prstGeom prst="ellipse">
            <a:avLst/>
          </a:prstGeom>
          <a:noFill/>
          <a:ln w="254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smtClean="0">
              <a:solidFill>
                <a:srgbClr val="FF0000"/>
              </a:solidFill>
              <a:latin typeface="华文楷体" panose="02010600040101010101" pitchFamily="2" charset="-122"/>
              <a:ea typeface="华文楷体" panose="02010600040101010101" pitchFamily="2" charset="-122"/>
            </a:endParaRPr>
          </a:p>
        </p:txBody>
      </p:sp>
      <p:sp>
        <p:nvSpPr>
          <p:cNvPr id="17" name="椭圆 16"/>
          <p:cNvSpPr/>
          <p:nvPr/>
        </p:nvSpPr>
        <p:spPr>
          <a:xfrm>
            <a:off x="802663" y="2608530"/>
            <a:ext cx="737980" cy="474896"/>
          </a:xfrm>
          <a:prstGeom prst="ellipse">
            <a:avLst/>
          </a:prstGeom>
          <a:noFill/>
          <a:ln w="254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smtClean="0">
              <a:solidFill>
                <a:srgbClr val="FF0000"/>
              </a:solidFill>
              <a:latin typeface="华文楷体" panose="02010600040101010101" pitchFamily="2" charset="-122"/>
              <a:ea typeface="华文楷体"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500"/>
                                        <p:tgtEl>
                                          <p:spTgt spid="1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heel(1)">
                                      <p:cBhvr>
                                        <p:cTn id="10" dur="500"/>
                                        <p:tgtEl>
                                          <p:spTgt spid="14"/>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heel(1)">
                                      <p:cBhvr>
                                        <p:cTn id="13" dur="500"/>
                                        <p:tgtEl>
                                          <p:spTgt spid="15"/>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heel(1)">
                                      <p:cBhvr>
                                        <p:cTn id="16" dur="500"/>
                                        <p:tgtEl>
                                          <p:spTgt spid="16"/>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heel(1)">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14" grpId="0" animBg="1"/>
      <p:bldP spid="15" grpId="0" animBg="1"/>
      <p:bldP spid="16" grpId="0" animBg="1"/>
      <p:bldP spid="1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02895" y="776420"/>
            <a:ext cx="8538845" cy="3951851"/>
          </a:xfrm>
          <a:prstGeom prst="rect">
            <a:avLst/>
          </a:prstGeom>
          <a:noFill/>
        </p:spPr>
        <p:txBody>
          <a:bodyPr wrap="square" rtlCol="0">
            <a:spAutoFit/>
          </a:bodyPr>
          <a:lstStyle/>
          <a:p>
            <a:pPr>
              <a:lnSpc>
                <a:spcPct val="110000"/>
              </a:lnSpc>
            </a:pPr>
            <a:r>
              <a:rPr lang="en-US" altLang="zh-CN" sz="32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32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一、写出下列句子各是什么描写。</a:t>
            </a:r>
            <a:endParaRPr lang="zh-CN" altLang="en-US" sz="32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endParaRPr>
          </a:p>
          <a:p>
            <a:pPr>
              <a:lnSpc>
                <a:spcPct val="110000"/>
              </a:lnSpc>
            </a:pPr>
            <a:r>
              <a:rPr lang="en-US" altLang="zh-CN" sz="2800" dirty="0">
                <a:latin typeface="楷体" panose="02010609060101010101" charset="-122"/>
                <a:ea typeface="楷体" panose="02010609060101010101" charset="-122"/>
                <a:cs typeface="楷体" panose="02010609060101010101" charset="-122"/>
                <a:sym typeface="+mn-ea"/>
              </a:rPr>
              <a:t>    A</a:t>
            </a:r>
            <a:r>
              <a:rPr lang="en-US" altLang="zh-CN" sz="2800" dirty="0" smtClean="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他坐在那里捧着搪瓷碗，嚼着几根草根和我们吃剩下的鱼骨头，嚼了一会儿，就皱紧眉头硬咽下去</a:t>
            </a:r>
            <a:r>
              <a:rPr lang="en-US" altLang="zh-CN" sz="2800" b="1" dirty="0" smtClean="0">
                <a:latin typeface="楷体" panose="02010609060101010101" charset="-122"/>
                <a:ea typeface="楷体" panose="02010609060101010101" charset="-122"/>
                <a:cs typeface="楷体" panose="02010609060101010101" charset="-122"/>
                <a:sym typeface="+mn-ea"/>
              </a:rPr>
              <a:t>。</a:t>
            </a:r>
            <a:endParaRPr lang="en-US" altLang="zh-CN" sz="2800" b="1" dirty="0" smtClean="0">
              <a:latin typeface="楷体" panose="02010609060101010101" charset="-122"/>
              <a:ea typeface="楷体" panose="02010609060101010101" charset="-122"/>
              <a:cs typeface="楷体" panose="02010609060101010101" charset="-122"/>
              <a:sym typeface="+mn-ea"/>
            </a:endParaRPr>
          </a:p>
          <a:p>
            <a:pPr algn="r">
              <a:lnSpc>
                <a:spcPct val="110000"/>
              </a:lnSpc>
            </a:pPr>
            <a:r>
              <a:rPr lang="zh-CN" altLang="en-US" sz="2800" b="1" dirty="0" smtClean="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endParaRPr lang="en-US" altLang="zh-CN" sz="2800" b="1" dirty="0">
              <a:latin typeface="楷体" panose="02010609060101010101" charset="-122"/>
              <a:ea typeface="楷体" panose="02010609060101010101" charset="-122"/>
              <a:cs typeface="楷体" panose="02010609060101010101" charset="-122"/>
              <a:sym typeface="+mn-ea"/>
            </a:endParaRPr>
          </a:p>
          <a:p>
            <a:pPr>
              <a:lnSpc>
                <a:spcPct val="110000"/>
              </a:lnSpc>
            </a:pPr>
            <a:r>
              <a:rPr lang="en-US" altLang="zh-CN" sz="2800" b="1" dirty="0">
                <a:latin typeface="楷体" panose="02010609060101010101" charset="-122"/>
                <a:ea typeface="楷体" panose="02010609060101010101" charset="-122"/>
                <a:cs typeface="楷体" panose="02010609060101010101" charset="-122"/>
              </a:rPr>
              <a:t>    B.</a:t>
            </a:r>
            <a:r>
              <a:rPr lang="en-US" altLang="zh-CN" sz="2800" b="1" dirty="0" err="1">
                <a:latin typeface="楷体" panose="02010609060101010101" charset="-122"/>
                <a:ea typeface="楷体" panose="02010609060101010101" charset="-122"/>
                <a:cs typeface="楷体" panose="02010609060101010101" charset="-122"/>
              </a:rPr>
              <a:t>老汉吼道</a:t>
            </a:r>
            <a:r>
              <a:rPr lang="en-US" altLang="zh-CN" sz="2800" b="1" dirty="0">
                <a:latin typeface="楷体" panose="02010609060101010101" charset="-122"/>
                <a:ea typeface="楷体" panose="02010609060101010101" charset="-122"/>
                <a:cs typeface="楷体" panose="02010609060101010101" charset="-122"/>
              </a:rPr>
              <a:t>：“</a:t>
            </a:r>
            <a:r>
              <a:rPr lang="en-US" altLang="zh-CN" sz="2800" b="1" dirty="0" err="1">
                <a:latin typeface="楷体" panose="02010609060101010101" charset="-122"/>
                <a:ea typeface="楷体" panose="02010609060101010101" charset="-122"/>
                <a:cs typeface="楷体" panose="02010609060101010101" charset="-122"/>
              </a:rPr>
              <a:t>少废话，快走</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        ）</a:t>
            </a:r>
            <a:endParaRPr lang="en-US" altLang="zh-CN" sz="2800" b="1" dirty="0">
              <a:latin typeface="楷体" panose="02010609060101010101" charset="-122"/>
              <a:ea typeface="楷体" panose="02010609060101010101" charset="-122"/>
              <a:cs typeface="楷体" panose="02010609060101010101" charset="-122"/>
            </a:endParaRPr>
          </a:p>
          <a:p>
            <a:pPr>
              <a:lnSpc>
                <a:spcPct val="110000"/>
              </a:lnSpc>
            </a:pPr>
            <a:r>
              <a:rPr lang="en-US" altLang="zh-CN" sz="2800" b="1" dirty="0">
                <a:latin typeface="楷体" panose="02010609060101010101" charset="-122"/>
                <a:ea typeface="楷体" panose="02010609060101010101" charset="-122"/>
                <a:cs typeface="楷体" panose="02010609060101010101" charset="-122"/>
              </a:rPr>
              <a:t>    C.</a:t>
            </a:r>
            <a:r>
              <a:rPr lang="zh-CN" altLang="en-US" sz="2800" b="1" dirty="0">
                <a:latin typeface="楷体" panose="02010609060101010101" charset="-122"/>
                <a:ea typeface="楷体" panose="02010609060101010101" charset="-122"/>
                <a:cs typeface="楷体" panose="02010609060101010101" charset="-122"/>
              </a:rPr>
              <a:t>“不，没有人</a:t>
            </a:r>
            <a:r>
              <a:rPr lang="zh-CN" altLang="en-US" sz="2800" b="1" dirty="0" smtClean="0">
                <a:latin typeface="楷体" panose="02010609060101010101" charset="-122"/>
                <a:ea typeface="楷体" panose="02010609060101010101" charset="-122"/>
                <a:cs typeface="楷体" panose="02010609060101010101" charset="-122"/>
              </a:rPr>
              <a:t>！天啊，</a:t>
            </a:r>
            <a:r>
              <a:rPr lang="zh-CN" altLang="en-US" sz="2800" b="1" dirty="0">
                <a:latin typeface="楷体" panose="02010609060101010101" charset="-122"/>
                <a:ea typeface="楷体" panose="02010609060101010101" charset="-122"/>
                <a:cs typeface="楷体" panose="02010609060101010101" charset="-122"/>
              </a:rPr>
              <a:t>我为什么要这样做</a:t>
            </a:r>
            <a:r>
              <a:rPr lang="zh-CN" altLang="en-US" sz="2800" b="1" dirty="0" smtClean="0">
                <a:latin typeface="楷体" panose="02010609060101010101" charset="-122"/>
                <a:ea typeface="楷体" panose="02010609060101010101" charset="-122"/>
                <a:cs typeface="楷体" panose="02010609060101010101" charset="-122"/>
              </a:rPr>
              <a:t>？</a:t>
            </a:r>
            <a:endParaRPr lang="en-US" altLang="zh-CN" sz="2800" b="1" dirty="0" smtClean="0">
              <a:latin typeface="楷体" panose="02010609060101010101" charset="-122"/>
              <a:ea typeface="楷体" panose="02010609060101010101" charset="-122"/>
              <a:cs typeface="楷体" panose="02010609060101010101" charset="-122"/>
            </a:endParaRPr>
          </a:p>
          <a:p>
            <a:pPr>
              <a:lnSpc>
                <a:spcPct val="110000"/>
              </a:lnSpc>
            </a:pPr>
            <a:r>
              <a:rPr lang="zh-CN" altLang="en-US" sz="2800" b="1" dirty="0" smtClean="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如今叫我怎么对他说呢？……” 桑娜沉思着，久久地坐在床前。（        ）</a:t>
            </a:r>
            <a:endParaRPr lang="zh-CN" altLang="en-US" sz="2800" b="1" dirty="0">
              <a:latin typeface="楷体" panose="02010609060101010101" charset="-122"/>
              <a:ea typeface="楷体" panose="02010609060101010101" charset="-122"/>
              <a:cs typeface="楷体" panose="02010609060101010101" charset="-122"/>
            </a:endParaRPr>
          </a:p>
        </p:txBody>
      </p:sp>
      <p:sp>
        <p:nvSpPr>
          <p:cNvPr id="26" name="文本框 25"/>
          <p:cNvSpPr txBox="1"/>
          <p:nvPr/>
        </p:nvSpPr>
        <p:spPr>
          <a:xfrm>
            <a:off x="6856234" y="2221340"/>
            <a:ext cx="1617345"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动作描写</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0" name="文本框 9"/>
          <p:cNvSpPr txBox="1"/>
          <p:nvPr/>
        </p:nvSpPr>
        <p:spPr>
          <a:xfrm>
            <a:off x="6748304" y="2752345"/>
            <a:ext cx="1617345"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语言描写</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3529887" y="4149541"/>
            <a:ext cx="1617345"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心理描写</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9" name="文本框 8"/>
          <p:cNvSpPr txBox="1"/>
          <p:nvPr/>
        </p:nvSpPr>
        <p:spPr>
          <a:xfrm>
            <a:off x="303054" y="254450"/>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heckerboard(across)">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heckerboard(across)">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0" grpId="0"/>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76615" y="557157"/>
            <a:ext cx="7991475" cy="3970318"/>
          </a:xfrm>
          <a:prstGeom prst="rect">
            <a:avLst/>
          </a:prstGeom>
          <a:noFill/>
        </p:spPr>
        <p:txBody>
          <a:bodyPr wrap="square" rtlCol="0">
            <a:spAutoFit/>
          </a:bodyPr>
          <a:lstStyle/>
          <a:p>
            <a:r>
              <a:rPr lang="zh-CN" altLang="en-US" sz="2800" dirty="0">
                <a:latin typeface="黑体" panose="02010609060101010101" pitchFamily="49" charset="-122"/>
                <a:ea typeface="黑体" panose="02010609060101010101" pitchFamily="49" charset="-122"/>
                <a:cs typeface="黑体" panose="02010609060101010101" pitchFamily="49" charset="-122"/>
              </a:rPr>
              <a:t>二、分析句子并填空</a:t>
            </a:r>
            <a:r>
              <a:rPr lang="zh-CN" altLang="en-US" sz="2800" dirty="0">
                <a:latin typeface="黑体" panose="02010609060101010101" pitchFamily="49" charset="-122"/>
                <a:ea typeface="黑体" panose="02010609060101010101" pitchFamily="49" charset="-122"/>
              </a:rPr>
              <a:t>。</a:t>
            </a:r>
            <a:endParaRPr lang="zh-CN" altLang="en-US" sz="2800" dirty="0">
              <a:latin typeface="黑体" panose="02010609060101010101" pitchFamily="49" charset="-122"/>
              <a:ea typeface="黑体" panose="02010609060101010101" pitchFamily="49" charset="-122"/>
            </a:endParaRPr>
          </a:p>
          <a:p>
            <a:r>
              <a:rPr lang="en-US" altLang="zh-CN" sz="2800" b="1" dirty="0" smtClean="0">
                <a:latin typeface="楷体" panose="02010609060101010101" charset="-122"/>
                <a:ea typeface="楷体" panose="02010609060101010101" charset="-122"/>
                <a:cs typeface="楷体" panose="02010609060101010101" charset="-122"/>
                <a:sym typeface="+mn-ea"/>
              </a:rPr>
              <a:t>    </a:t>
            </a:r>
            <a:r>
              <a:rPr lang="en-US" altLang="zh-CN" sz="2800" b="1" dirty="0" err="1">
                <a:latin typeface="楷体" panose="02010609060101010101" charset="-122"/>
                <a:ea typeface="楷体" panose="02010609060101010101" charset="-122"/>
                <a:cs typeface="楷体" panose="02010609060101010101" charset="-122"/>
                <a:sym typeface="+mn-ea"/>
              </a:rPr>
              <a:t>她忐忑不安地想</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他会说什么呢？这是闹着玩的吗？自己的五个孩子已经够他受的了</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是他来啦</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不，还没来</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为什么把他们抱过来啊</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他会揍我的！那也活该，我自作自受</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dirty="0" err="1">
                <a:latin typeface="楷体" panose="02010609060101010101" charset="-122"/>
                <a:ea typeface="楷体" panose="02010609060101010101" charset="-122"/>
                <a:cs typeface="楷体" panose="02010609060101010101" charset="-122"/>
                <a:sym typeface="+mn-ea"/>
              </a:rPr>
              <a:t>嗯，揍我一顿也好</a:t>
            </a:r>
            <a:r>
              <a:rPr lang="en-US" altLang="zh-CN" sz="2800" b="1" dirty="0" smtClean="0">
                <a:latin typeface="楷体" panose="02010609060101010101" charset="-122"/>
                <a:ea typeface="楷体" panose="02010609060101010101" charset="-122"/>
                <a:cs typeface="楷体" panose="02010609060101010101" charset="-122"/>
                <a:sym typeface="+mn-ea"/>
              </a:rPr>
              <a:t>！”</a:t>
            </a:r>
            <a:endParaRPr lang="en-US" altLang="zh-CN" sz="2800" b="1" dirty="0" smtClean="0">
              <a:latin typeface="楷体" panose="02010609060101010101" charset="-122"/>
              <a:ea typeface="楷体" panose="02010609060101010101" charset="-122"/>
              <a:cs typeface="楷体" panose="02010609060101010101" charset="-122"/>
              <a:sym typeface="+mn-ea"/>
            </a:endParaRPr>
          </a:p>
          <a:p>
            <a:r>
              <a:rPr lang="en-US" altLang="zh-CN" sz="2800" b="1" dirty="0">
                <a:latin typeface="楷体" panose="02010609060101010101" charset="-122"/>
                <a:ea typeface="楷体" panose="02010609060101010101" charset="-122"/>
                <a:cs typeface="楷体" panose="02010609060101010101" charset="-122"/>
                <a:sym typeface="+mn-ea"/>
              </a:rPr>
              <a:t> </a:t>
            </a:r>
            <a:r>
              <a:rPr lang="en-US" altLang="zh-CN" sz="2800" b="1" dirty="0" smtClean="0">
                <a:latin typeface="楷体" panose="02010609060101010101" charset="-122"/>
                <a:ea typeface="楷体" panose="02010609060101010101" charset="-122"/>
                <a:cs typeface="楷体" panose="02010609060101010101" charset="-122"/>
                <a:sym typeface="+mn-ea"/>
              </a:rPr>
              <a:t>   </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此处</a:t>
            </a:r>
            <a:r>
              <a:rPr lang="zh-CN" altLang="en-US" sz="2800" b="1" dirty="0">
                <a:latin typeface="宋体" panose="02010600030101010101" pitchFamily="2" charset="-122"/>
                <a:ea typeface="宋体" panose="02010600030101010101" pitchFamily="2" charset="-122"/>
                <a:cs typeface="楷体" panose="02010609060101010101" charset="-122"/>
                <a:sym typeface="+mn-ea"/>
              </a:rPr>
              <a:t>对</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桑娜</a:t>
            </a:r>
            <a:r>
              <a:rPr lang="en-US" altLang="zh-CN" sz="2800" b="1" dirty="0" smtClean="0">
                <a:latin typeface="宋体" panose="02010600030101010101" pitchFamily="2" charset="-122"/>
                <a:ea typeface="宋体" panose="02010600030101010101" pitchFamily="2" charset="-122"/>
                <a:cs typeface="楷体" panose="02010609060101010101" charset="-122"/>
                <a:sym typeface="+mn-ea"/>
              </a:rPr>
              <a:t>___________</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的</a:t>
            </a:r>
            <a:r>
              <a:rPr lang="zh-CN" altLang="en-US" sz="2800" b="1" dirty="0">
                <a:latin typeface="宋体" panose="02010600030101010101" pitchFamily="2" charset="-122"/>
                <a:ea typeface="宋体" panose="02010600030101010101" pitchFamily="2" charset="-122"/>
                <a:cs typeface="楷体" panose="02010609060101010101" charset="-122"/>
                <a:sym typeface="+mn-ea"/>
              </a:rPr>
              <a:t>句子，从中可以看出</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桑娜</a:t>
            </a:r>
            <a:r>
              <a:rPr lang="en-US" altLang="zh-CN" sz="2800" b="1" dirty="0" smtClean="0">
                <a:latin typeface="宋体" panose="02010600030101010101" pitchFamily="2" charset="-122"/>
                <a:ea typeface="宋体" panose="02010600030101010101" pitchFamily="2" charset="-122"/>
                <a:cs typeface="楷体" panose="02010609060101010101" charset="-122"/>
                <a:sym typeface="+mn-ea"/>
              </a:rPr>
              <a:t>__________</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a:t>
            </a:r>
            <a:r>
              <a:rPr lang="en-US" altLang="zh-CN" sz="2800" b="1" dirty="0" smtClean="0">
                <a:latin typeface="宋体" panose="02010600030101010101" pitchFamily="2" charset="-122"/>
                <a:ea typeface="宋体" panose="02010600030101010101" pitchFamily="2" charset="-122"/>
                <a:cs typeface="楷体" panose="02010609060101010101" charset="-122"/>
                <a:sym typeface="+mn-ea"/>
              </a:rPr>
              <a:t>__________</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的</a:t>
            </a:r>
            <a:r>
              <a:rPr lang="zh-CN" altLang="en-US" sz="2800" b="1" dirty="0">
                <a:latin typeface="宋体" panose="02010600030101010101" pitchFamily="2" charset="-122"/>
                <a:ea typeface="宋体" panose="02010600030101010101" pitchFamily="2" charset="-122"/>
                <a:cs typeface="楷体" panose="02010609060101010101" charset="-122"/>
                <a:sym typeface="+mn-ea"/>
              </a:rPr>
              <a:t>心理，表现了</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她</a:t>
            </a:r>
            <a:r>
              <a:rPr lang="en-US" altLang="zh-CN" sz="2800" b="1" dirty="0" smtClean="0">
                <a:latin typeface="宋体" panose="02010600030101010101" pitchFamily="2" charset="-122"/>
                <a:ea typeface="宋体" panose="02010600030101010101" pitchFamily="2" charset="-122"/>
                <a:cs typeface="楷体" panose="02010609060101010101" charset="-122"/>
                <a:sym typeface="+mn-ea"/>
              </a:rPr>
              <a:t>______</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a:t>
            </a:r>
            <a:r>
              <a:rPr lang="en-US" altLang="zh-CN" sz="2800" b="1" dirty="0" smtClean="0">
                <a:latin typeface="宋体" panose="02010600030101010101" pitchFamily="2" charset="-122"/>
                <a:ea typeface="宋体" panose="02010600030101010101" pitchFamily="2" charset="-122"/>
                <a:cs typeface="楷体" panose="02010609060101010101" charset="-122"/>
                <a:sym typeface="+mn-ea"/>
              </a:rPr>
              <a:t>______</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的</a:t>
            </a:r>
            <a:r>
              <a:rPr lang="zh-CN" altLang="en-US" sz="2800" b="1" dirty="0">
                <a:latin typeface="宋体" panose="02010600030101010101" pitchFamily="2" charset="-122"/>
                <a:ea typeface="宋体" panose="02010600030101010101" pitchFamily="2" charset="-122"/>
                <a:cs typeface="楷体" panose="02010609060101010101" charset="-122"/>
                <a:sym typeface="+mn-ea"/>
              </a:rPr>
              <a:t>心情。</a:t>
            </a:r>
            <a:endParaRPr lang="zh-CN" altLang="en-US" sz="2800" b="1" dirty="0">
              <a:latin typeface="宋体" panose="02010600030101010101" pitchFamily="2" charset="-122"/>
              <a:ea typeface="宋体" panose="02010600030101010101" pitchFamily="2" charset="-122"/>
              <a:cs typeface="楷体" panose="02010609060101010101" charset="-122"/>
              <a:sym typeface="+mn-ea"/>
            </a:endParaRPr>
          </a:p>
        </p:txBody>
      </p:sp>
      <p:sp>
        <p:nvSpPr>
          <p:cNvPr id="2" name="矩形 1"/>
          <p:cNvSpPr/>
          <p:nvPr/>
        </p:nvSpPr>
        <p:spPr>
          <a:xfrm>
            <a:off x="3351431" y="3134376"/>
            <a:ext cx="1627369" cy="523220"/>
          </a:xfrm>
          <a:prstGeom prst="rect">
            <a:avLst/>
          </a:prstGeom>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charset="-122"/>
                <a:sym typeface="+mn-ea"/>
              </a:rPr>
              <a:t>心理描写</a:t>
            </a:r>
            <a:endParaRPr lang="zh-CN" altLang="en-US" dirty="0"/>
          </a:p>
        </p:txBody>
      </p:sp>
      <p:sp>
        <p:nvSpPr>
          <p:cNvPr id="3" name="矩形 2"/>
          <p:cNvSpPr/>
          <p:nvPr/>
        </p:nvSpPr>
        <p:spPr>
          <a:xfrm>
            <a:off x="1879042" y="3542794"/>
            <a:ext cx="1627369" cy="523220"/>
          </a:xfrm>
          <a:prstGeom prst="rect">
            <a:avLst/>
          </a:prstGeom>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charset="-122"/>
                <a:sym typeface="+mn-ea"/>
              </a:rPr>
              <a:t>忐忑不安</a:t>
            </a:r>
            <a:endParaRPr lang="zh-CN" altLang="en-US" dirty="0"/>
          </a:p>
        </p:txBody>
      </p:sp>
      <p:sp>
        <p:nvSpPr>
          <p:cNvPr id="5" name="矩形 4"/>
          <p:cNvSpPr/>
          <p:nvPr/>
        </p:nvSpPr>
        <p:spPr>
          <a:xfrm>
            <a:off x="3991137" y="3542794"/>
            <a:ext cx="1627369" cy="523220"/>
          </a:xfrm>
          <a:prstGeom prst="rect">
            <a:avLst/>
          </a:prstGeom>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charset="-122"/>
                <a:sym typeface="+mn-ea"/>
              </a:rPr>
              <a:t>犹豫不决</a:t>
            </a:r>
            <a:endParaRPr lang="zh-CN" altLang="en-US" dirty="0"/>
          </a:p>
        </p:txBody>
      </p:sp>
      <p:sp>
        <p:nvSpPr>
          <p:cNvPr id="6" name="矩形 5"/>
          <p:cNvSpPr/>
          <p:nvPr/>
        </p:nvSpPr>
        <p:spPr>
          <a:xfrm>
            <a:off x="1154511" y="3971506"/>
            <a:ext cx="906017" cy="523220"/>
          </a:xfrm>
          <a:prstGeom prst="rect">
            <a:avLst/>
          </a:prstGeom>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charset="-122"/>
                <a:sym typeface="+mn-ea"/>
              </a:rPr>
              <a:t>矛盾</a:t>
            </a:r>
            <a:endParaRPr lang="zh-CN" altLang="en-US" dirty="0"/>
          </a:p>
        </p:txBody>
      </p:sp>
      <p:sp>
        <p:nvSpPr>
          <p:cNvPr id="7" name="矩形 6"/>
          <p:cNvSpPr/>
          <p:nvPr/>
        </p:nvSpPr>
        <p:spPr>
          <a:xfrm>
            <a:off x="2615892" y="3971506"/>
            <a:ext cx="906017" cy="523220"/>
          </a:xfrm>
          <a:prstGeom prst="rect">
            <a:avLst/>
          </a:prstGeom>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charset="-122"/>
                <a:sym typeface="+mn-ea"/>
              </a:rPr>
              <a:t>焦虑</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heckerboard(across)">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heckerboard(across)">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132840" y="1717675"/>
            <a:ext cx="7153910" cy="1322070"/>
          </a:xfrm>
          <a:prstGeom prst="rect">
            <a:avLst/>
          </a:prstGeom>
          <a:noFill/>
        </p:spPr>
        <p:txBody>
          <a:bodyPr wrap="square" rtlCol="0">
            <a:spAutoFit/>
          </a:bodyPr>
          <a:lstStyle/>
          <a:p>
            <a:r>
              <a:rPr lang="en-US" altLang="zh-CN" sz="4000" b="1" dirty="0" smtClean="0">
                <a:latin typeface="楷体" panose="02010609060101010101" charset="-122"/>
                <a:ea typeface="楷体" panose="02010609060101010101" charset="-122"/>
                <a:sym typeface="+mn-ea"/>
              </a:rPr>
              <a:t>    </a:t>
            </a:r>
            <a:r>
              <a:rPr lang="zh-CN" altLang="en-US" sz="4000" b="1" dirty="0" smtClean="0">
                <a:latin typeface="楷体" panose="02010609060101010101" charset="-122"/>
                <a:ea typeface="楷体" panose="02010609060101010101" charset="-122"/>
                <a:sym typeface="+mn-ea"/>
              </a:rPr>
              <a:t>这一单元的课文中有哪些知识点呢？我们一起来复习吧！</a:t>
            </a:r>
            <a:endParaRPr lang="zh-CN" altLang="en-US" sz="40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664845" y="1654153"/>
            <a:ext cx="792480" cy="829945"/>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charset="-122"/>
                <a:sym typeface="+mn-ea"/>
              </a:rPr>
              <a:t>卷</a:t>
            </a:r>
            <a:endParaRPr lang="zh-CN" altLang="en-US" sz="4800" dirty="0">
              <a:latin typeface="黑体" panose="02010609060101010101" pitchFamily="49" charset="-122"/>
              <a:ea typeface="黑体" panose="02010609060101010101" pitchFamily="49" charset="-122"/>
              <a:cs typeface="楷体" panose="02010609060101010101" charset="-122"/>
              <a:sym typeface="+mn-ea"/>
            </a:endParaRPr>
          </a:p>
        </p:txBody>
      </p:sp>
      <p:sp>
        <p:nvSpPr>
          <p:cNvPr id="23" name="文本框 22"/>
          <p:cNvSpPr txBox="1"/>
          <p:nvPr/>
        </p:nvSpPr>
        <p:spPr>
          <a:xfrm>
            <a:off x="4593998" y="1606365"/>
            <a:ext cx="792480" cy="829945"/>
          </a:xfrm>
          <a:prstGeom prst="rect">
            <a:avLst/>
          </a:prstGeom>
          <a:noFill/>
        </p:spPr>
        <p:txBody>
          <a:bodyPr wrap="none" rtlCol="0">
            <a:spAutoFit/>
          </a:bodyPr>
          <a:lstStyle/>
          <a:p>
            <a:pPr algn="l"/>
            <a:r>
              <a:rPr lang="zh-CN" altLang="en-US" sz="4800">
                <a:latin typeface="黑体" panose="02010609060101010101" pitchFamily="49" charset="-122"/>
                <a:ea typeface="黑体" panose="02010609060101010101" pitchFamily="49" charset="-122"/>
                <a:cs typeface="楷体" panose="02010609060101010101" charset="-122"/>
                <a:sym typeface="+mn-ea"/>
              </a:rPr>
              <a:t>当</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grpSp>
        <p:nvGrpSpPr>
          <p:cNvPr id="5" name="组合 4"/>
          <p:cNvGrpSpPr/>
          <p:nvPr/>
        </p:nvGrpSpPr>
        <p:grpSpPr>
          <a:xfrm>
            <a:off x="-83185" y="597985"/>
            <a:ext cx="2513330" cy="508324"/>
            <a:chOff x="458" y="988"/>
            <a:chExt cx="4134" cy="912"/>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多音字</a:t>
              </a:r>
              <a:endParaRPr lang="zh-CN" altLang="en-US" sz="2800" b="1" dirty="0">
                <a:solidFill>
                  <a:schemeClr val="tx1"/>
                </a:solidFill>
                <a:latin typeface="楷体" panose="02010609060101010101" charset="-122"/>
                <a:ea typeface="楷体" panose="02010609060101010101" charset="-122"/>
              </a:endParaRPr>
            </a:p>
          </p:txBody>
        </p:sp>
      </p:grpSp>
      <p:sp>
        <p:nvSpPr>
          <p:cNvPr id="12" name="文本框 11"/>
          <p:cNvSpPr txBox="1"/>
          <p:nvPr/>
        </p:nvSpPr>
        <p:spPr>
          <a:xfrm>
            <a:off x="2724309" y="1239237"/>
            <a:ext cx="1300163" cy="706755"/>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卷尺</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
        <p:nvSpPr>
          <p:cNvPr id="7" name="文本框 6"/>
          <p:cNvSpPr txBox="1"/>
          <p:nvPr/>
        </p:nvSpPr>
        <p:spPr>
          <a:xfrm>
            <a:off x="2724150" y="2083963"/>
            <a:ext cx="1300163" cy="706755"/>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考卷</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
        <p:nvSpPr>
          <p:cNvPr id="13" name="文本框 12"/>
          <p:cNvSpPr txBox="1"/>
          <p:nvPr/>
        </p:nvSpPr>
        <p:spPr>
          <a:xfrm>
            <a:off x="6681371" y="1230848"/>
            <a:ext cx="2496185"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势不可当</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14" name="文本框 13"/>
          <p:cNvSpPr txBox="1"/>
          <p:nvPr/>
        </p:nvSpPr>
        <p:spPr>
          <a:xfrm>
            <a:off x="6726087" y="2083963"/>
            <a:ext cx="1300163" cy="706755"/>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当铺</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grpSp>
        <p:nvGrpSpPr>
          <p:cNvPr id="9" name="组合 8"/>
          <p:cNvGrpSpPr/>
          <p:nvPr/>
        </p:nvGrpSpPr>
        <p:grpSpPr>
          <a:xfrm>
            <a:off x="1525905" y="1300832"/>
            <a:ext cx="1218248" cy="1428291"/>
            <a:chOff x="1525905" y="1300832"/>
            <a:chExt cx="1218248" cy="1428291"/>
          </a:xfrm>
        </p:grpSpPr>
        <p:sp>
          <p:nvSpPr>
            <p:cNvPr id="11" name="文本框 10"/>
            <p:cNvSpPr txBox="1"/>
            <p:nvPr/>
          </p:nvSpPr>
          <p:spPr>
            <a:xfrm>
              <a:off x="1748473" y="1300832"/>
              <a:ext cx="995680" cy="583565"/>
            </a:xfrm>
            <a:prstGeom prst="rect">
              <a:avLst/>
            </a:prstGeom>
            <a:noFill/>
          </p:spPr>
          <p:txBody>
            <a:bodyPr wrap="none" rtlCol="0">
              <a:spAutoFit/>
            </a:bodyPr>
            <a:lstStyle/>
            <a:p>
              <a:pPr algn="l"/>
              <a:r>
                <a:rPr lang="en-US" sz="3200" dirty="0" err="1" smtClean="0">
                  <a:latin typeface="黑体" panose="02010609060101010101" pitchFamily="49" charset="-122"/>
                  <a:ea typeface="黑体" panose="02010609060101010101" pitchFamily="49" charset="-122"/>
                  <a:cs typeface="楷体" panose="02010609060101010101" charset="-122"/>
                  <a:sym typeface="+mn-ea"/>
                </a:rPr>
                <a:t>juǎn</a:t>
              </a:r>
              <a:endParaRPr lang="en-US" sz="3200" dirty="0" err="1" smtClean="0">
                <a:latin typeface="黑体" panose="02010609060101010101" pitchFamily="49" charset="-122"/>
                <a:ea typeface="黑体" panose="02010609060101010101" pitchFamily="49" charset="-122"/>
                <a:cs typeface="楷体" panose="02010609060101010101" charset="-122"/>
                <a:sym typeface="+mn-ea"/>
              </a:endParaRPr>
            </a:p>
          </p:txBody>
        </p:sp>
        <p:sp>
          <p:nvSpPr>
            <p:cNvPr id="2" name="文本框 1"/>
            <p:cNvSpPr txBox="1"/>
            <p:nvPr/>
          </p:nvSpPr>
          <p:spPr>
            <a:xfrm>
              <a:off x="1748473" y="2145558"/>
              <a:ext cx="995680" cy="583565"/>
            </a:xfrm>
            <a:prstGeom prst="rect">
              <a:avLst/>
            </a:prstGeom>
            <a:noFill/>
          </p:spPr>
          <p:txBody>
            <a:bodyPr wrap="none" rtlCol="0">
              <a:spAutoFit/>
            </a:bodyPr>
            <a:lstStyle/>
            <a:p>
              <a:pPr algn="l"/>
              <a:r>
                <a:rPr lang="en-US" sz="3200" dirty="0" err="1" smtClean="0">
                  <a:latin typeface="黑体" panose="02010609060101010101" pitchFamily="49" charset="-122"/>
                  <a:ea typeface="黑体" panose="02010609060101010101" pitchFamily="49" charset="-122"/>
                  <a:cs typeface="楷体" panose="02010609060101010101" charset="-122"/>
                  <a:sym typeface="+mn-ea"/>
                </a:rPr>
                <a:t>juàn</a:t>
              </a:r>
              <a:endParaRPr lang="en-US" sz="3200" dirty="0" err="1" smtClean="0">
                <a:latin typeface="黑体" panose="02010609060101010101" pitchFamily="49" charset="-122"/>
                <a:ea typeface="黑体" panose="02010609060101010101" pitchFamily="49" charset="-122"/>
                <a:cs typeface="楷体" panose="02010609060101010101" charset="-122"/>
                <a:sym typeface="+mn-ea"/>
              </a:endParaRPr>
            </a:p>
          </p:txBody>
        </p:sp>
        <p:sp>
          <p:nvSpPr>
            <p:cNvPr id="3" name="左大括号 2"/>
            <p:cNvSpPr/>
            <p:nvPr/>
          </p:nvSpPr>
          <p:spPr>
            <a:xfrm>
              <a:off x="1525905" y="1485727"/>
              <a:ext cx="222885" cy="113953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6" name="组合 25"/>
          <p:cNvGrpSpPr/>
          <p:nvPr/>
        </p:nvGrpSpPr>
        <p:grpSpPr>
          <a:xfrm>
            <a:off x="5438775" y="1331629"/>
            <a:ext cx="1505426" cy="1428876"/>
            <a:chOff x="5438775" y="1331629"/>
            <a:chExt cx="1505426" cy="1428876"/>
          </a:xfrm>
        </p:grpSpPr>
        <p:sp>
          <p:nvSpPr>
            <p:cNvPr id="56" name="文本框 55"/>
            <p:cNvSpPr txBox="1"/>
            <p:nvPr/>
          </p:nvSpPr>
          <p:spPr>
            <a:xfrm>
              <a:off x="5600700" y="1331629"/>
              <a:ext cx="1343501" cy="584775"/>
            </a:xfrm>
            <a:prstGeom prst="rect">
              <a:avLst/>
            </a:prstGeom>
            <a:noFill/>
          </p:spPr>
          <p:txBody>
            <a:bodyPr wrap="square" rtlCol="0">
              <a:spAutoFit/>
            </a:bodyPr>
            <a:lstStyle/>
            <a:p>
              <a:r>
                <a:rPr lang="en-US" altLang="zh-CN" sz="3200" dirty="0">
                  <a:latin typeface="汉语拼音" panose="020B0604020202020204" pitchFamily="34" charset="0"/>
                  <a:ea typeface="黑体" panose="02010609060101010101" pitchFamily="49" charset="-122"/>
                  <a:cs typeface="汉语拼音" panose="020B0604020202020204" pitchFamily="34" charset="0"/>
                  <a:sym typeface="+mn-ea"/>
                </a:rPr>
                <a:t>dāng</a:t>
              </a:r>
              <a:endParaRPr lang="en-US" altLang="zh-CN" sz="32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grpSp>
          <p:nvGrpSpPr>
            <p:cNvPr id="25" name="组合 24"/>
            <p:cNvGrpSpPr/>
            <p:nvPr/>
          </p:nvGrpSpPr>
          <p:grpSpPr>
            <a:xfrm>
              <a:off x="5438775" y="1452384"/>
              <a:ext cx="1314805" cy="1308121"/>
              <a:chOff x="5438775" y="1452384"/>
              <a:chExt cx="1314805" cy="1308121"/>
            </a:xfrm>
          </p:grpSpPr>
          <p:sp>
            <p:nvSpPr>
              <p:cNvPr id="8" name="文本框 7"/>
              <p:cNvSpPr txBox="1"/>
              <p:nvPr/>
            </p:nvSpPr>
            <p:spPr>
              <a:xfrm>
                <a:off x="5600700" y="2175730"/>
                <a:ext cx="1152880" cy="584775"/>
              </a:xfrm>
              <a:prstGeom prst="rect">
                <a:avLst/>
              </a:prstGeom>
              <a:noFill/>
            </p:spPr>
            <p:txBody>
              <a:bodyPr wrap="none" rtlCol="0">
                <a:spAutoFit/>
              </a:bodyPr>
              <a:lstStyle/>
              <a:p>
                <a:pPr algn="l"/>
                <a:r>
                  <a:rPr lang="en-US" altLang="zh-CN" sz="3200" dirty="0">
                    <a:latin typeface="汉语拼音" panose="020B0604020202020204" pitchFamily="34" charset="0"/>
                    <a:ea typeface="黑体" panose="02010609060101010101" pitchFamily="49" charset="-122"/>
                    <a:cs typeface="汉语拼音" panose="020B0604020202020204" pitchFamily="34" charset="0"/>
                    <a:sym typeface="+mn-ea"/>
                  </a:rPr>
                  <a:t>dàng</a:t>
                </a:r>
                <a:endParaRPr lang="en-US" altLang="zh-CN" sz="32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6" name="左大括号 5"/>
              <p:cNvSpPr/>
              <p:nvPr/>
            </p:nvSpPr>
            <p:spPr>
              <a:xfrm>
                <a:off x="5438775" y="1452384"/>
                <a:ext cx="161290" cy="1138277"/>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15" name="文本框 14"/>
          <p:cNvSpPr txBox="1"/>
          <p:nvPr/>
        </p:nvSpPr>
        <p:spPr>
          <a:xfrm>
            <a:off x="664845" y="3422727"/>
            <a:ext cx="792480" cy="829945"/>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charset="-122"/>
                <a:sym typeface="+mn-ea"/>
              </a:rPr>
              <a:t>没</a:t>
            </a:r>
            <a:endParaRPr lang="zh-CN" altLang="en-US" sz="4800" dirty="0">
              <a:latin typeface="黑体" panose="02010609060101010101" pitchFamily="49" charset="-122"/>
              <a:ea typeface="黑体" panose="02010609060101010101" pitchFamily="49" charset="-122"/>
              <a:cs typeface="楷体" panose="02010609060101010101" charset="-122"/>
              <a:sym typeface="+mn-ea"/>
            </a:endParaRPr>
          </a:p>
        </p:txBody>
      </p:sp>
      <p:grpSp>
        <p:nvGrpSpPr>
          <p:cNvPr id="24" name="组合 23"/>
          <p:cNvGrpSpPr/>
          <p:nvPr/>
        </p:nvGrpSpPr>
        <p:grpSpPr>
          <a:xfrm>
            <a:off x="1525905" y="3185243"/>
            <a:ext cx="1067671" cy="1412802"/>
            <a:chOff x="1525905" y="3185243"/>
            <a:chExt cx="1067671" cy="1412802"/>
          </a:xfrm>
        </p:grpSpPr>
        <p:sp>
          <p:nvSpPr>
            <p:cNvPr id="16" name="左大括号 15"/>
            <p:cNvSpPr/>
            <p:nvPr/>
          </p:nvSpPr>
          <p:spPr>
            <a:xfrm>
              <a:off x="1525905" y="3230880"/>
              <a:ext cx="222885" cy="125349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文本框 16"/>
            <p:cNvSpPr txBox="1"/>
            <p:nvPr/>
          </p:nvSpPr>
          <p:spPr>
            <a:xfrm>
              <a:off x="1823974" y="3185243"/>
              <a:ext cx="595035" cy="584775"/>
            </a:xfrm>
            <a:prstGeom prst="rect">
              <a:avLst/>
            </a:prstGeom>
            <a:noFill/>
          </p:spPr>
          <p:txBody>
            <a:bodyPr wrap="none" rtlCol="0">
              <a:spAutoFit/>
            </a:bodyPr>
            <a:lstStyle/>
            <a:p>
              <a:pPr algn="l"/>
              <a:r>
                <a:rPr lang="en-US" altLang="zh-CN" sz="3200" dirty="0">
                  <a:latin typeface="黑体" panose="02010609060101010101" pitchFamily="49" charset="-122"/>
                  <a:ea typeface="黑体" panose="02010609060101010101" pitchFamily="49" charset="-122"/>
                  <a:cs typeface="Arial" panose="020B0604020202020204" pitchFamily="34" charset="0"/>
                  <a:sym typeface="+mn-ea"/>
                </a:rPr>
                <a:t>mò</a:t>
              </a:r>
              <a:endParaRPr lang="en-US" altLang="zh-CN" sz="3200" dirty="0">
                <a:latin typeface="黑体" panose="02010609060101010101" pitchFamily="49" charset="-122"/>
                <a:ea typeface="黑体" panose="02010609060101010101" pitchFamily="49" charset="-122"/>
                <a:cs typeface="Arial" panose="020B0604020202020204" pitchFamily="34" charset="0"/>
                <a:sym typeface="+mn-ea"/>
              </a:endParaRPr>
            </a:p>
          </p:txBody>
        </p:sp>
        <p:sp>
          <p:nvSpPr>
            <p:cNvPr id="18" name="文本框 17"/>
            <p:cNvSpPr txBox="1"/>
            <p:nvPr/>
          </p:nvSpPr>
          <p:spPr>
            <a:xfrm>
              <a:off x="1748473" y="4013270"/>
              <a:ext cx="845103" cy="584775"/>
            </a:xfrm>
            <a:prstGeom prst="rect">
              <a:avLst/>
            </a:prstGeom>
            <a:noFill/>
          </p:spPr>
          <p:txBody>
            <a:bodyPr wrap="none" rtlCol="0">
              <a:spAutoFit/>
            </a:bodyPr>
            <a:lstStyle/>
            <a:p>
              <a:pPr algn="l"/>
              <a:r>
                <a:rPr lang="en-US" altLang="zh-CN" sz="3200" dirty="0">
                  <a:latin typeface="Arial" panose="020B0604020202020204" pitchFamily="34" charset="0"/>
                  <a:ea typeface="黑体" panose="02010609060101010101" pitchFamily="49" charset="-122"/>
                  <a:cs typeface="Arial" panose="020B0604020202020204" pitchFamily="34" charset="0"/>
                  <a:sym typeface="+mn-ea"/>
                </a:rPr>
                <a:t>méi</a:t>
              </a:r>
              <a:endParaRPr lang="en-US" altLang="zh-CN" sz="3200" dirty="0">
                <a:latin typeface="Arial" panose="020B0604020202020204" pitchFamily="34" charset="0"/>
                <a:ea typeface="黑体" panose="02010609060101010101" pitchFamily="49" charset="-122"/>
                <a:cs typeface="Arial" panose="020B0604020202020204" pitchFamily="34" charset="0"/>
                <a:sym typeface="+mn-ea"/>
              </a:endParaRPr>
            </a:p>
          </p:txBody>
        </p:sp>
      </p:grpSp>
      <p:sp>
        <p:nvSpPr>
          <p:cNvPr id="19" name="文本框 18"/>
          <p:cNvSpPr txBox="1"/>
          <p:nvPr/>
        </p:nvSpPr>
        <p:spPr>
          <a:xfrm>
            <a:off x="2724309" y="3109629"/>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淹没</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20" name="文本框 19"/>
          <p:cNvSpPr txBox="1"/>
          <p:nvPr/>
        </p:nvSpPr>
        <p:spPr>
          <a:xfrm>
            <a:off x="2724150" y="3920878"/>
            <a:ext cx="1300163" cy="706755"/>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没有</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
        <p:nvSpPr>
          <p:cNvPr id="21" name="文本框 20"/>
          <p:cNvSpPr txBox="1"/>
          <p:nvPr/>
        </p:nvSpPr>
        <p:spPr>
          <a:xfrm>
            <a:off x="4593998" y="3434396"/>
            <a:ext cx="792480" cy="829945"/>
          </a:xfrm>
          <a:prstGeom prst="rect">
            <a:avLst/>
          </a:prstGeom>
          <a:noFill/>
        </p:spPr>
        <p:txBody>
          <a:bodyPr wrap="none" rtlCol="0">
            <a:spAutoFit/>
          </a:bodyPr>
          <a:lstStyle/>
          <a:p>
            <a:pPr algn="l"/>
            <a:r>
              <a:rPr lang="zh-CN" altLang="en-US" sz="4800">
                <a:latin typeface="黑体" panose="02010609060101010101" pitchFamily="49" charset="-122"/>
                <a:ea typeface="黑体" panose="02010609060101010101" pitchFamily="49" charset="-122"/>
                <a:cs typeface="楷体" panose="02010609060101010101" charset="-122"/>
                <a:sym typeface="+mn-ea"/>
              </a:rPr>
              <a:t>作</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grpSp>
        <p:nvGrpSpPr>
          <p:cNvPr id="31" name="组合 30"/>
          <p:cNvGrpSpPr/>
          <p:nvPr/>
        </p:nvGrpSpPr>
        <p:grpSpPr>
          <a:xfrm>
            <a:off x="5438775" y="3202021"/>
            <a:ext cx="1283018" cy="1396024"/>
            <a:chOff x="5438775" y="3202021"/>
            <a:chExt cx="1283018" cy="1396024"/>
          </a:xfrm>
        </p:grpSpPr>
        <p:sp>
          <p:nvSpPr>
            <p:cNvPr id="22" name="左大括号 21"/>
            <p:cNvSpPr/>
            <p:nvPr/>
          </p:nvSpPr>
          <p:spPr>
            <a:xfrm>
              <a:off x="5438775" y="3231890"/>
              <a:ext cx="161290" cy="12521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7" name="文本框 26"/>
            <p:cNvSpPr txBox="1"/>
            <p:nvPr/>
          </p:nvSpPr>
          <p:spPr>
            <a:xfrm>
              <a:off x="5600700" y="3202021"/>
              <a:ext cx="1121093" cy="584775"/>
            </a:xfrm>
            <a:prstGeom prst="rect">
              <a:avLst/>
            </a:prstGeom>
            <a:noFill/>
          </p:spPr>
          <p:txBody>
            <a:bodyPr wrap="square" rtlCol="0">
              <a:spAutoFit/>
            </a:bodyPr>
            <a:lstStyle/>
            <a:p>
              <a:r>
                <a:rPr lang="en-US" altLang="zh-CN" sz="3200" dirty="0">
                  <a:latin typeface="Arial" panose="020B0604020202020204" pitchFamily="34" charset="0"/>
                  <a:ea typeface="黑体" panose="02010609060101010101" pitchFamily="49" charset="-122"/>
                  <a:cs typeface="Arial" panose="020B0604020202020204" pitchFamily="34" charset="0"/>
                  <a:sym typeface="+mn-ea"/>
                </a:rPr>
                <a:t>zuò</a:t>
              </a:r>
              <a:endParaRPr lang="en-US" altLang="zh-CN" sz="3200" dirty="0">
                <a:latin typeface="Arial" panose="020B0604020202020204" pitchFamily="34" charset="0"/>
                <a:ea typeface="黑体" panose="02010609060101010101" pitchFamily="49" charset="-122"/>
                <a:cs typeface="Arial" panose="020B0604020202020204" pitchFamily="34" charset="0"/>
                <a:sym typeface="+mn-ea"/>
              </a:endParaRPr>
            </a:p>
          </p:txBody>
        </p:sp>
        <p:sp>
          <p:nvSpPr>
            <p:cNvPr id="28" name="文本框 27"/>
            <p:cNvSpPr txBox="1"/>
            <p:nvPr/>
          </p:nvSpPr>
          <p:spPr>
            <a:xfrm>
              <a:off x="5600700" y="4013270"/>
              <a:ext cx="845103" cy="584775"/>
            </a:xfrm>
            <a:prstGeom prst="rect">
              <a:avLst/>
            </a:prstGeom>
            <a:noFill/>
          </p:spPr>
          <p:txBody>
            <a:bodyPr wrap="none" rtlCol="0">
              <a:spAutoFit/>
            </a:bodyPr>
            <a:lstStyle/>
            <a:p>
              <a:pPr algn="l"/>
              <a:r>
                <a:rPr lang="en-US" altLang="zh-CN" sz="3200" dirty="0">
                  <a:latin typeface="Arial" panose="020B0604020202020204" pitchFamily="34" charset="0"/>
                  <a:ea typeface="黑体" panose="02010609060101010101" pitchFamily="49" charset="-122"/>
                  <a:cs typeface="Arial" panose="020B0604020202020204" pitchFamily="34" charset="0"/>
                  <a:sym typeface="+mn-ea"/>
                </a:rPr>
                <a:t>zuō</a:t>
              </a:r>
              <a:endParaRPr lang="en-US" altLang="zh-CN" sz="3200" dirty="0">
                <a:latin typeface="Arial" panose="020B0604020202020204" pitchFamily="34" charset="0"/>
                <a:ea typeface="黑体" panose="02010609060101010101" pitchFamily="49" charset="-122"/>
                <a:cs typeface="Arial" panose="020B0604020202020204" pitchFamily="34" charset="0"/>
                <a:sym typeface="+mn-ea"/>
              </a:endParaRPr>
            </a:p>
          </p:txBody>
        </p:sp>
      </p:grpSp>
      <p:sp>
        <p:nvSpPr>
          <p:cNvPr id="29" name="文本框 28"/>
          <p:cNvSpPr txBox="1"/>
          <p:nvPr/>
        </p:nvSpPr>
        <p:spPr>
          <a:xfrm>
            <a:off x="6545941" y="3109629"/>
            <a:ext cx="2421255" cy="706755"/>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自作自受</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
        <p:nvSpPr>
          <p:cNvPr id="30" name="文本框 29"/>
          <p:cNvSpPr txBox="1"/>
          <p:nvPr/>
        </p:nvSpPr>
        <p:spPr>
          <a:xfrm>
            <a:off x="6642356" y="3920878"/>
            <a:ext cx="1300163" cy="706755"/>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作坊</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randombar(horizontal)">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randombar(horizont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randombar(horizontal)">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randombar(horizontal)">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childTnLst>
                          </p:cTn>
                        </p:par>
                      </p:childTnLst>
                    </p:cTn>
                  </p:par>
                  <p:par>
                    <p:cTn id="53" fill="hold">
                      <p:stCondLst>
                        <p:cond delay="indefinite"/>
                      </p:stCondLst>
                      <p:childTnLst>
                        <p:par>
                          <p:cTn id="54" fill="hold">
                            <p:stCondLst>
                              <p:cond delay="0"/>
                            </p:stCondLst>
                            <p:childTnLst>
                              <p:par>
                                <p:cTn id="55" presetID="14" presetClass="entr" presetSubtype="10" fill="hold" grpId="0"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randombar(horizontal)">
                                      <p:cBhvr>
                                        <p:cTn id="57" dur="500"/>
                                        <p:tgtEl>
                                          <p:spTgt spid="29"/>
                                        </p:tgtEl>
                                      </p:cBhvr>
                                    </p:animEffect>
                                  </p:childTnLst>
                                </p:cTn>
                              </p:par>
                            </p:childTnLst>
                          </p:cTn>
                        </p:par>
                      </p:childTnLst>
                    </p:cTn>
                  </p:par>
                  <p:par>
                    <p:cTn id="58" fill="hold">
                      <p:stCondLst>
                        <p:cond delay="indefinite"/>
                      </p:stCondLst>
                      <p:childTnLst>
                        <p:par>
                          <p:cTn id="59" fill="hold">
                            <p:stCondLst>
                              <p:cond delay="0"/>
                            </p:stCondLst>
                            <p:childTnLst>
                              <p:par>
                                <p:cTn id="60" presetID="14" presetClass="entr" presetSubtype="10"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randombar(horizontal)">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P spid="13" grpId="0"/>
      <p:bldP spid="14" grpId="0"/>
      <p:bldP spid="19" grpId="0"/>
      <p:bldP spid="20" grpId="0"/>
      <p:bldP spid="29" grpId="0"/>
      <p:bldP spid="3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6544" y="2354236"/>
            <a:ext cx="8571865" cy="1383665"/>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《桥》这篇课文在描述老支书指挥群众时，着力从他的</a:t>
            </a:r>
            <a:r>
              <a:rPr lang="zh-CN" altLang="en-US" sz="2800" b="1" dirty="0">
                <a:solidFill>
                  <a:srgbClr val="FF0000"/>
                </a:solidFill>
                <a:latin typeface="楷体" panose="02010609060101010101" charset="-122"/>
                <a:ea typeface="楷体" panose="02010609060101010101" charset="-122"/>
              </a:rPr>
              <a:t>凝重和愤怒表情</a:t>
            </a:r>
            <a:r>
              <a:rPr lang="zh-CN" altLang="en-US" sz="2800" b="1" dirty="0">
                <a:latin typeface="楷体" panose="02010609060101010101" charset="-122"/>
                <a:ea typeface="楷体" panose="02010609060101010101" charset="-122"/>
              </a:rPr>
              <a:t>、</a:t>
            </a:r>
            <a:r>
              <a:rPr lang="zh-CN" altLang="en-US" sz="2800" b="1" dirty="0">
                <a:solidFill>
                  <a:srgbClr val="FF0000"/>
                </a:solidFill>
                <a:latin typeface="楷体" panose="02010609060101010101" charset="-122"/>
                <a:ea typeface="楷体" panose="02010609060101010101" charset="-122"/>
              </a:rPr>
              <a:t>不容置辩的话语</a:t>
            </a:r>
            <a:r>
              <a:rPr lang="zh-CN" altLang="en-US" sz="2800" b="1" dirty="0">
                <a:latin typeface="楷体" panose="02010609060101010101" charset="-122"/>
                <a:ea typeface="楷体" panose="02010609060101010101" charset="-122"/>
              </a:rPr>
              <a:t>、</a:t>
            </a:r>
            <a:r>
              <a:rPr lang="zh-CN" altLang="en-US" sz="2800" b="1" dirty="0">
                <a:solidFill>
                  <a:srgbClr val="FF0000"/>
                </a:solidFill>
                <a:latin typeface="楷体" panose="02010609060101010101" charset="-122"/>
                <a:ea typeface="楷体" panose="02010609060101010101" charset="-122"/>
              </a:rPr>
              <a:t>果敢有力</a:t>
            </a:r>
            <a:r>
              <a:rPr lang="zh-CN" altLang="en-US" sz="2800" b="1" dirty="0">
                <a:latin typeface="楷体" panose="02010609060101010101" charset="-122"/>
                <a:ea typeface="楷体" panose="02010609060101010101" charset="-122"/>
              </a:rPr>
              <a:t>的动作三方面来描述他的形象的。</a:t>
            </a:r>
            <a:endParaRPr lang="zh-CN" altLang="en-US" sz="2800" b="1" dirty="0">
              <a:latin typeface="楷体" panose="02010609060101010101" charset="-122"/>
              <a:ea typeface="楷体" panose="02010609060101010101" charset="-122"/>
            </a:endParaRPr>
          </a:p>
        </p:txBody>
      </p:sp>
      <p:sp>
        <p:nvSpPr>
          <p:cNvPr id="3" name="文本框 2"/>
          <p:cNvSpPr txBox="1"/>
          <p:nvPr/>
        </p:nvSpPr>
        <p:spPr>
          <a:xfrm>
            <a:off x="286385" y="1179195"/>
            <a:ext cx="8527415" cy="1014730"/>
          </a:xfrm>
          <a:prstGeom prst="rect">
            <a:avLst/>
          </a:prstGeom>
          <a:noFill/>
        </p:spPr>
        <p:txBody>
          <a:bodyPr wrap="square" rtlCol="0">
            <a:spAutoFit/>
          </a:bodyPr>
          <a:lstStyle/>
          <a:p>
            <a:pPr algn="l"/>
            <a:r>
              <a:rPr lang="zh-CN" altLang="en-US" sz="32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课文《桥》在描述老支书指挥群众时，从哪三方面来对他“像一座山”的形象化进行描述？</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9" name="TextBox 8"/>
          <p:cNvSpPr txBox="1"/>
          <p:nvPr/>
        </p:nvSpPr>
        <p:spPr>
          <a:xfrm>
            <a:off x="0" y="485760"/>
            <a:ext cx="1466850" cy="600164"/>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知识点</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5433" y="1880050"/>
            <a:ext cx="8571865" cy="1383665"/>
          </a:xfrm>
          <a:prstGeom prst="rect">
            <a:avLst/>
          </a:prstGeom>
          <a:noFill/>
        </p:spPr>
        <p:txBody>
          <a:bodyPr wrap="square" rtlCol="0">
            <a:spAutoFit/>
          </a:bodyPr>
          <a:lstStyle/>
          <a:p>
            <a:r>
              <a:rPr lang="zh-CN" altLang="en-US" sz="2800">
                <a:latin typeface="楷体" panose="02010609060101010101" charset="-122"/>
                <a:ea typeface="楷体" panose="02010609060101010101" charset="-122"/>
              </a:rPr>
              <a:t>   </a:t>
            </a:r>
            <a:r>
              <a:rPr lang="zh-CN" altLang="en-US" sz="2800" b="1">
                <a:latin typeface="楷体" panose="02010609060101010101" charset="-122"/>
                <a:ea typeface="楷体" panose="02010609060101010101" charset="-122"/>
              </a:rPr>
              <a:t>《桥》这篇课文以</a:t>
            </a:r>
            <a:r>
              <a:rPr lang="zh-CN" altLang="en-US" sz="2800" b="1">
                <a:solidFill>
                  <a:srgbClr val="FF0000"/>
                </a:solidFill>
                <a:latin typeface="楷体" panose="02010609060101010101" charset="-122"/>
                <a:ea typeface="楷体" panose="02010609060101010101" charset="-122"/>
              </a:rPr>
              <a:t>山洪暴发的情势</a:t>
            </a:r>
            <a:r>
              <a:rPr lang="zh-CN" altLang="en-US" sz="2800" b="1">
                <a:latin typeface="楷体" panose="02010609060101010101" charset="-122"/>
                <a:ea typeface="楷体" panose="02010609060101010101" charset="-122"/>
              </a:rPr>
              <a:t>为线索，紧扣“桥”的人文内涵，以</a:t>
            </a:r>
            <a:r>
              <a:rPr lang="zh-CN" altLang="en-US" sz="2800" b="1">
                <a:solidFill>
                  <a:srgbClr val="FF0000"/>
                </a:solidFill>
                <a:latin typeface="楷体" panose="02010609060101010101" charset="-122"/>
                <a:ea typeface="楷体" panose="02010609060101010101" charset="-122"/>
              </a:rPr>
              <a:t>迅猛的暴雨</a:t>
            </a:r>
            <a:r>
              <a:rPr lang="zh-CN" altLang="en-US" sz="2800" b="1">
                <a:latin typeface="楷体" panose="02010609060101010101" charset="-122"/>
                <a:ea typeface="楷体" panose="02010609060101010101" charset="-122"/>
              </a:rPr>
              <a:t>，</a:t>
            </a:r>
            <a:r>
              <a:rPr lang="zh-CN" altLang="en-US" sz="2800" b="1">
                <a:solidFill>
                  <a:srgbClr val="FF0000"/>
                </a:solidFill>
                <a:latin typeface="楷体" panose="02010609060101010101" charset="-122"/>
                <a:ea typeface="楷体" panose="02010609060101010101" charset="-122"/>
              </a:rPr>
              <a:t>狂飙的山洪</a:t>
            </a:r>
            <a:r>
              <a:rPr lang="zh-CN" altLang="en-US" sz="2800" b="1">
                <a:latin typeface="楷体" panose="02010609060101010101" charset="-122"/>
                <a:ea typeface="楷体" panose="02010609060101010101" charset="-122"/>
              </a:rPr>
              <a:t>，</a:t>
            </a:r>
            <a:r>
              <a:rPr lang="zh-CN" altLang="en-US" sz="2800" b="1">
                <a:solidFill>
                  <a:srgbClr val="FF0000"/>
                </a:solidFill>
                <a:latin typeface="楷体" panose="02010609060101010101" charset="-122"/>
                <a:ea typeface="楷体" panose="02010609060101010101" charset="-122"/>
              </a:rPr>
              <a:t>窄窄的木桥</a:t>
            </a:r>
            <a:r>
              <a:rPr lang="zh-CN" altLang="en-US" sz="2800" b="1">
                <a:latin typeface="楷体" panose="02010609060101010101" charset="-122"/>
                <a:ea typeface="楷体" panose="02010609060101010101" charset="-122"/>
              </a:rPr>
              <a:t>为事态场景。</a:t>
            </a:r>
            <a:endParaRPr lang="zh-CN" altLang="en-US" sz="2800" b="1">
              <a:latin typeface="楷体" panose="02010609060101010101" charset="-122"/>
              <a:ea typeface="楷体" panose="02010609060101010101" charset="-122"/>
            </a:endParaRPr>
          </a:p>
        </p:txBody>
      </p:sp>
      <p:sp>
        <p:nvSpPr>
          <p:cNvPr id="3" name="文本框 2"/>
          <p:cNvSpPr txBox="1"/>
          <p:nvPr/>
        </p:nvSpPr>
        <p:spPr>
          <a:xfrm>
            <a:off x="285591" y="965491"/>
            <a:ext cx="8056880" cy="583565"/>
          </a:xfrm>
          <a:prstGeom prst="rect">
            <a:avLst/>
          </a:prstGeom>
          <a:noFill/>
        </p:spPr>
        <p:txBody>
          <a:bodyPr wrap="none" rtlCol="0">
            <a:spAutoFit/>
          </a:bodyPr>
          <a:lstStyle/>
          <a:p>
            <a:pPr algn="l"/>
            <a:r>
              <a:rPr lang="zh-CN" altLang="en-US" sz="32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课文《桥》以什么为线索，描写了怎样的场景？</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3319" y="1518791"/>
            <a:ext cx="8142411" cy="2245360"/>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全文讲的是</a:t>
            </a:r>
            <a:r>
              <a:rPr lang="zh-CN" altLang="en-US" sz="2800" b="1" dirty="0">
                <a:solidFill>
                  <a:srgbClr val="FF0000"/>
                </a:solidFill>
                <a:latin typeface="楷体" panose="02010609060101010101" charset="-122"/>
                <a:ea typeface="楷体" panose="02010609060101010101" charset="-122"/>
              </a:rPr>
              <a:t>渔夫和妻子桑娜，在邻居西蒙死后，丈夫和她主动收养她的两个孩子</a:t>
            </a:r>
            <a:r>
              <a:rPr lang="zh-CN" altLang="en-US" sz="2800" b="1" dirty="0">
                <a:latin typeface="楷体" panose="02010609060101010101" charset="-122"/>
                <a:ea typeface="楷体" panose="02010609060101010101" charset="-122"/>
              </a:rPr>
              <a:t>的故事，真实地反映了</a:t>
            </a:r>
            <a:r>
              <a:rPr lang="zh-CN" altLang="en-US" sz="2800" b="1" dirty="0">
                <a:solidFill>
                  <a:srgbClr val="0070C0"/>
                </a:solidFill>
                <a:latin typeface="楷体" panose="02010609060101010101" charset="-122"/>
                <a:ea typeface="楷体" panose="02010609060101010101" charset="-122"/>
              </a:rPr>
              <a:t>沙俄专制制度统治下的社会现实</a:t>
            </a:r>
            <a:r>
              <a:rPr lang="zh-CN" altLang="en-US" sz="2800" b="1" dirty="0">
                <a:latin typeface="楷体" panose="02010609060101010101" charset="-122"/>
                <a:ea typeface="楷体" panose="02010609060101010101" charset="-122"/>
              </a:rPr>
              <a:t>，表现了桑娜和渔夫</a:t>
            </a:r>
            <a:r>
              <a:rPr lang="zh-CN" altLang="en-US" sz="2800" b="1" dirty="0">
                <a:solidFill>
                  <a:srgbClr val="FF0000"/>
                </a:solidFill>
                <a:latin typeface="楷体" panose="02010609060101010101" charset="-122"/>
                <a:ea typeface="楷体" panose="02010609060101010101" charset="-122"/>
              </a:rPr>
              <a:t>勤劳、善良、乐于助人，宁可自己受苦也要帮助别人</a:t>
            </a:r>
            <a:r>
              <a:rPr lang="zh-CN" altLang="en-US" sz="2800" b="1" dirty="0">
                <a:latin typeface="楷体" panose="02010609060101010101" charset="-122"/>
                <a:ea typeface="楷体" panose="02010609060101010101" charset="-122"/>
              </a:rPr>
              <a:t>的美好品质。</a:t>
            </a:r>
            <a:endParaRPr lang="zh-CN" altLang="en-US" sz="2800" b="1" dirty="0">
              <a:latin typeface="楷体" panose="02010609060101010101" charset="-122"/>
              <a:ea typeface="楷体" panose="02010609060101010101" charset="-122"/>
            </a:endParaRPr>
          </a:p>
        </p:txBody>
      </p:sp>
      <p:sp>
        <p:nvSpPr>
          <p:cNvPr id="3" name="文本框 2"/>
          <p:cNvSpPr txBox="1"/>
          <p:nvPr/>
        </p:nvSpPr>
        <p:spPr>
          <a:xfrm>
            <a:off x="328771" y="666406"/>
            <a:ext cx="6278880" cy="583565"/>
          </a:xfrm>
          <a:prstGeom prst="rect">
            <a:avLst/>
          </a:prstGeom>
          <a:noFill/>
        </p:spPr>
        <p:txBody>
          <a:bodyPr wrap="none" rtlCol="0">
            <a:spAutoFit/>
          </a:bodyPr>
          <a:lstStyle/>
          <a:p>
            <a:pPr algn="l"/>
            <a:r>
              <a:rPr lang="zh-CN" altLang="en-US" sz="32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《穷人》这一课主要讲了什么内容？</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8480" y="1449070"/>
            <a:ext cx="7932420" cy="2245360"/>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rPr>
              <a:t>（1）从</a:t>
            </a:r>
            <a:r>
              <a:rPr lang="zh-CN" altLang="en-US" sz="2800" b="1" dirty="0">
                <a:solidFill>
                  <a:srgbClr val="FF0000"/>
                </a:solidFill>
                <a:latin typeface="楷体" panose="02010609060101010101" charset="-122"/>
                <a:ea typeface="楷体" panose="02010609060101010101" charset="-122"/>
              </a:rPr>
              <a:t>屋内装饰</a:t>
            </a:r>
            <a:r>
              <a:rPr lang="zh-CN" altLang="en-US" sz="2800" b="1" dirty="0">
                <a:latin typeface="楷体" panose="02010609060101010101" charset="-122"/>
                <a:ea typeface="楷体" panose="02010609060101010101" charset="-122"/>
              </a:rPr>
              <a:t>看出“穷”。</a:t>
            </a:r>
            <a:endParaRPr lang="zh-CN" altLang="en-US" sz="2800" b="1" dirty="0">
              <a:latin typeface="楷体" panose="02010609060101010101" charset="-122"/>
              <a:ea typeface="楷体" panose="02010609060101010101" charset="-122"/>
            </a:endParaRPr>
          </a:p>
          <a:p>
            <a:r>
              <a:rPr lang="zh-CN" altLang="en-US" sz="2800" b="1" dirty="0">
                <a:latin typeface="楷体" panose="02010609060101010101" charset="-122"/>
                <a:ea typeface="楷体" panose="02010609060101010101" charset="-122"/>
              </a:rPr>
              <a:t>（</a:t>
            </a:r>
            <a:r>
              <a:rPr lang="en-US" altLang="zh-CN" sz="2800" b="1" dirty="0">
                <a:latin typeface="楷体" panose="02010609060101010101" charset="-122"/>
                <a:ea typeface="楷体" panose="02010609060101010101" charset="-122"/>
              </a:rPr>
              <a:t>2</a:t>
            </a:r>
            <a:r>
              <a:rPr lang="zh-CN" altLang="en-US" sz="2800" b="1" dirty="0">
                <a:latin typeface="楷体" panose="02010609060101010101" charset="-122"/>
                <a:ea typeface="楷体" panose="02010609060101010101" charset="-122"/>
              </a:rPr>
              <a:t>）从</a:t>
            </a:r>
            <a:r>
              <a:rPr lang="zh-CN" altLang="en-US" sz="2800" b="1" dirty="0">
                <a:solidFill>
                  <a:srgbClr val="FF0000"/>
                </a:solidFill>
                <a:latin typeface="楷体" panose="02010609060101010101" charset="-122"/>
                <a:ea typeface="楷体" panose="02010609060101010101" charset="-122"/>
              </a:rPr>
              <a:t>吃、穿</a:t>
            </a:r>
            <a:r>
              <a:rPr lang="zh-CN" altLang="en-US" sz="2800" b="1" dirty="0">
                <a:latin typeface="楷体" panose="02010609060101010101" charset="-122"/>
                <a:ea typeface="楷体" panose="02010609060101010101" charset="-122"/>
              </a:rPr>
              <a:t>看出“穷”。</a:t>
            </a:r>
            <a:endParaRPr lang="zh-CN" altLang="en-US" sz="2800" b="1" dirty="0">
              <a:latin typeface="楷体" panose="02010609060101010101" charset="-122"/>
              <a:ea typeface="楷体" panose="02010609060101010101" charset="-122"/>
            </a:endParaRPr>
          </a:p>
          <a:p>
            <a:r>
              <a:rPr lang="zh-CN" altLang="en-US" sz="2800" b="1" dirty="0">
                <a:latin typeface="楷体" panose="02010609060101010101" charset="-122"/>
                <a:ea typeface="楷体" panose="02010609060101010101" charset="-122"/>
              </a:rPr>
              <a:t>    孩子们没有鞋穿，不论冬夏都光着脚跑来跑去；吃的是黑面包，菜只有鱼。</a:t>
            </a:r>
            <a:endParaRPr lang="zh-CN" altLang="en-US" sz="2800" b="1" dirty="0">
              <a:latin typeface="楷体" panose="02010609060101010101" charset="-122"/>
              <a:ea typeface="楷体" panose="02010609060101010101" charset="-122"/>
            </a:endParaRPr>
          </a:p>
          <a:p>
            <a:r>
              <a:rPr lang="zh-CN" altLang="en-US" sz="2800" b="1" dirty="0">
                <a:latin typeface="楷体" panose="02010609060101010101" charset="-122"/>
                <a:ea typeface="楷体" panose="02010609060101010101" charset="-122"/>
              </a:rPr>
              <a:t>（</a:t>
            </a:r>
            <a:r>
              <a:rPr lang="en-US" altLang="zh-CN" sz="2800" b="1" dirty="0">
                <a:latin typeface="楷体" panose="02010609060101010101" charset="-122"/>
                <a:ea typeface="楷体" panose="02010609060101010101" charset="-122"/>
              </a:rPr>
              <a:t>3</a:t>
            </a:r>
            <a:r>
              <a:rPr lang="zh-CN" altLang="en-US" sz="2800" b="1" dirty="0">
                <a:latin typeface="楷体" panose="02010609060101010101" charset="-122"/>
                <a:ea typeface="楷体" panose="02010609060101010101" charset="-122"/>
              </a:rPr>
              <a:t>）从</a:t>
            </a:r>
            <a:r>
              <a:rPr lang="zh-CN" altLang="en-US" sz="2800" b="1" dirty="0">
                <a:solidFill>
                  <a:srgbClr val="FF0000"/>
                </a:solidFill>
                <a:latin typeface="楷体" panose="02010609060101010101" charset="-122"/>
                <a:ea typeface="楷体" panose="02010609060101010101" charset="-122"/>
              </a:rPr>
              <a:t>桑娜和渔夫的忙碌</a:t>
            </a:r>
            <a:r>
              <a:rPr lang="zh-CN" altLang="en-US" sz="2800" b="1" dirty="0">
                <a:latin typeface="楷体" panose="02010609060101010101" charset="-122"/>
                <a:ea typeface="楷体" panose="02010609060101010101" charset="-122"/>
              </a:rPr>
              <a:t>看出“穷”。</a:t>
            </a:r>
            <a:endParaRPr lang="zh-CN" altLang="en-US" sz="2800" b="1" dirty="0">
              <a:latin typeface="楷体" panose="02010609060101010101" charset="-122"/>
              <a:ea typeface="楷体" panose="02010609060101010101" charset="-122"/>
            </a:endParaRPr>
          </a:p>
        </p:txBody>
      </p:sp>
      <p:sp>
        <p:nvSpPr>
          <p:cNvPr id="3" name="文本框 2"/>
          <p:cNvSpPr txBox="1"/>
          <p:nvPr/>
        </p:nvSpPr>
        <p:spPr>
          <a:xfrm>
            <a:off x="286226" y="656246"/>
            <a:ext cx="7345680" cy="583565"/>
          </a:xfrm>
          <a:prstGeom prst="rect">
            <a:avLst/>
          </a:prstGeom>
          <a:noFill/>
        </p:spPr>
        <p:txBody>
          <a:bodyPr wrap="none" rtlCol="0">
            <a:spAutoFit/>
          </a:bodyPr>
          <a:lstStyle/>
          <a:p>
            <a:pPr algn="l"/>
            <a:r>
              <a:rPr lang="zh-CN" altLang="en-US" sz="32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《穷人》这一课哪些内容描写了他们的穷？</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92405" y="648150"/>
            <a:ext cx="8539480" cy="954107"/>
          </a:xfrm>
          <a:prstGeom prst="rect">
            <a:avLst/>
          </a:prstGeom>
          <a:noFill/>
        </p:spPr>
        <p:txBody>
          <a:bodyPr wrap="square" rtlCol="0">
            <a:spAutoFit/>
          </a:bodyPr>
          <a:lstStyle/>
          <a:p>
            <a:r>
              <a:rPr lang="en-US" altLang="zh-CN" sz="2800" dirty="0">
                <a:solidFill>
                  <a:srgbClr val="FF0000"/>
                </a:solidFill>
                <a:latin typeface="楷体" panose="02010609060101010101" charset="-122"/>
                <a:ea typeface="楷体" panose="02010609060101010101" charset="-122"/>
                <a:cs typeface="黑体" panose="02010609060101010101" pitchFamily="49" charset="-122"/>
                <a:sym typeface="+mn-ea"/>
              </a:rPr>
              <a:t>●</a:t>
            </a:r>
            <a:r>
              <a:rPr lang="zh-CN" altLang="en-US" sz="2800" dirty="0" smtClean="0">
                <a:latin typeface="黑体" panose="02010609060101010101" pitchFamily="49" charset="-122"/>
                <a:ea typeface="黑体" panose="02010609060101010101" pitchFamily="49" charset="-122"/>
                <a:sym typeface="+mn-ea"/>
              </a:rPr>
              <a:t>《金色的鱼钩》，作者</a:t>
            </a:r>
            <a:r>
              <a:rPr lang="zh-CN" altLang="en-US" sz="2800" dirty="0">
                <a:latin typeface="黑体" panose="02010609060101010101" pitchFamily="49" charset="-122"/>
                <a:ea typeface="黑体" panose="02010609060101010101" pitchFamily="49" charset="-122"/>
                <a:sym typeface="+mn-ea"/>
              </a:rPr>
              <a:t>以“金色的鱼钩”为题有什么</a:t>
            </a:r>
            <a:r>
              <a:rPr lang="zh-CN" altLang="en-US" sz="2800" dirty="0" smtClean="0">
                <a:latin typeface="黑体" panose="02010609060101010101" pitchFamily="49" charset="-122"/>
                <a:ea typeface="黑体" panose="02010609060101010101" pitchFamily="49" charset="-122"/>
                <a:sym typeface="+mn-ea"/>
              </a:rPr>
              <a:t>深意？</a:t>
            </a:r>
            <a:endParaRPr lang="zh-CN" altLang="en-US" sz="2800" dirty="0">
              <a:latin typeface="黑体" panose="02010609060101010101" pitchFamily="49" charset="-122"/>
              <a:ea typeface="黑体" panose="02010609060101010101" pitchFamily="49" charset="-122"/>
              <a:sym typeface="+mn-ea"/>
            </a:endParaRPr>
          </a:p>
        </p:txBody>
      </p:sp>
      <p:sp>
        <p:nvSpPr>
          <p:cNvPr id="4" name="文本框 3"/>
          <p:cNvSpPr txBox="1"/>
          <p:nvPr/>
        </p:nvSpPr>
        <p:spPr>
          <a:xfrm>
            <a:off x="292100" y="1978660"/>
            <a:ext cx="8559800" cy="1815882"/>
          </a:xfrm>
          <a:prstGeom prst="rect">
            <a:avLst/>
          </a:prstGeom>
          <a:noFill/>
        </p:spPr>
        <p:txBody>
          <a:bodyPr wrap="square" rtlCol="0">
            <a:spAutoFit/>
          </a:bodyPr>
          <a:lstStyle/>
          <a:p>
            <a:r>
              <a:rPr lang="zh-CN" altLang="en-US" sz="2800" b="1" dirty="0" smtClean="0">
                <a:solidFill>
                  <a:srgbClr val="FF0000"/>
                </a:solidFill>
                <a:latin typeface="楷体" panose="02010609060101010101" charset="-122"/>
                <a:ea typeface="楷体" panose="02010609060101010101" charset="-122"/>
                <a:sym typeface="+mn-ea"/>
              </a:rPr>
              <a:t>    金子</a:t>
            </a:r>
            <a:r>
              <a:rPr lang="zh-CN" altLang="en-US" sz="2800" b="1" dirty="0">
                <a:solidFill>
                  <a:srgbClr val="FF0000"/>
                </a:solidFill>
                <a:latin typeface="楷体" panose="02010609060101010101" charset="-122"/>
                <a:ea typeface="楷体" panose="02010609060101010101" charset="-122"/>
                <a:sym typeface="+mn-ea"/>
              </a:rPr>
              <a:t>是宝贵的，而老班长的精神同样是高贵的。鱼钩上闪烁灿烂的金色的光芒，指的是它就像一盏灯，点亮了革命者前进的方向。金色的鱼钩不仅仅代表着老班长一个人的精神，更代表着红军的精神</a:t>
            </a:r>
            <a:r>
              <a:rPr lang="zh-CN" altLang="en-US" sz="2800" b="1" dirty="0" smtClean="0">
                <a:solidFill>
                  <a:srgbClr val="FF0000"/>
                </a:solidFill>
                <a:latin typeface="楷体" panose="02010609060101010101" charset="-122"/>
                <a:ea typeface="楷体" panose="02010609060101010101" charset="-122"/>
                <a:sym typeface="+mn-ea"/>
              </a:rPr>
              <a:t>。</a:t>
            </a:r>
            <a:endParaRPr lang="zh-CN" altLang="en-US" sz="2800" b="1" dirty="0">
              <a:solidFill>
                <a:srgbClr val="FF0000"/>
              </a:solidFill>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88302" y="1708759"/>
            <a:ext cx="8494395" cy="2677656"/>
          </a:xfrm>
          <a:prstGeom prst="rect">
            <a:avLst/>
          </a:prstGeom>
          <a:noFill/>
        </p:spPr>
        <p:txBody>
          <a:bodyPr wrap="square" rtlCol="0">
            <a:spAutoFit/>
          </a:bodyPr>
          <a:lstStyle/>
          <a:p>
            <a:pPr>
              <a:lnSpc>
                <a:spcPct val="140000"/>
              </a:lnSpc>
            </a:pPr>
            <a:r>
              <a:rPr lang="en-US" altLang="zh-CN" sz="2400" dirty="0">
                <a:latin typeface="宋体" panose="02010600030101010101" pitchFamily="2" charset="-122"/>
                <a:ea typeface="宋体" panose="02010600030101010101" pitchFamily="2" charset="-122"/>
                <a:sym typeface="+mn-ea"/>
              </a:rPr>
              <a:t>   1.</a:t>
            </a:r>
            <a:r>
              <a:rPr lang="zh-CN" altLang="en-US" sz="2400" b="1" dirty="0">
                <a:latin typeface="宋体" panose="02010600030101010101" pitchFamily="2" charset="-122"/>
                <a:ea typeface="宋体" panose="02010600030101010101" pitchFamily="2" charset="-122"/>
                <a:cs typeface="楷体" panose="02010609060101010101" charset="-122"/>
                <a:sym typeface="+mn-ea"/>
              </a:rPr>
              <a:t>《穷人》是</a:t>
            </a:r>
            <a:r>
              <a:rPr lang="zh-CN" altLang="en-US" sz="2400" b="1" u="sng" dirty="0">
                <a:latin typeface="宋体" panose="02010600030101010101" pitchFamily="2" charset="-122"/>
                <a:ea typeface="宋体" panose="02010600030101010101" pitchFamily="2" charset="-122"/>
                <a:cs typeface="楷体" panose="02010609060101010101" charset="-122"/>
                <a:sym typeface="+mn-ea"/>
              </a:rPr>
              <a:t>     </a:t>
            </a:r>
            <a:r>
              <a:rPr lang="zh-CN" altLang="en-US" sz="2400" b="1" dirty="0">
                <a:latin typeface="宋体" panose="02010600030101010101" pitchFamily="2" charset="-122"/>
                <a:ea typeface="宋体" panose="02010600030101010101" pitchFamily="2" charset="-122"/>
                <a:cs typeface="楷体" panose="02010609060101010101" charset="-122"/>
                <a:sym typeface="+mn-ea"/>
              </a:rPr>
              <a:t>国作家</a:t>
            </a:r>
            <a:r>
              <a:rPr lang="zh-CN" altLang="en-US" sz="2400" b="1" u="sng" dirty="0">
                <a:latin typeface="宋体" panose="02010600030101010101" pitchFamily="2" charset="-122"/>
                <a:ea typeface="宋体" panose="02010600030101010101" pitchFamily="2" charset="-122"/>
                <a:cs typeface="楷体" panose="02010609060101010101" charset="-122"/>
                <a:sym typeface="+mn-ea"/>
              </a:rPr>
              <a:t>                 </a:t>
            </a:r>
            <a:r>
              <a:rPr lang="zh-CN" altLang="en-US" sz="2400" b="1" dirty="0">
                <a:latin typeface="宋体" panose="02010600030101010101" pitchFamily="2" charset="-122"/>
                <a:ea typeface="宋体" panose="02010600030101010101" pitchFamily="2" charset="-122"/>
                <a:cs typeface="楷体" panose="02010609060101010101" charset="-122"/>
                <a:sym typeface="+mn-ea"/>
              </a:rPr>
              <a:t>写的一篇</a:t>
            </a:r>
            <a:r>
              <a:rPr lang="zh-CN" altLang="en-US" sz="2400" b="1" u="sng" dirty="0">
                <a:latin typeface="宋体" panose="02010600030101010101" pitchFamily="2" charset="-122"/>
                <a:ea typeface="宋体" panose="02010600030101010101" pitchFamily="2" charset="-122"/>
                <a:cs typeface="楷体" panose="02010609060101010101" charset="-122"/>
                <a:sym typeface="+mn-ea"/>
              </a:rPr>
              <a:t>        </a:t>
            </a:r>
            <a:r>
              <a:rPr lang="zh-CN" altLang="en-US" sz="2400" b="1" dirty="0">
                <a:latin typeface="宋体" panose="02010600030101010101" pitchFamily="2" charset="-122"/>
                <a:ea typeface="宋体" panose="02010600030101010101" pitchFamily="2" charset="-122"/>
                <a:cs typeface="楷体" panose="02010609060101010101" charset="-122"/>
                <a:sym typeface="+mn-ea"/>
              </a:rPr>
              <a:t>。文章记叙了</a:t>
            </a:r>
            <a:r>
              <a:rPr lang="zh-CN" altLang="en-US" sz="2400" b="1" u="sng" dirty="0">
                <a:latin typeface="宋体" panose="02010600030101010101" pitchFamily="2" charset="-122"/>
                <a:ea typeface="宋体" panose="02010600030101010101" pitchFamily="2" charset="-122"/>
                <a:cs typeface="楷体" panose="02010609060101010101" charset="-122"/>
                <a:sym typeface="+mn-ea"/>
              </a:rPr>
              <a:t>                                </a:t>
            </a:r>
            <a:r>
              <a:rPr lang="zh-CN" altLang="en-US" sz="2400" b="1" u="sng" dirty="0">
                <a:solidFill>
                  <a:schemeClr val="bg1"/>
                </a:solidFill>
                <a:latin typeface="宋体" panose="02010600030101010101" pitchFamily="2" charset="-122"/>
                <a:ea typeface="宋体" panose="02010600030101010101" pitchFamily="2" charset="-122"/>
                <a:cs typeface="楷体" panose="02010609060101010101" charset="-122"/>
                <a:sym typeface="+mn-ea"/>
              </a:rPr>
              <a:t>，</a:t>
            </a:r>
            <a:r>
              <a:rPr lang="zh-CN" altLang="en-US" sz="2400" b="1" u="sng" dirty="0">
                <a:latin typeface="宋体" panose="02010600030101010101" pitchFamily="2" charset="-122"/>
                <a:ea typeface="宋体" panose="02010600030101010101" pitchFamily="2" charset="-122"/>
                <a:cs typeface="楷体" panose="02010609060101010101" charset="-122"/>
                <a:sym typeface="+mn-ea"/>
              </a:rPr>
              <a:t>               </a:t>
            </a:r>
            <a:endParaRPr lang="zh-CN" altLang="en-US" sz="2400" b="1" u="sng" dirty="0">
              <a:latin typeface="宋体" panose="02010600030101010101" pitchFamily="2" charset="-122"/>
              <a:ea typeface="宋体" panose="02010600030101010101" pitchFamily="2" charset="-122"/>
              <a:cs typeface="楷体" panose="02010609060101010101" charset="-122"/>
              <a:sym typeface="+mn-ea"/>
            </a:endParaRPr>
          </a:p>
          <a:p>
            <a:pPr>
              <a:lnSpc>
                <a:spcPct val="140000"/>
              </a:lnSpc>
            </a:pPr>
            <a:r>
              <a:rPr lang="zh-CN" altLang="en-US" sz="2400" b="1" u="sng" dirty="0">
                <a:latin typeface="宋体" panose="02010600030101010101" pitchFamily="2" charset="-122"/>
                <a:ea typeface="宋体" panose="02010600030101010101" pitchFamily="2" charset="-122"/>
                <a:cs typeface="楷体" panose="02010609060101010101" charset="-122"/>
                <a:sym typeface="+mn-ea"/>
              </a:rPr>
              <a:t>                      </a:t>
            </a:r>
            <a:r>
              <a:rPr lang="zh-CN" altLang="en-US" sz="2400" b="1" dirty="0">
                <a:latin typeface="宋体" panose="02010600030101010101" pitchFamily="2" charset="-122"/>
                <a:ea typeface="宋体" panose="02010600030101010101" pitchFamily="2" charset="-122"/>
                <a:cs typeface="楷体" panose="02010609060101010101" charset="-122"/>
                <a:sym typeface="+mn-ea"/>
              </a:rPr>
              <a:t>的故事，真实地反映了沙俄统治下的</a:t>
            </a:r>
            <a:endParaRPr lang="zh-CN" altLang="en-US" sz="2400" b="1" dirty="0">
              <a:latin typeface="宋体" panose="02010600030101010101" pitchFamily="2" charset="-122"/>
              <a:ea typeface="宋体" panose="02010600030101010101" pitchFamily="2" charset="-122"/>
              <a:cs typeface="楷体" panose="02010609060101010101" charset="-122"/>
              <a:sym typeface="+mn-ea"/>
            </a:endParaRPr>
          </a:p>
          <a:p>
            <a:pPr>
              <a:lnSpc>
                <a:spcPct val="140000"/>
              </a:lnSpc>
            </a:pPr>
            <a:r>
              <a:rPr lang="zh-CN" altLang="en-US" sz="2400" b="1" u="sng" dirty="0">
                <a:latin typeface="宋体" panose="02010600030101010101" pitchFamily="2" charset="-122"/>
                <a:ea typeface="宋体" panose="02010600030101010101" pitchFamily="2" charset="-122"/>
                <a:cs typeface="楷体" panose="02010609060101010101" charset="-122"/>
                <a:sym typeface="+mn-ea"/>
              </a:rPr>
              <a:t>           </a:t>
            </a:r>
            <a:r>
              <a:rPr lang="zh-CN" altLang="en-US" sz="2400" b="1" dirty="0">
                <a:latin typeface="宋体" panose="02010600030101010101" pitchFamily="2" charset="-122"/>
                <a:ea typeface="宋体" panose="02010600030101010101" pitchFamily="2" charset="-122"/>
                <a:cs typeface="楷体" panose="02010609060101010101" charset="-122"/>
                <a:sym typeface="+mn-ea"/>
              </a:rPr>
              <a:t>，统治下渔民的悲惨生活，赞美了桑娜和渔夫</a:t>
            </a:r>
            <a:endParaRPr lang="zh-CN" altLang="en-US" sz="2400" b="1" dirty="0">
              <a:latin typeface="宋体" panose="02010600030101010101" pitchFamily="2" charset="-122"/>
              <a:ea typeface="宋体" panose="02010600030101010101" pitchFamily="2" charset="-122"/>
              <a:cs typeface="楷体" panose="02010609060101010101" charset="-122"/>
              <a:sym typeface="+mn-ea"/>
            </a:endParaRPr>
          </a:p>
          <a:p>
            <a:pPr>
              <a:lnSpc>
                <a:spcPct val="140000"/>
              </a:lnSpc>
            </a:pPr>
            <a:r>
              <a:rPr lang="zh-CN" altLang="en-US" sz="2400" b="1" u="sng" dirty="0">
                <a:latin typeface="宋体" panose="02010600030101010101" pitchFamily="2" charset="-122"/>
                <a:ea typeface="宋体" panose="02010600030101010101" pitchFamily="2" charset="-122"/>
                <a:cs typeface="楷体" panose="02010609060101010101" charset="-122"/>
                <a:sym typeface="+mn-ea"/>
              </a:rPr>
              <a:t>                                           </a:t>
            </a:r>
            <a:r>
              <a:rPr lang="zh-CN" altLang="en-US" sz="2400" b="1" dirty="0">
                <a:latin typeface="宋体" panose="02010600030101010101" pitchFamily="2" charset="-122"/>
                <a:ea typeface="宋体" panose="02010600030101010101" pitchFamily="2" charset="-122"/>
                <a:cs typeface="楷体" panose="02010609060101010101" charset="-122"/>
                <a:sym typeface="+mn-ea"/>
              </a:rPr>
              <a:t>的美好品质。</a:t>
            </a:r>
            <a:r>
              <a:rPr lang="zh-CN" altLang="en-US" sz="2400" dirty="0">
                <a:solidFill>
                  <a:srgbClr val="FF0000"/>
                </a:solidFill>
                <a:latin typeface="宋体" panose="02010600030101010101" pitchFamily="2" charset="-122"/>
                <a:ea typeface="宋体" panose="02010600030101010101" pitchFamily="2" charset="-122"/>
                <a:cs typeface="楷体" panose="02010609060101010101" charset="-122"/>
                <a:sym typeface="+mn-ea"/>
              </a:rPr>
              <a:t>                                                                                  </a:t>
            </a:r>
            <a:endParaRPr lang="zh-CN" altLang="en-US" sz="2400" dirty="0">
              <a:latin typeface="宋体" panose="02010600030101010101" pitchFamily="2" charset="-122"/>
              <a:ea typeface="宋体" panose="02010600030101010101" pitchFamily="2" charset="-122"/>
            </a:endParaRPr>
          </a:p>
        </p:txBody>
      </p:sp>
      <p:sp>
        <p:nvSpPr>
          <p:cNvPr id="23" name="文本框 22"/>
          <p:cNvSpPr txBox="1"/>
          <p:nvPr/>
        </p:nvSpPr>
        <p:spPr>
          <a:xfrm>
            <a:off x="2924709" y="1789453"/>
            <a:ext cx="570071" cy="461665"/>
          </a:xfrm>
          <a:prstGeom prst="rect">
            <a:avLst/>
          </a:prstGeom>
          <a:noFill/>
        </p:spPr>
        <p:txBody>
          <a:bodyPr wrap="square" rtlCol="0" anchor="t">
            <a:spAutoFit/>
          </a:bodyPr>
          <a:lstStyle/>
          <a:p>
            <a:r>
              <a:rPr lang="zh-CN" altLang="en-US" sz="2400" b="1" dirty="0">
                <a:solidFill>
                  <a:srgbClr val="FF0000"/>
                </a:solidFill>
                <a:latin typeface="宋体" panose="02010600030101010101" pitchFamily="2" charset="-122"/>
                <a:ea typeface="宋体" panose="02010600030101010101" pitchFamily="2" charset="-122"/>
                <a:cs typeface="楷体" panose="02010609060101010101" charset="-122"/>
                <a:sym typeface="+mn-ea"/>
              </a:rPr>
              <a:t>俄</a:t>
            </a:r>
            <a:endParaRPr lang="zh-CN" altLang="en-US" sz="2400"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24" name="文本框 23"/>
          <p:cNvSpPr txBox="1"/>
          <p:nvPr/>
        </p:nvSpPr>
        <p:spPr>
          <a:xfrm>
            <a:off x="4542213" y="1789294"/>
            <a:ext cx="2746534" cy="461665"/>
          </a:xfrm>
          <a:prstGeom prst="rect">
            <a:avLst/>
          </a:prstGeom>
          <a:noFill/>
        </p:spPr>
        <p:txBody>
          <a:bodyPr wrap="square" rtlCol="0" anchor="t">
            <a:spAutoFit/>
          </a:bodyPr>
          <a:lstStyle/>
          <a:p>
            <a:r>
              <a:rPr lang="zh-CN" altLang="en-US" sz="2400" b="1" dirty="0">
                <a:solidFill>
                  <a:srgbClr val="FF0000"/>
                </a:solidFill>
                <a:latin typeface="宋体" panose="02010600030101010101" pitchFamily="2" charset="-122"/>
                <a:ea typeface="宋体" panose="02010600030101010101" pitchFamily="2" charset="-122"/>
                <a:cs typeface="楷体" panose="02010609060101010101" charset="-122"/>
                <a:sym typeface="+mn-ea"/>
              </a:rPr>
              <a:t>列夫</a:t>
            </a:r>
            <a:r>
              <a:rPr lang="en-US" altLang="zh-CN" sz="2400" b="1" dirty="0">
                <a:solidFill>
                  <a:srgbClr val="FF0000"/>
                </a:solidFill>
                <a:latin typeface="宋体" panose="02010600030101010101" pitchFamily="2" charset="-122"/>
                <a:ea typeface="宋体" panose="02010600030101010101" pitchFamily="2" charset="-122"/>
                <a:cs typeface="楷体" panose="02010609060101010101" charset="-122"/>
                <a:sym typeface="+mn-ea"/>
              </a:rPr>
              <a:t>·</a:t>
            </a:r>
            <a:r>
              <a:rPr lang="zh-CN" altLang="en-US" sz="2400" b="1" dirty="0">
                <a:solidFill>
                  <a:srgbClr val="FF0000"/>
                </a:solidFill>
                <a:latin typeface="宋体" panose="02010600030101010101" pitchFamily="2" charset="-122"/>
                <a:ea typeface="宋体" panose="02010600030101010101" pitchFamily="2" charset="-122"/>
                <a:cs typeface="楷体" panose="02010609060101010101" charset="-122"/>
                <a:sym typeface="+mn-ea"/>
              </a:rPr>
              <a:t>托尔斯泰</a:t>
            </a:r>
            <a:endParaRPr lang="zh-CN" altLang="en-US" sz="2400"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25" name="文本框 24"/>
          <p:cNvSpPr txBox="1"/>
          <p:nvPr/>
        </p:nvSpPr>
        <p:spPr>
          <a:xfrm>
            <a:off x="837452" y="2308689"/>
            <a:ext cx="1226344" cy="461665"/>
          </a:xfrm>
          <a:prstGeom prst="rect">
            <a:avLst/>
          </a:prstGeom>
          <a:noFill/>
        </p:spPr>
        <p:txBody>
          <a:bodyPr wrap="square" rtlCol="0" anchor="t">
            <a:spAutoFit/>
          </a:bodyPr>
          <a:lstStyle/>
          <a:p>
            <a:r>
              <a:rPr lang="zh-CN" altLang="en-US" sz="2400" b="1">
                <a:solidFill>
                  <a:srgbClr val="FF0000"/>
                </a:solidFill>
                <a:latin typeface="宋体" panose="02010600030101010101" pitchFamily="2" charset="-122"/>
                <a:ea typeface="宋体" panose="02010600030101010101" pitchFamily="2" charset="-122"/>
                <a:cs typeface="楷体" panose="02010609060101010101" charset="-122"/>
                <a:sym typeface="+mn-ea"/>
              </a:rPr>
              <a:t>小说</a:t>
            </a:r>
            <a:endParaRPr lang="zh-CN" altLang="en-US" sz="2400" b="1">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18" name="文本框 17"/>
          <p:cNvSpPr txBox="1"/>
          <p:nvPr/>
        </p:nvSpPr>
        <p:spPr>
          <a:xfrm>
            <a:off x="302578" y="1125035"/>
            <a:ext cx="5307330" cy="461665"/>
          </a:xfrm>
          <a:prstGeom prst="rect">
            <a:avLst/>
          </a:prstGeom>
          <a:noFill/>
        </p:spPr>
        <p:txBody>
          <a:bodyPr wrap="square" rtlCol="0">
            <a:spAutoFit/>
          </a:bodyPr>
          <a:lstStyle/>
          <a:p>
            <a:r>
              <a:rPr lang="en-US" altLang="zh-CN" sz="2400">
                <a:latin typeface="黑体" panose="02010609060101010101" pitchFamily="49" charset="-122"/>
                <a:ea typeface="黑体" panose="02010609060101010101" pitchFamily="49" charset="-122"/>
              </a:rPr>
              <a:t>   </a:t>
            </a:r>
            <a:r>
              <a:rPr lang="zh-CN" altLang="en-US" sz="2400">
                <a:latin typeface="黑体" panose="02010609060101010101" pitchFamily="49" charset="-122"/>
                <a:ea typeface="黑体" panose="02010609060101010101" pitchFamily="49" charset="-122"/>
              </a:rPr>
              <a:t>课文直通车。</a:t>
            </a:r>
            <a:endParaRPr lang="zh-CN" altLang="en-US" sz="2400">
              <a:latin typeface="黑体" panose="02010609060101010101" pitchFamily="49" charset="-122"/>
              <a:ea typeface="黑体" panose="02010609060101010101" pitchFamily="49" charset="-122"/>
            </a:endParaRPr>
          </a:p>
        </p:txBody>
      </p:sp>
      <p:sp>
        <p:nvSpPr>
          <p:cNvPr id="3" name="文本框 2"/>
          <p:cNvSpPr txBox="1"/>
          <p:nvPr/>
        </p:nvSpPr>
        <p:spPr>
          <a:xfrm>
            <a:off x="4115435" y="2294651"/>
            <a:ext cx="4766945" cy="460375"/>
          </a:xfrm>
          <a:prstGeom prst="rect">
            <a:avLst/>
          </a:prstGeom>
          <a:noFill/>
        </p:spPr>
        <p:txBody>
          <a:bodyPr wrap="square" rtlCol="0" anchor="t">
            <a:spAutoFit/>
          </a:bodyPr>
          <a:lstStyle/>
          <a:p>
            <a:r>
              <a:rPr lang="en-US" altLang="zh-CN" sz="2400" b="1" dirty="0" err="1">
                <a:solidFill>
                  <a:srgbClr val="FF0000"/>
                </a:solidFill>
                <a:latin typeface="宋体" panose="02010600030101010101" pitchFamily="2" charset="-122"/>
                <a:ea typeface="宋体" panose="02010600030101010101" pitchFamily="2" charset="-122"/>
                <a:cs typeface="楷体" panose="02010609060101010101" charset="-122"/>
                <a:sym typeface="+mn-ea"/>
              </a:rPr>
              <a:t>渔夫和妻子桑娜在邻居西蒙死后</a:t>
            </a:r>
            <a:endParaRPr lang="en-US" altLang="zh-CN" sz="2400"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5" name="文本框 4"/>
          <p:cNvSpPr txBox="1"/>
          <p:nvPr/>
        </p:nvSpPr>
        <p:spPr>
          <a:xfrm>
            <a:off x="530598" y="3317473"/>
            <a:ext cx="1759585" cy="461665"/>
          </a:xfrm>
          <a:prstGeom prst="rect">
            <a:avLst/>
          </a:prstGeom>
          <a:noFill/>
        </p:spPr>
        <p:txBody>
          <a:bodyPr wrap="square" rtlCol="0" anchor="t">
            <a:spAutoFit/>
          </a:bodyPr>
          <a:lstStyle/>
          <a:p>
            <a:r>
              <a:rPr lang="zh-CN" altLang="en-US" sz="2400" b="1">
                <a:solidFill>
                  <a:srgbClr val="FF0000"/>
                </a:solidFill>
                <a:latin typeface="宋体" panose="02010600030101010101" pitchFamily="2" charset="-122"/>
                <a:ea typeface="宋体" panose="02010600030101010101" pitchFamily="2" charset="-122"/>
                <a:cs typeface="楷体" panose="02010609060101010101" charset="-122"/>
                <a:sym typeface="+mn-ea"/>
              </a:rPr>
              <a:t>社会现实</a:t>
            </a:r>
            <a:endParaRPr lang="zh-CN" altLang="en-US" sz="2400" b="1">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6" name="文本框 5"/>
          <p:cNvSpPr txBox="1"/>
          <p:nvPr/>
        </p:nvSpPr>
        <p:spPr>
          <a:xfrm>
            <a:off x="857770" y="3823096"/>
            <a:ext cx="5870202" cy="461665"/>
          </a:xfrm>
          <a:prstGeom prst="rect">
            <a:avLst/>
          </a:prstGeom>
          <a:noFill/>
        </p:spPr>
        <p:txBody>
          <a:bodyPr wrap="square" rtlCol="0" anchor="t">
            <a:spAutoFit/>
          </a:bodyPr>
          <a:lstStyle/>
          <a:p>
            <a:r>
              <a:rPr lang="zh-CN" altLang="en-US" sz="2400" b="1" dirty="0">
                <a:solidFill>
                  <a:srgbClr val="FF0000"/>
                </a:solidFill>
                <a:latin typeface="宋体" panose="02010600030101010101" pitchFamily="2" charset="-122"/>
                <a:ea typeface="宋体" panose="02010600030101010101" pitchFamily="2" charset="-122"/>
                <a:cs typeface="楷体" panose="02010609060101010101" charset="-122"/>
                <a:sym typeface="+mn-ea"/>
              </a:rPr>
              <a:t>勤劳、善良，宁可自己受苦也要帮助别人</a:t>
            </a:r>
            <a:endParaRPr lang="zh-CN" altLang="en-US" sz="2400"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4" name="文本框 3"/>
          <p:cNvSpPr txBox="1"/>
          <p:nvPr/>
        </p:nvSpPr>
        <p:spPr>
          <a:xfrm>
            <a:off x="515853" y="2805360"/>
            <a:ext cx="3278462" cy="461665"/>
          </a:xfrm>
          <a:prstGeom prst="rect">
            <a:avLst/>
          </a:prstGeom>
          <a:noFill/>
        </p:spPr>
        <p:txBody>
          <a:bodyPr wrap="none" rtlCol="0">
            <a:spAutoFit/>
          </a:bodyPr>
          <a:lstStyle/>
          <a:p>
            <a:pPr algn="l"/>
            <a:r>
              <a:rPr lang="en-US" altLang="zh-CN" sz="2400" b="1" dirty="0" err="1">
                <a:solidFill>
                  <a:srgbClr val="FF0000"/>
                </a:solidFill>
                <a:latin typeface="宋体" panose="02010600030101010101" pitchFamily="2" charset="-122"/>
                <a:ea typeface="宋体" panose="02010600030101010101" pitchFamily="2" charset="-122"/>
                <a:cs typeface="楷体" panose="02010609060101010101" charset="-122"/>
                <a:sym typeface="+mn-ea"/>
              </a:rPr>
              <a:t>主动收养她的两个孩子</a:t>
            </a:r>
            <a:endParaRPr lang="en-US" altLang="zh-CN" sz="2400"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
        <p:nvSpPr>
          <p:cNvPr id="9" name="文本框 8"/>
          <p:cNvSpPr txBox="1"/>
          <p:nvPr/>
        </p:nvSpPr>
        <p:spPr>
          <a:xfrm>
            <a:off x="303054" y="454475"/>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3" grpId="0"/>
      <p:bldP spid="5" grpId="0"/>
      <p:bldP spid="6" grpId="0"/>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21356" y="1900287"/>
            <a:ext cx="8184832" cy="2156552"/>
          </a:xfrm>
          <a:prstGeom prst="rect">
            <a:avLst/>
          </a:prstGeom>
          <a:noFill/>
        </p:spPr>
        <p:txBody>
          <a:bodyPr wrap="square" rtlCol="0">
            <a:spAutoFit/>
          </a:bodyPr>
          <a:lstStyle/>
          <a:p>
            <a:pPr>
              <a:lnSpc>
                <a:spcPct val="140000"/>
              </a:lnSpc>
            </a:pPr>
            <a:r>
              <a:rPr lang="en-US" altLang="zh-CN" sz="2400" b="1" dirty="0">
                <a:latin typeface="宋体" panose="02010600030101010101" pitchFamily="2" charset="-122"/>
                <a:ea typeface="宋体" panose="02010600030101010101" pitchFamily="2" charset="-122"/>
                <a:cs typeface="楷体" panose="02010609060101010101" charset="-122"/>
                <a:sym typeface="+mn-ea"/>
              </a:rPr>
              <a:t>A.</a:t>
            </a:r>
            <a:r>
              <a:rPr lang="zh-CN" altLang="en-US" sz="2400" b="1" dirty="0">
                <a:latin typeface="宋体" panose="02010600030101010101" pitchFamily="2" charset="-122"/>
                <a:ea typeface="宋体" panose="02010600030101010101" pitchFamily="2" charset="-122"/>
                <a:cs typeface="楷体" panose="02010609060101010101" charset="-122"/>
                <a:sym typeface="+mn-ea"/>
              </a:rPr>
              <a:t>危险来临时沉着稳重，果断指挥，在群众中有很高的</a:t>
            </a:r>
            <a:r>
              <a:rPr lang="zh-CN" altLang="en-US" sz="2400" b="1" dirty="0" smtClean="0">
                <a:latin typeface="宋体" panose="02010600030101010101" pitchFamily="2" charset="-122"/>
                <a:ea typeface="宋体" panose="02010600030101010101" pitchFamily="2" charset="-122"/>
                <a:cs typeface="楷体" panose="02010609060101010101" charset="-122"/>
                <a:sym typeface="+mn-ea"/>
              </a:rPr>
              <a:t>威信。</a:t>
            </a:r>
            <a:endParaRPr lang="zh-CN" altLang="en-US" sz="2400" b="1" dirty="0">
              <a:latin typeface="宋体" panose="02010600030101010101" pitchFamily="2" charset="-122"/>
              <a:ea typeface="宋体" panose="02010600030101010101" pitchFamily="2" charset="-122"/>
              <a:cs typeface="楷体" panose="02010609060101010101" charset="-122"/>
              <a:sym typeface="+mn-ea"/>
            </a:endParaRPr>
          </a:p>
          <a:p>
            <a:pPr>
              <a:lnSpc>
                <a:spcPct val="140000"/>
              </a:lnSpc>
            </a:pPr>
            <a:r>
              <a:rPr lang="en-US" altLang="zh-CN" sz="2400" b="1" dirty="0">
                <a:latin typeface="宋体" panose="02010600030101010101" pitchFamily="2" charset="-122"/>
                <a:ea typeface="宋体" panose="02010600030101010101" pitchFamily="2" charset="-122"/>
                <a:cs typeface="楷体" panose="02010609060101010101" charset="-122"/>
                <a:sym typeface="+mn-ea"/>
              </a:rPr>
              <a:t>B.</a:t>
            </a:r>
            <a:r>
              <a:rPr lang="zh-CN" altLang="en-US" sz="2400" b="1" dirty="0">
                <a:latin typeface="宋体" panose="02010600030101010101" pitchFamily="2" charset="-122"/>
                <a:ea typeface="宋体" panose="02010600030101010101" pitchFamily="2" charset="-122"/>
                <a:cs typeface="楷体" panose="02010609060101010101" charset="-122"/>
                <a:sym typeface="+mn-ea"/>
              </a:rPr>
              <a:t>把生的希望让给别人，把死的危险留给自己的无私无畏、不徇私情、英勇献身的崇高</a:t>
            </a:r>
            <a:r>
              <a:rPr lang="zh-CN" altLang="en-US" sz="2400" b="1" dirty="0" smtClean="0">
                <a:latin typeface="宋体" panose="02010600030101010101" pitchFamily="2" charset="-122"/>
                <a:ea typeface="宋体" panose="02010600030101010101" pitchFamily="2" charset="-122"/>
                <a:cs typeface="楷体" panose="02010609060101010101" charset="-122"/>
                <a:sym typeface="+mn-ea"/>
              </a:rPr>
              <a:t>精神。</a:t>
            </a:r>
            <a:endParaRPr lang="zh-CN" altLang="en-US" sz="2400" b="1" dirty="0">
              <a:latin typeface="宋体" panose="02010600030101010101" pitchFamily="2" charset="-122"/>
              <a:ea typeface="宋体" panose="02010600030101010101" pitchFamily="2" charset="-122"/>
              <a:cs typeface="楷体" panose="02010609060101010101" charset="-122"/>
              <a:sym typeface="+mn-ea"/>
            </a:endParaRPr>
          </a:p>
          <a:p>
            <a:pPr>
              <a:lnSpc>
                <a:spcPct val="140000"/>
              </a:lnSpc>
            </a:pPr>
            <a:r>
              <a:rPr lang="en-US" altLang="zh-CN" sz="2400" b="1" dirty="0">
                <a:solidFill>
                  <a:schemeClr val="tx1"/>
                </a:solidFill>
                <a:latin typeface="宋体" panose="02010600030101010101" pitchFamily="2" charset="-122"/>
                <a:ea typeface="宋体" panose="02010600030101010101" pitchFamily="2" charset="-122"/>
                <a:cs typeface="楷体" panose="02010609060101010101" charset="-122"/>
                <a:sym typeface="+mn-ea"/>
              </a:rPr>
              <a:t>C.</a:t>
            </a:r>
            <a:r>
              <a:rPr lang="zh-CN" altLang="en-US" sz="2400" b="1" dirty="0">
                <a:solidFill>
                  <a:schemeClr val="tx1"/>
                </a:solidFill>
                <a:latin typeface="宋体" panose="02010600030101010101" pitchFamily="2" charset="-122"/>
                <a:ea typeface="宋体" panose="02010600030101010101" pitchFamily="2" charset="-122"/>
                <a:cs typeface="楷体" panose="02010609060101010101" charset="-122"/>
                <a:sym typeface="+mn-ea"/>
              </a:rPr>
              <a:t>表现了洪水到来时，桥有十分重要的</a:t>
            </a:r>
            <a:r>
              <a:rPr lang="zh-CN" altLang="en-US" sz="2400" b="1" dirty="0" smtClean="0">
                <a:solidFill>
                  <a:schemeClr val="tx1"/>
                </a:solidFill>
                <a:latin typeface="宋体" panose="02010600030101010101" pitchFamily="2" charset="-122"/>
                <a:ea typeface="宋体" panose="02010600030101010101" pitchFamily="2" charset="-122"/>
                <a:cs typeface="楷体" panose="02010609060101010101" charset="-122"/>
                <a:sym typeface="+mn-ea"/>
              </a:rPr>
              <a:t>意义</a:t>
            </a:r>
            <a:r>
              <a:rPr lang="zh-CN" altLang="en-US" sz="2800" b="1" dirty="0" smtClean="0">
                <a:solidFill>
                  <a:schemeClr val="tx1"/>
                </a:solidFill>
                <a:latin typeface="宋体" panose="02010600030101010101" pitchFamily="2" charset="-122"/>
                <a:ea typeface="宋体" panose="02010600030101010101" pitchFamily="2" charset="-122"/>
                <a:cs typeface="楷体" panose="02010609060101010101"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charset="-122"/>
                <a:sym typeface="+mn-ea"/>
              </a:rPr>
              <a:t>                                                                                </a:t>
            </a:r>
            <a:endParaRPr lang="zh-CN" altLang="en-US" b="1" dirty="0">
              <a:latin typeface="宋体" panose="02010600030101010101" pitchFamily="2" charset="-122"/>
              <a:ea typeface="宋体" panose="02010600030101010101" pitchFamily="2" charset="-122"/>
            </a:endParaRPr>
          </a:p>
        </p:txBody>
      </p:sp>
      <p:sp>
        <p:nvSpPr>
          <p:cNvPr id="18" name="文本框 17"/>
          <p:cNvSpPr txBox="1"/>
          <p:nvPr/>
        </p:nvSpPr>
        <p:spPr>
          <a:xfrm>
            <a:off x="479411" y="591843"/>
            <a:ext cx="7852410" cy="1308735"/>
          </a:xfrm>
          <a:prstGeom prst="rect">
            <a:avLst/>
          </a:prstGeom>
          <a:noFill/>
        </p:spPr>
        <p:txBody>
          <a:bodyPr wrap="square" rtlCol="0">
            <a:spAutoFit/>
          </a:bodyPr>
          <a:lstStyle/>
          <a:p>
            <a:pPr>
              <a:lnSpc>
                <a:spcPct val="110000"/>
              </a:lnSpc>
            </a:pPr>
            <a:r>
              <a:rPr lang="en-US" altLang="zh-CN" sz="2400" b="1" dirty="0">
                <a:latin typeface="宋体" panose="02010600030101010101" pitchFamily="2" charset="-122"/>
                <a:ea typeface="宋体" panose="02010600030101010101" pitchFamily="2" charset="-122"/>
              </a:rPr>
              <a:t>2.《桥》这篇课文通过描写一位老支部书记面对狂奔而来的洪水时的言行举动</a:t>
            </a:r>
            <a:r>
              <a:rPr lang="zh-CN" altLang="en-US" sz="2400" b="1" dirty="0">
                <a:latin typeface="宋体" panose="02010600030101010101" pitchFamily="2" charset="-122"/>
                <a:ea typeface="宋体" panose="02010600030101010101" pitchFamily="2" charset="-122"/>
              </a:rPr>
              <a:t>，</a:t>
            </a:r>
            <a:r>
              <a:rPr lang="en-US" altLang="zh-CN" sz="2400" b="1" dirty="0" err="1">
                <a:latin typeface="宋体" panose="02010600030101010101" pitchFamily="2" charset="-122"/>
                <a:ea typeface="宋体" panose="02010600030101010101" pitchFamily="2" charset="-122"/>
              </a:rPr>
              <a:t>赞扬了老共产党员怎样的精神</a:t>
            </a:r>
            <a:r>
              <a:rPr lang="zh-CN" altLang="en-US" sz="2400" b="1" dirty="0">
                <a:latin typeface="宋体" panose="02010600030101010101" pitchFamily="2" charset="-122"/>
                <a:ea typeface="宋体" panose="02010600030101010101" pitchFamily="2" charset="-122"/>
              </a:rPr>
              <a:t>？（     ）</a:t>
            </a:r>
            <a:endParaRPr lang="en-US" altLang="zh-CN" sz="2400" b="1" dirty="0">
              <a:latin typeface="宋体" panose="02010600030101010101" pitchFamily="2" charset="-122"/>
              <a:ea typeface="宋体" panose="02010600030101010101" pitchFamily="2" charset="-122"/>
            </a:endParaRPr>
          </a:p>
        </p:txBody>
      </p:sp>
      <p:sp>
        <p:nvSpPr>
          <p:cNvPr id="5" name="文本框 4"/>
          <p:cNvSpPr txBox="1"/>
          <p:nvPr/>
        </p:nvSpPr>
        <p:spPr>
          <a:xfrm>
            <a:off x="1042179" y="1378291"/>
            <a:ext cx="493395" cy="521970"/>
          </a:xfrm>
          <a:prstGeom prst="rect">
            <a:avLst/>
          </a:prstGeom>
          <a:noFill/>
        </p:spPr>
        <p:txBody>
          <a:bodyPr wrap="square" rtlCol="0" anchor="t">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charset="-122"/>
                <a:sym typeface="+mn-ea"/>
              </a:rPr>
              <a:t>B</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75920" y="727075"/>
            <a:ext cx="8666480" cy="3108543"/>
          </a:xfrm>
          <a:prstGeom prst="rect">
            <a:avLst/>
          </a:prstGeom>
          <a:noFill/>
        </p:spPr>
        <p:txBody>
          <a:bodyPr wrap="square" rtlCol="0" anchor="t">
            <a:spAutoFit/>
          </a:bodyPr>
          <a:lstStyle/>
          <a:p>
            <a:pPr algn="l"/>
            <a:r>
              <a:rPr lang="en-US" sz="2800" b="1" dirty="0">
                <a:latin typeface="宋体" panose="02010600030101010101" pitchFamily="2" charset="-122"/>
                <a:ea typeface="宋体" panose="02010600030101010101" pitchFamily="2" charset="-122"/>
                <a:cs typeface="新宋体" panose="02010609030101010101" charset="-122"/>
                <a:sym typeface="+mn-ea"/>
              </a:rPr>
              <a:t>3.</a:t>
            </a:r>
            <a:r>
              <a:rPr lang="zh-CN" altLang="en-US" sz="2800" b="1" dirty="0">
                <a:latin typeface="宋体" panose="02010600030101010101" pitchFamily="2" charset="-122"/>
                <a:ea typeface="宋体" panose="02010600030101010101" pitchFamily="2" charset="-122"/>
                <a:cs typeface="新宋体" panose="02010609030101010101" charset="-122"/>
                <a:sym typeface="+mn-ea"/>
              </a:rPr>
              <a:t>“渔夫皱起眉，他的脸变得</a:t>
            </a:r>
            <a:r>
              <a:rPr lang="zh-CN" altLang="en-US" sz="2800" b="1" dirty="0" smtClean="0">
                <a:latin typeface="宋体" panose="02010600030101010101" pitchFamily="2" charset="-122"/>
                <a:ea typeface="宋体" panose="02010600030101010101" pitchFamily="2" charset="-122"/>
                <a:cs typeface="新宋体" panose="02010609030101010101" charset="-122"/>
                <a:sym typeface="+mn-ea"/>
              </a:rPr>
              <a:t>严肃、忧虑</a:t>
            </a:r>
            <a:r>
              <a:rPr lang="zh-CN" altLang="en-US" sz="2800" b="1" dirty="0">
                <a:latin typeface="宋体" panose="02010600030101010101" pitchFamily="2" charset="-122"/>
                <a:ea typeface="宋体" panose="02010600030101010101" pitchFamily="2" charset="-122"/>
                <a:cs typeface="新宋体" panose="02010609030101010101" charset="-122"/>
                <a:sym typeface="+mn-ea"/>
              </a:rPr>
              <a:t>。”这是对</a:t>
            </a:r>
            <a:endParaRPr lang="zh-CN" altLang="en-US" sz="2800" b="1" dirty="0">
              <a:latin typeface="宋体" panose="02010600030101010101" pitchFamily="2" charset="-122"/>
              <a:ea typeface="宋体" panose="02010600030101010101" pitchFamily="2" charset="-122"/>
              <a:cs typeface="新宋体" panose="02010609030101010101" charset="-122"/>
              <a:sym typeface="+mn-ea"/>
            </a:endParaRPr>
          </a:p>
          <a:p>
            <a:pPr algn="l"/>
            <a:r>
              <a:rPr lang="zh-CN" altLang="en-US" sz="2800" b="1" dirty="0">
                <a:latin typeface="宋体" panose="02010600030101010101" pitchFamily="2" charset="-122"/>
                <a:ea typeface="宋体" panose="02010600030101010101" pitchFamily="2" charset="-122"/>
                <a:cs typeface="新宋体" panose="02010609030101010101" charset="-122"/>
                <a:sym typeface="+mn-ea"/>
              </a:rPr>
              <a:t>渔夫</a:t>
            </a:r>
            <a:r>
              <a:rPr lang="zh-CN" altLang="en-US" sz="2800" b="1" u="sng" dirty="0">
                <a:latin typeface="宋体" panose="02010600030101010101" pitchFamily="2" charset="-122"/>
                <a:ea typeface="宋体" panose="02010600030101010101" pitchFamily="2" charset="-122"/>
                <a:cs typeface="新宋体" panose="02010609030101010101" charset="-122"/>
                <a:sym typeface="+mn-ea"/>
              </a:rPr>
              <a:t>        </a:t>
            </a:r>
            <a:r>
              <a:rPr lang="zh-CN" altLang="en-US" sz="2800" b="1" dirty="0">
                <a:latin typeface="宋体" panose="02010600030101010101" pitchFamily="2" charset="-122"/>
                <a:ea typeface="宋体" panose="02010600030101010101" pitchFamily="2" charset="-122"/>
                <a:cs typeface="新宋体" panose="02010609030101010101" charset="-122"/>
                <a:sym typeface="+mn-ea"/>
              </a:rPr>
              <a:t>的描写。由此我们想象到当时渔夫的内</a:t>
            </a:r>
            <a:endParaRPr lang="zh-CN" altLang="en-US" sz="2800" b="1" dirty="0">
              <a:latin typeface="宋体" panose="02010600030101010101" pitchFamily="2" charset="-122"/>
              <a:ea typeface="宋体" panose="02010600030101010101" pitchFamily="2" charset="-122"/>
              <a:cs typeface="新宋体" panose="02010609030101010101" charset="-122"/>
              <a:sym typeface="+mn-ea"/>
            </a:endParaRPr>
          </a:p>
          <a:p>
            <a:pPr algn="l"/>
            <a:r>
              <a:rPr lang="zh-CN" altLang="en-US" sz="2800" b="1" dirty="0">
                <a:latin typeface="宋体" panose="02010600030101010101" pitchFamily="2" charset="-122"/>
                <a:ea typeface="宋体" panose="02010600030101010101" pitchFamily="2" charset="-122"/>
                <a:cs typeface="新宋体" panose="02010609030101010101" charset="-122"/>
                <a:sym typeface="+mn-ea"/>
              </a:rPr>
              <a:t>心世界：</a:t>
            </a:r>
            <a:r>
              <a:rPr lang="zh-CN" altLang="en-US" sz="2800" b="1" u="sng" dirty="0">
                <a:latin typeface="宋体" panose="02010600030101010101" pitchFamily="2" charset="-122"/>
                <a:ea typeface="宋体" panose="02010600030101010101" pitchFamily="2" charset="-122"/>
                <a:cs typeface="新宋体" panose="02010609030101010101" charset="-122"/>
                <a:sym typeface="+mn-ea"/>
              </a:rPr>
              <a:t>                                </a:t>
            </a:r>
            <a:r>
              <a:rPr lang="zh-CN" altLang="en-US" sz="2800" b="1" u="sng" dirty="0" smtClean="0">
                <a:latin typeface="宋体" panose="02010600030101010101" pitchFamily="2" charset="-122"/>
                <a:ea typeface="宋体" panose="02010600030101010101" pitchFamily="2" charset="-122"/>
                <a:cs typeface="新宋体" panose="02010609030101010101" charset="-122"/>
                <a:sym typeface="+mn-ea"/>
              </a:rPr>
              <a:t>      </a:t>
            </a:r>
            <a:r>
              <a:rPr lang="zh-CN" altLang="en-US" sz="2800" b="1" u="sng" dirty="0">
                <a:solidFill>
                  <a:schemeClr val="bg1"/>
                </a:solidFill>
                <a:latin typeface="宋体" panose="02010600030101010101" pitchFamily="2" charset="-122"/>
                <a:ea typeface="宋体" panose="02010600030101010101" pitchFamily="2" charset="-122"/>
                <a:cs typeface="新宋体" panose="02010609030101010101" charset="-122"/>
                <a:sym typeface="+mn-ea"/>
              </a:rPr>
              <a:t>，</a:t>
            </a:r>
            <a:endParaRPr lang="zh-CN" altLang="en-US" sz="2800" b="1" u="sng" dirty="0">
              <a:latin typeface="宋体" panose="02010600030101010101" pitchFamily="2" charset="-122"/>
              <a:ea typeface="宋体" panose="02010600030101010101" pitchFamily="2" charset="-122"/>
              <a:cs typeface="新宋体" panose="02010609030101010101" charset="-122"/>
              <a:sym typeface="+mn-ea"/>
            </a:endParaRPr>
          </a:p>
          <a:p>
            <a:pPr algn="l"/>
            <a:r>
              <a:rPr lang="zh-CN" altLang="en-US" sz="2800" b="1" u="sng" dirty="0">
                <a:latin typeface="宋体" panose="02010600030101010101" pitchFamily="2" charset="-122"/>
                <a:ea typeface="宋体" panose="02010600030101010101" pitchFamily="2" charset="-122"/>
                <a:cs typeface="新宋体" panose="02010609030101010101" charset="-122"/>
                <a:sym typeface="+mn-ea"/>
              </a:rPr>
              <a:t>                            </a:t>
            </a:r>
            <a:r>
              <a:rPr lang="zh-CN" altLang="en-US" sz="2800" b="1" dirty="0">
                <a:latin typeface="宋体" panose="02010600030101010101" pitchFamily="2" charset="-122"/>
                <a:ea typeface="宋体" panose="02010600030101010101" pitchFamily="2" charset="-122"/>
                <a:cs typeface="新宋体" panose="02010609030101010101" charset="-122"/>
                <a:sym typeface="+mn-ea"/>
              </a:rPr>
              <a:t>。</a:t>
            </a:r>
            <a:endParaRPr lang="en-US" altLang="zh-CN" sz="2800" b="1" dirty="0">
              <a:latin typeface="宋体" panose="02010600030101010101" pitchFamily="2" charset="-122"/>
              <a:ea typeface="宋体" panose="02010600030101010101" pitchFamily="2" charset="-122"/>
              <a:cs typeface="新宋体" panose="02010609030101010101" charset="-122"/>
              <a:sym typeface="+mn-ea"/>
            </a:endParaRPr>
          </a:p>
          <a:p>
            <a:pPr algn="l"/>
            <a:r>
              <a:rPr lang="en-US" altLang="zh-CN" sz="2800" b="1" dirty="0" smtClean="0">
                <a:latin typeface="宋体" panose="02010600030101010101" pitchFamily="2" charset="-122"/>
                <a:ea typeface="宋体" panose="02010600030101010101" pitchFamily="2" charset="-122"/>
                <a:cs typeface="新宋体" panose="02010609030101010101" charset="-122"/>
                <a:sym typeface="+mn-ea"/>
              </a:rPr>
              <a:t>4</a:t>
            </a:r>
            <a:r>
              <a:rPr lang="en-US" altLang="zh-CN" sz="2800" b="1" dirty="0">
                <a:latin typeface="宋体" panose="02010600030101010101" pitchFamily="2" charset="-122"/>
                <a:ea typeface="宋体" panose="02010600030101010101" pitchFamily="2" charset="-122"/>
                <a:cs typeface="新宋体" panose="02010609030101010101" charset="-122"/>
                <a:sym typeface="+mn-ea"/>
              </a:rPr>
              <a:t>.</a:t>
            </a:r>
            <a:r>
              <a:rPr lang="zh-CN" altLang="en-US" sz="2800" b="1" dirty="0">
                <a:latin typeface="宋体" panose="02010600030101010101" pitchFamily="2" charset="-122"/>
                <a:ea typeface="宋体" panose="02010600030101010101" pitchFamily="2" charset="-122"/>
                <a:cs typeface="新宋体" panose="02010609030101010101" charset="-122"/>
                <a:sym typeface="+mn-ea"/>
              </a:rPr>
              <a:t>《穷人》</a:t>
            </a:r>
            <a:r>
              <a:rPr lang="en-US" altLang="zh-CN" sz="2800" b="1" dirty="0" err="1">
                <a:latin typeface="宋体" panose="02010600030101010101" pitchFamily="2" charset="-122"/>
                <a:ea typeface="宋体" panose="02010600030101010101" pitchFamily="2" charset="-122"/>
                <a:cs typeface="新宋体" panose="02010609030101010101" charset="-122"/>
                <a:sym typeface="+mn-ea"/>
              </a:rPr>
              <a:t>文中三个语气词，表达了人物不同的内心，</a:t>
            </a:r>
            <a:r>
              <a:rPr lang="en-US" altLang="zh-CN" sz="2800" b="1" dirty="0" err="1" smtClean="0">
                <a:latin typeface="宋体" panose="02010600030101010101" pitchFamily="2" charset="-122"/>
                <a:ea typeface="宋体" panose="02010600030101010101" pitchFamily="2" charset="-122"/>
                <a:cs typeface="新宋体" panose="02010609030101010101" charset="-122"/>
                <a:sym typeface="+mn-ea"/>
              </a:rPr>
              <a:t>请把你对它们的理解一一写下来</a:t>
            </a:r>
            <a:r>
              <a:rPr lang="en-US" altLang="zh-CN" sz="2800" b="1" dirty="0">
                <a:latin typeface="宋体" panose="02010600030101010101" pitchFamily="2" charset="-122"/>
                <a:ea typeface="宋体" panose="02010600030101010101" pitchFamily="2" charset="-122"/>
                <a:cs typeface="新宋体" panose="02010609030101010101" charset="-122"/>
                <a:sym typeface="+mn-ea"/>
              </a:rPr>
              <a:t>。</a:t>
            </a:r>
            <a:endParaRPr lang="en-US" altLang="zh-CN" sz="2800" b="1" dirty="0">
              <a:latin typeface="宋体" panose="02010600030101010101" pitchFamily="2" charset="-122"/>
              <a:ea typeface="宋体" panose="02010600030101010101" pitchFamily="2" charset="-122"/>
              <a:cs typeface="新宋体" panose="02010609030101010101" charset="-122"/>
              <a:sym typeface="+mn-ea"/>
            </a:endParaRPr>
          </a:p>
          <a:p>
            <a:pPr algn="l"/>
            <a:r>
              <a:rPr lang="en-US" altLang="zh-CN" sz="2800" b="1" dirty="0">
                <a:latin typeface="宋体" panose="02010600030101010101" pitchFamily="2" charset="-122"/>
                <a:ea typeface="宋体" panose="02010600030101010101" pitchFamily="2" charset="-122"/>
                <a:cs typeface="新宋体" panose="02010609030101010101" charset="-122"/>
                <a:sym typeface="+mn-ea"/>
              </a:rPr>
              <a:t>①嗯：_______ ②嗯：________ ③哦：_________ </a:t>
            </a:r>
            <a:endParaRPr lang="en-US" altLang="zh-CN" sz="2800" b="1" dirty="0">
              <a:latin typeface="宋体" panose="02010600030101010101" pitchFamily="2" charset="-122"/>
              <a:ea typeface="宋体" panose="02010600030101010101" pitchFamily="2" charset="-122"/>
              <a:cs typeface="新宋体" panose="02010609030101010101" charset="-122"/>
              <a:sym typeface="+mn-ea"/>
            </a:endParaRPr>
          </a:p>
        </p:txBody>
      </p:sp>
      <p:sp>
        <p:nvSpPr>
          <p:cNvPr id="4" name="文本框 3"/>
          <p:cNvSpPr txBox="1"/>
          <p:nvPr/>
        </p:nvSpPr>
        <p:spPr>
          <a:xfrm>
            <a:off x="1534160" y="1124559"/>
            <a:ext cx="979646" cy="521970"/>
          </a:xfrm>
          <a:prstGeom prst="rect">
            <a:avLst/>
          </a:prstGeom>
          <a:noFill/>
        </p:spPr>
        <p:txBody>
          <a:bodyPr wrap="square" rtlCol="0">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神态</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7" name="文本框 6"/>
          <p:cNvSpPr txBox="1"/>
          <p:nvPr/>
        </p:nvSpPr>
        <p:spPr>
          <a:xfrm>
            <a:off x="394969" y="1621155"/>
            <a:ext cx="8320405" cy="904863"/>
          </a:xfrm>
          <a:prstGeom prst="rect">
            <a:avLst/>
          </a:prstGeom>
          <a:noFill/>
        </p:spPr>
        <p:txBody>
          <a:bodyPr wrap="square" rtlCol="0">
            <a:spAutoFit/>
          </a:bodyPr>
          <a:lstStyle/>
          <a:p>
            <a:pPr>
              <a:lnSpc>
                <a:spcPct val="110000"/>
              </a:lnSpc>
            </a:pPr>
            <a:r>
              <a:rPr lang="en-US" altLang="zh-CN" sz="2400" b="1" dirty="0">
                <a:solidFill>
                  <a:srgbClr val="FF0000"/>
                </a:solidFill>
                <a:latin typeface="宋体" panose="02010600030101010101" pitchFamily="2" charset="-122"/>
                <a:ea typeface="宋体" panose="02010600030101010101" pitchFamily="2" charset="-122"/>
                <a:sym typeface="+mn-ea"/>
              </a:rPr>
              <a:t>         </a:t>
            </a:r>
            <a:r>
              <a:rPr lang="zh-CN" altLang="en-US" sz="2400" b="1" dirty="0">
                <a:solidFill>
                  <a:srgbClr val="FF0000"/>
                </a:solidFill>
                <a:latin typeface="宋体" panose="02010600030101010101" pitchFamily="2" charset="-122"/>
                <a:ea typeface="宋体" panose="02010600030101010101" pitchFamily="2" charset="-122"/>
                <a:sym typeface="+mn-ea"/>
              </a:rPr>
              <a:t>感到了问题的</a:t>
            </a:r>
            <a:r>
              <a:rPr lang="zh-CN" altLang="en-US" sz="2400" b="1" dirty="0" smtClean="0">
                <a:solidFill>
                  <a:srgbClr val="FF0000"/>
                </a:solidFill>
                <a:latin typeface="宋体" panose="02010600030101010101" pitchFamily="2" charset="-122"/>
                <a:ea typeface="宋体" panose="02010600030101010101" pitchFamily="2" charset="-122"/>
                <a:sym typeface="+mn-ea"/>
              </a:rPr>
              <a:t>严重，善良</a:t>
            </a:r>
            <a:r>
              <a:rPr lang="zh-CN" altLang="en-US" sz="2400" b="1" dirty="0">
                <a:solidFill>
                  <a:srgbClr val="FF0000"/>
                </a:solidFill>
                <a:latin typeface="宋体" panose="02010600030101010101" pitchFamily="2" charset="-122"/>
                <a:ea typeface="宋体" panose="02010600030101010101" pitchFamily="2" charset="-122"/>
                <a:sym typeface="+mn-ea"/>
              </a:rPr>
              <a:t>的本性使他在思考怎么样救助邻居家失去了母亲的苦命孩子</a:t>
            </a:r>
            <a:endParaRPr lang="zh-CN" altLang="en-US" sz="2400" b="1" dirty="0">
              <a:solidFill>
                <a:srgbClr val="FF0000"/>
              </a:solidFill>
              <a:latin typeface="宋体" panose="02010600030101010101" pitchFamily="2" charset="-122"/>
              <a:ea typeface="宋体" panose="02010600030101010101" pitchFamily="2" charset="-122"/>
              <a:sym typeface="+mn-ea"/>
            </a:endParaRPr>
          </a:p>
        </p:txBody>
      </p:sp>
      <p:sp>
        <p:nvSpPr>
          <p:cNvPr id="8" name="文本框 7"/>
          <p:cNvSpPr txBox="1"/>
          <p:nvPr/>
        </p:nvSpPr>
        <p:spPr>
          <a:xfrm>
            <a:off x="1656239" y="3273101"/>
            <a:ext cx="979646" cy="521970"/>
          </a:xfrm>
          <a:prstGeom prst="rect">
            <a:avLst/>
          </a:prstGeom>
          <a:noFill/>
        </p:spPr>
        <p:txBody>
          <a:bodyPr wrap="square" rtlCol="0">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忧虑</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10" name="文本框 9"/>
          <p:cNvSpPr txBox="1"/>
          <p:nvPr/>
        </p:nvSpPr>
        <p:spPr>
          <a:xfrm>
            <a:off x="3966210" y="3293645"/>
            <a:ext cx="1640205" cy="521970"/>
          </a:xfrm>
          <a:prstGeom prst="rect">
            <a:avLst/>
          </a:prstGeom>
          <a:noFill/>
        </p:spPr>
        <p:txBody>
          <a:bodyPr wrap="square" rtlCol="0">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征求意见</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11" name="文本框 10"/>
          <p:cNvSpPr txBox="1"/>
          <p:nvPr/>
        </p:nvSpPr>
        <p:spPr>
          <a:xfrm>
            <a:off x="6702425" y="3264738"/>
            <a:ext cx="1699260" cy="521970"/>
          </a:xfrm>
          <a:prstGeom prst="rect">
            <a:avLst/>
          </a:prstGeom>
          <a:noFill/>
        </p:spPr>
        <p:txBody>
          <a:bodyPr wrap="square" rtlCol="0">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作出决定</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10" grpId="0"/>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9430" y="706755"/>
            <a:ext cx="8248015" cy="1574855"/>
          </a:xfrm>
          <a:prstGeom prst="rect">
            <a:avLst/>
          </a:prstGeom>
          <a:noFill/>
        </p:spPr>
        <p:txBody>
          <a:bodyPr wrap="square" rtlCol="0">
            <a:spAutoFit/>
          </a:bodyPr>
          <a:lstStyle/>
          <a:p>
            <a:pPr>
              <a:lnSpc>
                <a:spcPct val="120000"/>
              </a:lnSpc>
            </a:pPr>
            <a:r>
              <a:rPr lang="en-US" altLang="zh-CN" sz="2800" dirty="0">
                <a:latin typeface="宋体" panose="02010600030101010101" pitchFamily="2" charset="-122"/>
                <a:ea typeface="宋体" panose="02010600030101010101" pitchFamily="2" charset="-122"/>
                <a:cs typeface="宋体" panose="02010600030101010101" pitchFamily="2" charset="-122"/>
                <a:sym typeface="+mn-ea"/>
              </a:rPr>
              <a:t>5.</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《穷人》一文中有一个字，最能够突出表现渔夫的精神，请将其找出来，并分析一下这个字能够让人从中感受到渔夫的哪些品质</a:t>
            </a:r>
            <a:r>
              <a:rPr lang="zh-CN" altLang="en-US" sz="2800" b="1" dirty="0" smtClean="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800" b="1" dirty="0">
              <a:latin typeface="宋体" panose="02010600030101010101" pitchFamily="2" charset="-122"/>
              <a:ea typeface="宋体" panose="02010600030101010101" pitchFamily="2" charset="-122"/>
              <a:cs typeface="楷体" panose="02010609060101010101" charset="-122"/>
              <a:sym typeface="+mn-ea"/>
            </a:endParaRPr>
          </a:p>
        </p:txBody>
      </p:sp>
      <p:sp>
        <p:nvSpPr>
          <p:cNvPr id="4" name="文本框 3"/>
          <p:cNvSpPr txBox="1"/>
          <p:nvPr/>
        </p:nvSpPr>
        <p:spPr>
          <a:xfrm>
            <a:off x="1800065" y="2691897"/>
            <a:ext cx="7010559" cy="523220"/>
          </a:xfrm>
          <a:prstGeom prst="rect">
            <a:avLst/>
          </a:prstGeom>
          <a:noFill/>
        </p:spPr>
        <p:txBody>
          <a:bodyPr wrap="square" rtlCol="0">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charset="-122"/>
                <a:sym typeface="+mn-ea"/>
              </a:rPr>
              <a:t>勤劳、善良，宁可自己受苦也要帮助别人。</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8" name="文本框 7"/>
          <p:cNvSpPr txBox="1"/>
          <p:nvPr/>
        </p:nvSpPr>
        <p:spPr>
          <a:xfrm>
            <a:off x="953929" y="2677769"/>
            <a:ext cx="627221" cy="523220"/>
          </a:xfrm>
          <a:prstGeom prst="rect">
            <a:avLst/>
          </a:prstGeom>
          <a:noFill/>
        </p:spPr>
        <p:txBody>
          <a:bodyPr wrap="square" rtlCol="0">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熬</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文本框 1"/>
          <p:cNvSpPr txBox="1"/>
          <p:nvPr/>
        </p:nvSpPr>
        <p:spPr>
          <a:xfrm>
            <a:off x="1334135" y="1346835"/>
            <a:ext cx="6646545" cy="2192908"/>
          </a:xfrm>
          <a:prstGeom prst="rect">
            <a:avLst/>
          </a:prstGeom>
          <a:noFill/>
        </p:spPr>
        <p:txBody>
          <a:bodyPr wrap="square" rtlCol="0" anchor="t">
            <a:spAutoFit/>
          </a:bodyPr>
          <a:lstStyle/>
          <a:p>
            <a:pPr indent="812800" fontAlgn="auto">
              <a:lnSpc>
                <a:spcPct val="150000"/>
              </a:lnSpc>
              <a:extLst>
                <a:ext uri="{35155182-B16C-46BC-9424-99874614C6A1}">
                  <wpsdc:indentchars xmlns:wpsdc="http://www.wps.cn/officeDocument/2017/drawingmlCustomData" val="200" checksum="3877492575"/>
                </a:ext>
              </a:extLst>
            </a:pPr>
            <a:r>
              <a:rPr lang="zh-CN" altLang="en-US" sz="3200" b="1" dirty="0" smtClean="0">
                <a:latin typeface="楷体" panose="02010609060101010101" charset="-122"/>
                <a:ea typeface="楷体" panose="02010609060101010101" charset="-122"/>
                <a:sym typeface="+mn-ea"/>
              </a:rPr>
              <a:t>复习完课文的知识点后，我们一起来看看本单元有哪些需要背诵的语句吧！</a:t>
            </a:r>
            <a:endParaRPr lang="zh-CN" altLang="en-US" sz="32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742653" y="2369833"/>
            <a:ext cx="792480" cy="829945"/>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charset="-122"/>
                <a:sym typeface="+mn-ea"/>
              </a:rPr>
              <a:t>强</a:t>
            </a:r>
            <a:endParaRPr lang="zh-CN" altLang="en-US" sz="4800" dirty="0">
              <a:latin typeface="黑体" panose="02010609060101010101" pitchFamily="49" charset="-122"/>
              <a:ea typeface="黑体" panose="02010609060101010101" pitchFamily="49" charset="-122"/>
              <a:cs typeface="楷体" panose="02010609060101010101" charset="-122"/>
              <a:sym typeface="+mn-ea"/>
            </a:endParaRPr>
          </a:p>
        </p:txBody>
      </p:sp>
      <p:sp>
        <p:nvSpPr>
          <p:cNvPr id="23" name="文本框 22"/>
          <p:cNvSpPr txBox="1"/>
          <p:nvPr/>
        </p:nvSpPr>
        <p:spPr>
          <a:xfrm>
            <a:off x="4587578" y="2340856"/>
            <a:ext cx="792480" cy="829945"/>
          </a:xfrm>
          <a:prstGeom prst="rect">
            <a:avLst/>
          </a:prstGeom>
          <a:noFill/>
        </p:spPr>
        <p:txBody>
          <a:bodyPr wrap="none" rtlCol="0">
            <a:spAutoFit/>
          </a:bodyPr>
          <a:lstStyle/>
          <a:p>
            <a:pPr algn="l"/>
            <a:r>
              <a:rPr lang="zh-CN" altLang="en-US" sz="4800">
                <a:latin typeface="黑体" panose="02010609060101010101" pitchFamily="49" charset="-122"/>
                <a:ea typeface="黑体" panose="02010609060101010101" pitchFamily="49" charset="-122"/>
                <a:cs typeface="楷体" panose="02010609060101010101" charset="-122"/>
                <a:sym typeface="+mn-ea"/>
              </a:rPr>
              <a:t>蒙</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12" name="文本框 11"/>
          <p:cNvSpPr txBox="1"/>
          <p:nvPr/>
        </p:nvSpPr>
        <p:spPr>
          <a:xfrm>
            <a:off x="3052783" y="1441071"/>
            <a:ext cx="1300163" cy="706755"/>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勉强</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
        <p:nvSpPr>
          <p:cNvPr id="7" name="文本框 6"/>
          <p:cNvSpPr txBox="1"/>
          <p:nvPr/>
        </p:nvSpPr>
        <p:spPr>
          <a:xfrm>
            <a:off x="3052783" y="3337022"/>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强壮</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9" name="文本框 8"/>
          <p:cNvSpPr txBox="1"/>
          <p:nvPr/>
        </p:nvSpPr>
        <p:spPr>
          <a:xfrm>
            <a:off x="6946286" y="1441071"/>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承蒙</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13" name="文本框 12"/>
          <p:cNvSpPr txBox="1"/>
          <p:nvPr/>
        </p:nvSpPr>
        <p:spPr>
          <a:xfrm>
            <a:off x="6946286" y="2395317"/>
            <a:ext cx="1300163" cy="706755"/>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蒙人</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
        <p:nvSpPr>
          <p:cNvPr id="14" name="文本框 13"/>
          <p:cNvSpPr txBox="1"/>
          <p:nvPr/>
        </p:nvSpPr>
        <p:spPr>
          <a:xfrm>
            <a:off x="6946286" y="3336864"/>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蒙古</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6" name="文本框 5"/>
          <p:cNvSpPr txBox="1"/>
          <p:nvPr/>
        </p:nvSpPr>
        <p:spPr>
          <a:xfrm>
            <a:off x="3052783" y="2391375"/>
            <a:ext cx="1424305" cy="706755"/>
          </a:xfrm>
          <a:prstGeom prst="rect">
            <a:avLst/>
          </a:prstGeom>
          <a:noFill/>
        </p:spPr>
        <p:txBody>
          <a:bodyPr wrap="square" rtlCol="0">
            <a:spAutoFit/>
          </a:bodyPr>
          <a:lstStyle/>
          <a:p>
            <a:pPr algn="l">
              <a:buClrTx/>
              <a:buSzTx/>
              <a:buFontTx/>
            </a:pPr>
            <a:r>
              <a:rPr lang="zh-CN" altLang="en-US" sz="4000" b="1">
                <a:solidFill>
                  <a:srgbClr val="FF0000"/>
                </a:solidFill>
                <a:latin typeface="楷体" panose="02010609060101010101" charset="-122"/>
                <a:ea typeface="楷体" panose="02010609060101010101" charset="-122"/>
                <a:cs typeface="楷体" panose="02010609060101010101" charset="-122"/>
              </a:rPr>
              <a:t>倔强</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grpSp>
        <p:nvGrpSpPr>
          <p:cNvPr id="18" name="组合 17"/>
          <p:cNvGrpSpPr/>
          <p:nvPr/>
        </p:nvGrpSpPr>
        <p:grpSpPr>
          <a:xfrm>
            <a:off x="1535768" y="1440595"/>
            <a:ext cx="1895273" cy="2555339"/>
            <a:chOff x="1535768" y="1440595"/>
            <a:chExt cx="1895273" cy="2555339"/>
          </a:xfrm>
        </p:grpSpPr>
        <p:sp>
          <p:nvSpPr>
            <p:cNvPr id="11" name="文本框 10"/>
            <p:cNvSpPr txBox="1"/>
            <p:nvPr/>
          </p:nvSpPr>
          <p:spPr>
            <a:xfrm>
              <a:off x="1874541" y="1440595"/>
              <a:ext cx="1554244" cy="584775"/>
            </a:xfrm>
            <a:prstGeom prst="rect">
              <a:avLst/>
            </a:prstGeom>
            <a:noFill/>
          </p:spPr>
          <p:txBody>
            <a:bodyPr wrap="square" rtlCol="0">
              <a:spAutoFit/>
            </a:bodyPr>
            <a:lstStyle/>
            <a:p>
              <a:pPr algn="l"/>
              <a:r>
                <a:rPr lang="en-US" altLang="zh-CN" sz="3200" dirty="0">
                  <a:latin typeface="汉语拼音" panose="020B0604020202020204" pitchFamily="34" charset="0"/>
                  <a:ea typeface="黑体" panose="02010609060101010101" pitchFamily="49" charset="-122"/>
                  <a:cs typeface="汉语拼音" panose="020B0604020202020204" pitchFamily="34" charset="0"/>
                  <a:sym typeface="+mn-ea"/>
                </a:rPr>
                <a:t>qiǎng</a:t>
              </a:r>
              <a:endParaRPr lang="en-US" altLang="zh-CN" sz="32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2" name="文本框 1"/>
            <p:cNvSpPr txBox="1"/>
            <p:nvPr/>
          </p:nvSpPr>
          <p:spPr>
            <a:xfrm>
              <a:off x="1874541" y="3411159"/>
              <a:ext cx="1556500" cy="584775"/>
            </a:xfrm>
            <a:prstGeom prst="rect">
              <a:avLst/>
            </a:prstGeom>
            <a:noFill/>
          </p:spPr>
          <p:txBody>
            <a:bodyPr wrap="square" rtlCol="0">
              <a:spAutoFit/>
            </a:bodyPr>
            <a:lstStyle/>
            <a:p>
              <a:pPr algn="l"/>
              <a:r>
                <a:rPr lang="en-US" altLang="zh-CN" sz="3200" dirty="0">
                  <a:latin typeface="汉语拼音" panose="020B0604020202020204" pitchFamily="34" charset="0"/>
                  <a:ea typeface="黑体" panose="02010609060101010101" pitchFamily="49" charset="-122"/>
                  <a:cs typeface="汉语拼音" panose="020B0604020202020204" pitchFamily="34" charset="0"/>
                  <a:sym typeface="+mn-ea"/>
                </a:rPr>
                <a:t>qiáng</a:t>
              </a:r>
              <a:endParaRPr lang="en-US" altLang="zh-CN" sz="32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3" name="左大括号 2"/>
            <p:cNvSpPr/>
            <p:nvPr/>
          </p:nvSpPr>
          <p:spPr>
            <a:xfrm>
              <a:off x="1535768" y="1711495"/>
              <a:ext cx="293370" cy="216814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 name="文本框 14"/>
            <p:cNvSpPr txBox="1"/>
            <p:nvPr/>
          </p:nvSpPr>
          <p:spPr>
            <a:xfrm>
              <a:off x="1874541" y="2484085"/>
              <a:ext cx="1344466" cy="584775"/>
            </a:xfrm>
            <a:prstGeom prst="rect">
              <a:avLst/>
            </a:prstGeom>
            <a:noFill/>
          </p:spPr>
          <p:txBody>
            <a:bodyPr wrap="square" rtlCol="0">
              <a:spAutoFit/>
            </a:bodyPr>
            <a:lstStyle/>
            <a:p>
              <a:r>
                <a:rPr lang="en-US" altLang="zh-CN" sz="3200" dirty="0">
                  <a:latin typeface="汉语拼音" panose="020B0604020202020204" pitchFamily="34" charset="0"/>
                  <a:ea typeface="黑体" panose="02010609060101010101" pitchFamily="49" charset="-122"/>
                  <a:cs typeface="汉语拼音" panose="020B0604020202020204" pitchFamily="34" charset="0"/>
                </a:rPr>
                <a:t>jiàng</a:t>
              </a:r>
              <a:endParaRPr lang="en-US" altLang="zh-CN" sz="3200" dirty="0">
                <a:latin typeface="汉语拼音" panose="020B0604020202020204" pitchFamily="34" charset="0"/>
                <a:ea typeface="黑体" panose="02010609060101010101" pitchFamily="49" charset="-122"/>
                <a:cs typeface="汉语拼音" panose="020B0604020202020204" pitchFamily="34" charset="0"/>
              </a:endParaRPr>
            </a:p>
          </p:txBody>
        </p:sp>
      </p:grpSp>
      <p:grpSp>
        <p:nvGrpSpPr>
          <p:cNvPr id="19" name="组合 18"/>
          <p:cNvGrpSpPr/>
          <p:nvPr/>
        </p:nvGrpSpPr>
        <p:grpSpPr>
          <a:xfrm>
            <a:off x="5380058" y="1440595"/>
            <a:ext cx="2047678" cy="2492633"/>
            <a:chOff x="5380058" y="1440595"/>
            <a:chExt cx="2047678" cy="2492633"/>
          </a:xfrm>
        </p:grpSpPr>
        <p:sp>
          <p:nvSpPr>
            <p:cNvPr id="24" name="文本框 23"/>
            <p:cNvSpPr txBox="1"/>
            <p:nvPr/>
          </p:nvSpPr>
          <p:spPr>
            <a:xfrm>
              <a:off x="5695336" y="1440595"/>
              <a:ext cx="1730145" cy="584775"/>
            </a:xfrm>
            <a:prstGeom prst="rect">
              <a:avLst/>
            </a:prstGeom>
            <a:noFill/>
          </p:spPr>
          <p:txBody>
            <a:bodyPr wrap="square" rtlCol="0">
              <a:spAutoFit/>
            </a:bodyPr>
            <a:lstStyle/>
            <a:p>
              <a:r>
                <a:rPr lang="zh-CN" altLang="en-US" sz="3200" dirty="0">
                  <a:latin typeface="汉语拼音" panose="020B0604020202020204" pitchFamily="34" charset="0"/>
                  <a:ea typeface="黑体" panose="02010609060101010101" pitchFamily="49" charset="-122"/>
                  <a:cs typeface="汉语拼音" panose="020B0604020202020204" pitchFamily="34" charset="0"/>
                  <a:sym typeface="+mn-ea"/>
                </a:rPr>
                <a:t>mé</a:t>
              </a:r>
              <a:r>
                <a:rPr lang="zh-CN" altLang="en-US" sz="3200" dirty="0" smtClean="0">
                  <a:latin typeface="汉语拼音" panose="020B0604020202020204" pitchFamily="34" charset="0"/>
                  <a:ea typeface="黑体" panose="02010609060101010101" pitchFamily="49" charset="-122"/>
                  <a:cs typeface="汉语拼音" panose="020B0604020202020204" pitchFamily="34" charset="0"/>
                  <a:sym typeface="+mn-ea"/>
                </a:rPr>
                <a:t>n</a:t>
              </a:r>
              <a:r>
                <a:rPr lang="en-US" altLang="zh-CN" sz="2800" dirty="0">
                  <a:latin typeface="汉语拼音" panose="020B0604020202020204" pitchFamily="34" charset="0"/>
                  <a:ea typeface="黑体" panose="02010609060101010101" pitchFamily="49" charset="-122"/>
                  <a:cs typeface="汉语拼音" panose="020B0604020202020204" pitchFamily="34" charset="0"/>
                  <a:sym typeface="+mn-ea"/>
                </a:rPr>
                <a:t>ɡ</a:t>
              </a:r>
              <a:endParaRPr lang="en-US" altLang="zh-CN" sz="28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56" name="文本框 55"/>
            <p:cNvSpPr txBox="1"/>
            <p:nvPr/>
          </p:nvSpPr>
          <p:spPr>
            <a:xfrm>
              <a:off x="5695336" y="2456912"/>
              <a:ext cx="1577180" cy="584775"/>
            </a:xfrm>
            <a:prstGeom prst="rect">
              <a:avLst/>
            </a:prstGeom>
            <a:noFill/>
          </p:spPr>
          <p:txBody>
            <a:bodyPr wrap="square" rtlCol="0">
              <a:spAutoFit/>
            </a:bodyPr>
            <a:lstStyle/>
            <a:p>
              <a:r>
                <a:rPr lang="zh-CN" altLang="en-US" sz="3200" dirty="0">
                  <a:latin typeface="汉语拼音" panose="020B0604020202020204" pitchFamily="34" charset="0"/>
                  <a:ea typeface="黑体" panose="02010609060101010101" pitchFamily="49" charset="-122"/>
                  <a:cs typeface="汉语拼音" panose="020B0604020202020204" pitchFamily="34" charset="0"/>
                  <a:sym typeface="+mn-ea"/>
                </a:rPr>
                <a:t>mē</a:t>
              </a:r>
              <a:r>
                <a:rPr lang="zh-CN" altLang="en-US" sz="3200" dirty="0" smtClean="0">
                  <a:latin typeface="汉语拼音" panose="020B0604020202020204" pitchFamily="34" charset="0"/>
                  <a:ea typeface="黑体" panose="02010609060101010101" pitchFamily="49" charset="-122"/>
                  <a:cs typeface="汉语拼音" panose="020B0604020202020204" pitchFamily="34" charset="0"/>
                  <a:sym typeface="+mn-ea"/>
                </a:rPr>
                <a:t>n</a:t>
              </a:r>
              <a:r>
                <a:rPr lang="en-US" altLang="zh-CN" sz="2800" dirty="0">
                  <a:latin typeface="汉语拼音" panose="020B0604020202020204" pitchFamily="34" charset="0"/>
                  <a:ea typeface="黑体" panose="02010609060101010101" pitchFamily="49" charset="-122"/>
                  <a:cs typeface="汉语拼音" panose="020B0604020202020204" pitchFamily="34" charset="0"/>
                  <a:sym typeface="+mn-ea"/>
                </a:rPr>
                <a:t>ɡ</a:t>
              </a:r>
              <a:endParaRPr lang="en-US" altLang="zh-CN" sz="28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8" name="文本框 7"/>
            <p:cNvSpPr txBox="1"/>
            <p:nvPr/>
          </p:nvSpPr>
          <p:spPr>
            <a:xfrm>
              <a:off x="5695336" y="3348453"/>
              <a:ext cx="1732400" cy="584775"/>
            </a:xfrm>
            <a:prstGeom prst="rect">
              <a:avLst/>
            </a:prstGeom>
            <a:noFill/>
          </p:spPr>
          <p:txBody>
            <a:bodyPr wrap="square" rtlCol="0">
              <a:spAutoFit/>
            </a:bodyPr>
            <a:lstStyle/>
            <a:p>
              <a:r>
                <a:rPr sz="3200" dirty="0" err="1" smtClean="0">
                  <a:latin typeface="汉语拼音" panose="020B0604020202020204" pitchFamily="34" charset="0"/>
                  <a:ea typeface="黑体" panose="02010609060101010101" pitchFamily="49" charset="-122"/>
                  <a:cs typeface="汉语拼音" panose="020B0604020202020204" pitchFamily="34" charset="0"/>
                  <a:sym typeface="+mn-ea"/>
                </a:rPr>
                <a:t>měn</a:t>
              </a:r>
              <a:r>
                <a:rPr lang="en-US" altLang="zh-CN" sz="2800" dirty="0" err="1">
                  <a:latin typeface="汉语拼音" panose="020B0604020202020204" pitchFamily="34" charset="0"/>
                  <a:ea typeface="黑体" panose="02010609060101010101" pitchFamily="49" charset="-122"/>
                  <a:cs typeface="汉语拼音" panose="020B0604020202020204" pitchFamily="34" charset="0"/>
                  <a:sym typeface="+mn-ea"/>
                </a:rPr>
                <a:t>ɡ</a:t>
              </a:r>
              <a:endParaRPr lang="en-US" altLang="zh-CN" sz="28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16" name="左大括号 15"/>
            <p:cNvSpPr/>
            <p:nvPr/>
          </p:nvSpPr>
          <p:spPr>
            <a:xfrm>
              <a:off x="5380058" y="1719884"/>
              <a:ext cx="293370" cy="216814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randombar(horizontal)">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randombar(horizontal)">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P spid="9" grpId="0"/>
      <p:bldP spid="13" grpId="0"/>
      <p:bldP spid="14" grpId="0"/>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608115" y="1667251"/>
            <a:ext cx="4269002" cy="2451618"/>
          </a:xfrm>
          <a:prstGeom prst="rect">
            <a:avLst/>
          </a:prstGeom>
        </p:spPr>
      </p:pic>
      <p:sp>
        <p:nvSpPr>
          <p:cNvPr id="2" name="文本框 1"/>
          <p:cNvSpPr txBox="1"/>
          <p:nvPr/>
        </p:nvSpPr>
        <p:spPr>
          <a:xfrm>
            <a:off x="5153342" y="1372235"/>
            <a:ext cx="3362325" cy="2984500"/>
          </a:xfrm>
          <a:prstGeom prst="rect">
            <a:avLst/>
          </a:prstGeom>
          <a:noFill/>
        </p:spPr>
        <p:txBody>
          <a:bodyPr wrap="square" rtlCol="0">
            <a:spAutoFit/>
          </a:bodyPr>
          <a:lstStyle/>
          <a:p>
            <a:pPr algn="ctr"/>
            <a:r>
              <a:rPr lang="zh-CN" altLang="en-US" sz="3200" b="1" dirty="0">
                <a:latin typeface="黑体" panose="02010609060101010101" pitchFamily="49" charset="-122"/>
                <a:ea typeface="黑体" panose="02010609060101010101" pitchFamily="49" charset="-122"/>
                <a:cs typeface="楷体" panose="02010609060101010101" charset="-122"/>
              </a:rPr>
              <a:t>回乡偶书 </a:t>
            </a:r>
            <a:endParaRPr lang="zh-CN" altLang="en-US" sz="3200" b="1" dirty="0">
              <a:latin typeface="黑体" panose="02010609060101010101" pitchFamily="49" charset="-122"/>
              <a:ea typeface="黑体" panose="02010609060101010101" pitchFamily="49" charset="-122"/>
              <a:cs typeface="楷体" panose="02010609060101010101" charset="-122"/>
            </a:endParaRPr>
          </a:p>
          <a:p>
            <a:pPr algn="ctr"/>
            <a:r>
              <a:rPr lang="en-US" altLang="zh-CN" sz="2400" b="1" dirty="0">
                <a:latin typeface="宋体" panose="02010600030101010101" pitchFamily="2" charset="-122"/>
                <a:ea typeface="宋体" panose="02010600030101010101" pitchFamily="2" charset="-122"/>
                <a:cs typeface="宋体" panose="02010600030101010101" pitchFamily="2" charset="-122"/>
              </a:rPr>
              <a:t>[</a:t>
            </a:r>
            <a:r>
              <a:rPr lang="zh-CN" altLang="en-US" sz="2400" b="1" dirty="0">
                <a:latin typeface="宋体" panose="02010600030101010101" pitchFamily="2" charset="-122"/>
                <a:ea typeface="宋体" panose="02010600030101010101" pitchFamily="2" charset="-122"/>
                <a:cs typeface="宋体" panose="02010600030101010101" pitchFamily="2" charset="-122"/>
              </a:rPr>
              <a:t>唐</a:t>
            </a:r>
            <a:r>
              <a:rPr lang="en-US" altLang="zh-CN" sz="2400" b="1" dirty="0">
                <a:latin typeface="宋体" panose="02010600030101010101" pitchFamily="2" charset="-122"/>
                <a:ea typeface="宋体" panose="02010600030101010101" pitchFamily="2" charset="-122"/>
                <a:cs typeface="宋体" panose="02010600030101010101" pitchFamily="2" charset="-122"/>
              </a:rPr>
              <a:t>]</a:t>
            </a:r>
            <a:r>
              <a:rPr lang="zh-CN" altLang="en-US" sz="2400" b="1" dirty="0">
                <a:latin typeface="宋体" panose="02010600030101010101" pitchFamily="2" charset="-122"/>
                <a:ea typeface="宋体" panose="02010600030101010101" pitchFamily="2" charset="-122"/>
                <a:cs typeface="宋体" panose="02010600030101010101" pitchFamily="2" charset="-122"/>
              </a:rPr>
              <a:t>贺知章</a:t>
            </a:r>
            <a:endParaRPr lang="zh-CN" altLang="en-US" sz="3200" b="1" dirty="0">
              <a:latin typeface="楷体" panose="02010609060101010101" charset="-122"/>
              <a:ea typeface="楷体" panose="02010609060101010101" charset="-122"/>
              <a:cs typeface="楷体" panose="02010609060101010101" charset="-122"/>
            </a:endParaRPr>
          </a:p>
          <a:p>
            <a:r>
              <a:rPr lang="zh-CN" altLang="en-US" sz="3200" b="1" dirty="0">
                <a:latin typeface="楷体" panose="02010609060101010101" charset="-122"/>
                <a:ea typeface="楷体" panose="02010609060101010101" charset="-122"/>
                <a:cs typeface="楷体" panose="02010609060101010101" charset="-122"/>
              </a:rPr>
              <a:t>少小离家老大回，</a:t>
            </a:r>
            <a:endParaRPr lang="zh-CN" altLang="en-US" sz="3200" b="1" dirty="0">
              <a:latin typeface="楷体" panose="02010609060101010101" charset="-122"/>
              <a:ea typeface="楷体" panose="02010609060101010101" charset="-122"/>
              <a:cs typeface="楷体" panose="02010609060101010101" charset="-122"/>
            </a:endParaRPr>
          </a:p>
          <a:p>
            <a:r>
              <a:rPr lang="zh-CN" altLang="en-US" sz="3200" b="1" dirty="0">
                <a:latin typeface="楷体" panose="02010609060101010101" charset="-122"/>
                <a:ea typeface="楷体" panose="02010609060101010101" charset="-122"/>
                <a:cs typeface="楷体" panose="02010609060101010101" charset="-122"/>
              </a:rPr>
              <a:t>乡音无改鬓毛衰。</a:t>
            </a:r>
            <a:endParaRPr lang="zh-CN" altLang="en-US" sz="3200" b="1" dirty="0">
              <a:latin typeface="楷体" panose="02010609060101010101" charset="-122"/>
              <a:ea typeface="楷体" panose="02010609060101010101" charset="-122"/>
              <a:cs typeface="楷体" panose="02010609060101010101" charset="-122"/>
            </a:endParaRPr>
          </a:p>
          <a:p>
            <a:r>
              <a:rPr lang="zh-CN" altLang="en-US" sz="3200" b="1" dirty="0">
                <a:latin typeface="楷体" panose="02010609060101010101" charset="-122"/>
                <a:ea typeface="楷体" panose="02010609060101010101" charset="-122"/>
                <a:cs typeface="楷体" panose="02010609060101010101" charset="-122"/>
              </a:rPr>
              <a:t>儿童相见不相识，</a:t>
            </a:r>
            <a:endParaRPr lang="zh-CN" altLang="en-US" sz="3200" b="1" dirty="0">
              <a:latin typeface="楷体" panose="02010609060101010101" charset="-122"/>
              <a:ea typeface="楷体" panose="02010609060101010101" charset="-122"/>
              <a:cs typeface="楷体" panose="02010609060101010101" charset="-122"/>
            </a:endParaRPr>
          </a:p>
          <a:p>
            <a:r>
              <a:rPr lang="zh-CN" altLang="en-US" sz="3200" b="1" dirty="0">
                <a:latin typeface="楷体" panose="02010609060101010101" charset="-122"/>
                <a:ea typeface="楷体" panose="02010609060101010101" charset="-122"/>
                <a:cs typeface="楷体" panose="02010609060101010101" charset="-122"/>
              </a:rPr>
              <a:t>笑问客从何处来</a:t>
            </a:r>
            <a:r>
              <a:rPr lang="zh-CN" altLang="en-US" sz="2800" b="1" dirty="0">
                <a:latin typeface="楷体" panose="02010609060101010101" charset="-122"/>
                <a:ea typeface="楷体" panose="02010609060101010101" charset="-122"/>
                <a:cs typeface="楷体" panose="02010609060101010101" charset="-122"/>
              </a:rPr>
              <a:t>。</a:t>
            </a:r>
            <a:endParaRPr lang="zh-CN" altLang="en-US" sz="2800" b="1"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302260" y="981525"/>
            <a:ext cx="16052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grpSp>
        <p:nvGrpSpPr>
          <p:cNvPr id="4" name="组合 3"/>
          <p:cNvGrpSpPr/>
          <p:nvPr/>
        </p:nvGrpSpPr>
        <p:grpSpPr>
          <a:xfrm>
            <a:off x="-83185" y="33128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2"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积累背诵</a:t>
              </a:r>
              <a:endParaRPr lang="zh-CN" altLang="en-US" sz="2800" b="1" dirty="0">
                <a:solidFill>
                  <a:schemeClr val="tx1"/>
                </a:solidFill>
                <a:latin typeface="楷体" panose="02010609060101010101" charset="-122"/>
                <a:ea typeface="楷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r="43905"/>
          <a:stretch>
            <a:fillRect/>
          </a:stretch>
        </p:blipFill>
        <p:spPr>
          <a:xfrm>
            <a:off x="1347912" y="1112950"/>
            <a:ext cx="2641351" cy="3000151"/>
          </a:xfrm>
          <a:prstGeom prst="rect">
            <a:avLst/>
          </a:prstGeom>
        </p:spPr>
      </p:pic>
      <p:sp>
        <p:nvSpPr>
          <p:cNvPr id="3" name="文本框 2"/>
          <p:cNvSpPr txBox="1"/>
          <p:nvPr/>
        </p:nvSpPr>
        <p:spPr>
          <a:xfrm>
            <a:off x="4642485" y="1139190"/>
            <a:ext cx="3374390" cy="2985433"/>
          </a:xfrm>
          <a:prstGeom prst="rect">
            <a:avLst/>
          </a:prstGeom>
          <a:noFill/>
        </p:spPr>
        <p:txBody>
          <a:bodyPr wrap="square" rtlCol="0">
            <a:spAutoFit/>
          </a:bodyPr>
          <a:lstStyle/>
          <a:p>
            <a:pPr algn="ctr"/>
            <a:r>
              <a:rPr lang="zh-CN" altLang="en-US" sz="3200" b="1" dirty="0" smtClean="0">
                <a:latin typeface="黑体" panose="02010609060101010101" pitchFamily="49" charset="-122"/>
                <a:ea typeface="黑体" panose="02010609060101010101" pitchFamily="49" charset="-122"/>
              </a:rPr>
              <a:t>回乡</a:t>
            </a:r>
            <a:r>
              <a:rPr lang="zh-CN" altLang="en-US" sz="3200" b="1" dirty="0">
                <a:latin typeface="黑体" panose="02010609060101010101" pitchFamily="49" charset="-122"/>
                <a:ea typeface="黑体" panose="02010609060101010101" pitchFamily="49" charset="-122"/>
              </a:rPr>
              <a:t>偶书（二</a:t>
            </a:r>
            <a:r>
              <a:rPr lang="zh-CN" altLang="en-US" sz="3200" b="1" dirty="0" smtClean="0">
                <a:latin typeface="黑体" panose="02010609060101010101" pitchFamily="49" charset="-122"/>
                <a:ea typeface="黑体" panose="02010609060101010101" pitchFamily="49" charset="-122"/>
              </a:rPr>
              <a:t>）</a:t>
            </a:r>
            <a:endParaRPr lang="en-US" altLang="zh-CN" sz="3200" b="1" dirty="0" smtClean="0">
              <a:latin typeface="黑体" panose="02010609060101010101" pitchFamily="49" charset="-122"/>
              <a:ea typeface="黑体" panose="02010609060101010101" pitchFamily="49" charset="-122"/>
            </a:endParaRPr>
          </a:p>
          <a:p>
            <a:r>
              <a:rPr lang="zh-CN" altLang="en-US" sz="2800" b="1" dirty="0" smtClean="0">
                <a:latin typeface="黑体" panose="02010609060101010101" pitchFamily="49" charset="-122"/>
                <a:ea typeface="黑体" panose="02010609060101010101" pitchFamily="49" charset="-122"/>
              </a:rPr>
              <a:t>   </a:t>
            </a:r>
            <a:r>
              <a:rPr lang="en-US" altLang="zh-CN" sz="2800" b="1" dirty="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唐</a:t>
            </a:r>
            <a:r>
              <a:rPr lang="en-US" altLang="zh-CN" sz="2800" b="1" dirty="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贺知章</a:t>
            </a:r>
            <a:endParaRPr lang="zh-CN" altLang="en-US" sz="3200" b="1" dirty="0">
              <a:latin typeface="宋体" panose="02010600030101010101" pitchFamily="2" charset="-122"/>
              <a:ea typeface="宋体" panose="02010600030101010101" pitchFamily="2" charset="-122"/>
            </a:endParaRPr>
          </a:p>
          <a:p>
            <a:r>
              <a:rPr lang="zh-CN" altLang="en-US" sz="3200" b="1" dirty="0">
                <a:latin typeface="楷体" panose="02010609060101010101" charset="-122"/>
                <a:ea typeface="楷体" panose="02010609060101010101" charset="-122"/>
              </a:rPr>
              <a:t>离别家乡岁月多，近来人事半消磨。</a:t>
            </a:r>
            <a:endParaRPr lang="zh-CN" altLang="en-US" sz="3200" b="1" dirty="0">
              <a:latin typeface="楷体" panose="02010609060101010101" charset="-122"/>
              <a:ea typeface="楷体" panose="02010609060101010101" charset="-122"/>
            </a:endParaRPr>
          </a:p>
          <a:p>
            <a:r>
              <a:rPr lang="zh-CN" altLang="en-US" sz="3200" b="1" dirty="0">
                <a:latin typeface="楷体" panose="02010609060101010101" charset="-122"/>
                <a:ea typeface="楷体" panose="02010609060101010101" charset="-122"/>
              </a:rPr>
              <a:t>惟有门前镜湖水，春风不改旧时波。</a:t>
            </a:r>
            <a:endParaRPr lang="zh-CN" altLang="en-US" sz="3200" b="1" dirty="0">
              <a:latin typeface="楷体" panose="02010609060101010101" charset="-122"/>
              <a:ea typeface="楷体" panose="02010609060101010101" charset="-122"/>
            </a:endParaRPr>
          </a:p>
        </p:txBody>
      </p:sp>
      <p:sp>
        <p:nvSpPr>
          <p:cNvPr id="6" name="文本框 1"/>
          <p:cNvSpPr txBox="1"/>
          <p:nvPr/>
        </p:nvSpPr>
        <p:spPr>
          <a:xfrm>
            <a:off x="300990" y="319220"/>
            <a:ext cx="8940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l="1069" r="16195" b="12550"/>
          <a:stretch>
            <a:fillRect/>
          </a:stretch>
        </p:blipFill>
        <p:spPr>
          <a:xfrm>
            <a:off x="-30480" y="-12065"/>
            <a:ext cx="9162415" cy="5259070"/>
          </a:xfrm>
          <a:prstGeom prst="rect">
            <a:avLst/>
          </a:prstGeom>
        </p:spPr>
      </p:pic>
      <p:sp>
        <p:nvSpPr>
          <p:cNvPr id="3" name="文本框 2"/>
          <p:cNvSpPr txBox="1"/>
          <p:nvPr/>
        </p:nvSpPr>
        <p:spPr>
          <a:xfrm>
            <a:off x="726123" y="1151255"/>
            <a:ext cx="7691755" cy="3107690"/>
          </a:xfrm>
          <a:prstGeom prst="rect">
            <a:avLst/>
          </a:prstGeom>
          <a:solidFill>
            <a:schemeClr val="bg1"/>
          </a:solidFill>
          <a:ln>
            <a:solidFill>
              <a:srgbClr val="00B050"/>
            </a:solidFill>
          </a:ln>
        </p:spPr>
        <p:txBody>
          <a:bodyPr wrap="square" rtlCol="0">
            <a:spAutoFit/>
          </a:bodyPr>
          <a:lstStyle/>
          <a:p>
            <a:r>
              <a:rPr lang="en-US" altLang="zh-CN" sz="2800" b="1" dirty="0">
                <a:latin typeface="宋体" panose="02010600030101010101" pitchFamily="2" charset="-122"/>
                <a:ea typeface="宋体" panose="02010600030101010101" pitchFamily="2" charset="-122"/>
                <a:cs typeface="楷体" panose="02010609060101010101" charset="-122"/>
              </a:rPr>
              <a:t>   </a:t>
            </a:r>
            <a:r>
              <a:rPr lang="zh-CN" altLang="en-US" sz="2800" b="1" dirty="0">
                <a:latin typeface="宋体" panose="02010600030101010101" pitchFamily="2" charset="-122"/>
                <a:ea typeface="宋体" panose="02010600030101010101" pitchFamily="2" charset="-122"/>
                <a:cs typeface="楷体" panose="02010609060101010101" charset="-122"/>
              </a:rPr>
              <a:t>《回乡偶书二首》是唐代诗人贺知章的组诗作品，写于作者晚年辞官还乡之时。第一首诗在抒发作者久客他乡的伤感的同时，也写出了久别回乡的亲切感；第二首诗抓住了家乡的变与不变的对比，流露出作者对生活变迁、岁月沧桑、物是人非的感慨与无奈之情。这两首诗语言朴实无华，感情自然逼真，充满生活情趣。</a:t>
            </a:r>
            <a:endParaRPr lang="zh-CN" altLang="en-US" sz="2800" b="1" dirty="0">
              <a:latin typeface="宋体" panose="02010600030101010101" pitchFamily="2" charset="-122"/>
              <a:ea typeface="宋体" panose="02010600030101010101" pitchFamily="2" charset="-122"/>
              <a:cs typeface="楷体" panose="02010609060101010101" charset="-122"/>
            </a:endParaRPr>
          </a:p>
        </p:txBody>
      </p:sp>
      <p:sp>
        <p:nvSpPr>
          <p:cNvPr id="2" name="文本框 1"/>
          <p:cNvSpPr txBox="1"/>
          <p:nvPr/>
        </p:nvSpPr>
        <p:spPr>
          <a:xfrm>
            <a:off x="300990" y="319220"/>
            <a:ext cx="8940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rcRect l="1069" r="16195" b="12550"/>
          <a:stretch>
            <a:fillRect/>
          </a:stretch>
        </p:blipFill>
        <p:spPr>
          <a:xfrm>
            <a:off x="-30480" y="-12065"/>
            <a:ext cx="9162415" cy="5259070"/>
          </a:xfrm>
          <a:prstGeom prst="rect">
            <a:avLst/>
          </a:prstGeom>
        </p:spPr>
      </p:pic>
      <p:sp>
        <p:nvSpPr>
          <p:cNvPr id="3" name="文本框 2"/>
          <p:cNvSpPr txBox="1"/>
          <p:nvPr/>
        </p:nvSpPr>
        <p:spPr>
          <a:xfrm>
            <a:off x="2036445" y="905510"/>
            <a:ext cx="5071110" cy="3538220"/>
          </a:xfrm>
          <a:prstGeom prst="rect">
            <a:avLst/>
          </a:prstGeom>
          <a:solidFill>
            <a:srgbClr val="FFFFFF">
              <a:alpha val="85098"/>
            </a:srgbClr>
          </a:solidFill>
          <a:ln>
            <a:noFill/>
          </a:ln>
        </p:spPr>
        <p:txBody>
          <a:bodyPr wrap="square" rtlCol="0">
            <a:spAutoFit/>
          </a:bodyPr>
          <a:lstStyle/>
          <a:p>
            <a:pPr algn="ctr"/>
            <a:r>
              <a:rPr lang="zh-CN" altLang="en-US" sz="3200" b="1" dirty="0" smtClean="0">
                <a:latin typeface="黑体" panose="02010609060101010101" pitchFamily="49" charset="-122"/>
                <a:ea typeface="黑体" panose="02010609060101010101" pitchFamily="49" charset="-122"/>
              </a:rPr>
              <a:t>长</a:t>
            </a:r>
            <a:r>
              <a:rPr lang="zh-CN" altLang="en-US" sz="3200" b="1" dirty="0">
                <a:latin typeface="黑体" panose="02010609060101010101" pitchFamily="49" charset="-122"/>
                <a:ea typeface="黑体" panose="02010609060101010101" pitchFamily="49" charset="-122"/>
              </a:rPr>
              <a:t>歌行 </a:t>
            </a:r>
            <a:endParaRPr lang="zh-CN" altLang="en-US" sz="3200" b="1" dirty="0">
              <a:latin typeface="黑体" panose="02010609060101010101" pitchFamily="49" charset="-122"/>
              <a:ea typeface="黑体" panose="02010609060101010101" pitchFamily="49" charset="-122"/>
            </a:endParaRPr>
          </a:p>
          <a:p>
            <a:pPr algn="ctr"/>
            <a:r>
              <a:rPr lang="zh-CN" altLang="en-US" sz="2800" b="1" dirty="0">
                <a:latin typeface="宋体" panose="02010600030101010101" pitchFamily="2" charset="-122"/>
                <a:ea typeface="宋体" panose="02010600030101010101" pitchFamily="2" charset="-122"/>
              </a:rPr>
              <a:t>汉乐府</a:t>
            </a:r>
            <a:r>
              <a:rPr lang="zh-CN" altLang="en-US" sz="3200" b="1" dirty="0">
                <a:latin typeface="黑体" panose="02010609060101010101" pitchFamily="49" charset="-122"/>
                <a:ea typeface="黑体" panose="02010609060101010101" pitchFamily="49" charset="-122"/>
              </a:rPr>
              <a:t>   </a:t>
            </a:r>
            <a:endParaRPr lang="zh-CN" altLang="en-US" sz="3200" b="1" dirty="0">
              <a:latin typeface="黑体" panose="02010609060101010101" pitchFamily="49" charset="-122"/>
              <a:ea typeface="黑体" panose="02010609060101010101" pitchFamily="49" charset="-122"/>
            </a:endParaRPr>
          </a:p>
          <a:p>
            <a:pPr algn="ctr"/>
            <a:r>
              <a:rPr lang="zh-CN" altLang="en-US" sz="3200" b="1" dirty="0">
                <a:latin typeface="楷体" panose="02010609060101010101" charset="-122"/>
                <a:ea typeface="楷体" panose="02010609060101010101" charset="-122"/>
              </a:rPr>
              <a:t>青青园中葵，朝露待日晞。</a:t>
            </a:r>
            <a:endParaRPr lang="zh-CN" altLang="en-US" sz="3200" b="1" dirty="0">
              <a:latin typeface="楷体" panose="02010609060101010101" charset="-122"/>
              <a:ea typeface="楷体" panose="02010609060101010101" charset="-122"/>
            </a:endParaRPr>
          </a:p>
          <a:p>
            <a:pPr algn="ctr"/>
            <a:r>
              <a:rPr lang="zh-CN" altLang="en-US" sz="3200" b="1" dirty="0">
                <a:latin typeface="楷体" panose="02010609060101010101" charset="-122"/>
                <a:ea typeface="楷体" panose="02010609060101010101" charset="-122"/>
              </a:rPr>
              <a:t>阳春布德泽，万物生光辉。</a:t>
            </a:r>
            <a:endParaRPr lang="zh-CN" altLang="en-US" sz="3200" b="1" dirty="0">
              <a:latin typeface="楷体" panose="02010609060101010101" charset="-122"/>
              <a:ea typeface="楷体" panose="02010609060101010101" charset="-122"/>
            </a:endParaRPr>
          </a:p>
          <a:p>
            <a:pPr algn="ctr"/>
            <a:r>
              <a:rPr lang="zh-CN" altLang="en-US" sz="3200" b="1" dirty="0">
                <a:latin typeface="楷体" panose="02010609060101010101" charset="-122"/>
                <a:ea typeface="楷体" panose="02010609060101010101" charset="-122"/>
              </a:rPr>
              <a:t>常恐秋节至，焜黄华叶衰。</a:t>
            </a:r>
            <a:endParaRPr lang="zh-CN" altLang="en-US" sz="3200" b="1" dirty="0">
              <a:latin typeface="楷体" panose="02010609060101010101" charset="-122"/>
              <a:ea typeface="楷体" panose="02010609060101010101" charset="-122"/>
            </a:endParaRPr>
          </a:p>
          <a:p>
            <a:pPr algn="ctr"/>
            <a:r>
              <a:rPr lang="zh-CN" altLang="en-US" sz="3200" b="1" dirty="0">
                <a:latin typeface="楷体" panose="02010609060101010101" charset="-122"/>
                <a:ea typeface="楷体" panose="02010609060101010101" charset="-122"/>
              </a:rPr>
              <a:t>百川东到海，何时复西归？</a:t>
            </a:r>
            <a:endParaRPr lang="zh-CN" altLang="en-US" sz="3200" b="1" dirty="0">
              <a:latin typeface="楷体" panose="02010609060101010101" charset="-122"/>
              <a:ea typeface="楷体" panose="02010609060101010101" charset="-122"/>
            </a:endParaRPr>
          </a:p>
          <a:p>
            <a:pPr algn="ctr"/>
            <a:r>
              <a:rPr lang="zh-CN" altLang="en-US" sz="3200" b="1" dirty="0">
                <a:latin typeface="楷体" panose="02010609060101010101" charset="-122"/>
                <a:ea typeface="楷体" panose="02010609060101010101" charset="-122"/>
              </a:rPr>
              <a:t>少壮不努力，老大徒伤悲。</a:t>
            </a:r>
            <a:endParaRPr lang="zh-CN" altLang="en-US" sz="3200" b="1" dirty="0">
              <a:latin typeface="楷体" panose="02010609060101010101" charset="-122"/>
              <a:ea typeface="楷体" panose="02010609060101010101" charset="-122"/>
            </a:endParaRPr>
          </a:p>
        </p:txBody>
      </p:sp>
      <p:sp>
        <p:nvSpPr>
          <p:cNvPr id="2" name="文本框 1"/>
          <p:cNvSpPr txBox="1"/>
          <p:nvPr/>
        </p:nvSpPr>
        <p:spPr>
          <a:xfrm>
            <a:off x="300990" y="319220"/>
            <a:ext cx="8940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5015" y="1430655"/>
            <a:ext cx="6842760" cy="2123658"/>
          </a:xfrm>
          <a:prstGeom prst="rect">
            <a:avLst/>
          </a:prstGeom>
          <a:noFill/>
        </p:spPr>
        <p:txBody>
          <a:bodyPr wrap="square" rtlCol="0">
            <a:spAutoFit/>
          </a:bodyPr>
          <a:lstStyle/>
          <a:p>
            <a:pPr>
              <a:lnSpc>
                <a:spcPct val="150000"/>
              </a:lnSpc>
            </a:pP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按要求将诗句补充完整。</a:t>
            </a:r>
            <a:endParaRPr lang="zh-CN" altLang="en-US" dirty="0"/>
          </a:p>
          <a:p>
            <a:pPr>
              <a:lnSpc>
                <a:spcPct val="150000"/>
              </a:lnSpc>
            </a:pPr>
            <a:r>
              <a:rPr lang="zh-CN" altLang="en-US" sz="2800" b="1" dirty="0">
                <a:latin typeface="楷体" panose="02010609060101010101" charset="-122"/>
                <a:ea typeface="楷体" panose="02010609060101010101" charset="-122"/>
                <a:cs typeface="楷体" panose="02010609060101010101" charset="-122"/>
                <a:sym typeface="+mn-ea"/>
              </a:rPr>
              <a:t> </a:t>
            </a:r>
            <a:r>
              <a:rPr lang="zh-CN" altLang="en-US" sz="2800" b="1" dirty="0" smtClean="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少小离家老大回，</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cs typeface="楷体" panose="02010609060101010101" charset="-122"/>
              <a:sym typeface="+mn-ea"/>
            </a:endParaRPr>
          </a:p>
          <a:p>
            <a:pPr>
              <a:lnSpc>
                <a:spcPct val="150000"/>
              </a:lnSpc>
            </a:pPr>
            <a:r>
              <a:rPr lang="zh-CN" altLang="en-US" sz="2800" b="1" dirty="0">
                <a:latin typeface="楷体" panose="02010609060101010101" charset="-122"/>
                <a:ea typeface="楷体" panose="02010609060101010101" charset="-122"/>
                <a:cs typeface="楷体" panose="02010609060101010101" charset="-122"/>
                <a:sym typeface="+mn-ea"/>
              </a:rPr>
              <a:t>  儿童相见不相识，</a:t>
            </a:r>
            <a:r>
              <a:rPr lang="zh-CN" altLang="en-US" sz="2800" b="1" u="sng"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4040029" y="2262796"/>
            <a:ext cx="2743200"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乡音无改鬓毛衰</a:t>
            </a:r>
            <a:endParaRPr lang="zh-CN" altLang="en-US" sz="2800" b="1">
              <a:solidFill>
                <a:srgbClr val="FF0000"/>
              </a:solidFill>
              <a:latin typeface="楷体" panose="02010609060101010101" charset="-122"/>
              <a:ea typeface="楷体" panose="02010609060101010101" charset="-122"/>
            </a:endParaRPr>
          </a:p>
        </p:txBody>
      </p:sp>
      <p:sp>
        <p:nvSpPr>
          <p:cNvPr id="5" name="文本框 4"/>
          <p:cNvSpPr txBox="1"/>
          <p:nvPr/>
        </p:nvSpPr>
        <p:spPr>
          <a:xfrm>
            <a:off x="4050824" y="2898749"/>
            <a:ext cx="2836069"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笑问客从何处来</a:t>
            </a:r>
            <a:endParaRPr lang="zh-CN" altLang="en-US" sz="2800" b="1">
              <a:solidFill>
                <a:srgbClr val="FF0000"/>
              </a:solidFill>
              <a:latin typeface="楷体" panose="02010609060101010101" charset="-122"/>
              <a:ea typeface="楷体" panose="02010609060101010101" charset="-122"/>
            </a:endParaRPr>
          </a:p>
        </p:txBody>
      </p:sp>
      <p:sp>
        <p:nvSpPr>
          <p:cNvPr id="9" name="文本框 8"/>
          <p:cNvSpPr txBox="1"/>
          <p:nvPr/>
        </p:nvSpPr>
        <p:spPr>
          <a:xfrm>
            <a:off x="303054" y="454475"/>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34055" y="1381442"/>
            <a:ext cx="792000" cy="92202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湃</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2982336" y="1381442"/>
            <a:ext cx="792000" cy="92202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勺</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4230617" y="1381442"/>
            <a:ext cx="792000" cy="922020"/>
          </a:xfrm>
          <a:prstGeom prst="rect">
            <a:avLst/>
          </a:prstGeom>
          <a:noFill/>
        </p:spPr>
        <p:txBody>
          <a:bodyPr wrap="square" rtlCol="0">
            <a:spAutoFit/>
          </a:bodyPr>
          <a:lstStyle/>
          <a:p>
            <a:pPr algn="l"/>
            <a:r>
              <a:rPr lang="zh-CN" altLang="en-US" sz="5400" b="1" dirty="0">
                <a:latin typeface="楷体" panose="02010609060101010101" charset="-122"/>
                <a:ea typeface="楷体" panose="02010609060101010101" charset="-122"/>
                <a:cs typeface="楷体" panose="02010609060101010101" charset="-122"/>
                <a:sym typeface="+mn-ea"/>
              </a:rPr>
              <a:t>呻</a:t>
            </a:r>
            <a:r>
              <a:rPr lang="zh-CN" altLang="en-US" sz="5400" b="1" dirty="0" smtClean="0">
                <a:latin typeface="楷体" panose="02010609060101010101" charset="-122"/>
                <a:ea typeface="楷体" panose="02010609060101010101" charset="-122"/>
                <a:cs typeface="楷体" panose="02010609060101010101" charset="-122"/>
                <a:sym typeface="+mn-ea"/>
              </a:rPr>
              <a:t>  </a:t>
            </a:r>
            <a:endParaRPr lang="zh-CN" altLang="en-US" sz="5400" b="1" dirty="0">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83185" y="59798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易写错的字</a:t>
              </a:r>
              <a:endParaRPr lang="zh-CN" altLang="en-US" sz="2800" b="1" dirty="0">
                <a:solidFill>
                  <a:schemeClr val="tx1"/>
                </a:solidFill>
                <a:latin typeface="楷体" panose="02010609060101010101" charset="-122"/>
                <a:ea typeface="楷体" panose="02010609060101010101" charset="-122"/>
              </a:endParaRPr>
            </a:p>
          </p:txBody>
        </p:sp>
      </p:grpSp>
      <p:sp>
        <p:nvSpPr>
          <p:cNvPr id="11" name="文本框 10"/>
          <p:cNvSpPr txBox="1"/>
          <p:nvPr/>
        </p:nvSpPr>
        <p:spPr>
          <a:xfrm>
            <a:off x="485774" y="1381442"/>
            <a:ext cx="792000" cy="922020"/>
          </a:xfrm>
          <a:prstGeom prst="rect">
            <a:avLst/>
          </a:prstGeom>
          <a:noFill/>
        </p:spPr>
        <p:txBody>
          <a:bodyPr wrap="none" rtlCol="0">
            <a:spAutoFit/>
          </a:bodyPr>
          <a:lstStyle/>
          <a:p>
            <a:pPr lvl="0" algn="l">
              <a:buClrTx/>
              <a:buSzTx/>
              <a:buFontTx/>
            </a:pPr>
            <a:r>
              <a:rPr lang="zh-CN" altLang="en-US" sz="5400" b="1">
                <a:latin typeface="楷体" panose="02010609060101010101" charset="-122"/>
                <a:ea typeface="楷体" panose="02010609060101010101" charset="-122"/>
                <a:cs typeface="楷体" panose="02010609060101010101" charset="-122"/>
                <a:sym typeface="+mn-ea"/>
              </a:rPr>
              <a:t>增</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13" name="文本框 12"/>
          <p:cNvSpPr txBox="1"/>
          <p:nvPr/>
        </p:nvSpPr>
        <p:spPr>
          <a:xfrm>
            <a:off x="5478898" y="1381442"/>
            <a:ext cx="792000" cy="922020"/>
          </a:xfrm>
          <a:prstGeom prst="rect">
            <a:avLst/>
          </a:prstGeom>
          <a:noFill/>
        </p:spPr>
        <p:txBody>
          <a:bodyPr wrap="none" rtlCol="0">
            <a:spAutoFit/>
          </a:bodyPr>
          <a:lstStyle/>
          <a:p>
            <a:pPr lvl="0" algn="l">
              <a:buClrTx/>
              <a:buSzTx/>
              <a:buFontTx/>
            </a:pPr>
            <a:r>
              <a:rPr lang="zh-CN" altLang="en-US" sz="5400" b="1">
                <a:latin typeface="楷体" panose="02010609060101010101" charset="-122"/>
                <a:ea typeface="楷体" panose="02010609060101010101" charset="-122"/>
                <a:cs typeface="楷体" panose="02010609060101010101" charset="-122"/>
                <a:sym typeface="+mn-ea"/>
              </a:rPr>
              <a:t>澎</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6727179" y="1381442"/>
            <a:ext cx="792000" cy="922020"/>
          </a:xfrm>
          <a:prstGeom prst="rect">
            <a:avLst/>
          </a:prstGeom>
          <a:noFill/>
        </p:spPr>
        <p:txBody>
          <a:bodyPr wrap="none" rtlCol="0">
            <a:spAutoFit/>
          </a:bodyPr>
          <a:lstStyle/>
          <a:p>
            <a:pPr lvl="0" algn="l">
              <a:buClrTx/>
              <a:buSzTx/>
              <a:buFontTx/>
            </a:pPr>
            <a:r>
              <a:rPr lang="zh-CN" altLang="en-US" sz="5400" b="1">
                <a:latin typeface="楷体" panose="02010609060101010101" charset="-122"/>
                <a:ea typeface="楷体" panose="02010609060101010101" charset="-122"/>
                <a:cs typeface="楷体" panose="02010609060101010101" charset="-122"/>
                <a:sym typeface="+mn-ea"/>
              </a:rPr>
              <a:t>废</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7975462" y="1381442"/>
            <a:ext cx="792000" cy="922020"/>
          </a:xfrm>
          <a:prstGeom prst="rect">
            <a:avLst/>
          </a:prstGeom>
          <a:noFill/>
        </p:spPr>
        <p:txBody>
          <a:bodyPr wrap="none" rtlCol="0">
            <a:spAutoFit/>
          </a:bodyPr>
          <a:lstStyle/>
          <a:p>
            <a:pPr lvl="0" algn="l">
              <a:buClrTx/>
              <a:buSzTx/>
              <a:buFontTx/>
            </a:pPr>
            <a:r>
              <a:rPr lang="zh-CN" altLang="en-US" sz="5400" b="1">
                <a:latin typeface="楷体" panose="02010609060101010101" charset="-122"/>
                <a:ea typeface="楷体" panose="02010609060101010101" charset="-122"/>
                <a:cs typeface="楷体" panose="02010609060101010101" charset="-122"/>
                <a:sym typeface="+mn-ea"/>
              </a:rPr>
              <a:t>嘛</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17" name="矩形标注 16"/>
          <p:cNvSpPr/>
          <p:nvPr/>
        </p:nvSpPr>
        <p:spPr>
          <a:xfrm>
            <a:off x="5177857" y="2750345"/>
            <a:ext cx="3099368" cy="1497805"/>
          </a:xfrm>
          <a:prstGeom prst="wedgeRectCallout">
            <a:avLst>
              <a:gd name="adj1" fmla="val -27268"/>
              <a:gd name="adj2" fmla="val -76751"/>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800" b="1" dirty="0" smtClean="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澎</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字是三点水旁，意思</a:t>
            </a:r>
            <a:r>
              <a:rPr lang="zh-CN" altLang="en-US" sz="2800" b="1" dirty="0">
                <a:solidFill>
                  <a:schemeClr val="tx1"/>
                </a:solidFill>
                <a:latin typeface="楷体" panose="02010609060101010101" charset="-122"/>
                <a:ea typeface="楷体" panose="02010609060101010101" charset="-122"/>
                <a:cs typeface="楷体" panose="02010609060101010101" charset="-122"/>
              </a:rPr>
              <a:t>是波涛发出冲击声 。</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sp>
        <p:nvSpPr>
          <p:cNvPr id="18" name="矩形标注 17"/>
          <p:cNvSpPr/>
          <p:nvPr/>
        </p:nvSpPr>
        <p:spPr>
          <a:xfrm>
            <a:off x="742950" y="2435520"/>
            <a:ext cx="3883667" cy="1917405"/>
          </a:xfrm>
          <a:prstGeom prst="wedgeRectCallout">
            <a:avLst>
              <a:gd name="adj1" fmla="val 19266"/>
              <a:gd name="adj2" fmla="val -57729"/>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b="1" dirty="0">
                <a:solidFill>
                  <a:schemeClr val="tx1"/>
                </a:solidFill>
                <a:latin typeface="楷体" panose="02010609060101010101" charset="-122"/>
                <a:ea typeface="楷体" panose="02010609060101010101" charset="-122"/>
                <a:cs typeface="楷体" panose="02010609060101010101" charset="-122"/>
              </a:rPr>
              <a:t>  “</a:t>
            </a:r>
            <a:r>
              <a:rPr lang="zh-CN" altLang="en-US" sz="2800" b="1" dirty="0">
                <a:solidFill>
                  <a:schemeClr val="tx1"/>
                </a:solidFill>
                <a:latin typeface="楷体" panose="02010609060101010101" charset="-122"/>
                <a:ea typeface="楷体" panose="02010609060101010101" charset="-122"/>
                <a:cs typeface="楷体" panose="02010609060101010101" charset="-122"/>
              </a:rPr>
              <a:t>勺</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字容易与</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勾</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字混淆，</a:t>
            </a:r>
            <a:r>
              <a:rPr lang="en-US" altLang="zh-CN" sz="2800" b="1" dirty="0" smtClean="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勺</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字里面是一点，而</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勾</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字里面</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是“厶”</a:t>
            </a:r>
            <a:r>
              <a:rPr lang="zh-CN" altLang="en-US" sz="2800" b="1" dirty="0">
                <a:solidFill>
                  <a:schemeClr val="tx1"/>
                </a:solidFill>
                <a:latin typeface="楷体" panose="02010609060101010101" charset="-122"/>
                <a:ea typeface="楷体" panose="02010609060101010101" charset="-122"/>
                <a:cs typeface="楷体" panose="02010609060101010101" charset="-122"/>
              </a:rPr>
              <a:t>。</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403860" y="709745"/>
            <a:ext cx="2632710" cy="583565"/>
          </a:xfrm>
          <a:prstGeom prst="rect">
            <a:avLst/>
          </a:prstGeom>
          <a:solidFill>
            <a:schemeClr val="accent2">
              <a:lumMod val="40000"/>
              <a:lumOff val="60000"/>
            </a:schemeClr>
          </a:solidFill>
        </p:spPr>
        <p:txBody>
          <a:bodyPr wrap="none" rtlCol="0">
            <a:spAutoFit/>
          </a:bodyPr>
          <a:lstStyle/>
          <a:p>
            <a:pPr algn="l"/>
            <a:r>
              <a:rPr lang="zh-CN" altLang="en-US" sz="3200" b="1">
                <a:latin typeface="楷体" panose="02010609060101010101" charset="-122"/>
                <a:ea typeface="楷体" panose="02010609060101010101" charset="-122"/>
                <a:cs typeface="楷体" panose="02010609060101010101" charset="-122"/>
                <a:sym typeface="+mn-ea"/>
              </a:rPr>
              <a:t>容易写出别字</a:t>
            </a:r>
            <a:endParaRPr lang="zh-CN" altLang="en-US" sz="3200" b="1">
              <a:latin typeface="楷体" panose="02010609060101010101" charset="-122"/>
              <a:ea typeface="楷体" panose="02010609060101010101" charset="-122"/>
              <a:cs typeface="楷体" panose="02010609060101010101" charset="-122"/>
              <a:sym typeface="+mn-ea"/>
            </a:endParaRPr>
          </a:p>
        </p:txBody>
      </p:sp>
      <p:sp>
        <p:nvSpPr>
          <p:cNvPr id="11" name="左大括号 10"/>
          <p:cNvSpPr/>
          <p:nvPr/>
        </p:nvSpPr>
        <p:spPr>
          <a:xfrm>
            <a:off x="835133" y="1753552"/>
            <a:ext cx="195998" cy="238887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文本框 12"/>
          <p:cNvSpPr txBox="1"/>
          <p:nvPr/>
        </p:nvSpPr>
        <p:spPr>
          <a:xfrm>
            <a:off x="1061720" y="1635125"/>
            <a:ext cx="645795" cy="645160"/>
          </a:xfrm>
          <a:prstGeom prst="rect">
            <a:avLst/>
          </a:prstGeom>
          <a:noFill/>
        </p:spPr>
        <p:txBody>
          <a:bodyPr wrap="square" rtlCol="0">
            <a:spAutoFit/>
          </a:bodyPr>
          <a:lstStyle/>
          <a:p>
            <a:r>
              <a:rPr lang="zh-CN" altLang="en-US" sz="3600" b="1">
                <a:latin typeface="楷体" panose="02010609060101010101" charset="-122"/>
                <a:ea typeface="楷体" panose="02010609060101010101" charset="-122"/>
              </a:rPr>
              <a:t>勺</a:t>
            </a:r>
            <a:endParaRPr lang="zh-CN" altLang="en-US" sz="3600" b="1">
              <a:latin typeface="楷体" panose="02010609060101010101" charset="-122"/>
              <a:ea typeface="楷体" panose="02010609060101010101" charset="-122"/>
            </a:endParaRPr>
          </a:p>
        </p:txBody>
      </p:sp>
      <p:sp>
        <p:nvSpPr>
          <p:cNvPr id="15" name="文本框 14"/>
          <p:cNvSpPr txBox="1"/>
          <p:nvPr/>
        </p:nvSpPr>
        <p:spPr>
          <a:xfrm>
            <a:off x="1061720" y="2638425"/>
            <a:ext cx="843915" cy="521970"/>
          </a:xfrm>
          <a:prstGeom prst="rect">
            <a:avLst/>
          </a:prstGeom>
          <a:noFill/>
        </p:spPr>
        <p:txBody>
          <a:bodyPr wrap="square" rtlCol="0">
            <a:spAutoFit/>
          </a:bodyPr>
          <a:lstStyle/>
          <a:p>
            <a:pPr lvl="0" algn="l">
              <a:buClrTx/>
              <a:buSzTx/>
              <a:buFontTx/>
            </a:pPr>
            <a:r>
              <a:rPr lang="zh-CN" altLang="en-US" sz="3600" b="1">
                <a:latin typeface="楷体" panose="02010609060101010101" charset="-122"/>
                <a:ea typeface="楷体" panose="02010609060101010101" charset="-122"/>
                <a:sym typeface="+mn-ea"/>
              </a:rPr>
              <a:t>勾</a:t>
            </a:r>
            <a:endParaRPr lang="zh-CN" altLang="en-US" sz="3600" b="1">
              <a:latin typeface="楷体" panose="02010609060101010101" charset="-122"/>
              <a:ea typeface="楷体" panose="02010609060101010101" charset="-122"/>
              <a:sym typeface="+mn-ea"/>
            </a:endParaRPr>
          </a:p>
        </p:txBody>
      </p:sp>
      <p:sp>
        <p:nvSpPr>
          <p:cNvPr id="16" name="文本框 15"/>
          <p:cNvSpPr txBox="1"/>
          <p:nvPr/>
        </p:nvSpPr>
        <p:spPr>
          <a:xfrm>
            <a:off x="1061720" y="3593465"/>
            <a:ext cx="781685" cy="521970"/>
          </a:xfrm>
          <a:prstGeom prst="rect">
            <a:avLst/>
          </a:prstGeom>
          <a:noFill/>
        </p:spPr>
        <p:txBody>
          <a:bodyPr wrap="square" rtlCol="0">
            <a:spAutoFit/>
          </a:bodyPr>
          <a:lstStyle/>
          <a:p>
            <a:pPr lvl="0" algn="l">
              <a:buClrTx/>
              <a:buSzTx/>
              <a:buFontTx/>
            </a:pPr>
            <a:r>
              <a:rPr lang="zh-CN" altLang="en-US" sz="3600" b="1">
                <a:latin typeface="楷体" panose="02010609060101010101" charset="-122"/>
                <a:ea typeface="楷体" panose="02010609060101010101" charset="-122"/>
                <a:sym typeface="+mn-ea"/>
              </a:rPr>
              <a:t>匀</a:t>
            </a:r>
            <a:endParaRPr lang="zh-CN" altLang="en-US" sz="3600" b="1">
              <a:latin typeface="楷体" panose="02010609060101010101" charset="-122"/>
              <a:ea typeface="楷体" panose="02010609060101010101" charset="-122"/>
              <a:sym typeface="+mn-ea"/>
            </a:endParaRPr>
          </a:p>
        </p:txBody>
      </p:sp>
      <p:sp>
        <p:nvSpPr>
          <p:cNvPr id="17" name="文本框 16"/>
          <p:cNvSpPr txBox="1"/>
          <p:nvPr/>
        </p:nvSpPr>
        <p:spPr>
          <a:xfrm>
            <a:off x="1696720" y="1635125"/>
            <a:ext cx="1339850" cy="645160"/>
          </a:xfrm>
          <a:prstGeom prst="rect">
            <a:avLst/>
          </a:prstGeom>
          <a:noFill/>
        </p:spPr>
        <p:txBody>
          <a:bodyPr wrap="square" rtlCol="0">
            <a:spAutoFit/>
          </a:bodyPr>
          <a:lstStyle/>
          <a:p>
            <a:pPr lvl="0" algn="l">
              <a:buClrTx/>
              <a:buSzTx/>
              <a:buFontTx/>
            </a:pPr>
            <a:r>
              <a:rPr lang="zh-CN" altLang="en-US" sz="3600" b="1" dirty="0">
                <a:solidFill>
                  <a:srgbClr val="FF0000"/>
                </a:solidFill>
                <a:latin typeface="汉语拼音" panose="020B0604020202020204" pitchFamily="34" charset="0"/>
                <a:ea typeface="楷体" panose="02010609060101010101" charset="-122"/>
                <a:cs typeface="汉语拼音" panose="020B0604020202020204" pitchFamily="34" charset="0"/>
                <a:sym typeface="+mn-ea"/>
              </a:rPr>
              <a:t>sháo</a:t>
            </a:r>
            <a:endParaRPr lang="zh-CN" altLang="en-US" sz="3600" b="1" dirty="0">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18" name="文本框 17"/>
          <p:cNvSpPr txBox="1"/>
          <p:nvPr/>
        </p:nvSpPr>
        <p:spPr>
          <a:xfrm>
            <a:off x="1707515" y="2638425"/>
            <a:ext cx="1178560" cy="645160"/>
          </a:xfrm>
          <a:prstGeom prst="rect">
            <a:avLst/>
          </a:prstGeom>
          <a:noFill/>
        </p:spPr>
        <p:txBody>
          <a:bodyPr wrap="square" rtlCol="0">
            <a:spAutoFit/>
          </a:bodyPr>
          <a:lstStyle/>
          <a:p>
            <a:pPr lvl="0" algn="l">
              <a:buClrTx/>
              <a:buSzTx/>
              <a:buFontTx/>
            </a:pPr>
            <a:r>
              <a:rPr lang="zh-CN" altLang="en-US"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rPr>
              <a:t>gōu</a:t>
            </a:r>
            <a:endParaRPr lang="zh-CN" altLang="en-US"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19" name="文本框 18"/>
          <p:cNvSpPr txBox="1"/>
          <p:nvPr/>
        </p:nvSpPr>
        <p:spPr>
          <a:xfrm>
            <a:off x="1707515" y="3620770"/>
            <a:ext cx="1438910" cy="645160"/>
          </a:xfrm>
          <a:prstGeom prst="rect">
            <a:avLst/>
          </a:prstGeom>
          <a:noFill/>
        </p:spPr>
        <p:txBody>
          <a:bodyPr wrap="square" rtlCol="0">
            <a:spAutoFit/>
          </a:bodyPr>
          <a:lstStyle/>
          <a:p>
            <a:pPr lvl="0" algn="l">
              <a:buClrTx/>
              <a:buSzTx/>
              <a:buFontTx/>
            </a:pPr>
            <a:r>
              <a:rPr lang="zh-CN" altLang="en-US"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rPr>
              <a:t>yún</a:t>
            </a:r>
            <a:endParaRPr lang="zh-CN" altLang="en-US"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20" name="文本框 19"/>
          <p:cNvSpPr txBox="1"/>
          <p:nvPr/>
        </p:nvSpPr>
        <p:spPr>
          <a:xfrm>
            <a:off x="2886075" y="1635125"/>
            <a:ext cx="1363980" cy="645160"/>
          </a:xfrm>
          <a:prstGeom prst="rect">
            <a:avLst/>
          </a:prstGeom>
          <a:noFill/>
        </p:spPr>
        <p:txBody>
          <a:bodyPr wrap="square" rtlCol="0">
            <a:spAutoFit/>
          </a:bodyPr>
          <a:lstStyle/>
          <a:p>
            <a:pPr lvl="0" algn="l">
              <a:buClrTx/>
              <a:buSzTx/>
              <a:buFontTx/>
            </a:pPr>
            <a:r>
              <a:rPr lang="en-US" altLang="zh-CN" sz="3600" b="1">
                <a:latin typeface="楷体" panose="02010609060101010101" charset="-122"/>
                <a:ea typeface="楷体" panose="02010609060101010101" charset="-122"/>
                <a:sym typeface="+mn-ea"/>
              </a:rPr>
              <a:t>(</a:t>
            </a:r>
            <a:r>
              <a:rPr lang="zh-CN" altLang="en-US" sz="3600" b="1">
                <a:latin typeface="楷体" panose="02010609060101010101" charset="-122"/>
                <a:ea typeface="楷体" panose="02010609060101010101" charset="-122"/>
                <a:sym typeface="+mn-ea"/>
              </a:rPr>
              <a:t>勺子</a:t>
            </a:r>
            <a:r>
              <a:rPr lang="en-US" altLang="zh-CN" sz="3600" b="1">
                <a:latin typeface="楷体" panose="02010609060101010101" charset="-122"/>
                <a:ea typeface="楷体" panose="02010609060101010101" charset="-122"/>
                <a:sym typeface="+mn-ea"/>
              </a:rPr>
              <a:t>)</a:t>
            </a:r>
            <a:endParaRPr lang="en-US" altLang="zh-CN" sz="3600" b="1">
              <a:latin typeface="楷体" panose="02010609060101010101" charset="-122"/>
              <a:ea typeface="楷体" panose="02010609060101010101" charset="-122"/>
              <a:sym typeface="+mn-ea"/>
            </a:endParaRPr>
          </a:p>
        </p:txBody>
      </p:sp>
      <p:sp>
        <p:nvSpPr>
          <p:cNvPr id="21" name="文本框 20"/>
          <p:cNvSpPr txBox="1"/>
          <p:nvPr/>
        </p:nvSpPr>
        <p:spPr>
          <a:xfrm>
            <a:off x="2886075" y="2616200"/>
            <a:ext cx="1363980" cy="645160"/>
          </a:xfrm>
          <a:prstGeom prst="rect">
            <a:avLst/>
          </a:prstGeom>
          <a:noFill/>
        </p:spPr>
        <p:txBody>
          <a:bodyPr wrap="square" rtlCol="0">
            <a:spAutoFit/>
          </a:bodyPr>
          <a:lstStyle/>
          <a:p>
            <a:pPr lvl="0" algn="l">
              <a:buClrTx/>
              <a:buSzTx/>
              <a:buFontTx/>
            </a:pPr>
            <a:r>
              <a:rPr lang="en-US" altLang="zh-CN" sz="3600" b="1">
                <a:latin typeface="楷体" panose="02010609060101010101" charset="-122"/>
                <a:ea typeface="楷体" panose="02010609060101010101" charset="-122"/>
                <a:sym typeface="+mn-ea"/>
              </a:rPr>
              <a:t>(</a:t>
            </a:r>
            <a:r>
              <a:rPr lang="zh-CN" altLang="en-US" sz="3600" b="1">
                <a:latin typeface="楷体" panose="02010609060101010101" charset="-122"/>
                <a:ea typeface="楷体" panose="02010609060101010101" charset="-122"/>
                <a:sym typeface="+mn-ea"/>
              </a:rPr>
              <a:t>勾人</a:t>
            </a:r>
            <a:r>
              <a:rPr lang="en-US" altLang="zh-CN" sz="3600" b="1">
                <a:latin typeface="楷体" panose="02010609060101010101" charset="-122"/>
                <a:ea typeface="楷体" panose="02010609060101010101" charset="-122"/>
                <a:sym typeface="+mn-ea"/>
              </a:rPr>
              <a:t>)</a:t>
            </a:r>
            <a:endParaRPr lang="en-US" altLang="zh-CN" sz="3600" b="1">
              <a:latin typeface="楷体" panose="02010609060101010101" charset="-122"/>
              <a:ea typeface="楷体" panose="02010609060101010101" charset="-122"/>
              <a:sym typeface="+mn-ea"/>
            </a:endParaRPr>
          </a:p>
        </p:txBody>
      </p:sp>
      <p:sp>
        <p:nvSpPr>
          <p:cNvPr id="22" name="文本框 21"/>
          <p:cNvSpPr txBox="1"/>
          <p:nvPr/>
        </p:nvSpPr>
        <p:spPr>
          <a:xfrm>
            <a:off x="2886075" y="3670300"/>
            <a:ext cx="1426210" cy="645160"/>
          </a:xfrm>
          <a:prstGeom prst="rect">
            <a:avLst/>
          </a:prstGeom>
          <a:noFill/>
        </p:spPr>
        <p:txBody>
          <a:bodyPr wrap="square" rtlCol="0">
            <a:spAutoFit/>
          </a:bodyPr>
          <a:lstStyle/>
          <a:p>
            <a:pPr lvl="0" algn="l">
              <a:buClrTx/>
              <a:buSzTx/>
              <a:buFontTx/>
            </a:pPr>
            <a:r>
              <a:rPr lang="en-US" altLang="zh-CN" sz="3600" b="1">
                <a:latin typeface="楷体" panose="02010609060101010101" charset="-122"/>
                <a:ea typeface="楷体" panose="02010609060101010101" charset="-122"/>
                <a:sym typeface="+mn-ea"/>
              </a:rPr>
              <a:t>(</a:t>
            </a:r>
            <a:r>
              <a:rPr lang="zh-CN" altLang="en-US" sz="3600" b="1">
                <a:latin typeface="楷体" panose="02010609060101010101" charset="-122"/>
                <a:ea typeface="楷体" panose="02010609060101010101" charset="-122"/>
                <a:sym typeface="+mn-ea"/>
              </a:rPr>
              <a:t>均匀</a:t>
            </a:r>
            <a:r>
              <a:rPr lang="en-US" altLang="zh-CN" sz="3600" b="1">
                <a:latin typeface="楷体" panose="02010609060101010101" charset="-122"/>
                <a:ea typeface="楷体" panose="02010609060101010101" charset="-122"/>
                <a:sym typeface="+mn-ea"/>
              </a:rPr>
              <a:t>)</a:t>
            </a:r>
            <a:endParaRPr lang="en-US" altLang="zh-CN" sz="3600" b="1">
              <a:latin typeface="楷体" panose="02010609060101010101" charset="-122"/>
              <a:ea typeface="楷体" panose="02010609060101010101" charset="-122"/>
              <a:sym typeface="+mn-ea"/>
            </a:endParaRPr>
          </a:p>
        </p:txBody>
      </p:sp>
      <p:sp>
        <p:nvSpPr>
          <p:cNvPr id="23" name="左大括号 22"/>
          <p:cNvSpPr/>
          <p:nvPr/>
        </p:nvSpPr>
        <p:spPr>
          <a:xfrm>
            <a:off x="5068995" y="1753552"/>
            <a:ext cx="195998" cy="236982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文本框 23"/>
          <p:cNvSpPr txBox="1"/>
          <p:nvPr/>
        </p:nvSpPr>
        <p:spPr>
          <a:xfrm>
            <a:off x="5224145" y="1499235"/>
            <a:ext cx="700405" cy="645160"/>
          </a:xfrm>
          <a:prstGeom prst="rect">
            <a:avLst/>
          </a:prstGeom>
          <a:noFill/>
        </p:spPr>
        <p:txBody>
          <a:bodyPr wrap="square" rtlCol="0">
            <a:spAutoFit/>
          </a:bodyPr>
          <a:lstStyle/>
          <a:p>
            <a:pPr lvl="0" algn="l">
              <a:buClrTx/>
              <a:buSzTx/>
              <a:buFontTx/>
            </a:pPr>
            <a:r>
              <a:rPr lang="zh-CN" altLang="en-US" sz="3600" b="1">
                <a:latin typeface="楷体" panose="02010609060101010101" charset="-122"/>
                <a:ea typeface="楷体" panose="02010609060101010101" charset="-122"/>
                <a:sym typeface="+mn-ea"/>
              </a:rPr>
              <a:t>涌</a:t>
            </a:r>
            <a:endParaRPr lang="zh-CN" altLang="en-US" sz="3600" b="1">
              <a:latin typeface="楷体" panose="02010609060101010101" charset="-122"/>
              <a:ea typeface="楷体" panose="02010609060101010101" charset="-122"/>
              <a:sym typeface="+mn-ea"/>
            </a:endParaRPr>
          </a:p>
        </p:txBody>
      </p:sp>
      <p:sp>
        <p:nvSpPr>
          <p:cNvPr id="25" name="文本框 24"/>
          <p:cNvSpPr txBox="1"/>
          <p:nvPr/>
        </p:nvSpPr>
        <p:spPr>
          <a:xfrm>
            <a:off x="5224145" y="2616200"/>
            <a:ext cx="580390" cy="645160"/>
          </a:xfrm>
          <a:prstGeom prst="rect">
            <a:avLst/>
          </a:prstGeom>
          <a:noFill/>
        </p:spPr>
        <p:txBody>
          <a:bodyPr wrap="square" rtlCol="0">
            <a:spAutoFit/>
          </a:bodyPr>
          <a:lstStyle/>
          <a:p>
            <a:pPr lvl="0" algn="l">
              <a:buClrTx/>
              <a:buSzTx/>
              <a:buFontTx/>
            </a:pPr>
            <a:r>
              <a:rPr lang="zh-CN" altLang="en-US" sz="3600" b="1">
                <a:latin typeface="楷体" panose="02010609060101010101" charset="-122"/>
                <a:ea typeface="楷体" panose="02010609060101010101" charset="-122"/>
                <a:sym typeface="+mn-ea"/>
              </a:rPr>
              <a:t>桶</a:t>
            </a:r>
            <a:endParaRPr lang="zh-CN" altLang="en-US" sz="3600" b="1">
              <a:latin typeface="楷体" panose="02010609060101010101" charset="-122"/>
              <a:ea typeface="楷体" panose="02010609060101010101" charset="-122"/>
              <a:sym typeface="+mn-ea"/>
            </a:endParaRPr>
          </a:p>
        </p:txBody>
      </p:sp>
      <p:sp>
        <p:nvSpPr>
          <p:cNvPr id="26" name="文本框 25"/>
          <p:cNvSpPr txBox="1"/>
          <p:nvPr/>
        </p:nvSpPr>
        <p:spPr>
          <a:xfrm>
            <a:off x="5254625" y="3620770"/>
            <a:ext cx="669925" cy="645160"/>
          </a:xfrm>
          <a:prstGeom prst="rect">
            <a:avLst/>
          </a:prstGeom>
          <a:noFill/>
        </p:spPr>
        <p:txBody>
          <a:bodyPr wrap="square" rtlCol="0">
            <a:spAutoFit/>
          </a:bodyPr>
          <a:lstStyle/>
          <a:p>
            <a:pPr lvl="0" algn="l">
              <a:buClrTx/>
              <a:buSzTx/>
              <a:buFontTx/>
            </a:pPr>
            <a:r>
              <a:rPr lang="zh-CN" altLang="en-US" sz="3600" b="1">
                <a:latin typeface="楷体" panose="02010609060101010101" charset="-122"/>
                <a:ea typeface="楷体" panose="02010609060101010101" charset="-122"/>
                <a:sym typeface="+mn-ea"/>
              </a:rPr>
              <a:t>诵</a:t>
            </a:r>
            <a:endParaRPr lang="zh-CN" altLang="en-US" sz="3600" b="1">
              <a:latin typeface="楷体" panose="02010609060101010101" charset="-122"/>
              <a:ea typeface="楷体" panose="02010609060101010101" charset="-122"/>
              <a:sym typeface="+mn-ea"/>
            </a:endParaRPr>
          </a:p>
        </p:txBody>
      </p:sp>
      <p:sp>
        <p:nvSpPr>
          <p:cNvPr id="27" name="文本框 26"/>
          <p:cNvSpPr txBox="1"/>
          <p:nvPr/>
        </p:nvSpPr>
        <p:spPr>
          <a:xfrm>
            <a:off x="5861685" y="1499235"/>
            <a:ext cx="1488440" cy="645160"/>
          </a:xfrm>
          <a:prstGeom prst="rect">
            <a:avLst/>
          </a:prstGeom>
          <a:noFill/>
        </p:spPr>
        <p:txBody>
          <a:bodyPr wrap="square" rtlCol="0">
            <a:spAutoFit/>
          </a:bodyPr>
          <a:lstStyle/>
          <a:p>
            <a:pPr lvl="0" algn="l">
              <a:buClrTx/>
              <a:buSzTx/>
              <a:buFontTx/>
            </a:pPr>
            <a:r>
              <a:rPr lang="zh-CN" altLang="en-US"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rPr>
              <a:t>sòng</a:t>
            </a:r>
            <a:endParaRPr lang="zh-CN" altLang="en-US"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28" name="文本框 27"/>
          <p:cNvSpPr txBox="1"/>
          <p:nvPr/>
        </p:nvSpPr>
        <p:spPr>
          <a:xfrm>
            <a:off x="5861685" y="2638425"/>
            <a:ext cx="1599565" cy="645160"/>
          </a:xfrm>
          <a:prstGeom prst="rect">
            <a:avLst/>
          </a:prstGeom>
          <a:noFill/>
        </p:spPr>
        <p:txBody>
          <a:bodyPr wrap="square" rtlCol="0">
            <a:spAutoFit/>
          </a:bodyPr>
          <a:lstStyle/>
          <a:p>
            <a:pPr lvl="0" algn="l">
              <a:buClrTx/>
              <a:buSzTx/>
              <a:buFontTx/>
            </a:pPr>
            <a:r>
              <a:rPr lang="zh-CN" altLang="en-US" sz="3600" b="1" dirty="0">
                <a:solidFill>
                  <a:srgbClr val="FF0000"/>
                </a:solidFill>
                <a:latin typeface="汉语拼音" panose="020B0604020202020204" pitchFamily="34" charset="0"/>
                <a:ea typeface="楷体" panose="02010609060101010101" charset="-122"/>
                <a:cs typeface="汉语拼音" panose="020B0604020202020204" pitchFamily="34" charset="0"/>
                <a:sym typeface="+mn-ea"/>
              </a:rPr>
              <a:t>tǒng</a:t>
            </a:r>
            <a:endParaRPr lang="zh-CN" altLang="en-US" sz="3600" b="1" dirty="0">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29" name="文本框 28"/>
          <p:cNvSpPr txBox="1"/>
          <p:nvPr/>
        </p:nvSpPr>
        <p:spPr>
          <a:xfrm>
            <a:off x="5861685" y="3620770"/>
            <a:ext cx="1452245" cy="645160"/>
          </a:xfrm>
          <a:prstGeom prst="rect">
            <a:avLst/>
          </a:prstGeom>
          <a:noFill/>
        </p:spPr>
        <p:txBody>
          <a:bodyPr wrap="square" rtlCol="0">
            <a:spAutoFit/>
          </a:bodyPr>
          <a:lstStyle/>
          <a:p>
            <a:pPr lvl="0" algn="l">
              <a:buClrTx/>
              <a:buSzTx/>
              <a:buFontTx/>
            </a:pPr>
            <a:r>
              <a:rPr lang="zh-CN" altLang="en-US"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rPr>
              <a:t>sòng</a:t>
            </a:r>
            <a:endParaRPr lang="zh-CN" altLang="en-US"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30" name="文本框 29"/>
          <p:cNvSpPr txBox="1"/>
          <p:nvPr/>
        </p:nvSpPr>
        <p:spPr>
          <a:xfrm>
            <a:off x="6834505" y="1527810"/>
            <a:ext cx="1690370" cy="646331"/>
          </a:xfrm>
          <a:prstGeom prst="rect">
            <a:avLst/>
          </a:prstGeom>
          <a:noFill/>
        </p:spPr>
        <p:txBody>
          <a:bodyPr wrap="square" rtlCol="0">
            <a:spAutoFit/>
          </a:bodyPr>
          <a:lstStyle/>
          <a:p>
            <a:pPr lvl="0"/>
            <a:r>
              <a:rPr lang="zh-CN" altLang="en-US" sz="3600" b="1" dirty="0" smtClean="0">
                <a:latin typeface="楷体" panose="02010609060101010101" charset="-122"/>
                <a:ea typeface="楷体" panose="02010609060101010101" charset="-122"/>
                <a:sym typeface="+mn-ea"/>
              </a:rPr>
              <a:t>（</a:t>
            </a:r>
            <a:r>
              <a:rPr lang="en-US" altLang="zh-CN" sz="3600" b="1" dirty="0" err="1" smtClean="0">
                <a:latin typeface="楷体" panose="02010609060101010101" charset="-122"/>
                <a:ea typeface="楷体" panose="02010609060101010101" charset="-122"/>
                <a:sym typeface="+mn-ea"/>
              </a:rPr>
              <a:t>涌动</a:t>
            </a:r>
            <a:r>
              <a:rPr lang="zh-CN" altLang="en-US" sz="3600" b="1" dirty="0" smtClean="0">
                <a:latin typeface="楷体" panose="02010609060101010101" charset="-122"/>
                <a:ea typeface="楷体" panose="02010609060101010101" charset="-122"/>
                <a:sym typeface="+mn-ea"/>
              </a:rPr>
              <a:t>）</a:t>
            </a:r>
            <a:endParaRPr lang="en-US" altLang="zh-CN" sz="3600" b="1" dirty="0">
              <a:latin typeface="楷体" panose="02010609060101010101" charset="-122"/>
              <a:ea typeface="楷体" panose="02010609060101010101" charset="-122"/>
              <a:sym typeface="+mn-ea"/>
            </a:endParaRPr>
          </a:p>
        </p:txBody>
      </p:sp>
      <p:sp>
        <p:nvSpPr>
          <p:cNvPr id="31" name="文本框 30"/>
          <p:cNvSpPr txBox="1"/>
          <p:nvPr/>
        </p:nvSpPr>
        <p:spPr>
          <a:xfrm>
            <a:off x="6800215" y="2625725"/>
            <a:ext cx="1666240" cy="645160"/>
          </a:xfrm>
          <a:prstGeom prst="rect">
            <a:avLst/>
          </a:prstGeom>
          <a:noFill/>
        </p:spPr>
        <p:txBody>
          <a:bodyPr wrap="square" rtlCol="0">
            <a:spAutoFit/>
          </a:bodyPr>
          <a:lstStyle/>
          <a:p>
            <a:pPr lvl="0" algn="l">
              <a:buClrTx/>
              <a:buSzTx/>
              <a:buFontTx/>
            </a:pPr>
            <a:r>
              <a:rPr lang="en-US" altLang="zh-CN" sz="3600" b="1" dirty="0">
                <a:latin typeface="楷体" panose="02010609060101010101" charset="-122"/>
                <a:ea typeface="楷体" panose="02010609060101010101" charset="-122"/>
                <a:sym typeface="+mn-ea"/>
              </a:rPr>
              <a:t>（</a:t>
            </a:r>
            <a:r>
              <a:rPr lang="en-US" altLang="zh-CN" sz="3600" b="1" dirty="0" err="1">
                <a:latin typeface="楷体" panose="02010609060101010101" charset="-122"/>
                <a:ea typeface="楷体" panose="02010609060101010101" charset="-122"/>
                <a:sym typeface="+mn-ea"/>
              </a:rPr>
              <a:t>水桶</a:t>
            </a:r>
            <a:r>
              <a:rPr lang="en-US" altLang="zh-CN" sz="3600" b="1" dirty="0">
                <a:latin typeface="楷体" panose="02010609060101010101" charset="-122"/>
                <a:ea typeface="楷体" panose="02010609060101010101" charset="-122"/>
                <a:sym typeface="+mn-ea"/>
              </a:rPr>
              <a:t>）</a:t>
            </a:r>
            <a:endParaRPr lang="en-US" altLang="zh-CN" sz="3600" b="1" dirty="0">
              <a:latin typeface="楷体" panose="02010609060101010101" charset="-122"/>
              <a:ea typeface="楷体" panose="02010609060101010101" charset="-122"/>
              <a:sym typeface="+mn-ea"/>
            </a:endParaRPr>
          </a:p>
        </p:txBody>
      </p:sp>
      <p:sp>
        <p:nvSpPr>
          <p:cNvPr id="32" name="文本框 31"/>
          <p:cNvSpPr txBox="1"/>
          <p:nvPr/>
        </p:nvSpPr>
        <p:spPr>
          <a:xfrm>
            <a:off x="6800215" y="3541395"/>
            <a:ext cx="1789430" cy="645160"/>
          </a:xfrm>
          <a:prstGeom prst="rect">
            <a:avLst/>
          </a:prstGeom>
          <a:noFill/>
        </p:spPr>
        <p:txBody>
          <a:bodyPr wrap="square" rtlCol="0">
            <a:spAutoFit/>
          </a:bodyPr>
          <a:lstStyle/>
          <a:p>
            <a:pPr lvl="0" algn="l">
              <a:buClrTx/>
              <a:buSzTx/>
              <a:buFontTx/>
            </a:pPr>
            <a:r>
              <a:rPr lang="en-US" altLang="zh-CN" sz="3600" b="1">
                <a:latin typeface="楷体" panose="02010609060101010101" charset="-122"/>
                <a:ea typeface="楷体" panose="02010609060101010101" charset="-122"/>
                <a:sym typeface="+mn-ea"/>
              </a:rPr>
              <a:t>（朗诵）</a:t>
            </a:r>
            <a:endParaRPr lang="en-US" altLang="zh-CN" sz="3600" b="1">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左大括号 10"/>
          <p:cNvSpPr/>
          <p:nvPr/>
        </p:nvSpPr>
        <p:spPr>
          <a:xfrm>
            <a:off x="956916" y="1844675"/>
            <a:ext cx="161982" cy="238887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文本框 12"/>
          <p:cNvSpPr txBox="1"/>
          <p:nvPr/>
        </p:nvSpPr>
        <p:spPr>
          <a:xfrm>
            <a:off x="1109345" y="1643380"/>
            <a:ext cx="645795" cy="645160"/>
          </a:xfrm>
          <a:prstGeom prst="rect">
            <a:avLst/>
          </a:prstGeom>
          <a:noFill/>
        </p:spPr>
        <p:txBody>
          <a:bodyPr wrap="square" rtlCol="0">
            <a:spAutoFit/>
          </a:bodyPr>
          <a:lstStyle/>
          <a:p>
            <a:r>
              <a:rPr lang="zh-CN" altLang="en-US" sz="3600" b="1">
                <a:latin typeface="楷体" panose="02010609060101010101" charset="-122"/>
                <a:ea typeface="楷体" panose="02010609060101010101" charset="-122"/>
              </a:rPr>
              <a:t>淌</a:t>
            </a:r>
            <a:endParaRPr lang="zh-CN" altLang="en-US" sz="3600" b="1">
              <a:latin typeface="楷体" panose="02010609060101010101" charset="-122"/>
              <a:ea typeface="楷体" panose="02010609060101010101" charset="-122"/>
            </a:endParaRPr>
          </a:p>
        </p:txBody>
      </p:sp>
      <p:sp>
        <p:nvSpPr>
          <p:cNvPr id="15" name="文本框 14"/>
          <p:cNvSpPr txBox="1"/>
          <p:nvPr/>
        </p:nvSpPr>
        <p:spPr>
          <a:xfrm>
            <a:off x="1109345" y="2703512"/>
            <a:ext cx="843915" cy="645160"/>
          </a:xfrm>
          <a:prstGeom prst="rect">
            <a:avLst/>
          </a:prstGeom>
          <a:noFill/>
        </p:spPr>
        <p:txBody>
          <a:bodyPr wrap="square" rtlCol="0">
            <a:spAutoFit/>
          </a:bodyPr>
          <a:lstStyle/>
          <a:p>
            <a:pPr lvl="0" algn="l">
              <a:buClrTx/>
              <a:buSzTx/>
              <a:buFontTx/>
            </a:pPr>
            <a:r>
              <a:rPr lang="zh-CN" altLang="en-US" sz="3600" b="1">
                <a:latin typeface="楷体" panose="02010609060101010101" charset="-122"/>
                <a:ea typeface="楷体" panose="02010609060101010101" charset="-122"/>
                <a:sym typeface="+mn-ea"/>
              </a:rPr>
              <a:t>躺</a:t>
            </a:r>
            <a:endParaRPr lang="zh-CN" altLang="en-US" sz="3600" b="1">
              <a:latin typeface="楷体" panose="02010609060101010101" charset="-122"/>
              <a:ea typeface="楷体" panose="02010609060101010101" charset="-122"/>
              <a:sym typeface="+mn-ea"/>
            </a:endParaRPr>
          </a:p>
        </p:txBody>
      </p:sp>
      <p:sp>
        <p:nvSpPr>
          <p:cNvPr id="16" name="文本框 15"/>
          <p:cNvSpPr txBox="1"/>
          <p:nvPr/>
        </p:nvSpPr>
        <p:spPr>
          <a:xfrm>
            <a:off x="1109345" y="3677285"/>
            <a:ext cx="781685" cy="645160"/>
          </a:xfrm>
          <a:prstGeom prst="rect">
            <a:avLst/>
          </a:prstGeom>
          <a:noFill/>
        </p:spPr>
        <p:txBody>
          <a:bodyPr wrap="square" rtlCol="0">
            <a:spAutoFit/>
          </a:bodyPr>
          <a:lstStyle/>
          <a:p>
            <a:pPr lvl="0" algn="l">
              <a:buClrTx/>
              <a:buSzTx/>
              <a:buFontTx/>
            </a:pPr>
            <a:r>
              <a:rPr lang="zh-CN" altLang="en-US" sz="3600" b="1">
                <a:latin typeface="楷体" panose="02010609060101010101" charset="-122"/>
                <a:ea typeface="楷体" panose="02010609060101010101" charset="-122"/>
                <a:sym typeface="+mn-ea"/>
              </a:rPr>
              <a:t>倘</a:t>
            </a:r>
            <a:endParaRPr lang="zh-CN" altLang="en-US" sz="3600" b="1">
              <a:latin typeface="楷体" panose="02010609060101010101" charset="-122"/>
              <a:ea typeface="楷体" panose="02010609060101010101" charset="-122"/>
              <a:sym typeface="+mn-ea"/>
            </a:endParaRPr>
          </a:p>
        </p:txBody>
      </p:sp>
      <p:sp>
        <p:nvSpPr>
          <p:cNvPr id="17" name="文本框 16"/>
          <p:cNvSpPr txBox="1"/>
          <p:nvPr/>
        </p:nvSpPr>
        <p:spPr>
          <a:xfrm>
            <a:off x="1744345" y="1643380"/>
            <a:ext cx="1339850" cy="645160"/>
          </a:xfrm>
          <a:prstGeom prst="rect">
            <a:avLst/>
          </a:prstGeom>
          <a:noFill/>
        </p:spPr>
        <p:txBody>
          <a:bodyPr wrap="square" rtlCol="0">
            <a:spAutoFit/>
          </a:bodyPr>
          <a:lstStyle/>
          <a:p>
            <a:pPr lvl="0" algn="l">
              <a:buClrTx/>
              <a:buSzTx/>
              <a:buFontTx/>
            </a:pPr>
            <a:r>
              <a:rPr lang="en-US" altLang="zh-CN" sz="3600" b="1" dirty="0" err="1">
                <a:solidFill>
                  <a:srgbClr val="FF0000"/>
                </a:solidFill>
                <a:latin typeface="汉语拼音" panose="020B0604020202020204" pitchFamily="34" charset="0"/>
                <a:ea typeface="楷体" panose="02010609060101010101" charset="-122"/>
                <a:cs typeface="汉语拼音" panose="020B0604020202020204" pitchFamily="34" charset="0"/>
                <a:sym typeface="+mn-ea"/>
              </a:rPr>
              <a:t>tǎng</a:t>
            </a:r>
            <a:endParaRPr lang="en-US" altLang="zh-CN" sz="3600" b="1" dirty="0">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20" name="文本框 19"/>
          <p:cNvSpPr txBox="1"/>
          <p:nvPr/>
        </p:nvSpPr>
        <p:spPr>
          <a:xfrm>
            <a:off x="2933700" y="1643380"/>
            <a:ext cx="1363980" cy="645160"/>
          </a:xfrm>
          <a:prstGeom prst="rect">
            <a:avLst/>
          </a:prstGeom>
          <a:noFill/>
        </p:spPr>
        <p:txBody>
          <a:bodyPr wrap="square" rtlCol="0">
            <a:spAutoFit/>
          </a:bodyPr>
          <a:lstStyle/>
          <a:p>
            <a:pPr lvl="0" algn="l">
              <a:buClrTx/>
              <a:buSzTx/>
              <a:buFontTx/>
            </a:pPr>
            <a:r>
              <a:rPr lang="en-US" altLang="zh-CN" sz="3600" b="1">
                <a:latin typeface="楷体" panose="02010609060101010101" charset="-122"/>
                <a:ea typeface="楷体" panose="02010609060101010101" charset="-122"/>
                <a:sym typeface="+mn-ea"/>
              </a:rPr>
              <a:t>(</a:t>
            </a:r>
            <a:r>
              <a:rPr lang="zh-CN" altLang="en-US" sz="3600" b="1">
                <a:latin typeface="楷体" panose="02010609060101010101" charset="-122"/>
                <a:ea typeface="楷体" panose="02010609060101010101" charset="-122"/>
                <a:sym typeface="+mn-ea"/>
              </a:rPr>
              <a:t>流淌</a:t>
            </a:r>
            <a:r>
              <a:rPr lang="en-US" altLang="zh-CN" sz="3600" b="1">
                <a:latin typeface="楷体" panose="02010609060101010101" charset="-122"/>
                <a:ea typeface="楷体" panose="02010609060101010101" charset="-122"/>
                <a:sym typeface="+mn-ea"/>
              </a:rPr>
              <a:t>)</a:t>
            </a:r>
            <a:endParaRPr lang="en-US" altLang="zh-CN" sz="3600" b="1">
              <a:latin typeface="楷体" panose="02010609060101010101" charset="-122"/>
              <a:ea typeface="楷体" panose="02010609060101010101" charset="-122"/>
              <a:sym typeface="+mn-ea"/>
            </a:endParaRPr>
          </a:p>
        </p:txBody>
      </p:sp>
      <p:sp>
        <p:nvSpPr>
          <p:cNvPr id="21" name="文本框 20"/>
          <p:cNvSpPr txBox="1"/>
          <p:nvPr/>
        </p:nvSpPr>
        <p:spPr>
          <a:xfrm>
            <a:off x="2933700" y="2703512"/>
            <a:ext cx="1363980" cy="645160"/>
          </a:xfrm>
          <a:prstGeom prst="rect">
            <a:avLst/>
          </a:prstGeom>
          <a:noFill/>
        </p:spPr>
        <p:txBody>
          <a:bodyPr wrap="square" rtlCol="0">
            <a:spAutoFit/>
          </a:bodyPr>
          <a:lstStyle/>
          <a:p>
            <a:pPr lvl="0" algn="l">
              <a:buClrTx/>
              <a:buSzTx/>
              <a:buFontTx/>
            </a:pPr>
            <a:r>
              <a:rPr lang="en-US" altLang="zh-CN" sz="3600" b="1">
                <a:latin typeface="楷体" panose="02010609060101010101" charset="-122"/>
                <a:ea typeface="楷体" panose="02010609060101010101" charset="-122"/>
                <a:sym typeface="+mn-ea"/>
              </a:rPr>
              <a:t>(</a:t>
            </a:r>
            <a:r>
              <a:rPr lang="zh-CN" altLang="en-US" sz="3600" b="1">
                <a:latin typeface="楷体" panose="02010609060101010101" charset="-122"/>
                <a:ea typeface="楷体" panose="02010609060101010101" charset="-122"/>
                <a:sym typeface="+mn-ea"/>
              </a:rPr>
              <a:t>躺下</a:t>
            </a:r>
            <a:r>
              <a:rPr lang="en-US" altLang="zh-CN" sz="3600" b="1">
                <a:latin typeface="楷体" panose="02010609060101010101" charset="-122"/>
                <a:ea typeface="楷体" panose="02010609060101010101" charset="-122"/>
                <a:sym typeface="+mn-ea"/>
              </a:rPr>
              <a:t>)</a:t>
            </a:r>
            <a:endParaRPr lang="en-US" altLang="zh-CN" sz="3600" b="1">
              <a:latin typeface="楷体" panose="02010609060101010101" charset="-122"/>
              <a:ea typeface="楷体" panose="02010609060101010101" charset="-122"/>
              <a:sym typeface="+mn-ea"/>
            </a:endParaRPr>
          </a:p>
        </p:txBody>
      </p:sp>
      <p:sp>
        <p:nvSpPr>
          <p:cNvPr id="22" name="文本框 21"/>
          <p:cNvSpPr txBox="1"/>
          <p:nvPr/>
        </p:nvSpPr>
        <p:spPr>
          <a:xfrm>
            <a:off x="2933700" y="3677285"/>
            <a:ext cx="1426210" cy="645160"/>
          </a:xfrm>
          <a:prstGeom prst="rect">
            <a:avLst/>
          </a:prstGeom>
          <a:noFill/>
        </p:spPr>
        <p:txBody>
          <a:bodyPr wrap="square" rtlCol="0">
            <a:spAutoFit/>
          </a:bodyPr>
          <a:lstStyle/>
          <a:p>
            <a:pPr lvl="0" algn="l">
              <a:buClrTx/>
              <a:buSzTx/>
              <a:buFontTx/>
            </a:pPr>
            <a:r>
              <a:rPr lang="en-US" altLang="zh-CN" sz="3600" b="1">
                <a:latin typeface="楷体" panose="02010609060101010101" charset="-122"/>
                <a:ea typeface="楷体" panose="02010609060101010101" charset="-122"/>
                <a:sym typeface="+mn-ea"/>
              </a:rPr>
              <a:t>(</a:t>
            </a:r>
            <a:r>
              <a:rPr lang="zh-CN" altLang="en-US" sz="3600" b="1">
                <a:latin typeface="楷体" panose="02010609060101010101" charset="-122"/>
                <a:ea typeface="楷体" panose="02010609060101010101" charset="-122"/>
                <a:sym typeface="+mn-ea"/>
              </a:rPr>
              <a:t>倘若</a:t>
            </a:r>
            <a:r>
              <a:rPr lang="en-US" altLang="zh-CN" sz="3600" b="1">
                <a:latin typeface="楷体" panose="02010609060101010101" charset="-122"/>
                <a:ea typeface="楷体" panose="02010609060101010101" charset="-122"/>
                <a:sym typeface="+mn-ea"/>
              </a:rPr>
              <a:t>)</a:t>
            </a:r>
            <a:endParaRPr lang="en-US" altLang="zh-CN" sz="3600" b="1">
              <a:latin typeface="楷体" panose="02010609060101010101" charset="-122"/>
              <a:ea typeface="楷体" panose="02010609060101010101" charset="-122"/>
              <a:sym typeface="+mn-ea"/>
            </a:endParaRPr>
          </a:p>
        </p:txBody>
      </p:sp>
      <p:sp>
        <p:nvSpPr>
          <p:cNvPr id="23" name="左大括号 22"/>
          <p:cNvSpPr/>
          <p:nvPr/>
        </p:nvSpPr>
        <p:spPr>
          <a:xfrm>
            <a:off x="5065243" y="1844675"/>
            <a:ext cx="237158" cy="236982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文本框 23"/>
          <p:cNvSpPr txBox="1"/>
          <p:nvPr/>
        </p:nvSpPr>
        <p:spPr>
          <a:xfrm>
            <a:off x="5281295" y="1643380"/>
            <a:ext cx="700405" cy="645160"/>
          </a:xfrm>
          <a:prstGeom prst="rect">
            <a:avLst/>
          </a:prstGeom>
          <a:noFill/>
        </p:spPr>
        <p:txBody>
          <a:bodyPr wrap="square" rtlCol="0">
            <a:spAutoFit/>
          </a:bodyPr>
          <a:lstStyle/>
          <a:p>
            <a:pPr lvl="0" algn="l">
              <a:buClrTx/>
              <a:buSzTx/>
              <a:buFontTx/>
            </a:pPr>
            <a:r>
              <a:rPr lang="zh-CN" altLang="en-US" sz="3600" b="1">
                <a:latin typeface="楷体" panose="02010609060101010101" charset="-122"/>
                <a:ea typeface="楷体" panose="02010609060101010101" charset="-122"/>
                <a:sym typeface="+mn-ea"/>
              </a:rPr>
              <a:t>糟</a:t>
            </a:r>
            <a:endParaRPr lang="zh-CN" altLang="en-US" sz="3600" b="1">
              <a:latin typeface="楷体" panose="02010609060101010101" charset="-122"/>
              <a:ea typeface="楷体" panose="02010609060101010101" charset="-122"/>
              <a:sym typeface="+mn-ea"/>
            </a:endParaRPr>
          </a:p>
        </p:txBody>
      </p:sp>
      <p:sp>
        <p:nvSpPr>
          <p:cNvPr id="25" name="文本框 24"/>
          <p:cNvSpPr txBox="1"/>
          <p:nvPr/>
        </p:nvSpPr>
        <p:spPr>
          <a:xfrm>
            <a:off x="5281295" y="2703512"/>
            <a:ext cx="580390" cy="645160"/>
          </a:xfrm>
          <a:prstGeom prst="rect">
            <a:avLst/>
          </a:prstGeom>
          <a:noFill/>
        </p:spPr>
        <p:txBody>
          <a:bodyPr wrap="square" rtlCol="0">
            <a:spAutoFit/>
          </a:bodyPr>
          <a:lstStyle/>
          <a:p>
            <a:pPr lvl="0" algn="l">
              <a:buClrTx/>
              <a:buSzTx/>
              <a:buFontTx/>
            </a:pPr>
            <a:r>
              <a:rPr lang="zh-CN" altLang="en-US" sz="3600" b="1">
                <a:latin typeface="楷体" panose="02010609060101010101" charset="-122"/>
                <a:ea typeface="楷体" panose="02010609060101010101" charset="-122"/>
                <a:sym typeface="+mn-ea"/>
              </a:rPr>
              <a:t>遭</a:t>
            </a:r>
            <a:endParaRPr lang="zh-CN" altLang="en-US" sz="3600" b="1">
              <a:latin typeface="楷体" panose="02010609060101010101" charset="-122"/>
              <a:ea typeface="楷体" panose="02010609060101010101" charset="-122"/>
              <a:sym typeface="+mn-ea"/>
            </a:endParaRPr>
          </a:p>
        </p:txBody>
      </p:sp>
      <p:sp>
        <p:nvSpPr>
          <p:cNvPr id="26" name="文本框 25"/>
          <p:cNvSpPr txBox="1"/>
          <p:nvPr/>
        </p:nvSpPr>
        <p:spPr>
          <a:xfrm>
            <a:off x="5281295" y="3677285"/>
            <a:ext cx="669925" cy="645160"/>
          </a:xfrm>
          <a:prstGeom prst="rect">
            <a:avLst/>
          </a:prstGeom>
          <a:noFill/>
        </p:spPr>
        <p:txBody>
          <a:bodyPr wrap="square" rtlCol="0">
            <a:spAutoFit/>
          </a:bodyPr>
          <a:lstStyle/>
          <a:p>
            <a:pPr lvl="0" algn="l">
              <a:buClrTx/>
              <a:buSzTx/>
              <a:buFontTx/>
            </a:pPr>
            <a:r>
              <a:rPr lang="zh-CN" altLang="en-US" sz="3600" b="1">
                <a:latin typeface="楷体" panose="02010609060101010101" charset="-122"/>
                <a:ea typeface="楷体" panose="02010609060101010101" charset="-122"/>
                <a:sym typeface="+mn-ea"/>
              </a:rPr>
              <a:t>槽</a:t>
            </a:r>
            <a:endParaRPr lang="zh-CN" altLang="en-US" sz="3600" b="1">
              <a:latin typeface="楷体" panose="02010609060101010101" charset="-122"/>
              <a:ea typeface="楷体" panose="02010609060101010101" charset="-122"/>
              <a:sym typeface="+mn-ea"/>
            </a:endParaRPr>
          </a:p>
        </p:txBody>
      </p:sp>
      <p:sp>
        <p:nvSpPr>
          <p:cNvPr id="27" name="文本框 26"/>
          <p:cNvSpPr txBox="1"/>
          <p:nvPr/>
        </p:nvSpPr>
        <p:spPr>
          <a:xfrm>
            <a:off x="5861685" y="1643380"/>
            <a:ext cx="1287780" cy="645160"/>
          </a:xfrm>
          <a:prstGeom prst="rect">
            <a:avLst/>
          </a:prstGeom>
          <a:noFill/>
        </p:spPr>
        <p:txBody>
          <a:bodyPr wrap="square" rtlCol="0">
            <a:spAutoFit/>
          </a:bodyPr>
          <a:lstStyle/>
          <a:p>
            <a:pPr lvl="0" algn="l">
              <a:buClrTx/>
              <a:buSzTx/>
              <a:buFontTx/>
            </a:pPr>
            <a:r>
              <a:rPr lang="en-US" altLang="zh-CN"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rPr>
              <a:t>zāo</a:t>
            </a:r>
            <a:endParaRPr lang="en-US" altLang="zh-CN"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28" name="文本框 27"/>
          <p:cNvSpPr txBox="1"/>
          <p:nvPr/>
        </p:nvSpPr>
        <p:spPr>
          <a:xfrm>
            <a:off x="5861685" y="2703512"/>
            <a:ext cx="1599565" cy="645160"/>
          </a:xfrm>
          <a:prstGeom prst="rect">
            <a:avLst/>
          </a:prstGeom>
          <a:noFill/>
        </p:spPr>
        <p:txBody>
          <a:bodyPr wrap="square" rtlCol="0">
            <a:spAutoFit/>
          </a:bodyPr>
          <a:lstStyle/>
          <a:p>
            <a:pPr lvl="0" algn="l">
              <a:buClrTx/>
              <a:buSzTx/>
              <a:buFontTx/>
            </a:pPr>
            <a:r>
              <a:rPr lang="en-US" altLang="zh-CN"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rPr>
              <a:t>zāo</a:t>
            </a:r>
            <a:endParaRPr lang="en-US" altLang="zh-CN"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29" name="文本框 28"/>
          <p:cNvSpPr txBox="1"/>
          <p:nvPr/>
        </p:nvSpPr>
        <p:spPr>
          <a:xfrm>
            <a:off x="5861685" y="3677285"/>
            <a:ext cx="1452245" cy="645160"/>
          </a:xfrm>
          <a:prstGeom prst="rect">
            <a:avLst/>
          </a:prstGeom>
          <a:noFill/>
        </p:spPr>
        <p:txBody>
          <a:bodyPr wrap="square" rtlCol="0">
            <a:spAutoFit/>
          </a:bodyPr>
          <a:lstStyle/>
          <a:p>
            <a:pPr lvl="0" algn="l">
              <a:buClrTx/>
              <a:buSzTx/>
              <a:buFontTx/>
            </a:pPr>
            <a:r>
              <a:rPr lang="en-US" altLang="zh-CN"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rPr>
              <a:t>cáo</a:t>
            </a:r>
            <a:endParaRPr lang="en-US" altLang="zh-CN"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30" name="文本框 29"/>
          <p:cNvSpPr txBox="1"/>
          <p:nvPr/>
        </p:nvSpPr>
        <p:spPr>
          <a:xfrm>
            <a:off x="6775450" y="1642795"/>
            <a:ext cx="1939925" cy="646331"/>
          </a:xfrm>
          <a:prstGeom prst="rect">
            <a:avLst/>
          </a:prstGeom>
          <a:noFill/>
        </p:spPr>
        <p:txBody>
          <a:bodyPr wrap="square" rtlCol="0">
            <a:spAutoFit/>
          </a:bodyPr>
          <a:lstStyle/>
          <a:p>
            <a:pPr lvl="0"/>
            <a:r>
              <a:rPr lang="zh-CN" altLang="en-US" sz="3600" b="1" dirty="0" smtClean="0">
                <a:latin typeface="楷体" panose="02010609060101010101" charset="-122"/>
                <a:ea typeface="楷体" panose="02010609060101010101" charset="-122"/>
                <a:sym typeface="+mn-ea"/>
              </a:rPr>
              <a:t>（糟糕）</a:t>
            </a:r>
            <a:endParaRPr lang="en-US" altLang="zh-CN" sz="3600" b="1" dirty="0">
              <a:latin typeface="楷体" panose="02010609060101010101" charset="-122"/>
              <a:ea typeface="楷体" panose="02010609060101010101" charset="-122"/>
              <a:sym typeface="+mn-ea"/>
            </a:endParaRPr>
          </a:p>
        </p:txBody>
      </p:sp>
      <p:sp>
        <p:nvSpPr>
          <p:cNvPr id="31" name="文本框 30"/>
          <p:cNvSpPr txBox="1"/>
          <p:nvPr/>
        </p:nvSpPr>
        <p:spPr>
          <a:xfrm>
            <a:off x="6775450" y="2703512"/>
            <a:ext cx="1666240" cy="645160"/>
          </a:xfrm>
          <a:prstGeom prst="rect">
            <a:avLst/>
          </a:prstGeom>
          <a:noFill/>
        </p:spPr>
        <p:txBody>
          <a:bodyPr wrap="square" rtlCol="0">
            <a:spAutoFit/>
          </a:bodyPr>
          <a:lstStyle/>
          <a:p>
            <a:pPr lvl="0" algn="l">
              <a:buClrTx/>
              <a:buSzTx/>
              <a:buFontTx/>
            </a:pPr>
            <a:r>
              <a:rPr lang="en-US" altLang="zh-CN" sz="3600" b="1">
                <a:latin typeface="楷体" panose="02010609060101010101" charset="-122"/>
                <a:ea typeface="楷体" panose="02010609060101010101" charset="-122"/>
                <a:sym typeface="+mn-ea"/>
              </a:rPr>
              <a:t>（</a:t>
            </a:r>
            <a:r>
              <a:rPr lang="zh-CN" altLang="en-US" sz="3600" b="1">
                <a:latin typeface="楷体" panose="02010609060101010101" charset="-122"/>
                <a:ea typeface="楷体" panose="02010609060101010101" charset="-122"/>
                <a:sym typeface="+mn-ea"/>
              </a:rPr>
              <a:t>遭遇</a:t>
            </a:r>
            <a:r>
              <a:rPr lang="en-US" altLang="zh-CN" sz="3600" b="1">
                <a:latin typeface="楷体" panose="02010609060101010101" charset="-122"/>
                <a:ea typeface="楷体" panose="02010609060101010101" charset="-122"/>
                <a:sym typeface="+mn-ea"/>
              </a:rPr>
              <a:t>）</a:t>
            </a:r>
            <a:endParaRPr lang="en-US" altLang="zh-CN" sz="3600" b="1">
              <a:latin typeface="楷体" panose="02010609060101010101" charset="-122"/>
              <a:ea typeface="楷体" panose="02010609060101010101" charset="-122"/>
              <a:sym typeface="+mn-ea"/>
            </a:endParaRPr>
          </a:p>
        </p:txBody>
      </p:sp>
      <p:sp>
        <p:nvSpPr>
          <p:cNvPr id="32" name="文本框 31"/>
          <p:cNvSpPr txBox="1"/>
          <p:nvPr/>
        </p:nvSpPr>
        <p:spPr>
          <a:xfrm>
            <a:off x="6775450" y="3677285"/>
            <a:ext cx="1789430" cy="645160"/>
          </a:xfrm>
          <a:prstGeom prst="rect">
            <a:avLst/>
          </a:prstGeom>
          <a:noFill/>
        </p:spPr>
        <p:txBody>
          <a:bodyPr wrap="square" rtlCol="0">
            <a:spAutoFit/>
          </a:bodyPr>
          <a:lstStyle/>
          <a:p>
            <a:pPr lvl="0" algn="l">
              <a:buClrTx/>
              <a:buSzTx/>
              <a:buFontTx/>
            </a:pPr>
            <a:r>
              <a:rPr lang="en-US" altLang="zh-CN" sz="3600" b="1">
                <a:latin typeface="楷体" panose="02010609060101010101" charset="-122"/>
                <a:ea typeface="楷体" panose="02010609060101010101" charset="-122"/>
                <a:sym typeface="+mn-ea"/>
              </a:rPr>
              <a:t>（</a:t>
            </a:r>
            <a:r>
              <a:rPr lang="zh-CN" altLang="en-US" sz="3600" b="1">
                <a:latin typeface="楷体" panose="02010609060101010101" charset="-122"/>
                <a:ea typeface="楷体" panose="02010609060101010101" charset="-122"/>
                <a:sym typeface="+mn-ea"/>
              </a:rPr>
              <a:t>水槽</a:t>
            </a:r>
            <a:r>
              <a:rPr lang="en-US" altLang="zh-CN" sz="3600" b="1">
                <a:latin typeface="楷体" panose="02010609060101010101" charset="-122"/>
                <a:ea typeface="楷体" panose="02010609060101010101" charset="-122"/>
                <a:sym typeface="+mn-ea"/>
              </a:rPr>
              <a:t>）</a:t>
            </a:r>
            <a:endParaRPr lang="en-US" altLang="zh-CN" sz="3600" b="1">
              <a:latin typeface="楷体" panose="02010609060101010101" charset="-122"/>
              <a:ea typeface="楷体" panose="02010609060101010101" charset="-122"/>
              <a:sym typeface="+mn-ea"/>
            </a:endParaRPr>
          </a:p>
        </p:txBody>
      </p:sp>
      <p:sp>
        <p:nvSpPr>
          <p:cNvPr id="2" name="文本框 1"/>
          <p:cNvSpPr txBox="1"/>
          <p:nvPr/>
        </p:nvSpPr>
        <p:spPr>
          <a:xfrm>
            <a:off x="1755140" y="2703512"/>
            <a:ext cx="1339850" cy="645160"/>
          </a:xfrm>
          <a:prstGeom prst="rect">
            <a:avLst/>
          </a:prstGeom>
          <a:noFill/>
        </p:spPr>
        <p:txBody>
          <a:bodyPr wrap="square" rtlCol="0">
            <a:spAutoFit/>
          </a:bodyPr>
          <a:lstStyle/>
          <a:p>
            <a:pPr lvl="0" algn="l">
              <a:buClrTx/>
              <a:buSzTx/>
              <a:buFontTx/>
            </a:pPr>
            <a:r>
              <a:rPr lang="en-US" altLang="zh-CN"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rPr>
              <a:t>tǎng</a:t>
            </a:r>
            <a:endParaRPr lang="en-US" altLang="zh-CN"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3" name="文本框 2"/>
          <p:cNvSpPr txBox="1"/>
          <p:nvPr/>
        </p:nvSpPr>
        <p:spPr>
          <a:xfrm>
            <a:off x="1744345" y="3677285"/>
            <a:ext cx="1339850" cy="645160"/>
          </a:xfrm>
          <a:prstGeom prst="rect">
            <a:avLst/>
          </a:prstGeom>
          <a:noFill/>
        </p:spPr>
        <p:txBody>
          <a:bodyPr wrap="square" rtlCol="0">
            <a:spAutoFit/>
          </a:bodyPr>
          <a:lstStyle/>
          <a:p>
            <a:pPr lvl="0" algn="l">
              <a:buClrTx/>
              <a:buSzTx/>
              <a:buFontTx/>
            </a:pPr>
            <a:r>
              <a:rPr lang="en-US" altLang="zh-CN"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rPr>
              <a:t>tǎng</a:t>
            </a:r>
            <a:endParaRPr lang="en-US" altLang="zh-CN" sz="3600" b="1">
              <a:solidFill>
                <a:srgbClr val="FF0000"/>
              </a:solidFill>
              <a:latin typeface="汉语拼音" panose="020B0604020202020204" pitchFamily="34" charset="0"/>
              <a:ea typeface="楷体" panose="02010609060101010101" charset="-122"/>
              <a:cs typeface="汉语拼音" panose="020B0604020202020204" pitchFamily="34" charset="0"/>
              <a:sym typeface="+mn-ea"/>
            </a:endParaRPr>
          </a:p>
        </p:txBody>
      </p:sp>
      <p:sp>
        <p:nvSpPr>
          <p:cNvPr id="5" name="矩形 4"/>
          <p:cNvSpPr/>
          <p:nvPr/>
        </p:nvSpPr>
        <p:spPr>
          <a:xfrm>
            <a:off x="3366451" y="436315"/>
            <a:ext cx="4510723" cy="1071104"/>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b="1" dirty="0" smtClean="0">
                <a:solidFill>
                  <a:srgbClr val="0000FF"/>
                </a:solidFill>
                <a:latin typeface="楷体" panose="02010609060101010101" charset="-122"/>
                <a:ea typeface="楷体" panose="02010609060101010101" charset="-122"/>
                <a:cs typeface="楷体" panose="02010609060101010101" charset="-122"/>
              </a:rPr>
              <a:t>大多数</a:t>
            </a:r>
            <a:r>
              <a:rPr lang="zh-CN" altLang="en-US" sz="2800" b="1" dirty="0">
                <a:solidFill>
                  <a:srgbClr val="0000FF"/>
                </a:solidFill>
                <a:latin typeface="楷体" panose="02010609060101010101" charset="-122"/>
                <a:ea typeface="楷体" panose="02010609060101010101" charset="-122"/>
                <a:cs typeface="楷体" panose="02010609060101010101" charset="-122"/>
              </a:rPr>
              <a:t>容易写错的字都是因为混淆了部首，注意</a:t>
            </a:r>
            <a:r>
              <a:rPr lang="zh-CN" altLang="en-US" sz="2800" b="1" dirty="0" smtClean="0">
                <a:solidFill>
                  <a:srgbClr val="0000FF"/>
                </a:solidFill>
                <a:latin typeface="楷体" panose="02010609060101010101" charset="-122"/>
                <a:ea typeface="楷体" panose="02010609060101010101" charset="-122"/>
                <a:cs typeface="楷体" panose="02010609060101010101" charset="-122"/>
              </a:rPr>
              <a:t>区分</a:t>
            </a:r>
            <a:r>
              <a:rPr lang="zh-CN" altLang="en-US" sz="2800" b="1" dirty="0">
                <a:solidFill>
                  <a:srgbClr val="0000FF"/>
                </a:solidFill>
                <a:latin typeface="楷体" panose="02010609060101010101" charset="-122"/>
                <a:ea typeface="楷体" panose="02010609060101010101" charset="-122"/>
                <a:cs typeface="楷体" panose="02010609060101010101" charset="-122"/>
              </a:rPr>
              <a:t>。</a:t>
            </a:r>
            <a:endParaRPr lang="en-US" altLang="zh-CN" sz="2800" b="1" dirty="0">
              <a:solidFill>
                <a:srgbClr val="0000FF"/>
              </a:solidFill>
              <a:latin typeface="楷体" panose="02010609060101010101" charset="-122"/>
              <a:ea typeface="楷体" panose="02010609060101010101" charset="-122"/>
              <a:cs typeface="楷体" panose="02010609060101010101" charset="-122"/>
            </a:endParaRPr>
          </a:p>
        </p:txBody>
      </p:sp>
      <p:sp>
        <p:nvSpPr>
          <p:cNvPr id="33" name="文本框 13"/>
          <p:cNvSpPr txBox="1"/>
          <p:nvPr/>
        </p:nvSpPr>
        <p:spPr>
          <a:xfrm>
            <a:off x="403860" y="709745"/>
            <a:ext cx="2632710" cy="583565"/>
          </a:xfrm>
          <a:prstGeom prst="rect">
            <a:avLst/>
          </a:prstGeom>
          <a:solidFill>
            <a:schemeClr val="accent2">
              <a:lumMod val="40000"/>
              <a:lumOff val="60000"/>
            </a:schemeClr>
          </a:solidFill>
        </p:spPr>
        <p:txBody>
          <a:bodyPr wrap="none" rtlCol="0">
            <a:spAutoFit/>
          </a:bodyPr>
          <a:lstStyle/>
          <a:p>
            <a:pPr algn="l"/>
            <a:r>
              <a:rPr lang="zh-CN" altLang="en-US" sz="3200" b="1">
                <a:latin typeface="楷体" panose="02010609060101010101" charset="-122"/>
                <a:ea typeface="楷体" panose="02010609060101010101" charset="-122"/>
                <a:cs typeface="楷体" panose="02010609060101010101" charset="-122"/>
                <a:sym typeface="+mn-ea"/>
              </a:rPr>
              <a:t>容易写出别字</a:t>
            </a:r>
            <a:endParaRPr lang="zh-CN" altLang="en-US" sz="3200" b="1">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3185" y="445585"/>
            <a:ext cx="2174875" cy="508635"/>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多义字</a:t>
              </a:r>
              <a:endParaRPr lang="zh-CN" altLang="en-US" sz="2800" b="1" dirty="0">
                <a:solidFill>
                  <a:schemeClr val="tx1"/>
                </a:solidFill>
                <a:latin typeface="楷体" panose="02010609060101010101" charset="-122"/>
                <a:ea typeface="楷体" panose="02010609060101010101" charset="-122"/>
              </a:endParaRPr>
            </a:p>
          </p:txBody>
        </p:sp>
      </p:grpSp>
      <p:sp>
        <p:nvSpPr>
          <p:cNvPr id="6" name="文本框 5"/>
          <p:cNvSpPr txBox="1"/>
          <p:nvPr/>
        </p:nvSpPr>
        <p:spPr>
          <a:xfrm>
            <a:off x="858222" y="2562860"/>
            <a:ext cx="686772" cy="645160"/>
          </a:xfrm>
          <a:prstGeom prst="rect">
            <a:avLst/>
          </a:prstGeom>
          <a:noFill/>
        </p:spPr>
        <p:txBody>
          <a:bodyPr wrap="square" rtlCol="0">
            <a:spAutoFit/>
          </a:bodyPr>
          <a:lstStyle/>
          <a:p>
            <a:r>
              <a:rPr lang="zh-CN" altLang="en-US" sz="3600" b="1">
                <a:solidFill>
                  <a:srgbClr val="FF0000"/>
                </a:solidFill>
                <a:latin typeface="黑体" panose="02010609060101010101" pitchFamily="49" charset="-122"/>
                <a:ea typeface="黑体" panose="02010609060101010101" pitchFamily="49" charset="-122"/>
                <a:cs typeface="楷体" panose="02010609060101010101" charset="-122"/>
                <a:sym typeface="+mn-ea"/>
              </a:rPr>
              <a:t>废</a:t>
            </a:r>
            <a:endParaRPr lang="zh-CN" altLang="en-US" sz="3600" b="1">
              <a:solidFill>
                <a:srgbClr val="FF0000"/>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9" name="左大括号 8"/>
          <p:cNvSpPr/>
          <p:nvPr/>
        </p:nvSpPr>
        <p:spPr>
          <a:xfrm>
            <a:off x="1554519" y="1120140"/>
            <a:ext cx="165696" cy="362712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文本框 9"/>
          <p:cNvSpPr txBox="1"/>
          <p:nvPr/>
        </p:nvSpPr>
        <p:spPr>
          <a:xfrm>
            <a:off x="2906395" y="1013460"/>
            <a:ext cx="4152099" cy="523220"/>
          </a:xfrm>
          <a:prstGeom prst="rect">
            <a:avLst/>
          </a:prstGeom>
          <a:noFill/>
          <a:ln>
            <a:solidFill>
              <a:schemeClr val="accent3">
                <a:lumMod val="75000"/>
              </a:schemeClr>
            </a:solidFill>
          </a:ln>
        </p:spPr>
        <p:txBody>
          <a:bodyPr wrap="none" rtlCol="0" anchor="t">
            <a:spAutoFit/>
          </a:bodyPr>
          <a:lstStyle/>
          <a:p>
            <a:r>
              <a:rPr lang="zh-CN" altLang="en-US" sz="2800" b="1" dirty="0">
                <a:latin typeface="楷体" panose="02010609060101010101" charset="-122"/>
                <a:ea typeface="楷体" panose="02010609060101010101" charset="-122"/>
                <a:cs typeface="楷体" panose="02010609060101010101" charset="-122"/>
                <a:sym typeface="+mn-ea"/>
              </a:rPr>
              <a:t>①不再使用；不再</a:t>
            </a:r>
            <a:r>
              <a:rPr lang="zh-CN" altLang="en-US" sz="2800" b="1" dirty="0" smtClean="0">
                <a:latin typeface="楷体" panose="02010609060101010101" charset="-122"/>
                <a:ea typeface="楷体" panose="02010609060101010101" charset="-122"/>
                <a:cs typeface="楷体" panose="02010609060101010101" charset="-122"/>
                <a:sym typeface="+mn-ea"/>
              </a:rPr>
              <a:t>继续。</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2906395" y="1827530"/>
            <a:ext cx="2536190" cy="521970"/>
          </a:xfrm>
          <a:prstGeom prst="rect">
            <a:avLst/>
          </a:prstGeom>
          <a:noFill/>
          <a:ln>
            <a:solidFill>
              <a:schemeClr val="accent3">
                <a:lumMod val="75000"/>
              </a:schemeClr>
            </a:solidFill>
          </a:ln>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②荒芜；</a:t>
            </a:r>
            <a:r>
              <a:rPr lang="zh-CN" altLang="en-US" sz="2800" b="1" dirty="0" smtClean="0">
                <a:latin typeface="楷体" panose="02010609060101010101" charset="-122"/>
                <a:ea typeface="楷体" panose="02010609060101010101" charset="-122"/>
                <a:cs typeface="楷体" panose="02010609060101010101" charset="-122"/>
                <a:sym typeface="+mn-ea"/>
              </a:rPr>
              <a:t>衰败。</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2906395" y="2624455"/>
            <a:ext cx="5838190" cy="521970"/>
          </a:xfrm>
          <a:prstGeom prst="rect">
            <a:avLst/>
          </a:prstGeom>
          <a:noFill/>
          <a:ln>
            <a:solidFill>
              <a:schemeClr val="accent3">
                <a:lumMod val="75000"/>
              </a:schemeClr>
            </a:solidFill>
          </a:ln>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③没有用的或失去了原来的作用</a:t>
            </a:r>
            <a:r>
              <a:rPr lang="zh-CN" altLang="en-US" sz="2800" b="1" dirty="0" smtClean="0">
                <a:latin typeface="楷体" panose="02010609060101010101" charset="-122"/>
                <a:ea typeface="楷体" panose="02010609060101010101" charset="-122"/>
                <a:cs typeface="楷体" panose="02010609060101010101" charset="-122"/>
                <a:sym typeface="+mn-ea"/>
              </a:rPr>
              <a:t>的。</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3" name="文本框 12"/>
          <p:cNvSpPr txBox="1"/>
          <p:nvPr/>
        </p:nvSpPr>
        <p:spPr>
          <a:xfrm>
            <a:off x="2906395" y="3463290"/>
            <a:ext cx="2404110" cy="521970"/>
          </a:xfrm>
          <a:prstGeom prst="rect">
            <a:avLst/>
          </a:prstGeom>
          <a:noFill/>
          <a:ln>
            <a:solidFill>
              <a:schemeClr val="accent3">
                <a:lumMod val="75000"/>
              </a:schemeClr>
            </a:solidFill>
          </a:ln>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④肢体</a:t>
            </a:r>
            <a:r>
              <a:rPr lang="zh-CN" altLang="en-US" sz="2800" b="1" dirty="0" smtClean="0">
                <a:latin typeface="楷体" panose="02010609060101010101" charset="-122"/>
                <a:ea typeface="楷体" panose="02010609060101010101" charset="-122"/>
                <a:cs typeface="楷体" panose="02010609060101010101" charset="-122"/>
                <a:sym typeface="+mn-ea"/>
              </a:rPr>
              <a:t>伤残。</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4" name="文本框 13"/>
          <p:cNvSpPr txBox="1"/>
          <p:nvPr/>
        </p:nvSpPr>
        <p:spPr>
          <a:xfrm>
            <a:off x="2906396" y="4301490"/>
            <a:ext cx="1617980" cy="521970"/>
          </a:xfrm>
          <a:prstGeom prst="rect">
            <a:avLst/>
          </a:prstGeom>
          <a:noFill/>
          <a:ln>
            <a:solidFill>
              <a:schemeClr val="accent3">
                <a:lumMod val="75000"/>
              </a:schemeClr>
            </a:solidFill>
          </a:ln>
        </p:spPr>
        <p:txBody>
          <a:bodyPr wrap="squar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⑤罢黜。</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1798320" y="1013460"/>
            <a:ext cx="897890" cy="521970"/>
          </a:xfrm>
          <a:prstGeom prst="rect">
            <a:avLst/>
          </a:prstGeom>
          <a:noFill/>
        </p:spPr>
        <p:txBody>
          <a:bodyPr wrap="non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废弛</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1798320" y="1827530"/>
            <a:ext cx="897890" cy="521970"/>
          </a:xfrm>
          <a:prstGeom prst="rect">
            <a:avLst/>
          </a:prstGeom>
          <a:noFill/>
        </p:spPr>
        <p:txBody>
          <a:bodyPr wrap="non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荒废</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7" name="文本框 16"/>
          <p:cNvSpPr txBox="1"/>
          <p:nvPr/>
        </p:nvSpPr>
        <p:spPr>
          <a:xfrm>
            <a:off x="1798320" y="2624455"/>
            <a:ext cx="897890" cy="521970"/>
          </a:xfrm>
          <a:prstGeom prst="rect">
            <a:avLst/>
          </a:prstGeom>
          <a:noFill/>
        </p:spPr>
        <p:txBody>
          <a:bodyPr wrap="non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废品</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8" name="文本框 17"/>
          <p:cNvSpPr txBox="1"/>
          <p:nvPr/>
        </p:nvSpPr>
        <p:spPr>
          <a:xfrm>
            <a:off x="1798320" y="3463290"/>
            <a:ext cx="897890" cy="521970"/>
          </a:xfrm>
          <a:prstGeom prst="rect">
            <a:avLst/>
          </a:prstGeom>
          <a:noFill/>
        </p:spPr>
        <p:txBody>
          <a:bodyPr wrap="non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残废</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9" name="文本框 18"/>
          <p:cNvSpPr txBox="1"/>
          <p:nvPr/>
        </p:nvSpPr>
        <p:spPr>
          <a:xfrm>
            <a:off x="1798320" y="4301490"/>
            <a:ext cx="897890" cy="521970"/>
          </a:xfrm>
          <a:prstGeom prst="rect">
            <a:avLst/>
          </a:prstGeom>
          <a:noFill/>
        </p:spPr>
        <p:txBody>
          <a:bodyPr wrap="non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废黜</a:t>
            </a:r>
            <a:endParaRPr lang="zh-CN" altLang="en-US" sz="2800" b="1">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2.xml><?xml version="1.0" encoding="utf-8"?>
<p:tagLst xmlns:p="http://schemas.openxmlformats.org/presentationml/2006/main">
  <p:tag name="KSO_WPP_MARK_KEY" val="ef4b92ff-021a-4b7c-93e1-372b186bed9d"/>
  <p:tag name="COMMONDATA" val="eyJoZGlkIjoiMDUzMmRhYzhkNzM3Y2ZlODExZjhhYzliMDJjYzA0ZGI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5526</Words>
  <Application>WPS 演示</Application>
  <PresentationFormat>全屏显示(16:9)</PresentationFormat>
  <Paragraphs>723</Paragraphs>
  <Slides>54</Slides>
  <Notes>12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54</vt:i4>
      </vt:variant>
    </vt:vector>
  </HeadingPairs>
  <TitlesOfParts>
    <vt:vector size="68" baseType="lpstr">
      <vt:lpstr>Arial</vt:lpstr>
      <vt:lpstr>宋体</vt:lpstr>
      <vt:lpstr>Wingdings</vt:lpstr>
      <vt:lpstr>微软雅黑</vt:lpstr>
      <vt:lpstr>黑体</vt:lpstr>
      <vt:lpstr>楷体</vt:lpstr>
      <vt:lpstr>汉语拼音</vt:lpstr>
      <vt:lpstr>Segoe Print</vt:lpstr>
      <vt:lpstr>幼圆</vt:lpstr>
      <vt:lpstr>Arial Unicode MS</vt:lpstr>
      <vt:lpstr>华文楷体</vt:lpstr>
      <vt:lpstr>新宋体</vt:lpstr>
      <vt:lpstr>Xingkai SC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Rocket Girls</cp:lastModifiedBy>
  <cp:revision>217</cp:revision>
  <dcterms:created xsi:type="dcterms:W3CDTF">2019-03-14T07:25:00Z</dcterms:created>
  <dcterms:modified xsi:type="dcterms:W3CDTF">2022-12-30T06:01:44Z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60902FBA97104B48B854D234C83CAB8B</vt:lpwstr>
  </property>
</Properties>
</file>