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45"/>
  </p:handoutMasterIdLst>
  <p:sldIdLst>
    <p:sldId id="258" r:id="rId3"/>
    <p:sldId id="487" r:id="rId5"/>
    <p:sldId id="259" r:id="rId6"/>
    <p:sldId id="439" r:id="rId7"/>
    <p:sldId id="260" r:id="rId8"/>
    <p:sldId id="454" r:id="rId9"/>
    <p:sldId id="545" r:id="rId10"/>
    <p:sldId id="546" r:id="rId11"/>
    <p:sldId id="488" r:id="rId12"/>
    <p:sldId id="262" r:id="rId13"/>
    <p:sldId id="264" r:id="rId14"/>
    <p:sldId id="443" r:id="rId15"/>
    <p:sldId id="444" r:id="rId16"/>
    <p:sldId id="266" r:id="rId17"/>
    <p:sldId id="447" r:id="rId18"/>
    <p:sldId id="448" r:id="rId19"/>
    <p:sldId id="449" r:id="rId20"/>
    <p:sldId id="452" r:id="rId21"/>
    <p:sldId id="451" r:id="rId22"/>
    <p:sldId id="455" r:id="rId23"/>
    <p:sldId id="456" r:id="rId24"/>
    <p:sldId id="457" r:id="rId25"/>
    <p:sldId id="527" r:id="rId26"/>
    <p:sldId id="268" r:id="rId27"/>
    <p:sldId id="270" r:id="rId28"/>
    <p:sldId id="583" r:id="rId29"/>
    <p:sldId id="453" r:id="rId30"/>
    <p:sldId id="365" r:id="rId31"/>
    <p:sldId id="272" r:id="rId32"/>
    <p:sldId id="367" r:id="rId33"/>
    <p:sldId id="458" r:id="rId34"/>
    <p:sldId id="459" r:id="rId35"/>
    <p:sldId id="460" r:id="rId36"/>
    <p:sldId id="582" r:id="rId37"/>
    <p:sldId id="276" r:id="rId38"/>
    <p:sldId id="368" r:id="rId39"/>
    <p:sldId id="391" r:id="rId40"/>
    <p:sldId id="392" r:id="rId41"/>
    <p:sldId id="308" r:id="rId42"/>
    <p:sldId id="309" r:id="rId43"/>
    <p:sldId id="314" r:id="rId44"/>
  </p:sldIdLst>
  <p:sldSz cx="9144000" cy="5143500" type="screen16x9"/>
  <p:notesSz cx="6858000" cy="9144000"/>
  <p:custDataLst>
    <p:tags r:id="rId4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2" userDrawn="1">
          <p15:clr>
            <a:srgbClr val="A4A3A4"/>
          </p15:clr>
        </p15:guide>
        <p15:guide id="2" orient="horz" pos="40" userDrawn="1">
          <p15:clr>
            <a:srgbClr val="A4A3A4"/>
          </p15:clr>
        </p15:guide>
        <p15:guide id="3" pos="74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9E0"/>
    <a:srgbClr val="FF0000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>
        <p:scale>
          <a:sx n="100" d="100"/>
          <a:sy n="100" d="100"/>
        </p:scale>
        <p:origin x="-696" y="-324"/>
      </p:cViewPr>
      <p:guideLst>
        <p:guide orient="horz" pos="3142"/>
        <p:guide orient="horz" pos="40"/>
        <p:guide pos="743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9" Type="http://schemas.openxmlformats.org/officeDocument/2006/relationships/tags" Target="tags/tag2.xml"/><Relationship Id="rId48" Type="http://schemas.openxmlformats.org/officeDocument/2006/relationships/tableStyles" Target="tableStyles.xml"/><Relationship Id="rId47" Type="http://schemas.openxmlformats.org/officeDocument/2006/relationships/viewProps" Target="viewProps.xml"/><Relationship Id="rId46" Type="http://schemas.openxmlformats.org/officeDocument/2006/relationships/presProps" Target="presProps.xml"/><Relationship Id="rId45" Type="http://schemas.openxmlformats.org/officeDocument/2006/relationships/handoutMaster" Target="handoutMasters/handoutMaster1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2.png"/><Relationship Id="rId5" Type="http://schemas.openxmlformats.org/officeDocument/2006/relationships/tags" Target="../tags/tag1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12700"/>
            <a:ext cx="9156700" cy="516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KSO_TEMPLATE" hidden="1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783" y="87475"/>
            <a:ext cx="1026114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2B3C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ysClr val="windowText" lastClr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770" algn="l"/>
        </a:tabLst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731010" y="1611005"/>
            <a:ext cx="56692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>
                <a:ln w="9525">
                  <a:solidFill>
                    <a:schemeClr val="bg1"/>
                  </a:solidFill>
                  <a:prstDash val="solid"/>
                </a:ln>
                <a:effectLst/>
              </a:rPr>
              <a:t>第五单元复习</a:t>
            </a:r>
            <a:endParaRPr lang="zh-CN" altLang="en-US" sz="7200" b="1">
              <a:ln w="9525">
                <a:solidFill>
                  <a:schemeClr val="bg1"/>
                </a:solidFill>
                <a:prstDash val="solid"/>
              </a:ln>
              <a:effectLst/>
            </a:endParaRPr>
          </a:p>
        </p:txBody>
      </p:sp>
      <p:sp>
        <p:nvSpPr>
          <p:cNvPr id="3" name="矩形 2"/>
          <p:cNvSpPr/>
          <p:nvPr/>
        </p:nvSpPr>
        <p:spPr>
          <a:xfrm flipH="1">
            <a:off x="0" y="147250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zh-CN" altLang="en-US"/>
          </a:p>
        </p:txBody>
      </p:sp>
      <p:sp>
        <p:nvSpPr>
          <p:cNvPr id="4" name="TextBox 4"/>
          <p:cNvSpPr txBox="1"/>
          <p:nvPr/>
        </p:nvSpPr>
        <p:spPr>
          <a:xfrm>
            <a:off x="97069" y="147250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语文  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六</a:t>
            </a:r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年级  上册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352550" y="1717040"/>
            <a:ext cx="6768465" cy="2453005"/>
          </a:xfrm>
          <a:prstGeom prst="round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708944" y="1713680"/>
            <a:ext cx="6139656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草坪  苔藓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甘蔗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瀑布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谚语  尽量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缝隙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斗篷  情况  瓦蓝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预报  遮盖  讲座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油锅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酱油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闹钟  逗引  嘴唇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楼梯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喧闹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6995" y="1005655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词语积累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0" y="349235"/>
            <a:ext cx="1126497" cy="59880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300" b="1" dirty="0" smtClean="0">
                <a:solidFill>
                  <a:schemeClr val="tx1"/>
                </a:solidFill>
                <a:uFillTx/>
                <a:latin typeface="幼圆" panose="02010509060101010101" charset="-122"/>
                <a:ea typeface="幼圆" panose="02010509060101010101" charset="-122"/>
              </a:rPr>
              <a:t>词语</a:t>
            </a:r>
            <a:endParaRPr lang="zh-CN" altLang="en-US" sz="3300" b="1" dirty="0" smtClean="0">
              <a:solidFill>
                <a:schemeClr val="tx1"/>
              </a:solidFill>
              <a:uFillTx/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1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870960" y="375735"/>
            <a:ext cx="14020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《盼》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03179" y="1306169"/>
            <a:ext cx="482473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嘟囔：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连续不断地自言自语。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03020" y="3425322"/>
            <a:ext cx="661225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逗引：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用言语、行动逗弄对方借以取乐。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03020" y="2305500"/>
            <a:ext cx="518223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遮盖：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从上面遮；掩饰；保护。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62794" y="1424914"/>
            <a:ext cx="803846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窸窸窣窣：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拟声词，形容摩擦等轻微细小的声音。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62635" y="624972"/>
            <a:ext cx="517842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不声不响：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指不说话；不出声。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845186" y="2244090"/>
            <a:ext cx="7622540" cy="182181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拟声词是模拟自然界声响而造的词汇，是世界上所有语言都具备的成分。拟声词虽然也是摹仿自然的声音，却有很大的主观性。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扑通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”“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哗啦啦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轰隆隆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等都是拟声词。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41020" y="700220"/>
            <a:ext cx="660844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理直气壮：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理由充分，因而说话有气势。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1020" y="1485265"/>
            <a:ext cx="810006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小心翼翼：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谨慎小心，一点不敢疏忽的样子。翼翼，严肃，谨慎。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88185" y="2776855"/>
            <a:ext cx="5358130" cy="1383665"/>
          </a:xfrm>
          <a:prstGeom prst="wedgeRoundRectCallout">
            <a:avLst>
              <a:gd name="adj1" fmla="val -46076"/>
              <a:gd name="adj2" fmla="val -73113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>
              <a:defRPr sz="2800" b="1">
                <a:latin typeface="楷体" panose="02010609060101010101" charset="-122"/>
                <a:ea typeface="楷体" panose="02010609060101010101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dirty="0">
                <a:solidFill>
                  <a:schemeClr val="tx1"/>
                </a:solidFill>
              </a:rPr>
              <a:t>  “</a:t>
            </a:r>
            <a:r>
              <a:rPr lang="zh-CN" altLang="en-US" dirty="0">
                <a:solidFill>
                  <a:schemeClr val="tx1"/>
                </a:solidFill>
              </a:rPr>
              <a:t>小心翼翼</a:t>
            </a:r>
            <a:r>
              <a:rPr lang="en-US" altLang="zh-CN" dirty="0">
                <a:solidFill>
                  <a:schemeClr val="tx1"/>
                </a:solidFill>
              </a:rPr>
              <a:t>”</a:t>
            </a:r>
            <a:r>
              <a:rPr lang="zh-CN" altLang="en-US" dirty="0">
                <a:solidFill>
                  <a:schemeClr val="tx1"/>
                </a:solidFill>
              </a:rPr>
              <a:t>用来形容言行举动十分谨慎，丝毫不敢疏忽大意。是形容人的举动的词语。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51681" y="1507781"/>
            <a:ext cx="1259205" cy="52197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ABAC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式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81580" y="1507781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不声不响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83185" y="597985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" name="流程图: 延期 10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词语分类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632960" y="15074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若隐若现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784340" y="15074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半推半就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481580" y="21932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百发百中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84340" y="21932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人来人往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632960" y="21932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半信半疑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481580" y="294449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大模大样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632960" y="294449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知己知彼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784340" y="294449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多种多样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/>
      <p:bldP spid="3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827881" y="1498256"/>
            <a:ext cx="1259205" cy="52197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ABCC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式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29205" y="1498256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众目睽睽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80585" y="14979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野心勃勃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831965" y="14979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精神奕奕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529205" y="22218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来势汹汹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831965" y="22218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威风凛凛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680585" y="22218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忧心忡忡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529205" y="299212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心事重重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680585" y="299212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千里迢迢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831965" y="299212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两手空空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827881" y="1498256"/>
            <a:ext cx="1259205" cy="52197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AABB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式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57780" y="1498256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洋洋洒洒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31690" y="14979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形形色色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708140" y="14979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支支吾吾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557780" y="20491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兢兢业业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08140" y="20491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缝缝补补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631690" y="20491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林林总总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557780" y="262890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拉拉扯扯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631690" y="262890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口口声声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708140" y="262890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窸窸窣窣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31690" y="324231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安安静静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557780" y="324231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满满当当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708140" y="324231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瓶瓶罐罐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5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34060" y="938530"/>
            <a:ext cx="7679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引用</a:t>
            </a:r>
            <a:r>
              <a:rPr lang="en-US" altLang="zh-CN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ABAC</a:t>
            </a:r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、</a:t>
            </a:r>
            <a:r>
              <a:rPr lang="en-US" altLang="zh-CN" sz="3200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ABCC</a:t>
            </a:r>
            <a:r>
              <a:rPr lang="zh-CN" altLang="en-US" sz="3200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、</a:t>
            </a:r>
            <a:r>
              <a:rPr lang="en-US" altLang="zh-CN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AABB</a:t>
            </a:r>
            <a:r>
              <a:rPr lang="zh-CN" altLang="en-US" sz="3200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类</a:t>
            </a:r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词语有什么作用？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82955" y="2017395"/>
            <a:ext cx="7792720" cy="173664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运用这类词语可以起到突出强调和加强语气的修辞作用，将这类词语放在句子里，可以使句子更加形象、具体、生动。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46906" y="1174406"/>
            <a:ext cx="1612900" cy="52197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人物神态</a:t>
            </a:r>
            <a:endParaRPr lang="zh-CN" altLang="en-US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19680" y="1174406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理直气壮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1060" y="117411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生气勃勃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822440" y="117411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精神奕奕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519680" y="20027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精神抖擞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822440" y="20027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落落大方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671060" y="200279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精神焕发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519680" y="291592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痛哭流涕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671060" y="291592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温文尔雅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822440" y="291592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不苟言笑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5" name="图片 4" descr="wQMM1rc6Qc_small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567" y="2051620"/>
            <a:ext cx="1239467" cy="14345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99281" y="1351571"/>
            <a:ext cx="1612900" cy="52197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人物动作</a:t>
            </a:r>
            <a:endParaRPr lang="zh-CN" altLang="en-US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45715" y="1336331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大步流星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97095" y="133604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蹑手蹑脚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848475" y="133604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匍匐前进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519680" y="201231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东张西望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822440" y="201231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大摇大摆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671060" y="201231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手疾眼快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680585" y="279209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泣不成声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529205" y="279209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张牙舞爪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831965" y="279209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抓耳挠腮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8" name="线形标注 1 7"/>
          <p:cNvSpPr/>
          <p:nvPr/>
        </p:nvSpPr>
        <p:spPr>
          <a:xfrm>
            <a:off x="2447926" y="156539"/>
            <a:ext cx="5353049" cy="984226"/>
          </a:xfrm>
          <a:prstGeom prst="borderCallout1">
            <a:avLst>
              <a:gd name="adj1" fmla="val 101978"/>
              <a:gd name="adj2" fmla="val 50564"/>
              <a:gd name="adj3" fmla="val 127984"/>
              <a:gd name="adj4" fmla="val 5650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形容走路脚步放得很轻，也形容偷偷摸摸、鬼鬼祟祟的样子。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75360" y="1351720"/>
            <a:ext cx="744093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1200" algn="l" fontAlgn="auto">
              <a:buNone/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亲爱的同学们，在第五单元中，我们学习了《夏天里的成长》《盼》，让我们一起来复习一下本单元的知识吧！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 indent="711200" algn="l" fontAlgn="auto">
              <a:buNone/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首先让我们一起来看看本单元有哪些需要注意的生字。</a:t>
            </a:r>
            <a:endParaRPr lang="zh-CN" altLang="en-US" sz="1600" b="1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8626" y="1072330"/>
            <a:ext cx="8210550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一、看拼音写词语。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en-US" altLang="zh-CN" sz="2800" b="1" dirty="0"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1.他们将穿着</a:t>
            </a:r>
            <a:r>
              <a:rPr lang="en-US" altLang="zh-CN" sz="2800" b="1" dirty="0">
                <a:uFillTx/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xiù </a:t>
            </a:r>
            <a:r>
              <a:rPr lang="en-US" altLang="zh-CN" sz="2800" b="1" dirty="0" err="1">
                <a:uFillTx/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tǒng</a:t>
            </a:r>
            <a:r>
              <a:rPr lang="zh-CN" altLang="en-US" sz="2800" b="1" dirty="0"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）</a:t>
            </a:r>
            <a:r>
              <a:rPr lang="en-US" altLang="zh-CN" sz="2800" b="1" dirty="0" err="1"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上写着这些名字的衣服一周的时间</a:t>
            </a:r>
            <a:r>
              <a:rPr lang="en-US" altLang="zh-CN" sz="2800" b="1" dirty="0"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en-US" altLang="zh-CN" sz="2800" b="1" dirty="0"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2.</a:t>
            </a:r>
            <a:r>
              <a:rPr lang="zh-CN" altLang="en-US" sz="2800" b="1" dirty="0"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民间流传着许多</a:t>
            </a:r>
            <a:r>
              <a:rPr lang="zh-CN" altLang="en-US" sz="2800" b="1" dirty="0">
                <a:uFillTx/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yàn yǔ</a:t>
            </a:r>
            <a:r>
              <a:rPr lang="zh-CN" altLang="en-US" sz="2800" b="1" dirty="0"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）。</a:t>
            </a:r>
            <a:endParaRPr lang="zh-CN" altLang="en-US" sz="2800" b="1" dirty="0"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3.在这晴朗的天气里,</a:t>
            </a:r>
            <a:r>
              <a:rPr lang="en-US" altLang="zh-CN" sz="2800" b="1" dirty="0">
                <a:uFillTx/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pù </a:t>
            </a:r>
            <a:r>
              <a:rPr lang="en-US" altLang="zh-CN" sz="2800" b="1" dirty="0" err="1">
                <a:uFillTx/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bù</a:t>
            </a:r>
            <a:r>
              <a:rPr lang="zh-CN" altLang="en-US" sz="2800" b="1" dirty="0"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）</a:t>
            </a:r>
            <a:r>
              <a:rPr lang="en-US" altLang="zh-CN" sz="2800" b="1" dirty="0" err="1"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显得更可爱,更动人了</a:t>
            </a:r>
            <a:r>
              <a:rPr lang="en-US" altLang="zh-CN" sz="2800" b="1" dirty="0"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 </a:t>
            </a:r>
            <a:endParaRPr lang="en-US" altLang="zh-CN" sz="2800" b="1" dirty="0"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889659" y="1568900"/>
            <a:ext cx="10091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袖筒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358130" y="2600325"/>
            <a:ext cx="1200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谚语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741353" y="3126872"/>
            <a:ext cx="1075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瀑布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2269" y="369385"/>
            <a:ext cx="1668780" cy="52197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33755" y="881830"/>
            <a:ext cx="7649210" cy="328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二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、形近</a:t>
            </a:r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字组词。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苞（    ）  缝（     ）  谚（    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雹（    ）  篷（     ）  颜（    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袖（    ）  锅（     ）  蕾（    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油（    ）  蜗（     ）  雷（    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71479" y="1322996"/>
            <a:ext cx="14016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花苞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98607" y="1333632"/>
            <a:ext cx="12749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缝补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754971" y="1333632"/>
            <a:ext cx="1459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谚语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671479" y="1895449"/>
            <a:ext cx="1176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雹子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198607" y="1880844"/>
            <a:ext cx="1096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篷车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754971" y="1880844"/>
            <a:ext cx="1597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颜色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28616" y="2913671"/>
            <a:ext cx="1737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袖子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73696" y="2913671"/>
            <a:ext cx="1737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饭锅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754971" y="2920497"/>
            <a:ext cx="1737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花蕾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28616" y="3508507"/>
            <a:ext cx="1737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油条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198607" y="3501829"/>
            <a:ext cx="1737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蜗牛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754971" y="3508507"/>
            <a:ext cx="1737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雷达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  <p:bldP spid="11" grpId="0"/>
      <p:bldP spid="13" grpId="0"/>
      <p:bldP spid="15" grpId="0"/>
      <p:bldP spid="16" grpId="0"/>
      <p:bldP spid="4" grpId="0"/>
      <p:bldP spid="5" grpId="0"/>
      <p:bldP spid="6" grpId="0"/>
      <p:bldP spid="9" grpId="0"/>
      <p:bldP spid="10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71525" y="896435"/>
            <a:ext cx="7649210" cy="2453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三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、照</a:t>
            </a:r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样子，写词语。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软绵绵   </a:t>
            </a:r>
            <a:r>
              <a:rPr lang="zh-CN" altLang="en-US" sz="32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</a:t>
            </a:r>
            <a:r>
              <a:rPr lang="zh-CN" altLang="en-US" sz="32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瓦蓝瓦蓝 </a:t>
            </a:r>
            <a:r>
              <a:rPr lang="zh-CN" altLang="en-US" sz="32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32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窸窸窣窣 </a:t>
            </a:r>
            <a:r>
              <a:rPr lang="zh-CN" altLang="en-US" sz="32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32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endParaRPr lang="zh-CN" altLang="en-US" sz="3200" b="1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833370" y="1577765"/>
            <a:ext cx="140160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笑眯眯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24262" y="1565307"/>
            <a:ext cx="127492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笑嘻嘻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270942" y="1566836"/>
            <a:ext cx="14592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活生生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665492" y="2143467"/>
            <a:ext cx="17373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雪白雪白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420427" y="2140459"/>
            <a:ext cx="164449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乌黑乌黑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118225" y="2167890"/>
            <a:ext cx="17646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金黄金黄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65492" y="2721425"/>
            <a:ext cx="17373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挨挨挤挤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402567" y="2721425"/>
            <a:ext cx="17373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安安静静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31877" y="2721425"/>
            <a:ext cx="17373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大大方方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  <p:bldP spid="11" grpId="0"/>
      <p:bldP spid="13" grpId="0"/>
      <p:bldP spid="15" grpId="0"/>
      <p:bldP spid="16" grpId="0"/>
      <p:bldP spid="4" grpId="0"/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79282" y="1265555"/>
            <a:ext cx="68893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本单元有很多描写充满画面感的句子，让我们一起来总结一下吧！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0355" y="1409515"/>
            <a:ext cx="8637905" cy="164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路灯照着大雨冲刷过的马路，马路上像铺了一层明晃晃的玻璃；路灯照着路旁的小杨树，小杨树上像挂满了珍珠玛瑙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（《盼》）</a:t>
            </a:r>
            <a:endParaRPr lang="en-US" altLang="zh-CN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92075" y="910563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比喻句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99732" y="3001645"/>
            <a:ext cx="8343900" cy="1815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这句话运用了比喻的修辞手法，把大雨冲刷过的路面比作了玻璃，把小杨树上的雨水比作了珍珠玛瑙，生动形象地写出了雨后马路的景色，也引发了作者对雨衣的憧憬。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11770"/>
            <a:ext cx="1126497" cy="59880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300" b="1" dirty="0" smtClean="0">
                <a:solidFill>
                  <a:schemeClr val="tx1"/>
                </a:solidFill>
                <a:uFillTx/>
                <a:latin typeface="幼圆" panose="02010509060101010101" charset="-122"/>
                <a:ea typeface="幼圆" panose="02010509060101010101" charset="-122"/>
              </a:rPr>
              <a:t>句子</a:t>
            </a:r>
            <a:endParaRPr lang="zh-CN" altLang="en-US" sz="3300" b="1" dirty="0" smtClean="0">
              <a:solidFill>
                <a:schemeClr val="tx1"/>
              </a:solidFill>
              <a:uFillTx/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3870" y="2519045"/>
            <a:ext cx="8345805" cy="151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北方农家的谚语说：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六月六，看谷秀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又说：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处暑不出头，割谷喂老牛。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795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（《夏天里的成长》）</a:t>
            </a:r>
            <a:endParaRPr lang="en-US" altLang="zh-CN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7145" y="598144"/>
            <a:ext cx="3472815" cy="506222"/>
            <a:chOff x="623" y="988"/>
            <a:chExt cx="3969" cy="9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623" y="1000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引用谚语的句子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66090" y="1379855"/>
            <a:ext cx="8249286" cy="1038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1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.俗语说：“不热不长，不热不大。”</a:t>
            </a:r>
            <a:r>
              <a:rPr lang="zh-CN" altLang="en-US" sz="2795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（《夏天里的成长》）</a:t>
            </a:r>
            <a:endParaRPr lang="zh-CN" altLang="en-US" sz="2795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03555" y="901065"/>
            <a:ext cx="839279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六月六，看谷秀：</a:t>
            </a:r>
            <a:r>
              <a:rPr lang="zh-CN" altLang="en-US" sz="2800" b="1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每年农历六月六日这一天,田里的谷子该秀穗了。</a:t>
            </a:r>
            <a:endParaRPr lang="zh-CN" altLang="en-US" sz="2800" b="1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3555" y="1985010"/>
            <a:ext cx="839216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处暑不出头，割谷喂老牛：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处暑的时候，谷子如果还不出穗，就没收成的希望了，就像无用的荒草一样，只能割掉喂牛吃了。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795886" y="3591560"/>
            <a:ext cx="7827818" cy="104203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这两句话都是谚语，谚语就是在民间流传的固定语句，用简单通俗的话反映出深刻的道理。</a:t>
            </a:r>
            <a:endParaRPr lang="zh-CN" altLang="en-US" sz="2800" b="1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01064" y="1728470"/>
            <a:ext cx="7719062" cy="1986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三伏不热，五谷不结。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小满不满，麦有一险。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人往屋里钻，稻在田里窜。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伏里无雨，谷里无米；伏里雨多，谷里米多。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84095" y="886460"/>
            <a:ext cx="4421506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关于农作物生长的谚语</a:t>
            </a:r>
            <a:endParaRPr lang="zh-CN" altLang="en-US" sz="32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68705" y="1983555"/>
            <a:ext cx="8211820" cy="565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.“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可是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还差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半小时啊。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（《盼》）</a:t>
            </a:r>
            <a:endParaRPr lang="zh-CN" altLang="en-US" sz="28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7129" y="597985"/>
            <a:ext cx="2413016" cy="506094"/>
            <a:chOff x="623" y="988"/>
            <a:chExt cx="3969" cy="9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623" y="1000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语言描写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70535" y="2548890"/>
            <a:ext cx="8254365" cy="22453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sz="2800" b="1"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r>
              <a:rPr lang="en-US" altLang="zh-CN" dirty="0"/>
              <a:t>    </a:t>
            </a:r>
            <a:r>
              <a:rPr lang="zh-CN" altLang="en-US" dirty="0"/>
              <a:t>语言描写是塑造人物形象的重要手段。语言描写包括人物的独白和对话。独白是反映人物心理活动的重要手段。对话可以是两个人的对话，也可以是几个人的相互交谈。描写人物的语言，不但要求做到个性化，而且还要体现出人物说话的艺术性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26415" y="1131569"/>
            <a:ext cx="83699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2925"/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直到妈妈一声喊：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蕾蕾，你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疯啦？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嫌身上没长痱子吗？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（《盼》）</a:t>
            </a:r>
            <a:endParaRPr lang="zh-CN" altLang="en-US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5755" y="1283637"/>
            <a:ext cx="82784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1.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望着望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着又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担心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起来：要是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今天雨都下完了，那明天还有雨可下吗？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（《盼》）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每天放学路上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都在想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：太阳把天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烤得这样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干，还能长云彩吗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？为什么我一有了雨衣，天气预报就总是“晴”呢？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《盼》）</a:t>
            </a:r>
            <a:endParaRPr lang="zh-CN" altLang="en-US" sz="28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3185" y="597985"/>
            <a:ext cx="2691464" cy="508324"/>
            <a:chOff x="458" y="988"/>
            <a:chExt cx="4427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4427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心理描写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453181" y="1900180"/>
            <a:ext cx="10999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péng</a:t>
            </a:r>
            <a:endParaRPr lang="en-US" sz="32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985612" y="2377238"/>
            <a:ext cx="792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蔗</a:t>
            </a:r>
            <a:endParaRPr lang="zh-CN" altLang="en-US" sz="48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975293" y="1900180"/>
            <a:ext cx="9505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sz="3200" dirty="0" err="1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zhè</a:t>
            </a:r>
            <a:endParaRPr sz="3200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365026" y="2377238"/>
            <a:ext cx="792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缩</a:t>
            </a:r>
            <a:endParaRPr lang="zh-CN" altLang="en-US" sz="48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365026" y="1900180"/>
            <a:ext cx="8306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320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s</a:t>
            </a:r>
            <a:r>
              <a:rPr sz="320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uō</a:t>
            </a:r>
            <a:endParaRPr sz="320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4832212" y="2377238"/>
            <a:ext cx="792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甩</a:t>
            </a:r>
            <a:endParaRPr lang="zh-CN" altLang="en-US" sz="48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629012" y="1900180"/>
            <a:ext cx="1430179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sh</a:t>
            </a:r>
            <a:r>
              <a:rPr lang="zh-CN" altLang="en-US" sz="3200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uǎi</a:t>
            </a:r>
            <a:endParaRPr lang="zh-CN" altLang="en-US" sz="32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1084669"/>
            <a:ext cx="2227580" cy="506730"/>
            <a:chOff x="595" y="1705"/>
            <a:chExt cx="3969" cy="90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流程图: 延期 3"/>
            <p:cNvSpPr/>
            <p:nvPr/>
          </p:nvSpPr>
          <p:spPr>
            <a:xfrm>
              <a:off x="595" y="1706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14">
              <a:hlinkClick r:id="rId1" action="ppaction://hlinkfile"/>
            </p:cNvPr>
            <p:cNvSpPr txBox="1"/>
            <p:nvPr/>
          </p:nvSpPr>
          <p:spPr>
            <a:xfrm>
              <a:off x="595" y="17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易读错的字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6362956" y="2377238"/>
            <a:ext cx="792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嚷</a:t>
            </a:r>
            <a:endParaRPr lang="zh-CN" altLang="en-US" sz="4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260403" y="1900180"/>
            <a:ext cx="125444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sz="3200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r</a:t>
            </a:r>
            <a:r>
              <a:rPr sz="3200" dirty="0" err="1" smtClean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ǎn</a:t>
            </a:r>
            <a:r>
              <a:rPr lang="en-US" sz="3200" dirty="0" err="1" smtClean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ɡ</a:t>
            </a:r>
            <a:endParaRPr sz="3200" dirty="0">
              <a:solidFill>
                <a:schemeClr val="tx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651340" y="1900180"/>
            <a:ext cx="125444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sz="3200" dirty="0" err="1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ch</a:t>
            </a:r>
            <a:r>
              <a:rPr sz="3200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ún</a:t>
            </a:r>
            <a:endParaRPr sz="32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718333" y="2377238"/>
            <a:ext cx="792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唇</a:t>
            </a:r>
            <a:endParaRPr lang="zh-CN" altLang="en-US" sz="4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" name="TextBox 3"/>
          <p:cNvSpPr txBox="1"/>
          <p:nvPr/>
        </p:nvSpPr>
        <p:spPr>
          <a:xfrm>
            <a:off x="0" y="398765"/>
            <a:ext cx="1126497" cy="59880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300" b="1" dirty="0" smtClean="0">
                <a:solidFill>
                  <a:schemeClr val="tx1"/>
                </a:solidFill>
                <a:uFillTx/>
                <a:latin typeface="幼圆" panose="02010509060101010101" charset="-122"/>
                <a:ea typeface="幼圆" panose="02010509060101010101" charset="-122"/>
              </a:rPr>
              <a:t>生字</a:t>
            </a:r>
            <a:endParaRPr lang="zh-CN" altLang="en-US" sz="3300" b="1" dirty="0" smtClean="0">
              <a:solidFill>
                <a:schemeClr val="tx1"/>
              </a:solidFill>
              <a:uFillTx/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4781" y="2377238"/>
            <a:ext cx="792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8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篷</a:t>
            </a:r>
            <a:endParaRPr lang="zh-CN" altLang="en-US" sz="48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矩形标注 8"/>
          <p:cNvSpPr/>
          <p:nvPr/>
        </p:nvSpPr>
        <p:spPr>
          <a:xfrm>
            <a:off x="2792035" y="73306"/>
            <a:ext cx="3673954" cy="1697978"/>
          </a:xfrm>
          <a:prstGeom prst="wedgeRectCallout">
            <a:avLst>
              <a:gd name="adj1" fmla="val -62633"/>
              <a:gd name="adj2" fmla="val 58692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不要读成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en-US" altLang="zh-CN" sz="2800" b="1" dirty="0" err="1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shù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”,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可组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词为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甘蔗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，本义是多年生草本植物。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" name="矩形标注 11"/>
          <p:cNvSpPr/>
          <p:nvPr/>
        </p:nvSpPr>
        <p:spPr>
          <a:xfrm>
            <a:off x="3440977" y="3447738"/>
            <a:ext cx="4624782" cy="1124262"/>
          </a:xfrm>
          <a:prstGeom prst="wedgeRectCallout">
            <a:avLst>
              <a:gd name="adj1" fmla="val -10509"/>
              <a:gd name="adj2" fmla="val -72350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甩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字易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与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用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字混淆，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甩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字本义是扔、抛弃。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2" grpId="0"/>
      <p:bldP spid="24" grpId="0"/>
      <p:bldP spid="56" grpId="0"/>
      <p:bldP spid="61" grpId="0"/>
      <p:bldP spid="3" grpId="0"/>
      <p:bldP spid="9" grpId="0" animBg="1"/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7485" y="1497780"/>
            <a:ext cx="87490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我立刻就抖开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雨衣往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身上穿</a:t>
            </a:r>
            <a:r>
              <a:rPr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（《盼》）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endParaRPr lang="zh-CN" altLang="en-US" sz="28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-83185" y="598170"/>
            <a:ext cx="3059430" cy="508635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动作描写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59105" y="2552700"/>
            <a:ext cx="8322946" cy="13849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sz="2800" b="1"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r>
              <a:rPr lang="zh-CN" altLang="en-US" dirty="0" smtClean="0"/>
              <a:t>   人物</a:t>
            </a:r>
            <a:r>
              <a:rPr lang="zh-CN" altLang="en-US" dirty="0"/>
              <a:t>的每一行动都是受其思想、性格制约</a:t>
            </a:r>
            <a:r>
              <a:rPr lang="zh-CN" altLang="en-US" dirty="0" smtClean="0"/>
              <a:t>的。</a:t>
            </a:r>
            <a:r>
              <a:rPr lang="zh-CN" altLang="en-US" dirty="0"/>
              <a:t>句子中的</a:t>
            </a:r>
            <a:r>
              <a:rPr lang="en-US" altLang="zh-CN" dirty="0"/>
              <a:t>“</a:t>
            </a:r>
            <a:r>
              <a:rPr lang="zh-CN" altLang="en-US" dirty="0"/>
              <a:t>立刻</a:t>
            </a:r>
            <a:r>
              <a:rPr lang="en-US" altLang="zh-CN" dirty="0"/>
              <a:t>”</a:t>
            </a:r>
            <a:r>
              <a:rPr lang="zh-CN" altLang="en-US" dirty="0"/>
              <a:t>表现了</a:t>
            </a:r>
            <a:r>
              <a:rPr lang="en-US" altLang="zh-CN" dirty="0"/>
              <a:t>“</a:t>
            </a:r>
            <a:r>
              <a:rPr lang="zh-CN" altLang="en-US" dirty="0"/>
              <a:t>我</a:t>
            </a:r>
            <a:r>
              <a:rPr lang="en-US" altLang="zh-CN" dirty="0"/>
              <a:t>”</a:t>
            </a:r>
            <a:r>
              <a:rPr lang="zh-CN" altLang="en-US" dirty="0"/>
              <a:t>的急迫与迫不及待试穿雨衣的心情。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0057" y="1478889"/>
            <a:ext cx="8494395" cy="2848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直到妈妈一声喊    蕾蕾  你疯啦  嫌身上没长痱子吗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2.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我什么时候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说过要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炖肉    妈妈焖上米饭  转过身来看了我两眼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                                                                  </a:t>
            </a:r>
            <a:endParaRPr lang="zh-CN" altLang="en-US" dirty="0"/>
          </a:p>
        </p:txBody>
      </p:sp>
      <p:sp>
        <p:nvSpPr>
          <p:cNvPr id="23" name="文本框 22"/>
          <p:cNvSpPr txBox="1"/>
          <p:nvPr/>
        </p:nvSpPr>
        <p:spPr>
          <a:xfrm>
            <a:off x="3868261" y="1618589"/>
            <a:ext cx="54038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：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163377" y="1618589"/>
            <a:ext cx="54038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endParaRPr lang="en-US" altLang="zh-CN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521008" y="1618748"/>
            <a:ext cx="54038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59740" y="914400"/>
            <a:ext cx="61937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、给句子加上正确的标点符号。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097713" y="1599698"/>
            <a:ext cx="54038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？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82863" y="2278989"/>
            <a:ext cx="54038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？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843848" y="2159609"/>
            <a:ext cx="54038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36759" y="2920974"/>
            <a:ext cx="54038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256054" y="2978283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？</a:t>
            </a:r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endParaRPr lang="en-US" altLang="zh-CN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475821" y="2987808"/>
            <a:ext cx="54038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87031" y="3719963"/>
            <a:ext cx="54038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9569" y="333190"/>
            <a:ext cx="1668780" cy="52197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3" grpId="0"/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40995" y="831665"/>
            <a:ext cx="8538845" cy="14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</a:t>
            </a:r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二、根据要求把句子换个说法，使句意不变。</a:t>
            </a:r>
            <a:endParaRPr lang="zh-CN" altLang="en-US" sz="32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32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1</a:t>
            </a:r>
            <a:r>
              <a:rPr lang="en-US" altLang="zh-CN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  <a:sym typeface="+mn-ea"/>
              </a:rPr>
              <a:t>可是</a:t>
            </a:r>
            <a:r>
              <a:rPr lang="en-US" altLang="zh-CN" sz="32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  <a:sym typeface="+mn-ea"/>
              </a:rPr>
              <a:t>……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  <a:sym typeface="+mn-ea"/>
              </a:rPr>
              <a:t>不是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  <a:sym typeface="+mn-ea"/>
              </a:rPr>
              <a:t>还要炖肉吗？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（改为陈述句</a:t>
            </a:r>
            <a:r>
              <a:rPr lang="zh-CN" altLang="en-US" sz="32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）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222221" y="2328237"/>
            <a:ext cx="3902229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可是</a:t>
            </a:r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还要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炖肉。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2895" y="854525"/>
            <a:ext cx="8538845" cy="3090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28650">
              <a:lnSpc>
                <a:spcPct val="11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例：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王宁说：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“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我要像李芳那样关心集体。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”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  <a:p>
            <a:pPr indent="628650">
              <a:lnSpc>
                <a:spcPct val="11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王宁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说，他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  <a:sym typeface="+mn-ea"/>
              </a:rPr>
              <a:t>要像李芳那样关心集体。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628650">
              <a:lnSpc>
                <a:spcPct val="110000"/>
              </a:lnSpc>
              <a:spcBef>
                <a:spcPts val="1200"/>
              </a:spcBef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烈士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的母亲说：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我的儿子是潜艇兵，为祖国牺牲光荣，我不能对组织提出任何要求。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628650">
              <a:lnSpc>
                <a:spcPct val="11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_________________________________________________________________________________________</a:t>
            </a:r>
            <a:endParaRPr lang="zh-CN" altLang="en-US" sz="2800" b="1" u="sng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0204" y="2895096"/>
            <a:ext cx="8202295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烈士的母亲说，她的儿子是潜艇兵，为祖国牺牲光荣，她不能对组织提出任何要求。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46492" y="1593850"/>
            <a:ext cx="685101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这一单元的课文中有哪些知识点呢？我们一起来复习吧！</a:t>
            </a:r>
            <a:endParaRPr lang="zh-CN" altLang="en-US" sz="4000" b="1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5435" y="2399665"/>
            <a:ext cx="825182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这篇课文是围绕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夏天是万物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迅速生长的季节。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句话写的。作者从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植物、动物、山水、铁轨、马路、人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几方面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来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阐述这句话的。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6226" y="1236636"/>
            <a:ext cx="84124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●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课文《夏天里的成长》是围绕哪句话写的？作者从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algn="l"/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哪几个方面来阐述这句话的？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85760"/>
            <a:ext cx="1466850" cy="600164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300" b="1" dirty="0" smtClean="0">
                <a:solidFill>
                  <a:schemeClr val="tx1"/>
                </a:solidFill>
                <a:uFillTx/>
                <a:latin typeface="幼圆" panose="02010509060101010101" charset="-122"/>
                <a:ea typeface="幼圆" panose="02010509060101010101" charset="-122"/>
              </a:rPr>
              <a:t>知识点</a:t>
            </a:r>
            <a:endParaRPr lang="zh-CN" altLang="en-US" sz="3300" b="1" dirty="0" smtClean="0">
              <a:solidFill>
                <a:schemeClr val="tx1"/>
              </a:solidFill>
              <a:uFillTx/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1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4025" y="1783080"/>
            <a:ext cx="789940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   这篇课文告诉我们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人一定要珍惜时间，积极争取知识、能力、经验的增长，不能错过时机，否则就会成为一事无成的人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7021" y="848016"/>
            <a:ext cx="80568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●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《夏天里的成长》这一课告诉了我们什么道理？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38175" y="2018030"/>
            <a:ext cx="786765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课文写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得到新雨衣、盼穿新雨衣、如愿穿雨衣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，围绕“盼”将故事的发生、发展、高潮、结局叙述得清楚明白。</a:t>
            </a:r>
            <a:endParaRPr lang="zh-CN" altLang="en-US" sz="28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7696" y="1051216"/>
            <a:ext cx="6634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●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《盼》这一课围绕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“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盼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”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写了哪些事？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2915" y="2099945"/>
            <a:ext cx="8059420" cy="9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“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我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r>
              <a:rPr lang="zh-CN" altLang="zh-CN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是一个</a:t>
            </a:r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纯真可爱</a:t>
            </a:r>
            <a:r>
              <a:rPr lang="zh-CN" altLang="zh-CN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的小女孩，</a:t>
            </a:r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喜欢新鲜的事物</a:t>
            </a:r>
            <a:r>
              <a:rPr lang="zh-CN" altLang="zh-CN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喜欢想象和憧憬</a:t>
            </a:r>
            <a:r>
              <a:rPr lang="zh-CN" altLang="zh-CN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6226" y="1179486"/>
            <a:ext cx="8412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●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《盼》一文中，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你觉得“我”是一个怎样的孩子？</a:t>
            </a:r>
            <a:endParaRPr lang="zh-CN" altLang="zh-CN" sz="2800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7671" y="1088840"/>
            <a:ext cx="8374380" cy="3545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（一）读片段，回答问题。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一过夏天,小学生有的成了中学生,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中学生有的成了大学生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升级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跳班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快点儿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慢点儿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总是要长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北方农家的谚语说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:“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六月六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,看谷秀</a:t>
            </a:r>
            <a:r>
              <a:rPr 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又说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处暑不出头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割谷喂老牛</a:t>
            </a:r>
            <a:r>
              <a:rPr 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农作物到了该长的时候不长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,或是长得太慢,就没有收成的希望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人也是一样,要赶时候,赶热天,尽量地用力地长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3200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</a:t>
            </a:r>
            <a:endParaRPr lang="zh-CN" altLang="en-US" sz="2000" dirty="0"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2269" y="369385"/>
            <a:ext cx="1668780" cy="52197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616683" y="1621162"/>
            <a:ext cx="792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嚷</a:t>
            </a:r>
            <a:endParaRPr lang="zh-CN" altLang="en-US" sz="48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877884" y="1136382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rǎ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n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ɡ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-83185" y="467359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流程图: 延期 3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多音字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877567" y="2309824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3200" dirty="0" err="1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rān</a:t>
            </a:r>
            <a:r>
              <a:rPr lang="en-US" sz="3200" dirty="0" err="1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ɡ</a:t>
            </a:r>
            <a:endParaRPr sz="32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960242" y="1136858"/>
            <a:ext cx="130016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叫嚷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960559" y="2309691"/>
            <a:ext cx="13011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嚷嚷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左大括号 12"/>
          <p:cNvSpPr/>
          <p:nvPr/>
        </p:nvSpPr>
        <p:spPr>
          <a:xfrm>
            <a:off x="1557118" y="1233362"/>
            <a:ext cx="161290" cy="1607185"/>
          </a:xfrm>
          <a:prstGeom prst="leftBrace">
            <a:avLst>
              <a:gd name="adj1" fmla="val 8333"/>
              <a:gd name="adj2" fmla="val 4826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9"/>
          <p:cNvSpPr txBox="1"/>
          <p:nvPr/>
        </p:nvSpPr>
        <p:spPr>
          <a:xfrm>
            <a:off x="4910077" y="1620983"/>
            <a:ext cx="792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48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缝</a:t>
            </a:r>
            <a:endParaRPr lang="zh-CN" altLang="zh-CN" sz="48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9" name="文本框 10"/>
          <p:cNvSpPr txBox="1"/>
          <p:nvPr/>
        </p:nvSpPr>
        <p:spPr>
          <a:xfrm>
            <a:off x="6050855" y="1167593"/>
            <a:ext cx="10759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fèng</a:t>
            </a:r>
            <a:endParaRPr lang="en-US" sz="32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0" name="文本框 22"/>
          <p:cNvSpPr txBox="1"/>
          <p:nvPr/>
        </p:nvSpPr>
        <p:spPr>
          <a:xfrm>
            <a:off x="616683" y="3517086"/>
            <a:ext cx="792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斗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1" name="文本框 23"/>
          <p:cNvSpPr txBox="1"/>
          <p:nvPr/>
        </p:nvSpPr>
        <p:spPr>
          <a:xfrm>
            <a:off x="1888588" y="3121752"/>
            <a:ext cx="792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dǒu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2" name="文本框 1"/>
          <p:cNvSpPr txBox="1"/>
          <p:nvPr/>
        </p:nvSpPr>
        <p:spPr>
          <a:xfrm>
            <a:off x="6051331" y="2317102"/>
            <a:ext cx="10775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féng</a:t>
            </a:r>
            <a:endParaRPr lang="en-US" sz="32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5" name="文本框 11"/>
          <p:cNvSpPr txBox="1"/>
          <p:nvPr/>
        </p:nvSpPr>
        <p:spPr>
          <a:xfrm>
            <a:off x="7017981" y="1106474"/>
            <a:ext cx="130016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裂缝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6" name="文本框 6"/>
          <p:cNvSpPr txBox="1"/>
          <p:nvPr/>
        </p:nvSpPr>
        <p:spPr>
          <a:xfrm>
            <a:off x="7061364" y="2215662"/>
            <a:ext cx="130016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缝补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7" name="文本框 7"/>
          <p:cNvSpPr txBox="1"/>
          <p:nvPr/>
        </p:nvSpPr>
        <p:spPr>
          <a:xfrm>
            <a:off x="1888271" y="4155308"/>
            <a:ext cx="792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dòu</a:t>
            </a:r>
            <a:endParaRPr lang="en-US" sz="32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8" name="文本框 8"/>
          <p:cNvSpPr txBox="1"/>
          <p:nvPr/>
        </p:nvSpPr>
        <p:spPr>
          <a:xfrm>
            <a:off x="2680751" y="3060633"/>
            <a:ext cx="130016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星斗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9" name="文本框 13"/>
          <p:cNvSpPr txBox="1"/>
          <p:nvPr/>
        </p:nvSpPr>
        <p:spPr>
          <a:xfrm>
            <a:off x="2681068" y="4093580"/>
            <a:ext cx="13011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斗争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0" name="左大括号 29"/>
          <p:cNvSpPr/>
          <p:nvPr/>
        </p:nvSpPr>
        <p:spPr>
          <a:xfrm>
            <a:off x="5791457" y="1376674"/>
            <a:ext cx="171450" cy="140538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左大括号 30"/>
          <p:cNvSpPr/>
          <p:nvPr/>
        </p:nvSpPr>
        <p:spPr>
          <a:xfrm>
            <a:off x="1548863" y="3238233"/>
            <a:ext cx="123825" cy="137604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2"/>
          <p:cNvSpPr txBox="1"/>
          <p:nvPr/>
        </p:nvSpPr>
        <p:spPr>
          <a:xfrm>
            <a:off x="4911417" y="3482896"/>
            <a:ext cx="792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zh-CN" sz="48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系</a:t>
            </a:r>
            <a:endParaRPr lang="zh-CN" altLang="zh-CN" sz="48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3" name="左大括号 32"/>
          <p:cNvSpPr/>
          <p:nvPr/>
        </p:nvSpPr>
        <p:spPr>
          <a:xfrm>
            <a:off x="5792797" y="3184789"/>
            <a:ext cx="171450" cy="140538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15"/>
          <p:cNvSpPr txBox="1"/>
          <p:nvPr/>
        </p:nvSpPr>
        <p:spPr>
          <a:xfrm>
            <a:off x="6135697" y="3153513"/>
            <a:ext cx="11664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xì</a:t>
            </a:r>
            <a:endParaRPr lang="en-US" sz="32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35" name="文本框 16"/>
          <p:cNvSpPr txBox="1"/>
          <p:nvPr/>
        </p:nvSpPr>
        <p:spPr>
          <a:xfrm>
            <a:off x="6052512" y="4070906"/>
            <a:ext cx="10915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j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ì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36" name="文本框 17"/>
          <p:cNvSpPr txBox="1"/>
          <p:nvPr/>
        </p:nvSpPr>
        <p:spPr>
          <a:xfrm>
            <a:off x="6946592" y="3056447"/>
            <a:ext cx="14986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关系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7" name="文本框 18"/>
          <p:cNvSpPr txBox="1"/>
          <p:nvPr/>
        </p:nvSpPr>
        <p:spPr>
          <a:xfrm>
            <a:off x="6946592" y="4009311"/>
            <a:ext cx="21958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系鞋带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8" grpId="0"/>
      <p:bldP spid="9" grpId="0"/>
      <p:bldP spid="14" grpId="0"/>
      <p:bldP spid="19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4" grpId="0"/>
      <p:bldP spid="35" grpId="0"/>
      <p:bldP spid="36" grpId="0"/>
      <p:bldP spid="3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0375" y="743241"/>
            <a:ext cx="8481809" cy="37117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lnSpc>
                <a:spcPct val="140000"/>
              </a:lnSpc>
            </a:pPr>
            <a:r>
              <a:rPr 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1.</a:t>
            </a: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给下面的蓝色字注音，再用它的另一个读音组词。</a:t>
            </a:r>
            <a:endParaRPr lang="en-US" altLang="zh-CN" sz="2800" b="1" dirty="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  <a:p>
            <a:pPr algn="l">
              <a:lnSpc>
                <a:spcPct val="140000"/>
              </a:lnSpc>
            </a:pPr>
            <a:r>
              <a:rPr lang="en-US" altLang="zh-CN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  </a:t>
            </a:r>
            <a:r>
              <a:rPr lang="zh-CN" altLang="en-US" sz="2800" b="1" dirty="0">
                <a:solidFill>
                  <a:srgbClr val="0070C0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尽</a:t>
            </a: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（   ）量</a:t>
            </a:r>
            <a:r>
              <a:rPr lang="zh-CN" altLang="en-US" sz="2800" b="1" u="sng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        </a:t>
            </a: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   农</a:t>
            </a:r>
            <a:r>
              <a:rPr lang="zh-CN" altLang="en-US" sz="2800" b="1" dirty="0">
                <a:solidFill>
                  <a:srgbClr val="0070C0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作</a:t>
            </a: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（   ）物</a:t>
            </a:r>
            <a:r>
              <a:rPr lang="zh-CN" altLang="en-US" sz="2800" b="1" u="sng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        </a:t>
            </a:r>
            <a:endParaRPr lang="en-US" altLang="zh-CN" sz="2800" b="1" dirty="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  <a:p>
            <a:pPr algn="l">
              <a:lnSpc>
                <a:spcPct val="140000"/>
              </a:lnSpc>
            </a:pPr>
            <a:r>
              <a:rPr lang="en-US" altLang="zh-CN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2.</a:t>
            </a: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你怎样理解</a:t>
            </a:r>
            <a:r>
              <a:rPr lang="en-US" altLang="zh-CN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“</a:t>
            </a: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处暑不出头，割谷喂老牛</a:t>
            </a:r>
            <a:r>
              <a:rPr lang="en-US" altLang="zh-CN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”</a:t>
            </a: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这句话？</a:t>
            </a:r>
            <a:endParaRPr lang="zh-CN" altLang="en-US" sz="2800" b="1" dirty="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  <a:p>
            <a:pPr algn="l">
              <a:lnSpc>
                <a:spcPct val="140000"/>
              </a:lnSpc>
            </a:pPr>
            <a:r>
              <a:rPr lang="zh-CN" altLang="en-US" sz="2800" b="1" u="sng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    </a:t>
            </a:r>
            <a:r>
              <a:rPr lang="zh-CN" altLang="en-US" sz="2800" b="1" u="sng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                                         </a:t>
            </a:r>
            <a:endParaRPr lang="en-US" altLang="zh-CN" sz="2800" b="1" u="sng" dirty="0" smtClean="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  <a:p>
            <a:pPr algn="l">
              <a:lnSpc>
                <a:spcPct val="140000"/>
              </a:lnSpc>
            </a:pPr>
            <a:r>
              <a:rPr lang="en-US" altLang="zh-CN" sz="2800" b="1" u="sng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 </a:t>
            </a:r>
            <a:r>
              <a:rPr lang="en-US" altLang="zh-CN" sz="2800" b="1" u="sng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                     </a:t>
            </a:r>
            <a:r>
              <a:rPr lang="zh-CN" altLang="en-US" sz="2800" b="1" u="sng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                       </a:t>
            </a:r>
            <a:endParaRPr lang="zh-CN" altLang="en-US" sz="2800" b="1" u="sng" dirty="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  <a:p>
            <a:pPr algn="l">
              <a:lnSpc>
                <a:spcPct val="140000"/>
              </a:lnSpc>
            </a:pPr>
            <a:r>
              <a:rPr lang="zh-CN" altLang="en-US" sz="2800" b="1" u="sng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                                             </a:t>
            </a:r>
            <a:endParaRPr lang="en-US" altLang="zh-CN" sz="2800" b="1" dirty="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0351" y="1426660"/>
            <a:ext cx="979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jǐn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56744" y="1422215"/>
            <a:ext cx="944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尽头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833904" y="1398085"/>
            <a:ext cx="979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zuò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256463" y="1433645"/>
            <a:ext cx="91344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作坊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76116" y="2560929"/>
            <a:ext cx="8103394" cy="1693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28650"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这句话是一个谚语，意思是处暑的时候,谷子如果还不出穗,就没收成的希望了,就像无用的荒草一样,只能割掉喂牛了。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10" grpId="0"/>
      <p:bldP spid="1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60839" y="836745"/>
            <a:ext cx="8259286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    3.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文中最后一句</a:t>
            </a:r>
            <a:r>
              <a:rPr lang="en-US" alt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“</a:t>
            </a:r>
            <a:r>
              <a:rPr sz="3200" b="1" dirty="0" err="1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人也是一样,</a:t>
            </a:r>
            <a:r>
              <a:rPr sz="3200" b="1" dirty="0" err="1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要赶时候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，</a:t>
            </a:r>
            <a:r>
              <a:rPr sz="3200" b="1" dirty="0" err="1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赶热天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，</a:t>
            </a:r>
            <a:r>
              <a:rPr sz="3200" b="1" dirty="0" err="1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尽量地用力地长</a:t>
            </a:r>
            <a:r>
              <a:rPr 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是什么意思？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8939" y="2206757"/>
            <a:ext cx="8268811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这句话是说人和植物一样,在合适的时间、地点,要抓住时机,积极的发展自己,丰富自己的精神世界,增强自己的精神力量,促进自己的全面发展。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32024" y="1320307"/>
            <a:ext cx="72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甩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92486" y="1320307"/>
            <a:ext cx="72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袖</a:t>
            </a:r>
            <a:endParaRPr lang="zh-CN" altLang="en-US" sz="40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2640" y="1320307"/>
            <a:ext cx="7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篷  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3185" y="529951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易写错的字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952178" y="1320307"/>
            <a:ext cx="7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酱</a:t>
            </a:r>
            <a:endParaRPr lang="zh-CN" altLang="en-US" sz="40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072332" y="1320307"/>
            <a:ext cx="7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苔</a:t>
            </a:r>
            <a:endParaRPr lang="zh-CN" altLang="en-US" sz="40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711870" y="1320307"/>
            <a:ext cx="7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蔗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7" name="文本框 5"/>
          <p:cNvSpPr txBox="1"/>
          <p:nvPr/>
        </p:nvSpPr>
        <p:spPr>
          <a:xfrm>
            <a:off x="245263" y="2099412"/>
            <a:ext cx="878505" cy="7694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蓬  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8" name="文本框 5"/>
          <p:cNvSpPr txBox="1"/>
          <p:nvPr/>
        </p:nvSpPr>
        <p:spPr>
          <a:xfrm>
            <a:off x="3780360" y="2124914"/>
            <a:ext cx="878505" cy="7694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用  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9" name="文本框 8"/>
          <p:cNvSpPr txBox="1"/>
          <p:nvPr/>
        </p:nvSpPr>
        <p:spPr>
          <a:xfrm>
            <a:off x="624819" y="3516402"/>
            <a:ext cx="2632710" cy="5835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容易少写一笔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0" name="文本框 11"/>
          <p:cNvSpPr txBox="1"/>
          <p:nvPr/>
        </p:nvSpPr>
        <p:spPr>
          <a:xfrm>
            <a:off x="3483829" y="3462682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袖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1" name="文本框 12"/>
          <p:cNvSpPr txBox="1"/>
          <p:nvPr/>
        </p:nvSpPr>
        <p:spPr>
          <a:xfrm>
            <a:off x="4330974" y="3462682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酱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2" name="文本框 10"/>
          <p:cNvSpPr txBox="1"/>
          <p:nvPr/>
        </p:nvSpPr>
        <p:spPr>
          <a:xfrm>
            <a:off x="5178119" y="3462682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瀑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3" name="文本框 14"/>
          <p:cNvSpPr txBox="1"/>
          <p:nvPr/>
        </p:nvSpPr>
        <p:spPr>
          <a:xfrm>
            <a:off x="6025264" y="3462682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缝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4" name="文本框 15"/>
          <p:cNvSpPr txBox="1"/>
          <p:nvPr/>
        </p:nvSpPr>
        <p:spPr>
          <a:xfrm>
            <a:off x="6872409" y="3462682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嚷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5" name="文本框 16"/>
          <p:cNvSpPr txBox="1"/>
          <p:nvPr/>
        </p:nvSpPr>
        <p:spPr>
          <a:xfrm>
            <a:off x="7719554" y="3462682"/>
            <a:ext cx="6934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藓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6" name="文本框 10"/>
          <p:cNvSpPr txBox="1"/>
          <p:nvPr/>
        </p:nvSpPr>
        <p:spPr>
          <a:xfrm>
            <a:off x="5591716" y="1320873"/>
            <a:ext cx="72000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瀑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7" name="文本框 14"/>
          <p:cNvSpPr txBox="1"/>
          <p:nvPr/>
        </p:nvSpPr>
        <p:spPr>
          <a:xfrm>
            <a:off x="6471562" y="1320873"/>
            <a:ext cx="72000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缝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8" name="文本框 15"/>
          <p:cNvSpPr txBox="1"/>
          <p:nvPr/>
        </p:nvSpPr>
        <p:spPr>
          <a:xfrm>
            <a:off x="7351408" y="1320873"/>
            <a:ext cx="72000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嚷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9" name="文本框 16"/>
          <p:cNvSpPr txBox="1"/>
          <p:nvPr/>
        </p:nvSpPr>
        <p:spPr>
          <a:xfrm>
            <a:off x="8231251" y="1320873"/>
            <a:ext cx="72000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藓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bldLvl="0" animBg="1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34390" y="1062355"/>
            <a:ext cx="7597140" cy="2453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一、用“√”标出红体字的正确读音。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苞</a:t>
            </a:r>
            <a:r>
              <a:rPr lang="zh-CN" altLang="en-US" sz="3200" b="1" dirty="0">
                <a:solidFill>
                  <a:srgbClr val="FF0000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蕾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léi lěi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   苔</a:t>
            </a:r>
            <a:r>
              <a:rPr lang="zh-CN" altLang="en-US" sz="3200" b="1" dirty="0">
                <a:solidFill>
                  <a:srgbClr val="FF0000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藓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xiān xiǎn</a:t>
            </a:r>
            <a:r>
              <a:rPr lang="en-US" altLang="zh-CN" sz="32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</a:t>
            </a:r>
            <a:endParaRPr lang="en-US" altLang="zh-CN" sz="3200" b="1" dirty="0">
              <a:solidFill>
                <a:schemeClr val="tx1"/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甘</a:t>
            </a:r>
            <a:r>
              <a:rPr lang="zh-CN" altLang="en-US" sz="3200" b="1" dirty="0">
                <a:solidFill>
                  <a:srgbClr val="FF0000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蔗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zhè zhé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  斗</a:t>
            </a:r>
            <a:r>
              <a:rPr lang="zh-CN" altLang="en-US" sz="3200" b="1" dirty="0">
                <a:solidFill>
                  <a:srgbClr val="FF0000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篷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péng </a:t>
            </a:r>
            <a:r>
              <a:rPr lang="en-US" altLang="zh-CN" sz="3200" b="1" dirty="0">
                <a:solidFill>
                  <a:schemeClr val="tx1"/>
                </a:solidFill>
                <a:uFillTx/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f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éng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endParaRPr lang="zh-CN" altLang="en-US" sz="3200" b="1" dirty="0">
              <a:solidFill>
                <a:schemeClr val="tx1"/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嘴</a:t>
            </a:r>
            <a:r>
              <a:rPr lang="zh-CN" altLang="en-US" sz="3200" b="1" dirty="0">
                <a:solidFill>
                  <a:srgbClr val="FF0000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唇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chún cún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 </a:t>
            </a:r>
            <a:r>
              <a:rPr lang="zh-CN" altLang="en-US" sz="3200" b="1" dirty="0">
                <a:solidFill>
                  <a:srgbClr val="FF0000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甩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开（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shuǎi suǎi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endParaRPr lang="en-US" altLang="zh-CN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05626" y="1795277"/>
            <a:ext cx="4991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59569" y="333190"/>
            <a:ext cx="1668780" cy="52197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592253" y="1925929"/>
            <a:ext cx="4991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95074" y="2512510"/>
            <a:ext cx="4991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19286" y="2535370"/>
            <a:ext cx="4991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96356" y="3078136"/>
            <a:ext cx="4991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900896" y="3088296"/>
            <a:ext cx="4991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7184" y="660400"/>
            <a:ext cx="58731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二、给多音字选择正确的读音。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95132" y="1803599"/>
            <a:ext cx="84974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奶奶戴着老花镜，仔细地</a:t>
            </a:r>
            <a:r>
              <a:rPr lang="zh-CN" altLang="en-US" sz="2800" b="1" u="sng" dirty="0">
                <a:latin typeface="楷体" panose="02010609060101010101" charset="-122"/>
                <a:ea typeface="楷体" panose="02010609060101010101" charset="-122"/>
              </a:rPr>
              <a:t>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  ）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补着有裂</a:t>
            </a:r>
            <a:r>
              <a:rPr lang="zh-CN" altLang="en-US" sz="2800" b="1" u="sng" dirty="0">
                <a:latin typeface="楷体" panose="02010609060101010101" charset="-122"/>
                <a:ea typeface="楷体" panose="02010609060101010101" charset="-122"/>
              </a:rPr>
              <a:t>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）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的地方。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027998" y="1219835"/>
            <a:ext cx="329972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①</a:t>
            </a:r>
            <a:r>
              <a:rPr lang="en-US" sz="2800" dirty="0" err="1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fèng</a:t>
            </a:r>
            <a:r>
              <a:rPr lang="en-US" sz="2800" dirty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    </a:t>
            </a:r>
            <a:r>
              <a:rPr lang="en-US" sz="2800" dirty="0" smtClean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 </a:t>
            </a:r>
            <a:r>
              <a:rPr lang="zh-CN" altLang="en-US" sz="2800" dirty="0" smtClean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zh-CN" altLang="en-US" sz="2800" dirty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②</a:t>
            </a:r>
            <a:r>
              <a:rPr lang="en-US" sz="2800" dirty="0" err="1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féng</a:t>
            </a:r>
            <a:endParaRPr lang="en-US" altLang="en-US" sz="2800" dirty="0">
              <a:solidFill>
                <a:schemeClr val="tx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27998" y="2492375"/>
            <a:ext cx="329972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①</a:t>
            </a:r>
            <a:r>
              <a:rPr lang="en-US" sz="2800" dirty="0" err="1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dǒu</a:t>
            </a:r>
            <a:r>
              <a:rPr lang="en-US" sz="2800" dirty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   </a:t>
            </a:r>
            <a:r>
              <a:rPr lang="en-US" sz="2800" dirty="0" smtClean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  </a:t>
            </a:r>
            <a:r>
              <a:rPr lang="zh-CN" altLang="en-US" sz="2800" dirty="0" smtClean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zh-CN" altLang="en-US" sz="2800" dirty="0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②</a:t>
            </a:r>
            <a:r>
              <a:rPr lang="en-US" sz="2800" dirty="0" err="1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dòu</a:t>
            </a:r>
            <a:endParaRPr lang="en-US" sz="2800" dirty="0">
              <a:solidFill>
                <a:schemeClr val="tx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95133" y="3122494"/>
            <a:ext cx="84974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满天的星</a:t>
            </a:r>
            <a:r>
              <a:rPr lang="zh-CN" altLang="en-US" sz="2800" b="1" u="sng" dirty="0">
                <a:latin typeface="楷体" panose="02010609060101010101" charset="-122"/>
                <a:ea typeface="楷体" panose="02010609060101010101" charset="-122"/>
              </a:rPr>
              <a:t>斗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  ）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眨呀眨的，好像在争</a:t>
            </a:r>
            <a:r>
              <a:rPr lang="zh-CN" altLang="en-US" sz="2800" b="1" u="sng" dirty="0">
                <a:latin typeface="楷体" panose="02010609060101010101" charset="-122"/>
                <a:ea typeface="楷体" panose="02010609060101010101" charset="-122"/>
              </a:rPr>
              <a:t>斗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）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谁更光彩夺目。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284193" y="1803599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②</a:t>
            </a:r>
            <a:endParaRPr lang="zh-CN" altLang="en-US" sz="2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43826" y="1803599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①</a:t>
            </a:r>
            <a:endParaRPr lang="zh-CN" altLang="en-US" sz="2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03535" y="3122493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①</a:t>
            </a:r>
            <a:endParaRPr lang="zh-CN" altLang="en-US" sz="2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473105" y="312234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②</a:t>
            </a:r>
            <a:endParaRPr lang="zh-CN" altLang="en-US" sz="2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06145" y="665086"/>
            <a:ext cx="5551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三、先比较，再组词。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74190" y="1390015"/>
            <a:ext cx="2247731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篷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74190" y="1907540"/>
            <a:ext cx="2247731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蓬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49495" y="1907540"/>
            <a:ext cx="2247731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甩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49495" y="1390015"/>
            <a:ext cx="2247731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用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74190" y="2689225"/>
            <a:ext cx="2247731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袖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74190" y="3232150"/>
            <a:ext cx="2247731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柚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849495" y="2689225"/>
            <a:ext cx="2247731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蔗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849495" y="3181350"/>
            <a:ext cx="2247731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遮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4" name="文本框 5"/>
          <p:cNvSpPr txBox="1"/>
          <p:nvPr/>
        </p:nvSpPr>
        <p:spPr>
          <a:xfrm>
            <a:off x="2596515" y="1378465"/>
            <a:ext cx="1008609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帐篷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5" name="文本框 6"/>
          <p:cNvSpPr txBox="1"/>
          <p:nvPr/>
        </p:nvSpPr>
        <p:spPr>
          <a:xfrm>
            <a:off x="2596515" y="1895990"/>
            <a:ext cx="1008609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蓬勃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6" name="文本框 7"/>
          <p:cNvSpPr txBox="1"/>
          <p:nvPr/>
        </p:nvSpPr>
        <p:spPr>
          <a:xfrm>
            <a:off x="5671820" y="1895990"/>
            <a:ext cx="1008609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甩手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7" name="文本框 8"/>
          <p:cNvSpPr txBox="1"/>
          <p:nvPr/>
        </p:nvSpPr>
        <p:spPr>
          <a:xfrm>
            <a:off x="5671820" y="1378465"/>
            <a:ext cx="1008609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用处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8" name="文本框 9"/>
          <p:cNvSpPr txBox="1"/>
          <p:nvPr/>
        </p:nvSpPr>
        <p:spPr>
          <a:xfrm>
            <a:off x="2596515" y="2677675"/>
            <a:ext cx="1008609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衣袖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9" name="文本框 10"/>
          <p:cNvSpPr txBox="1"/>
          <p:nvPr/>
        </p:nvSpPr>
        <p:spPr>
          <a:xfrm>
            <a:off x="2596515" y="3220600"/>
            <a:ext cx="1008609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柚子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0" name="文本框 11"/>
          <p:cNvSpPr txBox="1"/>
          <p:nvPr/>
        </p:nvSpPr>
        <p:spPr>
          <a:xfrm>
            <a:off x="5671820" y="2677675"/>
            <a:ext cx="1008609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蔗糖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1" name="文本框 12"/>
          <p:cNvSpPr txBox="1"/>
          <p:nvPr/>
        </p:nvSpPr>
        <p:spPr>
          <a:xfrm>
            <a:off x="5671820" y="3169800"/>
            <a:ext cx="1008609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遮住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74115" y="1338580"/>
            <a:ext cx="678624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掌握了这一单元的生字后，我们再一起看一看本单元有哪些需要掌握的词语吧！</a:t>
            </a:r>
            <a:endParaRPr lang="zh-CN" altLang="en-US" sz="3600" b="1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2.xml><?xml version="1.0" encoding="utf-8"?>
<p:tagLst xmlns:p="http://schemas.openxmlformats.org/presentationml/2006/main">
  <p:tag name="KSO_WPP_MARK_KEY" val="14174666-e1a3-4e28-9eba-64d50b40d1ed"/>
  <p:tag name="COMMONDATA" val="eyJoZGlkIjoiMDUzMmRhYzhkNzM3Y2ZlODExZjhhYzliMDJjYzA0ZG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3840</Words>
  <Application>WPS 演示</Application>
  <PresentationFormat>全屏显示(16:9)</PresentationFormat>
  <Paragraphs>535</Paragraphs>
  <Slides>41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4" baseType="lpstr">
      <vt:lpstr>Arial</vt:lpstr>
      <vt:lpstr>宋体</vt:lpstr>
      <vt:lpstr>Wingdings</vt:lpstr>
      <vt:lpstr>微软雅黑</vt:lpstr>
      <vt:lpstr>黑体</vt:lpstr>
      <vt:lpstr>楷体</vt:lpstr>
      <vt:lpstr>汉语拼音</vt:lpstr>
      <vt:lpstr>Segoe Print</vt:lpstr>
      <vt:lpstr>幼圆</vt:lpstr>
      <vt:lpstr>Arial Unicode MS</vt:lpstr>
      <vt:lpstr>新宋体</vt:lpstr>
      <vt:lpstr>Xingkai SC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Rocket Girls</cp:lastModifiedBy>
  <cp:revision>252</cp:revision>
  <dcterms:created xsi:type="dcterms:W3CDTF">2019-03-14T07:25:00Z</dcterms:created>
  <dcterms:modified xsi:type="dcterms:W3CDTF">2022-12-30T06:03:59Z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8CD097B87CA34730A72189074B12499A</vt:lpwstr>
  </property>
</Properties>
</file>