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6"/>
  </p:handoutMasterIdLst>
  <p:sldIdLst>
    <p:sldId id="258" r:id="rId3"/>
    <p:sldId id="605" r:id="rId5"/>
    <p:sldId id="259" r:id="rId6"/>
    <p:sldId id="540" r:id="rId7"/>
    <p:sldId id="317" r:id="rId8"/>
    <p:sldId id="260" r:id="rId9"/>
    <p:sldId id="541" r:id="rId10"/>
    <p:sldId id="543" r:id="rId11"/>
    <p:sldId id="546" r:id="rId12"/>
    <p:sldId id="261" r:id="rId13"/>
    <p:sldId id="545" r:id="rId14"/>
    <p:sldId id="557" r:id="rId15"/>
    <p:sldId id="691" r:id="rId16"/>
    <p:sldId id="692" r:id="rId17"/>
    <p:sldId id="606" r:id="rId18"/>
    <p:sldId id="262" r:id="rId19"/>
    <p:sldId id="693" r:id="rId20"/>
    <p:sldId id="264" r:id="rId21"/>
    <p:sldId id="547" r:id="rId22"/>
    <p:sldId id="550" r:id="rId23"/>
    <p:sldId id="551" r:id="rId24"/>
    <p:sldId id="552" r:id="rId25"/>
    <p:sldId id="553" r:id="rId26"/>
    <p:sldId id="554" r:id="rId27"/>
    <p:sldId id="653" r:id="rId28"/>
    <p:sldId id="268" r:id="rId29"/>
    <p:sldId id="482" r:id="rId30"/>
    <p:sldId id="365" r:id="rId31"/>
    <p:sldId id="483" r:id="rId32"/>
    <p:sldId id="270" r:id="rId33"/>
    <p:sldId id="272" r:id="rId34"/>
    <p:sldId id="516" r:id="rId35"/>
    <p:sldId id="367" r:id="rId36"/>
    <p:sldId id="555" r:id="rId37"/>
    <p:sldId id="694" r:id="rId38"/>
    <p:sldId id="690" r:id="rId39"/>
    <p:sldId id="276" r:id="rId40"/>
    <p:sldId id="368" r:id="rId41"/>
    <p:sldId id="391" r:id="rId42"/>
    <p:sldId id="449" r:id="rId43"/>
    <p:sldId id="450" r:id="rId44"/>
    <p:sldId id="451" r:id="rId45"/>
    <p:sldId id="594" r:id="rId46"/>
    <p:sldId id="595" r:id="rId47"/>
    <p:sldId id="596" r:id="rId48"/>
    <p:sldId id="681" r:id="rId49"/>
    <p:sldId id="452" r:id="rId50"/>
    <p:sldId id="453" r:id="rId51"/>
    <p:sldId id="454" r:id="rId52"/>
    <p:sldId id="455" r:id="rId53"/>
    <p:sldId id="695" r:id="rId54"/>
    <p:sldId id="412" r:id="rId55"/>
  </p:sldIdLst>
  <p:sldSz cx="9144000" cy="5143500" type="screen16x9"/>
  <p:notesSz cx="6858000" cy="9144000"/>
  <p:custDataLst>
    <p:tags r:id="rId6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70" userDrawn="1">
          <p15:clr>
            <a:srgbClr val="A4A3A4"/>
          </p15:clr>
        </p15:guide>
        <p15:guide id="2" pos="29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E949E0"/>
    <a:srgbClr val="FF0000"/>
    <a:srgbClr val="F2F2E8"/>
    <a:srgbClr val="DCDCDC"/>
    <a:srgbClr val="F0F0F0"/>
    <a:srgbClr val="E6E6E6"/>
    <a:srgbClr val="C8C8C8"/>
    <a:srgbClr val="FFFFFF"/>
    <a:srgbClr val="FAFA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p:scale>
          <a:sx n="100" d="100"/>
          <a:sy n="100" d="100"/>
        </p:scale>
        <p:origin x="-696" y="-324"/>
      </p:cViewPr>
      <p:guideLst>
        <p:guide orient="horz" pos="1570"/>
        <p:guide pos="2917"/>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0" Type="http://schemas.openxmlformats.org/officeDocument/2006/relationships/tags" Target="tags/tag2.xml"/><Relationship Id="rId6" Type="http://schemas.openxmlformats.org/officeDocument/2006/relationships/slide" Target="slides/slide3.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handoutMaster" Target="handoutMasters/handoutMaster1.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2.png"/><Relationship Id="rId6" Type="http://schemas.openxmlformats.org/officeDocument/2006/relationships/tags" Target="../tags/tag1.xml"/><Relationship Id="rId5" Type="http://schemas.openxmlformats.org/officeDocument/2006/relationships/image" Target="../media/image1.png"/><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pic>
        <p:nvPicPr>
          <p:cNvPr id="5" name="Picture 5"/>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350" y="-12700"/>
            <a:ext cx="9156700" cy="516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KSO_TEMPLATE" hidden="1"/>
          <p:cNvSpPr/>
          <p:nvPr userDrawn="1">
            <p:custDataLst>
              <p:tags r:id="rId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12" name="Picture 2"/>
          <p:cNvPicPr>
            <a:picLocks noChangeAspect="1" noChangeArrowheads="1"/>
          </p:cNvPicPr>
          <p:nvPr userDrawn="1"/>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73783" y="87475"/>
            <a:ext cx="1026114" cy="489083"/>
          </a:xfrm>
          <a:prstGeom prst="rect">
            <a:avLst/>
          </a:prstGeom>
          <a:noFill/>
          <a:ln>
            <a:noFill/>
          </a:ln>
          <a:effectLst/>
          <a:extLst>
            <a:ext uri="{909E8E84-426E-40DD-AFC4-6F175D3DCCD1}">
              <a14:hiddenFill xmlns:a14="http://schemas.microsoft.com/office/drawing/2010/main">
                <a:solidFill>
                  <a:srgbClr val="02B3C5"/>
                </a:solidFill>
              </a14:hiddenFill>
            </a:ext>
            <a:ext uri="{91240B29-F687-4F45-9708-019B960494DF}">
              <a14:hiddenLine xmlns:a14="http://schemas.microsoft.com/office/drawing/2010/main" w="9525">
                <a:solidFill>
                  <a:sysClr val="windowText" lastClr="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mc:Choice xmlns:p14="http://schemas.microsoft.com/office/powerpoint/2010/main" Requires="p14">
      <p:transition p14:dur="0"/>
    </mc:Choice>
    <mc:Fallback>
      <p:transition/>
    </mc:Fallback>
  </mc:AlternateContent>
  <p:txStyles>
    <p:titleStyle>
      <a:lvl1pPr algn="l" defTabSz="685800" rtl="0" eaLnBrk="1" fontAlgn="auto" latinLnBrk="0" hangingPunct="1">
        <a:lnSpc>
          <a:spcPct val="100000"/>
        </a:lnSpc>
        <a:spcBef>
          <a:spcPct val="0"/>
        </a:spcBef>
        <a:buNone/>
        <a:defRPr sz="2100" b="1" u="none" strike="noStrike" kern="1200" cap="none" spc="20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770" algn="l"/>
        </a:tabLst>
        <a:defRPr sz="1200" u="none" strike="noStrike" kern="1200" cap="none" spc="150"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hyperlink" Target="&#19971;&#24425;-&#35838;&#25991;&#26391;&#35835;-2%20&#26690;&#26519;&#23665;&#27700;.mp4" TargetMode="Externa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hyperlink" Target="&#19971;&#24425;-&#35838;&#25991;&#26391;&#35835;-2%20&#26690;&#26519;&#23665;&#27700;.mp4"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hyperlink" Target="&#19971;&#24425;-&#35838;&#25991;&#26391;&#35835;-2%20&#26690;&#26519;&#23665;&#27700;.mp4" TargetMode="External"/><Relationship Id="rId1" Type="http://schemas.openxmlformats.org/officeDocument/2006/relationships/image" Target="../media/image6.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7.jpeg"/></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hyperlink" Target="&#19971;&#24425;-&#35838;&#25991;&#26391;&#35835;-2%20&#26690;&#26519;&#23665;&#27700;.mp4" TargetMode="Externa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矩形 1"/>
          <p:cNvSpPr/>
          <p:nvPr/>
        </p:nvSpPr>
        <p:spPr>
          <a:xfrm>
            <a:off x="1737360" y="1504130"/>
            <a:ext cx="5669280" cy="1198880"/>
          </a:xfrm>
          <a:prstGeom prst="rect">
            <a:avLst/>
          </a:prstGeom>
          <a:noFill/>
          <a:ln>
            <a:noFill/>
          </a:ln>
        </p:spPr>
        <p:txBody>
          <a:bodyPr wrap="none" rtlCol="0" anchor="t">
            <a:spAutoFit/>
          </a:bodyPr>
          <a:lstStyle/>
          <a:p>
            <a:pPr algn="ctr"/>
            <a:r>
              <a:rPr lang="zh-CN" altLang="en-US" sz="7200" b="1" dirty="0">
                <a:ln w="9525">
                  <a:solidFill>
                    <a:schemeClr val="bg1"/>
                  </a:solidFill>
                  <a:prstDash val="solid"/>
                </a:ln>
                <a:effectLst/>
              </a:rPr>
              <a:t>第六单元复习</a:t>
            </a:r>
            <a:endParaRPr lang="zh-CN" altLang="en-US" sz="7200" b="1" dirty="0">
              <a:ln w="9525">
                <a:solidFill>
                  <a:schemeClr val="bg1"/>
                </a:solidFill>
                <a:prstDash val="solid"/>
              </a:ln>
              <a:effectLst/>
            </a:endParaRPr>
          </a:p>
        </p:txBody>
      </p:sp>
      <p:sp>
        <p:nvSpPr>
          <p:cNvPr id="3" name="矩形 2"/>
          <p:cNvSpPr/>
          <p:nvPr/>
        </p:nvSpPr>
        <p:spPr>
          <a:xfrm flipH="1">
            <a:off x="0" y="12677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a:p>
        </p:txBody>
      </p:sp>
      <p:sp>
        <p:nvSpPr>
          <p:cNvPr id="4" name="TextBox 4"/>
          <p:cNvSpPr txBox="1"/>
          <p:nvPr/>
        </p:nvSpPr>
        <p:spPr>
          <a:xfrm>
            <a:off x="97069" y="126778"/>
            <a:ext cx="1723549" cy="276999"/>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smtClean="0">
                <a:latin typeface="黑体" panose="02010609060101010101" pitchFamily="49" charset="-122"/>
                <a:ea typeface="黑体" panose="02010609060101010101" pitchFamily="49" charset="-122"/>
              </a:rPr>
              <a:t>  语文  </a:t>
            </a:r>
            <a:r>
              <a:rPr lang="zh-CN" altLang="en-US" sz="1200" dirty="0">
                <a:latin typeface="黑体" panose="02010609060101010101" pitchFamily="49" charset="-122"/>
                <a:ea typeface="黑体" panose="02010609060101010101" pitchFamily="49" charset="-122"/>
              </a:rPr>
              <a:t>六</a:t>
            </a:r>
            <a:r>
              <a:rPr lang="zh-CN" altLang="en-US" sz="1200" dirty="0" smtClean="0">
                <a:latin typeface="黑体" panose="02010609060101010101" pitchFamily="49" charset="-122"/>
                <a:ea typeface="黑体" panose="02010609060101010101" pitchFamily="49" charset="-122"/>
              </a:rPr>
              <a:t>年级  上册</a:t>
            </a:r>
            <a:endParaRPr lang="zh-CN" altLang="en-US" sz="1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51273" y="2213610"/>
            <a:ext cx="768985" cy="768350"/>
          </a:xfrm>
          <a:prstGeom prst="rect">
            <a:avLst/>
          </a:prstGeom>
          <a:noFill/>
        </p:spPr>
        <p:txBody>
          <a:bodyPr wrap="square" rtlCol="0">
            <a:spAutoFit/>
          </a:bodyPr>
          <a:lstStyle/>
          <a:p>
            <a:r>
              <a:rPr lang="zh-CN" altLang="en-US" sz="4400" b="1">
                <a:solidFill>
                  <a:srgbClr val="FF0000"/>
                </a:solidFill>
                <a:latin typeface="黑体" panose="02010609060101010101" pitchFamily="49" charset="-122"/>
                <a:ea typeface="黑体" panose="02010609060101010101" pitchFamily="49" charset="-122"/>
                <a:cs typeface="楷体" panose="02010609060101010101" charset="-122"/>
              </a:rPr>
              <a:t>资</a:t>
            </a:r>
            <a:endParaRPr lang="zh-CN" altLang="en-US" sz="4400" b="1">
              <a:solidFill>
                <a:srgbClr val="FF0000"/>
              </a:solidFill>
              <a:latin typeface="黑体" panose="02010609060101010101" pitchFamily="49" charset="-122"/>
              <a:ea typeface="黑体" panose="02010609060101010101" pitchFamily="49" charset="-122"/>
              <a:cs typeface="楷体" panose="02010609060101010101" charset="-122"/>
            </a:endParaRPr>
          </a:p>
        </p:txBody>
      </p:sp>
      <p:sp>
        <p:nvSpPr>
          <p:cNvPr id="6" name="左大括号 5"/>
          <p:cNvSpPr/>
          <p:nvPr/>
        </p:nvSpPr>
        <p:spPr>
          <a:xfrm>
            <a:off x="2320258" y="1070610"/>
            <a:ext cx="154369" cy="302641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文本框 8"/>
          <p:cNvSpPr txBox="1"/>
          <p:nvPr/>
        </p:nvSpPr>
        <p:spPr>
          <a:xfrm>
            <a:off x="3877945" y="946150"/>
            <a:ext cx="2544445" cy="58477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a:latin typeface="楷体" panose="02010609060101010101" charset="-122"/>
                <a:ea typeface="楷体" panose="02010609060101010101" charset="-122"/>
                <a:sym typeface="+mn-ea"/>
              </a:rPr>
              <a:t>①财物、</a:t>
            </a:r>
            <a:r>
              <a:rPr lang="zh-CN" altLang="en-US" sz="3200" b="1" dirty="0" smtClean="0">
                <a:latin typeface="楷体" panose="02010609060101010101" charset="-122"/>
                <a:ea typeface="楷体" panose="02010609060101010101" charset="-122"/>
                <a:sym typeface="+mn-ea"/>
              </a:rPr>
              <a:t>钱。</a:t>
            </a:r>
            <a:endParaRPr lang="zh-CN" altLang="en-US" sz="3200" b="1" dirty="0">
              <a:latin typeface="楷体" panose="02010609060101010101" charset="-122"/>
              <a:ea typeface="楷体" panose="02010609060101010101" charset="-122"/>
              <a:sym typeface="+mn-ea"/>
            </a:endParaRPr>
          </a:p>
        </p:txBody>
      </p:sp>
      <p:sp>
        <p:nvSpPr>
          <p:cNvPr id="10" name="文本框 9"/>
          <p:cNvSpPr txBox="1"/>
          <p:nvPr/>
        </p:nvSpPr>
        <p:spPr>
          <a:xfrm>
            <a:off x="3877945" y="1837055"/>
            <a:ext cx="1786255" cy="58356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a:latin typeface="楷体" panose="02010609060101010101" charset="-122"/>
                <a:ea typeface="楷体" panose="02010609060101010101" charset="-122"/>
                <a:sym typeface="+mn-ea"/>
              </a:rPr>
              <a:t>②</a:t>
            </a:r>
            <a:r>
              <a:rPr lang="zh-CN" altLang="en-US" sz="3200" b="1" dirty="0" smtClean="0">
                <a:latin typeface="楷体" panose="02010609060101010101" charset="-122"/>
                <a:ea typeface="楷体" panose="02010609060101010101" charset="-122"/>
                <a:sym typeface="+mn-ea"/>
              </a:rPr>
              <a:t>质地。</a:t>
            </a:r>
            <a:endParaRPr lang="zh-CN" altLang="en-US" sz="3200" b="1" dirty="0">
              <a:latin typeface="楷体" panose="02010609060101010101" charset="-122"/>
              <a:ea typeface="楷体" panose="02010609060101010101" charset="-122"/>
              <a:sym typeface="+mn-ea"/>
            </a:endParaRPr>
          </a:p>
        </p:txBody>
      </p:sp>
      <p:sp>
        <p:nvSpPr>
          <p:cNvPr id="11" name="文本框 10"/>
          <p:cNvSpPr txBox="1"/>
          <p:nvPr/>
        </p:nvSpPr>
        <p:spPr>
          <a:xfrm>
            <a:off x="3877945" y="2759075"/>
            <a:ext cx="3005455" cy="58356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smtClean="0">
                <a:latin typeface="楷体" panose="02010609060101010101" charset="-122"/>
                <a:ea typeface="楷体" panose="02010609060101010101" charset="-122"/>
                <a:sym typeface="+mn-ea"/>
              </a:rPr>
              <a:t>③</a:t>
            </a:r>
            <a:r>
              <a:rPr lang="zh-CN" altLang="en-US" sz="3200" b="1" dirty="0">
                <a:latin typeface="楷体" panose="02010609060101010101" charset="-122"/>
                <a:ea typeface="楷体" panose="02010609060101010101" charset="-122"/>
                <a:sym typeface="+mn-ea"/>
              </a:rPr>
              <a:t>资格、</a:t>
            </a:r>
            <a:r>
              <a:rPr lang="zh-CN" altLang="en-US" sz="3200" b="1" dirty="0" smtClean="0">
                <a:latin typeface="楷体" panose="02010609060101010101" charset="-122"/>
                <a:ea typeface="楷体" panose="02010609060101010101" charset="-122"/>
                <a:sym typeface="+mn-ea"/>
              </a:rPr>
              <a:t>资历。</a:t>
            </a:r>
            <a:endParaRPr lang="zh-CN" altLang="en-US" sz="3200" b="1" dirty="0">
              <a:latin typeface="楷体" panose="02010609060101010101" charset="-122"/>
              <a:ea typeface="楷体" panose="02010609060101010101" charset="-122"/>
              <a:sym typeface="+mn-ea"/>
            </a:endParaRPr>
          </a:p>
        </p:txBody>
      </p:sp>
      <p:sp>
        <p:nvSpPr>
          <p:cNvPr id="12" name="文本框 11"/>
          <p:cNvSpPr txBox="1"/>
          <p:nvPr/>
        </p:nvSpPr>
        <p:spPr>
          <a:xfrm>
            <a:off x="3877945" y="3651250"/>
            <a:ext cx="2840355" cy="58477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a:latin typeface="楷体" panose="02010609060101010101" charset="-122"/>
                <a:ea typeface="楷体" panose="02010609060101010101" charset="-122"/>
                <a:sym typeface="+mn-ea"/>
              </a:rPr>
              <a:t>④供给；提供。</a:t>
            </a:r>
            <a:endParaRPr lang="zh-CN" altLang="en-US" sz="3200" b="1" dirty="0">
              <a:latin typeface="楷体" panose="02010609060101010101" charset="-122"/>
              <a:ea typeface="楷体" panose="02010609060101010101" charset="-122"/>
              <a:sym typeface="+mn-ea"/>
            </a:endParaRPr>
          </a:p>
        </p:txBody>
      </p:sp>
      <p:sp>
        <p:nvSpPr>
          <p:cNvPr id="13" name="文本框 12"/>
          <p:cNvSpPr txBox="1"/>
          <p:nvPr/>
        </p:nvSpPr>
        <p:spPr>
          <a:xfrm>
            <a:off x="2680335" y="908050"/>
            <a:ext cx="1265555"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物资</a:t>
            </a:r>
            <a:endParaRPr lang="zh-CN" altLang="en-US" sz="3200" b="1">
              <a:latin typeface="楷体" panose="02010609060101010101" charset="-122"/>
              <a:ea typeface="楷体" panose="02010609060101010101" charset="-122"/>
            </a:endParaRPr>
          </a:p>
        </p:txBody>
      </p:sp>
      <p:sp>
        <p:nvSpPr>
          <p:cNvPr id="14" name="文本框 13"/>
          <p:cNvSpPr txBox="1"/>
          <p:nvPr/>
        </p:nvSpPr>
        <p:spPr>
          <a:xfrm>
            <a:off x="2680335" y="1829435"/>
            <a:ext cx="1178560" cy="521970"/>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资质</a:t>
            </a:r>
            <a:endParaRPr lang="zh-CN" altLang="en-US" sz="3200" b="1">
              <a:latin typeface="楷体" panose="02010609060101010101" charset="-122"/>
              <a:ea typeface="楷体" panose="02010609060101010101" charset="-122"/>
              <a:sym typeface="+mn-ea"/>
            </a:endParaRPr>
          </a:p>
        </p:txBody>
      </p:sp>
      <p:sp>
        <p:nvSpPr>
          <p:cNvPr id="15" name="文本框 14"/>
          <p:cNvSpPr txBox="1"/>
          <p:nvPr/>
        </p:nvSpPr>
        <p:spPr>
          <a:xfrm>
            <a:off x="2680335" y="2720975"/>
            <a:ext cx="1476375" cy="521970"/>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资格</a:t>
            </a:r>
            <a:endParaRPr lang="zh-CN" altLang="en-US" sz="3200" b="1">
              <a:latin typeface="楷体" panose="02010609060101010101" charset="-122"/>
              <a:ea typeface="楷体" panose="02010609060101010101" charset="-122"/>
              <a:sym typeface="+mn-ea"/>
            </a:endParaRPr>
          </a:p>
        </p:txBody>
      </p:sp>
      <p:sp>
        <p:nvSpPr>
          <p:cNvPr id="16" name="文本框 15"/>
          <p:cNvSpPr txBox="1"/>
          <p:nvPr/>
        </p:nvSpPr>
        <p:spPr>
          <a:xfrm>
            <a:off x="2680335" y="3613150"/>
            <a:ext cx="1214755" cy="521970"/>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资助</a:t>
            </a:r>
            <a:endParaRPr lang="zh-CN" altLang="en-US" sz="3200" b="1">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4640" y="2261235"/>
            <a:ext cx="768985" cy="768350"/>
          </a:xfrm>
          <a:prstGeom prst="rect">
            <a:avLst/>
          </a:prstGeom>
          <a:noFill/>
        </p:spPr>
        <p:txBody>
          <a:bodyPr wrap="square" rtlCol="0">
            <a:spAutoFit/>
          </a:bodyPr>
          <a:lstStyle/>
          <a:p>
            <a:r>
              <a:rPr lang="zh-CN" altLang="en-US" sz="4400" b="1">
                <a:solidFill>
                  <a:srgbClr val="FF0000"/>
                </a:solidFill>
                <a:latin typeface="黑体" panose="02010609060101010101" pitchFamily="49" charset="-122"/>
                <a:ea typeface="黑体" panose="02010609060101010101" pitchFamily="49" charset="-122"/>
                <a:cs typeface="楷体" panose="02010609060101010101" charset="-122"/>
              </a:rPr>
              <a:t>贡</a:t>
            </a:r>
            <a:endParaRPr lang="zh-CN" altLang="en-US" sz="4400" b="1">
              <a:solidFill>
                <a:srgbClr val="FF0000"/>
              </a:solidFill>
              <a:latin typeface="黑体" panose="02010609060101010101" pitchFamily="49" charset="-122"/>
              <a:ea typeface="黑体" panose="02010609060101010101" pitchFamily="49" charset="-122"/>
              <a:cs typeface="楷体" panose="02010609060101010101" charset="-122"/>
            </a:endParaRPr>
          </a:p>
        </p:txBody>
      </p:sp>
      <p:sp>
        <p:nvSpPr>
          <p:cNvPr id="6" name="左大括号 5"/>
          <p:cNvSpPr/>
          <p:nvPr/>
        </p:nvSpPr>
        <p:spPr>
          <a:xfrm>
            <a:off x="2353310" y="977265"/>
            <a:ext cx="207645" cy="344741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文本框 8"/>
          <p:cNvSpPr txBox="1"/>
          <p:nvPr/>
        </p:nvSpPr>
        <p:spPr>
          <a:xfrm>
            <a:off x="3603625" y="607060"/>
            <a:ext cx="3648075" cy="107632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a:latin typeface="楷体" panose="02010609060101010101" charset="-122"/>
                <a:ea typeface="楷体" panose="02010609060101010101" charset="-122"/>
                <a:cs typeface="楷体" panose="02010609060101010101" charset="-122"/>
                <a:sym typeface="+mn-ea"/>
              </a:rPr>
              <a:t>①古代臣民或属国把物品献给</a:t>
            </a:r>
            <a:r>
              <a:rPr lang="zh-CN" altLang="en-US" sz="3200" b="1" dirty="0" smtClean="0">
                <a:latin typeface="楷体" panose="02010609060101010101" charset="-122"/>
                <a:ea typeface="楷体" panose="02010609060101010101" charset="-122"/>
                <a:cs typeface="楷体" panose="02010609060101010101" charset="-122"/>
                <a:sym typeface="+mn-ea"/>
              </a:rPr>
              <a:t>朝廷。</a:t>
            </a:r>
            <a:endParaRPr lang="zh-CN" altLang="en-US" sz="3200" b="1" dirty="0">
              <a:latin typeface="楷体" panose="02010609060101010101" charset="-122"/>
              <a:ea typeface="楷体" panose="02010609060101010101" charset="-122"/>
              <a:sym typeface="+mn-ea"/>
            </a:endParaRPr>
          </a:p>
        </p:txBody>
      </p:sp>
      <p:sp>
        <p:nvSpPr>
          <p:cNvPr id="10" name="文本框 9"/>
          <p:cNvSpPr txBox="1"/>
          <p:nvPr/>
        </p:nvSpPr>
        <p:spPr>
          <a:xfrm>
            <a:off x="3603625" y="1895475"/>
            <a:ext cx="1704975" cy="58356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a:latin typeface="楷体" panose="02010609060101010101" charset="-122"/>
                <a:ea typeface="楷体" panose="02010609060101010101" charset="-122"/>
                <a:cs typeface="楷体" panose="02010609060101010101" charset="-122"/>
                <a:sym typeface="+mn-ea"/>
              </a:rPr>
              <a:t>②</a:t>
            </a:r>
            <a:r>
              <a:rPr lang="zh-CN" altLang="en-US" sz="3200" b="1" dirty="0" smtClean="0">
                <a:latin typeface="楷体" panose="02010609060101010101" charset="-122"/>
                <a:ea typeface="楷体" panose="02010609060101010101" charset="-122"/>
                <a:cs typeface="楷体" panose="02010609060101010101" charset="-122"/>
                <a:sym typeface="+mn-ea"/>
              </a:rPr>
              <a:t>贡品。</a:t>
            </a:r>
            <a:endParaRPr lang="zh-CN" altLang="en-US" sz="3200" b="1" dirty="0">
              <a:latin typeface="楷体" panose="02010609060101010101" charset="-122"/>
              <a:ea typeface="楷体" panose="02010609060101010101" charset="-122"/>
              <a:sym typeface="+mn-ea"/>
            </a:endParaRPr>
          </a:p>
        </p:txBody>
      </p:sp>
      <p:sp>
        <p:nvSpPr>
          <p:cNvPr id="11" name="文本框 10"/>
          <p:cNvSpPr txBox="1"/>
          <p:nvPr/>
        </p:nvSpPr>
        <p:spPr>
          <a:xfrm>
            <a:off x="3603625" y="2800985"/>
            <a:ext cx="3648075" cy="1077218"/>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smtClean="0">
                <a:latin typeface="楷体" panose="02010609060101010101" charset="-122"/>
                <a:ea typeface="楷体" panose="02010609060101010101" charset="-122"/>
                <a:cs typeface="楷体" panose="02010609060101010101" charset="-122"/>
                <a:sym typeface="+mn-ea"/>
              </a:rPr>
              <a:t>③</a:t>
            </a:r>
            <a:r>
              <a:rPr lang="zh-CN" altLang="en-US" sz="3200" b="1" dirty="0">
                <a:latin typeface="楷体" panose="02010609060101010101" charset="-122"/>
                <a:ea typeface="楷体" panose="02010609060101010101" charset="-122"/>
                <a:cs typeface="楷体" panose="02010609060101010101" charset="-122"/>
                <a:sym typeface="+mn-ea"/>
              </a:rPr>
              <a:t>封建时代称选拔（人才</a:t>
            </a:r>
            <a:r>
              <a:rPr lang="zh-CN" altLang="en-US" sz="3200" b="1" dirty="0" smtClean="0">
                <a:latin typeface="楷体" panose="02010609060101010101" charset="-122"/>
                <a:ea typeface="楷体" panose="02010609060101010101" charset="-122"/>
                <a:cs typeface="楷体" panose="02010609060101010101" charset="-122"/>
                <a:sym typeface="+mn-ea"/>
              </a:rPr>
              <a:t>）。</a:t>
            </a:r>
            <a:endParaRPr lang="zh-CN" altLang="en-US" sz="3200" b="1" dirty="0">
              <a:latin typeface="楷体" panose="02010609060101010101" charset="-122"/>
              <a:ea typeface="楷体" panose="02010609060101010101" charset="-122"/>
              <a:sym typeface="+mn-ea"/>
            </a:endParaRPr>
          </a:p>
        </p:txBody>
      </p:sp>
      <p:sp>
        <p:nvSpPr>
          <p:cNvPr id="12" name="文本框 11"/>
          <p:cNvSpPr txBox="1"/>
          <p:nvPr/>
        </p:nvSpPr>
        <p:spPr>
          <a:xfrm>
            <a:off x="3603625" y="3994785"/>
            <a:ext cx="1494155" cy="58356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a:latin typeface="楷体" panose="02010609060101010101" charset="-122"/>
                <a:ea typeface="楷体" panose="02010609060101010101" charset="-122"/>
                <a:sym typeface="+mn-ea"/>
              </a:rPr>
              <a:t>④</a:t>
            </a:r>
            <a:r>
              <a:rPr lang="zh-CN" altLang="en-US" sz="3200" b="1">
                <a:latin typeface="楷体" panose="02010609060101010101" charset="-122"/>
                <a:ea typeface="楷体" panose="02010609060101010101" charset="-122"/>
                <a:cs typeface="楷体" panose="02010609060101010101" charset="-122"/>
                <a:sym typeface="+mn-ea"/>
              </a:rPr>
              <a:t>姓</a:t>
            </a:r>
            <a:r>
              <a:rPr lang="zh-CN" altLang="en-US" sz="3200" b="1">
                <a:latin typeface="楷体" panose="02010609060101010101" charset="-122"/>
                <a:ea typeface="楷体" panose="02010609060101010101" charset="-122"/>
                <a:sym typeface="+mn-ea"/>
              </a:rPr>
              <a:t>。</a:t>
            </a:r>
            <a:endParaRPr lang="zh-CN" altLang="en-US" sz="3200" b="1">
              <a:latin typeface="楷体" panose="02010609060101010101" charset="-122"/>
              <a:ea typeface="楷体" panose="02010609060101010101" charset="-122"/>
              <a:sym typeface="+mn-ea"/>
            </a:endParaRPr>
          </a:p>
        </p:txBody>
      </p:sp>
      <p:sp>
        <p:nvSpPr>
          <p:cNvPr id="13" name="文本框 12"/>
          <p:cNvSpPr txBox="1"/>
          <p:nvPr/>
        </p:nvSpPr>
        <p:spPr>
          <a:xfrm>
            <a:off x="2578735" y="706755"/>
            <a:ext cx="1265555"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贡奉</a:t>
            </a:r>
            <a:endParaRPr lang="zh-CN" altLang="en-US" sz="3200" b="1">
              <a:latin typeface="楷体" panose="02010609060101010101" charset="-122"/>
              <a:ea typeface="楷体" panose="02010609060101010101" charset="-122"/>
            </a:endParaRPr>
          </a:p>
        </p:txBody>
      </p:sp>
      <p:sp>
        <p:nvSpPr>
          <p:cNvPr id="14" name="文本框 13"/>
          <p:cNvSpPr txBox="1"/>
          <p:nvPr/>
        </p:nvSpPr>
        <p:spPr>
          <a:xfrm>
            <a:off x="2597150" y="1857375"/>
            <a:ext cx="1178560" cy="58356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进贡</a:t>
            </a:r>
            <a:endParaRPr lang="zh-CN" altLang="en-US" sz="3200" b="1">
              <a:latin typeface="楷体" panose="02010609060101010101" charset="-122"/>
              <a:ea typeface="楷体" panose="02010609060101010101" charset="-122"/>
              <a:sym typeface="+mn-ea"/>
            </a:endParaRPr>
          </a:p>
        </p:txBody>
      </p:sp>
      <p:sp>
        <p:nvSpPr>
          <p:cNvPr id="15" name="文本框 14"/>
          <p:cNvSpPr txBox="1"/>
          <p:nvPr/>
        </p:nvSpPr>
        <p:spPr>
          <a:xfrm>
            <a:off x="2578735" y="2902585"/>
            <a:ext cx="1177925" cy="58356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贡生</a:t>
            </a:r>
            <a:endParaRPr lang="zh-CN" altLang="en-US" sz="3200" b="1">
              <a:latin typeface="楷体" panose="02010609060101010101" charset="-122"/>
              <a:ea typeface="楷体" panose="02010609060101010101" charset="-122"/>
              <a:sym typeface="+mn-ea"/>
            </a:endParaRPr>
          </a:p>
        </p:txBody>
      </p:sp>
      <p:sp>
        <p:nvSpPr>
          <p:cNvPr id="16" name="文本框 15"/>
          <p:cNvSpPr txBox="1"/>
          <p:nvPr/>
        </p:nvSpPr>
        <p:spPr>
          <a:xfrm>
            <a:off x="2560955" y="3994785"/>
            <a:ext cx="1214755" cy="58356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姓贡</a:t>
            </a:r>
            <a:endParaRPr lang="zh-CN" altLang="en-US" sz="3200" b="1">
              <a:latin typeface="楷体" panose="02010609060101010101" charset="-122"/>
              <a:ea typeface="楷体" panose="02010609060101010101" charset="-122"/>
              <a:sym typeface="+mn-ea"/>
            </a:endParaRPr>
          </a:p>
        </p:txBody>
      </p:sp>
      <p:sp>
        <p:nvSpPr>
          <p:cNvPr id="3" name="矩形标注 2"/>
          <p:cNvSpPr/>
          <p:nvPr/>
        </p:nvSpPr>
        <p:spPr>
          <a:xfrm>
            <a:off x="142875" y="702464"/>
            <a:ext cx="2190750" cy="1511045"/>
          </a:xfrm>
          <a:prstGeom prst="wedgeRectCallout">
            <a:avLst>
              <a:gd name="adj1" fmla="val -489"/>
              <a:gd name="adj2" fmla="val 707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latin typeface="楷体" panose="02010609060101010101" charset="-122"/>
                <a:ea typeface="楷体" panose="02010609060101010101" charset="-122"/>
                <a:cs typeface="楷体" panose="02010609060101010101" charset="-122"/>
              </a:rPr>
              <a:t>本义指进</a:t>
            </a:r>
            <a:r>
              <a:rPr lang="zh-CN" altLang="en-US" sz="2400" b="1" dirty="0">
                <a:latin typeface="楷体" panose="02010609060101010101" charset="-122"/>
                <a:ea typeface="楷体" panose="02010609060101010101" charset="-122"/>
                <a:cs typeface="楷体" panose="02010609060101010101" charset="-122"/>
              </a:rPr>
              <a:t>献给朝廷的各地特色工艺品。</a:t>
            </a:r>
            <a:endParaRPr lang="zh-CN" altLang="en-US" sz="24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5110" y="1487620"/>
            <a:ext cx="8792845" cy="2456057"/>
          </a:xfrm>
          <a:prstGeom prst="rect">
            <a:avLst/>
          </a:prstGeom>
          <a:noFill/>
        </p:spPr>
        <p:txBody>
          <a:bodyPr wrap="square" rtlCol="0">
            <a:spAutoFit/>
          </a:bodyPr>
          <a:lstStyle/>
          <a:p>
            <a:pPr>
              <a:lnSpc>
                <a:spcPct val="120000"/>
              </a:lnSpc>
            </a:pPr>
            <a:r>
              <a:rPr lang="zh-CN" altLang="en-US" sz="3200" dirty="0" smtClean="0">
                <a:latin typeface="黑体" panose="02010609060101010101" pitchFamily="49" charset="-122"/>
                <a:ea typeface="黑体" panose="02010609060101010101" pitchFamily="49" charset="-122"/>
                <a:cs typeface="黑体" panose="02010609060101010101" pitchFamily="49" charset="-122"/>
              </a:rPr>
              <a:t>一</a:t>
            </a:r>
            <a:r>
              <a:rPr lang="zh-CN" altLang="en-US" sz="3200" dirty="0">
                <a:latin typeface="黑体" panose="02010609060101010101" pitchFamily="49" charset="-122"/>
                <a:ea typeface="黑体" panose="02010609060101010101" pitchFamily="49" charset="-122"/>
                <a:cs typeface="黑体" panose="02010609060101010101" pitchFamily="49" charset="-122"/>
              </a:rPr>
              <a:t>、给下面红色的字选择正确的读音，画</a:t>
            </a:r>
            <a:r>
              <a:rPr lang="en-US" altLang="zh-CN" sz="3200" dirty="0">
                <a:latin typeface="黑体" panose="02010609060101010101" pitchFamily="49" charset="-122"/>
                <a:ea typeface="黑体" panose="02010609060101010101" pitchFamily="49" charset="-122"/>
                <a:cs typeface="黑体" panose="02010609060101010101" pitchFamily="49" charset="-122"/>
              </a:rPr>
              <a:t>“</a:t>
            </a:r>
            <a:r>
              <a:rPr lang="zh-CN" altLang="en-US" sz="3200" dirty="0">
                <a:latin typeface="黑体" panose="02010609060101010101" pitchFamily="49" charset="-122"/>
                <a:ea typeface="黑体" panose="02010609060101010101" pitchFamily="49" charset="-122"/>
                <a:cs typeface="黑体" panose="02010609060101010101" pitchFamily="49" charset="-122"/>
              </a:rPr>
              <a:t>✔</a:t>
            </a:r>
            <a:r>
              <a:rPr lang="en-US" altLang="zh-CN" sz="3200" dirty="0">
                <a:latin typeface="黑体" panose="02010609060101010101" pitchFamily="49" charset="-122"/>
                <a:ea typeface="黑体" panose="02010609060101010101" pitchFamily="49" charset="-122"/>
                <a:cs typeface="黑体" panose="02010609060101010101" pitchFamily="49" charset="-122"/>
              </a:rPr>
              <a:t>”</a:t>
            </a:r>
            <a:r>
              <a:rPr lang="zh-CN" altLang="en-US" sz="3200" dirty="0">
                <a:latin typeface="黑体" panose="02010609060101010101" pitchFamily="49" charset="-122"/>
                <a:ea typeface="黑体" panose="02010609060101010101" pitchFamily="49" charset="-122"/>
                <a:cs typeface="黑体" panose="02010609060101010101" pitchFamily="49" charset="-122"/>
              </a:rPr>
              <a:t>。</a:t>
            </a:r>
            <a:endParaRPr lang="zh-CN" altLang="en-US" sz="3200" dirty="0">
              <a:latin typeface="黑体" panose="02010609060101010101" pitchFamily="49" charset="-122"/>
              <a:ea typeface="黑体" panose="02010609060101010101" pitchFamily="49" charset="-122"/>
              <a:cs typeface="楷体" panose="02010609060101010101" charset="-122"/>
            </a:endParaRPr>
          </a:p>
          <a:p>
            <a:pPr>
              <a:lnSpc>
                <a:spcPct val="120000"/>
              </a:lnSpc>
            </a:pPr>
            <a:r>
              <a:rPr lang="zh-CN" altLang="en-US" sz="3200" b="1" dirty="0">
                <a:solidFill>
                  <a:srgbClr val="FF0000"/>
                </a:solidFill>
                <a:latin typeface="楷体" panose="02010609060101010101" charset="-122"/>
                <a:ea typeface="楷体" panose="02010609060101010101" charset="-122"/>
                <a:cs typeface="楷体" panose="02010609060101010101" charset="-122"/>
                <a:sym typeface="+mn-ea"/>
              </a:rPr>
              <a:t>滥</a:t>
            </a:r>
            <a:r>
              <a:rPr lang="zh-CN" altLang="en-US" sz="3200" b="1" dirty="0">
                <a:latin typeface="楷体" panose="02010609060101010101" charset="-122"/>
                <a:ea typeface="楷体" panose="02010609060101010101" charset="-122"/>
                <a:cs typeface="楷体" panose="02010609060101010101" charset="-122"/>
                <a:sym typeface="+mn-ea"/>
              </a:rPr>
              <a:t>（</a:t>
            </a:r>
            <a:r>
              <a:rPr lang="en-US" altLang="zh-CN" sz="3200" b="1" dirty="0">
                <a:latin typeface="汉语拼音" pitchFamily="34" charset="0"/>
                <a:ea typeface="楷体" panose="02010609060101010101" charset="-122"/>
                <a:cs typeface="汉语拼音" pitchFamily="34" charset="0"/>
                <a:sym typeface="+mn-ea"/>
              </a:rPr>
              <a:t>lán</a:t>
            </a:r>
            <a:r>
              <a:rPr lang="zh-CN" altLang="en-US" sz="3200" b="1" dirty="0">
                <a:latin typeface="汉语拼音" pitchFamily="34" charset="0"/>
                <a:ea typeface="黑体" panose="02010609060101010101" pitchFamily="49" charset="-122"/>
                <a:cs typeface="汉语拼音" pitchFamily="34" charset="0"/>
                <a:sym typeface="+mn-ea"/>
              </a:rPr>
              <a:t>  </a:t>
            </a:r>
            <a:r>
              <a:rPr lang="en-US" altLang="zh-CN" sz="3200" b="1" dirty="0">
                <a:latin typeface="汉语拼音" pitchFamily="34" charset="0"/>
                <a:ea typeface="黑体" panose="02010609060101010101" pitchFamily="49" charset="-122"/>
                <a:cs typeface="汉语拼音" pitchFamily="34" charset="0"/>
                <a:sym typeface="+mn-ea"/>
              </a:rPr>
              <a:t>làn</a:t>
            </a:r>
            <a:r>
              <a:rPr lang="zh-CN" altLang="en-US" sz="3200" b="1" dirty="0">
                <a:latin typeface="楷体" panose="02010609060101010101" charset="-122"/>
                <a:ea typeface="楷体" panose="02010609060101010101" charset="-122"/>
                <a:cs typeface="楷体" panose="02010609060101010101" charset="-122"/>
                <a:sym typeface="+mn-ea"/>
              </a:rPr>
              <a:t>）用   </a:t>
            </a:r>
            <a:r>
              <a:rPr lang="zh-CN" altLang="en-US" sz="3200" b="1" dirty="0" smtClean="0">
                <a:latin typeface="楷体" panose="02010609060101010101" charset="-122"/>
                <a:ea typeface="楷体" panose="02010609060101010101" charset="-122"/>
                <a:cs typeface="楷体" panose="02010609060101010101" charset="-122"/>
                <a:sym typeface="+mn-ea"/>
              </a:rPr>
              <a:t>  慷</a:t>
            </a:r>
            <a:r>
              <a:rPr lang="zh-CN" altLang="en-US" sz="3200" b="1" dirty="0" smtClean="0">
                <a:solidFill>
                  <a:srgbClr val="FF0000"/>
                </a:solidFill>
                <a:latin typeface="楷体" panose="02010609060101010101" charset="-122"/>
                <a:ea typeface="楷体" panose="02010609060101010101" charset="-122"/>
                <a:cs typeface="楷体" panose="02010609060101010101" charset="-122"/>
                <a:sym typeface="+mn-ea"/>
              </a:rPr>
              <a:t>慨</a:t>
            </a:r>
            <a:r>
              <a:rPr lang="zh-CN" altLang="en-US" sz="3200" b="1" dirty="0">
                <a:latin typeface="楷体" panose="02010609060101010101" charset="-122"/>
                <a:ea typeface="楷体" panose="02010609060101010101" charset="-122"/>
                <a:cs typeface="楷体" panose="02010609060101010101" charset="-122"/>
                <a:sym typeface="+mn-ea"/>
              </a:rPr>
              <a:t>（</a:t>
            </a:r>
            <a:r>
              <a:rPr lang="en-US" altLang="zh-CN" sz="3200" b="1" dirty="0">
                <a:latin typeface="汉语拼音" pitchFamily="34" charset="0"/>
                <a:ea typeface="楷体" panose="02010609060101010101" charset="-122"/>
                <a:cs typeface="汉语拼音" pitchFamily="34" charset="0"/>
                <a:sym typeface="+mn-ea"/>
              </a:rPr>
              <a:t>kǎi</a:t>
            </a:r>
            <a:r>
              <a:rPr lang="zh-CN" altLang="en-US" sz="3200" b="1" dirty="0">
                <a:latin typeface="汉语拼音" pitchFamily="34" charset="0"/>
                <a:ea typeface="黑体" panose="02010609060101010101" pitchFamily="49" charset="-122"/>
                <a:cs typeface="汉语拼音" pitchFamily="34" charset="0"/>
                <a:sym typeface="+mn-ea"/>
              </a:rPr>
              <a:t>  </a:t>
            </a:r>
            <a:r>
              <a:rPr lang="en-US" altLang="zh-CN" sz="3200" b="1" dirty="0">
                <a:latin typeface="汉语拼音" pitchFamily="34" charset="0"/>
                <a:ea typeface="黑体" panose="02010609060101010101" pitchFamily="49" charset="-122"/>
                <a:cs typeface="汉语拼音" pitchFamily="34" charset="0"/>
                <a:sym typeface="+mn-ea"/>
              </a:rPr>
              <a:t>jì</a:t>
            </a:r>
            <a:r>
              <a:rPr lang="zh-CN" altLang="en-US" sz="3200" b="1" dirty="0">
                <a:latin typeface="楷体" panose="02010609060101010101" charset="-122"/>
                <a:ea typeface="楷体" panose="02010609060101010101" charset="-122"/>
                <a:cs typeface="楷体" panose="02010609060101010101" charset="-122"/>
                <a:sym typeface="+mn-ea"/>
              </a:rPr>
              <a:t>）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smtClean="0">
                <a:latin typeface="楷体" panose="02010609060101010101" charset="-122"/>
                <a:ea typeface="楷体" panose="02010609060101010101" charset="-122"/>
                <a:cs typeface="楷体" panose="02010609060101010101" charset="-122"/>
                <a:sym typeface="+mn-ea"/>
              </a:rPr>
              <a:t>壮</a:t>
            </a:r>
            <a:r>
              <a:rPr lang="zh-CN" altLang="en-US" sz="3200" b="1" dirty="0" smtClean="0">
                <a:solidFill>
                  <a:srgbClr val="FF0000"/>
                </a:solidFill>
                <a:latin typeface="楷体" panose="02010609060101010101" charset="-122"/>
                <a:ea typeface="楷体" panose="02010609060101010101" charset="-122"/>
                <a:cs typeface="楷体" panose="02010609060101010101" charset="-122"/>
                <a:sym typeface="+mn-ea"/>
              </a:rPr>
              <a:t>观</a:t>
            </a:r>
            <a:r>
              <a:rPr lang="zh-CN" altLang="en-US" sz="3200" b="1" dirty="0" smtClean="0">
                <a:latin typeface="楷体" panose="02010609060101010101" charset="-122"/>
                <a:ea typeface="楷体" panose="02010609060101010101" charset="-122"/>
                <a:cs typeface="楷体" panose="02010609060101010101" charset="-122"/>
                <a:sym typeface="+mn-ea"/>
              </a:rPr>
              <a:t>（</a:t>
            </a:r>
            <a:r>
              <a:rPr lang="en-US" altLang="zh-CN" sz="3200" b="1" dirty="0" smtClean="0">
                <a:latin typeface="汉语拼音" pitchFamily="34" charset="0"/>
                <a:ea typeface="楷体" panose="02010609060101010101" charset="-122"/>
                <a:cs typeface="汉语拼音" pitchFamily="34" charset="0"/>
                <a:sym typeface="+mn-ea"/>
              </a:rPr>
              <a:t>guàn</a:t>
            </a:r>
            <a:r>
              <a:rPr lang="zh-CN" altLang="en-US" sz="3200" b="1" dirty="0" smtClean="0">
                <a:latin typeface="汉语拼音" pitchFamily="34" charset="0"/>
                <a:ea typeface="黑体" panose="02010609060101010101" pitchFamily="49" charset="-122"/>
                <a:cs typeface="汉语拼音" pitchFamily="34" charset="0"/>
                <a:sym typeface="+mn-ea"/>
              </a:rPr>
              <a:t>  </a:t>
            </a:r>
            <a:r>
              <a:rPr lang="en-US" altLang="zh-CN" sz="3200" b="1" dirty="0" smtClean="0">
                <a:latin typeface="汉语拼音" pitchFamily="34" charset="0"/>
                <a:ea typeface="黑体" panose="02010609060101010101" pitchFamily="49" charset="-122"/>
                <a:cs typeface="汉语拼音" pitchFamily="34" charset="0"/>
                <a:sym typeface="+mn-ea"/>
              </a:rPr>
              <a:t>guān</a:t>
            </a:r>
            <a:r>
              <a:rPr lang="zh-CN" altLang="en-US" sz="3200" b="1" dirty="0" smtClean="0">
                <a:latin typeface="楷体" panose="02010609060101010101" charset="-122"/>
                <a:ea typeface="楷体" panose="02010609060101010101" charset="-122"/>
                <a:cs typeface="楷体" panose="02010609060101010101" charset="-122"/>
                <a:sym typeface="+mn-ea"/>
              </a:rPr>
              <a:t>） 目</a:t>
            </a:r>
            <a:r>
              <a:rPr lang="zh-CN" altLang="en-US" sz="3200" b="1" dirty="0" smtClean="0">
                <a:solidFill>
                  <a:srgbClr val="FF0000"/>
                </a:solidFill>
                <a:latin typeface="楷体" panose="02010609060101010101" charset="-122"/>
                <a:ea typeface="楷体" panose="02010609060101010101" charset="-122"/>
                <a:cs typeface="楷体" panose="02010609060101010101" charset="-122"/>
                <a:sym typeface="+mn-ea"/>
              </a:rPr>
              <a:t>睹</a:t>
            </a:r>
            <a:r>
              <a:rPr lang="zh-CN" altLang="en-US" sz="3200" b="1" dirty="0">
                <a:latin typeface="楷体" panose="02010609060101010101" charset="-122"/>
                <a:ea typeface="楷体" panose="02010609060101010101" charset="-122"/>
                <a:cs typeface="楷体" panose="02010609060101010101" charset="-122"/>
                <a:sym typeface="+mn-ea"/>
              </a:rPr>
              <a:t>（</a:t>
            </a:r>
            <a:r>
              <a:rPr lang="en-US" altLang="zh-CN" sz="3200" b="1" dirty="0">
                <a:latin typeface="汉语拼音" pitchFamily="34" charset="0"/>
                <a:ea typeface="楷体" panose="02010609060101010101" charset="-122"/>
                <a:cs typeface="汉语拼音" pitchFamily="34" charset="0"/>
                <a:sym typeface="+mn-ea"/>
              </a:rPr>
              <a:t>dǔ</a:t>
            </a:r>
            <a:r>
              <a:rPr lang="zh-CN" altLang="en-US" sz="3200" b="1" dirty="0">
                <a:latin typeface="汉语拼音" pitchFamily="34" charset="0"/>
                <a:ea typeface="黑体" panose="02010609060101010101" pitchFamily="49" charset="-122"/>
                <a:cs typeface="汉语拼音" pitchFamily="34" charset="0"/>
                <a:sym typeface="+mn-ea"/>
              </a:rPr>
              <a:t>  </a:t>
            </a:r>
            <a:r>
              <a:rPr lang="en-US" altLang="zh-CN" sz="3200" b="1" dirty="0">
                <a:latin typeface="汉语拼音" pitchFamily="34" charset="0"/>
                <a:ea typeface="黑体" panose="02010609060101010101" pitchFamily="49" charset="-122"/>
                <a:cs typeface="汉语拼音" pitchFamily="34" charset="0"/>
                <a:sym typeface="+mn-ea"/>
              </a:rPr>
              <a:t>zhě</a:t>
            </a:r>
            <a:r>
              <a:rPr lang="zh-CN" altLang="en-US" sz="3200" b="1" dirty="0">
                <a:latin typeface="楷体" panose="02010609060101010101" charset="-122"/>
                <a:ea typeface="楷体" panose="02010609060101010101" charset="-122"/>
                <a:cs typeface="楷体" panose="02010609060101010101" charset="-122"/>
                <a:sym typeface="+mn-ea"/>
              </a:rPr>
              <a:t>）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和</a:t>
            </a:r>
            <a:r>
              <a:rPr lang="zh-CN" altLang="en-US" sz="3200" b="1" dirty="0">
                <a:solidFill>
                  <a:srgbClr val="FF0000"/>
                </a:solidFill>
                <a:latin typeface="楷体" panose="02010609060101010101" charset="-122"/>
                <a:ea typeface="楷体" panose="02010609060101010101" charset="-122"/>
                <a:cs typeface="楷体" panose="02010609060101010101" charset="-122"/>
                <a:sym typeface="+mn-ea"/>
              </a:rPr>
              <a:t>蔼</a:t>
            </a:r>
            <a:r>
              <a:rPr lang="zh-CN" altLang="en-US" sz="3200" b="1" dirty="0">
                <a:latin typeface="楷体" panose="02010609060101010101" charset="-122"/>
                <a:ea typeface="楷体" panose="02010609060101010101" charset="-122"/>
                <a:cs typeface="楷体" panose="02010609060101010101" charset="-122"/>
                <a:sym typeface="+mn-ea"/>
              </a:rPr>
              <a:t>（</a:t>
            </a:r>
            <a:r>
              <a:rPr lang="zh-CN" altLang="en-US" sz="3200" b="1" dirty="0">
                <a:latin typeface="汉语拼音" pitchFamily="34" charset="0"/>
                <a:ea typeface="楷体" panose="02010609060101010101" charset="-122"/>
                <a:cs typeface="汉语拼音" pitchFamily="34" charset="0"/>
                <a:sym typeface="+mn-ea"/>
              </a:rPr>
              <a:t>ǎ</a:t>
            </a:r>
            <a:r>
              <a:rPr lang="en-US" altLang="zh-CN" sz="3200" b="1" dirty="0">
                <a:latin typeface="汉语拼音" pitchFamily="34" charset="0"/>
                <a:ea typeface="楷体" panose="02010609060101010101" charset="-122"/>
                <a:cs typeface="汉语拼音" pitchFamily="34" charset="0"/>
                <a:sym typeface="+mn-ea"/>
              </a:rPr>
              <a:t>i</a:t>
            </a:r>
            <a:r>
              <a:rPr lang="zh-CN" altLang="en-US" sz="3200" b="1" dirty="0">
                <a:latin typeface="汉语拼音" pitchFamily="34" charset="0"/>
                <a:ea typeface="黑体" panose="02010609060101010101" pitchFamily="49" charset="-122"/>
                <a:cs typeface="汉语拼音" pitchFamily="34" charset="0"/>
                <a:sym typeface="+mn-ea"/>
              </a:rPr>
              <a:t>  </a:t>
            </a:r>
            <a:r>
              <a:rPr lang="en-US" altLang="zh-CN" sz="3200" b="1" dirty="0">
                <a:latin typeface="汉语拼音" pitchFamily="34" charset="0"/>
                <a:ea typeface="黑体" panose="02010609060101010101" pitchFamily="49" charset="-122"/>
                <a:cs typeface="汉语拼音" pitchFamily="34" charset="0"/>
                <a:sym typeface="+mn-ea"/>
              </a:rPr>
              <a:t>yì</a:t>
            </a: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dirty="0" smtClean="0">
                <a:latin typeface="楷体" panose="02010609060101010101" charset="-122"/>
                <a:ea typeface="楷体" panose="02010609060101010101" charset="-122"/>
                <a:cs typeface="楷体" panose="02010609060101010101" charset="-122"/>
                <a:sym typeface="+mn-ea"/>
              </a:rPr>
              <a:t>  枯</a:t>
            </a:r>
            <a:r>
              <a:rPr lang="zh-CN" altLang="en-US" sz="3200" b="1" dirty="0" smtClean="0">
                <a:solidFill>
                  <a:srgbClr val="FF0000"/>
                </a:solidFill>
                <a:latin typeface="楷体" panose="02010609060101010101" charset="-122"/>
                <a:ea typeface="楷体" panose="02010609060101010101" charset="-122"/>
                <a:cs typeface="楷体" panose="02010609060101010101" charset="-122"/>
                <a:sym typeface="+mn-ea"/>
              </a:rPr>
              <a:t>竭</a:t>
            </a:r>
            <a:r>
              <a:rPr lang="zh-CN" altLang="en-US" sz="3200" b="1" dirty="0">
                <a:latin typeface="楷体" panose="02010609060101010101" charset="-122"/>
                <a:ea typeface="楷体" panose="02010609060101010101" charset="-122"/>
                <a:cs typeface="楷体" panose="02010609060101010101" charset="-122"/>
                <a:sym typeface="+mn-ea"/>
              </a:rPr>
              <a:t>（</a:t>
            </a:r>
            <a:r>
              <a:rPr lang="en-US" altLang="zh-CN" sz="3200" b="1" dirty="0">
                <a:latin typeface="汉语拼音" pitchFamily="34" charset="0"/>
                <a:ea typeface="楷体" panose="02010609060101010101" charset="-122"/>
                <a:cs typeface="汉语拼音" pitchFamily="34" charset="0"/>
                <a:sym typeface="+mn-ea"/>
              </a:rPr>
              <a:t>jié</a:t>
            </a:r>
            <a:r>
              <a:rPr lang="zh-CN" altLang="en-US" sz="3200" b="1" dirty="0">
                <a:latin typeface="汉语拼音" pitchFamily="34" charset="0"/>
                <a:ea typeface="黑体" panose="02010609060101010101" pitchFamily="49" charset="-122"/>
                <a:cs typeface="汉语拼音" pitchFamily="34" charset="0"/>
                <a:sym typeface="+mn-ea"/>
              </a:rPr>
              <a:t>  </a:t>
            </a:r>
            <a:r>
              <a:rPr lang="en-US" altLang="zh-CN" sz="3200" b="1" dirty="0">
                <a:latin typeface="汉语拼音" pitchFamily="34" charset="0"/>
                <a:ea typeface="黑体" panose="02010609060101010101" pitchFamily="49" charset="-122"/>
                <a:cs typeface="汉语拼音" pitchFamily="34" charset="0"/>
                <a:sym typeface="+mn-ea"/>
              </a:rPr>
              <a:t>gě</a:t>
            </a:r>
            <a:r>
              <a:rPr lang="zh-CN" altLang="en-US" sz="3200" b="1" dirty="0">
                <a:latin typeface="汉语拼音" pitchFamily="34" charset="0"/>
                <a:ea typeface="楷体" panose="02010609060101010101" charset="-122"/>
                <a:cs typeface="汉语拼音" pitchFamily="34" charset="0"/>
                <a:sym typeface="+mn-ea"/>
              </a:rPr>
              <a:t>）</a:t>
            </a:r>
            <a:endParaRPr lang="en-US" altLang="zh-CN" b="1" dirty="0">
              <a:latin typeface="汉语拼音" pitchFamily="34" charset="0"/>
              <a:cs typeface="汉语拼音" pitchFamily="34" charset="0"/>
              <a:sym typeface="+mn-ea"/>
            </a:endParaRPr>
          </a:p>
        </p:txBody>
      </p:sp>
      <p:sp>
        <p:nvSpPr>
          <p:cNvPr id="7" name="文本框 6"/>
          <p:cNvSpPr txBox="1"/>
          <p:nvPr/>
        </p:nvSpPr>
        <p:spPr>
          <a:xfrm>
            <a:off x="2018030" y="2264860"/>
            <a:ext cx="370205" cy="521970"/>
          </a:xfrm>
          <a:prstGeom prst="rect">
            <a:avLst/>
          </a:prstGeom>
          <a:noFill/>
        </p:spPr>
        <p:txBody>
          <a:bodyPr wrap="square" rtlCol="0">
            <a:spAutoFit/>
          </a:bodyPr>
          <a:lstStyle/>
          <a:p>
            <a:r>
              <a:rPr lang="zh-CN" altLang="en-US" sz="2800" dirty="0">
                <a:solidFill>
                  <a:srgbClr val="FF0000"/>
                </a:solidFill>
              </a:rPr>
              <a:t>✔</a:t>
            </a:r>
            <a:endParaRPr lang="zh-CN" altLang="en-US" sz="2800" dirty="0">
              <a:solidFill>
                <a:srgbClr val="FF0000"/>
              </a:solidFill>
            </a:endParaRPr>
          </a:p>
        </p:txBody>
      </p:sp>
      <p:sp>
        <p:nvSpPr>
          <p:cNvPr id="13" name="文本框 12"/>
          <p:cNvSpPr txBox="1"/>
          <p:nvPr/>
        </p:nvSpPr>
        <p:spPr>
          <a:xfrm>
            <a:off x="5640388" y="2290895"/>
            <a:ext cx="390525" cy="521970"/>
          </a:xfrm>
          <a:prstGeom prst="rect">
            <a:avLst/>
          </a:prstGeom>
          <a:noFill/>
        </p:spPr>
        <p:txBody>
          <a:bodyPr wrap="square" rtlCol="0">
            <a:spAutoFit/>
          </a:bodyPr>
          <a:lstStyle/>
          <a:p>
            <a:r>
              <a:rPr lang="zh-CN" altLang="en-US" sz="2800">
                <a:solidFill>
                  <a:srgbClr val="FF0000"/>
                </a:solidFill>
              </a:rPr>
              <a:t>✔</a:t>
            </a:r>
            <a:endParaRPr lang="zh-CN" altLang="en-US" sz="2800">
              <a:solidFill>
                <a:srgbClr val="FF0000"/>
              </a:solidFill>
            </a:endParaRPr>
          </a:p>
        </p:txBody>
      </p:sp>
      <p:sp>
        <p:nvSpPr>
          <p:cNvPr id="15" name="文本框 14"/>
          <p:cNvSpPr txBox="1"/>
          <p:nvPr/>
        </p:nvSpPr>
        <p:spPr>
          <a:xfrm>
            <a:off x="2892425" y="2874460"/>
            <a:ext cx="390525" cy="521970"/>
          </a:xfrm>
          <a:prstGeom prst="rect">
            <a:avLst/>
          </a:prstGeom>
          <a:noFill/>
        </p:spPr>
        <p:txBody>
          <a:bodyPr wrap="square" rtlCol="0">
            <a:spAutoFit/>
          </a:bodyPr>
          <a:lstStyle/>
          <a:p>
            <a:r>
              <a:rPr lang="zh-CN" altLang="en-US" sz="2800">
                <a:solidFill>
                  <a:srgbClr val="FF0000"/>
                </a:solidFill>
              </a:rPr>
              <a:t>✔</a:t>
            </a:r>
            <a:endParaRPr lang="zh-CN" altLang="en-US" sz="2800">
              <a:solidFill>
                <a:srgbClr val="FF0000"/>
              </a:solidFill>
            </a:endParaRPr>
          </a:p>
        </p:txBody>
      </p:sp>
      <p:sp>
        <p:nvSpPr>
          <p:cNvPr id="16" name="文本框 15"/>
          <p:cNvSpPr txBox="1"/>
          <p:nvPr/>
        </p:nvSpPr>
        <p:spPr>
          <a:xfrm>
            <a:off x="5640388" y="2812865"/>
            <a:ext cx="390525" cy="583565"/>
          </a:xfrm>
          <a:prstGeom prst="rect">
            <a:avLst/>
          </a:prstGeom>
          <a:noFill/>
        </p:spPr>
        <p:txBody>
          <a:bodyPr wrap="square" rtlCol="0">
            <a:spAutoFit/>
          </a:bodyPr>
          <a:lstStyle/>
          <a:p>
            <a:r>
              <a:rPr lang="zh-CN" altLang="en-US" sz="3200">
                <a:solidFill>
                  <a:srgbClr val="FF0000"/>
                </a:solidFill>
              </a:rPr>
              <a:t>✔</a:t>
            </a:r>
            <a:endParaRPr lang="zh-CN" altLang="en-US" sz="3200">
              <a:solidFill>
                <a:srgbClr val="FF0000"/>
              </a:solidFill>
            </a:endParaRPr>
          </a:p>
        </p:txBody>
      </p:sp>
      <p:sp>
        <p:nvSpPr>
          <p:cNvPr id="17" name="文本框 16"/>
          <p:cNvSpPr txBox="1"/>
          <p:nvPr/>
        </p:nvSpPr>
        <p:spPr>
          <a:xfrm>
            <a:off x="1528445" y="3492315"/>
            <a:ext cx="390525" cy="521970"/>
          </a:xfrm>
          <a:prstGeom prst="rect">
            <a:avLst/>
          </a:prstGeom>
          <a:noFill/>
        </p:spPr>
        <p:txBody>
          <a:bodyPr wrap="square" rtlCol="0">
            <a:spAutoFit/>
          </a:bodyPr>
          <a:lstStyle/>
          <a:p>
            <a:r>
              <a:rPr lang="zh-CN" altLang="en-US" sz="2800">
                <a:solidFill>
                  <a:srgbClr val="FF0000"/>
                </a:solidFill>
              </a:rPr>
              <a:t>✔</a:t>
            </a:r>
            <a:endParaRPr lang="zh-CN" altLang="en-US" sz="2800">
              <a:solidFill>
                <a:srgbClr val="FF0000"/>
              </a:solidFill>
            </a:endParaRPr>
          </a:p>
        </p:txBody>
      </p:sp>
      <p:sp>
        <p:nvSpPr>
          <p:cNvPr id="18" name="文本框 17"/>
          <p:cNvSpPr txBox="1"/>
          <p:nvPr/>
        </p:nvSpPr>
        <p:spPr>
          <a:xfrm>
            <a:off x="5640388" y="3550735"/>
            <a:ext cx="390525" cy="521970"/>
          </a:xfrm>
          <a:prstGeom prst="rect">
            <a:avLst/>
          </a:prstGeom>
          <a:noFill/>
        </p:spPr>
        <p:txBody>
          <a:bodyPr wrap="square" rtlCol="0">
            <a:spAutoFit/>
          </a:bodyPr>
          <a:lstStyle/>
          <a:p>
            <a:r>
              <a:rPr lang="zh-CN" altLang="en-US" sz="2800">
                <a:solidFill>
                  <a:srgbClr val="FF0000"/>
                </a:solidFill>
              </a:rPr>
              <a:t>✔</a:t>
            </a:r>
            <a:endParaRPr lang="zh-CN" altLang="en-US" sz="2800">
              <a:solidFill>
                <a:srgbClr val="FF0000"/>
              </a:solidFill>
            </a:endParaRPr>
          </a:p>
        </p:txBody>
      </p:sp>
      <p:sp>
        <p:nvSpPr>
          <p:cNvPr id="9" name="文本框 8"/>
          <p:cNvSpPr txBox="1"/>
          <p:nvPr/>
        </p:nvSpPr>
        <p:spPr>
          <a:xfrm>
            <a:off x="338455" y="830395"/>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80">
                                          <p:stCondLst>
                                            <p:cond delay="0"/>
                                          </p:stCondLst>
                                        </p:cTn>
                                        <p:tgtEl>
                                          <p:spTgt spid="13"/>
                                        </p:tgtEl>
                                      </p:cBhvr>
                                    </p:animEffect>
                                    <p:anim calcmode="lin" valueType="num">
                                      <p:cBhvr>
                                        <p:cTn id="26"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1" dur="26">
                                          <p:stCondLst>
                                            <p:cond delay="650"/>
                                          </p:stCondLst>
                                        </p:cTn>
                                        <p:tgtEl>
                                          <p:spTgt spid="13"/>
                                        </p:tgtEl>
                                      </p:cBhvr>
                                      <p:to x="100000" y="60000"/>
                                    </p:animScale>
                                    <p:animScale>
                                      <p:cBhvr>
                                        <p:cTn id="32" dur="166" decel="50000">
                                          <p:stCondLst>
                                            <p:cond delay="676"/>
                                          </p:stCondLst>
                                        </p:cTn>
                                        <p:tgtEl>
                                          <p:spTgt spid="13"/>
                                        </p:tgtEl>
                                      </p:cBhvr>
                                      <p:to x="100000" y="100000"/>
                                    </p:animScale>
                                    <p:animScale>
                                      <p:cBhvr>
                                        <p:cTn id="33" dur="26">
                                          <p:stCondLst>
                                            <p:cond delay="1312"/>
                                          </p:stCondLst>
                                        </p:cTn>
                                        <p:tgtEl>
                                          <p:spTgt spid="13"/>
                                        </p:tgtEl>
                                      </p:cBhvr>
                                      <p:to x="100000" y="80000"/>
                                    </p:animScale>
                                    <p:animScale>
                                      <p:cBhvr>
                                        <p:cTn id="34" dur="166" decel="50000">
                                          <p:stCondLst>
                                            <p:cond delay="1338"/>
                                          </p:stCondLst>
                                        </p:cTn>
                                        <p:tgtEl>
                                          <p:spTgt spid="13"/>
                                        </p:tgtEl>
                                      </p:cBhvr>
                                      <p:to x="100000" y="100000"/>
                                    </p:animScale>
                                    <p:animScale>
                                      <p:cBhvr>
                                        <p:cTn id="35" dur="26">
                                          <p:stCondLst>
                                            <p:cond delay="1642"/>
                                          </p:stCondLst>
                                        </p:cTn>
                                        <p:tgtEl>
                                          <p:spTgt spid="13"/>
                                        </p:tgtEl>
                                      </p:cBhvr>
                                      <p:to x="100000" y="90000"/>
                                    </p:animScale>
                                    <p:animScale>
                                      <p:cBhvr>
                                        <p:cTn id="36" dur="166" decel="50000">
                                          <p:stCondLst>
                                            <p:cond delay="1668"/>
                                          </p:stCondLst>
                                        </p:cTn>
                                        <p:tgtEl>
                                          <p:spTgt spid="13"/>
                                        </p:tgtEl>
                                      </p:cBhvr>
                                      <p:to x="100000" y="100000"/>
                                    </p:animScale>
                                    <p:animScale>
                                      <p:cBhvr>
                                        <p:cTn id="37" dur="26">
                                          <p:stCondLst>
                                            <p:cond delay="1808"/>
                                          </p:stCondLst>
                                        </p:cTn>
                                        <p:tgtEl>
                                          <p:spTgt spid="13"/>
                                        </p:tgtEl>
                                      </p:cBhvr>
                                      <p:to x="100000" y="95000"/>
                                    </p:animScale>
                                    <p:animScale>
                                      <p:cBhvr>
                                        <p:cTn id="38" dur="166" decel="50000">
                                          <p:stCondLst>
                                            <p:cond delay="1834"/>
                                          </p:stCondLst>
                                        </p:cTn>
                                        <p:tgtEl>
                                          <p:spTgt spid="13"/>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down)">
                                      <p:cBhvr>
                                        <p:cTn id="43" dur="580">
                                          <p:stCondLst>
                                            <p:cond delay="0"/>
                                          </p:stCondLst>
                                        </p:cTn>
                                        <p:tgtEl>
                                          <p:spTgt spid="15"/>
                                        </p:tgtEl>
                                      </p:cBhvr>
                                    </p:animEffect>
                                    <p:anim calcmode="lin" valueType="num">
                                      <p:cBhvr>
                                        <p:cTn id="44"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49" dur="26">
                                          <p:stCondLst>
                                            <p:cond delay="650"/>
                                          </p:stCondLst>
                                        </p:cTn>
                                        <p:tgtEl>
                                          <p:spTgt spid="15"/>
                                        </p:tgtEl>
                                      </p:cBhvr>
                                      <p:to x="100000" y="60000"/>
                                    </p:animScale>
                                    <p:animScale>
                                      <p:cBhvr>
                                        <p:cTn id="50" dur="166" decel="50000">
                                          <p:stCondLst>
                                            <p:cond delay="676"/>
                                          </p:stCondLst>
                                        </p:cTn>
                                        <p:tgtEl>
                                          <p:spTgt spid="15"/>
                                        </p:tgtEl>
                                      </p:cBhvr>
                                      <p:to x="100000" y="100000"/>
                                    </p:animScale>
                                    <p:animScale>
                                      <p:cBhvr>
                                        <p:cTn id="51" dur="26">
                                          <p:stCondLst>
                                            <p:cond delay="1312"/>
                                          </p:stCondLst>
                                        </p:cTn>
                                        <p:tgtEl>
                                          <p:spTgt spid="15"/>
                                        </p:tgtEl>
                                      </p:cBhvr>
                                      <p:to x="100000" y="80000"/>
                                    </p:animScale>
                                    <p:animScale>
                                      <p:cBhvr>
                                        <p:cTn id="52" dur="166" decel="50000">
                                          <p:stCondLst>
                                            <p:cond delay="1338"/>
                                          </p:stCondLst>
                                        </p:cTn>
                                        <p:tgtEl>
                                          <p:spTgt spid="15"/>
                                        </p:tgtEl>
                                      </p:cBhvr>
                                      <p:to x="100000" y="100000"/>
                                    </p:animScale>
                                    <p:animScale>
                                      <p:cBhvr>
                                        <p:cTn id="53" dur="26">
                                          <p:stCondLst>
                                            <p:cond delay="1642"/>
                                          </p:stCondLst>
                                        </p:cTn>
                                        <p:tgtEl>
                                          <p:spTgt spid="15"/>
                                        </p:tgtEl>
                                      </p:cBhvr>
                                      <p:to x="100000" y="90000"/>
                                    </p:animScale>
                                    <p:animScale>
                                      <p:cBhvr>
                                        <p:cTn id="54" dur="166" decel="50000">
                                          <p:stCondLst>
                                            <p:cond delay="1668"/>
                                          </p:stCondLst>
                                        </p:cTn>
                                        <p:tgtEl>
                                          <p:spTgt spid="15"/>
                                        </p:tgtEl>
                                      </p:cBhvr>
                                      <p:to x="100000" y="100000"/>
                                    </p:animScale>
                                    <p:animScale>
                                      <p:cBhvr>
                                        <p:cTn id="55" dur="26">
                                          <p:stCondLst>
                                            <p:cond delay="1808"/>
                                          </p:stCondLst>
                                        </p:cTn>
                                        <p:tgtEl>
                                          <p:spTgt spid="15"/>
                                        </p:tgtEl>
                                      </p:cBhvr>
                                      <p:to x="100000" y="95000"/>
                                    </p:animScale>
                                    <p:animScale>
                                      <p:cBhvr>
                                        <p:cTn id="56" dur="166" decel="50000">
                                          <p:stCondLst>
                                            <p:cond delay="1834"/>
                                          </p:stCondLst>
                                        </p:cTn>
                                        <p:tgtEl>
                                          <p:spTgt spid="15"/>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down)">
                                      <p:cBhvr>
                                        <p:cTn id="61" dur="580">
                                          <p:stCondLst>
                                            <p:cond delay="0"/>
                                          </p:stCondLst>
                                        </p:cTn>
                                        <p:tgtEl>
                                          <p:spTgt spid="16"/>
                                        </p:tgtEl>
                                      </p:cBhvr>
                                    </p:animEffect>
                                    <p:anim calcmode="lin" valueType="num">
                                      <p:cBhvr>
                                        <p:cTn id="62"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67" dur="26">
                                          <p:stCondLst>
                                            <p:cond delay="650"/>
                                          </p:stCondLst>
                                        </p:cTn>
                                        <p:tgtEl>
                                          <p:spTgt spid="16"/>
                                        </p:tgtEl>
                                      </p:cBhvr>
                                      <p:to x="100000" y="60000"/>
                                    </p:animScale>
                                    <p:animScale>
                                      <p:cBhvr>
                                        <p:cTn id="68" dur="166" decel="50000">
                                          <p:stCondLst>
                                            <p:cond delay="676"/>
                                          </p:stCondLst>
                                        </p:cTn>
                                        <p:tgtEl>
                                          <p:spTgt spid="16"/>
                                        </p:tgtEl>
                                      </p:cBhvr>
                                      <p:to x="100000" y="100000"/>
                                    </p:animScale>
                                    <p:animScale>
                                      <p:cBhvr>
                                        <p:cTn id="69" dur="26">
                                          <p:stCondLst>
                                            <p:cond delay="1312"/>
                                          </p:stCondLst>
                                        </p:cTn>
                                        <p:tgtEl>
                                          <p:spTgt spid="16"/>
                                        </p:tgtEl>
                                      </p:cBhvr>
                                      <p:to x="100000" y="80000"/>
                                    </p:animScale>
                                    <p:animScale>
                                      <p:cBhvr>
                                        <p:cTn id="70" dur="166" decel="50000">
                                          <p:stCondLst>
                                            <p:cond delay="1338"/>
                                          </p:stCondLst>
                                        </p:cTn>
                                        <p:tgtEl>
                                          <p:spTgt spid="16"/>
                                        </p:tgtEl>
                                      </p:cBhvr>
                                      <p:to x="100000" y="100000"/>
                                    </p:animScale>
                                    <p:animScale>
                                      <p:cBhvr>
                                        <p:cTn id="71" dur="26">
                                          <p:stCondLst>
                                            <p:cond delay="1642"/>
                                          </p:stCondLst>
                                        </p:cTn>
                                        <p:tgtEl>
                                          <p:spTgt spid="16"/>
                                        </p:tgtEl>
                                      </p:cBhvr>
                                      <p:to x="100000" y="90000"/>
                                    </p:animScale>
                                    <p:animScale>
                                      <p:cBhvr>
                                        <p:cTn id="72" dur="166" decel="50000">
                                          <p:stCondLst>
                                            <p:cond delay="1668"/>
                                          </p:stCondLst>
                                        </p:cTn>
                                        <p:tgtEl>
                                          <p:spTgt spid="16"/>
                                        </p:tgtEl>
                                      </p:cBhvr>
                                      <p:to x="100000" y="100000"/>
                                    </p:animScale>
                                    <p:animScale>
                                      <p:cBhvr>
                                        <p:cTn id="73" dur="26">
                                          <p:stCondLst>
                                            <p:cond delay="1808"/>
                                          </p:stCondLst>
                                        </p:cTn>
                                        <p:tgtEl>
                                          <p:spTgt spid="16"/>
                                        </p:tgtEl>
                                      </p:cBhvr>
                                      <p:to x="100000" y="95000"/>
                                    </p:animScale>
                                    <p:animScale>
                                      <p:cBhvr>
                                        <p:cTn id="74" dur="166" decel="50000">
                                          <p:stCondLst>
                                            <p:cond delay="1834"/>
                                          </p:stCondLst>
                                        </p:cTn>
                                        <p:tgtEl>
                                          <p:spTgt spid="16"/>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wipe(down)">
                                      <p:cBhvr>
                                        <p:cTn id="79" dur="580">
                                          <p:stCondLst>
                                            <p:cond delay="0"/>
                                          </p:stCondLst>
                                        </p:cTn>
                                        <p:tgtEl>
                                          <p:spTgt spid="17"/>
                                        </p:tgtEl>
                                      </p:cBhvr>
                                    </p:animEffect>
                                    <p:anim calcmode="lin" valueType="num">
                                      <p:cBhvr>
                                        <p:cTn id="80"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85" dur="26">
                                          <p:stCondLst>
                                            <p:cond delay="650"/>
                                          </p:stCondLst>
                                        </p:cTn>
                                        <p:tgtEl>
                                          <p:spTgt spid="17"/>
                                        </p:tgtEl>
                                      </p:cBhvr>
                                      <p:to x="100000" y="60000"/>
                                    </p:animScale>
                                    <p:animScale>
                                      <p:cBhvr>
                                        <p:cTn id="86" dur="166" decel="50000">
                                          <p:stCondLst>
                                            <p:cond delay="676"/>
                                          </p:stCondLst>
                                        </p:cTn>
                                        <p:tgtEl>
                                          <p:spTgt spid="17"/>
                                        </p:tgtEl>
                                      </p:cBhvr>
                                      <p:to x="100000" y="100000"/>
                                    </p:animScale>
                                    <p:animScale>
                                      <p:cBhvr>
                                        <p:cTn id="87" dur="26">
                                          <p:stCondLst>
                                            <p:cond delay="1312"/>
                                          </p:stCondLst>
                                        </p:cTn>
                                        <p:tgtEl>
                                          <p:spTgt spid="17"/>
                                        </p:tgtEl>
                                      </p:cBhvr>
                                      <p:to x="100000" y="80000"/>
                                    </p:animScale>
                                    <p:animScale>
                                      <p:cBhvr>
                                        <p:cTn id="88" dur="166" decel="50000">
                                          <p:stCondLst>
                                            <p:cond delay="1338"/>
                                          </p:stCondLst>
                                        </p:cTn>
                                        <p:tgtEl>
                                          <p:spTgt spid="17"/>
                                        </p:tgtEl>
                                      </p:cBhvr>
                                      <p:to x="100000" y="100000"/>
                                    </p:animScale>
                                    <p:animScale>
                                      <p:cBhvr>
                                        <p:cTn id="89" dur="26">
                                          <p:stCondLst>
                                            <p:cond delay="1642"/>
                                          </p:stCondLst>
                                        </p:cTn>
                                        <p:tgtEl>
                                          <p:spTgt spid="17"/>
                                        </p:tgtEl>
                                      </p:cBhvr>
                                      <p:to x="100000" y="90000"/>
                                    </p:animScale>
                                    <p:animScale>
                                      <p:cBhvr>
                                        <p:cTn id="90" dur="166" decel="50000">
                                          <p:stCondLst>
                                            <p:cond delay="1668"/>
                                          </p:stCondLst>
                                        </p:cTn>
                                        <p:tgtEl>
                                          <p:spTgt spid="17"/>
                                        </p:tgtEl>
                                      </p:cBhvr>
                                      <p:to x="100000" y="100000"/>
                                    </p:animScale>
                                    <p:animScale>
                                      <p:cBhvr>
                                        <p:cTn id="91" dur="26">
                                          <p:stCondLst>
                                            <p:cond delay="1808"/>
                                          </p:stCondLst>
                                        </p:cTn>
                                        <p:tgtEl>
                                          <p:spTgt spid="17"/>
                                        </p:tgtEl>
                                      </p:cBhvr>
                                      <p:to x="100000" y="95000"/>
                                    </p:animScale>
                                    <p:animScale>
                                      <p:cBhvr>
                                        <p:cTn id="92" dur="166" decel="50000">
                                          <p:stCondLst>
                                            <p:cond delay="1834"/>
                                          </p:stCondLst>
                                        </p:cTn>
                                        <p:tgtEl>
                                          <p:spTgt spid="17"/>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wipe(down)">
                                      <p:cBhvr>
                                        <p:cTn id="97" dur="580">
                                          <p:stCondLst>
                                            <p:cond delay="0"/>
                                          </p:stCondLst>
                                        </p:cTn>
                                        <p:tgtEl>
                                          <p:spTgt spid="18"/>
                                        </p:tgtEl>
                                      </p:cBhvr>
                                    </p:animEffect>
                                    <p:anim calcmode="lin" valueType="num">
                                      <p:cBhvr>
                                        <p:cTn id="98"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03" dur="26">
                                          <p:stCondLst>
                                            <p:cond delay="650"/>
                                          </p:stCondLst>
                                        </p:cTn>
                                        <p:tgtEl>
                                          <p:spTgt spid="18"/>
                                        </p:tgtEl>
                                      </p:cBhvr>
                                      <p:to x="100000" y="60000"/>
                                    </p:animScale>
                                    <p:animScale>
                                      <p:cBhvr>
                                        <p:cTn id="104" dur="166" decel="50000">
                                          <p:stCondLst>
                                            <p:cond delay="676"/>
                                          </p:stCondLst>
                                        </p:cTn>
                                        <p:tgtEl>
                                          <p:spTgt spid="18"/>
                                        </p:tgtEl>
                                      </p:cBhvr>
                                      <p:to x="100000" y="100000"/>
                                    </p:animScale>
                                    <p:animScale>
                                      <p:cBhvr>
                                        <p:cTn id="105" dur="26">
                                          <p:stCondLst>
                                            <p:cond delay="1312"/>
                                          </p:stCondLst>
                                        </p:cTn>
                                        <p:tgtEl>
                                          <p:spTgt spid="18"/>
                                        </p:tgtEl>
                                      </p:cBhvr>
                                      <p:to x="100000" y="80000"/>
                                    </p:animScale>
                                    <p:animScale>
                                      <p:cBhvr>
                                        <p:cTn id="106" dur="166" decel="50000">
                                          <p:stCondLst>
                                            <p:cond delay="1338"/>
                                          </p:stCondLst>
                                        </p:cTn>
                                        <p:tgtEl>
                                          <p:spTgt spid="18"/>
                                        </p:tgtEl>
                                      </p:cBhvr>
                                      <p:to x="100000" y="100000"/>
                                    </p:animScale>
                                    <p:animScale>
                                      <p:cBhvr>
                                        <p:cTn id="107" dur="26">
                                          <p:stCondLst>
                                            <p:cond delay="1642"/>
                                          </p:stCondLst>
                                        </p:cTn>
                                        <p:tgtEl>
                                          <p:spTgt spid="18"/>
                                        </p:tgtEl>
                                      </p:cBhvr>
                                      <p:to x="100000" y="90000"/>
                                    </p:animScale>
                                    <p:animScale>
                                      <p:cBhvr>
                                        <p:cTn id="108" dur="166" decel="50000">
                                          <p:stCondLst>
                                            <p:cond delay="1668"/>
                                          </p:stCondLst>
                                        </p:cTn>
                                        <p:tgtEl>
                                          <p:spTgt spid="18"/>
                                        </p:tgtEl>
                                      </p:cBhvr>
                                      <p:to x="100000" y="100000"/>
                                    </p:animScale>
                                    <p:animScale>
                                      <p:cBhvr>
                                        <p:cTn id="109" dur="26">
                                          <p:stCondLst>
                                            <p:cond delay="1808"/>
                                          </p:stCondLst>
                                        </p:cTn>
                                        <p:tgtEl>
                                          <p:spTgt spid="18"/>
                                        </p:tgtEl>
                                      </p:cBhvr>
                                      <p:to x="100000" y="95000"/>
                                    </p:animScale>
                                    <p:animScale>
                                      <p:cBhvr>
                                        <p:cTn id="110"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7" grpId="0"/>
      <p:bldP spid="7" grpId="1"/>
      <p:bldP spid="13" grpId="0"/>
      <p:bldP spid="13" grpId="1"/>
      <p:bldP spid="15" grpId="0"/>
      <p:bldP spid="15" grpId="1"/>
      <p:bldP spid="16" grpId="0"/>
      <p:bldP spid="16" grpId="1"/>
      <p:bldP spid="17" grpId="0"/>
      <p:bldP spid="17" grpId="1"/>
      <p:bldP spid="18" grpId="0"/>
      <p:bldP spid="18" grpId="1"/>
      <p:bldP spid="9"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35464" y="580400"/>
            <a:ext cx="5869622" cy="523220"/>
          </a:xfrm>
          <a:prstGeom prst="rect">
            <a:avLst/>
          </a:prstGeom>
          <a:noFill/>
        </p:spPr>
        <p:txBody>
          <a:bodyPr wrap="square" rtlCol="0">
            <a:spAutoFit/>
          </a:bodyPr>
          <a:lstStyle/>
          <a:p>
            <a:r>
              <a:rPr lang="zh-CN" altLang="en-US" sz="2800" dirty="0">
                <a:latin typeface="黑体" panose="02010609060101010101" pitchFamily="49" charset="-122"/>
                <a:ea typeface="黑体" panose="02010609060101010101" pitchFamily="49" charset="-122"/>
              </a:rPr>
              <a:t>二、根据读音，补充正确的词语。</a:t>
            </a:r>
            <a:endParaRPr lang="zh-CN" altLang="en-US" sz="2800" dirty="0">
              <a:latin typeface="黑体" panose="02010609060101010101" pitchFamily="49" charset="-122"/>
              <a:ea typeface="黑体" panose="02010609060101010101" pitchFamily="49" charset="-122"/>
            </a:endParaRPr>
          </a:p>
        </p:txBody>
      </p:sp>
      <p:sp>
        <p:nvSpPr>
          <p:cNvPr id="5" name="文本框 4"/>
          <p:cNvSpPr txBox="1"/>
          <p:nvPr/>
        </p:nvSpPr>
        <p:spPr>
          <a:xfrm>
            <a:off x="997585" y="1691640"/>
            <a:ext cx="568960" cy="400110"/>
          </a:xfrm>
          <a:prstGeom prst="rect">
            <a:avLst/>
          </a:prstGeom>
          <a:noFill/>
        </p:spPr>
        <p:txBody>
          <a:bodyPr wrap="square" rtlCol="0">
            <a:spAutoFit/>
          </a:bodyPr>
          <a:lstStyle/>
          <a:p>
            <a:r>
              <a:rPr lang="en-US" altLang="zh-CN" sz="2000" b="1" dirty="0" err="1">
                <a:latin typeface="汉语拼音" pitchFamily="34" charset="0"/>
                <a:cs typeface="汉语拼音" pitchFamily="34" charset="0"/>
              </a:rPr>
              <a:t>lán</a:t>
            </a:r>
            <a:endParaRPr lang="en-US" altLang="zh-CN" sz="2000" b="1" dirty="0">
              <a:latin typeface="汉语拼音" pitchFamily="34" charset="0"/>
              <a:cs typeface="汉语拼音" pitchFamily="34" charset="0"/>
            </a:endParaRPr>
          </a:p>
        </p:txBody>
      </p:sp>
      <p:sp>
        <p:nvSpPr>
          <p:cNvPr id="6" name="左大括号 5"/>
          <p:cNvSpPr/>
          <p:nvPr/>
        </p:nvSpPr>
        <p:spPr>
          <a:xfrm>
            <a:off x="1503045" y="1565910"/>
            <a:ext cx="194945" cy="69596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b="1"/>
          </a:p>
        </p:txBody>
      </p:sp>
      <p:sp>
        <p:nvSpPr>
          <p:cNvPr id="7" name="文本框 6"/>
          <p:cNvSpPr txBox="1"/>
          <p:nvPr/>
        </p:nvSpPr>
        <p:spPr>
          <a:xfrm>
            <a:off x="1701165" y="1363345"/>
            <a:ext cx="1670050" cy="523220"/>
          </a:xfrm>
          <a:prstGeom prst="rect">
            <a:avLst/>
          </a:prstGeom>
          <a:noFill/>
        </p:spPr>
        <p:txBody>
          <a:bodyPr wrap="square" rtlCol="0">
            <a:spAutoFit/>
          </a:bodyPr>
          <a:lstStyle/>
          <a:p>
            <a:r>
              <a:rPr lang="en-US" altLang="zh-CN" sz="2800" b="1" dirty="0" smtClean="0">
                <a:latin typeface="楷体" panose="02010609060101010101" charset="-122"/>
                <a:ea typeface="楷体" panose="02010609060101010101" charset="-122"/>
              </a:rPr>
              <a:t>(    )</a:t>
            </a:r>
            <a:r>
              <a:rPr lang="zh-CN" altLang="en-US" sz="2800" b="1" dirty="0" smtClean="0">
                <a:latin typeface="楷体" panose="02010609060101010101" charset="-122"/>
                <a:ea typeface="楷体" panose="02010609060101010101" charset="-122"/>
              </a:rPr>
              <a:t>球</a:t>
            </a:r>
            <a:endParaRPr lang="zh-CN" altLang="en-US" sz="2800" b="1" dirty="0">
              <a:latin typeface="楷体" panose="02010609060101010101" charset="-122"/>
              <a:ea typeface="楷体" panose="02010609060101010101" charset="-122"/>
            </a:endParaRPr>
          </a:p>
        </p:txBody>
      </p:sp>
      <p:sp>
        <p:nvSpPr>
          <p:cNvPr id="9" name="文本框 8"/>
          <p:cNvSpPr txBox="1"/>
          <p:nvPr/>
        </p:nvSpPr>
        <p:spPr>
          <a:xfrm>
            <a:off x="6094730" y="1691640"/>
            <a:ext cx="568960" cy="400110"/>
          </a:xfrm>
          <a:prstGeom prst="rect">
            <a:avLst/>
          </a:prstGeom>
          <a:noFill/>
        </p:spPr>
        <p:txBody>
          <a:bodyPr wrap="square" rtlCol="0">
            <a:spAutoFit/>
          </a:bodyPr>
          <a:lstStyle/>
          <a:p>
            <a:pPr lvl="0" algn="l"/>
            <a:r>
              <a:rPr lang="en-US" altLang="zh-CN" sz="2000" b="1">
                <a:latin typeface="汉语拼音" pitchFamily="34" charset="0"/>
                <a:cs typeface="汉语拼音" pitchFamily="34" charset="0"/>
                <a:sym typeface="+mn-ea"/>
              </a:rPr>
              <a:t>zī</a:t>
            </a:r>
            <a:endParaRPr lang="en-US" altLang="zh-CN" sz="2000" b="1">
              <a:latin typeface="汉语拼音" pitchFamily="34" charset="0"/>
              <a:cs typeface="汉语拼音" pitchFamily="34" charset="0"/>
              <a:sym typeface="+mn-ea"/>
            </a:endParaRPr>
          </a:p>
        </p:txBody>
      </p:sp>
      <p:sp>
        <p:nvSpPr>
          <p:cNvPr id="10" name="左大括号 9"/>
          <p:cNvSpPr/>
          <p:nvPr/>
        </p:nvSpPr>
        <p:spPr>
          <a:xfrm>
            <a:off x="6532245" y="1540510"/>
            <a:ext cx="194945" cy="69596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b="1">
              <a:latin typeface="楷体" panose="02010609060101010101" charset="-122"/>
              <a:ea typeface="楷体" panose="02010609060101010101" charset="-122"/>
            </a:endParaRPr>
          </a:p>
        </p:txBody>
      </p:sp>
      <p:sp>
        <p:nvSpPr>
          <p:cNvPr id="11" name="文本框 10"/>
          <p:cNvSpPr txBox="1"/>
          <p:nvPr/>
        </p:nvSpPr>
        <p:spPr>
          <a:xfrm>
            <a:off x="6663690" y="1363345"/>
            <a:ext cx="1925320" cy="523220"/>
          </a:xfrm>
          <a:prstGeom prst="rect">
            <a:avLst/>
          </a:prstGeom>
          <a:noFill/>
        </p:spPr>
        <p:txBody>
          <a:bodyPr wrap="square" rtlCol="0">
            <a:spAutoFit/>
          </a:bodyPr>
          <a:lstStyle/>
          <a:p>
            <a:pPr lvl="0" algn="l"/>
            <a:r>
              <a:rPr lang="en-US" altLang="zh-CN" sz="2800" b="1" dirty="0" smtClean="0">
                <a:latin typeface="楷体" panose="02010609060101010101" charset="-122"/>
                <a:ea typeface="楷体" panose="02010609060101010101" charset="-122"/>
                <a:sym typeface="+mn-ea"/>
              </a:rPr>
              <a:t>(    ) </a:t>
            </a:r>
            <a:r>
              <a:rPr lang="en-US" altLang="zh-CN" sz="2800" b="1" dirty="0">
                <a:latin typeface="楷体" panose="02010609060101010101" charset="-122"/>
                <a:ea typeface="楷体" panose="02010609060101010101" charset="-122"/>
                <a:sym typeface="+mn-ea"/>
              </a:rPr>
              <a:t>料</a:t>
            </a:r>
            <a:endParaRPr lang="en-US" altLang="zh-CN" sz="2800" b="1" dirty="0">
              <a:latin typeface="楷体" panose="02010609060101010101" charset="-122"/>
              <a:ea typeface="楷体" panose="02010609060101010101" charset="-122"/>
              <a:sym typeface="+mn-ea"/>
            </a:endParaRPr>
          </a:p>
        </p:txBody>
      </p:sp>
      <p:sp>
        <p:nvSpPr>
          <p:cNvPr id="13" name="文本框 12"/>
          <p:cNvSpPr txBox="1"/>
          <p:nvPr/>
        </p:nvSpPr>
        <p:spPr>
          <a:xfrm>
            <a:off x="3668395" y="1691640"/>
            <a:ext cx="568960" cy="400110"/>
          </a:xfrm>
          <a:prstGeom prst="rect">
            <a:avLst/>
          </a:prstGeom>
          <a:noFill/>
        </p:spPr>
        <p:txBody>
          <a:bodyPr wrap="square" rtlCol="0">
            <a:spAutoFit/>
          </a:bodyPr>
          <a:lstStyle/>
          <a:p>
            <a:pPr lvl="0" algn="l"/>
            <a:r>
              <a:rPr lang="en-US" altLang="zh-CN" sz="2000" b="1">
                <a:latin typeface="汉语拼音" pitchFamily="34" charset="0"/>
                <a:cs typeface="汉语拼音" pitchFamily="34" charset="0"/>
                <a:sym typeface="+mn-ea"/>
              </a:rPr>
              <a:t>dǔ</a:t>
            </a:r>
            <a:endParaRPr lang="en-US" altLang="zh-CN" sz="2000" b="1">
              <a:latin typeface="汉语拼音" pitchFamily="34" charset="0"/>
              <a:cs typeface="汉语拼音" pitchFamily="34" charset="0"/>
              <a:sym typeface="+mn-ea"/>
            </a:endParaRPr>
          </a:p>
        </p:txBody>
      </p:sp>
      <p:sp>
        <p:nvSpPr>
          <p:cNvPr id="14" name="左大括号 13"/>
          <p:cNvSpPr/>
          <p:nvPr/>
        </p:nvSpPr>
        <p:spPr>
          <a:xfrm>
            <a:off x="4177030" y="1565910"/>
            <a:ext cx="194945" cy="69596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b="1">
              <a:latin typeface="楷体" panose="02010609060101010101" charset="-122"/>
              <a:ea typeface="楷体" panose="02010609060101010101" charset="-122"/>
            </a:endParaRPr>
          </a:p>
        </p:txBody>
      </p:sp>
      <p:sp>
        <p:nvSpPr>
          <p:cNvPr id="15" name="文本框 14"/>
          <p:cNvSpPr txBox="1"/>
          <p:nvPr/>
        </p:nvSpPr>
        <p:spPr>
          <a:xfrm>
            <a:off x="4288155" y="1363345"/>
            <a:ext cx="1793875" cy="523220"/>
          </a:xfrm>
          <a:prstGeom prst="rect">
            <a:avLst/>
          </a:prstGeom>
          <a:noFill/>
        </p:spPr>
        <p:txBody>
          <a:bodyPr wrap="square" rtlCol="0">
            <a:spAutoFit/>
          </a:bodyPr>
          <a:lstStyle/>
          <a:p>
            <a:pPr lvl="0" algn="l"/>
            <a:r>
              <a:rPr lang="en-US" altLang="zh-CN" sz="2800" b="1" dirty="0" smtClean="0">
                <a:latin typeface="楷体" panose="02010609060101010101" charset="-122"/>
                <a:ea typeface="楷体" panose="02010609060101010101" charset="-122"/>
                <a:sym typeface="+mn-ea"/>
              </a:rPr>
              <a:t>目(    )   </a:t>
            </a:r>
            <a:endParaRPr lang="en-US" altLang="zh-CN" sz="2800" b="1" dirty="0">
              <a:latin typeface="楷体" panose="02010609060101010101" charset="-122"/>
              <a:ea typeface="楷体" panose="02010609060101010101" charset="-122"/>
              <a:sym typeface="+mn-ea"/>
            </a:endParaRPr>
          </a:p>
        </p:txBody>
      </p:sp>
      <p:sp>
        <p:nvSpPr>
          <p:cNvPr id="17" name="文本框 16"/>
          <p:cNvSpPr txBox="1"/>
          <p:nvPr/>
        </p:nvSpPr>
        <p:spPr>
          <a:xfrm>
            <a:off x="4346575" y="1914525"/>
            <a:ext cx="1735455" cy="523220"/>
          </a:xfrm>
          <a:prstGeom prst="rect">
            <a:avLst/>
          </a:prstGeom>
          <a:noFill/>
        </p:spPr>
        <p:txBody>
          <a:bodyPr wrap="square" rtlCol="0">
            <a:spAutoFit/>
          </a:bodyPr>
          <a:lstStyle/>
          <a:p>
            <a:pPr lvl="0" algn="l"/>
            <a:r>
              <a:rPr lang="en-US" altLang="zh-CN" sz="2800" b="1" dirty="0" smtClean="0">
                <a:latin typeface="楷体" panose="02010609060101010101" charset="-122"/>
                <a:ea typeface="楷体" panose="02010609060101010101" charset="-122"/>
                <a:sym typeface="+mn-ea"/>
              </a:rPr>
              <a:t>打(    )   </a:t>
            </a:r>
            <a:endParaRPr lang="en-US" altLang="zh-CN" sz="2800" b="1" dirty="0">
              <a:latin typeface="楷体" panose="02010609060101010101" charset="-122"/>
              <a:ea typeface="楷体" panose="02010609060101010101" charset="-122"/>
              <a:sym typeface="+mn-ea"/>
            </a:endParaRPr>
          </a:p>
        </p:txBody>
      </p:sp>
      <p:sp>
        <p:nvSpPr>
          <p:cNvPr id="18" name="文本框 17"/>
          <p:cNvSpPr txBox="1"/>
          <p:nvPr/>
        </p:nvSpPr>
        <p:spPr>
          <a:xfrm>
            <a:off x="6723380" y="1914525"/>
            <a:ext cx="1925320" cy="523220"/>
          </a:xfrm>
          <a:prstGeom prst="rect">
            <a:avLst/>
          </a:prstGeom>
          <a:noFill/>
        </p:spPr>
        <p:txBody>
          <a:bodyPr wrap="square" rtlCol="0">
            <a:spAutoFit/>
          </a:bodyPr>
          <a:lstStyle/>
          <a:p>
            <a:pPr lvl="0" algn="l"/>
            <a:r>
              <a:rPr lang="en-US" altLang="zh-CN" sz="2800" b="1" dirty="0" smtClean="0">
                <a:latin typeface="楷体" panose="02010609060101010101" charset="-122"/>
                <a:ea typeface="楷体" panose="02010609060101010101" charset="-122"/>
                <a:sym typeface="+mn-ea"/>
              </a:rPr>
              <a:t>舞(    ) </a:t>
            </a:r>
            <a:endParaRPr lang="en-US" altLang="zh-CN" sz="2800" b="1" dirty="0">
              <a:latin typeface="楷体" panose="02010609060101010101" charset="-122"/>
              <a:ea typeface="楷体" panose="02010609060101010101" charset="-122"/>
              <a:sym typeface="+mn-ea"/>
            </a:endParaRPr>
          </a:p>
        </p:txBody>
      </p:sp>
      <p:sp>
        <p:nvSpPr>
          <p:cNvPr id="19" name="文本框 18"/>
          <p:cNvSpPr txBox="1"/>
          <p:nvPr/>
        </p:nvSpPr>
        <p:spPr>
          <a:xfrm>
            <a:off x="1701165" y="1914525"/>
            <a:ext cx="1670050" cy="523220"/>
          </a:xfrm>
          <a:prstGeom prst="rect">
            <a:avLst/>
          </a:prstGeom>
          <a:noFill/>
        </p:spPr>
        <p:txBody>
          <a:bodyPr wrap="square" rtlCol="0">
            <a:spAutoFit/>
          </a:bodyPr>
          <a:lstStyle/>
          <a:p>
            <a:pPr lvl="0" algn="l"/>
            <a:r>
              <a:rPr lang="en-US" altLang="zh-CN" sz="2800" b="1" dirty="0" smtClean="0">
                <a:latin typeface="楷体" panose="02010609060101010101" charset="-122"/>
                <a:ea typeface="楷体" panose="02010609060101010101" charset="-122"/>
                <a:sym typeface="+mn-ea"/>
              </a:rPr>
              <a:t>(    )天</a:t>
            </a:r>
            <a:endParaRPr lang="en-US" altLang="zh-CN" sz="2800" b="1" dirty="0">
              <a:latin typeface="楷体" panose="02010609060101010101" charset="-122"/>
              <a:ea typeface="楷体" panose="02010609060101010101" charset="-122"/>
              <a:sym typeface="+mn-ea"/>
            </a:endParaRPr>
          </a:p>
        </p:txBody>
      </p:sp>
      <p:sp>
        <p:nvSpPr>
          <p:cNvPr id="20" name="文本框 19"/>
          <p:cNvSpPr txBox="1"/>
          <p:nvPr/>
        </p:nvSpPr>
        <p:spPr>
          <a:xfrm>
            <a:off x="1091565" y="3165475"/>
            <a:ext cx="568960" cy="400110"/>
          </a:xfrm>
          <a:prstGeom prst="rect">
            <a:avLst/>
          </a:prstGeom>
          <a:noFill/>
        </p:spPr>
        <p:txBody>
          <a:bodyPr wrap="square" rtlCol="0">
            <a:spAutoFit/>
          </a:bodyPr>
          <a:lstStyle/>
          <a:p>
            <a:r>
              <a:rPr lang="en-US" altLang="zh-CN" sz="2000" b="1">
                <a:latin typeface="汉语拼音" pitchFamily="34" charset="0"/>
                <a:cs typeface="汉语拼音" pitchFamily="34" charset="0"/>
                <a:sym typeface="+mn-ea"/>
              </a:rPr>
              <a:t>jī</a:t>
            </a:r>
            <a:endParaRPr lang="en-US" altLang="zh-CN" sz="2000" b="1">
              <a:latin typeface="汉语拼音" pitchFamily="34" charset="0"/>
              <a:cs typeface="汉语拼音" pitchFamily="34" charset="0"/>
              <a:sym typeface="+mn-ea"/>
            </a:endParaRPr>
          </a:p>
        </p:txBody>
      </p:sp>
      <p:sp>
        <p:nvSpPr>
          <p:cNvPr id="21" name="左大括号 20"/>
          <p:cNvSpPr/>
          <p:nvPr/>
        </p:nvSpPr>
        <p:spPr>
          <a:xfrm>
            <a:off x="1447800" y="2684780"/>
            <a:ext cx="194945" cy="130492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b="1"/>
          </a:p>
        </p:txBody>
      </p:sp>
      <p:sp>
        <p:nvSpPr>
          <p:cNvPr id="22" name="文本框 21"/>
          <p:cNvSpPr txBox="1"/>
          <p:nvPr/>
        </p:nvSpPr>
        <p:spPr>
          <a:xfrm>
            <a:off x="1642745" y="2558415"/>
            <a:ext cx="1670050" cy="523220"/>
          </a:xfrm>
          <a:prstGeom prst="rect">
            <a:avLst/>
          </a:prstGeom>
          <a:noFill/>
        </p:spPr>
        <p:txBody>
          <a:bodyPr wrap="square" rtlCol="0">
            <a:spAutoFit/>
          </a:bodyPr>
          <a:lstStyle/>
          <a:p>
            <a:pPr lvl="0" algn="l"/>
            <a:r>
              <a:rPr lang="en-US" altLang="zh-CN" sz="2800" b="1" dirty="0" smtClean="0">
                <a:latin typeface="楷体" panose="02010609060101010101" charset="-122"/>
                <a:ea typeface="楷体" panose="02010609060101010101" charset="-122"/>
                <a:sym typeface="+mn-ea"/>
              </a:rPr>
              <a:t>(    )本</a:t>
            </a:r>
            <a:endParaRPr lang="en-US" altLang="zh-CN" sz="2800" b="1" dirty="0">
              <a:latin typeface="楷体" panose="02010609060101010101" charset="-122"/>
              <a:ea typeface="楷体" panose="02010609060101010101" charset="-122"/>
              <a:sym typeface="+mn-ea"/>
            </a:endParaRPr>
          </a:p>
        </p:txBody>
      </p:sp>
      <p:sp>
        <p:nvSpPr>
          <p:cNvPr id="23" name="文本框 22"/>
          <p:cNvSpPr txBox="1"/>
          <p:nvPr/>
        </p:nvSpPr>
        <p:spPr>
          <a:xfrm>
            <a:off x="1642745" y="3064510"/>
            <a:ext cx="1670050" cy="523220"/>
          </a:xfrm>
          <a:prstGeom prst="rect">
            <a:avLst/>
          </a:prstGeom>
          <a:noFill/>
        </p:spPr>
        <p:txBody>
          <a:bodyPr wrap="square" rtlCol="0">
            <a:spAutoFit/>
          </a:bodyPr>
          <a:lstStyle/>
          <a:p>
            <a:pPr lvl="0" algn="l"/>
            <a:r>
              <a:rPr lang="en-US" altLang="zh-CN" sz="2800" b="1" dirty="0" smtClean="0">
                <a:latin typeface="楷体" panose="02010609060101010101" charset="-122"/>
                <a:ea typeface="楷体" panose="02010609060101010101" charset="-122"/>
                <a:sym typeface="+mn-ea"/>
              </a:rPr>
              <a:t>(    )器</a:t>
            </a:r>
            <a:endParaRPr lang="en-US" altLang="zh-CN" sz="2800" b="1" dirty="0">
              <a:latin typeface="楷体" panose="02010609060101010101" charset="-122"/>
              <a:ea typeface="楷体" panose="02010609060101010101" charset="-122"/>
              <a:sym typeface="+mn-ea"/>
            </a:endParaRPr>
          </a:p>
        </p:txBody>
      </p:sp>
      <p:sp>
        <p:nvSpPr>
          <p:cNvPr id="24" name="文本框 23"/>
          <p:cNvSpPr txBox="1"/>
          <p:nvPr/>
        </p:nvSpPr>
        <p:spPr>
          <a:xfrm>
            <a:off x="1673225" y="3570605"/>
            <a:ext cx="1670050" cy="523220"/>
          </a:xfrm>
          <a:prstGeom prst="rect">
            <a:avLst/>
          </a:prstGeom>
          <a:noFill/>
        </p:spPr>
        <p:txBody>
          <a:bodyPr wrap="square" rtlCol="0">
            <a:spAutoFit/>
          </a:bodyPr>
          <a:lstStyle/>
          <a:p>
            <a:pPr lvl="0" algn="l"/>
            <a:r>
              <a:rPr lang="en-US" altLang="zh-CN" sz="2800" b="1" dirty="0" smtClean="0">
                <a:latin typeface="楷体" panose="02010609060101010101" charset="-122"/>
                <a:ea typeface="楷体" panose="02010609060101010101" charset="-122"/>
                <a:sym typeface="+mn-ea"/>
              </a:rPr>
              <a:t>攻(    )</a:t>
            </a:r>
            <a:endParaRPr lang="en-US" altLang="zh-CN" sz="2800" b="1" dirty="0">
              <a:latin typeface="楷体" panose="02010609060101010101" charset="-122"/>
              <a:ea typeface="楷体" panose="02010609060101010101" charset="-122"/>
              <a:sym typeface="+mn-ea"/>
            </a:endParaRPr>
          </a:p>
        </p:txBody>
      </p:sp>
      <p:sp>
        <p:nvSpPr>
          <p:cNvPr id="25" name="文本框 24"/>
          <p:cNvSpPr txBox="1"/>
          <p:nvPr/>
        </p:nvSpPr>
        <p:spPr>
          <a:xfrm>
            <a:off x="3559175" y="3190240"/>
            <a:ext cx="688975" cy="400110"/>
          </a:xfrm>
          <a:prstGeom prst="rect">
            <a:avLst/>
          </a:prstGeom>
          <a:noFill/>
        </p:spPr>
        <p:txBody>
          <a:bodyPr wrap="square" rtlCol="0">
            <a:spAutoFit/>
          </a:bodyPr>
          <a:lstStyle/>
          <a:p>
            <a:pPr lvl="0" algn="l"/>
            <a:r>
              <a:rPr lang="en-US" altLang="zh-CN" sz="2000" b="1">
                <a:latin typeface="汉语拼音" pitchFamily="34" charset="0"/>
                <a:cs typeface="汉语拼音" pitchFamily="34" charset="0"/>
                <a:sym typeface="+mn-ea"/>
              </a:rPr>
              <a:t>yíng</a:t>
            </a:r>
            <a:endParaRPr lang="en-US" altLang="zh-CN" sz="2000" b="1">
              <a:latin typeface="汉语拼音" pitchFamily="34" charset="0"/>
              <a:cs typeface="汉语拼音" pitchFamily="34" charset="0"/>
              <a:sym typeface="+mn-ea"/>
            </a:endParaRPr>
          </a:p>
        </p:txBody>
      </p:sp>
      <p:sp>
        <p:nvSpPr>
          <p:cNvPr id="26" name="左大括号 25"/>
          <p:cNvSpPr/>
          <p:nvPr/>
        </p:nvSpPr>
        <p:spPr>
          <a:xfrm>
            <a:off x="4189730" y="2684145"/>
            <a:ext cx="194945" cy="130492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b="1">
              <a:latin typeface="楷体" panose="02010609060101010101" charset="-122"/>
              <a:ea typeface="楷体" panose="02010609060101010101" charset="-122"/>
            </a:endParaRPr>
          </a:p>
        </p:txBody>
      </p:sp>
      <p:sp>
        <p:nvSpPr>
          <p:cNvPr id="27" name="文本框 26"/>
          <p:cNvSpPr txBox="1"/>
          <p:nvPr/>
        </p:nvSpPr>
        <p:spPr>
          <a:xfrm>
            <a:off x="4337685" y="2595880"/>
            <a:ext cx="2270442" cy="523220"/>
          </a:xfrm>
          <a:prstGeom prst="rect">
            <a:avLst/>
          </a:prstGeom>
          <a:noFill/>
        </p:spPr>
        <p:txBody>
          <a:bodyPr wrap="square" rtlCol="0">
            <a:spAutoFit/>
          </a:bodyPr>
          <a:lstStyle/>
          <a:p>
            <a:pPr lvl="0" algn="l"/>
            <a:r>
              <a:rPr lang="en-US" altLang="zh-CN" sz="2800" b="1" dirty="0" smtClean="0">
                <a:latin typeface="楷体" panose="02010609060101010101" charset="-122"/>
                <a:ea typeface="楷体" panose="02010609060101010101" charset="-122"/>
                <a:sym typeface="+mn-ea"/>
              </a:rPr>
              <a:t>欢(    )</a:t>
            </a:r>
            <a:endParaRPr lang="en-US" altLang="zh-CN" sz="2800" b="1" dirty="0">
              <a:latin typeface="楷体" panose="02010609060101010101" charset="-122"/>
              <a:ea typeface="楷体" panose="02010609060101010101" charset="-122"/>
              <a:sym typeface="+mn-ea"/>
            </a:endParaRPr>
          </a:p>
        </p:txBody>
      </p:sp>
      <p:sp>
        <p:nvSpPr>
          <p:cNvPr id="28" name="文本框 27"/>
          <p:cNvSpPr txBox="1"/>
          <p:nvPr/>
        </p:nvSpPr>
        <p:spPr>
          <a:xfrm>
            <a:off x="4354195" y="3101975"/>
            <a:ext cx="2113915" cy="523220"/>
          </a:xfrm>
          <a:prstGeom prst="rect">
            <a:avLst/>
          </a:prstGeom>
          <a:noFill/>
        </p:spPr>
        <p:txBody>
          <a:bodyPr wrap="square" rtlCol="0">
            <a:spAutoFit/>
          </a:bodyPr>
          <a:lstStyle/>
          <a:p>
            <a:pPr lvl="0" algn="l"/>
            <a:r>
              <a:rPr lang="en-US" altLang="zh-CN" sz="2800" b="1" dirty="0" err="1" smtClean="0">
                <a:latin typeface="楷体" panose="02010609060101010101" charset="-122"/>
                <a:ea typeface="楷体" panose="02010609060101010101" charset="-122"/>
                <a:sym typeface="+mn-ea"/>
              </a:rPr>
              <a:t>夏令</a:t>
            </a:r>
            <a:r>
              <a:rPr lang="en-US" altLang="zh-CN" sz="2800" b="1" dirty="0" smtClean="0">
                <a:latin typeface="楷体" panose="02010609060101010101" charset="-122"/>
                <a:ea typeface="楷体" panose="02010609060101010101" charset="-122"/>
                <a:sym typeface="+mn-ea"/>
              </a:rPr>
              <a:t>(    )</a:t>
            </a:r>
            <a:endParaRPr lang="en-US" altLang="zh-CN" sz="2800" b="1" dirty="0">
              <a:latin typeface="楷体" panose="02010609060101010101" charset="-122"/>
              <a:ea typeface="楷体" panose="02010609060101010101" charset="-122"/>
              <a:sym typeface="+mn-ea"/>
            </a:endParaRPr>
          </a:p>
        </p:txBody>
      </p:sp>
      <p:sp>
        <p:nvSpPr>
          <p:cNvPr id="29" name="文本框 28"/>
          <p:cNvSpPr txBox="1"/>
          <p:nvPr/>
        </p:nvSpPr>
        <p:spPr>
          <a:xfrm>
            <a:off x="4384675" y="3608070"/>
            <a:ext cx="2270442" cy="523220"/>
          </a:xfrm>
          <a:prstGeom prst="rect">
            <a:avLst/>
          </a:prstGeom>
          <a:noFill/>
        </p:spPr>
        <p:txBody>
          <a:bodyPr wrap="square" rtlCol="0">
            <a:spAutoFit/>
          </a:bodyPr>
          <a:lstStyle/>
          <a:p>
            <a:pPr lvl="0" algn="l"/>
            <a:r>
              <a:rPr lang="en-US" altLang="zh-CN" sz="2800" b="1" dirty="0" smtClean="0">
                <a:latin typeface="楷体" panose="02010609060101010101" charset="-122"/>
                <a:ea typeface="楷体" panose="02010609060101010101" charset="-122"/>
                <a:sym typeface="+mn-ea"/>
              </a:rPr>
              <a:t>晶(    )</a:t>
            </a:r>
            <a:endParaRPr lang="en-US" altLang="zh-CN" sz="2800" b="1" dirty="0">
              <a:latin typeface="楷体" panose="02010609060101010101" charset="-122"/>
              <a:ea typeface="楷体" panose="02010609060101010101" charset="-122"/>
              <a:sym typeface="+mn-ea"/>
            </a:endParaRPr>
          </a:p>
        </p:txBody>
      </p:sp>
      <p:sp>
        <p:nvSpPr>
          <p:cNvPr id="2" name="矩形 1"/>
          <p:cNvSpPr/>
          <p:nvPr/>
        </p:nvSpPr>
        <p:spPr>
          <a:xfrm>
            <a:off x="2360502" y="3578285"/>
            <a:ext cx="529175" cy="523220"/>
          </a:xfrm>
          <a:prstGeom prst="rect">
            <a:avLst/>
          </a:prstGeom>
        </p:spPr>
        <p:txBody>
          <a:bodyPr wrap="square">
            <a:spAutoFit/>
          </a:bodyPr>
          <a:lstStyle/>
          <a:p>
            <a:pPr lvl="0"/>
            <a:r>
              <a:rPr lang="en-US" altLang="zh-CN" sz="2800" b="1" dirty="0" smtClean="0">
                <a:solidFill>
                  <a:srgbClr val="FF0000"/>
                </a:solidFill>
                <a:latin typeface="楷体" panose="02010609060101010101" charset="-122"/>
                <a:ea typeface="楷体" panose="02010609060101010101" charset="-122"/>
                <a:sym typeface="+mn-ea"/>
              </a:rPr>
              <a:t>击</a:t>
            </a:r>
            <a:endParaRPr lang="zh-CN" altLang="en-US" sz="2400" dirty="0">
              <a:latin typeface="楷体" panose="02010609060101010101" charset="-122"/>
              <a:ea typeface="楷体" panose="02010609060101010101" charset="-122"/>
            </a:endParaRPr>
          </a:p>
        </p:txBody>
      </p:sp>
      <p:sp>
        <p:nvSpPr>
          <p:cNvPr id="3" name="矩形 2"/>
          <p:cNvSpPr/>
          <p:nvPr/>
        </p:nvSpPr>
        <p:spPr>
          <a:xfrm>
            <a:off x="2041648" y="1368475"/>
            <a:ext cx="545342" cy="523220"/>
          </a:xfrm>
          <a:prstGeom prst="rect">
            <a:avLst/>
          </a:prstGeom>
        </p:spPr>
        <p:txBody>
          <a:bodyPr wrap="none">
            <a:spAutoFit/>
          </a:bodyPr>
          <a:lstStyle/>
          <a:p>
            <a:pPr lvl="0"/>
            <a:r>
              <a:rPr lang="zh-CN" altLang="en-US" sz="2800" b="1" dirty="0">
                <a:solidFill>
                  <a:srgbClr val="FF0000"/>
                </a:solidFill>
                <a:latin typeface="楷体" panose="02010609060101010101" charset="-122"/>
                <a:ea typeface="楷体" panose="02010609060101010101" charset="-122"/>
              </a:rPr>
              <a:t>篮</a:t>
            </a:r>
            <a:endParaRPr lang="zh-CN" altLang="en-US" sz="2800" b="1" dirty="0">
              <a:solidFill>
                <a:srgbClr val="FF0000"/>
              </a:solidFill>
              <a:latin typeface="楷体" panose="02010609060101010101" charset="-122"/>
              <a:ea typeface="楷体" panose="02010609060101010101" charset="-122"/>
            </a:endParaRPr>
          </a:p>
        </p:txBody>
      </p:sp>
      <p:sp>
        <p:nvSpPr>
          <p:cNvPr id="8" name="矩形 7"/>
          <p:cNvSpPr/>
          <p:nvPr/>
        </p:nvSpPr>
        <p:spPr>
          <a:xfrm>
            <a:off x="2017200" y="1927553"/>
            <a:ext cx="545342" cy="523220"/>
          </a:xfrm>
          <a:prstGeom prst="rect">
            <a:avLst/>
          </a:prstGeom>
        </p:spPr>
        <p:txBody>
          <a:bodyPr wrap="none">
            <a:spAutoFit/>
          </a:bodyPr>
          <a:lstStyle/>
          <a:p>
            <a:pPr lvl="0"/>
            <a:r>
              <a:rPr lang="en-US" altLang="zh-CN" sz="2800" b="1" dirty="0">
                <a:solidFill>
                  <a:srgbClr val="FF0000"/>
                </a:solidFill>
                <a:latin typeface="楷体" panose="02010609060101010101" charset="-122"/>
                <a:ea typeface="楷体" panose="02010609060101010101" charset="-122"/>
                <a:sym typeface="+mn-ea"/>
              </a:rPr>
              <a:t>蓝</a:t>
            </a:r>
            <a:endParaRPr lang="en-US" altLang="zh-CN" sz="2800" b="1" dirty="0">
              <a:solidFill>
                <a:srgbClr val="FF0000"/>
              </a:solidFill>
              <a:latin typeface="楷体" panose="02010609060101010101" charset="-122"/>
              <a:ea typeface="楷体" panose="02010609060101010101" charset="-122"/>
              <a:sym typeface="+mn-ea"/>
            </a:endParaRPr>
          </a:p>
        </p:txBody>
      </p:sp>
      <p:sp>
        <p:nvSpPr>
          <p:cNvPr id="12" name="矩形 11"/>
          <p:cNvSpPr/>
          <p:nvPr/>
        </p:nvSpPr>
        <p:spPr>
          <a:xfrm>
            <a:off x="4998684" y="1377970"/>
            <a:ext cx="545342" cy="523220"/>
          </a:xfrm>
          <a:prstGeom prst="rect">
            <a:avLst/>
          </a:prstGeom>
        </p:spPr>
        <p:txBody>
          <a:bodyPr wrap="none">
            <a:spAutoFit/>
          </a:bodyPr>
          <a:lstStyle/>
          <a:p>
            <a:pPr lvl="0"/>
            <a:r>
              <a:rPr lang="en-US" altLang="zh-CN" sz="2800" b="1" dirty="0">
                <a:solidFill>
                  <a:srgbClr val="FF0000"/>
                </a:solidFill>
                <a:latin typeface="楷体" panose="02010609060101010101" charset="-122"/>
                <a:ea typeface="楷体" panose="02010609060101010101" charset="-122"/>
                <a:sym typeface="+mn-ea"/>
              </a:rPr>
              <a:t>睹</a:t>
            </a:r>
            <a:endParaRPr lang="en-US" altLang="zh-CN" sz="2800" b="1" dirty="0">
              <a:solidFill>
                <a:srgbClr val="FF0000"/>
              </a:solidFill>
              <a:latin typeface="楷体" panose="02010609060101010101" charset="-122"/>
              <a:ea typeface="楷体" panose="02010609060101010101" charset="-122"/>
              <a:sym typeface="+mn-ea"/>
            </a:endParaRPr>
          </a:p>
        </p:txBody>
      </p:sp>
      <p:sp>
        <p:nvSpPr>
          <p:cNvPr id="16" name="矩形 15"/>
          <p:cNvSpPr/>
          <p:nvPr/>
        </p:nvSpPr>
        <p:spPr>
          <a:xfrm>
            <a:off x="5011384" y="1911351"/>
            <a:ext cx="545342" cy="523220"/>
          </a:xfrm>
          <a:prstGeom prst="rect">
            <a:avLst/>
          </a:prstGeom>
        </p:spPr>
        <p:txBody>
          <a:bodyPr wrap="none">
            <a:spAutoFit/>
          </a:bodyPr>
          <a:lstStyle/>
          <a:p>
            <a:pPr lvl="0"/>
            <a:r>
              <a:rPr lang="en-US" altLang="zh-CN" sz="2800" b="1" dirty="0">
                <a:solidFill>
                  <a:srgbClr val="FF0000"/>
                </a:solidFill>
                <a:latin typeface="楷体" panose="02010609060101010101" charset="-122"/>
                <a:ea typeface="楷体" panose="02010609060101010101" charset="-122"/>
                <a:sym typeface="+mn-ea"/>
              </a:rPr>
              <a:t>赌</a:t>
            </a:r>
            <a:endParaRPr lang="en-US" altLang="zh-CN" sz="2800" b="1" dirty="0">
              <a:solidFill>
                <a:srgbClr val="FF0000"/>
              </a:solidFill>
              <a:latin typeface="楷体" panose="02010609060101010101" charset="-122"/>
              <a:ea typeface="楷体" panose="02010609060101010101" charset="-122"/>
              <a:sym typeface="+mn-ea"/>
            </a:endParaRPr>
          </a:p>
        </p:txBody>
      </p:sp>
      <p:sp>
        <p:nvSpPr>
          <p:cNvPr id="30" name="矩形 29"/>
          <p:cNvSpPr/>
          <p:nvPr/>
        </p:nvSpPr>
        <p:spPr>
          <a:xfrm>
            <a:off x="6983694" y="1364973"/>
            <a:ext cx="545342" cy="523220"/>
          </a:xfrm>
          <a:prstGeom prst="rect">
            <a:avLst/>
          </a:prstGeom>
        </p:spPr>
        <p:txBody>
          <a:bodyPr wrap="none">
            <a:spAutoFit/>
          </a:bodyPr>
          <a:lstStyle/>
          <a:p>
            <a:pPr lvl="0"/>
            <a:r>
              <a:rPr lang="en-US" altLang="zh-CN" sz="2800" b="1" dirty="0">
                <a:solidFill>
                  <a:srgbClr val="FF0000"/>
                </a:solidFill>
                <a:latin typeface="楷体" panose="02010609060101010101" charset="-122"/>
                <a:ea typeface="楷体" panose="02010609060101010101" charset="-122"/>
                <a:sym typeface="+mn-ea"/>
              </a:rPr>
              <a:t>资</a:t>
            </a:r>
            <a:endParaRPr lang="en-US" altLang="zh-CN" sz="2800" b="1" dirty="0">
              <a:solidFill>
                <a:srgbClr val="FF0000"/>
              </a:solidFill>
              <a:latin typeface="楷体" panose="02010609060101010101" charset="-122"/>
              <a:ea typeface="楷体" panose="02010609060101010101" charset="-122"/>
              <a:sym typeface="+mn-ea"/>
            </a:endParaRPr>
          </a:p>
        </p:txBody>
      </p:sp>
      <p:sp>
        <p:nvSpPr>
          <p:cNvPr id="31" name="矩形 30"/>
          <p:cNvSpPr/>
          <p:nvPr/>
        </p:nvSpPr>
        <p:spPr>
          <a:xfrm>
            <a:off x="7413369" y="1911668"/>
            <a:ext cx="545342" cy="523220"/>
          </a:xfrm>
          <a:prstGeom prst="rect">
            <a:avLst/>
          </a:prstGeom>
        </p:spPr>
        <p:txBody>
          <a:bodyPr wrap="none">
            <a:spAutoFit/>
          </a:bodyPr>
          <a:lstStyle/>
          <a:p>
            <a:pPr lvl="0"/>
            <a:r>
              <a:rPr lang="en-US" altLang="zh-CN" sz="2800" b="1" dirty="0">
                <a:solidFill>
                  <a:srgbClr val="FF0000"/>
                </a:solidFill>
                <a:latin typeface="楷体" panose="02010609060101010101" charset="-122"/>
                <a:ea typeface="楷体" panose="02010609060101010101" charset="-122"/>
                <a:sym typeface="+mn-ea"/>
              </a:rPr>
              <a:t>姿</a:t>
            </a:r>
            <a:endParaRPr lang="en-US" altLang="zh-CN" sz="2800" b="1" dirty="0">
              <a:solidFill>
                <a:srgbClr val="FF0000"/>
              </a:solidFill>
              <a:latin typeface="楷体" panose="02010609060101010101" charset="-122"/>
              <a:ea typeface="楷体" panose="02010609060101010101" charset="-122"/>
              <a:sym typeface="+mn-ea"/>
            </a:endParaRPr>
          </a:p>
        </p:txBody>
      </p:sp>
      <p:sp>
        <p:nvSpPr>
          <p:cNvPr id="32" name="矩形 31"/>
          <p:cNvSpPr/>
          <p:nvPr/>
        </p:nvSpPr>
        <p:spPr>
          <a:xfrm>
            <a:off x="5011384" y="2608580"/>
            <a:ext cx="545342" cy="523220"/>
          </a:xfrm>
          <a:prstGeom prst="rect">
            <a:avLst/>
          </a:prstGeom>
        </p:spPr>
        <p:txBody>
          <a:bodyPr wrap="none">
            <a:spAutoFit/>
          </a:bodyPr>
          <a:lstStyle/>
          <a:p>
            <a:pPr lvl="0"/>
            <a:r>
              <a:rPr lang="en-US" altLang="zh-CN" sz="2800" b="1" dirty="0">
                <a:solidFill>
                  <a:srgbClr val="FF0000"/>
                </a:solidFill>
                <a:latin typeface="楷体" panose="02010609060101010101" charset="-122"/>
                <a:ea typeface="楷体" panose="02010609060101010101" charset="-122"/>
                <a:sym typeface="+mn-ea"/>
              </a:rPr>
              <a:t>迎</a:t>
            </a:r>
            <a:endParaRPr lang="en-US" altLang="zh-CN" sz="2800" b="1" dirty="0">
              <a:solidFill>
                <a:srgbClr val="FF0000"/>
              </a:solidFill>
              <a:latin typeface="楷体" panose="02010609060101010101" charset="-122"/>
              <a:ea typeface="楷体" panose="02010609060101010101" charset="-122"/>
              <a:sym typeface="+mn-ea"/>
            </a:endParaRPr>
          </a:p>
        </p:txBody>
      </p:sp>
      <p:sp>
        <p:nvSpPr>
          <p:cNvPr id="33" name="矩形 32"/>
          <p:cNvSpPr/>
          <p:nvPr/>
        </p:nvSpPr>
        <p:spPr>
          <a:xfrm>
            <a:off x="5411152" y="3131800"/>
            <a:ext cx="545342" cy="523220"/>
          </a:xfrm>
          <a:prstGeom prst="rect">
            <a:avLst/>
          </a:prstGeom>
        </p:spPr>
        <p:txBody>
          <a:bodyPr wrap="none">
            <a:spAutoFit/>
          </a:bodyPr>
          <a:lstStyle/>
          <a:p>
            <a:pPr lvl="0"/>
            <a:r>
              <a:rPr lang="en-US" altLang="zh-CN" sz="2800" b="1" dirty="0">
                <a:solidFill>
                  <a:srgbClr val="FF0000"/>
                </a:solidFill>
                <a:latin typeface="楷体" panose="02010609060101010101" charset="-122"/>
                <a:ea typeface="楷体" panose="02010609060101010101" charset="-122"/>
                <a:sym typeface="+mn-ea"/>
              </a:rPr>
              <a:t>营</a:t>
            </a:r>
            <a:endParaRPr lang="en-US" altLang="zh-CN" sz="2800" b="1" dirty="0">
              <a:solidFill>
                <a:srgbClr val="FF0000"/>
              </a:solidFill>
              <a:latin typeface="楷体" panose="02010609060101010101" charset="-122"/>
              <a:ea typeface="楷体" panose="02010609060101010101" charset="-122"/>
              <a:sym typeface="+mn-ea"/>
            </a:endParaRPr>
          </a:p>
        </p:txBody>
      </p:sp>
      <p:sp>
        <p:nvSpPr>
          <p:cNvPr id="34" name="矩形 33"/>
          <p:cNvSpPr/>
          <p:nvPr/>
        </p:nvSpPr>
        <p:spPr>
          <a:xfrm>
            <a:off x="5036784" y="3620770"/>
            <a:ext cx="545342" cy="523220"/>
          </a:xfrm>
          <a:prstGeom prst="rect">
            <a:avLst/>
          </a:prstGeom>
        </p:spPr>
        <p:txBody>
          <a:bodyPr wrap="none">
            <a:spAutoFit/>
          </a:bodyPr>
          <a:lstStyle/>
          <a:p>
            <a:pPr lvl="0"/>
            <a:r>
              <a:rPr lang="en-US" altLang="zh-CN" sz="2800" b="1" dirty="0">
                <a:solidFill>
                  <a:srgbClr val="FF0000"/>
                </a:solidFill>
                <a:latin typeface="楷体" panose="02010609060101010101" charset="-122"/>
                <a:ea typeface="楷体" panose="02010609060101010101" charset="-122"/>
                <a:sym typeface="+mn-ea"/>
              </a:rPr>
              <a:t>莹</a:t>
            </a:r>
            <a:endParaRPr lang="en-US" altLang="zh-CN" sz="2800" b="1" dirty="0">
              <a:solidFill>
                <a:srgbClr val="FF0000"/>
              </a:solidFill>
              <a:latin typeface="楷体" panose="02010609060101010101" charset="-122"/>
              <a:ea typeface="楷体" panose="02010609060101010101" charset="-122"/>
              <a:sym typeface="+mn-ea"/>
            </a:endParaRPr>
          </a:p>
        </p:txBody>
      </p:sp>
      <p:sp>
        <p:nvSpPr>
          <p:cNvPr id="35" name="矩形 34"/>
          <p:cNvSpPr/>
          <p:nvPr/>
        </p:nvSpPr>
        <p:spPr>
          <a:xfrm>
            <a:off x="1981323" y="2591455"/>
            <a:ext cx="545342" cy="523220"/>
          </a:xfrm>
          <a:prstGeom prst="rect">
            <a:avLst/>
          </a:prstGeom>
        </p:spPr>
        <p:txBody>
          <a:bodyPr wrap="none">
            <a:spAutoFit/>
          </a:bodyPr>
          <a:lstStyle/>
          <a:p>
            <a:pPr lvl="0"/>
            <a:r>
              <a:rPr lang="en-US" altLang="zh-CN" sz="2800" b="1" dirty="0">
                <a:solidFill>
                  <a:srgbClr val="FF0000"/>
                </a:solidFill>
                <a:latin typeface="楷体" panose="02010609060101010101" charset="-122"/>
                <a:ea typeface="楷体" panose="02010609060101010101" charset="-122"/>
                <a:sym typeface="+mn-ea"/>
              </a:rPr>
              <a:t>基</a:t>
            </a:r>
            <a:endParaRPr lang="en-US" altLang="zh-CN" sz="2800" b="1" dirty="0">
              <a:solidFill>
                <a:srgbClr val="FF0000"/>
              </a:solidFill>
              <a:latin typeface="楷体" panose="02010609060101010101" charset="-122"/>
              <a:ea typeface="楷体" panose="02010609060101010101" charset="-122"/>
              <a:sym typeface="+mn-ea"/>
            </a:endParaRPr>
          </a:p>
        </p:txBody>
      </p:sp>
      <p:sp>
        <p:nvSpPr>
          <p:cNvPr id="36" name="矩形 35"/>
          <p:cNvSpPr/>
          <p:nvPr/>
        </p:nvSpPr>
        <p:spPr>
          <a:xfrm>
            <a:off x="1991800" y="3088640"/>
            <a:ext cx="545342" cy="523220"/>
          </a:xfrm>
          <a:prstGeom prst="rect">
            <a:avLst/>
          </a:prstGeom>
        </p:spPr>
        <p:txBody>
          <a:bodyPr wrap="none">
            <a:spAutoFit/>
          </a:bodyPr>
          <a:lstStyle/>
          <a:p>
            <a:pPr lvl="0"/>
            <a:r>
              <a:rPr lang="en-US" altLang="zh-CN" sz="2800" b="1" dirty="0">
                <a:solidFill>
                  <a:srgbClr val="FF0000"/>
                </a:solidFill>
                <a:latin typeface="楷体" panose="02010609060101010101" charset="-122"/>
                <a:ea typeface="楷体" panose="02010609060101010101" charset="-122"/>
                <a:sym typeface="+mn-ea"/>
              </a:rPr>
              <a:t>机</a:t>
            </a:r>
            <a:endParaRPr lang="en-US" altLang="zh-CN" sz="2800" b="1" dirty="0">
              <a:solidFill>
                <a:srgbClr val="FF0000"/>
              </a:solidFill>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500"/>
                                        <p:tgtEl>
                                          <p:spTgt spid="3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12" grpId="0"/>
      <p:bldP spid="16" grpId="0"/>
      <p:bldP spid="30" grpId="0"/>
      <p:bldP spid="31" grpId="0"/>
      <p:bldP spid="32" grpId="0"/>
      <p:bldP spid="33" grpId="0"/>
      <p:bldP spid="34" grpId="0"/>
      <p:bldP spid="3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85444" y="617220"/>
            <a:ext cx="6599555"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三、</a:t>
            </a:r>
            <a:r>
              <a:rPr lang="zh-CN" altLang="en-US" sz="3200" dirty="0" smtClean="0">
                <a:latin typeface="黑体" panose="02010609060101010101" pitchFamily="49" charset="-122"/>
                <a:ea typeface="黑体" panose="02010609060101010101" pitchFamily="49" charset="-122"/>
              </a:rPr>
              <a:t>给画线字</a:t>
            </a:r>
            <a:r>
              <a:rPr lang="zh-CN" altLang="en-US" sz="3200" dirty="0">
                <a:latin typeface="黑体" panose="02010609060101010101" pitchFamily="49" charset="-122"/>
                <a:ea typeface="黑体" panose="02010609060101010101" pitchFamily="49" charset="-122"/>
              </a:rPr>
              <a:t>选择合适的解释。</a:t>
            </a:r>
            <a:endParaRPr lang="zh-CN" altLang="en-US" sz="3200" dirty="0">
              <a:latin typeface="黑体" panose="02010609060101010101" pitchFamily="49" charset="-122"/>
              <a:ea typeface="黑体" panose="02010609060101010101" pitchFamily="49" charset="-122"/>
            </a:endParaRPr>
          </a:p>
        </p:txBody>
      </p:sp>
      <p:sp>
        <p:nvSpPr>
          <p:cNvPr id="9" name="文本框 8"/>
          <p:cNvSpPr txBox="1"/>
          <p:nvPr/>
        </p:nvSpPr>
        <p:spPr>
          <a:xfrm>
            <a:off x="1233170" y="2301240"/>
            <a:ext cx="6325870" cy="523220"/>
          </a:xfrm>
          <a:prstGeom prst="rect">
            <a:avLst/>
          </a:prstGeom>
          <a:noFill/>
        </p:spPr>
        <p:txBody>
          <a:bodyPr wrap="square" rtlCol="0" anchor="t">
            <a:spAutoFit/>
          </a:bodyPr>
          <a:lstStyle/>
          <a:p>
            <a:pPr lvl="0" algn="l"/>
            <a:r>
              <a:rPr lang="zh-CN" altLang="en-US" sz="2800" b="1" dirty="0">
                <a:latin typeface="楷体" panose="02010609060101010101" charset="-122"/>
                <a:ea typeface="楷体" panose="02010609060101010101" charset="-122"/>
                <a:sym typeface="+mn-ea"/>
              </a:rPr>
              <a:t>①古代臣民或属国把物品献给朝廷；</a:t>
            </a:r>
            <a:endParaRPr lang="zh-CN" altLang="en-US" sz="2800" b="1" dirty="0">
              <a:latin typeface="楷体" panose="02010609060101010101" charset="-122"/>
              <a:ea typeface="楷体" panose="02010609060101010101" charset="-122"/>
              <a:sym typeface="+mn-ea"/>
            </a:endParaRPr>
          </a:p>
        </p:txBody>
      </p:sp>
      <p:sp>
        <p:nvSpPr>
          <p:cNvPr id="10" name="文本框 9"/>
          <p:cNvSpPr txBox="1"/>
          <p:nvPr/>
        </p:nvSpPr>
        <p:spPr>
          <a:xfrm>
            <a:off x="1233170" y="2849880"/>
            <a:ext cx="2544445" cy="523220"/>
          </a:xfrm>
          <a:prstGeom prst="rect">
            <a:avLst/>
          </a:prstGeom>
          <a:noFill/>
        </p:spPr>
        <p:txBody>
          <a:bodyPr wrap="square" rtlCol="0" anchor="t">
            <a:spAutoFit/>
          </a:bodyPr>
          <a:lstStyle/>
          <a:p>
            <a:pPr lvl="0" algn="l"/>
            <a:r>
              <a:rPr lang="zh-CN" altLang="en-US" sz="2800" b="1" dirty="0">
                <a:latin typeface="楷体" panose="02010609060101010101" charset="-122"/>
                <a:ea typeface="楷体" panose="02010609060101010101" charset="-122"/>
                <a:sym typeface="+mn-ea"/>
              </a:rPr>
              <a:t>②贡品；</a:t>
            </a:r>
            <a:endParaRPr lang="zh-CN" altLang="en-US" sz="2800" b="1" dirty="0">
              <a:latin typeface="楷体" panose="02010609060101010101" charset="-122"/>
              <a:ea typeface="楷体" panose="02010609060101010101" charset="-122"/>
              <a:sym typeface="+mn-ea"/>
            </a:endParaRPr>
          </a:p>
        </p:txBody>
      </p:sp>
      <p:sp>
        <p:nvSpPr>
          <p:cNvPr id="11" name="文本框 10"/>
          <p:cNvSpPr txBox="1"/>
          <p:nvPr/>
        </p:nvSpPr>
        <p:spPr>
          <a:xfrm>
            <a:off x="1233170" y="3327400"/>
            <a:ext cx="5616575" cy="523220"/>
          </a:xfrm>
          <a:prstGeom prst="rect">
            <a:avLst/>
          </a:prstGeom>
          <a:noFill/>
        </p:spPr>
        <p:txBody>
          <a:bodyPr wrap="square" rtlCol="0" anchor="t">
            <a:spAutoFit/>
          </a:bodyPr>
          <a:lstStyle/>
          <a:p>
            <a:pPr lvl="0" algn="l"/>
            <a:r>
              <a:rPr lang="zh-CN" altLang="en-US" sz="2800" b="1" dirty="0" smtClean="0">
                <a:latin typeface="楷体" panose="02010609060101010101" charset="-122"/>
                <a:ea typeface="楷体" panose="02010609060101010101" charset="-122"/>
                <a:sym typeface="+mn-ea"/>
              </a:rPr>
              <a:t>③</a:t>
            </a:r>
            <a:r>
              <a:rPr lang="zh-CN" altLang="en-US" sz="2800" b="1" dirty="0">
                <a:latin typeface="楷体" panose="02010609060101010101" charset="-122"/>
                <a:ea typeface="楷体" panose="02010609060101010101" charset="-122"/>
                <a:sym typeface="+mn-ea"/>
              </a:rPr>
              <a:t>封建时代称选拔（人才）；</a:t>
            </a:r>
            <a:endParaRPr lang="zh-CN" altLang="en-US" sz="2800" b="1" dirty="0">
              <a:latin typeface="楷体" panose="02010609060101010101" charset="-122"/>
              <a:ea typeface="楷体" panose="02010609060101010101" charset="-122"/>
              <a:sym typeface="+mn-ea"/>
            </a:endParaRPr>
          </a:p>
        </p:txBody>
      </p:sp>
      <p:sp>
        <p:nvSpPr>
          <p:cNvPr id="12" name="文本框 11"/>
          <p:cNvSpPr txBox="1"/>
          <p:nvPr/>
        </p:nvSpPr>
        <p:spPr>
          <a:xfrm>
            <a:off x="1233170" y="3879850"/>
            <a:ext cx="1494155" cy="523220"/>
          </a:xfrm>
          <a:prstGeom prst="rect">
            <a:avLst/>
          </a:prstGeom>
          <a:noFill/>
        </p:spPr>
        <p:txBody>
          <a:bodyPr wrap="square" rtlCol="0" anchor="t">
            <a:spAutoFit/>
          </a:bodyPr>
          <a:lstStyle/>
          <a:p>
            <a:pPr lvl="0" algn="l"/>
            <a:r>
              <a:rPr lang="zh-CN" altLang="en-US" sz="2800" b="1" dirty="0">
                <a:latin typeface="楷体" panose="02010609060101010101" charset="-122"/>
                <a:ea typeface="楷体" panose="02010609060101010101" charset="-122"/>
                <a:sym typeface="+mn-ea"/>
              </a:rPr>
              <a:t>④姓。</a:t>
            </a:r>
            <a:endParaRPr lang="zh-CN" altLang="en-US" sz="2800" b="1" dirty="0">
              <a:latin typeface="楷体" panose="02010609060101010101" charset="-122"/>
              <a:ea typeface="楷体" panose="02010609060101010101" charset="-122"/>
              <a:sym typeface="+mn-ea"/>
            </a:endParaRPr>
          </a:p>
        </p:txBody>
      </p:sp>
      <p:sp>
        <p:nvSpPr>
          <p:cNvPr id="5" name="文本框 4"/>
          <p:cNvSpPr txBox="1"/>
          <p:nvPr/>
        </p:nvSpPr>
        <p:spPr>
          <a:xfrm>
            <a:off x="2185035" y="1299845"/>
            <a:ext cx="4520565" cy="954107"/>
          </a:xfrm>
          <a:prstGeom prst="rect">
            <a:avLst/>
          </a:prstGeom>
          <a:noFill/>
        </p:spPr>
        <p:txBody>
          <a:bodyPr wrap="square" rtlCol="0">
            <a:spAutoFit/>
          </a:bodyPr>
          <a:lstStyle/>
          <a:p>
            <a:pPr lvl="0" algn="l"/>
            <a:r>
              <a:rPr lang="zh-CN" altLang="en-US" sz="2800" b="1" dirty="0">
                <a:latin typeface="楷体" panose="02010609060101010101" charset="-122"/>
                <a:ea typeface="楷体" panose="02010609060101010101" charset="-122"/>
                <a:sym typeface="+mn-ea"/>
              </a:rPr>
              <a:t>进</a:t>
            </a:r>
            <a:r>
              <a:rPr lang="zh-CN" altLang="en-US" sz="2800" b="1" u="sng" dirty="0">
                <a:latin typeface="楷体" panose="02010609060101010101" charset="-122"/>
                <a:ea typeface="楷体" panose="02010609060101010101" charset="-122"/>
                <a:sym typeface="+mn-ea"/>
              </a:rPr>
              <a:t>贡</a:t>
            </a:r>
            <a:r>
              <a:rPr lang="zh-CN" altLang="en-US" sz="2800" b="1" dirty="0" smtClean="0">
                <a:latin typeface="楷体" panose="02010609060101010101" charset="-122"/>
                <a:ea typeface="楷体" panose="02010609060101010101" charset="-122"/>
                <a:sym typeface="+mn-ea"/>
              </a:rPr>
              <a:t>（  ）    </a:t>
            </a:r>
            <a:r>
              <a:rPr lang="zh-CN" altLang="en-US" sz="2800" b="1" u="sng" dirty="0" smtClean="0">
                <a:latin typeface="楷体" panose="02010609060101010101" charset="-122"/>
                <a:ea typeface="楷体" panose="02010609060101010101" charset="-122"/>
                <a:sym typeface="+mn-ea"/>
              </a:rPr>
              <a:t>贡</a:t>
            </a:r>
            <a:r>
              <a:rPr lang="zh-CN" altLang="en-US" sz="2800" b="1" dirty="0" smtClean="0">
                <a:latin typeface="楷体" panose="02010609060101010101" charset="-122"/>
                <a:ea typeface="楷体" panose="02010609060101010101" charset="-122"/>
                <a:sym typeface="+mn-ea"/>
              </a:rPr>
              <a:t>奉（  ）  </a:t>
            </a:r>
            <a:endParaRPr lang="en-US" altLang="zh-CN" sz="2800" b="1" dirty="0" smtClean="0">
              <a:latin typeface="楷体" panose="02010609060101010101" charset="-122"/>
              <a:ea typeface="楷体" panose="02010609060101010101" charset="-122"/>
              <a:sym typeface="+mn-ea"/>
            </a:endParaRPr>
          </a:p>
          <a:p>
            <a:pPr lvl="0" algn="l"/>
            <a:r>
              <a:rPr lang="zh-CN" altLang="en-US" sz="2800" b="1" u="sng" dirty="0" smtClean="0">
                <a:latin typeface="楷体" panose="02010609060101010101" charset="-122"/>
                <a:ea typeface="楷体" panose="02010609060101010101" charset="-122"/>
                <a:sym typeface="+mn-ea"/>
              </a:rPr>
              <a:t>贡</a:t>
            </a:r>
            <a:r>
              <a:rPr lang="zh-CN" altLang="en-US" sz="2800" b="1" dirty="0" smtClean="0">
                <a:latin typeface="楷体" panose="02010609060101010101" charset="-122"/>
                <a:ea typeface="楷体" panose="02010609060101010101" charset="-122"/>
                <a:sym typeface="+mn-ea"/>
              </a:rPr>
              <a:t>先生（  ）  </a:t>
            </a:r>
            <a:r>
              <a:rPr lang="zh-CN" altLang="en-US" sz="2800" b="1" u="sng" dirty="0">
                <a:latin typeface="楷体" panose="02010609060101010101" charset="-122"/>
                <a:ea typeface="楷体" panose="02010609060101010101" charset="-122"/>
                <a:sym typeface="+mn-ea"/>
              </a:rPr>
              <a:t>贡</a:t>
            </a:r>
            <a:r>
              <a:rPr lang="zh-CN" altLang="en-US" sz="2800" b="1" dirty="0">
                <a:latin typeface="楷体" panose="02010609060101010101" charset="-122"/>
                <a:ea typeface="楷体" panose="02010609060101010101" charset="-122"/>
                <a:sym typeface="+mn-ea"/>
              </a:rPr>
              <a:t>生</a:t>
            </a:r>
            <a:r>
              <a:rPr lang="zh-CN" altLang="en-US" sz="2800" b="1" dirty="0" smtClean="0">
                <a:latin typeface="楷体" panose="02010609060101010101" charset="-122"/>
                <a:ea typeface="楷体" panose="02010609060101010101" charset="-122"/>
                <a:sym typeface="+mn-ea"/>
              </a:rPr>
              <a:t>（  ）</a:t>
            </a:r>
            <a:endParaRPr lang="zh-CN" altLang="en-US" sz="2800" b="1" dirty="0">
              <a:latin typeface="楷体" panose="02010609060101010101" charset="-122"/>
              <a:ea typeface="楷体" panose="02010609060101010101" charset="-122"/>
              <a:sym typeface="+mn-ea"/>
            </a:endParaRPr>
          </a:p>
        </p:txBody>
      </p:sp>
      <p:sp>
        <p:nvSpPr>
          <p:cNvPr id="2" name="矩形 1"/>
          <p:cNvSpPr/>
          <p:nvPr/>
        </p:nvSpPr>
        <p:spPr>
          <a:xfrm>
            <a:off x="3241237" y="1290620"/>
            <a:ext cx="543739"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sym typeface="+mn-ea"/>
              </a:rPr>
              <a:t>②</a:t>
            </a:r>
            <a:endParaRPr lang="zh-CN" altLang="en-US" sz="2400" dirty="0">
              <a:solidFill>
                <a:srgbClr val="FF0000"/>
              </a:solidFill>
              <a:latin typeface="楷体" panose="02010609060101010101" charset="-122"/>
              <a:ea typeface="楷体" panose="02010609060101010101" charset="-122"/>
            </a:endParaRPr>
          </a:p>
        </p:txBody>
      </p:sp>
      <p:sp>
        <p:nvSpPr>
          <p:cNvPr id="3" name="矩形 2"/>
          <p:cNvSpPr/>
          <p:nvPr/>
        </p:nvSpPr>
        <p:spPr>
          <a:xfrm>
            <a:off x="5759906" y="1290620"/>
            <a:ext cx="543739"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sym typeface="+mn-ea"/>
              </a:rPr>
              <a:t>①</a:t>
            </a:r>
            <a:endParaRPr lang="zh-CN" altLang="en-US" sz="2400" dirty="0">
              <a:solidFill>
                <a:srgbClr val="FF0000"/>
              </a:solidFill>
              <a:latin typeface="楷体" panose="02010609060101010101" charset="-122"/>
              <a:ea typeface="楷体" panose="02010609060101010101" charset="-122"/>
            </a:endParaRPr>
          </a:p>
        </p:txBody>
      </p:sp>
      <p:sp>
        <p:nvSpPr>
          <p:cNvPr id="6" name="矩形 5"/>
          <p:cNvSpPr/>
          <p:nvPr/>
        </p:nvSpPr>
        <p:spPr>
          <a:xfrm>
            <a:off x="3647121" y="1728472"/>
            <a:ext cx="543739"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sym typeface="+mn-ea"/>
              </a:rPr>
              <a:t>④</a:t>
            </a:r>
            <a:endParaRPr lang="zh-CN" altLang="en-US" sz="2400" dirty="0">
              <a:solidFill>
                <a:srgbClr val="FF0000"/>
              </a:solidFill>
              <a:latin typeface="楷体" panose="02010609060101010101" charset="-122"/>
              <a:ea typeface="楷体" panose="02010609060101010101" charset="-122"/>
            </a:endParaRPr>
          </a:p>
        </p:txBody>
      </p:sp>
      <p:sp>
        <p:nvSpPr>
          <p:cNvPr id="7" name="矩形 6"/>
          <p:cNvSpPr/>
          <p:nvPr/>
        </p:nvSpPr>
        <p:spPr>
          <a:xfrm>
            <a:off x="5757366" y="1726098"/>
            <a:ext cx="543739" cy="523220"/>
          </a:xfrm>
          <a:prstGeom prst="rect">
            <a:avLst/>
          </a:prstGeom>
        </p:spPr>
        <p:txBody>
          <a:bodyPr wrap="none">
            <a:spAutoFit/>
          </a:bodyPr>
          <a:lstStyle/>
          <a:p>
            <a:r>
              <a:rPr lang="zh-CN" altLang="en-US" sz="2800" b="1" dirty="0">
                <a:solidFill>
                  <a:srgbClr val="FF0000"/>
                </a:solidFill>
                <a:latin typeface="楷体" panose="02010609060101010101" charset="-122"/>
                <a:ea typeface="楷体" panose="02010609060101010101" charset="-122"/>
                <a:sym typeface="+mn-ea"/>
              </a:rPr>
              <a:t>③</a:t>
            </a:r>
            <a:endParaRPr lang="zh-CN" altLang="en-US" sz="2400"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174115" y="1338580"/>
            <a:ext cx="6786245" cy="1753235"/>
          </a:xfrm>
          <a:prstGeom prst="rect">
            <a:avLst/>
          </a:prstGeom>
          <a:noFill/>
        </p:spPr>
        <p:txBody>
          <a:bodyPr wrap="square" rtlCol="0">
            <a:spAutoFit/>
          </a:bodyPr>
          <a:lstStyle/>
          <a:p>
            <a:r>
              <a:rPr lang="en-US" altLang="zh-CN" sz="3600" b="1" dirty="0" smtClean="0">
                <a:latin typeface="楷体" panose="02010609060101010101" charset="-122"/>
                <a:ea typeface="楷体" panose="02010609060101010101" charset="-122"/>
                <a:sym typeface="+mn-ea"/>
              </a:rPr>
              <a:t>    </a:t>
            </a:r>
            <a:r>
              <a:rPr lang="zh-CN" altLang="en-US" sz="3600" b="1" dirty="0" smtClean="0">
                <a:latin typeface="楷体" panose="02010609060101010101" charset="-122"/>
                <a:ea typeface="楷体" panose="02010609060101010101" charset="-122"/>
                <a:sym typeface="+mn-ea"/>
              </a:rPr>
              <a:t>掌握了这一单元的生字后，我们再一起看一看本单元有哪些需要掌握的词语吧！</a:t>
            </a:r>
            <a:endParaRPr lang="zh-CN" altLang="en-US" sz="36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242060" y="1736725"/>
            <a:ext cx="6912610" cy="2454910"/>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a:p>
        </p:txBody>
      </p:sp>
      <p:sp>
        <p:nvSpPr>
          <p:cNvPr id="5" name="文本框 4"/>
          <p:cNvSpPr txBox="1"/>
          <p:nvPr/>
        </p:nvSpPr>
        <p:spPr>
          <a:xfrm>
            <a:off x="1592104" y="1737810"/>
            <a:ext cx="6659880" cy="2453640"/>
          </a:xfrm>
          <a:prstGeom prst="rect">
            <a:avLst/>
          </a:prstGeom>
          <a:noFill/>
        </p:spPr>
        <p:txBody>
          <a:bodyPr wrap="square" rtlCol="0">
            <a:spAutoFit/>
          </a:bodyPr>
          <a:lstStyle/>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晶莹  摇篮  壮观  和蔼 </a:t>
            </a:r>
            <a:r>
              <a:rPr lang="zh-CN" altLang="en-US" sz="3200" b="1" dirty="0" smtClean="0">
                <a:latin typeface="楷体" panose="02010609060101010101" charset="-122"/>
                <a:ea typeface="楷体" panose="02010609060101010101" charset="-122"/>
                <a:cs typeface="楷体" panose="02010609060101010101" charset="-122"/>
                <a:sym typeface="+mn-ea"/>
              </a:rPr>
              <a:t> 节制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资源  有限  </a:t>
            </a:r>
            <a:r>
              <a:rPr lang="zh-CN" altLang="en-US" sz="3200" b="1" dirty="0" smtClean="0">
                <a:latin typeface="楷体" panose="02010609060101010101" charset="-122"/>
                <a:ea typeface="楷体" panose="02010609060101010101" charset="-122"/>
                <a:cs typeface="楷体" panose="02010609060101010101" charset="-122"/>
                <a:sym typeface="+mn-ea"/>
              </a:rPr>
              <a:t>设想  例如  </a:t>
            </a:r>
            <a:r>
              <a:rPr lang="zh-CN" altLang="en-US" sz="3200" b="1" dirty="0">
                <a:latin typeface="楷体" panose="02010609060101010101" charset="-122"/>
                <a:ea typeface="楷体" panose="02010609060101010101" charset="-122"/>
                <a:cs typeface="楷体" panose="02010609060101010101" charset="-122"/>
                <a:sym typeface="+mn-ea"/>
              </a:rPr>
              <a:t>无私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慷慨  枯竭  贡献  毁坏 </a:t>
            </a:r>
            <a:r>
              <a:rPr lang="zh-CN" altLang="en-US" sz="3200" b="1" dirty="0" smtClean="0">
                <a:latin typeface="楷体" panose="02010609060101010101" charset="-122"/>
                <a:ea typeface="楷体" panose="02010609060101010101" charset="-122"/>
                <a:cs typeface="楷体" panose="02010609060101010101" charset="-122"/>
                <a:sym typeface="+mn-ea"/>
              </a:rPr>
              <a:t> </a:t>
            </a:r>
            <a:r>
              <a:rPr lang="zh-CN" altLang="en-US" sz="3200" b="1" dirty="0">
                <a:latin typeface="楷体" panose="02010609060101010101" charset="-122"/>
                <a:ea typeface="楷体" panose="02010609060101010101" charset="-122"/>
                <a:cs typeface="楷体" panose="02010609060101010101" charset="-122"/>
                <a:sym typeface="+mn-ea"/>
              </a:rPr>
              <a:t>滥用</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rPr>
              <a:t>基地  </a:t>
            </a:r>
            <a:r>
              <a:rPr lang="zh-CN" altLang="en-US" sz="3200" b="1" dirty="0" smtClean="0">
                <a:latin typeface="楷体" panose="02010609060101010101" charset="-122"/>
                <a:ea typeface="楷体" panose="02010609060101010101" charset="-122"/>
                <a:cs typeface="楷体" panose="02010609060101010101" charset="-122"/>
              </a:rPr>
              <a:t>矿产  </a:t>
            </a:r>
            <a:r>
              <a:rPr lang="zh-CN" altLang="en-US" sz="3200" b="1" dirty="0">
                <a:latin typeface="楷体" panose="02010609060101010101" charset="-122"/>
                <a:ea typeface="楷体" panose="02010609060101010101" charset="-122"/>
                <a:cs typeface="楷体" panose="02010609060101010101" charset="-122"/>
              </a:rPr>
              <a:t>目睹  子孙 </a:t>
            </a:r>
            <a:r>
              <a:rPr lang="zh-CN" altLang="en-US" sz="3200" b="1" dirty="0" smtClean="0">
                <a:latin typeface="楷体" panose="02010609060101010101" charset="-122"/>
                <a:ea typeface="楷体" panose="02010609060101010101" charset="-122"/>
                <a:cs typeface="楷体" panose="02010609060101010101" charset="-122"/>
              </a:rPr>
              <a:t> </a:t>
            </a:r>
            <a:r>
              <a:rPr lang="zh-CN" altLang="en-US" sz="3200" b="1" dirty="0">
                <a:latin typeface="楷体" panose="02010609060101010101" charset="-122"/>
                <a:ea typeface="楷体" panose="02010609060101010101" charset="-122"/>
                <a:cs typeface="楷体" panose="02010609060101010101" charset="-122"/>
              </a:rPr>
              <a:t>生态</a:t>
            </a:r>
            <a:endParaRPr lang="zh-CN" altLang="en-US" sz="3200" b="1" dirty="0">
              <a:latin typeface="楷体" panose="02010609060101010101" charset="-122"/>
              <a:ea typeface="楷体" panose="02010609060101010101" charset="-122"/>
              <a:cs typeface="楷体" panose="02010609060101010101" charset="-122"/>
            </a:endParaRPr>
          </a:p>
        </p:txBody>
      </p:sp>
      <p:grpSp>
        <p:nvGrpSpPr>
          <p:cNvPr id="4" name="组合 3"/>
          <p:cNvGrpSpPr/>
          <p:nvPr/>
        </p:nvGrpSpPr>
        <p:grpSpPr>
          <a:xfrm>
            <a:off x="-120015" y="96882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词语积累</a:t>
              </a:r>
              <a:endParaRPr lang="zh-CN" altLang="en-US" sz="2800" b="1" dirty="0">
                <a:solidFill>
                  <a:schemeClr val="tx1"/>
                </a:solidFill>
                <a:latin typeface="楷体" panose="02010609060101010101" charset="-122"/>
                <a:ea typeface="楷体" panose="02010609060101010101" charset="-122"/>
              </a:endParaRPr>
            </a:p>
          </p:txBody>
        </p:sp>
      </p:grpSp>
      <p:sp>
        <p:nvSpPr>
          <p:cNvPr id="10" name="TextBox 9"/>
          <p:cNvSpPr txBox="1"/>
          <p:nvPr/>
        </p:nvSpPr>
        <p:spPr>
          <a:xfrm>
            <a:off x="0" y="306690"/>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词语</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bldLst>
      <p:bldP spid="10"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92425" y="612140"/>
            <a:ext cx="3467616" cy="584775"/>
          </a:xfrm>
          <a:prstGeom prst="rect">
            <a:avLst/>
          </a:prstGeom>
          <a:noFill/>
        </p:spPr>
        <p:txBody>
          <a:bodyPr wrap="none" rtlCol="0" anchor="t">
            <a:spAutoFit/>
          </a:bodyPr>
          <a:lstStyle/>
          <a:p>
            <a:pPr algn="ctr"/>
            <a:r>
              <a:rPr lang="zh-CN" altLang="en-US" sz="3200" dirty="0">
                <a:solidFill>
                  <a:srgbClr val="FF0000"/>
                </a:solidFill>
                <a:latin typeface="黑体" panose="02010609060101010101" pitchFamily="49" charset="-122"/>
                <a:ea typeface="黑体" panose="02010609060101010101" pitchFamily="49" charset="-122"/>
                <a:sym typeface="+mn-ea"/>
              </a:rPr>
              <a:t>《只有一个地球》</a:t>
            </a:r>
            <a:endParaRPr lang="zh-CN" altLang="en-US" sz="3200" dirty="0">
              <a:solidFill>
                <a:srgbClr val="FF0000"/>
              </a:solidFill>
              <a:latin typeface="黑体" panose="02010609060101010101" pitchFamily="49" charset="-122"/>
              <a:ea typeface="黑体" panose="02010609060101010101" pitchFamily="49" charset="-122"/>
              <a:sym typeface="+mn-ea"/>
            </a:endParaRPr>
          </a:p>
        </p:txBody>
      </p:sp>
      <p:sp>
        <p:nvSpPr>
          <p:cNvPr id="6" name="文本框 5"/>
          <p:cNvSpPr txBox="1"/>
          <p:nvPr/>
        </p:nvSpPr>
        <p:spPr>
          <a:xfrm>
            <a:off x="961390" y="2290577"/>
            <a:ext cx="7323455" cy="521970"/>
          </a:xfrm>
          <a:prstGeom prst="rect">
            <a:avLst/>
          </a:prstGeom>
          <a:noFill/>
        </p:spPr>
        <p:txBody>
          <a:bodyPr wrap="none" rtlCol="0">
            <a:spAutoFit/>
          </a:bodyPr>
          <a:lstStyle/>
          <a:p>
            <a:pPr algn="l"/>
            <a:r>
              <a:rPr lang="zh-CN" altLang="en-US" sz="2800" dirty="0">
                <a:solidFill>
                  <a:srgbClr val="3333FF"/>
                </a:solidFill>
                <a:latin typeface="黑体" panose="02010609060101010101" pitchFamily="49" charset="-122"/>
                <a:ea typeface="黑体" panose="02010609060101010101" pitchFamily="49" charset="-122"/>
                <a:cs typeface="楷体" panose="02010609060101010101" charset="-122"/>
                <a:sym typeface="+mn-ea"/>
              </a:rPr>
              <a:t>群星璀璨：</a:t>
            </a:r>
            <a:r>
              <a:rPr lang="zh-CN" altLang="en-US" sz="2800" b="1" dirty="0">
                <a:latin typeface="楷体" panose="02010609060101010101" charset="-122"/>
                <a:ea typeface="楷体" panose="02010609060101010101" charset="-122"/>
                <a:cs typeface="楷体" panose="02010609060101010101" charset="-122"/>
                <a:sym typeface="+mn-ea"/>
              </a:rPr>
              <a:t>天上的繁星闪烁发光、光彩夺目。</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7" name="文本框 6"/>
          <p:cNvSpPr txBox="1"/>
          <p:nvPr/>
        </p:nvSpPr>
        <p:spPr>
          <a:xfrm>
            <a:off x="961390" y="3205480"/>
            <a:ext cx="7386955" cy="953135"/>
          </a:xfrm>
          <a:prstGeom prst="rect">
            <a:avLst/>
          </a:prstGeom>
          <a:noFill/>
        </p:spPr>
        <p:txBody>
          <a:bodyPr wrap="square" rtlCol="0">
            <a:spAutoFit/>
          </a:bodyPr>
          <a:lstStyle/>
          <a:p>
            <a:pPr algn="l"/>
            <a:r>
              <a:rPr lang="zh-CN" altLang="en-US" sz="2800" dirty="0">
                <a:solidFill>
                  <a:srgbClr val="3333FF"/>
                </a:solidFill>
                <a:latin typeface="黑体" panose="02010609060101010101" pitchFamily="49" charset="-122"/>
                <a:ea typeface="黑体" panose="02010609060101010101" pitchFamily="49" charset="-122"/>
                <a:cs typeface="楷体" panose="02010609060101010101" charset="-122"/>
                <a:sym typeface="+mn-ea"/>
              </a:rPr>
              <a:t>慷慨：</a:t>
            </a:r>
            <a:r>
              <a:rPr lang="zh-CN" altLang="en-US" sz="2800" b="1" dirty="0">
                <a:latin typeface="楷体" panose="02010609060101010101" charset="-122"/>
                <a:ea typeface="楷体" panose="02010609060101010101" charset="-122"/>
                <a:cs typeface="楷体" panose="02010609060101010101" charset="-122"/>
                <a:sym typeface="+mn-ea"/>
              </a:rPr>
              <a:t>充满正气、情绪激昂、性格豪爽；大方，不吝啬。</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8" name="文本框 7"/>
          <p:cNvSpPr txBox="1"/>
          <p:nvPr/>
        </p:nvSpPr>
        <p:spPr>
          <a:xfrm>
            <a:off x="961390" y="1358397"/>
            <a:ext cx="5535930" cy="521970"/>
          </a:xfrm>
          <a:prstGeom prst="rect">
            <a:avLst/>
          </a:prstGeom>
          <a:noFill/>
        </p:spPr>
        <p:txBody>
          <a:bodyPr wrap="none" rtlCol="0">
            <a:spAutoFit/>
          </a:bodyPr>
          <a:lstStyle/>
          <a:p>
            <a:pPr algn="l"/>
            <a:r>
              <a:rPr lang="zh-CN" altLang="en-US" sz="2800" dirty="0">
                <a:solidFill>
                  <a:srgbClr val="3333FF"/>
                </a:solidFill>
                <a:latin typeface="黑体" panose="02010609060101010101" pitchFamily="49" charset="-122"/>
                <a:ea typeface="黑体" panose="02010609060101010101" pitchFamily="49" charset="-122"/>
                <a:cs typeface="楷体" panose="02010609060101010101" charset="-122"/>
                <a:sym typeface="+mn-ea"/>
              </a:rPr>
              <a:t>和蔼可亲：</a:t>
            </a:r>
            <a:r>
              <a:rPr lang="zh-CN" altLang="en-US" sz="2800" b="1" dirty="0">
                <a:latin typeface="楷体" panose="02010609060101010101" charset="-122"/>
                <a:ea typeface="楷体" panose="02010609060101010101" charset="-122"/>
                <a:cs typeface="楷体" panose="02010609060101010101" charset="-122"/>
                <a:sym typeface="+mn-ea"/>
              </a:rPr>
              <a:t>态度温和，容易接近。</a:t>
            </a:r>
            <a:endParaRPr lang="zh-CN" altLang="en-US" sz="2800" b="1"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261360" y="397960"/>
            <a:ext cx="2621280" cy="583565"/>
          </a:xfrm>
          <a:prstGeom prst="rect">
            <a:avLst/>
          </a:prstGeom>
          <a:noFill/>
        </p:spPr>
        <p:txBody>
          <a:bodyPr wrap="none" rtlCol="0" anchor="t">
            <a:spAutoFit/>
          </a:bodyPr>
          <a:lstStyle>
            <a:defPPr>
              <a:defRPr lang="zh-CN"/>
            </a:defPPr>
            <a:lvl1pPr algn="ctr">
              <a:defRPr sz="3200">
                <a:solidFill>
                  <a:srgbClr val="FF0000"/>
                </a:solidFill>
                <a:latin typeface="黑体" panose="02010609060101010101" pitchFamily="49" charset="-122"/>
                <a:ea typeface="黑体" panose="02010609060101010101" pitchFamily="49" charset="-122"/>
              </a:defRPr>
            </a:lvl1pPr>
          </a:lstStyle>
          <a:p>
            <a:r>
              <a:rPr lang="zh-CN" altLang="en-US" dirty="0">
                <a:sym typeface="+mn-ea"/>
              </a:rPr>
              <a:t>《青山不老》</a:t>
            </a:r>
            <a:endParaRPr lang="zh-CN" altLang="en-US" dirty="0"/>
          </a:p>
        </p:txBody>
      </p:sp>
      <p:sp>
        <p:nvSpPr>
          <p:cNvPr id="4" name="文本框 3"/>
          <p:cNvSpPr txBox="1"/>
          <p:nvPr/>
        </p:nvSpPr>
        <p:spPr>
          <a:xfrm>
            <a:off x="725805" y="2277110"/>
            <a:ext cx="8075295" cy="953135"/>
          </a:xfrm>
          <a:prstGeom prst="rect">
            <a:avLst/>
          </a:prstGeom>
          <a:noFill/>
        </p:spPr>
        <p:txBody>
          <a:bodyPr wrap="square" rtlCol="0">
            <a:spAutoFit/>
          </a:bodyPr>
          <a:lstStyle/>
          <a:p>
            <a:pPr algn="l"/>
            <a:r>
              <a:rPr lang="zh-CN" altLang="en-US" sz="2800">
                <a:solidFill>
                  <a:srgbClr val="0000FF"/>
                </a:solidFill>
                <a:latin typeface="黑体" panose="02010609060101010101" pitchFamily="49" charset="-122"/>
                <a:ea typeface="黑体" panose="02010609060101010101" pitchFamily="49" charset="-122"/>
                <a:cs typeface="楷体" panose="02010609060101010101" charset="-122"/>
                <a:sym typeface="+mn-ea"/>
              </a:rPr>
              <a:t>肆虐：</a:t>
            </a:r>
            <a:r>
              <a:rPr lang="zh-CN" altLang="en-US" sz="2800" b="1">
                <a:latin typeface="楷体" panose="02010609060101010101" charset="-122"/>
                <a:ea typeface="楷体" panose="02010609060101010101" charset="-122"/>
                <a:cs typeface="楷体" panose="02010609060101010101" charset="-122"/>
                <a:sym typeface="+mn-ea"/>
              </a:rPr>
              <a:t>不顾一切地任意残杀或迫害；自然界事物放肆侵扰或残害；任意干残暴的事情。</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726440" y="1379352"/>
            <a:ext cx="5539740" cy="521970"/>
          </a:xfrm>
          <a:prstGeom prst="rect">
            <a:avLst/>
          </a:prstGeom>
          <a:noFill/>
        </p:spPr>
        <p:txBody>
          <a:bodyPr wrap="non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cs typeface="楷体" panose="02010609060101010101" charset="-122"/>
                <a:sym typeface="+mn-ea"/>
              </a:rPr>
              <a:t>盘踞：</a:t>
            </a:r>
            <a:r>
              <a:rPr lang="zh-CN" altLang="en-US" sz="2800" b="1" dirty="0">
                <a:latin typeface="楷体" panose="02010609060101010101" charset="-122"/>
                <a:ea typeface="楷体" panose="02010609060101010101" charset="-122"/>
                <a:cs typeface="楷体" panose="02010609060101010101" charset="-122"/>
                <a:sym typeface="+mn-ea"/>
              </a:rPr>
              <a:t>非法占据；霸占（地方）。</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725805" y="3559307"/>
            <a:ext cx="6430645" cy="521970"/>
          </a:xfrm>
          <a:prstGeom prst="rect">
            <a:avLst/>
          </a:prstGeom>
          <a:noFill/>
        </p:spPr>
        <p:txBody>
          <a:bodyPr wrap="none" rtlCol="0">
            <a:spAutoFit/>
          </a:bodyPr>
          <a:lstStyle/>
          <a:p>
            <a:pPr algn="l"/>
            <a:r>
              <a:rPr lang="zh-CN" altLang="en-US" sz="2800">
                <a:solidFill>
                  <a:srgbClr val="0000FF"/>
                </a:solidFill>
                <a:latin typeface="黑体" panose="02010609060101010101" pitchFamily="49" charset="-122"/>
                <a:ea typeface="黑体" panose="02010609060101010101" pitchFamily="49" charset="-122"/>
                <a:cs typeface="楷体" panose="02010609060101010101" charset="-122"/>
                <a:sym typeface="+mn-ea"/>
              </a:rPr>
              <a:t>三番五次：</a:t>
            </a:r>
            <a:r>
              <a:rPr lang="zh-CN" altLang="en-US" sz="2800" b="1">
                <a:latin typeface="楷体" panose="02010609060101010101" charset="-122"/>
                <a:ea typeface="楷体" panose="02010609060101010101" charset="-122"/>
                <a:cs typeface="楷体" panose="02010609060101010101" charset="-122"/>
                <a:sym typeface="+mn-ea"/>
              </a:rPr>
              <a:t>屡次,比喻多次去做一件事。</a:t>
            </a:r>
            <a:endParaRPr lang="zh-CN" altLang="en-US" sz="2800" b="1">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9442" y="910722"/>
            <a:ext cx="7610157"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cs typeface="楷体" panose="02010609060101010101" charset="-122"/>
                <a:sym typeface="+mn-ea"/>
              </a:rPr>
              <a:t>荡漾</a:t>
            </a:r>
            <a:r>
              <a:rPr lang="zh-CN" altLang="en-US" sz="2800" dirty="0" smtClean="0">
                <a:solidFill>
                  <a:srgbClr val="0000FF"/>
                </a:solidFill>
                <a:latin typeface="黑体" panose="02010609060101010101" pitchFamily="49" charset="-122"/>
                <a:ea typeface="黑体" panose="02010609060101010101" pitchFamily="49"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指飘荡；起伏不定；水面等起伏波动；形容起伏动荡。</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5" name="文本框 3"/>
          <p:cNvSpPr txBox="1"/>
          <p:nvPr/>
        </p:nvSpPr>
        <p:spPr>
          <a:xfrm>
            <a:off x="619443" y="2214854"/>
            <a:ext cx="8047990" cy="1814830"/>
          </a:xfrm>
          <a:prstGeom prst="rect">
            <a:avLst/>
          </a:prstGeom>
          <a:noFill/>
        </p:spPr>
        <p:txBody>
          <a:bodyPr wrap="none" rtlCol="0">
            <a:spAutoFit/>
          </a:bodyPr>
          <a:lstStyle/>
          <a:p>
            <a:pPr algn="l"/>
            <a:r>
              <a:rPr lang="zh-CN" altLang="en-US" sz="2800">
                <a:solidFill>
                  <a:srgbClr val="0000FF"/>
                </a:solidFill>
                <a:latin typeface="黑体" panose="02010609060101010101" pitchFamily="49" charset="-122"/>
                <a:ea typeface="黑体" panose="02010609060101010101" pitchFamily="49" charset="-122"/>
                <a:cs typeface="楷体" panose="02010609060101010101" charset="-122"/>
                <a:sym typeface="+mn-ea"/>
              </a:rPr>
              <a:t>风雨同舟：</a:t>
            </a:r>
            <a:r>
              <a:rPr lang="zh-CN" altLang="en-US" sz="2800" b="1">
                <a:latin typeface="楷体" panose="02010609060101010101" charset="-122"/>
                <a:ea typeface="楷体" panose="02010609060101010101" charset="-122"/>
                <a:cs typeface="楷体" panose="02010609060101010101" charset="-122"/>
                <a:sym typeface="+mn-ea"/>
              </a:rPr>
              <a:t>在大风雨里同坐一条船。比喻在艰难</a:t>
            </a:r>
            <a:endParaRPr lang="zh-CN" altLang="en-US" sz="2800" b="1">
              <a:latin typeface="楷体" panose="02010609060101010101" charset="-122"/>
              <a:ea typeface="楷体" panose="02010609060101010101" charset="-122"/>
              <a:cs typeface="楷体" panose="02010609060101010101" charset="-122"/>
              <a:sym typeface="+mn-ea"/>
            </a:endParaRPr>
          </a:p>
          <a:p>
            <a:pPr algn="l"/>
            <a:r>
              <a:rPr lang="zh-CN" altLang="en-US" sz="2800" b="1">
                <a:latin typeface="楷体" panose="02010609060101010101" charset="-122"/>
                <a:ea typeface="楷体" panose="02010609060101010101" charset="-122"/>
                <a:cs typeface="楷体" panose="02010609060101010101" charset="-122"/>
                <a:sym typeface="+mn-ea"/>
              </a:rPr>
              <a:t>困苦的条件下，互相帮助，齐心协力，战胜困难。</a:t>
            </a:r>
            <a:endParaRPr lang="zh-CN" altLang="en-US" sz="2800" b="1">
              <a:latin typeface="楷体" panose="02010609060101010101" charset="-122"/>
              <a:ea typeface="楷体" panose="02010609060101010101" charset="-122"/>
              <a:cs typeface="楷体" panose="02010609060101010101" charset="-122"/>
              <a:sym typeface="+mn-ea"/>
            </a:endParaRPr>
          </a:p>
          <a:p>
            <a:pPr algn="l"/>
            <a:r>
              <a:rPr lang="zh-CN" altLang="en-US" sz="2800" b="1">
                <a:latin typeface="楷体" panose="02010609060101010101" charset="-122"/>
                <a:ea typeface="楷体" panose="02010609060101010101" charset="-122"/>
                <a:cs typeface="楷体" panose="02010609060101010101" charset="-122"/>
                <a:sym typeface="+mn-ea"/>
              </a:rPr>
              <a:t>《孙子兵法·九地》：“ 夫吴人与越人相恶也，</a:t>
            </a:r>
            <a:endParaRPr lang="zh-CN" altLang="en-US" sz="2800" b="1">
              <a:latin typeface="楷体" panose="02010609060101010101" charset="-122"/>
              <a:ea typeface="楷体" panose="02010609060101010101" charset="-122"/>
              <a:cs typeface="楷体" panose="02010609060101010101" charset="-122"/>
              <a:sym typeface="+mn-ea"/>
            </a:endParaRPr>
          </a:p>
          <a:p>
            <a:pPr algn="l"/>
            <a:r>
              <a:rPr lang="zh-CN" altLang="en-US" sz="2800" b="1">
                <a:latin typeface="楷体" panose="02010609060101010101" charset="-122"/>
                <a:ea typeface="楷体" panose="02010609060101010101" charset="-122"/>
                <a:cs typeface="楷体" panose="02010609060101010101" charset="-122"/>
                <a:sym typeface="+mn-ea"/>
              </a:rPr>
              <a:t>当其同舟而济，遇风，其相救也如左右手。”</a:t>
            </a:r>
            <a:endParaRPr lang="zh-CN" altLang="en-US" sz="2800" b="1">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876935" y="1103780"/>
            <a:ext cx="7390130" cy="2677656"/>
          </a:xfrm>
          <a:prstGeom prst="rect">
            <a:avLst/>
          </a:prstGeom>
          <a:noFill/>
        </p:spPr>
        <p:txBody>
          <a:bodyPr wrap="square" rtlCol="0">
            <a:spAutoFit/>
          </a:bodyPr>
          <a:lstStyle/>
          <a:p>
            <a:pPr indent="711200" algn="l" fontAlgn="auto">
              <a:buNone/>
            </a:pPr>
            <a:r>
              <a:rPr lang="zh-CN" altLang="en-US" sz="2800" b="1" dirty="0" smtClean="0">
                <a:latin typeface="楷体" panose="02010609060101010101" charset="-122"/>
                <a:ea typeface="楷体" panose="02010609060101010101" charset="-122"/>
                <a:sym typeface="+mn-ea"/>
              </a:rPr>
              <a:t>亲爱的同学们，在第六单元中，我们学习了《古诗三首》《只有一个地球》《青山不老》《三黑和土地》以及《语文园地》，让我们一起来复习一下本单元的知识吧！</a:t>
            </a:r>
            <a:endParaRPr lang="zh-CN" altLang="en-US" sz="2800" b="1" dirty="0" smtClean="0">
              <a:latin typeface="楷体" panose="02010609060101010101" charset="-122"/>
              <a:ea typeface="楷体" panose="02010609060101010101" charset="-122"/>
            </a:endParaRPr>
          </a:p>
          <a:p>
            <a:pPr indent="711200" algn="l" fontAlgn="auto">
              <a:buNone/>
            </a:pPr>
            <a:r>
              <a:rPr lang="zh-CN" altLang="en-US" sz="2800" b="1" dirty="0" smtClean="0">
                <a:latin typeface="楷体" panose="02010609060101010101" charset="-122"/>
                <a:ea typeface="楷体" panose="02010609060101010101" charset="-122"/>
                <a:sym typeface="+mn-ea"/>
              </a:rPr>
              <a:t>首先让我们一起来看看本单元有哪些需要注意的生字。</a:t>
            </a:r>
            <a:endParaRPr lang="zh-CN" altLang="en-US" sz="24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5895" y="1340300"/>
            <a:ext cx="8792845" cy="3044190"/>
          </a:xfrm>
          <a:prstGeom prst="rect">
            <a:avLst/>
          </a:prstGeom>
          <a:noFill/>
        </p:spPr>
        <p:txBody>
          <a:bodyPr wrap="square" rtlCol="0">
            <a:spAutoFit/>
          </a:bodyPr>
          <a:lstStyle/>
          <a:p>
            <a:pPr>
              <a:lnSpc>
                <a:spcPct val="120000"/>
              </a:lnSpc>
            </a:pP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1.</a:t>
            </a:r>
            <a:r>
              <a:rPr lang="en-US" altLang="zh-CN" sz="3200" b="1" dirty="0">
                <a:uFillTx/>
                <a:latin typeface="楷体" panose="02010609060101010101" charset="-122"/>
                <a:ea typeface="楷体" panose="02010609060101010101" charset="-122"/>
                <a:cs typeface="楷体" panose="02010609060101010101" charset="-122"/>
                <a:sym typeface="+mn-ea"/>
              </a:rPr>
              <a:t>这位老师</a:t>
            </a:r>
            <a:r>
              <a:rPr lang="en-US" altLang="zh-CN" sz="3200" b="1" dirty="0">
                <a:uFillTx/>
                <a:latin typeface="黑体" panose="02010609060101010101" pitchFamily="49" charset="-122"/>
                <a:ea typeface="黑体" panose="02010609060101010101" pitchFamily="49" charset="-122"/>
                <a:cs typeface="楷体" panose="02010609060101010101" charset="-122"/>
                <a:sym typeface="+mn-ea"/>
              </a:rPr>
              <a:t>hé </a:t>
            </a:r>
            <a:r>
              <a:rPr lang="en-US" altLang="zh-CN" sz="3200" b="1" dirty="0" err="1">
                <a:uFillTx/>
                <a:latin typeface="黑体" panose="02010609060101010101" pitchFamily="49" charset="-122"/>
                <a:ea typeface="黑体" panose="02010609060101010101" pitchFamily="49" charset="-122"/>
                <a:cs typeface="楷体" panose="02010609060101010101" charset="-122"/>
                <a:sym typeface="+mn-ea"/>
              </a:rPr>
              <a:t>ǎi</a:t>
            </a:r>
            <a:r>
              <a:rPr lang="zh-CN" altLang="en-US" sz="3200" b="1" dirty="0">
                <a:uFillTx/>
                <a:latin typeface="楷体" panose="02010609060101010101" charset="-122"/>
                <a:ea typeface="楷体" panose="02010609060101010101" charset="-122"/>
                <a:cs typeface="楷体" panose="02010609060101010101" charset="-122"/>
                <a:sym typeface="+mn-ea"/>
              </a:rPr>
              <a:t>（     ）</a:t>
            </a:r>
            <a:r>
              <a:rPr lang="en-US" altLang="zh-CN" sz="3200" b="1" dirty="0" err="1">
                <a:uFillTx/>
                <a:latin typeface="楷体" panose="02010609060101010101" charset="-122"/>
                <a:ea typeface="楷体" panose="02010609060101010101" charset="-122"/>
                <a:cs typeface="楷体" panose="02010609060101010101" charset="-122"/>
                <a:sym typeface="+mn-ea"/>
              </a:rPr>
              <a:t>可亲,同学们都很喜欢她</a:t>
            </a:r>
            <a:r>
              <a:rPr lang="en-US" altLang="zh-CN" sz="3200" b="1" dirty="0">
                <a:uFillTx/>
                <a:latin typeface="楷体" panose="02010609060101010101" charset="-122"/>
                <a:ea typeface="楷体" panose="02010609060101010101" charset="-122"/>
                <a:cs typeface="楷体" panose="02010609060101010101" charset="-122"/>
                <a:sym typeface="+mn-ea"/>
              </a:rPr>
              <a:t>。</a:t>
            </a:r>
            <a:endPar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endParaRPr>
          </a:p>
          <a:p>
            <a:pPr>
              <a:lnSpc>
                <a:spcPct val="120000"/>
              </a:lnSpc>
            </a:pP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2.</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他对朋友向来都是这么</a:t>
            </a:r>
            <a:r>
              <a:rPr lang="zh-CN" altLang="en-US" sz="3200" b="1" dirty="0">
                <a:solidFill>
                  <a:schemeClr val="tx1"/>
                </a:solidFill>
                <a:uFillTx/>
                <a:latin typeface="汉语拼音" pitchFamily="34" charset="0"/>
                <a:ea typeface="黑体" panose="02010609060101010101" pitchFamily="49" charset="-122"/>
                <a:cs typeface="汉语拼音" pitchFamily="34" charset="0"/>
                <a:sym typeface="+mn-ea"/>
              </a:rPr>
              <a:t>kāng kǎi</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a:t>
            </a:r>
            <a:endPar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endParaRPr>
          </a:p>
          <a:p>
            <a:pPr>
              <a:lnSpc>
                <a:spcPct val="120000"/>
              </a:lnSpc>
            </a:pP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3.</a:t>
            </a:r>
            <a:r>
              <a:rPr sz="3200" b="1" dirty="0">
                <a:solidFill>
                  <a:schemeClr val="tx1"/>
                </a:solidFill>
                <a:uFillTx/>
                <a:latin typeface="楷体" panose="02010609060101010101" charset="-122"/>
                <a:ea typeface="楷体" panose="02010609060101010101" charset="-122"/>
                <a:cs typeface="楷体" panose="02010609060101010101" charset="-122"/>
                <a:sym typeface="+mn-ea"/>
              </a:rPr>
              <a:t>人生真正的快乐,在于能对一个事业有所</a:t>
            </a:r>
            <a:r>
              <a:rPr sz="3200" b="1" dirty="0">
                <a:solidFill>
                  <a:schemeClr val="tx1"/>
                </a:solidFill>
                <a:uFillTx/>
                <a:latin typeface="汉语拼音" pitchFamily="34" charset="0"/>
                <a:ea typeface="黑体" panose="02010609060101010101" pitchFamily="49" charset="-122"/>
                <a:cs typeface="汉语拼音" pitchFamily="34" charset="0"/>
                <a:sym typeface="+mn-ea"/>
              </a:rPr>
              <a:t>gòng </a:t>
            </a:r>
            <a:r>
              <a:rPr sz="3200" b="1" dirty="0" err="1">
                <a:solidFill>
                  <a:schemeClr val="tx1"/>
                </a:solidFill>
                <a:uFillTx/>
                <a:latin typeface="黑体" panose="02010609060101010101" pitchFamily="49" charset="-122"/>
                <a:ea typeface="黑体" panose="02010609060101010101" pitchFamily="49" charset="-122"/>
                <a:cs typeface="楷体" panose="02010609060101010101" charset="-122"/>
                <a:sym typeface="+mn-ea"/>
              </a:rPr>
              <a:t>xiàn</a:t>
            </a:r>
            <a:r>
              <a:rPr lang="zh-CN" sz="3200" b="1" dirty="0">
                <a:solidFill>
                  <a:schemeClr val="tx1"/>
                </a:solidFill>
                <a:uFillTx/>
                <a:latin typeface="楷体" panose="02010609060101010101" charset="-122"/>
                <a:ea typeface="楷体" panose="02010609060101010101" charset="-122"/>
                <a:cs typeface="楷体" panose="02010609060101010101" charset="-122"/>
                <a:sym typeface="+mn-ea"/>
              </a:rPr>
              <a:t>（    ）</a:t>
            </a:r>
            <a:r>
              <a:rPr sz="3200" b="1" dirty="0">
                <a:solidFill>
                  <a:schemeClr val="tx1"/>
                </a:solidFill>
                <a:uFillTx/>
                <a:latin typeface="楷体" panose="02010609060101010101" charset="-122"/>
                <a:ea typeface="楷体" panose="02010609060101010101" charset="-122"/>
                <a:cs typeface="楷体" panose="02010609060101010101" charset="-122"/>
                <a:sym typeface="+mn-ea"/>
              </a:rPr>
              <a:t>,</a:t>
            </a:r>
            <a:r>
              <a:rPr sz="3200" b="1" dirty="0" err="1">
                <a:solidFill>
                  <a:schemeClr val="tx1"/>
                </a:solidFill>
                <a:uFillTx/>
                <a:latin typeface="楷体" panose="02010609060101010101" charset="-122"/>
                <a:ea typeface="楷体" panose="02010609060101010101" charset="-122"/>
                <a:cs typeface="楷体" panose="02010609060101010101" charset="-122"/>
                <a:sym typeface="+mn-ea"/>
              </a:rPr>
              <a:t>而自己认识到这是个伟大的事业</a:t>
            </a: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 </a:t>
            </a:r>
            <a:endPar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3762216" y="1364589"/>
            <a:ext cx="1009174" cy="58356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和蔼</a:t>
            </a:r>
            <a:endParaRPr lang="zh-CN" altLang="en-US" sz="3200" b="1">
              <a:solidFill>
                <a:srgbClr val="FF0000"/>
              </a:solidFill>
              <a:latin typeface="楷体" panose="02010609060101010101" charset="-122"/>
              <a:ea typeface="楷体" panose="02010609060101010101" charset="-122"/>
            </a:endParaRPr>
          </a:p>
        </p:txBody>
      </p:sp>
      <p:sp>
        <p:nvSpPr>
          <p:cNvPr id="16" name="文本框 15"/>
          <p:cNvSpPr txBox="1"/>
          <p:nvPr/>
        </p:nvSpPr>
        <p:spPr>
          <a:xfrm>
            <a:off x="6798945" y="2571115"/>
            <a:ext cx="1274445" cy="58356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慷慨</a:t>
            </a:r>
            <a:endParaRPr lang="zh-CN" altLang="en-US" sz="3200" b="1">
              <a:solidFill>
                <a:srgbClr val="FF0000"/>
              </a:solidFill>
              <a:latin typeface="楷体" panose="02010609060101010101" charset="-122"/>
              <a:ea typeface="楷体" panose="02010609060101010101" charset="-122"/>
            </a:endParaRPr>
          </a:p>
        </p:txBody>
      </p:sp>
      <p:sp>
        <p:nvSpPr>
          <p:cNvPr id="18" name="文本框 17"/>
          <p:cNvSpPr txBox="1"/>
          <p:nvPr/>
        </p:nvSpPr>
        <p:spPr>
          <a:xfrm>
            <a:off x="1414304" y="3688054"/>
            <a:ext cx="1075373" cy="58356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贡献</a:t>
            </a:r>
            <a:endParaRPr lang="zh-CN" altLang="en-US" sz="3200" b="1">
              <a:solidFill>
                <a:srgbClr val="FF0000"/>
              </a:solidFill>
              <a:latin typeface="楷体" panose="02010609060101010101" charset="-122"/>
              <a:ea typeface="楷体" panose="02010609060101010101" charset="-122"/>
            </a:endParaRPr>
          </a:p>
        </p:txBody>
      </p:sp>
      <p:sp>
        <p:nvSpPr>
          <p:cNvPr id="5" name="文本框 4"/>
          <p:cNvSpPr txBox="1"/>
          <p:nvPr/>
        </p:nvSpPr>
        <p:spPr>
          <a:xfrm>
            <a:off x="314960" y="343985"/>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3" name="文本框 2"/>
          <p:cNvSpPr txBox="1"/>
          <p:nvPr/>
        </p:nvSpPr>
        <p:spPr>
          <a:xfrm>
            <a:off x="302260" y="895387"/>
            <a:ext cx="3500120" cy="523220"/>
          </a:xfrm>
          <a:prstGeom prst="rect">
            <a:avLst/>
          </a:prstGeom>
          <a:noFill/>
        </p:spPr>
        <p:txBody>
          <a:bodyPr wrap="square" rtlCol="0">
            <a:spAutoFit/>
          </a:bodyPr>
          <a:lstStyle/>
          <a:p>
            <a:r>
              <a:rPr lang="zh-CN" altLang="en-US" sz="2800" b="1" dirty="0">
                <a:latin typeface="黑体" panose="02010609060101010101" pitchFamily="49" charset="-122"/>
                <a:ea typeface="黑体" panose="02010609060101010101" pitchFamily="49" charset="-122"/>
              </a:rPr>
              <a:t>一、根据拼音写词语。</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5"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4985" y="444315"/>
            <a:ext cx="7649210" cy="3535680"/>
          </a:xfrm>
          <a:prstGeom prst="rect">
            <a:avLst/>
          </a:prstGeom>
          <a:noFill/>
        </p:spPr>
        <p:txBody>
          <a:bodyPr wrap="square" rtlCol="0">
            <a:spAutoFit/>
          </a:bodyPr>
          <a:lstStyle/>
          <a:p>
            <a:pPr>
              <a:lnSpc>
                <a:spcPct val="130000"/>
              </a:lnSpc>
            </a:pPr>
            <a:r>
              <a:rPr lang="zh-CN" altLang="en-US" sz="3200" dirty="0" smtClean="0">
                <a:solidFill>
                  <a:schemeClr val="tx1"/>
                </a:solidFill>
                <a:latin typeface="黑体" panose="02010609060101010101" pitchFamily="49" charset="-122"/>
                <a:ea typeface="黑体" panose="02010609060101010101" pitchFamily="49" charset="-122"/>
                <a:cs typeface="楷体" panose="02010609060101010101" charset="-122"/>
                <a:sym typeface="+mn-ea"/>
              </a:rPr>
              <a:t>二</a:t>
            </a:r>
            <a:r>
              <a:rPr lang="zh-CN" altLang="en-US" sz="3200" dirty="0">
                <a:solidFill>
                  <a:schemeClr val="tx1"/>
                </a:solidFill>
                <a:latin typeface="黑体" panose="02010609060101010101" pitchFamily="49" charset="-122"/>
                <a:ea typeface="黑体" panose="02010609060101010101" pitchFamily="49" charset="-122"/>
                <a:cs typeface="楷体" panose="02010609060101010101" charset="-122"/>
                <a:sym typeface="+mn-ea"/>
              </a:rPr>
              <a:t>、形近字组词。</a:t>
            </a:r>
            <a:endParaRPr lang="zh-CN" altLang="en-US" sz="3200" dirty="0">
              <a:solidFill>
                <a:srgbClr val="FF0000"/>
              </a:solidFill>
              <a:latin typeface="黑体" panose="02010609060101010101" pitchFamily="49" charset="-122"/>
              <a:ea typeface="黑体" panose="02010609060101010101" pitchFamily="49" charset="-122"/>
              <a:cs typeface="楷体" panose="02010609060101010101" charset="-122"/>
              <a:sym typeface="+mn-ea"/>
            </a:endParaRPr>
          </a:p>
          <a:p>
            <a:pPr>
              <a:lnSpc>
                <a:spcPct val="130000"/>
              </a:lnSpc>
            </a:pPr>
            <a:r>
              <a:rPr lang="zh-CN" altLang="en-US" sz="3200" b="1" dirty="0">
                <a:latin typeface="楷体" panose="02010609060101010101" charset="-122"/>
                <a:ea typeface="楷体" panose="02010609060101010101" charset="-122"/>
                <a:cs typeface="楷体" panose="02010609060101010101" charset="-122"/>
                <a:sym typeface="+mn-ea"/>
              </a:rPr>
              <a:t>篮（    ）  莹（     ）  慨（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10000"/>
              </a:lnSpc>
            </a:pPr>
            <a:r>
              <a:rPr lang="zh-CN" altLang="en-US" sz="3200" b="1" dirty="0">
                <a:latin typeface="楷体" panose="02010609060101010101" charset="-122"/>
                <a:ea typeface="楷体" panose="02010609060101010101" charset="-122"/>
                <a:cs typeface="楷体" panose="02010609060101010101" charset="-122"/>
                <a:sym typeface="+mn-ea"/>
              </a:rPr>
              <a:t>滥（    ）  萤（     ）  概（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10000"/>
              </a:lnSpc>
            </a:pP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10000"/>
              </a:lnSpc>
            </a:pPr>
            <a:r>
              <a:rPr lang="zh-CN" altLang="en-US" sz="3200" b="1" dirty="0">
                <a:latin typeface="楷体" panose="02010609060101010101" charset="-122"/>
                <a:ea typeface="楷体" panose="02010609060101010101" charset="-122"/>
                <a:cs typeface="楷体" panose="02010609060101010101" charset="-122"/>
                <a:sym typeface="+mn-ea"/>
              </a:rPr>
              <a:t>裹（    ）  资（     ）  绕（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10000"/>
              </a:lnSpc>
            </a:pPr>
            <a:r>
              <a:rPr lang="zh-CN" altLang="en-US" sz="3200" b="1" dirty="0">
                <a:latin typeface="楷体" panose="02010609060101010101" charset="-122"/>
                <a:ea typeface="楷体" panose="02010609060101010101" charset="-122"/>
                <a:cs typeface="楷体" panose="02010609060101010101" charset="-122"/>
                <a:sym typeface="+mn-ea"/>
              </a:rPr>
              <a:t>哀（    ）  姿（     ）  浇（    ）</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1354614" y="1145196"/>
            <a:ext cx="1401604"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花篮</a:t>
            </a:r>
            <a:endParaRPr lang="zh-CN" altLang="en-US" sz="3200" b="1">
              <a:solidFill>
                <a:srgbClr val="FF0000"/>
              </a:solidFill>
              <a:latin typeface="楷体" panose="02010609060101010101" charset="-122"/>
              <a:ea typeface="楷体" panose="02010609060101010101" charset="-122"/>
            </a:endParaRPr>
          </a:p>
        </p:txBody>
      </p:sp>
      <p:sp>
        <p:nvSpPr>
          <p:cNvPr id="3" name="文本框 2"/>
          <p:cNvSpPr txBox="1"/>
          <p:nvPr/>
        </p:nvSpPr>
        <p:spPr>
          <a:xfrm>
            <a:off x="3739356" y="1173612"/>
            <a:ext cx="1274921" cy="584775"/>
          </a:xfrm>
          <a:prstGeom prst="rect">
            <a:avLst/>
          </a:prstGeom>
          <a:noFill/>
        </p:spPr>
        <p:txBody>
          <a:bodyPr wrap="square" rtlCol="0">
            <a:spAutoFit/>
          </a:bodyPr>
          <a:lstStyle/>
          <a:p>
            <a:pPr algn="ctr"/>
            <a:r>
              <a:rPr lang="zh-CN" altLang="en-US" sz="3200" b="1" dirty="0">
                <a:solidFill>
                  <a:srgbClr val="FF0000"/>
                </a:solidFill>
                <a:latin typeface="楷体" panose="02010609060101010101" charset="-122"/>
                <a:ea typeface="楷体" panose="02010609060101010101" charset="-122"/>
              </a:rPr>
              <a:t>晶莹</a:t>
            </a:r>
            <a:endParaRPr lang="zh-CN" altLang="en-US" sz="3200" b="1" dirty="0">
              <a:solidFill>
                <a:srgbClr val="FF0000"/>
              </a:solidFill>
              <a:latin typeface="楷体" panose="02010609060101010101" charset="-122"/>
              <a:ea typeface="楷体" panose="02010609060101010101" charset="-122"/>
            </a:endParaRPr>
          </a:p>
        </p:txBody>
      </p:sp>
      <p:sp>
        <p:nvSpPr>
          <p:cNvPr id="11" name="文本框 10"/>
          <p:cNvSpPr txBox="1"/>
          <p:nvPr/>
        </p:nvSpPr>
        <p:spPr>
          <a:xfrm>
            <a:off x="6422231" y="1173612"/>
            <a:ext cx="145923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慷慨</a:t>
            </a:r>
            <a:endParaRPr lang="zh-CN" altLang="en-US" sz="3200" b="1">
              <a:solidFill>
                <a:srgbClr val="FF0000"/>
              </a:solidFill>
              <a:latin typeface="楷体" panose="02010609060101010101" charset="-122"/>
              <a:ea typeface="楷体" panose="02010609060101010101" charset="-122"/>
            </a:endParaRPr>
          </a:p>
        </p:txBody>
      </p:sp>
      <p:sp>
        <p:nvSpPr>
          <p:cNvPr id="13" name="文本框 12"/>
          <p:cNvSpPr txBox="1"/>
          <p:nvPr/>
        </p:nvSpPr>
        <p:spPr>
          <a:xfrm>
            <a:off x="1354614" y="1736699"/>
            <a:ext cx="1134586"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泛滥</a:t>
            </a:r>
            <a:endParaRPr lang="zh-CN" altLang="en-US" sz="3200" b="1" dirty="0">
              <a:solidFill>
                <a:srgbClr val="FF0000"/>
              </a:solidFill>
              <a:latin typeface="楷体" panose="02010609060101010101" charset="-122"/>
              <a:ea typeface="楷体" panose="02010609060101010101" charset="-122"/>
            </a:endParaRPr>
          </a:p>
        </p:txBody>
      </p:sp>
      <p:sp>
        <p:nvSpPr>
          <p:cNvPr id="15" name="文本框 14"/>
          <p:cNvSpPr txBox="1"/>
          <p:nvPr/>
        </p:nvSpPr>
        <p:spPr>
          <a:xfrm>
            <a:off x="3739356" y="1673199"/>
            <a:ext cx="1581944"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萤火虫</a:t>
            </a:r>
            <a:endParaRPr lang="zh-CN" altLang="en-US" sz="3200" b="1" dirty="0">
              <a:solidFill>
                <a:srgbClr val="FF0000"/>
              </a:solidFill>
              <a:latin typeface="楷体" panose="02010609060101010101" charset="-122"/>
              <a:ea typeface="楷体" panose="02010609060101010101" charset="-122"/>
            </a:endParaRPr>
          </a:p>
        </p:txBody>
      </p:sp>
      <p:sp>
        <p:nvSpPr>
          <p:cNvPr id="16" name="文本框 15"/>
          <p:cNvSpPr txBox="1"/>
          <p:nvPr/>
        </p:nvSpPr>
        <p:spPr>
          <a:xfrm>
            <a:off x="6422231" y="1673199"/>
            <a:ext cx="1597343"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大概</a:t>
            </a:r>
            <a:endParaRPr lang="zh-CN" altLang="en-US" sz="3200" b="1">
              <a:solidFill>
                <a:srgbClr val="FF0000"/>
              </a:solidFill>
              <a:latin typeface="楷体" panose="02010609060101010101" charset="-122"/>
              <a:ea typeface="楷体" panose="02010609060101010101" charset="-122"/>
            </a:endParaRPr>
          </a:p>
        </p:txBody>
      </p:sp>
      <p:sp>
        <p:nvSpPr>
          <p:cNvPr id="4" name="文本框 3"/>
          <p:cNvSpPr txBox="1"/>
          <p:nvPr/>
        </p:nvSpPr>
        <p:spPr>
          <a:xfrm>
            <a:off x="1333976" y="2735871"/>
            <a:ext cx="173736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包裹</a:t>
            </a:r>
            <a:endParaRPr lang="zh-CN" altLang="en-US" sz="3200" b="1">
              <a:solidFill>
                <a:srgbClr val="FF0000"/>
              </a:solidFill>
              <a:latin typeface="楷体" panose="02010609060101010101" charset="-122"/>
              <a:ea typeface="楷体" panose="02010609060101010101" charset="-122"/>
            </a:endParaRPr>
          </a:p>
        </p:txBody>
      </p:sp>
      <p:sp>
        <p:nvSpPr>
          <p:cNvPr id="5" name="文本框 4"/>
          <p:cNvSpPr txBox="1"/>
          <p:nvPr/>
        </p:nvSpPr>
        <p:spPr>
          <a:xfrm>
            <a:off x="3879056" y="2735871"/>
            <a:ext cx="173736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资本</a:t>
            </a:r>
            <a:endParaRPr lang="zh-CN" altLang="en-US" sz="3200" b="1">
              <a:solidFill>
                <a:srgbClr val="FF0000"/>
              </a:solidFill>
              <a:latin typeface="楷体" panose="02010609060101010101" charset="-122"/>
              <a:ea typeface="楷体" panose="02010609060101010101" charset="-122"/>
            </a:endParaRPr>
          </a:p>
        </p:txBody>
      </p:sp>
      <p:sp>
        <p:nvSpPr>
          <p:cNvPr id="6" name="文本框 5"/>
          <p:cNvSpPr txBox="1"/>
          <p:nvPr/>
        </p:nvSpPr>
        <p:spPr>
          <a:xfrm>
            <a:off x="6447631" y="2785877"/>
            <a:ext cx="173736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绕过</a:t>
            </a:r>
            <a:endParaRPr lang="zh-CN" altLang="en-US" sz="3200" b="1">
              <a:solidFill>
                <a:srgbClr val="FF0000"/>
              </a:solidFill>
              <a:latin typeface="楷体" panose="02010609060101010101" charset="-122"/>
              <a:ea typeface="楷体" panose="02010609060101010101" charset="-122"/>
            </a:endParaRPr>
          </a:p>
        </p:txBody>
      </p:sp>
      <p:sp>
        <p:nvSpPr>
          <p:cNvPr id="9" name="文本框 8"/>
          <p:cNvSpPr txBox="1"/>
          <p:nvPr/>
        </p:nvSpPr>
        <p:spPr>
          <a:xfrm>
            <a:off x="1333976" y="3330707"/>
            <a:ext cx="173736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哀求</a:t>
            </a:r>
            <a:endParaRPr lang="zh-CN" altLang="en-US" sz="3200" b="1">
              <a:solidFill>
                <a:srgbClr val="FF0000"/>
              </a:solidFill>
              <a:latin typeface="楷体" panose="02010609060101010101" charset="-122"/>
              <a:ea typeface="楷体" panose="02010609060101010101" charset="-122"/>
            </a:endParaRPr>
          </a:p>
        </p:txBody>
      </p:sp>
      <p:sp>
        <p:nvSpPr>
          <p:cNvPr id="10" name="文本框 9"/>
          <p:cNvSpPr txBox="1"/>
          <p:nvPr/>
        </p:nvSpPr>
        <p:spPr>
          <a:xfrm>
            <a:off x="3940810" y="3345815"/>
            <a:ext cx="1151255"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姿态</a:t>
            </a:r>
            <a:endParaRPr lang="zh-CN" altLang="en-US" sz="3200" b="1">
              <a:solidFill>
                <a:srgbClr val="FF0000"/>
              </a:solidFill>
              <a:latin typeface="楷体" panose="02010609060101010101" charset="-122"/>
              <a:ea typeface="楷体" panose="02010609060101010101" charset="-122"/>
            </a:endParaRPr>
          </a:p>
        </p:txBody>
      </p:sp>
      <p:sp>
        <p:nvSpPr>
          <p:cNvPr id="14" name="文本框 13"/>
          <p:cNvSpPr txBox="1"/>
          <p:nvPr/>
        </p:nvSpPr>
        <p:spPr>
          <a:xfrm>
            <a:off x="6478111" y="3307530"/>
            <a:ext cx="173736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浇水</a:t>
            </a:r>
            <a:endParaRPr lang="zh-CN" altLang="en-US" sz="3200" b="1">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000" fill="hold">
                                          <p:stCondLst>
                                            <p:cond delay="0"/>
                                          </p:stCondLst>
                                        </p:cTn>
                                        <p:tgtEl>
                                          <p:spTgt spid="13"/>
                                        </p:tgtEl>
                                        <p:attrNameLst>
                                          <p:attrName>style.visibility</p:attrName>
                                        </p:attrNameLst>
                                      </p:cBhvr>
                                      <p:to>
                                        <p:strVal val="visible"/>
                                      </p:to>
                                    </p:set>
                                    <p:anim calcmode="lin" valueType="num">
                                      <p:cBhvr additive="base">
                                        <p:cTn id="13" dur="1000" fill="hold"/>
                                        <p:tgtEl>
                                          <p:spTgt spid="13"/>
                                        </p:tgtEl>
                                        <p:attrNameLst>
                                          <p:attrName>ppt_x</p:attrName>
                                        </p:attrNameLst>
                                      </p:cBhvr>
                                      <p:tavLst>
                                        <p:tav tm="0">
                                          <p:val>
                                            <p:strVal val="#ppt_x"/>
                                          </p:val>
                                        </p:tav>
                                        <p:tav tm="100000">
                                          <p:val>
                                            <p:strVal val="#ppt_x"/>
                                          </p:val>
                                        </p:tav>
                                      </p:tavLst>
                                    </p:anim>
                                    <p:anim calcmode="lin" valueType="num">
                                      <p:cBhvr additive="base">
                                        <p:cTn id="14"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000"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ppt_x"/>
                                          </p:val>
                                        </p:tav>
                                        <p:tav tm="100000">
                                          <p:val>
                                            <p:strVal val="#ppt_x"/>
                                          </p:val>
                                        </p:tav>
                                      </p:tavLst>
                                    </p:anim>
                                    <p:anim calcmode="lin" valueType="num">
                                      <p:cBhvr additive="base">
                                        <p:cTn id="20"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000"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000" fill="hold">
                                          <p:stCondLst>
                                            <p:cond delay="0"/>
                                          </p:stCondLst>
                                        </p:cTn>
                                        <p:tgtEl>
                                          <p:spTgt spid="11"/>
                                        </p:tgtEl>
                                        <p:attrNameLst>
                                          <p:attrName>style.visibility</p:attrName>
                                        </p:attrNameLst>
                                      </p:cBhvr>
                                      <p:to>
                                        <p:strVal val="visible"/>
                                      </p:to>
                                    </p:set>
                                    <p:anim calcmode="lin" valueType="num">
                                      <p:cBhvr additive="base">
                                        <p:cTn id="31" dur="1000" fill="hold"/>
                                        <p:tgtEl>
                                          <p:spTgt spid="11"/>
                                        </p:tgtEl>
                                        <p:attrNameLst>
                                          <p:attrName>ppt_x</p:attrName>
                                        </p:attrNameLst>
                                      </p:cBhvr>
                                      <p:tavLst>
                                        <p:tav tm="0">
                                          <p:val>
                                            <p:strVal val="#ppt_x"/>
                                          </p:val>
                                        </p:tav>
                                        <p:tav tm="100000">
                                          <p:val>
                                            <p:strVal val="#ppt_x"/>
                                          </p:val>
                                        </p:tav>
                                      </p:tavLst>
                                    </p:anim>
                                    <p:anim calcmode="lin" valueType="num">
                                      <p:cBhvr additive="base">
                                        <p:cTn id="32"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000" fill="hold">
                                          <p:stCondLst>
                                            <p:cond delay="0"/>
                                          </p:stCondLst>
                                        </p:cTn>
                                        <p:tgtEl>
                                          <p:spTgt spid="16"/>
                                        </p:tgtEl>
                                        <p:attrNameLst>
                                          <p:attrName>style.visibility</p:attrName>
                                        </p:attrNameLst>
                                      </p:cBhvr>
                                      <p:to>
                                        <p:strVal val="visible"/>
                                      </p:to>
                                    </p:set>
                                    <p:anim calcmode="lin" valueType="num">
                                      <p:cBhvr additive="base">
                                        <p:cTn id="37" dur="1000" fill="hold"/>
                                        <p:tgtEl>
                                          <p:spTgt spid="16"/>
                                        </p:tgtEl>
                                        <p:attrNameLst>
                                          <p:attrName>ppt_x</p:attrName>
                                        </p:attrNameLst>
                                      </p:cBhvr>
                                      <p:tavLst>
                                        <p:tav tm="0">
                                          <p:val>
                                            <p:strVal val="#ppt_x"/>
                                          </p:val>
                                        </p:tav>
                                        <p:tav tm="100000">
                                          <p:val>
                                            <p:strVal val="#ppt_x"/>
                                          </p:val>
                                        </p:tav>
                                      </p:tavLst>
                                    </p:anim>
                                    <p:anim calcmode="lin" valueType="num">
                                      <p:cBhvr additive="base">
                                        <p:cTn id="38"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000" fill="hold">
                                          <p:stCondLst>
                                            <p:cond delay="0"/>
                                          </p:stCondLst>
                                        </p:cTn>
                                        <p:tgtEl>
                                          <p:spTgt spid="4"/>
                                        </p:tgtEl>
                                        <p:attrNameLst>
                                          <p:attrName>style.visibility</p:attrName>
                                        </p:attrNameLst>
                                      </p:cBhvr>
                                      <p:to>
                                        <p:strVal val="visible"/>
                                      </p:to>
                                    </p:set>
                                    <p:anim calcmode="lin" valueType="num">
                                      <p:cBhvr additive="base">
                                        <p:cTn id="43" dur="1000" fill="hold"/>
                                        <p:tgtEl>
                                          <p:spTgt spid="4"/>
                                        </p:tgtEl>
                                        <p:attrNameLst>
                                          <p:attrName>ppt_x</p:attrName>
                                        </p:attrNameLst>
                                      </p:cBhvr>
                                      <p:tavLst>
                                        <p:tav tm="0">
                                          <p:val>
                                            <p:strVal val="#ppt_x"/>
                                          </p:val>
                                        </p:tav>
                                        <p:tav tm="100000">
                                          <p:val>
                                            <p:strVal val="#ppt_x"/>
                                          </p:val>
                                        </p:tav>
                                      </p:tavLst>
                                    </p:anim>
                                    <p:anim calcmode="lin" valueType="num">
                                      <p:cBhvr additive="base">
                                        <p:cTn id="44"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000" fill="hold">
                                          <p:stCondLst>
                                            <p:cond delay="0"/>
                                          </p:stCondLst>
                                        </p:cTn>
                                        <p:tgtEl>
                                          <p:spTgt spid="9"/>
                                        </p:tgtEl>
                                        <p:attrNameLst>
                                          <p:attrName>style.visibility</p:attrName>
                                        </p:attrNameLst>
                                      </p:cBhvr>
                                      <p:to>
                                        <p:strVal val="visible"/>
                                      </p:to>
                                    </p:set>
                                    <p:anim calcmode="lin" valueType="num">
                                      <p:cBhvr additive="base">
                                        <p:cTn id="49" dur="1000" fill="hold"/>
                                        <p:tgtEl>
                                          <p:spTgt spid="9"/>
                                        </p:tgtEl>
                                        <p:attrNameLst>
                                          <p:attrName>ppt_x</p:attrName>
                                        </p:attrNameLst>
                                      </p:cBhvr>
                                      <p:tavLst>
                                        <p:tav tm="0">
                                          <p:val>
                                            <p:strVal val="#ppt_x"/>
                                          </p:val>
                                        </p:tav>
                                        <p:tav tm="100000">
                                          <p:val>
                                            <p:strVal val="#ppt_x"/>
                                          </p:val>
                                        </p:tav>
                                      </p:tavLst>
                                    </p:anim>
                                    <p:anim calcmode="lin" valueType="num">
                                      <p:cBhvr additive="base">
                                        <p:cTn id="50"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000" fill="hold">
                                          <p:stCondLst>
                                            <p:cond delay="0"/>
                                          </p:stCondLst>
                                        </p:cTn>
                                        <p:tgtEl>
                                          <p:spTgt spid="5"/>
                                        </p:tgtEl>
                                        <p:attrNameLst>
                                          <p:attrName>style.visibility</p:attrName>
                                        </p:attrNameLst>
                                      </p:cBhvr>
                                      <p:to>
                                        <p:strVal val="visible"/>
                                      </p:to>
                                    </p:set>
                                    <p:anim calcmode="lin" valueType="num">
                                      <p:cBhvr additive="base">
                                        <p:cTn id="55" dur="1000" fill="hold"/>
                                        <p:tgtEl>
                                          <p:spTgt spid="5"/>
                                        </p:tgtEl>
                                        <p:attrNameLst>
                                          <p:attrName>ppt_x</p:attrName>
                                        </p:attrNameLst>
                                      </p:cBhvr>
                                      <p:tavLst>
                                        <p:tav tm="0">
                                          <p:val>
                                            <p:strVal val="#ppt_x"/>
                                          </p:val>
                                        </p:tav>
                                        <p:tav tm="100000">
                                          <p:val>
                                            <p:strVal val="#ppt_x"/>
                                          </p:val>
                                        </p:tav>
                                      </p:tavLst>
                                    </p:anim>
                                    <p:anim calcmode="lin" valueType="num">
                                      <p:cBhvr additive="base">
                                        <p:cTn id="56"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000" fill="hold">
                                          <p:stCondLst>
                                            <p:cond delay="0"/>
                                          </p:stCondLst>
                                        </p:cTn>
                                        <p:tgtEl>
                                          <p:spTgt spid="10"/>
                                        </p:tgtEl>
                                        <p:attrNameLst>
                                          <p:attrName>style.visibility</p:attrName>
                                        </p:attrNameLst>
                                      </p:cBhvr>
                                      <p:to>
                                        <p:strVal val="visible"/>
                                      </p:to>
                                    </p:set>
                                    <p:anim calcmode="lin" valueType="num">
                                      <p:cBhvr additive="base">
                                        <p:cTn id="61" dur="1000" fill="hold"/>
                                        <p:tgtEl>
                                          <p:spTgt spid="10"/>
                                        </p:tgtEl>
                                        <p:attrNameLst>
                                          <p:attrName>ppt_x</p:attrName>
                                        </p:attrNameLst>
                                      </p:cBhvr>
                                      <p:tavLst>
                                        <p:tav tm="0">
                                          <p:val>
                                            <p:strVal val="#ppt_x"/>
                                          </p:val>
                                        </p:tav>
                                        <p:tav tm="100000">
                                          <p:val>
                                            <p:strVal val="#ppt_x"/>
                                          </p:val>
                                        </p:tav>
                                      </p:tavLst>
                                    </p:anim>
                                    <p:anim calcmode="lin" valueType="num">
                                      <p:cBhvr additive="base">
                                        <p:cTn id="62"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000" fill="hold">
                                          <p:stCondLst>
                                            <p:cond delay="0"/>
                                          </p:stCondLst>
                                        </p:cTn>
                                        <p:tgtEl>
                                          <p:spTgt spid="6"/>
                                        </p:tgtEl>
                                        <p:attrNameLst>
                                          <p:attrName>style.visibility</p:attrName>
                                        </p:attrNameLst>
                                      </p:cBhvr>
                                      <p:to>
                                        <p:strVal val="visible"/>
                                      </p:to>
                                    </p:set>
                                    <p:anim calcmode="lin" valueType="num">
                                      <p:cBhvr additive="base">
                                        <p:cTn id="67" dur="1000" fill="hold"/>
                                        <p:tgtEl>
                                          <p:spTgt spid="6"/>
                                        </p:tgtEl>
                                        <p:attrNameLst>
                                          <p:attrName>ppt_x</p:attrName>
                                        </p:attrNameLst>
                                      </p:cBhvr>
                                      <p:tavLst>
                                        <p:tav tm="0">
                                          <p:val>
                                            <p:strVal val="#ppt_x"/>
                                          </p:val>
                                        </p:tav>
                                        <p:tav tm="100000">
                                          <p:val>
                                            <p:strVal val="#ppt_x"/>
                                          </p:val>
                                        </p:tav>
                                      </p:tavLst>
                                    </p:anim>
                                    <p:anim calcmode="lin" valueType="num">
                                      <p:cBhvr additive="base">
                                        <p:cTn id="6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000" fill="hold">
                                          <p:stCondLst>
                                            <p:cond delay="0"/>
                                          </p:stCondLst>
                                        </p:cTn>
                                        <p:tgtEl>
                                          <p:spTgt spid="14"/>
                                        </p:tgtEl>
                                        <p:attrNameLst>
                                          <p:attrName>style.visibility</p:attrName>
                                        </p:attrNameLst>
                                      </p:cBhvr>
                                      <p:to>
                                        <p:strVal val="visible"/>
                                      </p:to>
                                    </p:set>
                                    <p:anim calcmode="lin" valueType="num">
                                      <p:cBhvr additive="base">
                                        <p:cTn id="73" dur="1000" fill="hold"/>
                                        <p:tgtEl>
                                          <p:spTgt spid="14"/>
                                        </p:tgtEl>
                                        <p:attrNameLst>
                                          <p:attrName>ppt_x</p:attrName>
                                        </p:attrNameLst>
                                      </p:cBhvr>
                                      <p:tavLst>
                                        <p:tav tm="0">
                                          <p:val>
                                            <p:strVal val="#ppt_x"/>
                                          </p:val>
                                        </p:tav>
                                        <p:tav tm="100000">
                                          <p:val>
                                            <p:strVal val="#ppt_x"/>
                                          </p:val>
                                        </p:tav>
                                      </p:tavLst>
                                    </p:anim>
                                    <p:anim calcmode="lin" valueType="num">
                                      <p:cBhvr additive="base">
                                        <p:cTn id="74"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 grpId="0"/>
      <p:bldP spid="11" grpId="0"/>
      <p:bldP spid="13" grpId="0"/>
      <p:bldP spid="15" grpId="0"/>
      <p:bldP spid="16" grpId="0"/>
      <p:bldP spid="4" grpId="0"/>
      <p:bldP spid="5" grpId="0"/>
      <p:bldP spid="6" grpId="0"/>
      <p:bldP spid="9" grpId="0"/>
      <p:bldP spid="10"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8155" y="941070"/>
            <a:ext cx="7891780" cy="2057486"/>
          </a:xfrm>
          <a:prstGeom prst="rect">
            <a:avLst/>
          </a:prstGeom>
          <a:noFill/>
        </p:spPr>
        <p:txBody>
          <a:bodyPr wrap="square" rtlCol="0">
            <a:spAutoFit/>
          </a:bodyPr>
          <a:lstStyle/>
          <a:p>
            <a:pPr>
              <a:lnSpc>
                <a:spcPct val="140000"/>
              </a:lnSpc>
            </a:pPr>
            <a:r>
              <a:rPr lang="zh-CN" altLang="en-US" sz="3200" dirty="0" smtClean="0">
                <a:solidFill>
                  <a:schemeClr val="tx1"/>
                </a:solidFill>
                <a:latin typeface="黑体" panose="02010609060101010101" pitchFamily="49" charset="-122"/>
                <a:ea typeface="黑体" panose="02010609060101010101" pitchFamily="49" charset="-122"/>
                <a:cs typeface="楷体" panose="02010609060101010101" charset="-122"/>
                <a:sym typeface="+mn-ea"/>
              </a:rPr>
              <a:t>三</a:t>
            </a:r>
            <a:r>
              <a:rPr lang="zh-CN" altLang="en-US" sz="3200" dirty="0">
                <a:solidFill>
                  <a:schemeClr val="tx1"/>
                </a:solidFill>
                <a:latin typeface="黑体" panose="02010609060101010101" pitchFamily="49" charset="-122"/>
                <a:ea typeface="黑体" panose="02010609060101010101" pitchFamily="49" charset="-122"/>
                <a:cs typeface="楷体" panose="02010609060101010101" charset="-122"/>
                <a:sym typeface="+mn-ea"/>
              </a:rPr>
              <a:t>、写出下面词语的近义词。</a:t>
            </a:r>
            <a:endParaRPr lang="zh-CN" altLang="en-US" sz="3200" dirty="0">
              <a:solidFill>
                <a:srgbClr val="FF0000"/>
              </a:solidFill>
              <a:latin typeface="黑体" panose="02010609060101010101" pitchFamily="49" charset="-122"/>
              <a:ea typeface="黑体" panose="02010609060101010101" pitchFamily="49" charset="-122"/>
              <a:cs typeface="楷体" panose="02010609060101010101" charset="-122"/>
              <a:sym typeface="+mn-ea"/>
            </a:endParaRPr>
          </a:p>
          <a:p>
            <a:pPr>
              <a:lnSpc>
                <a:spcPct val="140000"/>
              </a:lnSpc>
            </a:pPr>
            <a:r>
              <a:rPr lang="zh-CN" altLang="en-US" sz="3200" b="1" dirty="0">
                <a:latin typeface="楷体" panose="02010609060101010101" charset="-122"/>
                <a:ea typeface="楷体" panose="02010609060101010101" charset="-122"/>
                <a:cs typeface="楷体" panose="02010609060101010101" charset="-122"/>
                <a:sym typeface="+mn-ea"/>
              </a:rPr>
              <a:t>遥望（    ）  适合（    ） 随意（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40000"/>
              </a:lnSpc>
            </a:pPr>
            <a:r>
              <a:rPr lang="zh-CN" altLang="en-US" sz="3200" b="1" dirty="0">
                <a:latin typeface="楷体" panose="02010609060101010101" charset="-122"/>
                <a:ea typeface="楷体" panose="02010609060101010101" charset="-122"/>
                <a:cs typeface="楷体" panose="02010609060101010101" charset="-122"/>
                <a:sym typeface="+mn-ea"/>
              </a:rPr>
              <a:t>贡献（    ）  灾难（    ） 节制（    ）</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1695450" y="1744980"/>
            <a:ext cx="1253702"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冤枉</a:t>
            </a:r>
            <a:endParaRPr lang="zh-CN" altLang="en-US" sz="3200" b="1">
              <a:solidFill>
                <a:srgbClr val="FF0000"/>
              </a:solidFill>
              <a:latin typeface="楷体" panose="02010609060101010101" charset="-122"/>
              <a:ea typeface="楷体" panose="02010609060101010101" charset="-122"/>
            </a:endParaRPr>
          </a:p>
        </p:txBody>
      </p:sp>
      <p:sp>
        <p:nvSpPr>
          <p:cNvPr id="11" name="文本框 10"/>
          <p:cNvSpPr txBox="1"/>
          <p:nvPr/>
        </p:nvSpPr>
        <p:spPr>
          <a:xfrm>
            <a:off x="4560411" y="1745112"/>
            <a:ext cx="1712846"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合适</a:t>
            </a:r>
            <a:endParaRPr lang="zh-CN" altLang="en-US" sz="3200" b="1">
              <a:solidFill>
                <a:srgbClr val="FF0000"/>
              </a:solidFill>
              <a:latin typeface="楷体" panose="02010609060101010101" charset="-122"/>
              <a:ea typeface="楷体" panose="02010609060101010101" charset="-122"/>
            </a:endParaRPr>
          </a:p>
        </p:txBody>
      </p:sp>
      <p:sp>
        <p:nvSpPr>
          <p:cNvPr id="13" name="文本框 12"/>
          <p:cNvSpPr txBox="1"/>
          <p:nvPr/>
        </p:nvSpPr>
        <p:spPr>
          <a:xfrm>
            <a:off x="7224554" y="1744954"/>
            <a:ext cx="116165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随便</a:t>
            </a:r>
            <a:endParaRPr lang="zh-CN" altLang="en-US" sz="3200" b="1">
              <a:solidFill>
                <a:srgbClr val="FF0000"/>
              </a:solidFill>
              <a:latin typeface="楷体" panose="02010609060101010101" charset="-122"/>
              <a:ea typeface="楷体" panose="02010609060101010101" charset="-122"/>
            </a:endParaRPr>
          </a:p>
        </p:txBody>
      </p:sp>
      <p:sp>
        <p:nvSpPr>
          <p:cNvPr id="15" name="文本框 14"/>
          <p:cNvSpPr txBox="1"/>
          <p:nvPr/>
        </p:nvSpPr>
        <p:spPr>
          <a:xfrm>
            <a:off x="1695290" y="2393924"/>
            <a:ext cx="1162209"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奉献</a:t>
            </a:r>
            <a:endParaRPr lang="zh-CN" altLang="en-US" sz="3200" b="1">
              <a:solidFill>
                <a:srgbClr val="FF0000"/>
              </a:solidFill>
              <a:latin typeface="楷体" panose="02010609060101010101" charset="-122"/>
              <a:ea typeface="楷体" panose="02010609060101010101" charset="-122"/>
            </a:endParaRPr>
          </a:p>
        </p:txBody>
      </p:sp>
      <p:sp>
        <p:nvSpPr>
          <p:cNvPr id="16" name="文本框 15"/>
          <p:cNvSpPr txBox="1"/>
          <p:nvPr/>
        </p:nvSpPr>
        <p:spPr>
          <a:xfrm>
            <a:off x="4560410" y="2418054"/>
            <a:ext cx="1144879"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灾害</a:t>
            </a:r>
            <a:endParaRPr lang="zh-CN" altLang="en-US" sz="3200" b="1">
              <a:solidFill>
                <a:srgbClr val="FF0000"/>
              </a:solidFill>
              <a:latin typeface="楷体" panose="02010609060101010101" charset="-122"/>
              <a:ea typeface="楷体" panose="02010609060101010101" charset="-122"/>
            </a:endParaRPr>
          </a:p>
        </p:txBody>
      </p:sp>
      <p:sp>
        <p:nvSpPr>
          <p:cNvPr id="4" name="文本框 3"/>
          <p:cNvSpPr txBox="1"/>
          <p:nvPr/>
        </p:nvSpPr>
        <p:spPr>
          <a:xfrm>
            <a:off x="7224395" y="2406465"/>
            <a:ext cx="1066616"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控制</a:t>
            </a:r>
            <a:endParaRPr lang="zh-CN" altLang="en-US" sz="3200" b="1">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000" fill="hold">
                                          <p:stCondLst>
                                            <p:cond delay="0"/>
                                          </p:stCondLst>
                                        </p:cTn>
                                        <p:tgtEl>
                                          <p:spTgt spid="11"/>
                                        </p:tgtEl>
                                        <p:attrNameLst>
                                          <p:attrName>style.visibility</p:attrName>
                                        </p:attrNameLst>
                                      </p:cBhvr>
                                      <p:to>
                                        <p:strVal val="visible"/>
                                      </p:to>
                                    </p:set>
                                    <p:anim calcmode="lin" valueType="num">
                                      <p:cBhvr additive="base">
                                        <p:cTn id="13" dur="1000" fill="hold"/>
                                        <p:tgtEl>
                                          <p:spTgt spid="11"/>
                                        </p:tgtEl>
                                        <p:attrNameLst>
                                          <p:attrName>ppt_x</p:attrName>
                                        </p:attrNameLst>
                                      </p:cBhvr>
                                      <p:tavLst>
                                        <p:tav tm="0">
                                          <p:val>
                                            <p:strVal val="#ppt_x"/>
                                          </p:val>
                                        </p:tav>
                                        <p:tav tm="100000">
                                          <p:val>
                                            <p:strVal val="#ppt_x"/>
                                          </p:val>
                                        </p:tav>
                                      </p:tavLst>
                                    </p:anim>
                                    <p:anim calcmode="lin" valueType="num">
                                      <p:cBhvr additive="base">
                                        <p:cTn id="14"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000"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000"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000"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000" fill="hold">
                                          <p:stCondLst>
                                            <p:cond delay="0"/>
                                          </p:stCondLst>
                                        </p:cTn>
                                        <p:tgtEl>
                                          <p:spTgt spid="4"/>
                                        </p:tgtEl>
                                        <p:attrNameLst>
                                          <p:attrName>style.visibility</p:attrName>
                                        </p:attrNameLst>
                                      </p:cBhvr>
                                      <p:to>
                                        <p:strVal val="visible"/>
                                      </p:to>
                                    </p:set>
                                    <p:anim calcmode="lin" valueType="num">
                                      <p:cBhvr additive="base">
                                        <p:cTn id="37" dur="1000" fill="hold"/>
                                        <p:tgtEl>
                                          <p:spTgt spid="4"/>
                                        </p:tgtEl>
                                        <p:attrNameLst>
                                          <p:attrName>ppt_x</p:attrName>
                                        </p:attrNameLst>
                                      </p:cBhvr>
                                      <p:tavLst>
                                        <p:tav tm="0">
                                          <p:val>
                                            <p:strVal val="#ppt_x"/>
                                          </p:val>
                                        </p:tav>
                                        <p:tav tm="100000">
                                          <p:val>
                                            <p:strVal val="#ppt_x"/>
                                          </p:val>
                                        </p:tav>
                                      </p:tavLst>
                                    </p:anim>
                                    <p:anim calcmode="lin" valueType="num">
                                      <p:cBhvr additive="base">
                                        <p:cTn id="3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13" grpId="0"/>
      <p:bldP spid="15" grpId="0"/>
      <p:bldP spid="16"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4670" y="1090930"/>
            <a:ext cx="8040370" cy="2011045"/>
          </a:xfrm>
          <a:prstGeom prst="rect">
            <a:avLst/>
          </a:prstGeom>
          <a:noFill/>
        </p:spPr>
        <p:txBody>
          <a:bodyPr wrap="square" rtlCol="0">
            <a:spAutoFit/>
          </a:bodyPr>
          <a:lstStyle/>
          <a:p>
            <a:pPr>
              <a:lnSpc>
                <a:spcPct val="130000"/>
              </a:lnSpc>
            </a:pPr>
            <a:r>
              <a:rPr lang="zh-CN" altLang="en-US" sz="3200">
                <a:solidFill>
                  <a:schemeClr val="tx1"/>
                </a:solidFill>
                <a:latin typeface="黑体" panose="02010609060101010101" pitchFamily="49" charset="-122"/>
                <a:ea typeface="黑体" panose="02010609060101010101" pitchFamily="49" charset="-122"/>
                <a:cs typeface="楷体" panose="02010609060101010101" charset="-122"/>
                <a:sym typeface="+mn-ea"/>
              </a:rPr>
              <a:t>四、写出下面词语的反义词。</a:t>
            </a:r>
            <a:endParaRPr lang="zh-CN" altLang="en-US" sz="3200">
              <a:solidFill>
                <a:srgbClr val="FF0000"/>
              </a:solidFill>
              <a:latin typeface="黑体" panose="02010609060101010101" pitchFamily="49" charset="-122"/>
              <a:ea typeface="黑体" panose="02010609060101010101" pitchFamily="49" charset="-122"/>
              <a:cs typeface="楷体" panose="02010609060101010101" charset="-122"/>
              <a:sym typeface="+mn-ea"/>
            </a:endParaRPr>
          </a:p>
          <a:p>
            <a:pPr>
              <a:lnSpc>
                <a:spcPct val="130000"/>
              </a:lnSpc>
            </a:pPr>
            <a:r>
              <a:rPr lang="zh-CN" altLang="en-US" sz="3200" b="1">
                <a:latin typeface="楷体" panose="02010609060101010101" charset="-122"/>
                <a:ea typeface="楷体" panose="02010609060101010101" charset="-122"/>
                <a:cs typeface="楷体" panose="02010609060101010101" charset="-122"/>
                <a:sym typeface="+mn-ea"/>
              </a:rPr>
              <a:t>破坏（    ）  遥远（    ） 渺小（    ）</a:t>
            </a:r>
            <a:endParaRPr lang="zh-CN" altLang="en-US" sz="3200" b="1">
              <a:latin typeface="楷体" panose="02010609060101010101" charset="-122"/>
              <a:ea typeface="楷体" panose="02010609060101010101" charset="-122"/>
              <a:cs typeface="楷体" panose="02010609060101010101" charset="-122"/>
              <a:sym typeface="+mn-ea"/>
            </a:endParaRPr>
          </a:p>
          <a:p>
            <a:pPr>
              <a:lnSpc>
                <a:spcPct val="130000"/>
              </a:lnSpc>
            </a:pPr>
            <a:r>
              <a:rPr lang="zh-CN" altLang="en-US" sz="3200" b="1">
                <a:latin typeface="楷体" panose="02010609060101010101" charset="-122"/>
                <a:ea typeface="楷体" panose="02010609060101010101" charset="-122"/>
                <a:cs typeface="楷体" panose="02010609060101010101" charset="-122"/>
                <a:sym typeface="+mn-ea"/>
              </a:rPr>
              <a:t>奉献（    ）  慷慨（    ） 随意（    ）</a:t>
            </a:r>
            <a:endParaRPr lang="zh-CN" altLang="en-US" sz="3200" b="1">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1753870" y="1746885"/>
            <a:ext cx="1422337"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保护</a:t>
            </a:r>
            <a:endParaRPr lang="zh-CN" altLang="en-US" sz="3200" b="1">
              <a:solidFill>
                <a:srgbClr val="FF0000"/>
              </a:solidFill>
              <a:latin typeface="楷体" panose="02010609060101010101" charset="-122"/>
              <a:ea typeface="楷体" panose="02010609060101010101" charset="-122"/>
            </a:endParaRPr>
          </a:p>
        </p:txBody>
      </p:sp>
      <p:sp>
        <p:nvSpPr>
          <p:cNvPr id="11" name="文本框 10"/>
          <p:cNvSpPr txBox="1"/>
          <p:nvPr/>
        </p:nvSpPr>
        <p:spPr>
          <a:xfrm>
            <a:off x="4622640" y="1747017"/>
            <a:ext cx="2021355"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附近</a:t>
            </a:r>
            <a:endParaRPr lang="zh-CN" altLang="en-US" sz="3200" b="1">
              <a:solidFill>
                <a:srgbClr val="FF0000"/>
              </a:solidFill>
              <a:latin typeface="楷体" panose="02010609060101010101" charset="-122"/>
              <a:ea typeface="楷体" panose="02010609060101010101" charset="-122"/>
            </a:endParaRPr>
          </a:p>
        </p:txBody>
      </p:sp>
      <p:sp>
        <p:nvSpPr>
          <p:cNvPr id="13" name="文本框 12"/>
          <p:cNvSpPr txBox="1"/>
          <p:nvPr/>
        </p:nvSpPr>
        <p:spPr>
          <a:xfrm>
            <a:off x="7265828" y="1746859"/>
            <a:ext cx="1370881"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伟大</a:t>
            </a:r>
            <a:endParaRPr lang="zh-CN" altLang="en-US" sz="3200" b="1">
              <a:solidFill>
                <a:srgbClr val="FF0000"/>
              </a:solidFill>
              <a:latin typeface="楷体" panose="02010609060101010101" charset="-122"/>
              <a:ea typeface="楷体" panose="02010609060101010101" charset="-122"/>
            </a:endParaRPr>
          </a:p>
        </p:txBody>
      </p:sp>
      <p:sp>
        <p:nvSpPr>
          <p:cNvPr id="15" name="文本框 14"/>
          <p:cNvSpPr txBox="1"/>
          <p:nvPr/>
        </p:nvSpPr>
        <p:spPr>
          <a:xfrm>
            <a:off x="1753711" y="2429484"/>
            <a:ext cx="137154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索取</a:t>
            </a:r>
            <a:endParaRPr lang="zh-CN" altLang="en-US" sz="3200" b="1">
              <a:solidFill>
                <a:srgbClr val="FF0000"/>
              </a:solidFill>
              <a:latin typeface="楷体" panose="02010609060101010101" charset="-122"/>
              <a:ea typeface="楷体" panose="02010609060101010101" charset="-122"/>
            </a:endParaRPr>
          </a:p>
        </p:txBody>
      </p:sp>
      <p:sp>
        <p:nvSpPr>
          <p:cNvPr id="16" name="文本框 15"/>
          <p:cNvSpPr txBox="1"/>
          <p:nvPr/>
        </p:nvSpPr>
        <p:spPr>
          <a:xfrm>
            <a:off x="4622640" y="2429484"/>
            <a:ext cx="1351089"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吝啬</a:t>
            </a:r>
            <a:endParaRPr lang="zh-CN" altLang="en-US" sz="3200" b="1">
              <a:solidFill>
                <a:srgbClr val="FF0000"/>
              </a:solidFill>
              <a:latin typeface="楷体" panose="02010609060101010101" charset="-122"/>
              <a:ea typeface="楷体" panose="02010609060101010101" charset="-122"/>
            </a:endParaRPr>
          </a:p>
        </p:txBody>
      </p:sp>
      <p:sp>
        <p:nvSpPr>
          <p:cNvPr id="4" name="文本框 3"/>
          <p:cNvSpPr txBox="1"/>
          <p:nvPr/>
        </p:nvSpPr>
        <p:spPr>
          <a:xfrm>
            <a:off x="7265511" y="2429325"/>
            <a:ext cx="1258729"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谨慎</a:t>
            </a:r>
            <a:endParaRPr lang="zh-CN" altLang="en-US" sz="3200" b="1">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000" fill="hold">
                                          <p:stCondLst>
                                            <p:cond delay="0"/>
                                          </p:stCondLst>
                                        </p:cTn>
                                        <p:tgtEl>
                                          <p:spTgt spid="11"/>
                                        </p:tgtEl>
                                        <p:attrNameLst>
                                          <p:attrName>style.visibility</p:attrName>
                                        </p:attrNameLst>
                                      </p:cBhvr>
                                      <p:to>
                                        <p:strVal val="visible"/>
                                      </p:to>
                                    </p:set>
                                    <p:anim calcmode="lin" valueType="num">
                                      <p:cBhvr additive="base">
                                        <p:cTn id="13" dur="1000" fill="hold"/>
                                        <p:tgtEl>
                                          <p:spTgt spid="11"/>
                                        </p:tgtEl>
                                        <p:attrNameLst>
                                          <p:attrName>ppt_x</p:attrName>
                                        </p:attrNameLst>
                                      </p:cBhvr>
                                      <p:tavLst>
                                        <p:tav tm="0">
                                          <p:val>
                                            <p:strVal val="#ppt_x"/>
                                          </p:val>
                                        </p:tav>
                                        <p:tav tm="100000">
                                          <p:val>
                                            <p:strVal val="#ppt_x"/>
                                          </p:val>
                                        </p:tav>
                                      </p:tavLst>
                                    </p:anim>
                                    <p:anim calcmode="lin" valueType="num">
                                      <p:cBhvr additive="base">
                                        <p:cTn id="14"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000"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000"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000"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000" fill="hold">
                                          <p:stCondLst>
                                            <p:cond delay="0"/>
                                          </p:stCondLst>
                                        </p:cTn>
                                        <p:tgtEl>
                                          <p:spTgt spid="4"/>
                                        </p:tgtEl>
                                        <p:attrNameLst>
                                          <p:attrName>style.visibility</p:attrName>
                                        </p:attrNameLst>
                                      </p:cBhvr>
                                      <p:to>
                                        <p:strVal val="visible"/>
                                      </p:to>
                                    </p:set>
                                    <p:anim calcmode="lin" valueType="num">
                                      <p:cBhvr additive="base">
                                        <p:cTn id="37" dur="1000" fill="hold"/>
                                        <p:tgtEl>
                                          <p:spTgt spid="4"/>
                                        </p:tgtEl>
                                        <p:attrNameLst>
                                          <p:attrName>ppt_x</p:attrName>
                                        </p:attrNameLst>
                                      </p:cBhvr>
                                      <p:tavLst>
                                        <p:tav tm="0">
                                          <p:val>
                                            <p:strVal val="#ppt_x"/>
                                          </p:val>
                                        </p:tav>
                                        <p:tav tm="100000">
                                          <p:val>
                                            <p:strVal val="#ppt_x"/>
                                          </p:val>
                                        </p:tav>
                                      </p:tavLst>
                                    </p:anim>
                                    <p:anim calcmode="lin" valueType="num">
                                      <p:cBhvr additive="base">
                                        <p:cTn id="3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13" grpId="0"/>
      <p:bldP spid="15" grpId="0"/>
      <p:bldP spid="16"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0225" y="353695"/>
            <a:ext cx="8083550" cy="3537585"/>
          </a:xfrm>
          <a:prstGeom prst="rect">
            <a:avLst/>
          </a:prstGeom>
          <a:noFill/>
        </p:spPr>
        <p:txBody>
          <a:bodyPr wrap="square" rtlCol="0">
            <a:spAutoFit/>
          </a:bodyPr>
          <a:lstStyle/>
          <a:p>
            <a:pPr>
              <a:lnSpc>
                <a:spcPct val="140000"/>
              </a:lnSpc>
            </a:pPr>
            <a:r>
              <a:rPr lang="zh-CN" altLang="en-US" sz="3200" dirty="0" smtClean="0">
                <a:latin typeface="黑体" panose="02010609060101010101" pitchFamily="49" charset="-122"/>
                <a:ea typeface="黑体" panose="02010609060101010101" pitchFamily="49" charset="-122"/>
                <a:cs typeface="楷体" panose="02010609060101010101" charset="-122"/>
                <a:sym typeface="+mn-ea"/>
              </a:rPr>
              <a:t>五</a:t>
            </a:r>
            <a:r>
              <a:rPr lang="zh-CN" altLang="en-US" sz="3200" dirty="0">
                <a:latin typeface="黑体" panose="02010609060101010101" pitchFamily="49" charset="-122"/>
                <a:ea typeface="黑体" panose="02010609060101010101" pitchFamily="49" charset="-122"/>
                <a:cs typeface="楷体" panose="02010609060101010101" charset="-122"/>
                <a:sym typeface="+mn-ea"/>
              </a:rPr>
              <a:t>、选词填空。</a:t>
            </a:r>
            <a:endParaRPr lang="en-US" altLang="zh-CN" sz="3200" dirty="0">
              <a:latin typeface="黑体" panose="02010609060101010101" pitchFamily="49" charset="-122"/>
              <a:ea typeface="黑体" panose="02010609060101010101" pitchFamily="49" charset="-122"/>
              <a:sym typeface="+mn-ea"/>
            </a:endParaRPr>
          </a:p>
          <a:p>
            <a:pPr>
              <a:lnSpc>
                <a:spcPct val="140000"/>
              </a:lnSpc>
            </a:pPr>
            <a:r>
              <a:rPr lang="en-US" altLang="zh-CN" sz="3200" dirty="0">
                <a:latin typeface="黑体" panose="02010609060101010101" pitchFamily="49" charset="-122"/>
                <a:ea typeface="黑体" panose="02010609060101010101" pitchFamily="49" charset="-122"/>
                <a:sym typeface="+mn-ea"/>
              </a:rPr>
              <a:t>       </a:t>
            </a:r>
            <a:r>
              <a:rPr lang="zh-CN" altLang="en-US" sz="3200" b="1" dirty="0">
                <a:latin typeface="楷体" panose="02010609060101010101" charset="-122"/>
                <a:ea typeface="楷体" panose="02010609060101010101" charset="-122"/>
                <a:cs typeface="楷体" panose="02010609060101010101" charset="-122"/>
                <a:sym typeface="+mn-ea"/>
              </a:rPr>
              <a:t>成果   后果   结果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40000"/>
              </a:lnSpc>
            </a:pPr>
            <a:r>
              <a:rPr lang="en-US" altLang="zh-CN" sz="3200" b="1" dirty="0">
                <a:latin typeface="楷体" panose="02010609060101010101" charset="-122"/>
                <a:ea typeface="楷体" panose="02010609060101010101" charset="-122"/>
                <a:cs typeface="楷体" panose="02010609060101010101" charset="-122"/>
                <a:sym typeface="+mn-ea"/>
              </a:rPr>
              <a:t>1.</a:t>
            </a:r>
            <a:r>
              <a:rPr lang="zh-CN" altLang="en-US" sz="3200" b="1" dirty="0">
                <a:latin typeface="楷体" panose="02010609060101010101" charset="-122"/>
                <a:ea typeface="楷体" panose="02010609060101010101" charset="-122"/>
                <a:cs typeface="楷体" panose="02010609060101010101" charset="-122"/>
                <a:sym typeface="+mn-ea"/>
              </a:rPr>
              <a:t>不听劝告，（     ）自负。</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40000"/>
              </a:lnSpc>
            </a:pPr>
            <a:r>
              <a:rPr lang="en-US" altLang="zh-CN" sz="3200" b="1" dirty="0">
                <a:latin typeface="楷体" panose="02010609060101010101" charset="-122"/>
                <a:ea typeface="楷体" panose="02010609060101010101" charset="-122"/>
                <a:cs typeface="楷体" panose="02010609060101010101" charset="-122"/>
                <a:sym typeface="+mn-ea"/>
              </a:rPr>
              <a:t>2.</a:t>
            </a:r>
            <a:r>
              <a:rPr lang="zh-CN" altLang="en-US" sz="3200" b="1" dirty="0">
                <a:latin typeface="楷体" panose="02010609060101010101" charset="-122"/>
                <a:ea typeface="楷体" panose="02010609060101010101" charset="-122"/>
                <a:cs typeface="楷体" panose="02010609060101010101" charset="-122"/>
                <a:sym typeface="+mn-ea"/>
              </a:rPr>
              <a:t>不听劝告，不会有好的（     ）。</a:t>
            </a:r>
            <a:r>
              <a:rPr lang="zh-CN" altLang="en-US" sz="2400" b="1" dirty="0">
                <a:latin typeface="楷体" panose="02010609060101010101" charset="-122"/>
                <a:ea typeface="楷体" panose="02010609060101010101" charset="-122"/>
                <a:cs typeface="楷体" panose="02010609060101010101" charset="-122"/>
                <a:sym typeface="+mn-ea"/>
              </a:rPr>
              <a:t> </a:t>
            </a:r>
            <a:endParaRPr lang="zh-CN" altLang="en-US" sz="2400" b="1" dirty="0">
              <a:latin typeface="楷体" panose="02010609060101010101" charset="-122"/>
              <a:ea typeface="楷体" panose="02010609060101010101" charset="-122"/>
              <a:cs typeface="楷体" panose="02010609060101010101" charset="-122"/>
              <a:sym typeface="+mn-ea"/>
            </a:endParaRPr>
          </a:p>
          <a:p>
            <a:pPr>
              <a:lnSpc>
                <a:spcPct val="140000"/>
              </a:lnSpc>
            </a:pPr>
            <a:r>
              <a:rPr lang="en-US" altLang="zh-CN" sz="3200" b="1" dirty="0">
                <a:solidFill>
                  <a:schemeClr val="tx1"/>
                </a:solidFill>
                <a:latin typeface="楷体" panose="02010609060101010101" charset="-122"/>
                <a:ea typeface="楷体" panose="02010609060101010101" charset="-122"/>
                <a:cs typeface="楷体" panose="02010609060101010101" charset="-122"/>
                <a:sym typeface="+mn-ea"/>
              </a:rPr>
              <a:t>3.</a:t>
            </a:r>
            <a:r>
              <a:rPr lang="zh-CN" altLang="en-US" sz="3200" b="1" dirty="0">
                <a:solidFill>
                  <a:schemeClr val="tx1"/>
                </a:solidFill>
                <a:latin typeface="楷体" panose="02010609060101010101" charset="-122"/>
                <a:ea typeface="楷体" panose="02010609060101010101" charset="-122"/>
                <a:cs typeface="楷体" panose="02010609060101010101" charset="-122"/>
                <a:sym typeface="+mn-ea"/>
              </a:rPr>
              <a:t>科学家的研究取得了丰硕的（     ）。</a:t>
            </a:r>
            <a:r>
              <a:rPr lang="zh-CN" altLang="en-US" sz="3200" b="1" dirty="0">
                <a:solidFill>
                  <a:srgbClr val="FF0000"/>
                </a:solidFill>
                <a:latin typeface="楷体" panose="02010609060101010101" charset="-122"/>
                <a:ea typeface="楷体" panose="02010609060101010101" charset="-122"/>
                <a:cs typeface="楷体" panose="02010609060101010101" charset="-122"/>
                <a:sym typeface="+mn-ea"/>
              </a:rPr>
              <a:t>     </a:t>
            </a:r>
            <a:r>
              <a:rPr lang="zh-CN" altLang="en-US" sz="2800" dirty="0">
                <a:solidFill>
                  <a:srgbClr val="FF0000"/>
                </a:solidFill>
                <a:latin typeface="楷体" panose="02010609060101010101" charset="-122"/>
                <a:ea typeface="楷体" panose="02010609060101010101" charset="-122"/>
                <a:cs typeface="楷体" panose="02010609060101010101" charset="-122"/>
                <a:sym typeface="+mn-ea"/>
              </a:rPr>
              <a:t>                                                                             </a:t>
            </a:r>
            <a:endParaRPr lang="zh-CN" altLang="en-US" dirty="0"/>
          </a:p>
        </p:txBody>
      </p:sp>
      <p:sp>
        <p:nvSpPr>
          <p:cNvPr id="10" name="文本框 9"/>
          <p:cNvSpPr txBox="1"/>
          <p:nvPr/>
        </p:nvSpPr>
        <p:spPr>
          <a:xfrm>
            <a:off x="3491865" y="1823085"/>
            <a:ext cx="1167765" cy="583565"/>
          </a:xfrm>
          <a:prstGeom prst="rect">
            <a:avLst/>
          </a:prstGeom>
          <a:noFill/>
        </p:spPr>
        <p:txBody>
          <a:bodyPr wrap="square" rtlCol="0" anchor="t">
            <a:spAutoFit/>
          </a:bodyPr>
          <a:lstStyle/>
          <a:p>
            <a:r>
              <a:rPr lang="zh-CN" altLang="en-US" sz="3200" b="1">
                <a:solidFill>
                  <a:srgbClr val="FF0000"/>
                </a:solidFill>
                <a:latin typeface="楷体" panose="02010609060101010101" charset="-122"/>
                <a:ea typeface="楷体" panose="02010609060101010101" charset="-122"/>
                <a:cs typeface="楷体" panose="02010609060101010101" charset="-122"/>
                <a:sym typeface="+mn-ea"/>
              </a:rPr>
              <a:t>后果</a:t>
            </a:r>
            <a:endParaRPr lang="zh-CN" altLang="en-US" sz="32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5535295" y="2527935"/>
            <a:ext cx="1357630" cy="583565"/>
          </a:xfrm>
          <a:prstGeom prst="rect">
            <a:avLst/>
          </a:prstGeom>
          <a:noFill/>
        </p:spPr>
        <p:txBody>
          <a:bodyPr wrap="square" rtlCol="0" anchor="t">
            <a:spAutoFit/>
          </a:bodyPr>
          <a:lstStyle/>
          <a:p>
            <a:r>
              <a:rPr lang="zh-CN" altLang="en-US" sz="3200" b="1">
                <a:solidFill>
                  <a:srgbClr val="FF0000"/>
                </a:solidFill>
                <a:latin typeface="楷体" panose="02010609060101010101" charset="-122"/>
                <a:ea typeface="楷体" panose="02010609060101010101" charset="-122"/>
                <a:cs typeface="楷体" panose="02010609060101010101" charset="-122"/>
                <a:sym typeface="+mn-ea"/>
              </a:rPr>
              <a:t>结果</a:t>
            </a:r>
            <a:endParaRPr lang="zh-CN" altLang="en-US" sz="32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6377940" y="3195955"/>
            <a:ext cx="1178560" cy="583565"/>
          </a:xfrm>
          <a:prstGeom prst="rect">
            <a:avLst/>
          </a:prstGeom>
          <a:noFill/>
        </p:spPr>
        <p:txBody>
          <a:bodyPr wrap="square" rtlCol="0" anchor="t">
            <a:spAutoFit/>
          </a:bodyPr>
          <a:lstStyle/>
          <a:p>
            <a:r>
              <a:rPr lang="zh-CN" altLang="en-US" sz="3200" b="1">
                <a:solidFill>
                  <a:srgbClr val="FF0000"/>
                </a:solidFill>
                <a:latin typeface="楷体" panose="02010609060101010101" charset="-122"/>
                <a:ea typeface="楷体" panose="02010609060101010101" charset="-122"/>
                <a:cs typeface="楷体" panose="02010609060101010101" charset="-122"/>
                <a:sym typeface="+mn-ea"/>
              </a:rPr>
              <a:t>成果</a:t>
            </a:r>
            <a:endParaRPr lang="zh-CN" altLang="en-US" sz="3200" b="1">
              <a:solidFill>
                <a:srgbClr val="FF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checkerboard(across)">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368425" y="1741805"/>
            <a:ext cx="6688446" cy="1077218"/>
          </a:xfrm>
          <a:prstGeom prst="rect">
            <a:avLst/>
          </a:prstGeom>
          <a:noFill/>
        </p:spPr>
        <p:txBody>
          <a:bodyPr wrap="square" rtlCol="0">
            <a:spAutoFit/>
          </a:bodyPr>
          <a:lstStyle/>
          <a:p>
            <a:r>
              <a:rPr lang="en-US" altLang="zh-CN" sz="3200" b="1" dirty="0" smtClean="0">
                <a:latin typeface="楷体" panose="02010609060101010101" charset="-122"/>
                <a:ea typeface="楷体" panose="02010609060101010101" charset="-122"/>
                <a:sym typeface="+mn-ea"/>
              </a:rPr>
              <a:t>    </a:t>
            </a:r>
            <a:r>
              <a:rPr lang="zh-CN" altLang="en-US" sz="3200" b="1" dirty="0" smtClean="0">
                <a:latin typeface="楷体" panose="02010609060101010101" charset="-122"/>
                <a:ea typeface="楷体" panose="02010609060101010101" charset="-122"/>
                <a:sym typeface="+mn-ea"/>
              </a:rPr>
              <a:t>本单元有很多描写非常精彩的句子，让我们一起来总结一下吧！</a:t>
            </a:r>
            <a:endParaRPr lang="zh-CN" altLang="en-US" sz="32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3035" y="935328"/>
            <a:ext cx="2513939" cy="508324"/>
            <a:chOff x="458" y="988"/>
            <a:chExt cx="4135"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35"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打比方的句子</a:t>
              </a:r>
              <a:endParaRPr lang="zh-CN" altLang="en-US" sz="2800" b="1" dirty="0">
                <a:solidFill>
                  <a:schemeClr val="tx1"/>
                </a:solidFill>
                <a:latin typeface="楷体" panose="02010609060101010101" charset="-122"/>
                <a:ea typeface="楷体" panose="02010609060101010101" charset="-122"/>
              </a:endParaRPr>
            </a:p>
          </p:txBody>
        </p:sp>
      </p:grpSp>
      <p:sp>
        <p:nvSpPr>
          <p:cNvPr id="5" name="矩形 4"/>
          <p:cNvSpPr/>
          <p:nvPr/>
        </p:nvSpPr>
        <p:spPr>
          <a:xfrm>
            <a:off x="758825" y="1877139"/>
            <a:ext cx="7610475" cy="203328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200" b="1" dirty="0" smtClean="0">
                <a:solidFill>
                  <a:schemeClr val="tx1"/>
                </a:solidFill>
                <a:latin typeface="楷体" panose="02010609060101010101" charset="-122"/>
                <a:ea typeface="楷体" panose="02010609060101010101" charset="-122"/>
                <a:cs typeface="楷体" panose="02010609060101010101" charset="-122"/>
              </a:rPr>
              <a:t>    打比方</a:t>
            </a:r>
            <a:r>
              <a:rPr lang="zh-CN" altLang="en-US" sz="3200" b="1" dirty="0">
                <a:solidFill>
                  <a:schemeClr val="tx1"/>
                </a:solidFill>
                <a:latin typeface="楷体" panose="02010609060101010101" charset="-122"/>
                <a:ea typeface="楷体" panose="02010609060101010101" charset="-122"/>
                <a:cs typeface="楷体" panose="02010609060101010101" charset="-122"/>
              </a:rPr>
              <a:t>指的是通过比喻的修辞方法来说明事物特征的一种方法。利用两种不同事物之间的相似之处作比较，增强说明的形象性和生动性。 </a:t>
            </a:r>
            <a:endParaRPr lang="zh-CN" altLang="en-US" sz="3200" b="1" dirty="0">
              <a:solidFill>
                <a:schemeClr val="tx1"/>
              </a:solidFill>
              <a:latin typeface="楷体" panose="02010609060101010101" charset="-122"/>
              <a:ea typeface="楷体" panose="02010609060101010101" charset="-122"/>
              <a:cs typeface="楷体" panose="02010609060101010101" charset="-122"/>
            </a:endParaRPr>
          </a:p>
        </p:txBody>
      </p:sp>
      <p:sp>
        <p:nvSpPr>
          <p:cNvPr id="9" name="TextBox 8"/>
          <p:cNvSpPr txBox="1"/>
          <p:nvPr/>
        </p:nvSpPr>
        <p:spPr>
          <a:xfrm>
            <a:off x="10795" y="247635"/>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句子</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3365" y="495115"/>
            <a:ext cx="8637905" cy="2677656"/>
          </a:xfrm>
          <a:prstGeom prst="rect">
            <a:avLst/>
          </a:prstGeom>
          <a:noFill/>
        </p:spPr>
        <p:txBody>
          <a:bodyPr wrap="square" rtlCol="0">
            <a:spAutoFit/>
          </a:bodyPr>
          <a:lstStyle/>
          <a:p>
            <a:pPr>
              <a:lnSpc>
                <a:spcPct val="120000"/>
              </a:lnSpc>
            </a:pPr>
            <a:r>
              <a:rPr lang="en-US" altLang="zh-CN" sz="2800" b="1" dirty="0">
                <a:latin typeface="楷体" panose="02010609060101010101" charset="-122"/>
                <a:ea typeface="楷体" panose="02010609060101010101" charset="-122"/>
                <a:cs typeface="楷体" panose="02010609060101010101" charset="-122"/>
              </a:rPr>
              <a:t>   </a:t>
            </a:r>
            <a:r>
              <a:rPr lang="zh-CN" altLang="en-US" sz="2800" dirty="0" smtClean="0">
                <a:solidFill>
                  <a:prstClr val="black"/>
                </a:solidFill>
                <a:latin typeface="楷体" panose="02010609060101010101" charset="-122"/>
                <a:ea typeface="楷体" panose="02010609060101010101" charset="-122"/>
                <a:cs typeface="楷体" panose="02010609060101010101" charset="-122"/>
              </a:rPr>
              <a:t> </a:t>
            </a:r>
            <a:r>
              <a:rPr lang="en-US" altLang="zh-CN" sz="2800" b="1" dirty="0">
                <a:solidFill>
                  <a:prstClr val="black"/>
                </a:solidFill>
                <a:latin typeface="楷体" panose="02010609060101010101" charset="-122"/>
                <a:ea typeface="楷体" panose="02010609060101010101" charset="-122"/>
                <a:cs typeface="楷体" panose="02010609060101010101" charset="-122"/>
              </a:rPr>
              <a:t>1.</a:t>
            </a:r>
            <a:r>
              <a:rPr lang="zh-CN" altLang="en-US" sz="2800" b="1" dirty="0">
                <a:solidFill>
                  <a:prstClr val="black"/>
                </a:solidFill>
                <a:latin typeface="楷体" panose="02010609060101010101" charset="-122"/>
                <a:ea typeface="楷体" panose="02010609060101010101" charset="-122"/>
                <a:cs typeface="楷体" panose="02010609060101010101" charset="-122"/>
              </a:rPr>
              <a:t>映入眼帘的是一个</a:t>
            </a:r>
            <a:r>
              <a:rPr lang="zh-CN" altLang="en-US" sz="2800" b="1" dirty="0" smtClean="0">
                <a:solidFill>
                  <a:prstClr val="black"/>
                </a:solidFill>
                <a:latin typeface="楷体" panose="02010609060101010101" charset="-122"/>
                <a:ea typeface="楷体" panose="02010609060101010101" charset="-122"/>
                <a:cs typeface="楷体" panose="02010609060101010101" charset="-122"/>
              </a:rPr>
              <a:t>晶莹的</a:t>
            </a:r>
            <a:r>
              <a:rPr lang="zh-CN" altLang="en-US" sz="2800" b="1" dirty="0">
                <a:solidFill>
                  <a:prstClr val="black"/>
                </a:solidFill>
                <a:latin typeface="楷体" panose="02010609060101010101" charset="-122"/>
                <a:ea typeface="楷体" panose="02010609060101010101" charset="-122"/>
                <a:cs typeface="楷体" panose="02010609060101010101" charset="-122"/>
              </a:rPr>
              <a:t>球体，上面蓝色和白色的纹痕相互交错，周围裹着一层薄薄的水蓝色“纱衣”。</a:t>
            </a:r>
            <a:r>
              <a:rPr lang="zh-CN" altLang="en-US" sz="2800" b="1" dirty="0">
                <a:solidFill>
                  <a:srgbClr val="0000FF"/>
                </a:solidFill>
                <a:latin typeface="楷体" panose="02010609060101010101" charset="-122"/>
                <a:ea typeface="楷体" panose="02010609060101010101" charset="-122"/>
                <a:cs typeface="楷体" panose="02010609060101010101" charset="-122"/>
              </a:rPr>
              <a:t>（</a:t>
            </a:r>
            <a:r>
              <a:rPr lang="en-US" altLang="zh-CN" sz="2800" b="1" dirty="0">
                <a:solidFill>
                  <a:srgbClr val="0000FF"/>
                </a:solidFill>
                <a:latin typeface="楷体" panose="02010609060101010101" charset="-122"/>
                <a:ea typeface="楷体" panose="02010609060101010101" charset="-122"/>
                <a:cs typeface="楷体" panose="02010609060101010101" charset="-122"/>
              </a:rPr>
              <a:t>《</a:t>
            </a:r>
            <a:r>
              <a:rPr lang="zh-CN" altLang="en-US" sz="2800" b="1" dirty="0">
                <a:solidFill>
                  <a:srgbClr val="0000FF"/>
                </a:solidFill>
                <a:latin typeface="楷体" panose="02010609060101010101" charset="-122"/>
                <a:ea typeface="楷体" panose="02010609060101010101" charset="-122"/>
                <a:cs typeface="楷体" panose="02010609060101010101" charset="-122"/>
              </a:rPr>
              <a:t>只有一个地球</a:t>
            </a:r>
            <a:r>
              <a:rPr lang="en-US" altLang="zh-CN" sz="2800" b="1" dirty="0">
                <a:solidFill>
                  <a:srgbClr val="0000FF"/>
                </a:solidFill>
                <a:latin typeface="楷体" panose="02010609060101010101" charset="-122"/>
                <a:ea typeface="楷体" panose="02010609060101010101" charset="-122"/>
                <a:cs typeface="楷体" panose="02010609060101010101" charset="-122"/>
              </a:rPr>
              <a:t>》</a:t>
            </a:r>
            <a:r>
              <a:rPr lang="zh-CN" altLang="en-US" sz="2800" b="1" dirty="0">
                <a:solidFill>
                  <a:srgbClr val="0000FF"/>
                </a:solidFill>
                <a:latin typeface="楷体" panose="02010609060101010101" charset="-122"/>
                <a:ea typeface="楷体" panose="02010609060101010101" charset="-122"/>
                <a:cs typeface="楷体" panose="02010609060101010101" charset="-122"/>
              </a:rPr>
              <a:t>）</a:t>
            </a:r>
            <a:endParaRPr lang="en-US" altLang="zh-CN" sz="2800" b="1" dirty="0" smtClean="0">
              <a:latin typeface="楷体" panose="02010609060101010101" charset="-122"/>
              <a:ea typeface="楷体" panose="02010609060101010101" charset="-122"/>
              <a:cs typeface="楷体" panose="02010609060101010101" charset="-122"/>
            </a:endParaRPr>
          </a:p>
          <a:p>
            <a:pPr>
              <a:lnSpc>
                <a:spcPct val="120000"/>
              </a:lnSpc>
            </a:pPr>
            <a:r>
              <a:rPr lang="en-US" altLang="zh-CN" sz="2800" b="1" dirty="0" smtClean="0">
                <a:latin typeface="楷体" panose="02010609060101010101" charset="-122"/>
                <a:ea typeface="楷体" panose="02010609060101010101" charset="-122"/>
                <a:cs typeface="楷体" panose="02010609060101010101" charset="-122"/>
              </a:rPr>
              <a:t>    2.</a:t>
            </a:r>
            <a:r>
              <a:rPr lang="en-US" altLang="zh-CN" sz="2800" b="1" dirty="0" smtClean="0">
                <a:solidFill>
                  <a:schemeClr val="tx1"/>
                </a:solidFill>
                <a:latin typeface="楷体" panose="02010609060101010101" charset="-122"/>
                <a:ea typeface="楷体" panose="02010609060101010101" charset="-122"/>
                <a:cs typeface="楷体" panose="02010609060101010101" charset="-122"/>
                <a:sym typeface="+mn-ea"/>
              </a:rPr>
              <a:t>地球</a:t>
            </a:r>
            <a:r>
              <a:rPr lang="en-US" altLang="zh-CN" sz="2800" b="1" dirty="0">
                <a:solidFill>
                  <a:schemeClr val="tx1"/>
                </a:solidFill>
                <a:latin typeface="楷体" panose="02010609060101010101" charset="-122"/>
                <a:ea typeface="楷体" panose="02010609060101010101" charset="-122"/>
                <a:cs typeface="楷体" panose="02010609060101010101" charset="-122"/>
                <a:sym typeface="+mn-ea"/>
              </a:rPr>
              <a:t>，这位人类的母亲，这个生命的摇篮，</a:t>
            </a:r>
            <a:r>
              <a:rPr lang="en-US" altLang="zh-CN" sz="2800" b="1" dirty="0" smtClean="0">
                <a:solidFill>
                  <a:schemeClr val="tx1"/>
                </a:solidFill>
                <a:latin typeface="楷体" panose="02010609060101010101" charset="-122"/>
                <a:ea typeface="楷体" panose="02010609060101010101" charset="-122"/>
                <a:cs typeface="楷体" panose="02010609060101010101" charset="-122"/>
                <a:sym typeface="+mn-ea"/>
              </a:rPr>
              <a:t>是那样美丽壮观</a:t>
            </a:r>
            <a:r>
              <a:rPr lang="en-US" altLang="zh-CN" sz="2800" b="1" dirty="0">
                <a:solidFill>
                  <a:schemeClr val="tx1"/>
                </a:solidFill>
                <a:latin typeface="楷体" panose="02010609060101010101" charset="-122"/>
                <a:ea typeface="楷体" panose="02010609060101010101" charset="-122"/>
                <a:cs typeface="楷体" panose="02010609060101010101" charset="-122"/>
                <a:sym typeface="+mn-ea"/>
              </a:rPr>
              <a:t>，和蔼可亲。</a:t>
            </a:r>
            <a:r>
              <a:rPr lang="zh-CN" altLang="en-US" sz="2795" b="1" dirty="0">
                <a:solidFill>
                  <a:srgbClr val="0000FF"/>
                </a:solidFill>
                <a:latin typeface="楷体" panose="02010609060101010101" charset="-122"/>
                <a:ea typeface="楷体" panose="02010609060101010101" charset="-122"/>
                <a:cs typeface="楷体" panose="02010609060101010101" charset="-122"/>
                <a:sym typeface="+mn-ea"/>
              </a:rPr>
              <a:t>（《只有一个地球》）</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621030" y="3223571"/>
            <a:ext cx="7952740" cy="1383665"/>
          </a:xfrm>
          <a:prstGeom prst="rect">
            <a:avLst/>
          </a:prstGeom>
          <a:solidFill>
            <a:schemeClr val="accent1">
              <a:lumMod val="40000"/>
              <a:lumOff val="60000"/>
            </a:schemeClr>
          </a:solidFill>
        </p:spPr>
        <p:txBody>
          <a:bodyPr wrap="square" rtlCol="0">
            <a:spAutoFit/>
          </a:bodyPr>
          <a:lstStyle/>
          <a:p>
            <a:r>
              <a:rPr lang="zh-CN" altLang="en-US" sz="2800" b="1" dirty="0" smtClean="0">
                <a:latin typeface="楷体" panose="02010609060101010101" charset="-122"/>
                <a:ea typeface="楷体" panose="02010609060101010101" charset="-122"/>
              </a:rPr>
              <a:t>    以上两句</a:t>
            </a:r>
            <a:r>
              <a:rPr lang="zh-CN" altLang="en-US" sz="2800" b="1" dirty="0">
                <a:latin typeface="楷体" panose="02010609060101010101" charset="-122"/>
                <a:ea typeface="楷体" panose="02010609060101010101" charset="-122"/>
              </a:rPr>
              <a:t>话运用了打比方的说明手法，使句子在表达上既通俗易懂，又生动形象，读起来极富有感染力。</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80390" y="1253940"/>
            <a:ext cx="8211820" cy="1514261"/>
          </a:xfrm>
          <a:prstGeom prst="rect">
            <a:avLst/>
          </a:prstGeom>
          <a:noFill/>
        </p:spPr>
        <p:txBody>
          <a:bodyPr wrap="square" rtlCol="0">
            <a:spAutoFit/>
          </a:bodyPr>
          <a:lstStyle/>
          <a:p>
            <a:pPr indent="723900">
              <a:lnSpc>
                <a:spcPct val="110000"/>
              </a:lnSpc>
            </a:pPr>
            <a:r>
              <a:rPr lang="en-US" altLang="zh-CN" sz="2800" b="1" dirty="0" smtClean="0">
                <a:latin typeface="楷体" panose="02010609060101010101" charset="-122"/>
                <a:ea typeface="楷体" panose="02010609060101010101" charset="-122"/>
                <a:cs typeface="楷体" panose="02010609060101010101" charset="-122"/>
                <a:sym typeface="+mn-ea"/>
              </a:rPr>
              <a:t>1</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农民一有了土地</a:t>
            </a:r>
            <a:r>
              <a:rPr lang="zh-CN" altLang="en-US" sz="2800" b="1" dirty="0" smtClean="0">
                <a:latin typeface="楷体" panose="02010609060101010101" charset="-122"/>
                <a:ea typeface="楷体" panose="02010609060101010101" charset="-122"/>
                <a:cs typeface="楷体" panose="02010609060101010101" charset="-122"/>
                <a:sym typeface="+mn-ea"/>
              </a:rPr>
              <a:t>，就</a:t>
            </a:r>
            <a:r>
              <a:rPr lang="zh-CN" altLang="en-US" sz="2800" b="1" dirty="0">
                <a:latin typeface="楷体" panose="02010609060101010101" charset="-122"/>
                <a:ea typeface="楷体" panose="02010609060101010101" charset="-122"/>
                <a:cs typeface="楷体" panose="02010609060101010101" charset="-122"/>
                <a:sym typeface="+mn-ea"/>
              </a:rPr>
              <a:t>把整个生命投入了</a:t>
            </a:r>
            <a:r>
              <a:rPr lang="zh-CN" altLang="en-US" sz="2800" b="1" dirty="0" smtClean="0">
                <a:latin typeface="楷体" panose="02010609060101010101" charset="-122"/>
                <a:ea typeface="楷体" panose="02010609060101010101" charset="-122"/>
                <a:cs typeface="楷体" panose="02010609060101010101" charset="-122"/>
                <a:sym typeface="+mn-ea"/>
              </a:rPr>
              <a:t>土地。</a:t>
            </a:r>
            <a:r>
              <a:rPr lang="zh-CN" sz="2800" b="1" dirty="0" smtClean="0">
                <a:latin typeface="楷体" panose="02010609060101010101" charset="-122"/>
                <a:ea typeface="楷体" panose="02010609060101010101" charset="-122"/>
                <a:cs typeface="楷体" panose="02010609060101010101" charset="-122"/>
                <a:sym typeface="+mn-ea"/>
              </a:rPr>
              <a:t>活像</a:t>
            </a:r>
            <a:r>
              <a:rPr lang="zh-CN" sz="2800" b="1" dirty="0">
                <a:latin typeface="楷体" panose="02010609060101010101" charset="-122"/>
                <a:ea typeface="楷体" panose="02010609060101010101" charset="-122"/>
                <a:cs typeface="楷体" panose="02010609060101010101" charset="-122"/>
                <a:sym typeface="+mn-ea"/>
              </a:rPr>
              <a:t>旱天的鹅</a:t>
            </a:r>
            <a:r>
              <a:rPr lang="zh-CN" sz="2800" b="1" dirty="0" smtClean="0">
                <a:latin typeface="楷体" panose="02010609060101010101" charset="-122"/>
                <a:ea typeface="楷体" panose="02010609060101010101" charset="-122"/>
                <a:cs typeface="楷体" panose="02010609060101010101" charset="-122"/>
                <a:sym typeface="+mn-ea"/>
              </a:rPr>
              <a:t>，一</a:t>
            </a:r>
            <a:r>
              <a:rPr lang="zh-CN" sz="2800" b="1" dirty="0">
                <a:latin typeface="楷体" panose="02010609060101010101" charset="-122"/>
                <a:ea typeface="楷体" panose="02010609060101010101" charset="-122"/>
                <a:cs typeface="楷体" panose="02010609060101010101" charset="-122"/>
                <a:sym typeface="+mn-ea"/>
              </a:rPr>
              <a:t>见了水就连头带尾巴钻进水里</a:t>
            </a:r>
            <a:r>
              <a:rPr lang="zh-CN" sz="2800" b="1" dirty="0" smtClean="0">
                <a:latin typeface="楷体" panose="02010609060101010101" charset="-122"/>
                <a:ea typeface="楷体" panose="02010609060101010101" charset="-122"/>
                <a:cs typeface="楷体" panose="02010609060101010101" charset="-122"/>
                <a:sym typeface="+mn-ea"/>
              </a:rPr>
              <a:t>。</a:t>
            </a:r>
            <a:r>
              <a:rPr lang="zh-CN" altLang="en-US" sz="2800" b="1" dirty="0" smtClean="0">
                <a:solidFill>
                  <a:srgbClr val="0000FF"/>
                </a:solidFill>
                <a:latin typeface="楷体" panose="02010609060101010101" charset="-122"/>
                <a:ea typeface="楷体" panose="02010609060101010101" charset="-122"/>
                <a:cs typeface="楷体" panose="02010609060101010101" charset="-122"/>
                <a:sym typeface="+mn-ea"/>
              </a:rPr>
              <a:t>（《三黑和土地》</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7129" y="597985"/>
            <a:ext cx="2413016" cy="506094"/>
            <a:chOff x="623" y="988"/>
            <a:chExt cx="3969" cy="908"/>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623" y="1000"/>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比喻句</a:t>
              </a:r>
              <a:endParaRPr lang="zh-CN" altLang="en-US" sz="2800" b="1" dirty="0">
                <a:solidFill>
                  <a:schemeClr val="tx1"/>
                </a:solidFill>
                <a:latin typeface="楷体" panose="02010609060101010101" charset="-122"/>
                <a:ea typeface="楷体" panose="02010609060101010101" charset="-122"/>
              </a:endParaRPr>
            </a:p>
          </p:txBody>
        </p:sp>
      </p:grpSp>
      <p:sp>
        <p:nvSpPr>
          <p:cNvPr id="3" name="文本框 2"/>
          <p:cNvSpPr txBox="1"/>
          <p:nvPr/>
        </p:nvSpPr>
        <p:spPr>
          <a:xfrm>
            <a:off x="651510" y="2855595"/>
            <a:ext cx="8047990" cy="1814830"/>
          </a:xfrm>
          <a:prstGeom prst="rect">
            <a:avLst/>
          </a:prstGeom>
          <a:solidFill>
            <a:schemeClr val="accent1">
              <a:lumMod val="40000"/>
              <a:lumOff val="60000"/>
            </a:schemeClr>
          </a:solidFill>
        </p:spPr>
        <p:txBody>
          <a:bodyPr wrap="square" rtlCol="0">
            <a:spAutoFit/>
          </a:bodyPr>
          <a:lstStyle>
            <a:defPPr>
              <a:defRPr lang="zh-CN"/>
            </a:defPPr>
            <a:lvl1pPr>
              <a:defRPr sz="2800" b="1">
                <a:latin typeface="楷体" panose="02010609060101010101" charset="-122"/>
                <a:ea typeface="楷体" panose="02010609060101010101" charset="-122"/>
              </a:defRPr>
            </a:lvl1pPr>
          </a:lstStyle>
          <a:p>
            <a:r>
              <a:rPr lang="zh-CN" altLang="en-US" dirty="0" smtClean="0"/>
              <a:t>    这</a:t>
            </a:r>
            <a:r>
              <a:rPr lang="zh-CN" altLang="en-US" dirty="0"/>
              <a:t>句话运用了比喻的修辞手法，把农民获得土地后积极投入生产的状态比作久旱的鹅见水之后钻进水中的情形，将农民惊喜异常、热情高涨的状态生动形象地表现了出来。</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8770" y="549275"/>
            <a:ext cx="8672195" cy="1038860"/>
          </a:xfrm>
          <a:prstGeom prst="rect">
            <a:avLst/>
          </a:prstGeom>
          <a:noFill/>
        </p:spPr>
        <p:txBody>
          <a:bodyPr wrap="square" rtlCol="0">
            <a:spAutoFit/>
          </a:bodyPr>
          <a:lstStyle/>
          <a:p>
            <a:pPr>
              <a:lnSpc>
                <a:spcPct val="110000"/>
              </a:lnSpc>
            </a:pPr>
            <a:r>
              <a:rPr lang="en-US" altLang="zh-CN" sz="2800" b="1">
                <a:latin typeface="楷体" panose="02010609060101010101" charset="-122"/>
                <a:ea typeface="楷体" panose="02010609060101010101" charset="-122"/>
                <a:cs typeface="楷体" panose="02010609060101010101" charset="-122"/>
                <a:sym typeface="+mn-ea"/>
              </a:rPr>
              <a:t>    2.</a:t>
            </a:r>
            <a:r>
              <a:rPr lang="zh-CN" altLang="en-US" sz="2800" b="1">
                <a:latin typeface="楷体" panose="02010609060101010101" charset="-122"/>
                <a:ea typeface="楷体" panose="02010609060101010101" charset="-122"/>
                <a:cs typeface="楷体" panose="02010609060101010101" charset="-122"/>
                <a:sym typeface="+mn-ea"/>
              </a:rPr>
              <a:t>地翻好，又耙了几遍，耙得又平又顺溜，看起来好像妇女们刚梳的头</a:t>
            </a:r>
            <a:r>
              <a:rPr lang="zh-CN" sz="2800" b="1">
                <a:latin typeface="楷体" panose="02010609060101010101" charset="-122"/>
                <a:ea typeface="楷体" panose="02010609060101010101" charset="-122"/>
                <a:cs typeface="楷体" panose="02010609060101010101" charset="-122"/>
                <a:sym typeface="+mn-ea"/>
              </a:rPr>
              <a:t>。</a:t>
            </a:r>
            <a:r>
              <a:rPr lang="zh-CN" altLang="en-US" sz="2800" b="1">
                <a:solidFill>
                  <a:srgbClr val="0000FF"/>
                </a:solidFill>
                <a:latin typeface="楷体" panose="02010609060101010101" charset="-122"/>
                <a:ea typeface="楷体" panose="02010609060101010101" charset="-122"/>
                <a:cs typeface="楷体" panose="02010609060101010101" charset="-122"/>
                <a:sym typeface="+mn-ea"/>
              </a:rPr>
              <a:t>（《三黑和土地》）</a:t>
            </a:r>
            <a:endParaRPr lang="zh-CN" altLang="en-US" sz="2800" b="1">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318770" y="1599565"/>
            <a:ext cx="8672195" cy="1038860"/>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    3.</a:t>
            </a:r>
            <a:r>
              <a:rPr lang="zh-CN" altLang="en-US" sz="2800" b="1" dirty="0">
                <a:latin typeface="楷体" panose="02010609060101010101" charset="-122"/>
                <a:ea typeface="楷体" panose="02010609060101010101" charset="-122"/>
                <a:cs typeface="楷体" panose="02010609060101010101" charset="-122"/>
                <a:sym typeface="+mn-ea"/>
              </a:rPr>
              <a:t>三黑耙过地，坐下来歇一歇</a:t>
            </a:r>
            <a:r>
              <a:rPr lang="zh-CN" sz="2800" b="1" dirty="0">
                <a:latin typeface="楷体" panose="02010609060101010101" charset="-122"/>
                <a:ea typeface="楷体" panose="02010609060101010101" charset="-122"/>
                <a:cs typeface="楷体" panose="02010609060101010101" charset="-122"/>
                <a:sym typeface="+mn-ea"/>
              </a:rPr>
              <a:t>。看见自己种的荞麦已经开花，白霎霎的像一片雪。</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（《三黑和土地》）</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363855" y="2812415"/>
            <a:ext cx="8512810" cy="1815882"/>
          </a:xfrm>
          <a:prstGeom prst="rect">
            <a:avLst/>
          </a:prstGeom>
          <a:solidFill>
            <a:schemeClr val="accent1">
              <a:lumMod val="40000"/>
              <a:lumOff val="60000"/>
            </a:schemeClr>
          </a:solidFill>
        </p:spPr>
        <p:txBody>
          <a:bodyPr wrap="square" rtlCol="0">
            <a:spAutoFit/>
          </a:bodyPr>
          <a:lstStyle>
            <a:defPPr>
              <a:defRPr lang="zh-CN"/>
            </a:defPPr>
            <a:lvl1pPr>
              <a:defRPr sz="2800" b="1">
                <a:latin typeface="楷体" panose="02010609060101010101" charset="-122"/>
                <a:ea typeface="楷体" panose="02010609060101010101" charset="-122"/>
              </a:defRPr>
            </a:lvl1pPr>
          </a:lstStyle>
          <a:p>
            <a:r>
              <a:rPr lang="zh-CN" altLang="en-US" dirty="0" smtClean="0"/>
              <a:t>    比喻</a:t>
            </a:r>
            <a:r>
              <a:rPr lang="zh-CN" altLang="en-US" dirty="0"/>
              <a:t>句，是一种常用修辞手法，用浅显、具体、生动的事物来代替抽象、难理解的事物。比喻句的基本结构分为三部分：本体（被比喻的事物）、喻词（表示比喻关系的词语）和喻体（打比方的事物）。</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638935" y="2114968"/>
            <a:ext cx="792480" cy="829945"/>
          </a:xfrm>
          <a:prstGeom prst="rect">
            <a:avLst/>
          </a:prstGeom>
          <a:noFill/>
        </p:spPr>
        <p:txBody>
          <a:bodyPr wrap="none" rtlCol="0">
            <a:spAutoFit/>
          </a:bodyPr>
          <a:lstStyle/>
          <a:p>
            <a:pPr algn="l"/>
            <a:r>
              <a:rPr lang="zh-CN" altLang="en-US" sz="4800">
                <a:latin typeface="黑体" panose="02010609060101010101" pitchFamily="49" charset="-122"/>
                <a:ea typeface="黑体" panose="02010609060101010101" pitchFamily="49" charset="-122"/>
                <a:cs typeface="楷体" panose="02010609060101010101" charset="-122"/>
                <a:sym typeface="+mn-ea"/>
              </a:rPr>
              <a:t>蔼</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11" name="文本框 10"/>
          <p:cNvSpPr txBox="1"/>
          <p:nvPr/>
        </p:nvSpPr>
        <p:spPr>
          <a:xfrm>
            <a:off x="693481" y="1661599"/>
            <a:ext cx="677960" cy="584775"/>
          </a:xfrm>
          <a:prstGeom prst="rect">
            <a:avLst/>
          </a:prstGeom>
          <a:noFill/>
        </p:spPr>
        <p:txBody>
          <a:bodyPr wrap="square" rtlCol="0">
            <a:spAutoFit/>
          </a:bodyPr>
          <a:lstStyle/>
          <a:p>
            <a:pPr algn="ctr"/>
            <a:r>
              <a:rPr sz="3200">
                <a:solidFill>
                  <a:srgbClr val="FF0000"/>
                </a:solidFill>
                <a:latin typeface="汉语拼音" pitchFamily="34" charset="0"/>
                <a:ea typeface="黑体" panose="02010609060101010101" pitchFamily="49" charset="-122"/>
                <a:cs typeface="汉语拼音" pitchFamily="34" charset="0"/>
                <a:sym typeface="+mn-ea"/>
              </a:rPr>
              <a:t>ǎi</a:t>
            </a:r>
            <a:endParaRPr sz="3200">
              <a:solidFill>
                <a:srgbClr val="FF0000"/>
              </a:solidFill>
              <a:latin typeface="汉语拼音" pitchFamily="34" charset="0"/>
              <a:ea typeface="黑体" panose="02010609060101010101" pitchFamily="49" charset="-122"/>
              <a:cs typeface="汉语拼音" pitchFamily="34" charset="0"/>
              <a:sym typeface="+mn-ea"/>
            </a:endParaRPr>
          </a:p>
        </p:txBody>
      </p:sp>
      <p:sp>
        <p:nvSpPr>
          <p:cNvPr id="20" name="文本框 19"/>
          <p:cNvSpPr txBox="1"/>
          <p:nvPr/>
        </p:nvSpPr>
        <p:spPr>
          <a:xfrm>
            <a:off x="2055340" y="2114968"/>
            <a:ext cx="792480" cy="829945"/>
          </a:xfrm>
          <a:prstGeom prst="rect">
            <a:avLst/>
          </a:prstGeom>
          <a:noFill/>
        </p:spPr>
        <p:txBody>
          <a:bodyPr wrap="none" rtlCol="0">
            <a:spAutoFit/>
          </a:bodyPr>
          <a:lstStyle/>
          <a:p>
            <a:pPr algn="l"/>
            <a:r>
              <a:rPr lang="zh-CN" altLang="en-US" sz="4800">
                <a:latin typeface="黑体" panose="02010609060101010101" pitchFamily="49" charset="-122"/>
                <a:ea typeface="黑体" panose="02010609060101010101" pitchFamily="49" charset="-122"/>
                <a:cs typeface="楷体" panose="02010609060101010101" charset="-122"/>
                <a:sym typeface="+mn-ea"/>
              </a:rPr>
              <a:t>资</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22" name="文本框 21"/>
          <p:cNvSpPr txBox="1"/>
          <p:nvPr/>
        </p:nvSpPr>
        <p:spPr>
          <a:xfrm>
            <a:off x="1998587" y="1662204"/>
            <a:ext cx="877415" cy="583565"/>
          </a:xfrm>
          <a:prstGeom prst="rect">
            <a:avLst/>
          </a:prstGeom>
          <a:noFill/>
        </p:spPr>
        <p:txBody>
          <a:bodyPr wrap="square" rtlCol="0">
            <a:spAutoFit/>
          </a:bodyPr>
          <a:lstStyle/>
          <a:p>
            <a:pPr algn="ctr"/>
            <a:r>
              <a:rPr sz="3200">
                <a:solidFill>
                  <a:srgbClr val="FF0000"/>
                </a:solidFill>
                <a:latin typeface="汉语拼音" pitchFamily="34" charset="0"/>
                <a:ea typeface="黑体" panose="02010609060101010101" pitchFamily="49" charset="-122"/>
                <a:cs typeface="汉语拼音" pitchFamily="34" charset="0"/>
                <a:sym typeface="+mn-ea"/>
              </a:rPr>
              <a:t>zī</a:t>
            </a:r>
            <a:endParaRPr sz="3200">
              <a:solidFill>
                <a:srgbClr val="FF0000"/>
              </a:solidFill>
              <a:latin typeface="汉语拼音" pitchFamily="34" charset="0"/>
              <a:ea typeface="黑体" panose="02010609060101010101" pitchFamily="49" charset="-122"/>
              <a:cs typeface="汉语拼音" pitchFamily="34" charset="0"/>
              <a:sym typeface="+mn-ea"/>
            </a:endParaRPr>
          </a:p>
        </p:txBody>
      </p:sp>
      <p:sp>
        <p:nvSpPr>
          <p:cNvPr id="23" name="文本框 22"/>
          <p:cNvSpPr txBox="1"/>
          <p:nvPr/>
        </p:nvSpPr>
        <p:spPr>
          <a:xfrm>
            <a:off x="3471745" y="2114968"/>
            <a:ext cx="792480" cy="829945"/>
          </a:xfrm>
          <a:prstGeom prst="rect">
            <a:avLst/>
          </a:prstGeom>
          <a:noFill/>
        </p:spPr>
        <p:txBody>
          <a:bodyPr wrap="none" rtlCol="0">
            <a:spAutoFit/>
          </a:bodyPr>
          <a:lstStyle/>
          <a:p>
            <a:pPr algn="l"/>
            <a:r>
              <a:rPr lang="zh-CN" altLang="en-US" sz="4800">
                <a:latin typeface="黑体" panose="02010609060101010101" pitchFamily="49" charset="-122"/>
                <a:ea typeface="黑体" panose="02010609060101010101" pitchFamily="49" charset="-122"/>
                <a:cs typeface="楷体" panose="02010609060101010101" charset="-122"/>
                <a:sym typeface="+mn-ea"/>
              </a:rPr>
              <a:t>涯</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24" name="文本框 23"/>
          <p:cNvSpPr txBox="1"/>
          <p:nvPr/>
        </p:nvSpPr>
        <p:spPr>
          <a:xfrm>
            <a:off x="3416888" y="1661599"/>
            <a:ext cx="858247" cy="584775"/>
          </a:xfrm>
          <a:prstGeom prst="rect">
            <a:avLst/>
          </a:prstGeom>
          <a:noFill/>
        </p:spPr>
        <p:txBody>
          <a:bodyPr wrap="square" rtlCol="0">
            <a:spAutoFit/>
          </a:bodyPr>
          <a:lstStyle/>
          <a:p>
            <a:pPr algn="ctr"/>
            <a:r>
              <a:rPr sz="3200" dirty="0" err="1">
                <a:solidFill>
                  <a:srgbClr val="FF0000"/>
                </a:solidFill>
                <a:latin typeface="汉语拼音" pitchFamily="34" charset="0"/>
                <a:ea typeface="黑体" panose="02010609060101010101" pitchFamily="49" charset="-122"/>
                <a:cs typeface="汉语拼音" pitchFamily="34" charset="0"/>
                <a:sym typeface="+mn-ea"/>
              </a:rPr>
              <a:t>yá</a:t>
            </a:r>
            <a:endParaRPr sz="3200" dirty="0">
              <a:solidFill>
                <a:srgbClr val="FF0000"/>
              </a:solidFill>
              <a:latin typeface="汉语拼音" pitchFamily="34" charset="0"/>
              <a:ea typeface="黑体" panose="02010609060101010101" pitchFamily="49" charset="-122"/>
              <a:cs typeface="汉语拼音" pitchFamily="34" charset="0"/>
              <a:sym typeface="+mn-ea"/>
            </a:endParaRPr>
          </a:p>
        </p:txBody>
      </p:sp>
      <p:sp>
        <p:nvSpPr>
          <p:cNvPr id="55" name="文本框 54"/>
          <p:cNvSpPr txBox="1"/>
          <p:nvPr/>
        </p:nvSpPr>
        <p:spPr>
          <a:xfrm>
            <a:off x="4888150" y="2114968"/>
            <a:ext cx="792480" cy="829945"/>
          </a:xfrm>
          <a:prstGeom prst="rect">
            <a:avLst/>
          </a:prstGeom>
          <a:noFill/>
        </p:spPr>
        <p:txBody>
          <a:bodyPr wrap="none" rtlCol="0">
            <a:spAutoFit/>
          </a:bodyPr>
          <a:lstStyle/>
          <a:p>
            <a:pPr algn="l"/>
            <a:r>
              <a:rPr lang="zh-CN" altLang="en-US" sz="4800">
                <a:latin typeface="黑体" panose="02010609060101010101" pitchFamily="49" charset="-122"/>
                <a:ea typeface="黑体" panose="02010609060101010101" pitchFamily="49" charset="-122"/>
                <a:cs typeface="楷体" panose="02010609060101010101" charset="-122"/>
                <a:sym typeface="+mn-ea"/>
              </a:rPr>
              <a:t>贡</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56" name="文本框 55"/>
          <p:cNvSpPr txBox="1"/>
          <p:nvPr/>
        </p:nvSpPr>
        <p:spPr>
          <a:xfrm>
            <a:off x="4574493" y="1661599"/>
            <a:ext cx="1293363" cy="584775"/>
          </a:xfrm>
          <a:prstGeom prst="rect">
            <a:avLst/>
          </a:prstGeom>
          <a:noFill/>
        </p:spPr>
        <p:txBody>
          <a:bodyPr wrap="square" rtlCol="0">
            <a:spAutoFit/>
          </a:bodyPr>
          <a:lstStyle/>
          <a:p>
            <a:pPr algn="ctr"/>
            <a:r>
              <a:rPr lang="en-US" altLang="zh-CN" sz="3200" dirty="0" err="1">
                <a:solidFill>
                  <a:srgbClr val="FF0000"/>
                </a:solidFill>
                <a:latin typeface="汉语拼音" pitchFamily="34" charset="0"/>
                <a:ea typeface="黑体" panose="02010609060101010101" pitchFamily="49" charset="-122"/>
                <a:cs typeface="汉语拼音" pitchFamily="34" charset="0"/>
                <a:sym typeface="+mn-ea"/>
              </a:rPr>
              <a:t>gòng</a:t>
            </a:r>
            <a:endParaRPr lang="en-US" altLang="zh-CN" sz="3200" dirty="0">
              <a:solidFill>
                <a:srgbClr val="FF0000"/>
              </a:solidFill>
              <a:latin typeface="汉语拼音" pitchFamily="34" charset="0"/>
              <a:ea typeface="黑体" panose="02010609060101010101" pitchFamily="49" charset="-122"/>
              <a:cs typeface="汉语拼音" pitchFamily="34" charset="0"/>
              <a:sym typeface="+mn-ea"/>
            </a:endParaRPr>
          </a:p>
        </p:txBody>
      </p:sp>
      <p:grpSp>
        <p:nvGrpSpPr>
          <p:cNvPr id="5" name="组合 4"/>
          <p:cNvGrpSpPr/>
          <p:nvPr/>
        </p:nvGrpSpPr>
        <p:grpSpPr>
          <a:xfrm>
            <a:off x="-95885" y="1020952"/>
            <a:ext cx="2513330" cy="508324"/>
            <a:chOff x="458" y="988"/>
            <a:chExt cx="4134" cy="912"/>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易读错的字</a:t>
              </a:r>
              <a:endParaRPr lang="zh-CN" altLang="en-US" sz="2800" b="1" dirty="0">
                <a:solidFill>
                  <a:schemeClr val="tx1"/>
                </a:solidFill>
                <a:latin typeface="楷体" panose="02010609060101010101" charset="-122"/>
                <a:ea typeface="楷体" panose="02010609060101010101" charset="-122"/>
              </a:endParaRPr>
            </a:p>
          </p:txBody>
        </p:sp>
      </p:grpSp>
      <p:sp>
        <p:nvSpPr>
          <p:cNvPr id="2" name="文本框 1"/>
          <p:cNvSpPr txBox="1"/>
          <p:nvPr/>
        </p:nvSpPr>
        <p:spPr>
          <a:xfrm>
            <a:off x="6304555" y="2114968"/>
            <a:ext cx="792480" cy="829945"/>
          </a:xfrm>
          <a:prstGeom prst="rect">
            <a:avLst/>
          </a:prstGeom>
          <a:noFill/>
        </p:spPr>
        <p:txBody>
          <a:bodyPr wrap="none" rtlCol="0">
            <a:spAutoFit/>
          </a:bodyPr>
          <a:lstStyle/>
          <a:p>
            <a:pPr lvl="0" algn="l">
              <a:buClrTx/>
              <a:buSzTx/>
              <a:buFontTx/>
            </a:pPr>
            <a:r>
              <a:rPr lang="zh-CN" altLang="en-US" sz="4800">
                <a:latin typeface="黑体" panose="02010609060101010101" pitchFamily="49" charset="-122"/>
                <a:ea typeface="黑体" panose="02010609060101010101" pitchFamily="49" charset="-122"/>
                <a:cs typeface="楷体" panose="02010609060101010101" charset="-122"/>
                <a:sym typeface="+mn-ea"/>
              </a:rPr>
              <a:t>慨</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3" name="文本框 2"/>
          <p:cNvSpPr txBox="1"/>
          <p:nvPr/>
        </p:nvSpPr>
        <p:spPr>
          <a:xfrm>
            <a:off x="7720958" y="2114968"/>
            <a:ext cx="792480" cy="829945"/>
          </a:xfrm>
          <a:prstGeom prst="rect">
            <a:avLst/>
          </a:prstGeom>
          <a:noFill/>
        </p:spPr>
        <p:txBody>
          <a:bodyPr wrap="none" rtlCol="0">
            <a:spAutoFit/>
          </a:bodyPr>
          <a:lstStyle/>
          <a:p>
            <a:pPr lvl="0" algn="l">
              <a:buClrTx/>
              <a:buSzTx/>
              <a:buFontTx/>
            </a:pPr>
            <a:r>
              <a:rPr lang="zh-CN" altLang="en-US" sz="4800">
                <a:latin typeface="黑体" panose="02010609060101010101" pitchFamily="49" charset="-122"/>
                <a:ea typeface="黑体" panose="02010609060101010101" pitchFamily="49" charset="-122"/>
                <a:cs typeface="楷体" panose="02010609060101010101" charset="-122"/>
                <a:sym typeface="+mn-ea"/>
              </a:rPr>
              <a:t>睹</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6" name="文本框 5"/>
          <p:cNvSpPr txBox="1"/>
          <p:nvPr/>
        </p:nvSpPr>
        <p:spPr>
          <a:xfrm>
            <a:off x="10017714" y="3186430"/>
            <a:ext cx="792480" cy="829945"/>
          </a:xfrm>
          <a:prstGeom prst="rect">
            <a:avLst/>
          </a:prstGeom>
          <a:noFill/>
        </p:spPr>
        <p:txBody>
          <a:bodyPr wrap="none" rtlCol="0">
            <a:spAutoFit/>
          </a:bodyPr>
          <a:lstStyle/>
          <a:p>
            <a:pPr lvl="0" algn="l">
              <a:buClrTx/>
              <a:buSzTx/>
              <a:buFontTx/>
            </a:pPr>
            <a:r>
              <a:rPr lang="zh-CN" altLang="en-US" sz="4800">
                <a:latin typeface="黑体" panose="02010609060101010101" pitchFamily="49" charset="-122"/>
                <a:ea typeface="黑体" panose="02010609060101010101" pitchFamily="49" charset="-122"/>
                <a:cs typeface="楷体" panose="02010609060101010101" charset="-122"/>
                <a:sym typeface="+mn-ea"/>
              </a:rPr>
              <a:t>莹</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7" name="文本框 6"/>
          <p:cNvSpPr txBox="1"/>
          <p:nvPr/>
        </p:nvSpPr>
        <p:spPr>
          <a:xfrm>
            <a:off x="6003320" y="1661599"/>
            <a:ext cx="1272958" cy="584775"/>
          </a:xfrm>
          <a:prstGeom prst="rect">
            <a:avLst/>
          </a:prstGeom>
          <a:noFill/>
        </p:spPr>
        <p:txBody>
          <a:bodyPr wrap="square" rtlCol="0">
            <a:spAutoFit/>
          </a:bodyPr>
          <a:lstStyle/>
          <a:p>
            <a:pPr lvl="0" algn="ctr">
              <a:buClrTx/>
              <a:buSzTx/>
              <a:buFontTx/>
            </a:pPr>
            <a:r>
              <a:rPr lang="en-US" altLang="zh-CN" sz="3200" dirty="0" err="1">
                <a:solidFill>
                  <a:srgbClr val="FF0000"/>
                </a:solidFill>
                <a:latin typeface="汉语拼音" pitchFamily="34" charset="0"/>
                <a:ea typeface="黑体" panose="02010609060101010101" pitchFamily="49" charset="-122"/>
                <a:cs typeface="汉语拼音" pitchFamily="34" charset="0"/>
                <a:sym typeface="+mn-ea"/>
              </a:rPr>
              <a:t>kǎi</a:t>
            </a:r>
            <a:endParaRPr lang="en-US" altLang="zh-CN" sz="3200" dirty="0">
              <a:solidFill>
                <a:srgbClr val="FF0000"/>
              </a:solidFill>
              <a:latin typeface="汉语拼音" pitchFamily="34" charset="0"/>
              <a:ea typeface="黑体" panose="02010609060101010101" pitchFamily="49" charset="-122"/>
              <a:cs typeface="汉语拼音" pitchFamily="34" charset="0"/>
              <a:sym typeface="+mn-ea"/>
            </a:endParaRPr>
          </a:p>
        </p:txBody>
      </p:sp>
      <p:sp>
        <p:nvSpPr>
          <p:cNvPr id="8" name="文本框 7"/>
          <p:cNvSpPr txBox="1"/>
          <p:nvPr/>
        </p:nvSpPr>
        <p:spPr>
          <a:xfrm>
            <a:off x="7601514" y="1662204"/>
            <a:ext cx="980225" cy="583565"/>
          </a:xfrm>
          <a:prstGeom prst="rect">
            <a:avLst/>
          </a:prstGeom>
          <a:noFill/>
        </p:spPr>
        <p:txBody>
          <a:bodyPr wrap="square" rtlCol="0">
            <a:spAutoFit/>
          </a:bodyPr>
          <a:lstStyle/>
          <a:p>
            <a:pPr lvl="0" algn="ctr">
              <a:buClrTx/>
              <a:buSzTx/>
              <a:buFontTx/>
            </a:pPr>
            <a:r>
              <a:rPr lang="en-US" altLang="zh-CN" sz="3200">
                <a:solidFill>
                  <a:srgbClr val="FF0000"/>
                </a:solidFill>
                <a:latin typeface="汉语拼音" pitchFamily="34" charset="0"/>
                <a:ea typeface="黑体" panose="02010609060101010101" pitchFamily="49" charset="-122"/>
                <a:cs typeface="汉语拼音" pitchFamily="34" charset="0"/>
                <a:sym typeface="+mn-ea"/>
              </a:rPr>
              <a:t>dǔ</a:t>
            </a:r>
            <a:endParaRPr lang="en-US" altLang="zh-CN" sz="3200">
              <a:solidFill>
                <a:srgbClr val="FF0000"/>
              </a:solidFill>
              <a:latin typeface="汉语拼音" pitchFamily="34" charset="0"/>
              <a:ea typeface="黑体" panose="02010609060101010101" pitchFamily="49" charset="-122"/>
              <a:cs typeface="汉语拼音" pitchFamily="34" charset="0"/>
              <a:sym typeface="+mn-ea"/>
            </a:endParaRPr>
          </a:p>
        </p:txBody>
      </p:sp>
      <p:sp>
        <p:nvSpPr>
          <p:cNvPr id="9" name="文本框 8"/>
          <p:cNvSpPr txBox="1"/>
          <p:nvPr/>
        </p:nvSpPr>
        <p:spPr>
          <a:xfrm>
            <a:off x="9979614" y="2566670"/>
            <a:ext cx="1241566" cy="583565"/>
          </a:xfrm>
          <a:prstGeom prst="rect">
            <a:avLst/>
          </a:prstGeom>
          <a:noFill/>
        </p:spPr>
        <p:txBody>
          <a:bodyPr wrap="square" rtlCol="0">
            <a:spAutoFit/>
          </a:bodyPr>
          <a:lstStyle/>
          <a:p>
            <a:pPr lvl="0" algn="l">
              <a:buClrTx/>
              <a:buSzTx/>
              <a:buFontTx/>
            </a:pPr>
            <a:r>
              <a:rPr lang="en-US" altLang="zh-CN" sz="3200">
                <a:solidFill>
                  <a:srgbClr val="FF0000"/>
                </a:solidFill>
                <a:latin typeface="汉语拼音" pitchFamily="34" charset="0"/>
                <a:ea typeface="黑体" panose="02010609060101010101" pitchFamily="49" charset="-122"/>
                <a:cs typeface="汉语拼音" pitchFamily="34" charset="0"/>
                <a:sym typeface="+mn-ea"/>
              </a:rPr>
              <a:t>yíng</a:t>
            </a:r>
            <a:endParaRPr lang="en-US" altLang="zh-CN" sz="3200">
              <a:solidFill>
                <a:srgbClr val="FF0000"/>
              </a:solidFill>
              <a:latin typeface="汉语拼音" pitchFamily="34" charset="0"/>
              <a:ea typeface="黑体" panose="02010609060101010101" pitchFamily="49" charset="-122"/>
              <a:cs typeface="汉语拼音" pitchFamily="34" charset="0"/>
              <a:sym typeface="+mn-ea"/>
            </a:endParaRPr>
          </a:p>
        </p:txBody>
      </p:sp>
      <p:sp>
        <p:nvSpPr>
          <p:cNvPr id="13" name="矩形标注 12"/>
          <p:cNvSpPr/>
          <p:nvPr/>
        </p:nvSpPr>
        <p:spPr>
          <a:xfrm>
            <a:off x="741057" y="3206429"/>
            <a:ext cx="4543333" cy="1435100"/>
          </a:xfrm>
          <a:prstGeom prst="wedgeRectCallout">
            <a:avLst>
              <a:gd name="adj1" fmla="val 18801"/>
              <a:gd name="adj2" fmla="val -67780"/>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sz="2800" b="1" dirty="0" smtClean="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涯</a:t>
            </a:r>
            <a:r>
              <a:rPr lang="en-US" altLang="zh-CN" sz="2800" b="1" dirty="0" smtClean="0">
                <a:solidFill>
                  <a:schemeClr val="tx1"/>
                </a:solidFill>
                <a:latin typeface="楷体" panose="02010609060101010101" charset="-122"/>
                <a:ea typeface="楷体" panose="02010609060101010101" charset="-122"/>
                <a:cs typeface="楷体" panose="02010609060101010101" charset="-122"/>
              </a:rPr>
              <a:t>”</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字易读</a:t>
            </a:r>
            <a:r>
              <a:rPr lang="zh-CN" altLang="en-US" sz="2800" b="1" dirty="0">
                <a:solidFill>
                  <a:schemeClr val="tx1"/>
                </a:solidFill>
                <a:latin typeface="楷体" panose="02010609060101010101" charset="-122"/>
                <a:ea typeface="楷体" panose="02010609060101010101" charset="-122"/>
                <a:cs typeface="楷体" panose="02010609060101010101" charset="-122"/>
              </a:rPr>
              <a:t>成</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en-US" altLang="zh-CN" sz="2800" b="1" dirty="0" err="1">
                <a:solidFill>
                  <a:schemeClr val="tx1"/>
                </a:solidFill>
                <a:latin typeface="汉语拼音" pitchFamily="34" charset="0"/>
                <a:ea typeface="楷体" panose="02010609060101010101" charset="-122"/>
                <a:cs typeface="汉语拼音" pitchFamily="34" charset="0"/>
              </a:rPr>
              <a:t>ái</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，易与</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捱</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字相混淆，</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涯</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字本意为水边，泛指边际。</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sp>
        <p:nvSpPr>
          <p:cNvPr id="15" name="矩形标注 14"/>
          <p:cNvSpPr/>
          <p:nvPr/>
        </p:nvSpPr>
        <p:spPr>
          <a:xfrm>
            <a:off x="5564035" y="3179770"/>
            <a:ext cx="2863964" cy="1397177"/>
          </a:xfrm>
          <a:prstGeom prst="wedgeRectCallout">
            <a:avLst>
              <a:gd name="adj1" fmla="val -11021"/>
              <a:gd name="adj2" fmla="val -68428"/>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800" b="1" dirty="0" smtClean="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慨</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字易读成</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en-US" altLang="zh-CN" sz="2800" b="1" dirty="0" err="1">
                <a:solidFill>
                  <a:schemeClr val="tx1"/>
                </a:solidFill>
                <a:latin typeface="汉语拼音" pitchFamily="34" charset="0"/>
                <a:ea typeface="楷体" panose="02010609060101010101" charset="-122"/>
                <a:cs typeface="汉语拼音" pitchFamily="34" charset="0"/>
              </a:rPr>
              <a:t>jì</a:t>
            </a:r>
            <a:r>
              <a:rPr lang="en-US" altLang="zh-CN" sz="2800" b="1" dirty="0">
                <a:solidFill>
                  <a:schemeClr val="tx1"/>
                </a:solidFill>
                <a:latin typeface="楷体" panose="02010609060101010101" charset="-122"/>
                <a:ea typeface="楷体" panose="02010609060101010101" charset="-122"/>
                <a:cs typeface="楷体" panose="02010609060101010101" charset="-122"/>
              </a:rPr>
              <a:t>“</a:t>
            </a:r>
            <a:r>
              <a:rPr lang="zh-CN" altLang="en-US" sz="2800" b="1" dirty="0">
                <a:solidFill>
                  <a:schemeClr val="tx1"/>
                </a:solidFill>
                <a:latin typeface="楷体" panose="02010609060101010101" charset="-122"/>
                <a:ea typeface="楷体" panose="02010609060101010101" charset="-122"/>
                <a:cs typeface="楷体" panose="02010609060101010101" charset="-122"/>
              </a:rPr>
              <a:t>，本意是气愤、不吝啬。</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sp>
        <p:nvSpPr>
          <p:cNvPr id="16" name="TextBox 3"/>
          <p:cNvSpPr txBox="1"/>
          <p:nvPr/>
        </p:nvSpPr>
        <p:spPr>
          <a:xfrm>
            <a:off x="4445" y="361935"/>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生字</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randombar(horizontal)">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randombar(horizontal)">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p:bldP spid="24" grpId="0"/>
      <p:bldP spid="56" grpId="0"/>
      <p:bldP spid="7" grpId="0"/>
      <p:bldP spid="8" grpId="0"/>
      <p:bldP spid="13" grpId="0" animBg="1"/>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3547" y="1137735"/>
            <a:ext cx="8211820" cy="1986280"/>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    1.</a:t>
            </a:r>
            <a:r>
              <a:rPr lang="zh-CN" altLang="en-US" sz="2800" b="1" dirty="0">
                <a:latin typeface="楷体" panose="02010609060101010101" charset="-122"/>
                <a:ea typeface="楷体" panose="02010609060101010101" charset="-122"/>
                <a:cs typeface="楷体" panose="02010609060101010101" charset="-122"/>
                <a:sym typeface="+mn-ea"/>
              </a:rPr>
              <a:t>地球是无私的，它向人类慷慨地提供矿产资源。</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（《只有一个地球》）</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a:p>
            <a:pPr>
              <a:lnSpc>
                <a:spcPct val="110000"/>
              </a:lnSpc>
            </a:pPr>
            <a:r>
              <a:rPr lang="en-US" altLang="zh-CN" sz="2800" b="1" dirty="0">
                <a:latin typeface="楷体" panose="02010609060101010101" charset="-122"/>
                <a:ea typeface="楷体" panose="02010609060101010101" charset="-122"/>
                <a:cs typeface="楷体" panose="02010609060101010101" charset="-122"/>
              </a:rPr>
              <a:t>    2.</a:t>
            </a:r>
            <a:r>
              <a:rPr lang="zh-CN" altLang="en-US" sz="2800" b="1" dirty="0">
                <a:latin typeface="楷体" panose="02010609060101010101" charset="-122"/>
                <a:ea typeface="楷体" panose="02010609060101010101" charset="-122"/>
                <a:cs typeface="楷体" panose="02010609060101010101" charset="-122"/>
              </a:rPr>
              <a:t>让地球更好地</a:t>
            </a:r>
            <a:r>
              <a:rPr lang="zh-CN" altLang="en-US" sz="2800" b="1" dirty="0" smtClean="0">
                <a:latin typeface="楷体" panose="02010609060101010101" charset="-122"/>
                <a:ea typeface="楷体" panose="02010609060101010101" charset="-122"/>
                <a:cs typeface="楷体" panose="02010609060101010101" charset="-122"/>
              </a:rPr>
              <a:t>造福于我们</a:t>
            </a:r>
            <a:r>
              <a:rPr lang="zh-CN" altLang="en-US" sz="2800" b="1" dirty="0">
                <a:latin typeface="楷体" panose="02010609060101010101" charset="-122"/>
                <a:ea typeface="楷体" panose="02010609060101010101" charset="-122"/>
                <a:cs typeface="楷体" panose="02010609060101010101" charset="-122"/>
              </a:rPr>
              <a:t>的子孙后代吧！</a:t>
            </a:r>
            <a:r>
              <a:rPr lang="zh-CN" altLang="en-US" sz="2795" b="1" dirty="0">
                <a:solidFill>
                  <a:srgbClr val="0000FF"/>
                </a:solidFill>
                <a:latin typeface="楷体" panose="02010609060101010101" charset="-122"/>
                <a:ea typeface="楷体" panose="02010609060101010101" charset="-122"/>
                <a:cs typeface="楷体" panose="02010609060101010101" charset="-122"/>
                <a:sym typeface="+mn-ea"/>
              </a:rPr>
              <a:t>（《只有一个地球》）</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7145" y="547370"/>
            <a:ext cx="2670810" cy="506095"/>
            <a:chOff x="623" y="988"/>
            <a:chExt cx="3969" cy="908"/>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623" y="1000"/>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拟人句</a:t>
              </a:r>
              <a:endParaRPr lang="zh-CN" altLang="en-US" sz="2800" b="1" dirty="0">
                <a:solidFill>
                  <a:schemeClr val="tx1"/>
                </a:solidFill>
                <a:latin typeface="楷体" panose="02010609060101010101" charset="-122"/>
                <a:ea typeface="楷体" panose="02010609060101010101" charset="-122"/>
              </a:endParaRPr>
            </a:p>
          </p:txBody>
        </p:sp>
      </p:grpSp>
      <p:sp>
        <p:nvSpPr>
          <p:cNvPr id="3" name="文本框 2"/>
          <p:cNvSpPr txBox="1"/>
          <p:nvPr/>
        </p:nvSpPr>
        <p:spPr>
          <a:xfrm>
            <a:off x="547370" y="3182620"/>
            <a:ext cx="7987030" cy="1384995"/>
          </a:xfrm>
          <a:prstGeom prst="rect">
            <a:avLst/>
          </a:prstGeom>
          <a:solidFill>
            <a:schemeClr val="accent1">
              <a:lumMod val="40000"/>
              <a:lumOff val="60000"/>
            </a:schemeClr>
          </a:solidFill>
        </p:spPr>
        <p:txBody>
          <a:bodyPr wrap="square" rtlCol="0">
            <a:spAutoFit/>
          </a:bodyPr>
          <a:lstStyle>
            <a:defPPr>
              <a:defRPr lang="zh-CN"/>
            </a:defPPr>
            <a:lvl1pPr>
              <a:defRPr sz="2800" b="1">
                <a:latin typeface="楷体" panose="02010609060101010101" charset="-122"/>
                <a:ea typeface="楷体" panose="02010609060101010101" charset="-122"/>
              </a:defRPr>
            </a:lvl1pPr>
          </a:lstStyle>
          <a:p>
            <a:r>
              <a:rPr lang="zh-CN" altLang="en-US" dirty="0" smtClean="0"/>
              <a:t>    拟人</a:t>
            </a:r>
            <a:r>
              <a:rPr lang="zh-CN" altLang="en-US" dirty="0"/>
              <a:t>句的好处是能增强语言的美感、表现力，使句子更生动、形象，还能强调对这一事物的喜爱之情。</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across)">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1788" y="1094396"/>
            <a:ext cx="8620125" cy="1568450"/>
          </a:xfrm>
          <a:prstGeom prst="rect">
            <a:avLst/>
          </a:prstGeom>
          <a:noFill/>
        </p:spPr>
        <p:txBody>
          <a:bodyPr wrap="square" rtlCol="0">
            <a:spAutoFit/>
          </a:bodyPr>
          <a:lstStyle/>
          <a:p>
            <a:r>
              <a:rPr lang="en-US" altLang="zh-CN" sz="3200" b="1" dirty="0">
                <a:latin typeface="楷体" panose="02010609060101010101" charset="-122"/>
                <a:ea typeface="楷体" panose="02010609060101010101" charset="-122"/>
                <a:cs typeface="楷体" panose="02010609060101010101" charset="-122"/>
                <a:sym typeface="+mn-ea"/>
              </a:rPr>
              <a:t>    1.拿矿物资源来说，</a:t>
            </a:r>
            <a:r>
              <a:rPr lang="en-US" altLang="zh-CN" sz="3200" b="1" dirty="0" smtClean="0">
                <a:latin typeface="楷体" panose="02010609060101010101" charset="-122"/>
                <a:ea typeface="楷体" panose="02010609060101010101" charset="-122"/>
                <a:cs typeface="楷体" panose="02010609060101010101" charset="-122"/>
                <a:sym typeface="+mn-ea"/>
              </a:rPr>
              <a:t>它</a:t>
            </a:r>
            <a:r>
              <a:rPr lang="en-US" altLang="zh-CN" sz="3200" b="1" dirty="0" smtClean="0">
                <a:solidFill>
                  <a:srgbClr val="FF0000"/>
                </a:solidFill>
                <a:latin typeface="楷体" panose="02010609060101010101" charset="-122"/>
                <a:ea typeface="楷体" panose="02010609060101010101" charset="-122"/>
                <a:cs typeface="楷体" panose="02010609060101010101" charset="-122"/>
                <a:sym typeface="+mn-ea"/>
              </a:rPr>
              <a:t>不是</a:t>
            </a:r>
            <a:r>
              <a:rPr lang="zh-CN" altLang="en-US" sz="3200" b="1" dirty="0" smtClean="0">
                <a:latin typeface="楷体" panose="02010609060101010101" charset="-122"/>
                <a:ea typeface="楷体" panose="02010609060101010101" charset="-122"/>
                <a:cs typeface="楷体" panose="02010609060101010101" charset="-122"/>
                <a:sym typeface="+mn-ea"/>
              </a:rPr>
              <a:t>谁</a:t>
            </a:r>
            <a:r>
              <a:rPr lang="en-US" altLang="zh-CN" sz="3200" b="1" dirty="0" err="1" smtClean="0">
                <a:latin typeface="楷体" panose="02010609060101010101" charset="-122"/>
                <a:ea typeface="楷体" panose="02010609060101010101" charset="-122"/>
                <a:cs typeface="楷体" panose="02010609060101010101" charset="-122"/>
                <a:sym typeface="+mn-ea"/>
              </a:rPr>
              <a:t>的恩赐</a:t>
            </a:r>
            <a:r>
              <a:rPr lang="en-US" altLang="zh-CN" sz="3200" b="1" dirty="0" err="1">
                <a:latin typeface="楷体" panose="02010609060101010101" charset="-122"/>
                <a:ea typeface="楷体" panose="02010609060101010101" charset="-122"/>
                <a:cs typeface="楷体" panose="02010609060101010101" charset="-122"/>
                <a:sym typeface="+mn-ea"/>
              </a:rPr>
              <a:t>，</a:t>
            </a:r>
            <a:r>
              <a:rPr lang="en-US" altLang="zh-CN" sz="3200" b="1" dirty="0" err="1">
                <a:solidFill>
                  <a:srgbClr val="FF0000"/>
                </a:solidFill>
                <a:latin typeface="楷体" panose="02010609060101010101" charset="-122"/>
                <a:ea typeface="楷体" panose="02010609060101010101" charset="-122"/>
                <a:cs typeface="楷体" panose="02010609060101010101" charset="-122"/>
                <a:sym typeface="+mn-ea"/>
              </a:rPr>
              <a:t>而是</a:t>
            </a:r>
            <a:r>
              <a:rPr lang="en-US" altLang="zh-CN" sz="3200" b="1" dirty="0" err="1">
                <a:latin typeface="楷体" panose="02010609060101010101" charset="-122"/>
                <a:ea typeface="楷体" panose="02010609060101010101" charset="-122"/>
                <a:cs typeface="楷体" panose="02010609060101010101" charset="-122"/>
                <a:sym typeface="+mn-ea"/>
              </a:rPr>
              <a:t>经过几百万年，甚至几亿年的地质变化才形成的</a:t>
            </a:r>
            <a:r>
              <a:rPr lang="en-US" altLang="zh-CN" sz="3200" b="1" dirty="0">
                <a:latin typeface="楷体" panose="02010609060101010101" charset="-122"/>
                <a:ea typeface="楷体" panose="02010609060101010101" charset="-122"/>
                <a:cs typeface="楷体" panose="02010609060101010101" charset="-122"/>
                <a:sym typeface="+mn-ea"/>
              </a:rPr>
              <a:t>。</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（《只有一个地球》）</a:t>
            </a:r>
            <a:endParaRPr lang="zh-CN" altLang="en-US" sz="3200" b="1" dirty="0">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33985" y="445770"/>
            <a:ext cx="3970862" cy="508635"/>
            <a:chOff x="458" y="988"/>
            <a:chExt cx="4209"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209"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有关联词语的句子</a:t>
              </a:r>
              <a:endParaRPr lang="zh-CN" altLang="en-US" sz="2800" b="1" dirty="0">
                <a:solidFill>
                  <a:schemeClr val="tx1"/>
                </a:solidFill>
                <a:latin typeface="楷体" panose="02010609060101010101" charset="-122"/>
                <a:ea typeface="楷体" panose="02010609060101010101" charset="-122"/>
              </a:endParaRPr>
            </a:p>
          </p:txBody>
        </p:sp>
      </p:grpSp>
      <p:sp>
        <p:nvSpPr>
          <p:cNvPr id="6" name="文本框 1"/>
          <p:cNvSpPr txBox="1"/>
          <p:nvPr/>
        </p:nvSpPr>
        <p:spPr>
          <a:xfrm>
            <a:off x="367189" y="2646971"/>
            <a:ext cx="8408512" cy="2061210"/>
          </a:xfrm>
          <a:prstGeom prst="rect">
            <a:avLst/>
          </a:prstGeom>
          <a:noFill/>
        </p:spPr>
        <p:txBody>
          <a:bodyPr wrap="square" rtlCol="0">
            <a:spAutoFit/>
          </a:bodyPr>
          <a:lstStyle/>
          <a:p>
            <a:r>
              <a:rPr lang="en-US" altLang="zh-CN" sz="3200" b="1" dirty="0">
                <a:latin typeface="楷体" panose="02010609060101010101" charset="-122"/>
                <a:ea typeface="楷体" panose="02010609060101010101" charset="-122"/>
                <a:cs typeface="楷体" panose="02010609060101010101" charset="-122"/>
                <a:sym typeface="+mn-ea"/>
              </a:rPr>
              <a:t>    2.</a:t>
            </a:r>
            <a:r>
              <a:rPr lang="zh-CN" altLang="en-US" sz="3200" b="1" dirty="0" smtClean="0">
                <a:latin typeface="楷体" panose="02010609060101010101" charset="-122"/>
                <a:ea typeface="楷体" panose="02010609060101010101" charset="-122"/>
                <a:cs typeface="楷体" panose="02010609060101010101" charset="-122"/>
                <a:sym typeface="+mn-ea"/>
              </a:rPr>
              <a:t>但是，因为人们随意</a:t>
            </a:r>
            <a:r>
              <a:rPr lang="zh-CN" altLang="en-US" sz="3200" b="1" dirty="0">
                <a:latin typeface="楷体" panose="02010609060101010101" charset="-122"/>
                <a:ea typeface="楷体" panose="02010609060101010101" charset="-122"/>
                <a:cs typeface="楷体" panose="02010609060101010101" charset="-122"/>
                <a:sym typeface="+mn-ea"/>
              </a:rPr>
              <a:t>毁坏自然资源，不顾后果地滥用化学品，</a:t>
            </a:r>
            <a:r>
              <a:rPr lang="zh-CN" altLang="en-US" sz="3200" b="1" dirty="0">
                <a:solidFill>
                  <a:srgbClr val="FF0000"/>
                </a:solidFill>
                <a:latin typeface="楷体" panose="02010609060101010101" charset="-122"/>
                <a:ea typeface="楷体" panose="02010609060101010101" charset="-122"/>
                <a:cs typeface="楷体" panose="02010609060101010101" charset="-122"/>
                <a:sym typeface="+mn-ea"/>
              </a:rPr>
              <a:t>不但</a:t>
            </a:r>
            <a:r>
              <a:rPr lang="zh-CN" altLang="en-US" sz="3200" b="1" dirty="0">
                <a:latin typeface="楷体" panose="02010609060101010101" charset="-122"/>
                <a:ea typeface="楷体" panose="02010609060101010101" charset="-122"/>
                <a:cs typeface="楷体" panose="02010609060101010101" charset="-122"/>
                <a:sym typeface="+mn-ea"/>
              </a:rPr>
              <a:t>使它们不能再生，</a:t>
            </a:r>
            <a:r>
              <a:rPr lang="zh-CN" altLang="en-US" sz="3200" b="1" dirty="0">
                <a:solidFill>
                  <a:srgbClr val="FF0000"/>
                </a:solidFill>
                <a:latin typeface="楷体" panose="02010609060101010101" charset="-122"/>
                <a:ea typeface="楷体" panose="02010609060101010101" charset="-122"/>
                <a:cs typeface="楷体" panose="02010609060101010101" charset="-122"/>
                <a:sym typeface="+mn-ea"/>
              </a:rPr>
              <a:t>还</a:t>
            </a:r>
            <a:r>
              <a:rPr lang="zh-CN" altLang="en-US" sz="3200" b="1" dirty="0">
                <a:latin typeface="楷体" panose="02010609060101010101" charset="-122"/>
                <a:ea typeface="楷体" panose="02010609060101010101" charset="-122"/>
                <a:cs typeface="楷体" panose="02010609060101010101" charset="-122"/>
                <a:sym typeface="+mn-ea"/>
              </a:rPr>
              <a:t>造成了一系列生态灾难，给人类生存带来了严重的威胁。</a:t>
            </a:r>
            <a:r>
              <a:rPr lang="zh-CN" altLang="en-US" sz="3200" b="1" dirty="0">
                <a:solidFill>
                  <a:srgbClr val="0000FF"/>
                </a:solidFill>
                <a:latin typeface="楷体" panose="02010609060101010101" charset="-122"/>
                <a:ea typeface="楷体" panose="02010609060101010101" charset="-122"/>
                <a:cs typeface="楷体" panose="02010609060101010101" charset="-122"/>
                <a:sym typeface="+mn-ea"/>
              </a:rPr>
              <a:t>（《只有一个地球》）</a:t>
            </a:r>
            <a:endParaRPr lang="zh-CN" altLang="en-US" sz="3200" b="1"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heckerboard(across)">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0690" y="489400"/>
            <a:ext cx="8211820" cy="1512570"/>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    3.</a:t>
            </a:r>
            <a:r>
              <a:rPr lang="zh-CN" altLang="en-US" sz="2800" b="1" dirty="0">
                <a:latin typeface="楷体" panose="02010609060101010101" charset="-122"/>
                <a:ea typeface="楷体" panose="02010609060101010101" charset="-122"/>
                <a:cs typeface="楷体" panose="02010609060101010101" charset="-122"/>
                <a:sym typeface="+mn-ea"/>
              </a:rPr>
              <a:t>农民</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一</a:t>
            </a:r>
            <a:r>
              <a:rPr lang="zh-CN" altLang="en-US" sz="2800" b="1" dirty="0">
                <a:latin typeface="楷体" panose="02010609060101010101" charset="-122"/>
                <a:ea typeface="楷体" panose="02010609060101010101" charset="-122"/>
                <a:cs typeface="楷体" panose="02010609060101010101" charset="-122"/>
                <a:sym typeface="+mn-ea"/>
              </a:rPr>
              <a:t>有了土地，</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就</a:t>
            </a:r>
            <a:r>
              <a:rPr lang="zh-CN" altLang="en-US" sz="2800" b="1" dirty="0">
                <a:latin typeface="楷体" panose="02010609060101010101" charset="-122"/>
                <a:ea typeface="楷体" panose="02010609060101010101" charset="-122"/>
                <a:cs typeface="楷体" panose="02010609060101010101" charset="-122"/>
                <a:sym typeface="+mn-ea"/>
              </a:rPr>
              <a:t>把整个生命投入了</a:t>
            </a:r>
            <a:r>
              <a:rPr lang="zh-CN" altLang="en-US" sz="2800" b="1" dirty="0" smtClean="0">
                <a:latin typeface="楷体" panose="02010609060101010101" charset="-122"/>
                <a:ea typeface="楷体" panose="02010609060101010101" charset="-122"/>
                <a:cs typeface="楷体" panose="02010609060101010101" charset="-122"/>
                <a:sym typeface="+mn-ea"/>
              </a:rPr>
              <a:t>土地。</a:t>
            </a:r>
            <a:r>
              <a:rPr lang="zh-CN" sz="2800" b="1" dirty="0" smtClean="0">
                <a:latin typeface="楷体" panose="02010609060101010101" charset="-122"/>
                <a:ea typeface="楷体" panose="02010609060101010101" charset="-122"/>
                <a:cs typeface="楷体" panose="02010609060101010101" charset="-122"/>
                <a:sym typeface="+mn-ea"/>
              </a:rPr>
              <a:t>活像</a:t>
            </a:r>
            <a:r>
              <a:rPr lang="zh-CN" sz="2800" b="1" dirty="0">
                <a:latin typeface="楷体" panose="02010609060101010101" charset="-122"/>
                <a:ea typeface="楷体" panose="02010609060101010101" charset="-122"/>
                <a:cs typeface="楷体" panose="02010609060101010101" charset="-122"/>
                <a:sym typeface="+mn-ea"/>
              </a:rPr>
              <a:t>旱天的鹅，</a:t>
            </a:r>
            <a:r>
              <a:rPr lang="zh-CN" sz="2800" b="1" dirty="0">
                <a:solidFill>
                  <a:srgbClr val="FF0000"/>
                </a:solidFill>
                <a:latin typeface="楷体" panose="02010609060101010101" charset="-122"/>
                <a:ea typeface="楷体" panose="02010609060101010101" charset="-122"/>
                <a:cs typeface="楷体" panose="02010609060101010101" charset="-122"/>
                <a:sym typeface="+mn-ea"/>
              </a:rPr>
              <a:t>一</a:t>
            </a:r>
            <a:r>
              <a:rPr lang="zh-CN" sz="2800" b="1" dirty="0">
                <a:latin typeface="楷体" panose="02010609060101010101" charset="-122"/>
                <a:ea typeface="楷体" panose="02010609060101010101" charset="-122"/>
                <a:cs typeface="楷体" panose="02010609060101010101" charset="-122"/>
                <a:sym typeface="+mn-ea"/>
              </a:rPr>
              <a:t>见了水</a:t>
            </a:r>
            <a:r>
              <a:rPr lang="zh-CN" sz="2800" b="1" dirty="0">
                <a:solidFill>
                  <a:srgbClr val="FF0000"/>
                </a:solidFill>
                <a:latin typeface="楷体" panose="02010609060101010101" charset="-122"/>
                <a:ea typeface="楷体" panose="02010609060101010101" charset="-122"/>
                <a:cs typeface="楷体" panose="02010609060101010101" charset="-122"/>
                <a:sym typeface="+mn-ea"/>
              </a:rPr>
              <a:t>就</a:t>
            </a:r>
            <a:r>
              <a:rPr lang="zh-CN" sz="2800" b="1" dirty="0">
                <a:latin typeface="楷体" panose="02010609060101010101" charset="-122"/>
                <a:ea typeface="楷体" panose="02010609060101010101" charset="-122"/>
                <a:cs typeface="楷体" panose="02010609060101010101" charset="-122"/>
                <a:sym typeface="+mn-ea"/>
              </a:rPr>
              <a:t>连头带尾巴钻进水里。</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（《三黑和土地》）</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453390" y="2047055"/>
            <a:ext cx="8211820" cy="1038860"/>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    4.</a:t>
            </a:r>
            <a:r>
              <a:rPr lang="zh-CN" altLang="en-US" sz="2800" b="1" dirty="0">
                <a:latin typeface="楷体" panose="02010609060101010101" charset="-122"/>
                <a:ea typeface="楷体" panose="02010609060101010101" charset="-122"/>
                <a:cs typeface="楷体" panose="02010609060101010101" charset="-122"/>
                <a:sym typeface="+mn-ea"/>
              </a:rPr>
              <a:t>三黑</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一边</a:t>
            </a:r>
            <a:r>
              <a:rPr lang="zh-CN" altLang="en-US" sz="2800" b="1" dirty="0">
                <a:latin typeface="楷体" panose="02010609060101010101" charset="-122"/>
                <a:ea typeface="楷体" panose="02010609060101010101" charset="-122"/>
                <a:cs typeface="楷体" panose="02010609060101010101" charset="-122"/>
                <a:sym typeface="+mn-ea"/>
              </a:rPr>
              <a:t>耙地，</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一边</a:t>
            </a:r>
            <a:r>
              <a:rPr lang="zh-CN" altLang="en-US" sz="2800" b="1" dirty="0">
                <a:latin typeface="楷体" panose="02010609060101010101" charset="-122"/>
                <a:ea typeface="楷体" panose="02010609060101010101" charset="-122"/>
                <a:cs typeface="楷体" panose="02010609060101010101" charset="-122"/>
                <a:sym typeface="+mn-ea"/>
              </a:rPr>
              <a:t>想着：翻身的人儿心里真甜</a:t>
            </a:r>
            <a:r>
              <a:rPr lang="zh-CN" sz="2800" b="1" dirty="0">
                <a:latin typeface="楷体" panose="02010609060101010101" charset="-122"/>
                <a:ea typeface="楷体" panose="02010609060101010101" charset="-122"/>
                <a:cs typeface="楷体" panose="02010609060101010101" charset="-122"/>
                <a:sym typeface="+mn-ea"/>
              </a:rPr>
              <a:t>。</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（《三黑和土地》）</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545465" y="3234690"/>
            <a:ext cx="8145145" cy="1384995"/>
          </a:xfrm>
          <a:prstGeom prst="rect">
            <a:avLst/>
          </a:prstGeom>
          <a:solidFill>
            <a:schemeClr val="accent1">
              <a:lumMod val="40000"/>
              <a:lumOff val="60000"/>
            </a:schemeClr>
          </a:solidFill>
        </p:spPr>
        <p:txBody>
          <a:bodyPr wrap="square" rtlCol="0">
            <a:spAutoFit/>
          </a:bodyPr>
          <a:lstStyle/>
          <a:p>
            <a:r>
              <a:rPr lang="zh-CN" altLang="en-US" sz="2800" b="1" dirty="0" smtClean="0">
                <a:latin typeface="楷体" panose="02010609060101010101" charset="-122"/>
                <a:ea typeface="楷体" panose="02010609060101010101" charset="-122"/>
                <a:cs typeface="楷体" panose="02010609060101010101" charset="-122"/>
              </a:rPr>
              <a:t>    关联</a:t>
            </a:r>
            <a:r>
              <a:rPr lang="zh-CN" altLang="en-US" sz="2800" b="1" dirty="0">
                <a:latin typeface="楷体" panose="02010609060101010101" charset="-122"/>
                <a:ea typeface="楷体" panose="02010609060101010101" charset="-122"/>
                <a:cs typeface="楷体" panose="02010609060101010101" charset="-122"/>
              </a:rPr>
              <a:t>词语在句子的表达中起关联的作用,它使前后意思联系更加密切,层次更清楚明了, 表达更有逻辑性。</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95275" y="1118235"/>
            <a:ext cx="8554085" cy="1383665"/>
          </a:xfrm>
          <a:prstGeom prst="rect">
            <a:avLst/>
          </a:prstGeom>
          <a:no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老人说：“这树下的</a:t>
            </a:r>
            <a:r>
              <a:rPr lang="zh-CN" altLang="en-US" sz="2800" b="1" dirty="0" smtClean="0">
                <a:latin typeface="楷体" panose="02010609060101010101" charset="-122"/>
                <a:ea typeface="楷体" panose="02010609060101010101" charset="-122"/>
                <a:cs typeface="楷体" panose="02010609060101010101" charset="-122"/>
                <a:sym typeface="+mn-ea"/>
              </a:rPr>
              <a:t>淤泥</a:t>
            </a:r>
            <a:r>
              <a:rPr lang="zh-CN" altLang="en-US" sz="2800" b="1" dirty="0">
                <a:latin typeface="楷体" panose="02010609060101010101" charset="-122"/>
                <a:ea typeface="楷体" panose="02010609060101010101" charset="-122"/>
                <a:cs typeface="楷体" panose="02010609060101010101" charset="-122"/>
                <a:sym typeface="+mn-ea"/>
              </a:rPr>
              <a:t>有两米厚，都是好土</a:t>
            </a:r>
            <a:r>
              <a:rPr lang="zh-CN" altLang="en-US" sz="2800" b="1" dirty="0" smtClean="0">
                <a:latin typeface="楷体" panose="02010609060101010101" charset="-122"/>
                <a:ea typeface="楷体" panose="02010609060101010101" charset="-122"/>
                <a:cs typeface="楷体" panose="02010609060101010101" charset="-122"/>
                <a:sym typeface="+mn-ea"/>
              </a:rPr>
              <a:t>啊！”</a:t>
            </a:r>
            <a:r>
              <a:rPr lang="zh-CN" altLang="en-US" sz="2800" b="1" dirty="0">
                <a:latin typeface="楷体" panose="02010609060101010101" charset="-122"/>
                <a:ea typeface="楷体" panose="02010609060101010101" charset="-122"/>
                <a:cs typeface="楷体" panose="02010609060101010101" charset="-122"/>
                <a:sym typeface="+mn-ea"/>
              </a:rPr>
              <a:t>是的，保住了这黄土，我们才有这绿树；有了这绿树，我们才守住了这片土</a:t>
            </a:r>
            <a:r>
              <a:rPr sz="2800" b="1" dirty="0">
                <a:latin typeface="楷体" panose="02010609060101010101" charset="-122"/>
                <a:ea typeface="楷体" panose="02010609060101010101" charset="-122"/>
                <a:cs typeface="楷体" panose="02010609060101010101" charset="-122"/>
                <a:sym typeface="+mn-ea"/>
              </a:rPr>
              <a:t>。</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（《青山不老》）</a:t>
            </a:r>
            <a:r>
              <a:rPr lang="en-US" altLang="zh-CN" sz="2800" b="1" dirty="0">
                <a:latin typeface="楷体" panose="02010609060101010101" charset="-122"/>
                <a:ea typeface="楷体" panose="02010609060101010101" charset="-122"/>
                <a:cs typeface="楷体" panose="02010609060101010101" charset="-122"/>
                <a:sym typeface="+mn-ea"/>
              </a:rPr>
              <a:t>  </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6" name="组合 5"/>
          <p:cNvGrpSpPr/>
          <p:nvPr/>
        </p:nvGrpSpPr>
        <p:grpSpPr>
          <a:xfrm>
            <a:off x="-63182" y="474795"/>
            <a:ext cx="3305175" cy="508362"/>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语言描写</a:t>
              </a:r>
              <a:endParaRPr lang="zh-CN" altLang="en-US" sz="2800" b="1" dirty="0">
                <a:solidFill>
                  <a:schemeClr val="tx1"/>
                </a:solidFill>
                <a:latin typeface="楷体" panose="02010609060101010101" charset="-122"/>
                <a:ea typeface="楷体" panose="02010609060101010101" charset="-122"/>
              </a:endParaRPr>
            </a:p>
          </p:txBody>
        </p:sp>
      </p:grpSp>
      <p:sp>
        <p:nvSpPr>
          <p:cNvPr id="4" name="文本框 3"/>
          <p:cNvSpPr txBox="1"/>
          <p:nvPr/>
        </p:nvSpPr>
        <p:spPr>
          <a:xfrm>
            <a:off x="347981" y="2667000"/>
            <a:ext cx="8501380" cy="1814830"/>
          </a:xfrm>
          <a:prstGeom prst="rect">
            <a:avLst/>
          </a:prstGeom>
          <a:solidFill>
            <a:schemeClr val="accent1">
              <a:lumMod val="40000"/>
              <a:lumOff val="60000"/>
            </a:schemeClr>
          </a:solidFill>
        </p:spPr>
        <p:txBody>
          <a:bodyPr wrap="square" rtlCol="0">
            <a:spAutoFit/>
          </a:bodyPr>
          <a:lstStyle/>
          <a:p>
            <a:r>
              <a:rPr lang="en-US" altLang="zh-CN" sz="2800" b="1" dirty="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这句话点出了黄土和绿树相互依存、不可分割的关系</a:t>
            </a:r>
            <a:r>
              <a:rPr lang="zh-CN" altLang="en-US" sz="2800" b="1" dirty="0" smtClean="0">
                <a:latin typeface="楷体" panose="02010609060101010101" charset="-122"/>
                <a:ea typeface="楷体" panose="02010609060101010101" charset="-122"/>
              </a:rPr>
              <a:t>，通过</a:t>
            </a:r>
            <a:r>
              <a:rPr lang="zh-CN" altLang="en-US" sz="2800" b="1" dirty="0">
                <a:latin typeface="楷体" panose="02010609060101010101" charset="-122"/>
                <a:ea typeface="楷体" panose="02010609060101010101" charset="-122"/>
              </a:rPr>
              <a:t>语言描写写出了老人和青山的关系也是这样：青山养育了老人，老人也通过努力创造了这片绿色的奇迹，从而回报了青山，可以塑造人物形象。</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across)">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6554" y="833253"/>
            <a:ext cx="8538845" cy="3970318"/>
          </a:xfrm>
          <a:prstGeom prst="rect">
            <a:avLst/>
          </a:prstGeom>
          <a:noFill/>
        </p:spPr>
        <p:txBody>
          <a:bodyPr wrap="square" rtlCol="0">
            <a:spAutoFit/>
          </a:bodyPr>
          <a:lstStyle/>
          <a:p>
            <a:pPr>
              <a:lnSpc>
                <a:spcPct val="100000"/>
              </a:lnSpc>
            </a:pP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一、关联词语填空。</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a:p>
            <a:pPr algn="just">
              <a:lnSpc>
                <a:spcPct val="100000"/>
              </a:lnSpc>
            </a:pPr>
            <a:r>
              <a:rPr lang="en-US" altLang="zh-CN" sz="2800" b="1" dirty="0">
                <a:solidFill>
                  <a:schemeClr val="tx1"/>
                </a:solidFill>
                <a:latin typeface="楷体" panose="02010609060101010101" charset="-122"/>
                <a:ea typeface="楷体" panose="02010609060101010101" charset="-122"/>
                <a:cs typeface="楷体" panose="02010609060101010101" charset="-122"/>
                <a:sym typeface="+mn-ea"/>
              </a:rPr>
              <a:t>    1.</a:t>
            </a:r>
            <a:r>
              <a:rPr lang="zh-CN" altLang="en-US" sz="2800" b="1" dirty="0">
                <a:solidFill>
                  <a:schemeClr val="tx1"/>
                </a:solidFill>
                <a:latin typeface="楷体" panose="02010609060101010101" charset="-122"/>
                <a:ea typeface="楷体" panose="02010609060101010101" charset="-122"/>
                <a:cs typeface="楷体" panose="02010609060101010101" charset="-122"/>
                <a:sym typeface="+mn-ea"/>
              </a:rPr>
              <a:t>地球</a:t>
            </a:r>
            <a:r>
              <a:rPr lang="zh-CN" altLang="en-US" sz="2800" b="1" dirty="0" smtClean="0">
                <a:solidFill>
                  <a:schemeClr val="tx1"/>
                </a:solidFill>
                <a:latin typeface="楷体" panose="02010609060101010101" charset="-122"/>
                <a:ea typeface="楷体" panose="02010609060101010101" charset="-122"/>
                <a:cs typeface="楷体" panose="02010609060101010101" charset="-122"/>
                <a:sym typeface="+mn-ea"/>
              </a:rPr>
              <a:t>的矿产资源</a:t>
            </a:r>
            <a:r>
              <a:rPr lang="zh-CN" altLang="en-US" sz="2800" b="1" dirty="0">
                <a:solidFill>
                  <a:schemeClr val="tx1"/>
                </a:solidFill>
                <a:latin typeface="楷体" panose="02010609060101010101" charset="-122"/>
                <a:ea typeface="楷体" panose="02010609060101010101" charset="-122"/>
                <a:cs typeface="楷体" panose="02010609060101010101" charset="-122"/>
                <a:sym typeface="+mn-ea"/>
              </a:rPr>
              <a:t>（     </a:t>
            </a:r>
            <a:r>
              <a:rPr lang="zh-CN" altLang="en-US" sz="2800" b="1" dirty="0" smtClean="0">
                <a:solidFill>
                  <a:schemeClr val="tx1"/>
                </a:solidFill>
                <a:latin typeface="楷体" panose="02010609060101010101" charset="-122"/>
                <a:ea typeface="楷体" panose="02010609060101010101" charset="-122"/>
                <a:cs typeface="楷体" panose="02010609060101010101" charset="-122"/>
                <a:sym typeface="+mn-ea"/>
              </a:rPr>
              <a:t>）谁的</a:t>
            </a:r>
            <a:r>
              <a:rPr lang="zh-CN" altLang="en-US" sz="2800" b="1" dirty="0">
                <a:solidFill>
                  <a:schemeClr val="tx1"/>
                </a:solidFill>
                <a:latin typeface="楷体" panose="02010609060101010101" charset="-122"/>
                <a:ea typeface="楷体" panose="02010609060101010101" charset="-122"/>
                <a:cs typeface="楷体" panose="02010609060101010101" charset="-122"/>
                <a:sym typeface="+mn-ea"/>
              </a:rPr>
              <a:t>恩赐，（     ）经过漫长的地质变化才形成的。</a:t>
            </a:r>
            <a:endParaRPr lang="zh-CN" altLang="en-US" sz="2800" b="1" dirty="0">
              <a:solidFill>
                <a:schemeClr val="tx1"/>
              </a:solidFill>
              <a:latin typeface="楷体" panose="02010609060101010101" charset="-122"/>
              <a:ea typeface="楷体" panose="02010609060101010101" charset="-122"/>
              <a:cs typeface="楷体" panose="02010609060101010101" charset="-122"/>
              <a:sym typeface="+mn-ea"/>
            </a:endParaRPr>
          </a:p>
          <a:p>
            <a:pPr algn="just">
              <a:lnSpc>
                <a:spcPct val="100000"/>
              </a:lnSpc>
            </a:pPr>
            <a:r>
              <a:rPr lang="en-US" altLang="zh-CN" sz="2800" b="1" dirty="0">
                <a:latin typeface="楷体" panose="02010609060101010101" charset="-122"/>
                <a:ea typeface="楷体" panose="02010609060101010101" charset="-122"/>
                <a:cs typeface="楷体" panose="02010609060101010101" charset="-122"/>
              </a:rPr>
              <a:t>    2.</a:t>
            </a:r>
            <a:r>
              <a:rPr lang="zh-CN" altLang="en-US" sz="2800" b="1" dirty="0">
                <a:latin typeface="楷体" panose="02010609060101010101" charset="-122"/>
                <a:ea typeface="楷体" panose="02010609060101010101" charset="-122"/>
                <a:cs typeface="楷体" panose="02010609060101010101" charset="-122"/>
              </a:rPr>
              <a:t>（     ）</a:t>
            </a:r>
            <a:r>
              <a:rPr lang="en-US" altLang="zh-CN" sz="2800" b="1" dirty="0" err="1" smtClean="0">
                <a:latin typeface="楷体" panose="02010609060101010101" charset="-122"/>
                <a:ea typeface="楷体" panose="02010609060101010101" charset="-122"/>
                <a:cs typeface="楷体" panose="02010609060101010101" charset="-122"/>
              </a:rPr>
              <a:t>这些设想能实现</a:t>
            </a:r>
            <a:r>
              <a:rPr lang="en-US" altLang="zh-CN" sz="2800" b="1" dirty="0">
                <a:latin typeface="楷体" panose="02010609060101010101" charset="-122"/>
                <a:ea typeface="楷体" panose="02010609060101010101" charset="-122"/>
                <a:cs typeface="楷体" panose="02010609060101010101" charset="-122"/>
              </a:rPr>
              <a:t>，（     ）</a:t>
            </a:r>
            <a:r>
              <a:rPr lang="en-US" altLang="zh-CN" sz="2800" b="1" dirty="0" err="1">
                <a:latin typeface="楷体" panose="02010609060101010101" charset="-122"/>
                <a:ea typeface="楷体" panose="02010609060101010101" charset="-122"/>
                <a:cs typeface="楷体" panose="02010609060101010101" charset="-122"/>
              </a:rPr>
              <a:t>是遥远的事情</a:t>
            </a:r>
            <a:r>
              <a:rPr lang="en-US" altLang="zh-CN" sz="2800" b="1" dirty="0">
                <a:latin typeface="楷体" panose="02010609060101010101" charset="-122"/>
                <a:ea typeface="楷体" panose="02010609060101010101" charset="-122"/>
                <a:cs typeface="楷体" panose="02010609060101010101" charset="-122"/>
              </a:rPr>
              <a:t>。</a:t>
            </a:r>
            <a:endParaRPr lang="en-US" altLang="zh-CN" sz="2800" b="1" dirty="0">
              <a:latin typeface="楷体" panose="02010609060101010101" charset="-122"/>
              <a:ea typeface="楷体" panose="02010609060101010101" charset="-122"/>
              <a:cs typeface="楷体" panose="02010609060101010101" charset="-122"/>
            </a:endParaRPr>
          </a:p>
          <a:p>
            <a:pPr algn="just">
              <a:lnSpc>
                <a:spcPct val="100000"/>
              </a:lnSpc>
            </a:pPr>
            <a:r>
              <a:rPr lang="en-US" altLang="zh-CN" sz="2800" b="1" dirty="0">
                <a:latin typeface="楷体" panose="02010609060101010101" charset="-122"/>
                <a:ea typeface="楷体" panose="02010609060101010101" charset="-122"/>
                <a:cs typeface="楷体" panose="02010609060101010101" charset="-122"/>
              </a:rPr>
              <a:t>    3.</a:t>
            </a:r>
            <a:r>
              <a:rPr lang="zh-CN" altLang="en-US" sz="2800" b="1" dirty="0">
                <a:latin typeface="楷体" panose="02010609060101010101" charset="-122"/>
                <a:ea typeface="楷体" panose="02010609060101010101" charset="-122"/>
                <a:cs typeface="楷体" panose="02010609060101010101" charset="-122"/>
              </a:rPr>
              <a:t>（     ）</a:t>
            </a:r>
            <a:r>
              <a:rPr lang="en-US" altLang="zh-CN" sz="2800" b="1" dirty="0" err="1">
                <a:latin typeface="楷体" panose="02010609060101010101" charset="-122"/>
                <a:ea typeface="楷体" panose="02010609060101010101" charset="-122"/>
                <a:cs typeface="楷体" panose="02010609060101010101" charset="-122"/>
              </a:rPr>
              <a:t>地球被破坏了，我们</a:t>
            </a:r>
            <a:r>
              <a:rPr lang="en-US" altLang="zh-CN" sz="2800" b="1" dirty="0">
                <a:latin typeface="楷体" panose="02010609060101010101" charset="-122"/>
                <a:ea typeface="楷体" panose="02010609060101010101" charset="-122"/>
                <a:cs typeface="楷体" panose="02010609060101010101" charset="-122"/>
              </a:rPr>
              <a:t>（    ）</a:t>
            </a:r>
            <a:r>
              <a:rPr lang="en-US" altLang="zh-CN" sz="2800" b="1" dirty="0" err="1">
                <a:latin typeface="楷体" panose="02010609060101010101" charset="-122"/>
                <a:ea typeface="楷体" panose="02010609060101010101" charset="-122"/>
                <a:cs typeface="楷体" panose="02010609060101010101" charset="-122"/>
              </a:rPr>
              <a:t>会别无去处</a:t>
            </a:r>
            <a:r>
              <a:rPr lang="en-US" altLang="zh-CN" sz="2800" b="1" dirty="0">
                <a:latin typeface="楷体" panose="02010609060101010101" charset="-122"/>
                <a:ea typeface="楷体" panose="02010609060101010101" charset="-122"/>
                <a:cs typeface="楷体" panose="02010609060101010101" charset="-122"/>
              </a:rPr>
              <a:t>。</a:t>
            </a:r>
            <a:endParaRPr lang="en-US" altLang="zh-CN" sz="2800" b="1" dirty="0">
              <a:latin typeface="楷体" panose="02010609060101010101" charset="-122"/>
              <a:ea typeface="楷体" panose="02010609060101010101" charset="-122"/>
              <a:cs typeface="楷体" panose="02010609060101010101" charset="-122"/>
            </a:endParaRPr>
          </a:p>
          <a:p>
            <a:pPr algn="just">
              <a:lnSpc>
                <a:spcPct val="100000"/>
              </a:lnSpc>
            </a:pPr>
            <a:r>
              <a:rPr lang="en-US" altLang="zh-CN" sz="2800" b="1" dirty="0">
                <a:latin typeface="楷体" panose="02010609060101010101" charset="-122"/>
                <a:ea typeface="楷体" panose="02010609060101010101" charset="-122"/>
                <a:cs typeface="楷体" panose="02010609060101010101" charset="-122"/>
              </a:rPr>
              <a:t>    4.我们（     ）</a:t>
            </a:r>
            <a:r>
              <a:rPr lang="en-US" altLang="zh-CN" sz="2800" b="1" dirty="0" err="1">
                <a:latin typeface="楷体" panose="02010609060101010101" charset="-122"/>
                <a:ea typeface="楷体" panose="02010609060101010101" charset="-122"/>
                <a:cs typeface="楷体" panose="02010609060101010101" charset="-122"/>
              </a:rPr>
              <a:t>要好好保护地球</a:t>
            </a:r>
            <a:r>
              <a:rPr lang="en-US" altLang="zh-CN" sz="2800" b="1" dirty="0">
                <a:latin typeface="楷体" panose="02010609060101010101" charset="-122"/>
                <a:ea typeface="楷体" panose="02010609060101010101" charset="-122"/>
                <a:cs typeface="楷体" panose="02010609060101010101" charset="-122"/>
              </a:rPr>
              <a:t>，（     ）</a:t>
            </a:r>
            <a:r>
              <a:rPr lang="en-US" altLang="zh-CN" sz="2800" b="1" dirty="0" err="1">
                <a:latin typeface="楷体" panose="02010609060101010101" charset="-122"/>
                <a:ea typeface="楷体" panose="02010609060101010101" charset="-122"/>
                <a:cs typeface="楷体" panose="02010609060101010101" charset="-122"/>
              </a:rPr>
              <a:t>它是我们赖以生存的唯一的家园</a:t>
            </a:r>
            <a:r>
              <a:rPr lang="en-US" altLang="zh-CN" sz="2800" b="1" dirty="0">
                <a:latin typeface="楷体" panose="02010609060101010101" charset="-122"/>
                <a:ea typeface="楷体" panose="02010609060101010101" charset="-122"/>
                <a:cs typeface="楷体" panose="02010609060101010101" charset="-122"/>
              </a:rPr>
              <a:t>。</a:t>
            </a:r>
            <a:endParaRPr lang="en-US" altLang="zh-CN" sz="2800" b="1" dirty="0">
              <a:latin typeface="楷体" panose="02010609060101010101" charset="-122"/>
              <a:ea typeface="楷体" panose="02010609060101010101" charset="-122"/>
              <a:cs typeface="楷体" panose="02010609060101010101" charset="-122"/>
            </a:endParaRPr>
          </a:p>
        </p:txBody>
      </p:sp>
      <p:sp>
        <p:nvSpPr>
          <p:cNvPr id="10" name="文本框 9"/>
          <p:cNvSpPr txBox="1"/>
          <p:nvPr/>
        </p:nvSpPr>
        <p:spPr>
          <a:xfrm>
            <a:off x="4370070" y="1234070"/>
            <a:ext cx="1168718"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不是</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7833281" y="1240420"/>
            <a:ext cx="1168718"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而是</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1931988" y="2116869"/>
            <a:ext cx="1168718" cy="523220"/>
          </a:xfrm>
          <a:prstGeom prst="rect">
            <a:avLst/>
          </a:prstGeom>
          <a:noFill/>
        </p:spPr>
        <p:txBody>
          <a:bodyPr wrap="square" rtlCol="0" anchor="t">
            <a:spAutoFit/>
          </a:bodyPr>
          <a:lstStyle/>
          <a:p>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即使</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6664563" y="2122363"/>
            <a:ext cx="1168718" cy="523220"/>
          </a:xfrm>
          <a:prstGeom prst="rect">
            <a:avLst/>
          </a:prstGeom>
          <a:noFill/>
        </p:spPr>
        <p:txBody>
          <a:bodyPr wrap="square" rtlCol="0" anchor="t">
            <a:spAutoFit/>
          </a:bodyPr>
          <a:lstStyle/>
          <a:p>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也</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1959294" y="2958112"/>
            <a:ext cx="1168718"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如果</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8" name="文本框 7"/>
          <p:cNvSpPr txBox="1"/>
          <p:nvPr/>
        </p:nvSpPr>
        <p:spPr>
          <a:xfrm>
            <a:off x="7026831" y="2959683"/>
            <a:ext cx="708184"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就</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9" name="文本框 8"/>
          <p:cNvSpPr txBox="1"/>
          <p:nvPr/>
        </p:nvSpPr>
        <p:spPr>
          <a:xfrm>
            <a:off x="2479280" y="3829817"/>
            <a:ext cx="1272064"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之所以</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6976031" y="3817117"/>
            <a:ext cx="1375886" cy="521970"/>
          </a:xfrm>
          <a:prstGeom prst="rect">
            <a:avLst/>
          </a:prstGeom>
          <a:noFill/>
        </p:spPr>
        <p:txBody>
          <a:bodyPr wrap="square" rtlCol="0" anchor="t">
            <a:spAutoFit/>
          </a:bodyPr>
          <a:lstStyle/>
          <a:p>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是因为</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1" name="文本框 4"/>
          <p:cNvSpPr txBox="1"/>
          <p:nvPr/>
        </p:nvSpPr>
        <p:spPr>
          <a:xfrm>
            <a:off x="314960" y="331285"/>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heckerboard(across)">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checkerboard(across)">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heckerboard(across)">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checkerboard(across)">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checkerboard(across)">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P spid="4" grpId="0"/>
      <p:bldP spid="5" grpId="0"/>
      <p:bldP spid="6" grpId="0"/>
      <p:bldP spid="8" grpId="0"/>
      <p:bldP spid="9" grpId="0"/>
      <p:bldP spid="12" grpId="0"/>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44500" y="565785"/>
            <a:ext cx="4855845" cy="523220"/>
          </a:xfrm>
          <a:prstGeom prst="rect">
            <a:avLst/>
          </a:prstGeom>
          <a:noFill/>
        </p:spPr>
        <p:txBody>
          <a:bodyPr wrap="square" rtlCol="0">
            <a:spAutoFit/>
          </a:bodyPr>
          <a:lstStyle/>
          <a:p>
            <a:r>
              <a:rPr lang="zh-CN" altLang="en-US" sz="2800" b="1">
                <a:latin typeface="黑体" panose="02010609060101010101" pitchFamily="49" charset="-122"/>
                <a:ea typeface="黑体" panose="02010609060101010101" pitchFamily="49" charset="-122"/>
              </a:rPr>
              <a:t>二、按要求完成句子练习。</a:t>
            </a:r>
            <a:endParaRPr lang="zh-CN" altLang="en-US" sz="2800" b="1">
              <a:latin typeface="黑体" panose="02010609060101010101" pitchFamily="49" charset="-122"/>
              <a:ea typeface="黑体" panose="02010609060101010101" pitchFamily="49" charset="-122"/>
            </a:endParaRPr>
          </a:p>
        </p:txBody>
      </p:sp>
      <p:sp>
        <p:nvSpPr>
          <p:cNvPr id="5" name="文本框 4"/>
          <p:cNvSpPr txBox="1"/>
          <p:nvPr/>
        </p:nvSpPr>
        <p:spPr>
          <a:xfrm>
            <a:off x="626745" y="1172210"/>
            <a:ext cx="7814310" cy="954107"/>
          </a:xfrm>
          <a:prstGeom prst="rect">
            <a:avLst/>
          </a:prstGeom>
          <a:noFill/>
        </p:spPr>
        <p:txBody>
          <a:bodyPr wrap="square" rtlCol="0" anchor="t">
            <a:spAutoFit/>
          </a:bodyPr>
          <a:lstStyle/>
          <a:p>
            <a:pPr algn="l"/>
            <a:r>
              <a:rPr lang="en-US" altLang="zh-CN" sz="2800" b="1" dirty="0" smtClean="0">
                <a:latin typeface="楷体" panose="02010609060101010101" charset="-122"/>
                <a:ea typeface="楷体" panose="02010609060101010101" charset="-122"/>
                <a:cs typeface="楷体" panose="02010609060101010101" charset="-122"/>
                <a:sym typeface="+mn-ea"/>
              </a:rPr>
              <a:t>    1</a:t>
            </a:r>
            <a:r>
              <a:rPr lang="en-US" altLang="zh-CN" sz="2800" b="1" dirty="0">
                <a:latin typeface="楷体" panose="02010609060101010101" charset="-122"/>
                <a:ea typeface="楷体" panose="02010609060101010101" charset="-122"/>
                <a:cs typeface="楷体" panose="02010609060101010101" charset="-122"/>
                <a:sym typeface="+mn-ea"/>
              </a:rPr>
              <a:t>.地球，这位人类的母亲，这个生命的摇篮，</a:t>
            </a:r>
            <a:r>
              <a:rPr lang="en-US" altLang="zh-CN" sz="2800" b="1" dirty="0" smtClean="0">
                <a:latin typeface="楷体" panose="02010609060101010101" charset="-122"/>
                <a:ea typeface="楷体" panose="02010609060101010101" charset="-122"/>
                <a:cs typeface="楷体" panose="02010609060101010101" charset="-122"/>
                <a:sym typeface="+mn-ea"/>
              </a:rPr>
              <a:t>是那样美丽壮观</a:t>
            </a:r>
            <a:r>
              <a:rPr lang="en-US" altLang="zh-CN" sz="2800" b="1" dirty="0">
                <a:latin typeface="楷体" panose="02010609060101010101" charset="-122"/>
                <a:ea typeface="楷体" panose="02010609060101010101" charset="-122"/>
                <a:cs typeface="楷体" panose="02010609060101010101" charset="-122"/>
                <a:sym typeface="+mn-ea"/>
              </a:rPr>
              <a:t>，</a:t>
            </a:r>
            <a:r>
              <a:rPr lang="en-US" altLang="zh-CN" sz="2800" b="1" u="sng" dirty="0">
                <a:latin typeface="楷体" panose="02010609060101010101" charset="-122"/>
                <a:ea typeface="楷体" panose="02010609060101010101" charset="-122"/>
                <a:cs typeface="楷体" panose="02010609060101010101" charset="-122"/>
                <a:sym typeface="+mn-ea"/>
              </a:rPr>
              <a:t>和蔼可亲</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宋体" panose="02010600030101010101" pitchFamily="2" charset="-122"/>
                <a:ea typeface="宋体" panose="02010600030101010101" pitchFamily="2" charset="-122"/>
                <a:cs typeface="楷体" panose="02010609060101010101" charset="-122"/>
                <a:sym typeface="+mn-ea"/>
              </a:rPr>
              <a:t>（用画线词语造句</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a:t>
            </a:r>
            <a:endParaRPr lang="zh-CN" altLang="en-US" sz="2800" b="1" dirty="0">
              <a:latin typeface="宋体" panose="02010600030101010101" pitchFamily="2" charset="-122"/>
              <a:ea typeface="宋体" panose="02010600030101010101" pitchFamily="2" charset="-122"/>
            </a:endParaRPr>
          </a:p>
        </p:txBody>
      </p:sp>
      <p:sp>
        <p:nvSpPr>
          <p:cNvPr id="6" name="文本框 5"/>
          <p:cNvSpPr txBox="1"/>
          <p:nvPr/>
        </p:nvSpPr>
        <p:spPr>
          <a:xfrm>
            <a:off x="644525" y="2867717"/>
            <a:ext cx="7796530" cy="954107"/>
          </a:xfrm>
          <a:prstGeom prst="rect">
            <a:avLst/>
          </a:prstGeom>
          <a:noFill/>
        </p:spPr>
        <p:txBody>
          <a:bodyPr wrap="square" rtlCol="0">
            <a:spAutoFit/>
          </a:bodyPr>
          <a:lstStyle/>
          <a:p>
            <a:r>
              <a:rPr lang="en-US" altLang="zh-CN" sz="2800" b="1" dirty="0" smtClean="0">
                <a:latin typeface="楷体" panose="02010609060101010101" charset="-122"/>
                <a:ea typeface="楷体" panose="02010609060101010101" charset="-122"/>
                <a:cs typeface="楷体" panose="02010609060101010101" charset="-122"/>
                <a:sym typeface="+mn-ea"/>
              </a:rPr>
              <a:t>    2</a:t>
            </a:r>
            <a:r>
              <a:rPr lang="en-US" altLang="zh-CN" sz="2800" b="1" dirty="0">
                <a:latin typeface="楷体" panose="02010609060101010101" charset="-122"/>
                <a:ea typeface="楷体" panose="02010609060101010101" charset="-122"/>
                <a:cs typeface="楷体" panose="02010609060101010101" charset="-122"/>
                <a:sym typeface="+mn-ea"/>
              </a:rPr>
              <a:t>.</a:t>
            </a:r>
            <a:r>
              <a:rPr lang="zh-CN" altLang="en-US" sz="2800" b="1" dirty="0">
                <a:latin typeface="楷体" panose="02010609060101010101" charset="-122"/>
                <a:ea typeface="楷体" panose="02010609060101010101" charset="-122"/>
                <a:cs typeface="楷体" panose="02010609060101010101" charset="-122"/>
                <a:sym typeface="+mn-ea"/>
              </a:rPr>
              <a:t>地球是无私的，它向人类慷慨地提供矿产资源。</a:t>
            </a:r>
            <a:r>
              <a:rPr lang="zh-CN" altLang="en-US" sz="2800" b="1" dirty="0">
                <a:latin typeface="宋体" panose="02010600030101010101" pitchFamily="2" charset="-122"/>
                <a:ea typeface="宋体" panose="02010600030101010101" pitchFamily="2" charset="-122"/>
                <a:cs typeface="楷体" panose="02010609060101010101" charset="-122"/>
                <a:sym typeface="+mn-ea"/>
              </a:rPr>
              <a:t>（仿写一个拟人句</a:t>
            </a:r>
            <a:r>
              <a:rPr lang="zh-CN" altLang="en-US" sz="2800" b="1" dirty="0" smtClean="0">
                <a:latin typeface="宋体" panose="02010600030101010101" pitchFamily="2" charset="-122"/>
                <a:ea typeface="宋体" panose="02010600030101010101" pitchFamily="2" charset="-122"/>
                <a:cs typeface="楷体" panose="02010609060101010101" charset="-122"/>
                <a:sym typeface="+mn-ea"/>
              </a:rPr>
              <a:t>）</a:t>
            </a:r>
            <a:endParaRPr lang="zh-CN" altLang="en-US" sz="2800" b="1" dirty="0">
              <a:latin typeface="宋体" panose="02010600030101010101" pitchFamily="2" charset="-122"/>
              <a:ea typeface="宋体" panose="02010600030101010101" pitchFamily="2" charset="-122"/>
              <a:cs typeface="楷体" panose="02010609060101010101" charset="-122"/>
              <a:sym typeface="+mn-ea"/>
            </a:endParaRPr>
          </a:p>
        </p:txBody>
      </p:sp>
      <p:sp>
        <p:nvSpPr>
          <p:cNvPr id="2" name="矩形 1"/>
          <p:cNvSpPr/>
          <p:nvPr/>
        </p:nvSpPr>
        <p:spPr>
          <a:xfrm>
            <a:off x="1289429" y="2227917"/>
            <a:ext cx="6879846" cy="523220"/>
          </a:xfrm>
          <a:prstGeom prst="rect">
            <a:avLst/>
          </a:prstGeom>
        </p:spPr>
        <p:txBody>
          <a:bodyPr wrap="square">
            <a:spAutoFit/>
          </a:bodyPr>
          <a:lstStyle/>
          <a:p>
            <a:pPr lvl="0"/>
            <a:r>
              <a:rPr lang="zh-CN" altLang="en-US" sz="2800" b="1" dirty="0" smtClean="0">
                <a:solidFill>
                  <a:srgbClr val="FF0000"/>
                </a:solidFill>
                <a:latin typeface="楷体" panose="02010609060101010101" charset="-122"/>
                <a:ea typeface="楷体" panose="02010609060101010101" charset="-122"/>
              </a:rPr>
              <a:t>张老师</a:t>
            </a:r>
            <a:r>
              <a:rPr lang="zh-CN" altLang="en-US" sz="2800" b="1" dirty="0">
                <a:solidFill>
                  <a:srgbClr val="FF0000"/>
                </a:solidFill>
                <a:latin typeface="楷体" panose="02010609060101010101" charset="-122"/>
                <a:ea typeface="楷体" panose="02010609060101010101" charset="-122"/>
              </a:rPr>
              <a:t>和蔼可亲，同学们都愿意接近她。                                                                            </a:t>
            </a:r>
            <a:endParaRPr lang="zh-CN" altLang="en-US" sz="2800" b="1" dirty="0">
              <a:solidFill>
                <a:srgbClr val="FF0000"/>
              </a:solidFill>
              <a:latin typeface="楷体" panose="02010609060101010101" charset="-122"/>
              <a:ea typeface="楷体" panose="02010609060101010101" charset="-122"/>
            </a:endParaRPr>
          </a:p>
        </p:txBody>
      </p:sp>
      <p:sp>
        <p:nvSpPr>
          <p:cNvPr id="3" name="矩形 2"/>
          <p:cNvSpPr/>
          <p:nvPr/>
        </p:nvSpPr>
        <p:spPr>
          <a:xfrm>
            <a:off x="1289429" y="3966931"/>
            <a:ext cx="6254371" cy="523220"/>
          </a:xfrm>
          <a:prstGeom prst="rect">
            <a:avLst/>
          </a:prstGeom>
        </p:spPr>
        <p:txBody>
          <a:bodyPr wrap="square">
            <a:spAutoFit/>
          </a:bodyPr>
          <a:lstStyle/>
          <a:p>
            <a:r>
              <a:rPr lang="zh-CN" altLang="en-US" sz="2800" b="1" dirty="0" smtClean="0">
                <a:solidFill>
                  <a:srgbClr val="FF0000"/>
                </a:solidFill>
                <a:latin typeface="楷体" panose="02010609060101010101" charset="-122"/>
                <a:ea typeface="楷体" panose="02010609060101010101" charset="-122"/>
              </a:rPr>
              <a:t>月亮</a:t>
            </a:r>
            <a:r>
              <a:rPr lang="zh-CN" altLang="en-US" sz="2800" b="1" dirty="0">
                <a:solidFill>
                  <a:srgbClr val="FF0000"/>
                </a:solidFill>
                <a:latin typeface="楷体" panose="02010609060101010101" charset="-122"/>
                <a:ea typeface="楷体" panose="02010609060101010101" charset="-122"/>
              </a:rPr>
              <a:t>一露面，满天都星星都惊散了 。 </a:t>
            </a:r>
            <a:endParaRPr lang="zh-CN" altLang="en-US" sz="2800"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146492" y="1546225"/>
            <a:ext cx="6851015" cy="1322070"/>
          </a:xfrm>
          <a:prstGeom prst="rect">
            <a:avLst/>
          </a:prstGeom>
          <a:noFill/>
        </p:spPr>
        <p:txBody>
          <a:bodyPr wrap="square" rtlCol="0">
            <a:spAutoFit/>
          </a:bodyPr>
          <a:lstStyle/>
          <a:p>
            <a:r>
              <a:rPr lang="en-US" altLang="zh-CN" sz="4000" b="1" dirty="0" smtClean="0">
                <a:latin typeface="楷体" panose="02010609060101010101" charset="-122"/>
                <a:ea typeface="楷体" panose="02010609060101010101" charset="-122"/>
                <a:sym typeface="+mn-ea"/>
              </a:rPr>
              <a:t>    </a:t>
            </a:r>
            <a:r>
              <a:rPr lang="zh-CN" altLang="en-US" sz="4000" b="1" dirty="0" smtClean="0">
                <a:latin typeface="楷体" panose="02010609060101010101" charset="-122"/>
                <a:ea typeface="楷体" panose="02010609060101010101" charset="-122"/>
                <a:sym typeface="+mn-ea"/>
              </a:rPr>
              <a:t>这一单元的课文中有哪些知识点呢？我们一起来复习吧！</a:t>
            </a:r>
            <a:endParaRPr lang="zh-CN" altLang="en-US" sz="40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81476" y="1369986"/>
            <a:ext cx="8514874" cy="2739211"/>
          </a:xfrm>
          <a:prstGeom prst="rect">
            <a:avLst/>
          </a:prstGeom>
          <a:noFill/>
        </p:spPr>
        <p:txBody>
          <a:bodyPr wrap="square" rtlCol="0">
            <a:spAutoFit/>
          </a:bodyPr>
          <a:lstStyle/>
          <a:p>
            <a:pPr algn="l"/>
            <a:r>
              <a:rPr lang="zh-CN" altLang="en-US" sz="3200" dirty="0" smtClean="0">
                <a:solidFill>
                  <a:srgbClr val="FF0000"/>
                </a:solidFill>
                <a:latin typeface="楷体" panose="02010609060101010101" charset="-122"/>
                <a:ea typeface="楷体" panose="02010609060101010101"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《浪淘沙（其一）》的作者是</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______</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代诗人</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_______</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。这首诗前两句歌咏</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________</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，起笔极具气魄，既写出了黄河九曲的姿态，又写出了其裹挟黄沙、奔腾而来的气势。后两句中，诗人又联想起黄河与</a:t>
            </a:r>
            <a:r>
              <a:rPr lang="en-US" altLang="zh-CN" sz="2800" dirty="0" smtClean="0">
                <a:latin typeface="黑体" panose="02010609060101010101" pitchFamily="49" charset="-122"/>
                <a:ea typeface="黑体" panose="02010609060101010101" pitchFamily="49" charset="-122"/>
                <a:cs typeface="黑体" panose="02010609060101010101" pitchFamily="49" charset="-122"/>
                <a:sym typeface="+mn-ea"/>
              </a:rPr>
              <a:t>________</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相通的典故，又联系到自身，进而驰骋浪漫的想象，表现出逆流而上、直冲九霄的豪迈气概。</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11" name="TextBox 8"/>
          <p:cNvSpPr txBox="1"/>
          <p:nvPr/>
        </p:nvSpPr>
        <p:spPr>
          <a:xfrm>
            <a:off x="0" y="485760"/>
            <a:ext cx="1466850" cy="600164"/>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知识点</a:t>
            </a:r>
            <a:endParaRPr lang="zh-CN" altLang="en-US" sz="3300" b="1" dirty="0" smtClean="0">
              <a:solidFill>
                <a:schemeClr val="tx1"/>
              </a:solidFill>
              <a:uFillTx/>
              <a:latin typeface="幼圆" panose="02010509060101010101" charset="-122"/>
              <a:ea typeface="幼圆" panose="02010509060101010101" charset="-122"/>
            </a:endParaRPr>
          </a:p>
        </p:txBody>
      </p:sp>
      <p:sp>
        <p:nvSpPr>
          <p:cNvPr id="12" name="文本框 2"/>
          <p:cNvSpPr txBox="1"/>
          <p:nvPr/>
        </p:nvSpPr>
        <p:spPr>
          <a:xfrm>
            <a:off x="673799" y="3141636"/>
            <a:ext cx="1085374" cy="523220"/>
          </a:xfrm>
          <a:prstGeom prst="rect">
            <a:avLst/>
          </a:prstGeom>
          <a:noFill/>
        </p:spPr>
        <p:txBody>
          <a:bodyPr wrap="square" rtlCol="0">
            <a:spAutoFit/>
          </a:bodyPr>
          <a:lstStyle/>
          <a:p>
            <a:pPr algn="l"/>
            <a:r>
              <a:rPr lang="zh-CN" altLang="en-US" sz="2800"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天河</a:t>
            </a:r>
            <a:endPar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4" name="矩形 3"/>
          <p:cNvSpPr/>
          <p:nvPr/>
        </p:nvSpPr>
        <p:spPr>
          <a:xfrm>
            <a:off x="5766980" y="1408086"/>
            <a:ext cx="543739" cy="523220"/>
          </a:xfrm>
          <a:prstGeom prst="rect">
            <a:avLst/>
          </a:prstGeom>
        </p:spPr>
        <p:txBody>
          <a:bodyPr wrap="none">
            <a:spAutoFit/>
          </a:bodyPr>
          <a:lstStyle/>
          <a:p>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唐</a:t>
            </a:r>
            <a:endParaRPr lang="zh-CN" altLang="en-US" dirty="0"/>
          </a:p>
        </p:txBody>
      </p:sp>
      <p:sp>
        <p:nvSpPr>
          <p:cNvPr id="7" name="矩形 6"/>
          <p:cNvSpPr/>
          <p:nvPr/>
        </p:nvSpPr>
        <p:spPr>
          <a:xfrm>
            <a:off x="476726" y="1870403"/>
            <a:ext cx="1441420" cy="523220"/>
          </a:xfrm>
          <a:prstGeom prst="rect">
            <a:avLst/>
          </a:prstGeom>
        </p:spPr>
        <p:txBody>
          <a:bodyPr wrap="none">
            <a:spAutoFit/>
          </a:bodyPr>
          <a:lstStyle/>
          <a:p>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刘禹锡 </a:t>
            </a:r>
            <a:endParaRPr lang="zh-CN" altLang="en-US" dirty="0"/>
          </a:p>
        </p:txBody>
      </p:sp>
      <p:sp>
        <p:nvSpPr>
          <p:cNvPr id="8" name="矩形 7"/>
          <p:cNvSpPr/>
          <p:nvPr/>
        </p:nvSpPr>
        <p:spPr>
          <a:xfrm>
            <a:off x="5155088" y="1870403"/>
            <a:ext cx="902811" cy="523220"/>
          </a:xfrm>
          <a:prstGeom prst="rect">
            <a:avLst/>
          </a:prstGeom>
        </p:spPr>
        <p:txBody>
          <a:bodyPr wrap="none">
            <a:spAutoFit/>
          </a:bodyPr>
          <a:lstStyle/>
          <a:p>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黄河</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checkerboard(across)">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animBg="1"/>
      <p:bldP spid="12" grpId="0"/>
      <p:bldP spid="4" grpId="0"/>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8460" y="1584960"/>
            <a:ext cx="8151495" cy="1814830"/>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《江南春》是唐代诗人杜牧创作的一首七绝。</a:t>
            </a:r>
            <a:r>
              <a:rPr lang="zh-CN" altLang="en-US" sz="2800" b="1" dirty="0">
                <a:solidFill>
                  <a:srgbClr val="FF0000"/>
                </a:solidFill>
                <a:latin typeface="楷体" panose="02010609060101010101" charset="-122"/>
                <a:ea typeface="楷体" panose="02010609060101010101" charset="-122"/>
              </a:rPr>
              <a:t>诗中不仅描绘了明媚的江南春光，而且还再现了江南烟雨蒙蒙的楼台景色</a:t>
            </a:r>
            <a:r>
              <a:rPr lang="zh-CN" altLang="en-US" sz="2800" b="1" dirty="0">
                <a:latin typeface="楷体" panose="02010609060101010101" charset="-122"/>
                <a:ea typeface="楷体" panose="02010609060101010101" charset="-122"/>
              </a:rPr>
              <a:t>，使江南风光更加神奇迷离，别有一番情趣。</a:t>
            </a:r>
            <a:endParaRPr lang="zh-CN" altLang="en-US" sz="2800" b="1" dirty="0">
              <a:latin typeface="楷体" panose="02010609060101010101" charset="-122"/>
              <a:ea typeface="楷体" panose="02010609060101010101" charset="-122"/>
            </a:endParaRPr>
          </a:p>
        </p:txBody>
      </p:sp>
      <p:sp>
        <p:nvSpPr>
          <p:cNvPr id="3" name="文本框 2"/>
          <p:cNvSpPr txBox="1"/>
          <p:nvPr/>
        </p:nvSpPr>
        <p:spPr>
          <a:xfrm>
            <a:off x="247174" y="579887"/>
            <a:ext cx="6634480" cy="583565"/>
          </a:xfrm>
          <a:prstGeom prst="rect">
            <a:avLst/>
          </a:prstGeom>
          <a:noFill/>
        </p:spPr>
        <p:txBody>
          <a:bodyPr wrap="none" rtlCol="0">
            <a:spAutoFit/>
          </a:bodyPr>
          <a:lstStyle/>
          <a:p>
            <a:pPr algn="l"/>
            <a:r>
              <a:rPr lang="zh-CN" altLang="en-US" sz="32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《江南春》这首诗描写了怎样的景色？</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6250" y="1725930"/>
            <a:ext cx="8191500" cy="2245360"/>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   </a:t>
            </a:r>
            <a:r>
              <a:rPr lang="zh-CN" altLang="en-US" sz="2800" b="1" dirty="0" smtClean="0">
                <a:latin typeface="楷体" panose="02010609060101010101" charset="-122"/>
                <a:ea typeface="楷体" panose="02010609060101010101" charset="-122"/>
                <a:cs typeface="楷体" panose="02010609060101010101" charset="-122"/>
                <a:sym typeface="+mn-ea"/>
              </a:rPr>
              <a:t>全诗</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前两句写湖阴先生庭院之景，上句写庭院的洁净，下句写庭院的秀美。后两句写杨家周围的自然环境。</a:t>
            </a:r>
            <a:r>
              <a:rPr lang="zh-CN" altLang="en-US" sz="2800" b="1" dirty="0" smtClean="0">
                <a:latin typeface="楷体" panose="02010609060101010101" charset="-122"/>
                <a:ea typeface="楷体" panose="02010609060101010101" charset="-122"/>
                <a:cs typeface="楷体" panose="02010609060101010101" charset="-122"/>
                <a:sym typeface="+mn-ea"/>
              </a:rPr>
              <a:t>本诗描写湖阴先生庭院和环境之美，也</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赞扬了湖阴先生爱勤劳、爱洁净、爱花木和热爱自然山水的良好品性和高尚的情趣</a:t>
            </a:r>
            <a:r>
              <a:rPr lang="zh-CN" altLang="en-US" sz="2800" b="1" dirty="0" smtClean="0">
                <a:latin typeface="楷体" panose="02010609060101010101" charset="-122"/>
                <a:ea typeface="楷体" panose="02010609060101010101" charset="-122"/>
                <a:cs typeface="楷体" panose="02010609060101010101" charset="-122"/>
                <a:sym typeface="+mn-ea"/>
              </a:rPr>
              <a:t>。</a:t>
            </a:r>
            <a:endParaRPr lang="zh-CN" altLang="en-US" sz="2800" b="1" dirty="0" smtClean="0">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476409" y="477017"/>
            <a:ext cx="8056880" cy="1014730"/>
          </a:xfrm>
          <a:prstGeom prst="rect">
            <a:avLst/>
          </a:prstGeom>
          <a:noFill/>
        </p:spPr>
        <p:txBody>
          <a:bodyPr wrap="none" rtlCol="0">
            <a:spAutoFit/>
          </a:bodyPr>
          <a:lstStyle/>
          <a:p>
            <a:pPr algn="l"/>
            <a:r>
              <a:rPr lang="zh-CN" altLang="en-US" sz="32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《书湖阴先生壁》这首诗写了哪些景物？表现了</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a:p>
            <a:pPr algn="l"/>
            <a:r>
              <a:rPr lang="zh-CN" altLang="en-US" sz="2800">
                <a:latin typeface="黑体" panose="02010609060101010101" pitchFamily="49" charset="-122"/>
                <a:ea typeface="黑体" panose="02010609060101010101" pitchFamily="49" charset="-122"/>
                <a:cs typeface="黑体" panose="02010609060101010101" pitchFamily="49" charset="-122"/>
                <a:sym typeface="+mn-ea"/>
              </a:rPr>
              <a:t>作者怎样的思想感情？</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719619" y="1843948"/>
            <a:ext cx="792480" cy="829945"/>
          </a:xfrm>
          <a:prstGeom prst="rect">
            <a:avLst/>
          </a:prstGeom>
          <a:noFill/>
        </p:spPr>
        <p:txBody>
          <a:bodyPr wrap="none" rtlCol="0">
            <a:spAutoFit/>
          </a:bodyPr>
          <a:lstStyle/>
          <a:p>
            <a:pPr algn="l"/>
            <a:r>
              <a:rPr lang="zh-CN" altLang="zh-CN" sz="4800">
                <a:latin typeface="黑体" panose="02010609060101010101" pitchFamily="49" charset="-122"/>
                <a:ea typeface="黑体" panose="02010609060101010101" pitchFamily="49" charset="-122"/>
                <a:cs typeface="楷体" panose="02010609060101010101" charset="-122"/>
                <a:sym typeface="+mn-ea"/>
              </a:rPr>
              <a:t>溜</a:t>
            </a:r>
            <a:endParaRPr lang="zh-CN" altLang="zh-CN" sz="4800">
              <a:latin typeface="黑体" panose="02010609060101010101" pitchFamily="49" charset="-122"/>
              <a:ea typeface="黑体" panose="02010609060101010101" pitchFamily="49" charset="-122"/>
              <a:cs typeface="楷体" panose="02010609060101010101" charset="-122"/>
              <a:sym typeface="+mn-ea"/>
            </a:endParaRPr>
          </a:p>
        </p:txBody>
      </p:sp>
      <p:sp>
        <p:nvSpPr>
          <p:cNvPr id="11" name="文本框 10"/>
          <p:cNvSpPr txBox="1"/>
          <p:nvPr/>
        </p:nvSpPr>
        <p:spPr>
          <a:xfrm>
            <a:off x="1738948" y="1334585"/>
            <a:ext cx="792480" cy="583565"/>
          </a:xfrm>
          <a:prstGeom prst="rect">
            <a:avLst/>
          </a:prstGeom>
          <a:noFill/>
        </p:spPr>
        <p:txBody>
          <a:bodyPr wrap="none" rtlCol="0">
            <a:spAutoFit/>
          </a:bodyPr>
          <a:lstStyle/>
          <a:p>
            <a:pPr algn="l"/>
            <a:r>
              <a:rPr lang="en-US" sz="3200" dirty="0" err="1">
                <a:latin typeface="黑体" panose="02010609060101010101" pitchFamily="49" charset="-122"/>
                <a:ea typeface="黑体" panose="02010609060101010101" pitchFamily="49" charset="-122"/>
                <a:cs typeface="楷体" panose="02010609060101010101" charset="-122"/>
                <a:sym typeface="+mn-ea"/>
              </a:rPr>
              <a:t>liū</a:t>
            </a:r>
            <a:endParaRPr lang="en-US" sz="3200" dirty="0">
              <a:latin typeface="黑体" panose="02010609060101010101" pitchFamily="49" charset="-122"/>
              <a:ea typeface="黑体" panose="02010609060101010101" pitchFamily="49" charset="-122"/>
              <a:cs typeface="楷体" panose="02010609060101010101" charset="-122"/>
              <a:sym typeface="+mn-ea"/>
            </a:endParaRPr>
          </a:p>
        </p:txBody>
      </p:sp>
      <p:sp>
        <p:nvSpPr>
          <p:cNvPr id="23" name="文本框 22"/>
          <p:cNvSpPr txBox="1"/>
          <p:nvPr/>
        </p:nvSpPr>
        <p:spPr>
          <a:xfrm>
            <a:off x="4563909" y="1757053"/>
            <a:ext cx="792480" cy="829945"/>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charset="-122"/>
                <a:sym typeface="+mn-ea"/>
              </a:rPr>
              <a:t>散</a:t>
            </a:r>
            <a:endParaRPr lang="zh-CN" altLang="en-US" sz="4800" dirty="0">
              <a:latin typeface="黑体" panose="02010609060101010101" pitchFamily="49" charset="-122"/>
              <a:ea typeface="黑体" panose="02010609060101010101" pitchFamily="49" charset="-122"/>
              <a:cs typeface="楷体" panose="02010609060101010101" charset="-122"/>
              <a:sym typeface="+mn-ea"/>
            </a:endParaRPr>
          </a:p>
        </p:txBody>
      </p:sp>
      <p:sp>
        <p:nvSpPr>
          <p:cNvPr id="24" name="文本框 23"/>
          <p:cNvSpPr txBox="1"/>
          <p:nvPr/>
        </p:nvSpPr>
        <p:spPr>
          <a:xfrm>
            <a:off x="5633720" y="1334770"/>
            <a:ext cx="918210" cy="583565"/>
          </a:xfrm>
          <a:prstGeom prst="rect">
            <a:avLst/>
          </a:prstGeom>
          <a:noFill/>
        </p:spPr>
        <p:txBody>
          <a:bodyPr wrap="square" rtlCol="0">
            <a:spAutoFit/>
          </a:bodyPr>
          <a:lstStyle/>
          <a:p>
            <a:pPr algn="l"/>
            <a:r>
              <a:rPr lang="en-US" altLang="zh-CN" sz="3200">
                <a:latin typeface="黑体" panose="02010609060101010101" pitchFamily="49" charset="-122"/>
                <a:ea typeface="黑体" panose="02010609060101010101" pitchFamily="49" charset="-122"/>
                <a:cs typeface="楷体" panose="02010609060101010101" charset="-122"/>
                <a:sym typeface="+mn-ea"/>
              </a:rPr>
              <a:t>sǎn</a:t>
            </a:r>
            <a:endParaRPr lang="en-US" altLang="zh-CN" sz="3200">
              <a:latin typeface="黑体" panose="02010609060101010101" pitchFamily="49" charset="-122"/>
              <a:ea typeface="黑体" panose="02010609060101010101" pitchFamily="49" charset="-122"/>
              <a:cs typeface="楷体" panose="02010609060101010101" charset="-122"/>
              <a:sym typeface="+mn-ea"/>
            </a:endParaRPr>
          </a:p>
        </p:txBody>
      </p:sp>
      <p:sp>
        <p:nvSpPr>
          <p:cNvPr id="56" name="文本框 55"/>
          <p:cNvSpPr txBox="1"/>
          <p:nvPr/>
        </p:nvSpPr>
        <p:spPr>
          <a:xfrm>
            <a:off x="5633720" y="2403475"/>
            <a:ext cx="935990" cy="583565"/>
          </a:xfrm>
          <a:prstGeom prst="rect">
            <a:avLst/>
          </a:prstGeom>
          <a:noFill/>
        </p:spPr>
        <p:txBody>
          <a:bodyPr wrap="square" rtlCol="0">
            <a:spAutoFit/>
          </a:bodyPr>
          <a:lstStyle/>
          <a:p>
            <a:pPr algn="l"/>
            <a:r>
              <a:rPr lang="en-US" altLang="zh-CN" sz="3200">
                <a:latin typeface="黑体" panose="02010609060101010101" pitchFamily="49" charset="-122"/>
                <a:ea typeface="黑体" panose="02010609060101010101" pitchFamily="49" charset="-122"/>
                <a:cs typeface="楷体" panose="02010609060101010101" charset="-122"/>
                <a:sym typeface="+mn-ea"/>
              </a:rPr>
              <a:t>sàn</a:t>
            </a:r>
            <a:endParaRPr lang="en-US" altLang="zh-CN" sz="3200">
              <a:latin typeface="黑体" panose="02010609060101010101" pitchFamily="49" charset="-122"/>
              <a:ea typeface="黑体" panose="02010609060101010101" pitchFamily="49" charset="-122"/>
              <a:cs typeface="楷体" panose="02010609060101010101" charset="-122"/>
              <a:sym typeface="+mn-ea"/>
            </a:endParaRPr>
          </a:p>
        </p:txBody>
      </p:sp>
      <p:grpSp>
        <p:nvGrpSpPr>
          <p:cNvPr id="5" name="组合 4"/>
          <p:cNvGrpSpPr/>
          <p:nvPr/>
        </p:nvGrpSpPr>
        <p:grpSpPr>
          <a:xfrm>
            <a:off x="-83185" y="484955"/>
            <a:ext cx="2513330" cy="508324"/>
            <a:chOff x="458" y="988"/>
            <a:chExt cx="4134" cy="912"/>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多音字</a:t>
              </a:r>
              <a:endParaRPr lang="zh-CN" altLang="en-US" sz="2800" b="1" dirty="0">
                <a:solidFill>
                  <a:schemeClr val="tx1"/>
                </a:solidFill>
                <a:latin typeface="楷体" panose="02010609060101010101" charset="-122"/>
                <a:ea typeface="楷体" panose="02010609060101010101" charset="-122"/>
              </a:endParaRPr>
            </a:p>
          </p:txBody>
        </p:sp>
      </p:grpSp>
      <p:sp>
        <p:nvSpPr>
          <p:cNvPr id="12" name="文本框 11"/>
          <p:cNvSpPr txBox="1"/>
          <p:nvPr/>
        </p:nvSpPr>
        <p:spPr>
          <a:xfrm>
            <a:off x="2723515" y="1273466"/>
            <a:ext cx="1300163" cy="706755"/>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溜冰</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
        <p:nvSpPr>
          <p:cNvPr id="9" name="文本框 8"/>
          <p:cNvSpPr txBox="1"/>
          <p:nvPr/>
        </p:nvSpPr>
        <p:spPr>
          <a:xfrm>
            <a:off x="6724968" y="1212506"/>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松散</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13" name="文本框 12"/>
          <p:cNvSpPr txBox="1"/>
          <p:nvPr/>
        </p:nvSpPr>
        <p:spPr>
          <a:xfrm>
            <a:off x="6725444" y="2280417"/>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散步</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6" name="文本框 5"/>
          <p:cNvSpPr txBox="1"/>
          <p:nvPr/>
        </p:nvSpPr>
        <p:spPr>
          <a:xfrm>
            <a:off x="1727994" y="2403608"/>
            <a:ext cx="792480" cy="583565"/>
          </a:xfrm>
          <a:prstGeom prst="rect">
            <a:avLst/>
          </a:prstGeom>
          <a:noFill/>
        </p:spPr>
        <p:txBody>
          <a:bodyPr wrap="none" rtlCol="0">
            <a:spAutoFit/>
          </a:bodyPr>
          <a:lstStyle/>
          <a:p>
            <a:pPr algn="l"/>
            <a:r>
              <a:rPr lang="en-US" sz="3200">
                <a:latin typeface="黑体" panose="02010609060101010101" pitchFamily="49" charset="-122"/>
                <a:ea typeface="黑体" panose="02010609060101010101" pitchFamily="49" charset="-122"/>
                <a:cs typeface="楷体" panose="02010609060101010101" charset="-122"/>
                <a:sym typeface="+mn-ea"/>
              </a:rPr>
              <a:t>liù</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15" name="文本框 14"/>
          <p:cNvSpPr txBox="1"/>
          <p:nvPr/>
        </p:nvSpPr>
        <p:spPr>
          <a:xfrm>
            <a:off x="2723515" y="2280576"/>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水溜</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3" name="左大括号 2"/>
          <p:cNvSpPr/>
          <p:nvPr/>
        </p:nvSpPr>
        <p:spPr>
          <a:xfrm>
            <a:off x="1551305" y="1652905"/>
            <a:ext cx="234950" cy="121031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左大括号 15"/>
          <p:cNvSpPr/>
          <p:nvPr/>
        </p:nvSpPr>
        <p:spPr>
          <a:xfrm>
            <a:off x="5410200" y="1497965"/>
            <a:ext cx="223520" cy="136588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文本框 16"/>
          <p:cNvSpPr txBox="1"/>
          <p:nvPr/>
        </p:nvSpPr>
        <p:spPr>
          <a:xfrm>
            <a:off x="719619" y="3650244"/>
            <a:ext cx="792480" cy="829945"/>
          </a:xfrm>
          <a:prstGeom prst="rect">
            <a:avLst/>
          </a:prstGeom>
          <a:noFill/>
        </p:spPr>
        <p:txBody>
          <a:bodyPr wrap="none" rtlCol="0">
            <a:spAutoFit/>
          </a:bodyPr>
          <a:lstStyle/>
          <a:p>
            <a:pPr lvl="0" algn="l">
              <a:buClrTx/>
              <a:buSzTx/>
              <a:buFontTx/>
            </a:pPr>
            <a:r>
              <a:rPr lang="zh-CN" altLang="en-US" sz="4800">
                <a:latin typeface="黑体" panose="02010609060101010101" pitchFamily="49" charset="-122"/>
                <a:ea typeface="黑体" panose="02010609060101010101" pitchFamily="49" charset="-122"/>
                <a:cs typeface="楷体" panose="02010609060101010101" charset="-122"/>
                <a:sym typeface="+mn-ea"/>
              </a:rPr>
              <a:t>逮</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18" name="左大括号 17"/>
          <p:cNvSpPr/>
          <p:nvPr/>
        </p:nvSpPr>
        <p:spPr>
          <a:xfrm>
            <a:off x="1591310" y="3340735"/>
            <a:ext cx="155575" cy="14471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文本框 18"/>
          <p:cNvSpPr txBox="1"/>
          <p:nvPr/>
        </p:nvSpPr>
        <p:spPr>
          <a:xfrm>
            <a:off x="2723515" y="3195684"/>
            <a:ext cx="1253490" cy="368300"/>
          </a:xfrm>
          <a:prstGeom prst="rect">
            <a:avLst/>
          </a:prstGeom>
          <a:noFill/>
        </p:spPr>
        <p:txBody>
          <a:bodyPr wrap="square" rtlCol="0">
            <a:spAutoFit/>
          </a:bodyPr>
          <a:lstStyle/>
          <a:p>
            <a:pPr lvl="0" algn="l">
              <a:buClrTx/>
              <a:buSzTx/>
              <a:buFontTx/>
            </a:pPr>
            <a:r>
              <a:rPr lang="zh-CN" altLang="en-US" sz="4000" b="1" dirty="0">
                <a:solidFill>
                  <a:srgbClr val="FF0000"/>
                </a:solidFill>
                <a:latin typeface="楷体" panose="02010609060101010101" charset="-122"/>
                <a:ea typeface="楷体" panose="02010609060101010101" charset="-122"/>
                <a:cs typeface="楷体" panose="02010609060101010101" charset="-122"/>
                <a:sym typeface="+mn-ea"/>
              </a:rPr>
              <a:t>逮住</a:t>
            </a:r>
            <a:endParaRPr lang="zh-CN" altLang="en-US" sz="40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0" name="文本框 19"/>
          <p:cNvSpPr txBox="1"/>
          <p:nvPr/>
        </p:nvSpPr>
        <p:spPr>
          <a:xfrm>
            <a:off x="2723515" y="4221002"/>
            <a:ext cx="1633855" cy="706755"/>
          </a:xfrm>
          <a:prstGeom prst="rect">
            <a:avLst/>
          </a:prstGeom>
          <a:noFill/>
        </p:spPr>
        <p:txBody>
          <a:bodyPr wrap="square" rtlCol="0">
            <a:spAutoFit/>
          </a:bodyPr>
          <a:lstStyle/>
          <a:p>
            <a:pPr lvl="0" algn="l">
              <a:buClrTx/>
              <a:buSzTx/>
              <a:buFontTx/>
            </a:pPr>
            <a:r>
              <a:rPr lang="zh-CN" altLang="en-US" sz="4000" b="1">
                <a:solidFill>
                  <a:srgbClr val="FF0000"/>
                </a:solidFill>
                <a:latin typeface="楷体" panose="02010609060101010101" charset="-122"/>
                <a:ea typeface="楷体" panose="02010609060101010101" charset="-122"/>
                <a:cs typeface="楷体" panose="02010609060101010101" charset="-122"/>
                <a:sym typeface="+mn-ea"/>
              </a:rPr>
              <a:t>逮捕</a:t>
            </a:r>
            <a:endParaRPr lang="zh-CN" altLang="en-US" sz="40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1" name="文本框 20"/>
          <p:cNvSpPr txBox="1"/>
          <p:nvPr/>
        </p:nvSpPr>
        <p:spPr>
          <a:xfrm>
            <a:off x="4563909" y="3576955"/>
            <a:ext cx="792480" cy="829945"/>
          </a:xfrm>
          <a:prstGeom prst="rect">
            <a:avLst/>
          </a:prstGeom>
          <a:noFill/>
        </p:spPr>
        <p:txBody>
          <a:bodyPr wrap="none" rtlCol="0">
            <a:spAutoFit/>
          </a:bodyPr>
          <a:lstStyle/>
          <a:p>
            <a:pPr lvl="0" algn="l">
              <a:buClrTx/>
              <a:buSzTx/>
              <a:buFontTx/>
            </a:pPr>
            <a:r>
              <a:rPr lang="zh-CN" altLang="en-US" sz="4800">
                <a:latin typeface="黑体" panose="02010609060101010101" pitchFamily="49" charset="-122"/>
                <a:ea typeface="黑体" panose="02010609060101010101" pitchFamily="49" charset="-122"/>
                <a:cs typeface="楷体" panose="02010609060101010101" charset="-122"/>
                <a:sym typeface="+mn-ea"/>
              </a:rPr>
              <a:t>难</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22" name="左大括号 21"/>
          <p:cNvSpPr/>
          <p:nvPr/>
        </p:nvSpPr>
        <p:spPr>
          <a:xfrm>
            <a:off x="5453965" y="3347517"/>
            <a:ext cx="204470" cy="14172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文本框 24"/>
          <p:cNvSpPr txBox="1"/>
          <p:nvPr/>
        </p:nvSpPr>
        <p:spPr>
          <a:xfrm>
            <a:off x="6725285" y="3154045"/>
            <a:ext cx="1576705" cy="706755"/>
          </a:xfrm>
          <a:prstGeom prst="rect">
            <a:avLst/>
          </a:prstGeom>
          <a:noFill/>
        </p:spPr>
        <p:txBody>
          <a:bodyPr wrap="square" rtlCol="0">
            <a:spAutoFit/>
          </a:bodyPr>
          <a:lstStyle/>
          <a:p>
            <a:pPr lvl="0" algn="l">
              <a:buClrTx/>
              <a:buSzTx/>
              <a:buFontTx/>
            </a:pPr>
            <a:r>
              <a:rPr lang="zh-CN" altLang="en-US" sz="4000" b="1">
                <a:solidFill>
                  <a:srgbClr val="FF0000"/>
                </a:solidFill>
                <a:latin typeface="楷体" panose="02010609060101010101" charset="-122"/>
                <a:ea typeface="楷体" panose="02010609060101010101" charset="-122"/>
                <a:cs typeface="楷体" panose="02010609060101010101" charset="-122"/>
                <a:sym typeface="+mn-ea"/>
              </a:rPr>
              <a:t>灾难</a:t>
            </a:r>
            <a:endParaRPr lang="zh-CN" altLang="en-US" sz="40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6" name="文本框 25"/>
          <p:cNvSpPr txBox="1"/>
          <p:nvPr/>
        </p:nvSpPr>
        <p:spPr>
          <a:xfrm>
            <a:off x="6725285" y="4175760"/>
            <a:ext cx="1300480" cy="706755"/>
          </a:xfrm>
          <a:prstGeom prst="rect">
            <a:avLst/>
          </a:prstGeom>
          <a:noFill/>
        </p:spPr>
        <p:txBody>
          <a:bodyPr wrap="square" rtlCol="0">
            <a:spAutoFit/>
          </a:bodyPr>
          <a:lstStyle/>
          <a:p>
            <a:pPr lvl="0" algn="l">
              <a:buClrTx/>
              <a:buSzTx/>
              <a:buFontTx/>
            </a:pPr>
            <a:r>
              <a:rPr lang="zh-CN" altLang="en-US" sz="4000" b="1">
                <a:solidFill>
                  <a:srgbClr val="FF0000"/>
                </a:solidFill>
                <a:latin typeface="楷体" panose="02010609060101010101" charset="-122"/>
                <a:ea typeface="楷体" panose="02010609060101010101" charset="-122"/>
                <a:cs typeface="楷体" panose="02010609060101010101" charset="-122"/>
                <a:sym typeface="+mn-ea"/>
              </a:rPr>
              <a:t>困难</a:t>
            </a:r>
            <a:endParaRPr lang="zh-CN" altLang="en-US" sz="40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7" name="文本框 26"/>
          <p:cNvSpPr txBox="1"/>
          <p:nvPr/>
        </p:nvSpPr>
        <p:spPr>
          <a:xfrm>
            <a:off x="1786255" y="3183255"/>
            <a:ext cx="792480" cy="583565"/>
          </a:xfrm>
          <a:prstGeom prst="rect">
            <a:avLst/>
          </a:prstGeom>
          <a:noFill/>
        </p:spPr>
        <p:txBody>
          <a:bodyPr wrap="none" rtlCol="0">
            <a:spAutoFit/>
          </a:bodyPr>
          <a:lstStyle/>
          <a:p>
            <a:pPr lvl="0" algn="l">
              <a:buClrTx/>
              <a:buSzTx/>
              <a:buFontTx/>
            </a:pPr>
            <a:r>
              <a:rPr lang="en-US" sz="3200">
                <a:latin typeface="黑体" panose="02010609060101010101" pitchFamily="49" charset="-122"/>
                <a:ea typeface="黑体" panose="02010609060101010101" pitchFamily="49" charset="-122"/>
                <a:cs typeface="楷体" panose="02010609060101010101" charset="-122"/>
                <a:sym typeface="+mn-ea"/>
              </a:rPr>
              <a:t>dǎi</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28" name="文本框 27"/>
          <p:cNvSpPr txBox="1"/>
          <p:nvPr/>
        </p:nvSpPr>
        <p:spPr>
          <a:xfrm>
            <a:off x="1786255" y="4281698"/>
            <a:ext cx="792480" cy="583565"/>
          </a:xfrm>
          <a:prstGeom prst="rect">
            <a:avLst/>
          </a:prstGeom>
          <a:noFill/>
        </p:spPr>
        <p:txBody>
          <a:bodyPr wrap="none" rtlCol="0">
            <a:spAutoFit/>
          </a:bodyPr>
          <a:lstStyle/>
          <a:p>
            <a:pPr lvl="0" algn="l">
              <a:buClrTx/>
              <a:buSzTx/>
              <a:buFontTx/>
            </a:pPr>
            <a:r>
              <a:rPr lang="en-US" sz="3200">
                <a:latin typeface="黑体" panose="02010609060101010101" pitchFamily="49" charset="-122"/>
                <a:ea typeface="黑体" panose="02010609060101010101" pitchFamily="49" charset="-122"/>
                <a:cs typeface="楷体" panose="02010609060101010101" charset="-122"/>
                <a:sym typeface="+mn-ea"/>
              </a:rPr>
              <a:t>dài</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29" name="文本框 28"/>
          <p:cNvSpPr txBox="1"/>
          <p:nvPr/>
        </p:nvSpPr>
        <p:spPr>
          <a:xfrm>
            <a:off x="5633720" y="3171297"/>
            <a:ext cx="792480" cy="583565"/>
          </a:xfrm>
          <a:prstGeom prst="rect">
            <a:avLst/>
          </a:prstGeom>
          <a:noFill/>
        </p:spPr>
        <p:txBody>
          <a:bodyPr wrap="none" rtlCol="0">
            <a:spAutoFit/>
          </a:bodyPr>
          <a:lstStyle/>
          <a:p>
            <a:pPr lvl="0" algn="l">
              <a:buClrTx/>
              <a:buSzTx/>
              <a:buFontTx/>
            </a:pPr>
            <a:r>
              <a:rPr lang="en-US" sz="3200">
                <a:latin typeface="黑体" panose="02010609060101010101" pitchFamily="49" charset="-122"/>
                <a:ea typeface="黑体" panose="02010609060101010101" pitchFamily="49" charset="-122"/>
                <a:cs typeface="楷体" panose="02010609060101010101" charset="-122"/>
                <a:sym typeface="+mn-ea"/>
              </a:rPr>
              <a:t>nàn</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30" name="文本框 29"/>
          <p:cNvSpPr txBox="1"/>
          <p:nvPr/>
        </p:nvSpPr>
        <p:spPr>
          <a:xfrm>
            <a:off x="5633720" y="4265345"/>
            <a:ext cx="792480" cy="583565"/>
          </a:xfrm>
          <a:prstGeom prst="rect">
            <a:avLst/>
          </a:prstGeom>
          <a:noFill/>
        </p:spPr>
        <p:txBody>
          <a:bodyPr wrap="none" rtlCol="0">
            <a:spAutoFit/>
          </a:bodyPr>
          <a:lstStyle/>
          <a:p>
            <a:pPr lvl="0" algn="l">
              <a:buClrTx/>
              <a:buSzTx/>
              <a:buFontTx/>
            </a:pPr>
            <a:r>
              <a:rPr lang="en-US" sz="3200">
                <a:latin typeface="黑体" panose="02010609060101010101" pitchFamily="49" charset="-122"/>
                <a:ea typeface="黑体" panose="02010609060101010101" pitchFamily="49" charset="-122"/>
                <a:cs typeface="楷体" panose="02010609060101010101" charset="-122"/>
                <a:sym typeface="+mn-ea"/>
              </a:rPr>
              <a:t>nán</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fade">
                                      <p:cBhvr>
                                        <p:cTn id="47" dur="500"/>
                                        <p:tgtEl>
                                          <p:spTgt spid="2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P spid="56" grpId="0"/>
      <p:bldP spid="12" grpId="0"/>
      <p:bldP spid="9" grpId="0"/>
      <p:bldP spid="13" grpId="0"/>
      <p:bldP spid="6" grpId="0"/>
      <p:bldP spid="15" grpId="0"/>
      <p:bldP spid="19" grpId="0"/>
      <p:bldP spid="20" grpId="0"/>
      <p:bldP spid="25" grpId="0"/>
      <p:bldP spid="26" grpId="0"/>
      <p:bldP spid="27" grpId="0"/>
      <p:bldP spid="28" grpId="0"/>
      <p:bldP spid="29" grpId="0"/>
      <p:bldP spid="3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9100" y="1339188"/>
            <a:ext cx="8438674" cy="2676525"/>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rPr>
              <a:t>   </a:t>
            </a:r>
            <a:r>
              <a:rPr lang="zh-CN" altLang="en-US" sz="2800" b="1" dirty="0">
                <a:solidFill>
                  <a:srgbClr val="FF0000"/>
                </a:solidFill>
                <a:latin typeface="楷体" panose="02010609060101010101" charset="-122"/>
                <a:ea typeface="楷体" panose="02010609060101010101" charset="-122"/>
              </a:rPr>
              <a:t>五个方面：</a:t>
            </a:r>
            <a:r>
              <a:rPr lang="zh-CN" altLang="en-US" sz="2800" b="1" dirty="0">
                <a:solidFill>
                  <a:srgbClr val="0070C0"/>
                </a:solidFill>
                <a:latin typeface="楷体" panose="02010609060101010101" charset="-122"/>
                <a:ea typeface="楷体" panose="02010609060101010101" charset="-122"/>
              </a:rPr>
              <a:t>(1)</a:t>
            </a:r>
            <a:r>
              <a:rPr lang="zh-CN" altLang="en-US" sz="2800" b="1" dirty="0">
                <a:latin typeface="楷体" panose="02010609060101010101" charset="-122"/>
                <a:ea typeface="楷体" panose="02010609060101010101" charset="-122"/>
              </a:rPr>
              <a:t>从地球在整个宇宙的位置看,地球是十分渺小的；</a:t>
            </a:r>
            <a:r>
              <a:rPr lang="zh-CN" altLang="en-US" sz="2800" b="1" dirty="0">
                <a:solidFill>
                  <a:srgbClr val="0070C0"/>
                </a:solidFill>
                <a:latin typeface="楷体" panose="02010609060101010101" charset="-122"/>
                <a:ea typeface="楷体" panose="02010609060101010101" charset="-122"/>
              </a:rPr>
              <a:t>(2)</a:t>
            </a:r>
            <a:r>
              <a:rPr lang="zh-CN" altLang="en-US" sz="2800" b="1" dirty="0">
                <a:latin typeface="楷体" panose="02010609060101010101" charset="-122"/>
                <a:ea typeface="楷体" panose="02010609060101010101" charset="-122"/>
              </a:rPr>
              <a:t>人类活动的范围很小很小；</a:t>
            </a:r>
            <a:r>
              <a:rPr lang="zh-CN" altLang="en-US" sz="2800" b="1" dirty="0">
                <a:solidFill>
                  <a:srgbClr val="0070C0"/>
                </a:solidFill>
                <a:latin typeface="楷体" panose="02010609060101010101" charset="-122"/>
                <a:ea typeface="楷体" panose="02010609060101010101" charset="-122"/>
              </a:rPr>
              <a:t>(3)</a:t>
            </a:r>
            <a:r>
              <a:rPr lang="zh-CN" altLang="en-US" sz="2800" b="1" dirty="0">
                <a:latin typeface="楷体" panose="02010609060101010101" charset="-122"/>
                <a:ea typeface="楷体" panose="02010609060101010101" charset="-122"/>
              </a:rPr>
              <a:t>地球的资源是有限的,而又遭到无节制的开采和随意的毁坏,面临资源枯竭的危险；</a:t>
            </a:r>
            <a:r>
              <a:rPr lang="zh-CN" altLang="en-US" sz="2800" b="1" dirty="0">
                <a:solidFill>
                  <a:srgbClr val="0070C0"/>
                </a:solidFill>
                <a:latin typeface="楷体" panose="02010609060101010101" charset="-122"/>
                <a:ea typeface="楷体" panose="02010609060101010101" charset="-122"/>
              </a:rPr>
              <a:t>(4)</a:t>
            </a:r>
            <a:r>
              <a:rPr lang="zh-CN" altLang="en-US" sz="2800" b="1" dirty="0">
                <a:latin typeface="楷体" panose="02010609060101010101" charset="-122"/>
                <a:ea typeface="楷体" panose="02010609060101010101" charset="-122"/>
              </a:rPr>
              <a:t>人类没有第二个星球可供居住；</a:t>
            </a:r>
            <a:r>
              <a:rPr lang="zh-CN" altLang="en-US" sz="2800" b="1" dirty="0">
                <a:solidFill>
                  <a:srgbClr val="0070C0"/>
                </a:solidFill>
                <a:latin typeface="楷体" panose="02010609060101010101" charset="-122"/>
                <a:ea typeface="楷体" panose="02010609060101010101" charset="-122"/>
              </a:rPr>
              <a:t>(5)</a:t>
            </a:r>
            <a:r>
              <a:rPr lang="zh-CN" altLang="en-US" sz="2800" b="1" dirty="0">
                <a:latin typeface="楷体" panose="02010609060101010101" charset="-122"/>
                <a:ea typeface="楷体" panose="02010609060101010101" charset="-122"/>
              </a:rPr>
              <a:t>人类的选择只有一个,那就是精心保护地球、保护地球的生态环境。</a:t>
            </a:r>
            <a:endParaRPr lang="zh-CN" altLang="en-US" sz="2800" b="1" dirty="0">
              <a:latin typeface="楷体" panose="02010609060101010101" charset="-122"/>
              <a:ea typeface="楷体" panose="02010609060101010101" charset="-122"/>
            </a:endParaRPr>
          </a:p>
        </p:txBody>
      </p:sp>
      <p:sp>
        <p:nvSpPr>
          <p:cNvPr id="3" name="文本框 2"/>
          <p:cNvSpPr txBox="1"/>
          <p:nvPr/>
        </p:nvSpPr>
        <p:spPr>
          <a:xfrm>
            <a:off x="337661" y="531151"/>
            <a:ext cx="8056880" cy="583565"/>
          </a:xfrm>
          <a:prstGeom prst="rect">
            <a:avLst/>
          </a:prstGeom>
          <a:noFill/>
        </p:spPr>
        <p:txBody>
          <a:bodyPr wrap="none" rtlCol="0">
            <a:spAutoFit/>
          </a:bodyPr>
          <a:lstStyle/>
          <a:p>
            <a:pPr algn="l"/>
            <a:r>
              <a:rPr lang="zh-CN" altLang="en-US" sz="32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《只有一个地球》这一课写了哪些方面的内容？</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3399" y="1869440"/>
            <a:ext cx="8011795" cy="1814830"/>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rPr>
              <a:t>    </a:t>
            </a:r>
            <a:r>
              <a:rPr sz="2800" b="1" dirty="0">
                <a:latin typeface="楷体" panose="02010609060101010101" charset="-122"/>
                <a:ea typeface="楷体" panose="02010609060101010101" charset="-122"/>
              </a:rPr>
              <a:t>本文写了新中国成立前夕解放区进行的土地改革，共产党让劳动人民重新获得宝贵的土地。</a:t>
            </a:r>
            <a:r>
              <a:rPr sz="2800" b="1" dirty="0">
                <a:solidFill>
                  <a:srgbClr val="FF0000"/>
                </a:solidFill>
                <a:latin typeface="楷体" panose="02010609060101010101" charset="-122"/>
                <a:ea typeface="楷体" panose="02010609060101010101" charset="-122"/>
              </a:rPr>
              <a:t>本诗再现了以三黑为代表的农民们重获土地后的喜悦心情。</a:t>
            </a:r>
            <a:endParaRPr sz="2800" b="1" dirty="0">
              <a:solidFill>
                <a:srgbClr val="FF0000"/>
              </a:solidFill>
              <a:latin typeface="楷体" panose="02010609060101010101" charset="-122"/>
              <a:ea typeface="楷体" panose="02010609060101010101" charset="-122"/>
            </a:endParaRPr>
          </a:p>
        </p:txBody>
      </p:sp>
      <p:sp>
        <p:nvSpPr>
          <p:cNvPr id="3" name="文本框 2"/>
          <p:cNvSpPr txBox="1"/>
          <p:nvPr/>
        </p:nvSpPr>
        <p:spPr>
          <a:xfrm>
            <a:off x="447674" y="610870"/>
            <a:ext cx="8107045" cy="1014730"/>
          </a:xfrm>
          <a:prstGeom prst="rect">
            <a:avLst/>
          </a:prstGeom>
          <a:noFill/>
        </p:spPr>
        <p:txBody>
          <a:bodyPr wrap="square" rtlCol="0">
            <a:spAutoFit/>
          </a:bodyPr>
          <a:lstStyle/>
          <a:p>
            <a:pPr algn="l"/>
            <a:r>
              <a:rPr lang="zh-CN" altLang="en-US" sz="3200" dirty="0">
                <a:solidFill>
                  <a:srgbClr val="FF0000"/>
                </a:solidFill>
                <a:latin typeface="楷体" panose="02010609060101010101" charset="-122"/>
                <a:ea typeface="楷体" panose="02010609060101010101" charset="-122"/>
                <a:sym typeface="+mn-ea"/>
              </a:rPr>
              <a:t>●</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《三黑和土地》通过</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塑造三黑和土地，表达了什么思想？</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9100" y="1325695"/>
            <a:ext cx="8438198" cy="2245360"/>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rPr>
              <a:t>   《青山不老》主要讲了</a:t>
            </a:r>
            <a:r>
              <a:rPr lang="zh-CN" altLang="en-US" sz="2800" b="1" dirty="0">
                <a:solidFill>
                  <a:srgbClr val="FF0000"/>
                </a:solidFill>
                <a:latin typeface="楷体" panose="02010609060101010101" charset="-122"/>
                <a:ea typeface="楷体" panose="02010609060101010101" charset="-122"/>
              </a:rPr>
              <a:t>老人用自己的勤劳创造了这片绿洲，以有限的生命创造了无限的价值，生命的意义在茫茫青山中得到无限扩张，而且将随着青山永垂不朽，这是不会因为年龄的增长而变老的</a:t>
            </a:r>
            <a:r>
              <a:rPr lang="zh-CN" altLang="en-US" sz="2800" b="1" dirty="0">
                <a:latin typeface="楷体" panose="02010609060101010101" charset="-122"/>
                <a:ea typeface="楷体" panose="02010609060101010101" charset="-122"/>
              </a:rPr>
              <a:t>。这位普通的老人让我们领悟到：青山是不会老的!</a:t>
            </a:r>
            <a:endParaRPr lang="zh-CN" altLang="en-US" sz="2800" b="1" dirty="0">
              <a:latin typeface="楷体" panose="02010609060101010101" charset="-122"/>
              <a:ea typeface="楷体" panose="02010609060101010101" charset="-122"/>
            </a:endParaRPr>
          </a:p>
        </p:txBody>
      </p:sp>
      <p:sp>
        <p:nvSpPr>
          <p:cNvPr id="3" name="文本框 2"/>
          <p:cNvSpPr txBox="1"/>
          <p:nvPr/>
        </p:nvSpPr>
        <p:spPr>
          <a:xfrm>
            <a:off x="286226" y="470350"/>
            <a:ext cx="5923280" cy="583565"/>
          </a:xfrm>
          <a:prstGeom prst="rect">
            <a:avLst/>
          </a:prstGeom>
          <a:noFill/>
        </p:spPr>
        <p:txBody>
          <a:bodyPr wrap="none" rtlCol="0">
            <a:spAutoFit/>
          </a:bodyPr>
          <a:lstStyle/>
          <a:p>
            <a:pPr algn="l"/>
            <a:r>
              <a:rPr lang="zh-CN" altLang="en-US" sz="3200" dirty="0">
                <a:solidFill>
                  <a:srgbClr val="FF0000"/>
                </a:solidFill>
                <a:latin typeface="楷体" panose="02010609060101010101" charset="-122"/>
                <a:ea typeface="楷体" panose="02010609060101010101"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《青山不老》主要讲了什么内容？</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3211" y="1835600"/>
            <a:ext cx="8460740" cy="1947649"/>
          </a:xfrm>
          <a:prstGeom prst="rect">
            <a:avLst/>
          </a:prstGeom>
          <a:noFill/>
        </p:spPr>
        <p:txBody>
          <a:bodyPr wrap="square" rtlCol="0">
            <a:spAutoFit/>
          </a:bodyPr>
          <a:lstStyle/>
          <a:p>
            <a:pPr>
              <a:lnSpc>
                <a:spcPct val="110000"/>
              </a:lnSpc>
            </a:pPr>
            <a:r>
              <a:rPr lang="zh-CN" altLang="en-US" sz="2400" b="1" dirty="0">
                <a:latin typeface="楷体" panose="02010609060101010101" charset="-122"/>
                <a:ea typeface="楷体" panose="02010609060101010101" charset="-122"/>
                <a:cs typeface="楷体" panose="02010609060101010101" charset="-122"/>
              </a:rPr>
              <a:t>     </a:t>
            </a:r>
            <a:r>
              <a:rPr lang="en-US" altLang="zh-CN" sz="2800" b="1" dirty="0">
                <a:latin typeface="楷体" panose="02010609060101010101" charset="-122"/>
                <a:ea typeface="楷体" panose="02010609060101010101" charset="-122"/>
                <a:cs typeface="楷体" panose="02010609060101010101" charset="-122"/>
              </a:rPr>
              <a:t>1.</a:t>
            </a:r>
            <a:r>
              <a:rPr lang="zh-CN" altLang="en-US" sz="2800" b="1" dirty="0">
                <a:latin typeface="楷体" panose="02010609060101010101" charset="-122"/>
                <a:ea typeface="楷体" panose="02010609060101010101" charset="-122"/>
                <a:cs typeface="楷体" panose="02010609060101010101" charset="-122"/>
              </a:rPr>
              <a:t>《只有一个地球》一文以</a:t>
            </a:r>
            <a:r>
              <a:rPr lang="zh-CN" altLang="en-US" sz="2800" b="1" u="sng" dirty="0">
                <a:latin typeface="楷体" panose="02010609060101010101" charset="-122"/>
                <a:ea typeface="楷体" panose="02010609060101010101" charset="-122"/>
                <a:cs typeface="楷体" panose="02010609060101010101" charset="-122"/>
              </a:rPr>
              <a:t>_______  </a:t>
            </a:r>
            <a:r>
              <a:rPr lang="zh-CN" altLang="en-US" sz="2800" b="1" dirty="0">
                <a:latin typeface="楷体" panose="02010609060101010101" charset="-122"/>
                <a:ea typeface="楷体" panose="02010609060101010101" charset="-122"/>
                <a:cs typeface="楷体" panose="02010609060101010101" charset="-122"/>
              </a:rPr>
              <a:t>的形式，</a:t>
            </a:r>
            <a:r>
              <a:rPr lang="zh-CN" altLang="en-US" sz="2800" b="1" dirty="0" smtClean="0">
                <a:latin typeface="楷体" panose="02010609060101010101" charset="-122"/>
                <a:ea typeface="楷体" panose="02010609060101010101" charset="-122"/>
                <a:cs typeface="楷体" panose="02010609060101010101" charset="-122"/>
              </a:rPr>
              <a:t>从</a:t>
            </a:r>
            <a:r>
              <a:rPr lang="zh-CN" altLang="en-US" sz="2800" b="1" u="sng" dirty="0" smtClean="0">
                <a:latin typeface="楷体" panose="02010609060101010101" charset="-122"/>
                <a:ea typeface="楷体" panose="02010609060101010101" charset="-122"/>
                <a:cs typeface="楷体" panose="02010609060101010101" charset="-122"/>
              </a:rPr>
              <a:t>         </a:t>
            </a:r>
            <a:r>
              <a:rPr lang="zh-CN" altLang="en-US" sz="2800" b="1" dirty="0">
                <a:latin typeface="楷体" panose="02010609060101010101" charset="-122"/>
                <a:ea typeface="楷体" panose="02010609060101010101" charset="-122"/>
                <a:cs typeface="楷体" panose="02010609060101010101" charset="-122"/>
              </a:rPr>
              <a:t>的角度介绍了地球的有关知识，阐明了人类的生存“</a:t>
            </a:r>
            <a:r>
              <a:rPr lang="zh-CN" altLang="en-US" sz="2800" b="1" u="sng" dirty="0">
                <a:latin typeface="楷体" panose="02010609060101010101" charset="-122"/>
                <a:ea typeface="楷体" panose="02010609060101010101" charset="-122"/>
                <a:cs typeface="楷体" panose="02010609060101010101" charset="-122"/>
              </a:rPr>
              <a:t>_________    _</a:t>
            </a:r>
            <a:r>
              <a:rPr lang="zh-CN" altLang="en-US" sz="2800" b="1" dirty="0">
                <a:latin typeface="楷体" panose="02010609060101010101" charset="-122"/>
                <a:ea typeface="楷体" panose="02010609060101010101" charset="-122"/>
                <a:cs typeface="楷体" panose="02010609060101010101" charset="-122"/>
              </a:rPr>
              <a:t>”的事实，呼吁人类应该</a:t>
            </a:r>
            <a:r>
              <a:rPr lang="zh-CN" altLang="en-US" sz="2800" b="1" u="sng" dirty="0">
                <a:latin typeface="楷体" panose="02010609060101010101" charset="-122"/>
                <a:ea typeface="楷体" panose="02010609060101010101" charset="-122"/>
                <a:cs typeface="楷体" panose="02010609060101010101" charset="-122"/>
              </a:rPr>
              <a:t>                        </a:t>
            </a:r>
            <a:r>
              <a:rPr lang="zh-CN" altLang="en-US" sz="2800" b="1" dirty="0">
                <a:latin typeface="楷体" panose="02010609060101010101" charset="-122"/>
                <a:ea typeface="楷体" panose="02010609060101010101" charset="-122"/>
                <a:cs typeface="楷体" panose="02010609060101010101" charset="-122"/>
              </a:rPr>
              <a:t>。</a:t>
            </a:r>
            <a:r>
              <a:rPr lang="zh-CN" altLang="en-US" sz="2800" dirty="0">
                <a:latin typeface="楷体" panose="02010609060101010101" charset="-122"/>
                <a:ea typeface="楷体" panose="02010609060101010101" charset="-122"/>
                <a:cs typeface="楷体" panose="02010609060101010101" charset="-122"/>
              </a:rPr>
              <a:t> </a:t>
            </a:r>
            <a:r>
              <a:rPr lang="zh-CN" altLang="en-US" sz="2800" dirty="0" smtClean="0">
                <a:latin typeface="楷体" panose="02010609060101010101" charset="-122"/>
                <a:ea typeface="楷体" panose="02010609060101010101" charset="-122"/>
                <a:cs typeface="楷体" panose="02010609060101010101" charset="-122"/>
              </a:rPr>
              <a:t>         </a:t>
            </a:r>
            <a:endParaRPr lang="zh-CN" altLang="en-US" dirty="0">
              <a:sym typeface="+mn-ea"/>
            </a:endParaRPr>
          </a:p>
        </p:txBody>
      </p:sp>
      <p:sp>
        <p:nvSpPr>
          <p:cNvPr id="4" name="文本框 3"/>
          <p:cNvSpPr txBox="1"/>
          <p:nvPr/>
        </p:nvSpPr>
        <p:spPr>
          <a:xfrm>
            <a:off x="380365" y="1233170"/>
            <a:ext cx="5027930" cy="583565"/>
          </a:xfrm>
          <a:prstGeom prst="rect">
            <a:avLst/>
          </a:prstGeom>
          <a:noFill/>
        </p:spPr>
        <p:txBody>
          <a:bodyPr wrap="square" rtlCol="0">
            <a:spAutoFit/>
          </a:bodyPr>
          <a:lstStyle/>
          <a:p>
            <a:r>
              <a:rPr lang="en-US" altLang="zh-CN" sz="3200" b="1">
                <a:latin typeface="黑体" panose="02010609060101010101" pitchFamily="49" charset="-122"/>
                <a:ea typeface="黑体" panose="02010609060101010101" pitchFamily="49" charset="-122"/>
              </a:rPr>
              <a:t>   </a:t>
            </a:r>
            <a:r>
              <a:rPr lang="zh-CN" altLang="en-US" sz="3200" b="1">
                <a:latin typeface="黑体" panose="02010609060101010101" pitchFamily="49" charset="-122"/>
                <a:ea typeface="黑体" panose="02010609060101010101" pitchFamily="49" charset="-122"/>
              </a:rPr>
              <a:t>一、课文内容梳理。</a:t>
            </a:r>
            <a:endParaRPr lang="zh-CN" altLang="en-US" sz="3200" b="1">
              <a:latin typeface="黑体" panose="02010609060101010101" pitchFamily="49" charset="-122"/>
              <a:ea typeface="黑体" panose="02010609060101010101" pitchFamily="49" charset="-122"/>
            </a:endParaRPr>
          </a:p>
        </p:txBody>
      </p:sp>
      <p:sp>
        <p:nvSpPr>
          <p:cNvPr id="10" name="文本框 9"/>
          <p:cNvSpPr txBox="1"/>
          <p:nvPr/>
        </p:nvSpPr>
        <p:spPr>
          <a:xfrm>
            <a:off x="5407978" y="1817026"/>
            <a:ext cx="1744028" cy="521970"/>
          </a:xfrm>
          <a:prstGeom prst="rect">
            <a:avLst/>
          </a:prstGeom>
          <a:noFill/>
        </p:spPr>
        <p:txBody>
          <a:bodyPr wrap="square" rtlCol="0" anchor="t">
            <a:spAutoFit/>
          </a:bodyPr>
          <a:lstStyle/>
          <a:p>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科学小品</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742474" y="2267241"/>
            <a:ext cx="1744028"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人类生存</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2576830" y="2763970"/>
            <a:ext cx="2388870" cy="521970"/>
          </a:xfrm>
          <a:prstGeom prst="rect">
            <a:avLst/>
          </a:prstGeom>
          <a:noFill/>
        </p:spPr>
        <p:txBody>
          <a:bodyPr wrap="square" rtlCol="0" anchor="t">
            <a:spAutoFit/>
          </a:bodyPr>
          <a:lstStyle/>
          <a:p>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只有一个地球</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1090295" y="3239770"/>
            <a:ext cx="3709670" cy="521970"/>
          </a:xfrm>
          <a:prstGeom prst="rect">
            <a:avLst/>
          </a:prstGeom>
          <a:noFill/>
        </p:spPr>
        <p:txBody>
          <a:bodyPr wrap="square" rtlCol="0" anchor="t">
            <a:spAutoFit/>
          </a:bodyPr>
          <a:lstStyle/>
          <a:p>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珍惜资源，保护地球</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7" name="文本框 6"/>
          <p:cNvSpPr txBox="1"/>
          <p:nvPr/>
        </p:nvSpPr>
        <p:spPr>
          <a:xfrm>
            <a:off x="340360" y="547185"/>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heckerboard(across)">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P spid="5" grpId="0"/>
      <p:bldP spid="6" grpId="0"/>
      <p:bldP spid="7"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0019" y="262546"/>
            <a:ext cx="8843645" cy="4017645"/>
          </a:xfrm>
          <a:prstGeom prst="rect">
            <a:avLst/>
          </a:prstGeom>
          <a:noFill/>
        </p:spPr>
        <p:txBody>
          <a:bodyPr wrap="square" rtlCol="0">
            <a:spAutoFit/>
          </a:bodyPr>
          <a:lstStyle/>
          <a:p>
            <a:pPr>
              <a:lnSpc>
                <a:spcPct val="110000"/>
              </a:lnSpc>
            </a:pPr>
            <a:r>
              <a:rPr lang="en-US" altLang="zh-CN" sz="2800" dirty="0">
                <a:latin typeface="黑体" panose="02010609060101010101" pitchFamily="49" charset="-122"/>
                <a:ea typeface="黑体" panose="02010609060101010101" pitchFamily="49" charset="-122"/>
                <a:cs typeface="楷体" panose="02010609060101010101" charset="-122"/>
              </a:rPr>
              <a:t>    </a:t>
            </a:r>
            <a:r>
              <a:rPr lang="zh-CN" altLang="en-US" sz="2800" dirty="0">
                <a:latin typeface="黑体" panose="02010609060101010101" pitchFamily="49" charset="-122"/>
                <a:ea typeface="黑体" panose="02010609060101010101" pitchFamily="49" charset="-122"/>
                <a:cs typeface="楷体" panose="02010609060101010101" charset="-122"/>
              </a:rPr>
              <a:t>二、读片段，回答问题。</a:t>
            </a:r>
            <a:endParaRPr lang="zh-CN" altLang="en-US" sz="2800" dirty="0">
              <a:latin typeface="楷体" panose="02010609060101010101" charset="-122"/>
              <a:ea typeface="楷体" panose="02010609060101010101" charset="-122"/>
              <a:cs typeface="楷体" panose="02010609060101010101" charset="-122"/>
            </a:endParaRPr>
          </a:p>
          <a:p>
            <a:pPr>
              <a:lnSpc>
                <a:spcPct val="110000"/>
              </a:lnSpc>
            </a:pPr>
            <a:r>
              <a:rPr lang="zh-CN" altLang="en-US" sz="2800" b="1" dirty="0">
                <a:latin typeface="楷体" panose="02010609060101010101" charset="-122"/>
                <a:ea typeface="楷体" panose="02010609060101010101" charset="-122"/>
                <a:cs typeface="楷体" panose="02010609060101010101" charset="-122"/>
              </a:rPr>
              <a:t>  </a:t>
            </a:r>
            <a:r>
              <a:rPr lang="zh-CN" altLang="en-US" sz="2800" b="1" dirty="0">
                <a:solidFill>
                  <a:schemeClr val="tx1"/>
                </a:solidFill>
                <a:latin typeface="楷体" panose="02010609060101010101" charset="-122"/>
                <a:ea typeface="楷体" panose="02010609060101010101" charset="-122"/>
                <a:cs typeface="楷体" panose="02010609060101010101" charset="-122"/>
              </a:rPr>
              <a:t>  </a:t>
            </a:r>
            <a:r>
              <a:rPr sz="2800" b="1" dirty="0">
                <a:solidFill>
                  <a:schemeClr val="tx1"/>
                </a:solidFill>
                <a:latin typeface="楷体" panose="02010609060101010101" charset="-122"/>
                <a:ea typeface="楷体" panose="02010609060101010101" charset="-122"/>
                <a:cs typeface="楷体" panose="02010609060101010101" charset="-122"/>
              </a:rPr>
              <a:t>据有幸飞上太空的宇航员介绍，他们在天际遨游时遥望地球，</a:t>
            </a:r>
            <a:r>
              <a:rPr sz="2800" b="1" dirty="0" smtClean="0">
                <a:solidFill>
                  <a:schemeClr val="tx1"/>
                </a:solidFill>
                <a:latin typeface="楷体" panose="02010609060101010101" charset="-122"/>
                <a:ea typeface="楷体" panose="02010609060101010101" charset="-122"/>
                <a:cs typeface="楷体" panose="02010609060101010101" charset="-122"/>
              </a:rPr>
              <a:t>映入眼帘的是一个晶莹的球体</a:t>
            </a:r>
            <a:r>
              <a:rPr sz="2800" b="1" dirty="0">
                <a:latin typeface="楷体" panose="02010609060101010101" charset="-122"/>
                <a:ea typeface="楷体" panose="02010609060101010101" charset="-122"/>
                <a:cs typeface="楷体" panose="02010609060101010101" charset="-122"/>
              </a:rPr>
              <a:t>，上面蓝色和白色的纹痕相互交错，周围裹着一层薄薄的水蓝色“纱衣”。地球，这位人类的母亲，这个生命的摇篮，</a:t>
            </a:r>
            <a:r>
              <a:rPr sz="2800" b="1" dirty="0" smtClean="0">
                <a:latin typeface="楷体" panose="02010609060101010101" charset="-122"/>
                <a:ea typeface="楷体" panose="02010609060101010101" charset="-122"/>
                <a:cs typeface="楷体" panose="02010609060101010101" charset="-122"/>
              </a:rPr>
              <a:t>是那样美丽壮观</a:t>
            </a:r>
            <a:r>
              <a:rPr sz="2800" b="1" dirty="0">
                <a:latin typeface="楷体" panose="02010609060101010101" charset="-122"/>
                <a:ea typeface="楷体" panose="02010609060101010101" charset="-122"/>
                <a:cs typeface="楷体" panose="02010609060101010101" charset="-122"/>
              </a:rPr>
              <a:t>，和蔼可亲。</a:t>
            </a:r>
            <a:endParaRPr sz="2400" b="1" dirty="0">
              <a:latin typeface="楷体" panose="02010609060101010101" charset="-122"/>
              <a:ea typeface="楷体" panose="02010609060101010101" charset="-122"/>
              <a:cs typeface="楷体" panose="02010609060101010101" charset="-122"/>
            </a:endParaRPr>
          </a:p>
          <a:p>
            <a:pPr>
              <a:lnSpc>
                <a:spcPct val="110000"/>
              </a:lnSpc>
            </a:pPr>
            <a:r>
              <a:rPr lang="en-US" altLang="zh-CN" sz="2800" dirty="0">
                <a:latin typeface="宋体" panose="02010600030101010101" pitchFamily="2" charset="-122"/>
                <a:ea typeface="宋体" panose="02010600030101010101" pitchFamily="2" charset="-122"/>
                <a:cs typeface="宋体" panose="02010600030101010101" pitchFamily="2" charset="-122"/>
                <a:sym typeface="+mn-ea"/>
              </a:rPr>
              <a:t>1</a:t>
            </a:r>
            <a:r>
              <a:rPr lang="en-US" altLang="zh-CN" sz="3600" b="1"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这段文字写的</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是</a:t>
            </a:r>
            <a:r>
              <a:rPr lang="en-US" altLang="zh-CN" sz="2800" b="1" u="sng" dirty="0">
                <a:latin typeface="宋体" panose="02010600030101010101" pitchFamily="2" charset="-122"/>
                <a:ea typeface="宋体" panose="02010600030101010101" pitchFamily="2" charset="-122"/>
                <a:cs typeface="宋体" panose="02010600030101010101" pitchFamily="2" charset="-122"/>
                <a:sym typeface="+mn-ea"/>
              </a:rPr>
              <a:t>                               </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800" b="1" dirty="0">
              <a:latin typeface="宋体" panose="02010600030101010101" pitchFamily="2" charset="-122"/>
              <a:ea typeface="宋体" panose="02010600030101010101" pitchFamily="2" charset="-122"/>
              <a:cs typeface="宋体" panose="02010600030101010101" pitchFamily="2" charset="-122"/>
              <a:sym typeface="+mn-ea"/>
            </a:endParaRPr>
          </a:p>
          <a:p>
            <a:pPr>
              <a:lnSpc>
                <a:spcPct val="110000"/>
              </a:lnSpc>
            </a:pP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2.用“</a:t>
            </a:r>
            <a:r>
              <a:rPr lang="en-US" altLang="zh-CN" sz="2800" b="1" u="sng" dirty="0">
                <a:latin typeface="宋体" panose="02010600030101010101" pitchFamily="2" charset="-122"/>
                <a:ea typeface="宋体" panose="02010600030101010101" pitchFamily="2" charset="-122"/>
                <a:cs typeface="宋体" panose="02010600030101010101" pitchFamily="2" charset="-122"/>
                <a:sym typeface="+mn-ea"/>
              </a:rPr>
              <a:t>     </a:t>
            </a: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2800" b="1" dirty="0" err="1">
                <a:latin typeface="宋体" panose="02010600030101010101" pitchFamily="2" charset="-122"/>
                <a:ea typeface="宋体" panose="02010600030101010101" pitchFamily="2" charset="-122"/>
                <a:cs typeface="宋体" panose="02010600030101010101" pitchFamily="2" charset="-122"/>
                <a:sym typeface="+mn-ea"/>
              </a:rPr>
              <a:t>画出具体</a:t>
            </a:r>
            <a:r>
              <a:rPr lang="zh-CN" altLang="zh-CN" sz="2800" b="1" dirty="0">
                <a:latin typeface="宋体" panose="02010600030101010101" pitchFamily="2" charset="-122"/>
                <a:ea typeface="宋体" panose="02010600030101010101" pitchFamily="2" charset="-122"/>
                <a:cs typeface="宋体" panose="02010600030101010101" pitchFamily="2" charset="-122"/>
                <a:sym typeface="+mn-ea"/>
              </a:rPr>
              <a:t>写</a:t>
            </a:r>
            <a:r>
              <a:rPr lang="en-US" altLang="zh-CN" sz="2800" b="1" dirty="0" err="1">
                <a:latin typeface="宋体" panose="02010600030101010101" pitchFamily="2" charset="-122"/>
                <a:ea typeface="宋体" panose="02010600030101010101" pitchFamily="2" charset="-122"/>
                <a:cs typeface="宋体" panose="02010600030101010101" pitchFamily="2" charset="-122"/>
                <a:sym typeface="+mn-ea"/>
              </a:rPr>
              <a:t>地球美丽壮观的句子</a:t>
            </a: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a:t>
            </a:r>
            <a:endParaRPr lang="en-US" altLang="zh-CN" sz="2800" b="1" dirty="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nvSpPr>
        <p:spPr>
          <a:xfrm>
            <a:off x="3372009" y="3152272"/>
            <a:ext cx="5218748"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宇航员在太空看到的地球的样子</a:t>
            </a:r>
            <a:endParaRPr lang="zh-CN" altLang="en-US" sz="2800" b="1" dirty="0">
              <a:solidFill>
                <a:srgbClr val="FF0000"/>
              </a:solidFill>
              <a:latin typeface="楷体" panose="02010609060101010101" charset="-122"/>
              <a:ea typeface="楷体" panose="02010609060101010101" charset="-122"/>
            </a:endParaRPr>
          </a:p>
        </p:txBody>
      </p:sp>
      <p:cxnSp>
        <p:nvCxnSpPr>
          <p:cNvPr id="3" name="直接连接符 2"/>
          <p:cNvCxnSpPr/>
          <p:nvPr/>
        </p:nvCxnSpPr>
        <p:spPr>
          <a:xfrm flipV="1">
            <a:off x="1974215" y="1670685"/>
            <a:ext cx="689102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66700" y="2143760"/>
            <a:ext cx="855789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64623" y="2592070"/>
            <a:ext cx="72932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4"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par>
                                <p:cTn id="17" presetID="2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4150" y="693870"/>
            <a:ext cx="8845550" cy="3046988"/>
          </a:xfrm>
          <a:prstGeom prst="rect">
            <a:avLst/>
          </a:prstGeom>
          <a:noFill/>
        </p:spPr>
        <p:txBody>
          <a:bodyPr wrap="square" rtlCol="0">
            <a:spAutoFit/>
          </a:bodyPr>
          <a:lstStyle/>
          <a:p>
            <a:r>
              <a:rPr lang="en-US" altLang="zh-CN" sz="32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3.</a:t>
            </a:r>
            <a:r>
              <a:rPr lang="zh-CN" altLang="en-US" sz="32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蓝色和白色的纹痕相互交错，周围裹着一层薄薄的水蓝色‘纱衣’”中“蓝色”的是</a:t>
            </a:r>
            <a:r>
              <a:rPr lang="zh-CN" altLang="en-US" sz="3200" b="1" u="sng"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，“白色”的是</a:t>
            </a:r>
            <a:r>
              <a:rPr lang="zh-CN" altLang="en-US" sz="3200" b="1" u="sng"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，“水蓝色的纱衣”指的是</a:t>
            </a:r>
            <a:r>
              <a:rPr lang="zh-CN" altLang="en-US" sz="3200" b="1" u="sng"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r>
              <a:rPr lang="en-US" altLang="zh-CN" sz="32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4.</a:t>
            </a:r>
            <a:r>
              <a:rPr lang="zh-CN" altLang="en-US" sz="32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这</a:t>
            </a:r>
            <a:r>
              <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段话中将地球比作</a:t>
            </a:r>
            <a:r>
              <a:rPr lang="zh-CN" altLang="en-US" sz="3200" b="1" u="sng"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和</a:t>
            </a:r>
            <a:r>
              <a:rPr lang="zh-CN" altLang="en-US" sz="3200" b="1" u="sng"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，说明它的</a:t>
            </a:r>
            <a:r>
              <a:rPr lang="zh-CN" altLang="en-US" sz="3200" b="1" u="sng"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，表达出对地球的</a:t>
            </a:r>
            <a:r>
              <a:rPr lang="zh-CN" altLang="en-US" sz="3200" b="1" u="sng"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3200" b="1" u="sng"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之情。</a:t>
            </a:r>
            <a:endParaRPr lang="zh-CN" altLang="en-US" sz="32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nvSpPr>
        <p:spPr>
          <a:xfrm>
            <a:off x="7720171" y="1201076"/>
            <a:ext cx="1050608"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海水</a:t>
            </a:r>
            <a:endParaRPr lang="zh-CN" altLang="en-US" sz="3200" b="1" dirty="0">
              <a:solidFill>
                <a:srgbClr val="FF0000"/>
              </a:solidFill>
              <a:latin typeface="楷体" panose="02010609060101010101" charset="-122"/>
              <a:ea typeface="楷体" panose="02010609060101010101" charset="-122"/>
            </a:endParaRPr>
          </a:p>
        </p:txBody>
      </p:sp>
      <p:sp>
        <p:nvSpPr>
          <p:cNvPr id="5" name="文本框 4"/>
          <p:cNvSpPr txBox="1"/>
          <p:nvPr/>
        </p:nvSpPr>
        <p:spPr>
          <a:xfrm>
            <a:off x="2739232" y="1672984"/>
            <a:ext cx="1050608"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白云</a:t>
            </a:r>
            <a:endParaRPr lang="zh-CN" altLang="en-US" sz="3200" b="1" dirty="0">
              <a:solidFill>
                <a:srgbClr val="FF0000"/>
              </a:solidFill>
              <a:latin typeface="楷体" panose="02010609060101010101" charset="-122"/>
              <a:ea typeface="楷体" panose="02010609060101010101" charset="-122"/>
            </a:endParaRPr>
          </a:p>
        </p:txBody>
      </p:sp>
      <p:sp>
        <p:nvSpPr>
          <p:cNvPr id="6" name="文本框 5"/>
          <p:cNvSpPr txBox="1"/>
          <p:nvPr/>
        </p:nvSpPr>
        <p:spPr>
          <a:xfrm>
            <a:off x="648018" y="2165006"/>
            <a:ext cx="1442085"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大气层</a:t>
            </a:r>
            <a:endParaRPr lang="zh-CN" altLang="en-US" sz="3200" b="1" dirty="0">
              <a:solidFill>
                <a:srgbClr val="FF0000"/>
              </a:solidFill>
              <a:latin typeface="楷体" panose="02010609060101010101" charset="-122"/>
              <a:ea typeface="楷体" panose="02010609060101010101" charset="-122"/>
            </a:endParaRPr>
          </a:p>
        </p:txBody>
      </p:sp>
      <p:sp>
        <p:nvSpPr>
          <p:cNvPr id="8" name="文本框 7"/>
          <p:cNvSpPr txBox="1"/>
          <p:nvPr/>
        </p:nvSpPr>
        <p:spPr>
          <a:xfrm>
            <a:off x="4503420" y="2656409"/>
            <a:ext cx="1050608"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摇篮</a:t>
            </a:r>
            <a:endParaRPr lang="zh-CN" altLang="en-US" sz="3200" b="1" dirty="0">
              <a:solidFill>
                <a:srgbClr val="FF0000"/>
              </a:solidFill>
              <a:latin typeface="楷体" panose="02010609060101010101" charset="-122"/>
              <a:ea typeface="楷体" panose="02010609060101010101" charset="-122"/>
            </a:endParaRPr>
          </a:p>
        </p:txBody>
      </p:sp>
      <p:sp>
        <p:nvSpPr>
          <p:cNvPr id="9" name="文本框 8"/>
          <p:cNvSpPr txBox="1"/>
          <p:nvPr/>
        </p:nvSpPr>
        <p:spPr>
          <a:xfrm>
            <a:off x="6413659" y="2646884"/>
            <a:ext cx="1050608"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母亲</a:t>
            </a:r>
            <a:endParaRPr lang="zh-CN" altLang="en-US" sz="3200" b="1" dirty="0">
              <a:solidFill>
                <a:srgbClr val="FF0000"/>
              </a:solidFill>
              <a:latin typeface="楷体" panose="02010609060101010101" charset="-122"/>
              <a:ea typeface="楷体" panose="02010609060101010101" charset="-122"/>
            </a:endParaRPr>
          </a:p>
        </p:txBody>
      </p:sp>
      <p:sp>
        <p:nvSpPr>
          <p:cNvPr id="10" name="文本框 9"/>
          <p:cNvSpPr txBox="1"/>
          <p:nvPr/>
        </p:nvSpPr>
        <p:spPr>
          <a:xfrm>
            <a:off x="1259999" y="3135604"/>
            <a:ext cx="1050608"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可爱</a:t>
            </a:r>
            <a:endParaRPr lang="zh-CN" altLang="en-US" sz="3200" b="1" dirty="0">
              <a:solidFill>
                <a:srgbClr val="FF0000"/>
              </a:solidFill>
              <a:latin typeface="楷体" panose="02010609060101010101" charset="-122"/>
              <a:ea typeface="楷体" panose="02010609060101010101" charset="-122"/>
            </a:endParaRPr>
          </a:p>
        </p:txBody>
      </p:sp>
      <p:sp>
        <p:nvSpPr>
          <p:cNvPr id="11" name="文本框 10"/>
          <p:cNvSpPr txBox="1"/>
          <p:nvPr/>
        </p:nvSpPr>
        <p:spPr>
          <a:xfrm>
            <a:off x="6045041" y="3126079"/>
            <a:ext cx="1050608"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赞美</a:t>
            </a:r>
            <a:endParaRPr lang="zh-CN" altLang="en-US" sz="32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P spid="10" grpId="0"/>
      <p:bldP spid="1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文本框 1"/>
          <p:cNvSpPr txBox="1"/>
          <p:nvPr/>
        </p:nvSpPr>
        <p:spPr>
          <a:xfrm>
            <a:off x="1334135" y="1242060"/>
            <a:ext cx="6646545" cy="2192908"/>
          </a:xfrm>
          <a:prstGeom prst="rect">
            <a:avLst/>
          </a:prstGeom>
          <a:noFill/>
        </p:spPr>
        <p:txBody>
          <a:bodyPr wrap="square" rtlCol="0" anchor="t">
            <a:spAutoFit/>
          </a:bodyPr>
          <a:lstStyle/>
          <a:p>
            <a:pPr indent="812800" fontAlgn="auto">
              <a:lnSpc>
                <a:spcPct val="150000"/>
              </a:lnSpc>
              <a:extLst>
                <a:ext uri="{35155182-B16C-46BC-9424-99874614C6A1}">
                  <wpsdc:indentchars xmlns:wpsdc="http://www.wps.cn/officeDocument/2017/drawingmlCustomData" val="200" checksum="3877492575"/>
                </a:ext>
              </a:extLst>
            </a:pPr>
            <a:r>
              <a:rPr lang="zh-CN" altLang="en-US" sz="3200" b="1" dirty="0" smtClean="0">
                <a:latin typeface="楷体" panose="02010609060101010101" charset="-122"/>
                <a:ea typeface="楷体" panose="02010609060101010101" charset="-122"/>
                <a:sym typeface="+mn-ea"/>
              </a:rPr>
              <a:t>复习完课文的知识点后，我们一起来看看本单元有哪些需要背诵的语句吧！</a:t>
            </a:r>
            <a:endParaRPr lang="zh-CN" altLang="en-US" sz="32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75565" y="-58420"/>
            <a:ext cx="9297670" cy="5245100"/>
          </a:xfrm>
          <a:prstGeom prst="rect">
            <a:avLst/>
          </a:prstGeom>
        </p:spPr>
      </p:pic>
      <p:sp>
        <p:nvSpPr>
          <p:cNvPr id="3" name="文本框 2"/>
          <p:cNvSpPr txBox="1"/>
          <p:nvPr/>
        </p:nvSpPr>
        <p:spPr>
          <a:xfrm>
            <a:off x="328136" y="1132973"/>
            <a:ext cx="12496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古诗词</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grpSp>
        <p:nvGrpSpPr>
          <p:cNvPr id="4" name="组合 3"/>
          <p:cNvGrpSpPr/>
          <p:nvPr/>
        </p:nvGrpSpPr>
        <p:grpSpPr>
          <a:xfrm>
            <a:off x="-171767" y="36557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2"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积累背诵</a:t>
              </a:r>
              <a:endParaRPr lang="zh-CN" altLang="en-US" sz="2800" b="1" dirty="0">
                <a:solidFill>
                  <a:schemeClr val="tx1"/>
                </a:solidFill>
                <a:latin typeface="楷体" panose="02010609060101010101" charset="-122"/>
                <a:ea typeface="楷体" panose="02010609060101010101" charset="-122"/>
              </a:endParaRPr>
            </a:p>
          </p:txBody>
        </p:sp>
      </p:grpSp>
      <p:sp>
        <p:nvSpPr>
          <p:cNvPr id="10" name="文本框 9"/>
          <p:cNvSpPr txBox="1"/>
          <p:nvPr/>
        </p:nvSpPr>
        <p:spPr>
          <a:xfrm>
            <a:off x="3022759" y="1528260"/>
            <a:ext cx="3224213" cy="2861310"/>
          </a:xfrm>
          <a:prstGeom prst="rect">
            <a:avLst/>
          </a:prstGeom>
          <a:solidFill>
            <a:schemeClr val="bg1"/>
          </a:solidFill>
          <a:ln>
            <a:solidFill>
              <a:schemeClr val="accent2">
                <a:lumMod val="60000"/>
                <a:lumOff val="40000"/>
              </a:schemeClr>
            </a:solidFill>
          </a:ln>
        </p:spPr>
        <p:txBody>
          <a:bodyPr wrap="square" rtlCol="0">
            <a:spAutoFit/>
          </a:bodyPr>
          <a:lstStyle/>
          <a:p>
            <a:pPr algn="ctr"/>
            <a:r>
              <a:rPr lang="zh-CN" altLang="en-US" sz="3000" b="1" dirty="0">
                <a:solidFill>
                  <a:schemeClr val="tx1"/>
                </a:solidFill>
                <a:latin typeface="黑体" panose="02010609060101010101" pitchFamily="49" charset="-122"/>
                <a:ea typeface="黑体" panose="02010609060101010101" pitchFamily="49" charset="-122"/>
                <a:cs typeface="楷体" panose="02010609060101010101" charset="-122"/>
              </a:rPr>
              <a:t>浪淘</a:t>
            </a:r>
            <a:r>
              <a:rPr lang="zh-CN" altLang="en-US" sz="3000" b="1" dirty="0" smtClean="0">
                <a:solidFill>
                  <a:schemeClr val="tx1"/>
                </a:solidFill>
                <a:latin typeface="黑体" panose="02010609060101010101" pitchFamily="49" charset="-122"/>
                <a:ea typeface="黑体" panose="02010609060101010101" pitchFamily="49" charset="-122"/>
                <a:cs typeface="楷体" panose="02010609060101010101" charset="-122"/>
              </a:rPr>
              <a:t>沙（其一）   </a:t>
            </a:r>
            <a:endParaRPr lang="zh-CN" altLang="en-US" sz="3000" b="1" dirty="0">
              <a:solidFill>
                <a:schemeClr val="tx1"/>
              </a:solidFill>
              <a:latin typeface="黑体" panose="02010609060101010101" pitchFamily="49" charset="-122"/>
              <a:ea typeface="黑体" panose="02010609060101010101" pitchFamily="49" charset="-122"/>
              <a:cs typeface="楷体" panose="02010609060101010101" charset="-122"/>
            </a:endParaRPr>
          </a:p>
          <a:p>
            <a:pPr algn="ctr"/>
            <a:r>
              <a:rPr lang="en-US" altLang="zh-CN" sz="3000" b="1" dirty="0">
                <a:solidFill>
                  <a:schemeClr val="tx1"/>
                </a:solidFill>
                <a:latin typeface="宋体" panose="02010600030101010101" pitchFamily="2" charset="-122"/>
                <a:ea typeface="宋体" panose="02010600030101010101" pitchFamily="2" charset="-122"/>
                <a:cs typeface="楷体" panose="02010609060101010101" charset="-122"/>
              </a:rPr>
              <a:t>[</a:t>
            </a:r>
            <a:r>
              <a:rPr lang="zh-CN" altLang="en-US" sz="3000" b="1" dirty="0">
                <a:solidFill>
                  <a:schemeClr val="tx1"/>
                </a:solidFill>
                <a:latin typeface="宋体" panose="02010600030101010101" pitchFamily="2" charset="-122"/>
                <a:ea typeface="宋体" panose="02010600030101010101" pitchFamily="2" charset="-122"/>
                <a:cs typeface="楷体" panose="02010609060101010101" charset="-122"/>
              </a:rPr>
              <a:t>唐</a:t>
            </a:r>
            <a:r>
              <a:rPr lang="en-US" altLang="zh-CN" sz="3000" b="1" dirty="0">
                <a:solidFill>
                  <a:schemeClr val="tx1"/>
                </a:solidFill>
                <a:latin typeface="宋体" panose="02010600030101010101" pitchFamily="2" charset="-122"/>
                <a:ea typeface="宋体" panose="02010600030101010101" pitchFamily="2" charset="-122"/>
                <a:cs typeface="楷体" panose="02010609060101010101" charset="-122"/>
              </a:rPr>
              <a:t>]</a:t>
            </a:r>
            <a:r>
              <a:rPr lang="zh-CN" altLang="en-US" sz="3000" b="1" dirty="0">
                <a:solidFill>
                  <a:schemeClr val="tx1"/>
                </a:solidFill>
                <a:latin typeface="宋体" panose="02010600030101010101" pitchFamily="2" charset="-122"/>
                <a:ea typeface="宋体" panose="02010600030101010101" pitchFamily="2" charset="-122"/>
                <a:cs typeface="楷体" panose="02010609060101010101" charset="-122"/>
              </a:rPr>
              <a:t>刘禹锡       </a:t>
            </a:r>
            <a:endParaRPr lang="zh-CN" altLang="en-US" sz="3000" b="1" dirty="0">
              <a:solidFill>
                <a:schemeClr val="tx1"/>
              </a:solidFill>
              <a:latin typeface="宋体" panose="02010600030101010101" pitchFamily="2" charset="-122"/>
              <a:ea typeface="宋体" panose="02010600030101010101" pitchFamily="2" charset="-122"/>
              <a:cs typeface="楷体" panose="02010609060101010101" charset="-122"/>
            </a:endParaRPr>
          </a:p>
          <a:p>
            <a:pPr algn="ctr"/>
            <a:r>
              <a:rPr lang="zh-CN" altLang="en-US" sz="3000" b="1" dirty="0">
                <a:solidFill>
                  <a:schemeClr val="tx1"/>
                </a:solidFill>
                <a:latin typeface="楷体" panose="02010609060101010101" charset="-122"/>
                <a:ea typeface="楷体" panose="02010609060101010101" charset="-122"/>
                <a:cs typeface="楷体" panose="02010609060101010101" charset="-122"/>
              </a:rPr>
              <a:t>九曲黄河万里沙，</a:t>
            </a:r>
            <a:endParaRPr lang="zh-CN" altLang="en-US" sz="3000" b="1" dirty="0">
              <a:solidFill>
                <a:schemeClr val="tx1"/>
              </a:solidFill>
              <a:latin typeface="楷体" panose="02010609060101010101" charset="-122"/>
              <a:ea typeface="楷体" panose="02010609060101010101" charset="-122"/>
              <a:cs typeface="楷体" panose="02010609060101010101" charset="-122"/>
            </a:endParaRPr>
          </a:p>
          <a:p>
            <a:pPr algn="ctr"/>
            <a:r>
              <a:rPr lang="zh-CN" altLang="en-US" sz="3000" b="1" dirty="0">
                <a:solidFill>
                  <a:schemeClr val="tx1"/>
                </a:solidFill>
                <a:latin typeface="楷体" panose="02010609060101010101" charset="-122"/>
                <a:ea typeface="楷体" panose="02010609060101010101" charset="-122"/>
                <a:cs typeface="楷体" panose="02010609060101010101" charset="-122"/>
              </a:rPr>
              <a:t>浪淘风簸自天涯。</a:t>
            </a:r>
            <a:endParaRPr lang="zh-CN" altLang="en-US" sz="3000" b="1" dirty="0">
              <a:solidFill>
                <a:schemeClr val="tx1"/>
              </a:solidFill>
              <a:latin typeface="楷体" panose="02010609060101010101" charset="-122"/>
              <a:ea typeface="楷体" panose="02010609060101010101" charset="-122"/>
              <a:cs typeface="楷体" panose="02010609060101010101" charset="-122"/>
            </a:endParaRPr>
          </a:p>
          <a:p>
            <a:pPr algn="ctr"/>
            <a:r>
              <a:rPr lang="zh-CN" altLang="en-US" sz="3000" b="1" dirty="0">
                <a:solidFill>
                  <a:schemeClr val="tx1"/>
                </a:solidFill>
                <a:latin typeface="楷体" panose="02010609060101010101" charset="-122"/>
                <a:ea typeface="楷体" panose="02010609060101010101" charset="-122"/>
                <a:cs typeface="楷体" panose="02010609060101010101" charset="-122"/>
              </a:rPr>
              <a:t>如今直上银河去，</a:t>
            </a:r>
            <a:endParaRPr lang="zh-CN" altLang="en-US" sz="3000" b="1" dirty="0">
              <a:solidFill>
                <a:schemeClr val="tx1"/>
              </a:solidFill>
              <a:latin typeface="楷体" panose="02010609060101010101" charset="-122"/>
              <a:ea typeface="楷体" panose="02010609060101010101" charset="-122"/>
              <a:cs typeface="楷体" panose="02010609060101010101" charset="-122"/>
            </a:endParaRPr>
          </a:p>
          <a:p>
            <a:r>
              <a:rPr lang="zh-CN" altLang="en-US" sz="3000" b="1" dirty="0">
                <a:solidFill>
                  <a:schemeClr val="tx1"/>
                </a:solidFill>
                <a:latin typeface="楷体" panose="02010609060101010101" charset="-122"/>
                <a:ea typeface="楷体" panose="02010609060101010101" charset="-122"/>
                <a:cs typeface="楷体" panose="02010609060101010101" charset="-122"/>
              </a:rPr>
              <a:t>同到牵牛织女家</a:t>
            </a:r>
            <a:r>
              <a:rPr lang="zh-CN" altLang="en-US" sz="2800" b="1" dirty="0">
                <a:solidFill>
                  <a:schemeClr val="tx1"/>
                </a:solidFill>
                <a:latin typeface="楷体" panose="02010609060101010101" charset="-122"/>
                <a:ea typeface="楷体" panose="02010609060101010101" charset="-122"/>
                <a:cs typeface="楷体" panose="02010609060101010101" charset="-122"/>
              </a:rPr>
              <a:t>。</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5248" y="-28601"/>
            <a:ext cx="9289256" cy="5234464"/>
            <a:chOff x="-158" y="-61"/>
            <a:chExt cx="19505" cy="10991"/>
          </a:xfrm>
        </p:grpSpPr>
        <p:pic>
          <p:nvPicPr>
            <p:cNvPr id="3" name="图片 2" descr="a33488c5bb13ca7aeb51623c389223f5"/>
            <p:cNvPicPr>
              <a:picLocks noChangeAspect="1"/>
            </p:cNvPicPr>
            <p:nvPr/>
          </p:nvPicPr>
          <p:blipFill>
            <a:blip r:embed="rId1"/>
            <a:srcRect t="1999" b="15631"/>
            <a:stretch>
              <a:fillRect/>
            </a:stretch>
          </p:blipFill>
          <p:spPr>
            <a:xfrm>
              <a:off x="-158" y="-61"/>
              <a:ext cx="19505" cy="10991"/>
            </a:xfrm>
            <a:prstGeom prst="rect">
              <a:avLst/>
            </a:prstGeom>
          </p:spPr>
        </p:pic>
        <p:sp>
          <p:nvSpPr>
            <p:cNvPr id="4" name="矩形 3"/>
            <p:cNvSpPr/>
            <p:nvPr/>
          </p:nvSpPr>
          <p:spPr>
            <a:xfrm>
              <a:off x="17291" y="5757"/>
              <a:ext cx="1231" cy="1080"/>
            </a:xfrm>
            <a:prstGeom prst="rect">
              <a:avLst/>
            </a:prstGeom>
            <a:solidFill>
              <a:srgbClr val="F2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2" name="文本框 1"/>
          <p:cNvSpPr txBox="1"/>
          <p:nvPr/>
        </p:nvSpPr>
        <p:spPr>
          <a:xfrm>
            <a:off x="3116580" y="1250368"/>
            <a:ext cx="2905601" cy="2676525"/>
          </a:xfrm>
          <a:prstGeom prst="rect">
            <a:avLst/>
          </a:prstGeom>
          <a:solidFill>
            <a:schemeClr val="bg1"/>
          </a:solidFill>
          <a:ln>
            <a:solidFill>
              <a:srgbClr val="FF0000"/>
            </a:solidFill>
          </a:ln>
        </p:spPr>
        <p:txBody>
          <a:bodyPr wrap="square" rtlCol="0">
            <a:spAutoFit/>
          </a:bodyPr>
          <a:lstStyle/>
          <a:p>
            <a:pPr algn="ctr"/>
            <a:r>
              <a:rPr lang="zh-CN" altLang="en-US" sz="2800" b="1" dirty="0">
                <a:latin typeface="黑体" panose="02010609060101010101" pitchFamily="49" charset="-122"/>
                <a:ea typeface="黑体" panose="02010609060101010101" pitchFamily="49" charset="-122"/>
                <a:cs typeface="楷体" panose="02010609060101010101" charset="-122"/>
              </a:rPr>
              <a:t>江南春   </a:t>
            </a:r>
            <a:endParaRPr lang="zh-CN" altLang="en-US" sz="2800" b="1" dirty="0">
              <a:latin typeface="黑体" panose="02010609060101010101" pitchFamily="49" charset="-122"/>
              <a:ea typeface="黑体" panose="02010609060101010101" pitchFamily="49" charset="-122"/>
              <a:cs typeface="楷体" panose="02010609060101010101" charset="-122"/>
            </a:endParaRPr>
          </a:p>
          <a:p>
            <a:pPr algn="ctr"/>
            <a:r>
              <a:rPr lang="en-US" altLang="zh-CN" sz="2800" b="1" dirty="0">
                <a:latin typeface="宋体" panose="02010600030101010101" pitchFamily="2" charset="-122"/>
                <a:ea typeface="宋体" panose="02010600030101010101" pitchFamily="2" charset="-122"/>
                <a:cs typeface="楷体" panose="02010609060101010101" charset="-122"/>
              </a:rPr>
              <a:t>[</a:t>
            </a:r>
            <a:r>
              <a:rPr lang="zh-CN" altLang="en-US" sz="2800" b="1" dirty="0">
                <a:latin typeface="宋体" panose="02010600030101010101" pitchFamily="2" charset="-122"/>
                <a:ea typeface="宋体" panose="02010600030101010101" pitchFamily="2" charset="-122"/>
                <a:cs typeface="楷体" panose="02010609060101010101" charset="-122"/>
              </a:rPr>
              <a:t>唐</a:t>
            </a:r>
            <a:r>
              <a:rPr lang="en-US" altLang="zh-CN" sz="2800" b="1" dirty="0">
                <a:latin typeface="宋体" panose="02010600030101010101" pitchFamily="2" charset="-122"/>
                <a:ea typeface="宋体" panose="02010600030101010101" pitchFamily="2" charset="-122"/>
                <a:cs typeface="楷体" panose="02010609060101010101" charset="-122"/>
                <a:sym typeface="+mn-ea"/>
              </a:rPr>
              <a:t>]</a:t>
            </a:r>
            <a:r>
              <a:rPr lang="zh-CN" altLang="en-US" sz="2800" b="1" dirty="0" smtClean="0">
                <a:latin typeface="宋体" panose="02010600030101010101" pitchFamily="2" charset="-122"/>
                <a:ea typeface="宋体" panose="02010600030101010101" pitchFamily="2" charset="-122"/>
                <a:cs typeface="楷体" panose="02010609060101010101" charset="-122"/>
              </a:rPr>
              <a:t>杜 牧       </a:t>
            </a:r>
            <a:endParaRPr lang="zh-CN" altLang="en-US" sz="2800" b="1" dirty="0">
              <a:latin typeface="宋体" panose="02010600030101010101" pitchFamily="2" charset="-122"/>
              <a:ea typeface="宋体" panose="02010600030101010101" pitchFamily="2" charset="-122"/>
              <a:cs typeface="楷体" panose="02010609060101010101" charset="-122"/>
            </a:endParaRPr>
          </a:p>
          <a:p>
            <a:r>
              <a:rPr lang="zh-CN" altLang="en-US" sz="2800" b="1" dirty="0">
                <a:latin typeface="楷体" panose="02010609060101010101" charset="-122"/>
                <a:ea typeface="楷体" panose="02010609060101010101" charset="-122"/>
                <a:cs typeface="楷体" panose="02010609060101010101" charset="-122"/>
              </a:rPr>
              <a:t>千里莺啼绿映红，</a:t>
            </a:r>
            <a:endParaRPr lang="zh-CN" altLang="en-US" sz="2800" b="1" dirty="0">
              <a:latin typeface="楷体" panose="02010609060101010101" charset="-122"/>
              <a:ea typeface="楷体" panose="02010609060101010101" charset="-122"/>
              <a:cs typeface="楷体" panose="02010609060101010101" charset="-122"/>
            </a:endParaRPr>
          </a:p>
          <a:p>
            <a:r>
              <a:rPr lang="zh-CN" altLang="en-US" sz="2800" b="1" dirty="0">
                <a:latin typeface="楷体" panose="02010609060101010101" charset="-122"/>
                <a:ea typeface="楷体" panose="02010609060101010101" charset="-122"/>
                <a:cs typeface="楷体" panose="02010609060101010101" charset="-122"/>
              </a:rPr>
              <a:t>水村山郭酒旗风。</a:t>
            </a:r>
            <a:endParaRPr lang="zh-CN" altLang="en-US" sz="2800" b="1" dirty="0">
              <a:latin typeface="楷体" panose="02010609060101010101" charset="-122"/>
              <a:ea typeface="楷体" panose="02010609060101010101" charset="-122"/>
              <a:cs typeface="楷体" panose="02010609060101010101" charset="-122"/>
            </a:endParaRPr>
          </a:p>
          <a:p>
            <a:r>
              <a:rPr lang="zh-CN" altLang="en-US" sz="2800" b="1" dirty="0">
                <a:latin typeface="楷体" panose="02010609060101010101" charset="-122"/>
                <a:ea typeface="楷体" panose="02010609060101010101" charset="-122"/>
                <a:cs typeface="楷体" panose="02010609060101010101" charset="-122"/>
              </a:rPr>
              <a:t>南朝四百八十寺，</a:t>
            </a:r>
            <a:endParaRPr lang="zh-CN" altLang="en-US" sz="2800" b="1" dirty="0">
              <a:latin typeface="楷体" panose="02010609060101010101" charset="-122"/>
              <a:ea typeface="楷体" panose="02010609060101010101" charset="-122"/>
              <a:cs typeface="楷体" panose="02010609060101010101" charset="-122"/>
            </a:endParaRPr>
          </a:p>
          <a:p>
            <a:r>
              <a:rPr lang="zh-CN" altLang="en-US" sz="2800" b="1" dirty="0">
                <a:latin typeface="楷体" panose="02010609060101010101" charset="-122"/>
                <a:ea typeface="楷体" panose="02010609060101010101" charset="-122"/>
                <a:cs typeface="楷体" panose="02010609060101010101" charset="-122"/>
              </a:rPr>
              <a:t>多少楼台烟雨中。</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61595" y="-32385"/>
            <a:ext cx="9276080" cy="5232400"/>
          </a:xfrm>
          <a:prstGeom prst="rect">
            <a:avLst/>
          </a:prstGeom>
        </p:spPr>
      </p:pic>
      <p:sp>
        <p:nvSpPr>
          <p:cNvPr id="2" name="文本框 1"/>
          <p:cNvSpPr txBox="1"/>
          <p:nvPr/>
        </p:nvSpPr>
        <p:spPr>
          <a:xfrm>
            <a:off x="3071971" y="1255077"/>
            <a:ext cx="3008948" cy="2676525"/>
          </a:xfrm>
          <a:prstGeom prst="rect">
            <a:avLst/>
          </a:prstGeom>
          <a:solidFill>
            <a:schemeClr val="bg1"/>
          </a:solidFill>
          <a:ln>
            <a:solidFill>
              <a:srgbClr val="FF0000"/>
            </a:solidFill>
          </a:ln>
        </p:spPr>
        <p:txBody>
          <a:bodyPr wrap="square" rtlCol="0">
            <a:spAutoFit/>
          </a:bodyPr>
          <a:lstStyle/>
          <a:p>
            <a:pPr algn="ctr"/>
            <a:r>
              <a:rPr lang="zh-CN" altLang="en-US" sz="2800" b="1" dirty="0">
                <a:latin typeface="黑体" panose="02010609060101010101" pitchFamily="49" charset="-122"/>
                <a:ea typeface="黑体" panose="02010609060101010101" pitchFamily="49" charset="-122"/>
                <a:cs typeface="楷体" panose="02010609060101010101" charset="-122"/>
              </a:rPr>
              <a:t>书湖阴先生壁   </a:t>
            </a:r>
            <a:endParaRPr lang="zh-CN" altLang="en-US" sz="2800" b="1" dirty="0">
              <a:latin typeface="黑体" panose="02010609060101010101" pitchFamily="49" charset="-122"/>
              <a:ea typeface="黑体" panose="02010609060101010101" pitchFamily="49" charset="-122"/>
              <a:cs typeface="楷体" panose="02010609060101010101" charset="-122"/>
            </a:endParaRPr>
          </a:p>
          <a:p>
            <a:pPr algn="ctr"/>
            <a:r>
              <a:rPr lang="en-US" altLang="zh-CN" sz="2800" b="1" dirty="0">
                <a:latin typeface="宋体" panose="02010600030101010101" pitchFamily="2" charset="-122"/>
                <a:ea typeface="宋体" panose="02010600030101010101" pitchFamily="2" charset="-122"/>
                <a:cs typeface="楷体" panose="02010609060101010101" charset="-122"/>
              </a:rPr>
              <a:t>[</a:t>
            </a:r>
            <a:r>
              <a:rPr lang="zh-CN" altLang="en-US" sz="2800" b="1" dirty="0">
                <a:latin typeface="宋体" panose="02010600030101010101" pitchFamily="2" charset="-122"/>
                <a:ea typeface="宋体" panose="02010600030101010101" pitchFamily="2" charset="-122"/>
                <a:cs typeface="楷体" panose="02010609060101010101" charset="-122"/>
              </a:rPr>
              <a:t>宋</a:t>
            </a:r>
            <a:r>
              <a:rPr lang="en-US" altLang="zh-CN" sz="2800" b="1" dirty="0">
                <a:latin typeface="宋体" panose="02010600030101010101" pitchFamily="2" charset="-122"/>
                <a:ea typeface="宋体" panose="02010600030101010101" pitchFamily="2" charset="-122"/>
                <a:cs typeface="楷体" panose="02010609060101010101" charset="-122"/>
              </a:rPr>
              <a:t>]</a:t>
            </a:r>
            <a:r>
              <a:rPr lang="zh-CN" altLang="en-US" sz="2800" b="1" dirty="0">
                <a:latin typeface="宋体" panose="02010600030101010101" pitchFamily="2" charset="-122"/>
                <a:ea typeface="宋体" panose="02010600030101010101" pitchFamily="2" charset="-122"/>
                <a:cs typeface="楷体" panose="02010609060101010101" charset="-122"/>
              </a:rPr>
              <a:t>王安石       </a:t>
            </a:r>
            <a:endParaRPr lang="zh-CN" altLang="en-US" sz="2800" b="1" dirty="0">
              <a:latin typeface="宋体" panose="02010600030101010101" pitchFamily="2" charset="-122"/>
              <a:ea typeface="宋体" panose="02010600030101010101" pitchFamily="2" charset="-122"/>
              <a:cs typeface="楷体" panose="02010609060101010101" charset="-122"/>
            </a:endParaRPr>
          </a:p>
          <a:p>
            <a:pPr algn="ctr"/>
            <a:r>
              <a:rPr lang="zh-CN" altLang="en-US" sz="2800" b="1" dirty="0">
                <a:latin typeface="楷体" panose="02010609060101010101" charset="-122"/>
                <a:ea typeface="楷体" panose="02010609060101010101" charset="-122"/>
                <a:cs typeface="楷体" panose="02010609060101010101" charset="-122"/>
              </a:rPr>
              <a:t>茅檐长扫净无苔，</a:t>
            </a:r>
            <a:endParaRPr lang="zh-CN" altLang="en-US" sz="2800" b="1" dirty="0">
              <a:latin typeface="楷体" panose="02010609060101010101" charset="-122"/>
              <a:ea typeface="楷体" panose="02010609060101010101" charset="-122"/>
              <a:cs typeface="楷体" panose="02010609060101010101" charset="-122"/>
            </a:endParaRPr>
          </a:p>
          <a:p>
            <a:pPr algn="ctr"/>
            <a:r>
              <a:rPr lang="zh-CN" altLang="en-US" sz="2800" b="1" dirty="0">
                <a:latin typeface="楷体" panose="02010609060101010101" charset="-122"/>
                <a:ea typeface="楷体" panose="02010609060101010101" charset="-122"/>
                <a:cs typeface="楷体" panose="02010609060101010101" charset="-122"/>
              </a:rPr>
              <a:t>花木成畦手自栽。</a:t>
            </a:r>
            <a:endParaRPr lang="zh-CN" altLang="en-US" sz="2800" b="1" dirty="0">
              <a:latin typeface="楷体" panose="02010609060101010101" charset="-122"/>
              <a:ea typeface="楷体" panose="02010609060101010101" charset="-122"/>
              <a:cs typeface="楷体" panose="02010609060101010101" charset="-122"/>
            </a:endParaRPr>
          </a:p>
          <a:p>
            <a:pPr algn="ctr"/>
            <a:r>
              <a:rPr lang="zh-CN" altLang="en-US" sz="2800" b="1" dirty="0">
                <a:latin typeface="楷体" panose="02010609060101010101" charset="-122"/>
                <a:ea typeface="楷体" panose="02010609060101010101" charset="-122"/>
                <a:cs typeface="楷体" panose="02010609060101010101" charset="-122"/>
              </a:rPr>
              <a:t>一水护田将绿绕，</a:t>
            </a:r>
            <a:endParaRPr lang="zh-CN" altLang="en-US" sz="2800" b="1" dirty="0">
              <a:latin typeface="楷体" panose="02010609060101010101" charset="-122"/>
              <a:ea typeface="楷体" panose="02010609060101010101" charset="-122"/>
              <a:cs typeface="楷体" panose="02010609060101010101" charset="-122"/>
            </a:endParaRPr>
          </a:p>
          <a:p>
            <a:pPr algn="ctr"/>
            <a:r>
              <a:rPr lang="zh-CN" altLang="en-US" sz="2800" b="1" dirty="0">
                <a:latin typeface="楷体" panose="02010609060101010101" charset="-122"/>
                <a:ea typeface="楷体" panose="02010609060101010101" charset="-122"/>
                <a:cs typeface="楷体" panose="02010609060101010101" charset="-122"/>
              </a:rPr>
              <a:t>两山排闼送青来。</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782955" y="2280100"/>
            <a:ext cx="792480" cy="829945"/>
          </a:xfrm>
          <a:prstGeom prst="rect">
            <a:avLst/>
          </a:prstGeom>
          <a:noFill/>
        </p:spPr>
        <p:txBody>
          <a:bodyPr wrap="none" rtlCol="0">
            <a:spAutoFit/>
          </a:bodyPr>
          <a:lstStyle/>
          <a:p>
            <a:pPr algn="l"/>
            <a:r>
              <a:rPr lang="zh-CN" altLang="zh-CN" sz="4800">
                <a:latin typeface="黑体" panose="02010609060101010101" pitchFamily="49" charset="-122"/>
                <a:ea typeface="黑体" panose="02010609060101010101" pitchFamily="49" charset="-122"/>
                <a:cs typeface="楷体" panose="02010609060101010101" charset="-122"/>
                <a:sym typeface="+mn-ea"/>
              </a:rPr>
              <a:t>参</a:t>
            </a:r>
            <a:endParaRPr lang="zh-CN" altLang="zh-CN" sz="4800">
              <a:latin typeface="黑体" panose="02010609060101010101" pitchFamily="49" charset="-122"/>
              <a:ea typeface="黑体" panose="02010609060101010101" pitchFamily="49" charset="-122"/>
              <a:cs typeface="楷体" panose="02010609060101010101" charset="-122"/>
              <a:sym typeface="+mn-ea"/>
            </a:endParaRPr>
          </a:p>
        </p:txBody>
      </p:sp>
      <p:sp>
        <p:nvSpPr>
          <p:cNvPr id="11" name="文本框 10"/>
          <p:cNvSpPr txBox="1"/>
          <p:nvPr/>
        </p:nvSpPr>
        <p:spPr>
          <a:xfrm>
            <a:off x="1738948" y="1334585"/>
            <a:ext cx="792480" cy="583565"/>
          </a:xfrm>
          <a:prstGeom prst="rect">
            <a:avLst/>
          </a:prstGeom>
          <a:noFill/>
        </p:spPr>
        <p:txBody>
          <a:bodyPr wrap="none" rtlCol="0">
            <a:spAutoFit/>
          </a:bodyPr>
          <a:lstStyle/>
          <a:p>
            <a:pPr algn="l"/>
            <a:r>
              <a:rPr sz="3200">
                <a:latin typeface="黑体" panose="02010609060101010101" pitchFamily="49" charset="-122"/>
                <a:ea typeface="黑体" panose="02010609060101010101" pitchFamily="49" charset="-122"/>
                <a:cs typeface="楷体" panose="02010609060101010101" charset="-122"/>
                <a:sym typeface="+mn-ea"/>
              </a:rPr>
              <a:t>cān</a:t>
            </a:r>
            <a:endParaRPr sz="3200">
              <a:latin typeface="黑体" panose="02010609060101010101" pitchFamily="49" charset="-122"/>
              <a:ea typeface="黑体" panose="02010609060101010101" pitchFamily="49" charset="-122"/>
              <a:cs typeface="楷体" panose="02010609060101010101" charset="-122"/>
              <a:sym typeface="+mn-ea"/>
            </a:endParaRPr>
          </a:p>
        </p:txBody>
      </p:sp>
      <p:sp>
        <p:nvSpPr>
          <p:cNvPr id="23" name="文本框 22"/>
          <p:cNvSpPr txBox="1"/>
          <p:nvPr/>
        </p:nvSpPr>
        <p:spPr>
          <a:xfrm>
            <a:off x="4486275" y="2280100"/>
            <a:ext cx="792480" cy="829945"/>
          </a:xfrm>
          <a:prstGeom prst="rect">
            <a:avLst/>
          </a:prstGeom>
          <a:noFill/>
        </p:spPr>
        <p:txBody>
          <a:bodyPr wrap="none" rtlCol="0">
            <a:spAutoFit/>
          </a:bodyPr>
          <a:lstStyle/>
          <a:p>
            <a:pPr algn="l"/>
            <a:r>
              <a:rPr lang="zh-CN" altLang="en-US" sz="4800">
                <a:latin typeface="黑体" panose="02010609060101010101" pitchFamily="49" charset="-122"/>
                <a:ea typeface="黑体" panose="02010609060101010101" pitchFamily="49" charset="-122"/>
                <a:cs typeface="楷体" panose="02010609060101010101" charset="-122"/>
                <a:sym typeface="+mn-ea"/>
              </a:rPr>
              <a:t>宿</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24" name="文本框 23"/>
          <p:cNvSpPr txBox="1"/>
          <p:nvPr/>
        </p:nvSpPr>
        <p:spPr>
          <a:xfrm>
            <a:off x="5633720" y="1335220"/>
            <a:ext cx="589280" cy="583565"/>
          </a:xfrm>
          <a:prstGeom prst="rect">
            <a:avLst/>
          </a:prstGeom>
          <a:noFill/>
        </p:spPr>
        <p:txBody>
          <a:bodyPr wrap="none" rtlCol="0">
            <a:spAutoFit/>
          </a:bodyPr>
          <a:lstStyle/>
          <a:p>
            <a:pPr algn="l"/>
            <a:r>
              <a:rPr lang="zh-CN" altLang="en-US" sz="3200">
                <a:latin typeface="黑体" panose="02010609060101010101" pitchFamily="49" charset="-122"/>
                <a:ea typeface="黑体" panose="02010609060101010101" pitchFamily="49" charset="-122"/>
                <a:cs typeface="楷体" panose="02010609060101010101" charset="-122"/>
                <a:sym typeface="+mn-ea"/>
              </a:rPr>
              <a:t>sù</a:t>
            </a:r>
            <a:endParaRPr lang="zh-CN" alt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56" name="文本框 55"/>
          <p:cNvSpPr txBox="1"/>
          <p:nvPr/>
        </p:nvSpPr>
        <p:spPr>
          <a:xfrm>
            <a:off x="5603875" y="2279782"/>
            <a:ext cx="1121093" cy="583565"/>
          </a:xfrm>
          <a:prstGeom prst="rect">
            <a:avLst/>
          </a:prstGeom>
          <a:noFill/>
        </p:spPr>
        <p:txBody>
          <a:bodyPr wrap="square" rtlCol="0">
            <a:spAutoFit/>
          </a:bodyPr>
          <a:lstStyle/>
          <a:p>
            <a:pPr algn="l"/>
            <a:r>
              <a:rPr lang="zh-CN" altLang="en-US" sz="3200">
                <a:latin typeface="黑体" panose="02010609060101010101" pitchFamily="49" charset="-122"/>
                <a:ea typeface="黑体" panose="02010609060101010101" pitchFamily="49" charset="-122"/>
                <a:cs typeface="楷体" panose="02010609060101010101" charset="-122"/>
                <a:sym typeface="+mn-ea"/>
              </a:rPr>
              <a:t>xiǔ</a:t>
            </a:r>
            <a:endParaRPr lang="zh-CN" alt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2" name="文本框 1"/>
          <p:cNvSpPr txBox="1"/>
          <p:nvPr/>
        </p:nvSpPr>
        <p:spPr>
          <a:xfrm>
            <a:off x="1739424" y="3304196"/>
            <a:ext cx="792480" cy="583565"/>
          </a:xfrm>
          <a:prstGeom prst="rect">
            <a:avLst/>
          </a:prstGeom>
          <a:noFill/>
        </p:spPr>
        <p:txBody>
          <a:bodyPr wrap="none" rtlCol="0">
            <a:spAutoFit/>
          </a:bodyPr>
          <a:lstStyle/>
          <a:p>
            <a:pPr algn="l"/>
            <a:r>
              <a:rPr sz="3200">
                <a:latin typeface="黑体" panose="02010609060101010101" pitchFamily="49" charset="-122"/>
                <a:ea typeface="黑体" panose="02010609060101010101" pitchFamily="49" charset="-122"/>
                <a:cs typeface="楷体" panose="02010609060101010101" charset="-122"/>
                <a:sym typeface="+mn-ea"/>
              </a:rPr>
              <a:t>cēn</a:t>
            </a:r>
            <a:endParaRPr sz="3200">
              <a:latin typeface="黑体" panose="02010609060101010101" pitchFamily="49" charset="-122"/>
              <a:ea typeface="黑体" panose="02010609060101010101" pitchFamily="49" charset="-122"/>
              <a:cs typeface="楷体" panose="02010609060101010101" charset="-122"/>
              <a:sym typeface="+mn-ea"/>
            </a:endParaRPr>
          </a:p>
        </p:txBody>
      </p:sp>
      <p:sp>
        <p:nvSpPr>
          <p:cNvPr id="12" name="文本框 11"/>
          <p:cNvSpPr txBox="1"/>
          <p:nvPr/>
        </p:nvSpPr>
        <p:spPr>
          <a:xfrm>
            <a:off x="2723674" y="1212506"/>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参加</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7" name="文本框 6"/>
          <p:cNvSpPr txBox="1"/>
          <p:nvPr/>
        </p:nvSpPr>
        <p:spPr>
          <a:xfrm>
            <a:off x="2723515" y="3304037"/>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参差</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8" name="文本框 7"/>
          <p:cNvSpPr txBox="1"/>
          <p:nvPr/>
        </p:nvSpPr>
        <p:spPr>
          <a:xfrm>
            <a:off x="5633403" y="3304038"/>
            <a:ext cx="792480" cy="583565"/>
          </a:xfrm>
          <a:prstGeom prst="rect">
            <a:avLst/>
          </a:prstGeom>
          <a:noFill/>
        </p:spPr>
        <p:txBody>
          <a:bodyPr wrap="none" rtlCol="0">
            <a:spAutoFit/>
          </a:bodyPr>
          <a:lstStyle/>
          <a:p>
            <a:pPr algn="l"/>
            <a:r>
              <a:rPr sz="3200">
                <a:latin typeface="黑体" panose="02010609060101010101" pitchFamily="49" charset="-122"/>
                <a:ea typeface="黑体" panose="02010609060101010101" pitchFamily="49" charset="-122"/>
                <a:cs typeface="楷体" panose="02010609060101010101" charset="-122"/>
                <a:sym typeface="+mn-ea"/>
              </a:rPr>
              <a:t>xiù</a:t>
            </a:r>
            <a:endParaRPr sz="3200">
              <a:latin typeface="黑体" panose="02010609060101010101" pitchFamily="49" charset="-122"/>
              <a:ea typeface="黑体" panose="02010609060101010101" pitchFamily="49" charset="-122"/>
              <a:cs typeface="楷体" panose="02010609060101010101" charset="-122"/>
              <a:sym typeface="+mn-ea"/>
            </a:endParaRPr>
          </a:p>
        </p:txBody>
      </p:sp>
      <p:sp>
        <p:nvSpPr>
          <p:cNvPr id="9" name="文本框 8"/>
          <p:cNvSpPr txBox="1"/>
          <p:nvPr/>
        </p:nvSpPr>
        <p:spPr>
          <a:xfrm>
            <a:off x="6724968" y="1212506"/>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住宿</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13" name="文本框 12"/>
          <p:cNvSpPr txBox="1"/>
          <p:nvPr/>
        </p:nvSpPr>
        <p:spPr>
          <a:xfrm>
            <a:off x="6725444" y="2280417"/>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一宿</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14" name="文本框 13"/>
          <p:cNvSpPr txBox="1"/>
          <p:nvPr/>
        </p:nvSpPr>
        <p:spPr>
          <a:xfrm>
            <a:off x="6725126" y="3303879"/>
            <a:ext cx="1842135"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星宿</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6" name="文本框 5"/>
          <p:cNvSpPr txBox="1"/>
          <p:nvPr/>
        </p:nvSpPr>
        <p:spPr>
          <a:xfrm>
            <a:off x="1637824" y="2280418"/>
            <a:ext cx="995680" cy="583565"/>
          </a:xfrm>
          <a:prstGeom prst="rect">
            <a:avLst/>
          </a:prstGeom>
          <a:noFill/>
        </p:spPr>
        <p:txBody>
          <a:bodyPr wrap="none" rtlCol="0">
            <a:spAutoFit/>
          </a:bodyPr>
          <a:lstStyle/>
          <a:p>
            <a:pPr algn="l"/>
            <a:r>
              <a:rPr sz="3200">
                <a:latin typeface="黑体" panose="02010609060101010101" pitchFamily="49" charset="-122"/>
                <a:ea typeface="黑体" panose="02010609060101010101" pitchFamily="49" charset="-122"/>
                <a:cs typeface="楷体" panose="02010609060101010101" charset="-122"/>
                <a:sym typeface="+mn-ea"/>
              </a:rPr>
              <a:t>shēn</a:t>
            </a:r>
            <a:endParaRPr sz="3200">
              <a:latin typeface="黑体" panose="02010609060101010101" pitchFamily="49" charset="-122"/>
              <a:ea typeface="黑体" panose="02010609060101010101" pitchFamily="49" charset="-122"/>
              <a:cs typeface="楷体" panose="02010609060101010101" charset="-122"/>
              <a:sym typeface="+mn-ea"/>
            </a:endParaRPr>
          </a:p>
        </p:txBody>
      </p:sp>
      <p:sp>
        <p:nvSpPr>
          <p:cNvPr id="15" name="文本框 14"/>
          <p:cNvSpPr txBox="1"/>
          <p:nvPr/>
        </p:nvSpPr>
        <p:spPr>
          <a:xfrm>
            <a:off x="2723515" y="2280576"/>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人参</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3" name="左大括号 2"/>
          <p:cNvSpPr/>
          <p:nvPr/>
        </p:nvSpPr>
        <p:spPr>
          <a:xfrm>
            <a:off x="1575435" y="1652905"/>
            <a:ext cx="210820" cy="205930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左大括号 15"/>
          <p:cNvSpPr/>
          <p:nvPr/>
        </p:nvSpPr>
        <p:spPr>
          <a:xfrm>
            <a:off x="5458460" y="1615440"/>
            <a:ext cx="186055" cy="214630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P spid="56" grpId="0"/>
      <p:bldP spid="2" grpId="0"/>
      <p:bldP spid="12" grpId="0"/>
      <p:bldP spid="7" grpId="0"/>
      <p:bldP spid="8" grpId="0"/>
      <p:bldP spid="9" grpId="0"/>
      <p:bldP spid="13" grpId="0"/>
      <p:bldP spid="14" grpId="0"/>
      <p:bldP spid="6" grpId="0"/>
      <p:bldP spid="1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565275" y="1376997"/>
            <a:ext cx="6032500" cy="2306955"/>
          </a:xfrm>
          <a:prstGeom prst="rect">
            <a:avLst/>
          </a:prstGeom>
          <a:noFill/>
        </p:spPr>
        <p:txBody>
          <a:bodyPr wrap="square" rtlCol="0">
            <a:spAutoFit/>
          </a:bodyPr>
          <a:lstStyle/>
          <a:p>
            <a:r>
              <a:rPr lang="zh-CN" altLang="en-US" sz="3600" b="1">
                <a:latin typeface="楷体" panose="02010609060101010101" charset="-122"/>
                <a:ea typeface="楷体" panose="02010609060101010101" charset="-122"/>
              </a:rPr>
              <a:t>五行：金、木、水、火、土</a:t>
            </a:r>
            <a:endParaRPr lang="zh-CN" altLang="en-US" sz="3600" b="1">
              <a:latin typeface="楷体" panose="02010609060101010101" charset="-122"/>
              <a:ea typeface="楷体" panose="02010609060101010101" charset="-122"/>
            </a:endParaRPr>
          </a:p>
          <a:p>
            <a:r>
              <a:rPr lang="zh-CN" altLang="en-US" sz="3600" b="1">
                <a:latin typeface="楷体" panose="02010609060101010101" charset="-122"/>
                <a:ea typeface="楷体" panose="02010609060101010101" charset="-122"/>
              </a:rPr>
              <a:t>五谷：稻、</a:t>
            </a:r>
            <a:r>
              <a:rPr lang="zh-CN" altLang="en-US" sz="3600" b="1">
                <a:latin typeface="楷体" panose="02010609060101010101" charset="-122"/>
                <a:ea typeface="楷体" panose="02010609060101010101" charset="-122"/>
                <a:sym typeface="+mn-ea"/>
              </a:rPr>
              <a:t>麦、</a:t>
            </a:r>
            <a:r>
              <a:rPr lang="zh-CN" altLang="en-US" sz="3600" b="1">
                <a:latin typeface="楷体" panose="02010609060101010101" charset="-122"/>
                <a:ea typeface="楷体" panose="02010609060101010101" charset="-122"/>
              </a:rPr>
              <a:t>黍、</a:t>
            </a:r>
            <a:r>
              <a:rPr lang="zh-CN" altLang="en-US" sz="3600" b="1">
                <a:latin typeface="楷体" panose="02010609060101010101" charset="-122"/>
                <a:ea typeface="楷体" panose="02010609060101010101" charset="-122"/>
                <a:sym typeface="+mn-ea"/>
              </a:rPr>
              <a:t>菽</a:t>
            </a:r>
            <a:r>
              <a:rPr lang="zh-CN" altLang="en-US" sz="3600" b="1">
                <a:latin typeface="楷体" panose="02010609060101010101" charset="-122"/>
                <a:ea typeface="楷体" panose="02010609060101010101" charset="-122"/>
              </a:rPr>
              <a:t>、</a:t>
            </a:r>
            <a:r>
              <a:rPr lang="zh-CN" altLang="en-US" sz="3600" b="1">
                <a:latin typeface="楷体" panose="02010609060101010101" charset="-122"/>
                <a:ea typeface="楷体" panose="02010609060101010101" charset="-122"/>
                <a:sym typeface="+mn-ea"/>
              </a:rPr>
              <a:t>稷</a:t>
            </a:r>
            <a:endParaRPr lang="zh-CN" altLang="en-US" sz="3600" b="1">
              <a:latin typeface="楷体" panose="02010609060101010101" charset="-122"/>
              <a:ea typeface="楷体" panose="02010609060101010101" charset="-122"/>
              <a:sym typeface="+mn-ea"/>
            </a:endParaRPr>
          </a:p>
          <a:p>
            <a:r>
              <a:rPr lang="zh-CN" altLang="en-US" sz="3600" b="1">
                <a:latin typeface="楷体" panose="02010609060101010101" charset="-122"/>
                <a:ea typeface="楷体" panose="02010609060101010101" charset="-122"/>
                <a:sym typeface="+mn-ea"/>
              </a:rPr>
              <a:t>五音：宫、商、角、徵、羽</a:t>
            </a:r>
            <a:endParaRPr lang="zh-CN" altLang="en-US" sz="3600" b="1">
              <a:latin typeface="楷体" panose="02010609060101010101" charset="-122"/>
              <a:ea typeface="楷体" panose="02010609060101010101" charset="-122"/>
              <a:sym typeface="+mn-ea"/>
            </a:endParaRPr>
          </a:p>
          <a:p>
            <a:r>
              <a:rPr lang="zh-CN" altLang="en-US" sz="3600" b="1">
                <a:latin typeface="楷体" panose="02010609060101010101" charset="-122"/>
                <a:ea typeface="楷体" panose="02010609060101010101" charset="-122"/>
                <a:sym typeface="+mn-ea"/>
              </a:rPr>
              <a:t>五彩：黄、青、赤、白、黑</a:t>
            </a:r>
            <a:endParaRPr lang="zh-CN" altLang="en-US" sz="3600" b="1">
              <a:latin typeface="楷体" panose="02010609060101010101" charset="-122"/>
              <a:ea typeface="楷体" panose="02010609060101010101" charset="-122"/>
              <a:sym typeface="+mn-ea"/>
            </a:endParaRPr>
          </a:p>
        </p:txBody>
      </p:sp>
      <p:sp>
        <p:nvSpPr>
          <p:cNvPr id="2" name="文本框 1"/>
          <p:cNvSpPr txBox="1"/>
          <p:nvPr/>
        </p:nvSpPr>
        <p:spPr>
          <a:xfrm>
            <a:off x="229235" y="479240"/>
            <a:ext cx="16052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662" y="301306"/>
            <a:ext cx="3686175"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文本框 4"/>
          <p:cNvSpPr txBox="1"/>
          <p:nvPr/>
        </p:nvSpPr>
        <p:spPr>
          <a:xfrm>
            <a:off x="233045" y="618940"/>
            <a:ext cx="8940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
        <p:nvSpPr>
          <p:cNvPr id="6" name="文本框 5"/>
          <p:cNvSpPr txBox="1"/>
          <p:nvPr/>
        </p:nvSpPr>
        <p:spPr>
          <a:xfrm>
            <a:off x="4525963" y="1325244"/>
            <a:ext cx="3257550" cy="2676525"/>
          </a:xfrm>
          <a:prstGeom prst="rect">
            <a:avLst/>
          </a:prstGeom>
          <a:noFill/>
          <a:ln w="28575" cmpd="sng">
            <a:noFill/>
            <a:prstDash val="solid"/>
          </a:ln>
        </p:spPr>
        <p:txBody>
          <a:bodyPr wrap="square" rtlCol="0">
            <a:spAutoFit/>
          </a:bodyPr>
          <a:lstStyle/>
          <a:p>
            <a:pPr algn="ctr">
              <a:buNone/>
            </a:pPr>
            <a:r>
              <a:rPr lang="zh-CN" altLang="en-US" sz="2800" b="1" dirty="0">
                <a:latin typeface="黑体" panose="02010609060101010101" pitchFamily="49" charset="-122"/>
                <a:ea typeface="黑体" panose="02010609060101010101" pitchFamily="49" charset="-122"/>
                <a:cs typeface="楷体" panose="02010609060101010101" charset="-122"/>
              </a:rPr>
              <a:t>惠崇春江</a:t>
            </a:r>
            <a:r>
              <a:rPr lang="zh-CN" altLang="en-US" sz="2800" b="1" dirty="0" smtClean="0">
                <a:latin typeface="黑体" panose="02010609060101010101" pitchFamily="49" charset="-122"/>
                <a:ea typeface="黑体" panose="02010609060101010101" pitchFamily="49" charset="-122"/>
                <a:cs typeface="楷体" panose="02010609060101010101" charset="-122"/>
              </a:rPr>
              <a:t>晚景 </a:t>
            </a:r>
            <a:endParaRPr lang="zh-CN" altLang="en-US" sz="2800" b="1" dirty="0">
              <a:latin typeface="黑体" panose="02010609060101010101" pitchFamily="49" charset="-122"/>
              <a:ea typeface="黑体" panose="02010609060101010101" pitchFamily="49" charset="-122"/>
              <a:cs typeface="楷体" panose="02010609060101010101" charset="-122"/>
            </a:endParaRPr>
          </a:p>
          <a:p>
            <a:pPr algn="ctr">
              <a:buNone/>
            </a:pPr>
            <a:r>
              <a:rPr lang="zh-CN" altLang="en-US" sz="2800" b="1" dirty="0">
                <a:latin typeface="宋体" panose="02010600030101010101" pitchFamily="2" charset="-122"/>
                <a:ea typeface="宋体" panose="02010600030101010101" pitchFamily="2" charset="-122"/>
                <a:cs typeface="楷体" panose="02010609060101010101" charset="-122"/>
              </a:rPr>
              <a:t>［宋］</a:t>
            </a:r>
            <a:r>
              <a:rPr lang="zh-CN" altLang="en-US" sz="2800" b="1" dirty="0" smtClean="0">
                <a:latin typeface="宋体" panose="02010600030101010101" pitchFamily="2" charset="-122"/>
                <a:ea typeface="宋体" panose="02010600030101010101" pitchFamily="2" charset="-122"/>
                <a:cs typeface="楷体" panose="02010609060101010101" charset="-122"/>
              </a:rPr>
              <a:t>苏 轼</a:t>
            </a:r>
            <a:endParaRPr lang="zh-CN" altLang="en-US" sz="2800" b="1" dirty="0">
              <a:latin typeface="宋体" panose="02010600030101010101" pitchFamily="2" charset="-122"/>
              <a:ea typeface="宋体" panose="02010600030101010101" pitchFamily="2" charset="-122"/>
              <a:cs typeface="楷体" panose="02010609060101010101" charset="-122"/>
            </a:endParaRPr>
          </a:p>
          <a:p>
            <a:pPr algn="ctr">
              <a:buNone/>
            </a:pPr>
            <a:r>
              <a:rPr lang="zh-CN" altLang="en-US" sz="2800" b="1" dirty="0">
                <a:latin typeface="楷体" panose="02010609060101010101" charset="-122"/>
                <a:ea typeface="楷体" panose="02010609060101010101" charset="-122"/>
                <a:cs typeface="楷体" panose="02010609060101010101" charset="-122"/>
              </a:rPr>
              <a:t>竹外桃花三两枝，</a:t>
            </a:r>
            <a:endParaRPr lang="zh-CN" altLang="en-US" sz="2800" b="1" dirty="0">
              <a:latin typeface="楷体" panose="02010609060101010101" charset="-122"/>
              <a:ea typeface="楷体" panose="02010609060101010101" charset="-122"/>
              <a:cs typeface="楷体" panose="02010609060101010101" charset="-122"/>
            </a:endParaRPr>
          </a:p>
          <a:p>
            <a:pPr algn="ctr">
              <a:buNone/>
            </a:pPr>
            <a:r>
              <a:rPr lang="zh-CN" altLang="en-US" sz="2800" b="1" dirty="0">
                <a:latin typeface="楷体" panose="02010609060101010101" charset="-122"/>
                <a:ea typeface="楷体" panose="02010609060101010101" charset="-122"/>
                <a:cs typeface="楷体" panose="02010609060101010101" charset="-122"/>
              </a:rPr>
              <a:t>春江水暖鸭先知。</a:t>
            </a:r>
            <a:endParaRPr lang="zh-CN" altLang="en-US" sz="2800" b="1" dirty="0">
              <a:latin typeface="楷体" panose="02010609060101010101" charset="-122"/>
              <a:ea typeface="楷体" panose="02010609060101010101" charset="-122"/>
              <a:cs typeface="楷体" panose="02010609060101010101" charset="-122"/>
            </a:endParaRPr>
          </a:p>
          <a:p>
            <a:pPr algn="ctr">
              <a:buNone/>
            </a:pPr>
            <a:r>
              <a:rPr lang="zh-CN" altLang="en-US" sz="2800" b="1" dirty="0">
                <a:latin typeface="楷体" panose="02010609060101010101" charset="-122"/>
                <a:ea typeface="楷体" panose="02010609060101010101" charset="-122"/>
                <a:cs typeface="楷体" panose="02010609060101010101" charset="-122"/>
              </a:rPr>
              <a:t>蒌蒿满地芦芽短，</a:t>
            </a:r>
            <a:endParaRPr lang="zh-CN" altLang="en-US" sz="2800" b="1" dirty="0">
              <a:latin typeface="楷体" panose="02010609060101010101" charset="-122"/>
              <a:ea typeface="楷体" panose="02010609060101010101" charset="-122"/>
              <a:cs typeface="楷体" panose="02010609060101010101" charset="-122"/>
            </a:endParaRPr>
          </a:p>
          <a:p>
            <a:pPr algn="ctr">
              <a:buNone/>
            </a:pPr>
            <a:r>
              <a:rPr lang="zh-CN" altLang="en-US" sz="2800" b="1" dirty="0">
                <a:latin typeface="楷体" panose="02010609060101010101" charset="-122"/>
                <a:ea typeface="楷体" panose="02010609060101010101" charset="-122"/>
                <a:cs typeface="楷体" panose="02010609060101010101" charset="-122"/>
              </a:rPr>
              <a:t>正是河豚欲上时。</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57359" y="457015"/>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6" name="文本框 2"/>
          <p:cNvSpPr txBox="1"/>
          <p:nvPr/>
        </p:nvSpPr>
        <p:spPr>
          <a:xfrm>
            <a:off x="492919" y="1095508"/>
            <a:ext cx="8538845" cy="2651125"/>
          </a:xfrm>
          <a:prstGeom prst="rect">
            <a:avLst/>
          </a:prstGeom>
          <a:noFill/>
        </p:spPr>
        <p:txBody>
          <a:bodyPr wrap="square" rtlCol="0">
            <a:spAutoFit/>
          </a:bodyPr>
          <a:lstStyle/>
          <a:p>
            <a:pPr>
              <a:lnSpc>
                <a:spcPct val="130000"/>
              </a:lnSpc>
            </a:pPr>
            <a:r>
              <a:rPr lang="zh-CN" altLang="en-US" sz="3200"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把</a:t>
            </a:r>
            <a:r>
              <a:rPr lang="zh-CN" altLang="en-US" sz="32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古诗补充完整</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3200" dirty="0">
              <a:latin typeface="黑体" panose="02010609060101010101" pitchFamily="49" charset="-122"/>
              <a:ea typeface="黑体" panose="02010609060101010101" pitchFamily="49" charset="-122"/>
              <a:cs typeface="黑体" panose="02010609060101010101" pitchFamily="49" charset="-122"/>
              <a:sym typeface="+mn-ea"/>
            </a:endParaRPr>
          </a:p>
          <a:p>
            <a:pPr>
              <a:lnSpc>
                <a:spcPct val="130000"/>
              </a:lnSpc>
            </a:pPr>
            <a:r>
              <a:rPr lang="en-US" altLang="zh-CN" sz="3200" b="1" dirty="0">
                <a:solidFill>
                  <a:schemeClr val="tx1"/>
                </a:solidFill>
                <a:latin typeface="楷体" panose="02010609060101010101" charset="-122"/>
                <a:ea typeface="楷体" panose="02010609060101010101" charset="-122"/>
                <a:cs typeface="楷体" panose="02010609060101010101" charset="-122"/>
                <a:sym typeface="+mn-ea"/>
              </a:rPr>
              <a:t>1.</a:t>
            </a:r>
            <a:r>
              <a:rPr lang="zh-CN" altLang="en-US" sz="3200" b="1" dirty="0">
                <a:solidFill>
                  <a:schemeClr val="tx1"/>
                </a:solidFill>
                <a:latin typeface="楷体" panose="02010609060101010101" charset="-122"/>
                <a:ea typeface="楷体" panose="02010609060101010101" charset="-122"/>
                <a:cs typeface="楷体" panose="02010609060101010101" charset="-122"/>
                <a:sym typeface="+mn-ea"/>
              </a:rPr>
              <a:t>南朝四百八十寺，</a:t>
            </a:r>
            <a:r>
              <a:rPr lang="zh-CN" altLang="en-US" sz="3200" b="1" u="sng" dirty="0">
                <a:solidFill>
                  <a:schemeClr val="tx1"/>
                </a:solidFill>
                <a:latin typeface="楷体" panose="02010609060101010101" charset="-122"/>
                <a:ea typeface="楷体" panose="02010609060101010101" charset="-122"/>
                <a:cs typeface="楷体" panose="02010609060101010101" charset="-122"/>
                <a:sym typeface="+mn-ea"/>
              </a:rPr>
              <a:t>                   </a:t>
            </a:r>
            <a:r>
              <a:rPr lang="zh-CN" altLang="en-US" sz="3200" b="1" dirty="0" smtClean="0">
                <a:solidFill>
                  <a:schemeClr val="tx1"/>
                </a:solidFill>
                <a:latin typeface="楷体" panose="02010609060101010101" charset="-122"/>
                <a:ea typeface="楷体" panose="02010609060101010101" charset="-122"/>
                <a:cs typeface="楷体" panose="02010609060101010101" charset="-122"/>
                <a:sym typeface="+mn-ea"/>
              </a:rPr>
              <a:t>。</a:t>
            </a:r>
            <a:endParaRPr lang="zh-CN" altLang="en-US" sz="3200" b="1" dirty="0">
              <a:solidFill>
                <a:schemeClr val="tx1"/>
              </a:solidFill>
              <a:latin typeface="楷体" panose="02010609060101010101" charset="-122"/>
              <a:ea typeface="楷体" panose="02010609060101010101" charset="-122"/>
              <a:cs typeface="楷体" panose="02010609060101010101" charset="-122"/>
              <a:sym typeface="+mn-ea"/>
            </a:endParaRPr>
          </a:p>
          <a:p>
            <a:pPr>
              <a:lnSpc>
                <a:spcPct val="130000"/>
              </a:lnSpc>
            </a:pPr>
            <a:r>
              <a:rPr lang="en-US" altLang="zh-CN" sz="3200" b="1" dirty="0">
                <a:solidFill>
                  <a:schemeClr val="tx1"/>
                </a:solidFill>
                <a:latin typeface="楷体" panose="02010609060101010101" charset="-122"/>
                <a:ea typeface="楷体" panose="02010609060101010101" charset="-122"/>
                <a:cs typeface="楷体" panose="02010609060101010101" charset="-122"/>
                <a:sym typeface="+mn-ea"/>
              </a:rPr>
              <a:t>2.</a:t>
            </a:r>
            <a:r>
              <a:rPr lang="zh-CN" altLang="en-US" sz="3200" b="1" dirty="0">
                <a:solidFill>
                  <a:schemeClr val="tx1"/>
                </a:solidFill>
                <a:latin typeface="楷体" panose="02010609060101010101" charset="-122"/>
                <a:ea typeface="楷体" panose="02010609060101010101" charset="-122"/>
                <a:cs typeface="楷体" panose="02010609060101010101" charset="-122"/>
                <a:sym typeface="+mn-ea"/>
              </a:rPr>
              <a:t>一水护田将绿绕，</a:t>
            </a:r>
            <a:r>
              <a:rPr lang="zh-CN" altLang="en-US" sz="3200" b="1" u="sng" dirty="0">
                <a:solidFill>
                  <a:schemeClr val="tx1"/>
                </a:solidFill>
                <a:latin typeface="楷体" panose="02010609060101010101" charset="-122"/>
                <a:ea typeface="楷体" panose="02010609060101010101" charset="-122"/>
                <a:cs typeface="楷体" panose="02010609060101010101" charset="-122"/>
                <a:sym typeface="+mn-ea"/>
              </a:rPr>
              <a:t>                   </a:t>
            </a:r>
            <a:r>
              <a:rPr lang="zh-CN" altLang="en-US" sz="3200" b="1" dirty="0" smtClean="0">
                <a:solidFill>
                  <a:schemeClr val="tx1"/>
                </a:solidFill>
                <a:latin typeface="楷体" panose="02010609060101010101" charset="-122"/>
                <a:ea typeface="楷体" panose="02010609060101010101" charset="-122"/>
                <a:cs typeface="楷体" panose="02010609060101010101" charset="-122"/>
                <a:sym typeface="+mn-ea"/>
              </a:rPr>
              <a:t>。</a:t>
            </a:r>
            <a:endParaRPr lang="zh-CN" altLang="en-US" sz="3200" b="1" dirty="0">
              <a:solidFill>
                <a:schemeClr val="tx1"/>
              </a:solidFill>
              <a:latin typeface="楷体" panose="02010609060101010101" charset="-122"/>
              <a:ea typeface="楷体" panose="02010609060101010101" charset="-122"/>
              <a:cs typeface="楷体" panose="02010609060101010101" charset="-122"/>
              <a:sym typeface="+mn-ea"/>
            </a:endParaRPr>
          </a:p>
          <a:p>
            <a:pPr>
              <a:lnSpc>
                <a:spcPct val="130000"/>
              </a:lnSpc>
            </a:pPr>
            <a:r>
              <a:rPr lang="en-US" altLang="zh-CN" sz="3200" b="1" dirty="0">
                <a:solidFill>
                  <a:schemeClr val="tx1"/>
                </a:solidFill>
                <a:latin typeface="楷体" panose="02010609060101010101" charset="-122"/>
                <a:ea typeface="楷体" panose="02010609060101010101" charset="-122"/>
                <a:cs typeface="楷体" panose="02010609060101010101" charset="-122"/>
                <a:sym typeface="+mn-ea"/>
              </a:rPr>
              <a:t>3.</a:t>
            </a:r>
            <a:r>
              <a:rPr lang="en-US" altLang="zh-CN" sz="3200" b="1" u="sng" dirty="0">
                <a:solidFill>
                  <a:schemeClr val="tx1"/>
                </a:solidFill>
                <a:latin typeface="楷体" panose="02010609060101010101" charset="-122"/>
                <a:ea typeface="楷体" panose="02010609060101010101" charset="-122"/>
                <a:cs typeface="楷体" panose="02010609060101010101" charset="-122"/>
                <a:sym typeface="+mn-ea"/>
              </a:rPr>
              <a:t>                </a:t>
            </a:r>
            <a:r>
              <a:rPr lang="zh-CN" altLang="en-US" sz="3200" b="1" dirty="0">
                <a:solidFill>
                  <a:schemeClr val="tx1"/>
                </a:solidFill>
                <a:latin typeface="楷体" panose="02010609060101010101" charset="-122"/>
                <a:ea typeface="楷体" panose="02010609060101010101" charset="-122"/>
                <a:cs typeface="楷体" panose="02010609060101010101" charset="-122"/>
                <a:sym typeface="+mn-ea"/>
              </a:rPr>
              <a:t>，同到牵牛织女家。</a:t>
            </a:r>
            <a:endParaRPr lang="en-US" altLang="zh-CN" sz="3200" b="1" dirty="0">
              <a:latin typeface="楷体" panose="02010609060101010101" charset="-122"/>
              <a:ea typeface="楷体" panose="02010609060101010101" charset="-122"/>
              <a:cs typeface="楷体" panose="02010609060101010101" charset="-122"/>
            </a:endParaRPr>
          </a:p>
        </p:txBody>
      </p:sp>
      <p:sp>
        <p:nvSpPr>
          <p:cNvPr id="7" name="文本框 9"/>
          <p:cNvSpPr txBox="1"/>
          <p:nvPr/>
        </p:nvSpPr>
        <p:spPr>
          <a:xfrm>
            <a:off x="4429919" y="1791944"/>
            <a:ext cx="3218656" cy="583565"/>
          </a:xfrm>
          <a:prstGeom prst="rect">
            <a:avLst/>
          </a:prstGeom>
          <a:noFill/>
        </p:spPr>
        <p:txBody>
          <a:bodyPr wrap="square" rtlCol="0" anchor="t">
            <a:spAutoFit/>
          </a:bodyPr>
          <a:lstStyle/>
          <a:p>
            <a:r>
              <a:rPr lang="zh-CN" altLang="en-US" sz="3200" b="1" dirty="0">
                <a:solidFill>
                  <a:srgbClr val="FF0000"/>
                </a:solidFill>
                <a:latin typeface="楷体" panose="02010609060101010101" charset="-122"/>
                <a:ea typeface="楷体" panose="02010609060101010101" charset="-122"/>
                <a:cs typeface="楷体" panose="02010609060101010101" charset="-122"/>
                <a:sym typeface="+mn-ea"/>
              </a:rPr>
              <a:t>多少楼台烟雨中</a:t>
            </a:r>
            <a:endParaRPr lang="zh-CN" altLang="en-US" sz="32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8" name="文本框 1"/>
          <p:cNvSpPr txBox="1"/>
          <p:nvPr/>
        </p:nvSpPr>
        <p:spPr>
          <a:xfrm>
            <a:off x="4429919" y="2413450"/>
            <a:ext cx="3123406" cy="583565"/>
          </a:xfrm>
          <a:prstGeom prst="rect">
            <a:avLst/>
          </a:prstGeom>
          <a:noFill/>
        </p:spPr>
        <p:txBody>
          <a:bodyPr wrap="square" rtlCol="0" anchor="t">
            <a:spAutoFit/>
          </a:bodyPr>
          <a:lstStyle/>
          <a:p>
            <a:r>
              <a:rPr lang="zh-CN" altLang="en-US" sz="3200" b="1">
                <a:solidFill>
                  <a:srgbClr val="FF0000"/>
                </a:solidFill>
                <a:latin typeface="楷体" panose="02010609060101010101" charset="-122"/>
                <a:ea typeface="楷体" panose="02010609060101010101" charset="-122"/>
                <a:cs typeface="楷体" panose="02010609060101010101" charset="-122"/>
                <a:sym typeface="+mn-ea"/>
              </a:rPr>
              <a:t>两山排闼送青来</a:t>
            </a:r>
            <a:endParaRPr lang="zh-CN" altLang="en-US" sz="32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0" name="文本框 10"/>
          <p:cNvSpPr txBox="1"/>
          <p:nvPr/>
        </p:nvSpPr>
        <p:spPr>
          <a:xfrm>
            <a:off x="1009015" y="3081655"/>
            <a:ext cx="3215005" cy="583565"/>
          </a:xfrm>
          <a:prstGeom prst="rect">
            <a:avLst/>
          </a:prstGeom>
          <a:noFill/>
        </p:spPr>
        <p:txBody>
          <a:bodyPr wrap="square" rtlCol="0" anchor="t">
            <a:spAutoFit/>
          </a:bodyPr>
          <a:lstStyle/>
          <a:p>
            <a:r>
              <a:rPr lang="zh-CN" altLang="en-US" sz="3200" b="1">
                <a:solidFill>
                  <a:srgbClr val="FF0000"/>
                </a:solidFill>
                <a:latin typeface="楷体" panose="02010609060101010101" charset="-122"/>
                <a:ea typeface="楷体" panose="02010609060101010101" charset="-122"/>
                <a:cs typeface="楷体" panose="02010609060101010101" charset="-122"/>
                <a:sym typeface="+mn-ea"/>
              </a:rPr>
              <a:t>如今直上银河去</a:t>
            </a:r>
            <a:endParaRPr lang="zh-CN" altLang="en-US" sz="3200" b="1">
              <a:solidFill>
                <a:srgbClr val="FF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0624" y="1705208"/>
            <a:ext cx="871855" cy="92202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莹</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1541244" y="1705208"/>
            <a:ext cx="871855" cy="92202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睹   </a:t>
            </a:r>
            <a:endParaRPr lang="zh-CN" altLang="en-US" sz="5400" b="1">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83185" y="59798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易写错的字</a:t>
              </a:r>
              <a:endParaRPr lang="zh-CN" altLang="en-US" sz="2800" b="1" dirty="0">
                <a:solidFill>
                  <a:schemeClr val="tx1"/>
                </a:solidFill>
                <a:latin typeface="楷体" panose="02010609060101010101" charset="-122"/>
                <a:ea typeface="楷体" panose="02010609060101010101" charset="-122"/>
              </a:endParaRPr>
            </a:p>
          </p:txBody>
        </p:sp>
      </p:grpSp>
      <p:sp>
        <p:nvSpPr>
          <p:cNvPr id="10" name="文本框 9"/>
          <p:cNvSpPr txBox="1"/>
          <p:nvPr/>
        </p:nvSpPr>
        <p:spPr>
          <a:xfrm>
            <a:off x="5826549" y="1691135"/>
            <a:ext cx="871855" cy="92202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篮   </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3743960" y="1677318"/>
            <a:ext cx="871855" cy="922020"/>
          </a:xfrm>
          <a:prstGeom prst="rect">
            <a:avLst/>
          </a:prstGeom>
          <a:noFill/>
        </p:spPr>
        <p:txBody>
          <a:bodyPr wrap="none" rtlCol="0">
            <a:spAutoFit/>
          </a:bodyPr>
          <a:lstStyle/>
          <a:p>
            <a:pPr lvl="0" algn="l">
              <a:buClrTx/>
              <a:buSzTx/>
              <a:buFontTx/>
            </a:pPr>
            <a:r>
              <a:rPr lang="zh-CN" altLang="en-US" sz="5400" b="1">
                <a:latin typeface="楷体" panose="02010609060101010101" charset="-122"/>
                <a:ea typeface="楷体" panose="02010609060101010101" charset="-122"/>
                <a:cs typeface="楷体" panose="02010609060101010101" charset="-122"/>
                <a:sym typeface="+mn-ea"/>
              </a:rPr>
              <a:t>慨</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2613660" y="1677318"/>
            <a:ext cx="871855" cy="922020"/>
          </a:xfrm>
          <a:prstGeom prst="rect">
            <a:avLst/>
          </a:prstGeom>
          <a:noFill/>
        </p:spPr>
        <p:txBody>
          <a:bodyPr wrap="none" rtlCol="0">
            <a:spAutoFit/>
          </a:bodyPr>
          <a:lstStyle/>
          <a:p>
            <a:pPr lvl="0" algn="l">
              <a:buClrTx/>
              <a:buSzTx/>
              <a:buFontTx/>
            </a:pPr>
            <a:r>
              <a:rPr lang="zh-CN" altLang="en-US" sz="5400" b="1">
                <a:latin typeface="楷体" panose="02010609060101010101" charset="-122"/>
                <a:ea typeface="楷体" panose="02010609060101010101" charset="-122"/>
                <a:cs typeface="楷体" panose="02010609060101010101" charset="-122"/>
                <a:sym typeface="+mn-ea"/>
              </a:rPr>
              <a:t>裹</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4780922" y="1716744"/>
            <a:ext cx="871855" cy="922020"/>
          </a:xfrm>
          <a:prstGeom prst="rect">
            <a:avLst/>
          </a:prstGeom>
          <a:noFill/>
        </p:spPr>
        <p:txBody>
          <a:bodyPr wrap="none" rtlCol="0">
            <a:spAutoFit/>
          </a:bodyPr>
          <a:lstStyle/>
          <a:p>
            <a:pPr lvl="0" algn="l">
              <a:buClrTx/>
              <a:buSzTx/>
              <a:buFontTx/>
            </a:pPr>
            <a:r>
              <a:rPr lang="zh-CN" altLang="en-US" sz="5400" b="1" dirty="0">
                <a:latin typeface="楷体" panose="02010609060101010101" charset="-122"/>
                <a:ea typeface="楷体" panose="02010609060101010101" charset="-122"/>
                <a:cs typeface="楷体" panose="02010609060101010101" charset="-122"/>
                <a:sym typeface="+mn-ea"/>
              </a:rPr>
              <a:t>滥</a:t>
            </a:r>
            <a:endParaRPr lang="zh-CN" altLang="en-US" sz="5400" b="1" dirty="0">
              <a:latin typeface="楷体" panose="02010609060101010101" charset="-122"/>
              <a:ea typeface="楷体" panose="02010609060101010101" charset="-122"/>
              <a:cs typeface="楷体" panose="02010609060101010101" charset="-122"/>
              <a:sym typeface="+mn-ea"/>
            </a:endParaRPr>
          </a:p>
        </p:txBody>
      </p:sp>
      <p:sp>
        <p:nvSpPr>
          <p:cNvPr id="16" name="线形标注 1 15"/>
          <p:cNvSpPr/>
          <p:nvPr/>
        </p:nvSpPr>
        <p:spPr>
          <a:xfrm>
            <a:off x="562379" y="2920484"/>
            <a:ext cx="2498321" cy="914916"/>
          </a:xfrm>
          <a:prstGeom prst="borderCallout1">
            <a:avLst>
              <a:gd name="adj1" fmla="val -881"/>
              <a:gd name="adj2" fmla="val 49686"/>
              <a:gd name="adj3" fmla="val -41695"/>
              <a:gd name="adj4" fmla="val 14813"/>
            </a:avLst>
          </a:pr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tx1"/>
                </a:solidFill>
                <a:latin typeface="楷体" panose="02010609060101010101" charset="-122"/>
                <a:ea typeface="楷体" panose="02010609060101010101" charset="-122"/>
                <a:cs typeface="楷体" panose="02010609060101010101" charset="-122"/>
              </a:rPr>
              <a:t>“</a:t>
            </a:r>
            <a:r>
              <a:rPr lang="zh-CN" altLang="en-US" sz="2400" b="1" dirty="0">
                <a:solidFill>
                  <a:schemeClr val="tx1"/>
                </a:solidFill>
                <a:latin typeface="楷体" panose="02010609060101010101" charset="-122"/>
                <a:ea typeface="楷体" panose="02010609060101010101" charset="-122"/>
                <a:cs typeface="楷体" panose="02010609060101010101" charset="-122"/>
              </a:rPr>
              <a:t>莹</a:t>
            </a:r>
            <a:r>
              <a:rPr lang="en-US" altLang="zh-CN" sz="2400" b="1" dirty="0" smtClean="0">
                <a:solidFill>
                  <a:schemeClr val="tx1"/>
                </a:solidFill>
                <a:latin typeface="楷体" panose="02010609060101010101" charset="-122"/>
                <a:ea typeface="楷体" panose="02010609060101010101" charset="-122"/>
                <a:cs typeface="楷体" panose="02010609060101010101" charset="-122"/>
              </a:rPr>
              <a:t>”</a:t>
            </a:r>
            <a:r>
              <a:rPr lang="zh-CN" altLang="en-US" sz="2400" b="1" dirty="0" smtClean="0">
                <a:solidFill>
                  <a:schemeClr val="tx1"/>
                </a:solidFill>
                <a:latin typeface="楷体" panose="02010609060101010101" charset="-122"/>
                <a:ea typeface="楷体" panose="02010609060101010101" charset="-122"/>
                <a:cs typeface="楷体" panose="02010609060101010101" charset="-122"/>
              </a:rPr>
              <a:t>中间</a:t>
            </a:r>
            <a:r>
              <a:rPr lang="zh-CN" altLang="en-US" sz="2400" b="1" dirty="0">
                <a:solidFill>
                  <a:schemeClr val="tx1"/>
                </a:solidFill>
                <a:latin typeface="楷体" panose="02010609060101010101" charset="-122"/>
                <a:ea typeface="楷体" panose="02010609060101010101" charset="-122"/>
                <a:cs typeface="楷体" panose="02010609060101010101" charset="-122"/>
              </a:rPr>
              <a:t>是</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冖</a:t>
            </a:r>
            <a:r>
              <a:rPr lang="zh-CN" altLang="en-US" sz="2400" b="1" dirty="0">
                <a:solidFill>
                  <a:schemeClr val="tx1"/>
                </a:solidFill>
                <a:latin typeface="楷体" panose="02010609060101010101" charset="-122"/>
                <a:ea typeface="楷体" panose="02010609060101010101" charset="-122"/>
                <a:cs typeface="楷体" panose="02010609060101010101" charset="-122"/>
              </a:rPr>
              <a:t>，而不是宀。</a:t>
            </a:r>
            <a:endParaRPr lang="zh-CN" altLang="en-US" sz="2400" b="1" dirty="0">
              <a:solidFill>
                <a:schemeClr val="tx1"/>
              </a:solidFill>
              <a:latin typeface="楷体" panose="02010609060101010101" charset="-122"/>
              <a:ea typeface="楷体" panose="02010609060101010101" charset="-122"/>
              <a:cs typeface="楷体" panose="02010609060101010101" charset="-122"/>
            </a:endParaRPr>
          </a:p>
        </p:txBody>
      </p:sp>
      <p:sp>
        <p:nvSpPr>
          <p:cNvPr id="17" name="矩形 16"/>
          <p:cNvSpPr/>
          <p:nvPr/>
        </p:nvSpPr>
        <p:spPr>
          <a:xfrm>
            <a:off x="4706938" y="2794555"/>
            <a:ext cx="923475" cy="844407"/>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solidFill>
                  <a:schemeClr val="tx1"/>
                </a:solidFill>
                <a:latin typeface="楷体" panose="02010609060101010101" charset="-122"/>
                <a:ea typeface="楷体" panose="02010609060101010101" charset="-122"/>
                <a:cs typeface="楷体" panose="02010609060101010101" charset="-122"/>
              </a:rPr>
              <a:t>槛</a:t>
            </a:r>
            <a:endParaRPr lang="zh-CN" altLang="en-US" sz="5400" b="1" dirty="0">
              <a:solidFill>
                <a:schemeClr val="tx1"/>
              </a:solidFill>
              <a:latin typeface="楷体" panose="02010609060101010101" charset="-122"/>
              <a:ea typeface="楷体" panose="02010609060101010101" charset="-122"/>
              <a:cs typeface="楷体" panose="02010609060101010101" charset="-122"/>
            </a:endParaRPr>
          </a:p>
        </p:txBody>
      </p:sp>
      <p:sp>
        <p:nvSpPr>
          <p:cNvPr id="5" name="文本框 4"/>
          <p:cNvSpPr txBox="1"/>
          <p:nvPr/>
        </p:nvSpPr>
        <p:spPr>
          <a:xfrm>
            <a:off x="6886364" y="1691135"/>
            <a:ext cx="872073" cy="922020"/>
          </a:xfrm>
          <a:prstGeom prst="rect">
            <a:avLst/>
          </a:prstGeom>
          <a:noFill/>
        </p:spPr>
        <p:txBody>
          <a:bodyPr wrap="square" rtlCol="0">
            <a:spAutoFit/>
          </a:bodyPr>
          <a:lstStyle/>
          <a:p>
            <a:pPr algn="l"/>
            <a:r>
              <a:rPr lang="zh-CN" altLang="en-US" sz="5400" b="1" dirty="0">
                <a:latin typeface="楷体" panose="02010609060101010101" charset="-122"/>
                <a:ea typeface="楷体" panose="02010609060101010101" charset="-122"/>
                <a:cs typeface="楷体" panose="02010609060101010101" charset="-122"/>
                <a:sym typeface="+mn-ea"/>
              </a:rPr>
              <a:t>基   </a:t>
            </a:r>
            <a:endParaRPr lang="zh-CN" altLang="en-US" sz="5400" b="1" dirty="0">
              <a:latin typeface="楷体" panose="02010609060101010101" charset="-122"/>
              <a:ea typeface="楷体" panose="02010609060101010101" charset="-122"/>
              <a:cs typeface="楷体" panose="02010609060101010101" charset="-122"/>
              <a:sym typeface="+mn-ea"/>
            </a:endParaRPr>
          </a:p>
        </p:txBody>
      </p:sp>
      <p:sp>
        <p:nvSpPr>
          <p:cNvPr id="9" name="线形标注 1 8"/>
          <p:cNvSpPr/>
          <p:nvPr/>
        </p:nvSpPr>
        <p:spPr>
          <a:xfrm>
            <a:off x="6497910" y="2770666"/>
            <a:ext cx="2416900" cy="1205723"/>
          </a:xfrm>
          <a:prstGeom prst="borderCallout1">
            <a:avLst>
              <a:gd name="adj1" fmla="val 317"/>
              <a:gd name="adj2" fmla="val 49731"/>
              <a:gd name="adj3" fmla="val -22060"/>
              <a:gd name="adj4" fmla="val 33130"/>
            </a:avLst>
          </a:pr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solidFill>
                <a:latin typeface="楷体" panose="02010609060101010101" charset="-122"/>
                <a:ea typeface="楷体" panose="02010609060101010101" charset="-122"/>
                <a:cs typeface="楷体" panose="02010609060101010101" charset="-122"/>
              </a:rPr>
              <a:t>下部是</a:t>
            </a:r>
            <a:r>
              <a:rPr lang="en-US" altLang="zh-CN" sz="2400" b="1" dirty="0">
                <a:solidFill>
                  <a:schemeClr val="tx1"/>
                </a:solidFill>
                <a:latin typeface="楷体" panose="02010609060101010101" charset="-122"/>
                <a:ea typeface="楷体" panose="02010609060101010101" charset="-122"/>
                <a:cs typeface="楷体" panose="02010609060101010101" charset="-122"/>
              </a:rPr>
              <a:t>“</a:t>
            </a:r>
            <a:r>
              <a:rPr lang="zh-CN" altLang="en-US" sz="2400" b="1" dirty="0">
                <a:solidFill>
                  <a:schemeClr val="tx1"/>
                </a:solidFill>
                <a:latin typeface="楷体" panose="02010609060101010101" charset="-122"/>
                <a:ea typeface="楷体" panose="02010609060101010101" charset="-122"/>
                <a:cs typeface="楷体" panose="02010609060101010101" charset="-122"/>
              </a:rPr>
              <a:t>土</a:t>
            </a:r>
            <a:r>
              <a:rPr lang="en-US" altLang="zh-CN" sz="2400" b="1" dirty="0">
                <a:solidFill>
                  <a:schemeClr val="tx1"/>
                </a:solidFill>
                <a:latin typeface="楷体" panose="02010609060101010101" charset="-122"/>
                <a:ea typeface="楷体" panose="02010609060101010101" charset="-122"/>
                <a:cs typeface="楷体" panose="02010609060101010101" charset="-122"/>
              </a:rPr>
              <a:t>”</a:t>
            </a:r>
            <a:r>
              <a:rPr lang="zh-CN" altLang="en-US" sz="2400" b="1" dirty="0">
                <a:solidFill>
                  <a:schemeClr val="tx1"/>
                </a:solidFill>
                <a:latin typeface="楷体" panose="02010609060101010101" charset="-122"/>
                <a:ea typeface="楷体" panose="02010609060101010101" charset="-122"/>
                <a:cs typeface="楷体" panose="02010609060101010101" charset="-122"/>
              </a:rPr>
              <a:t>，上横短、下横长，不要写成</a:t>
            </a:r>
            <a:r>
              <a:rPr lang="en-US" altLang="zh-CN" sz="2400" b="1" dirty="0">
                <a:solidFill>
                  <a:schemeClr val="tx1"/>
                </a:solidFill>
                <a:latin typeface="楷体" panose="02010609060101010101" charset="-122"/>
                <a:ea typeface="楷体" panose="02010609060101010101" charset="-122"/>
                <a:cs typeface="楷体" panose="02010609060101010101" charset="-122"/>
              </a:rPr>
              <a:t>“</a:t>
            </a:r>
            <a:r>
              <a:rPr lang="zh-CN" altLang="en-US" sz="2400" b="1" dirty="0">
                <a:solidFill>
                  <a:schemeClr val="tx1"/>
                </a:solidFill>
                <a:latin typeface="楷体" panose="02010609060101010101" charset="-122"/>
                <a:ea typeface="楷体" panose="02010609060101010101" charset="-122"/>
                <a:cs typeface="楷体" panose="02010609060101010101" charset="-122"/>
              </a:rPr>
              <a:t>士</a:t>
            </a:r>
            <a:r>
              <a:rPr lang="en-US" altLang="zh-CN" sz="2400" b="1" dirty="0">
                <a:solidFill>
                  <a:schemeClr val="tx1"/>
                </a:solidFill>
                <a:latin typeface="楷体" panose="02010609060101010101" charset="-122"/>
                <a:ea typeface="楷体" panose="02010609060101010101" charset="-122"/>
                <a:cs typeface="楷体" panose="02010609060101010101" charset="-122"/>
              </a:rPr>
              <a:t>”</a:t>
            </a:r>
            <a:r>
              <a:rPr lang="zh-CN" altLang="en-US" sz="2400" b="1" dirty="0">
                <a:solidFill>
                  <a:schemeClr val="tx1"/>
                </a:solidFill>
                <a:latin typeface="楷体" panose="02010609060101010101" charset="-122"/>
                <a:ea typeface="楷体" panose="02010609060101010101" charset="-122"/>
                <a:cs typeface="楷体" panose="02010609060101010101" charset="-122"/>
              </a:rPr>
              <a:t>。</a:t>
            </a:r>
            <a:endParaRPr lang="zh-CN" altLang="en-US" sz="2400" b="1" dirty="0">
              <a:solidFill>
                <a:schemeClr val="tx1"/>
              </a:solidFill>
              <a:latin typeface="楷体" panose="02010609060101010101" charset="-122"/>
              <a:ea typeface="楷体" panose="02010609060101010101" charset="-122"/>
              <a:cs typeface="楷体" panose="02010609060101010101" charset="-122"/>
            </a:endParaRPr>
          </a:p>
        </p:txBody>
      </p:sp>
      <p:sp>
        <p:nvSpPr>
          <p:cNvPr id="12" name="椭圆 11"/>
          <p:cNvSpPr/>
          <p:nvPr/>
        </p:nvSpPr>
        <p:spPr>
          <a:xfrm>
            <a:off x="4821045" y="2809579"/>
            <a:ext cx="276225" cy="82938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819121" y="1801941"/>
            <a:ext cx="276225" cy="82938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4"/>
          <p:cNvSpPr txBox="1"/>
          <p:nvPr/>
        </p:nvSpPr>
        <p:spPr>
          <a:xfrm>
            <a:off x="7896860" y="1679070"/>
            <a:ext cx="942340" cy="923330"/>
          </a:xfrm>
          <a:prstGeom prst="rect">
            <a:avLst/>
          </a:prstGeom>
          <a:noFill/>
        </p:spPr>
        <p:txBody>
          <a:bodyPr wrap="square" rtlCol="0">
            <a:spAutoFit/>
          </a:bodyPr>
          <a:lstStyle>
            <a:defPPr>
              <a:defRPr lang="zh-CN"/>
            </a:defPPr>
            <a:lvl1pPr>
              <a:defRPr sz="5400" b="1">
                <a:latin typeface="楷体" panose="02010609060101010101" charset="-122"/>
                <a:ea typeface="楷体" panose="02010609060101010101" charset="-122"/>
                <a:cs typeface="楷体" panose="02010609060101010101" charset="-122"/>
              </a:defRPr>
            </a:lvl1pPr>
          </a:lstStyle>
          <a:p>
            <a:r>
              <a:rPr lang="zh-CN" altLang="en-US" dirty="0" smtClean="0">
                <a:sym typeface="+mn-ea"/>
              </a:rPr>
              <a:t>资</a:t>
            </a:r>
            <a:r>
              <a:rPr lang="zh-CN" altLang="en-US" dirty="0" smtClean="0"/>
              <a:t> </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barn(inVertical)">
                                      <p:cBhvr>
                                        <p:cTn id="15" dur="500"/>
                                        <p:tgtEl>
                                          <p:spTgt spid="18"/>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arn(inVertical)">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P spid="12"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49700" y="1653540"/>
            <a:ext cx="796290" cy="768350"/>
          </a:xfrm>
          <a:prstGeom prst="rect">
            <a:avLst/>
          </a:prstGeom>
          <a:noFill/>
          <a:ln>
            <a:noFill/>
          </a:ln>
        </p:spPr>
        <p:txBody>
          <a:bodyPr wrap="square" rtlCol="0">
            <a:spAutoFit/>
          </a:bodyPr>
          <a:lstStyle/>
          <a:p>
            <a:pPr algn="l"/>
            <a:r>
              <a:rPr lang="zh-CN" altLang="en-US" sz="4400" b="1" dirty="0">
                <a:latin typeface="楷体" panose="02010609060101010101" charset="-122"/>
                <a:ea typeface="楷体" panose="02010609060101010101" charset="-122"/>
                <a:cs typeface="楷体" panose="02010609060101010101" charset="-122"/>
                <a:sym typeface="+mn-ea"/>
              </a:rPr>
              <a:t>篮 </a:t>
            </a:r>
            <a:r>
              <a:rPr lang="zh-CN" altLang="en-US" sz="3200" dirty="0">
                <a:latin typeface="楷体" panose="02010609060101010101" charset="-122"/>
                <a:ea typeface="楷体" panose="02010609060101010101" charset="-122"/>
                <a:cs typeface="楷体" panose="02010609060101010101" charset="-122"/>
              </a:rPr>
              <a:t>  </a:t>
            </a:r>
            <a:endParaRPr lang="zh-CN" altLang="en-US" sz="3200" dirty="0">
              <a:latin typeface="楷体" panose="02010609060101010101" charset="-122"/>
              <a:ea typeface="楷体" panose="02010609060101010101" charset="-122"/>
              <a:cs typeface="楷体" panose="02010609060101010101" charset="-122"/>
            </a:endParaRPr>
          </a:p>
        </p:txBody>
      </p:sp>
      <p:sp>
        <p:nvSpPr>
          <p:cNvPr id="14" name="文本框 13"/>
          <p:cNvSpPr txBox="1"/>
          <p:nvPr/>
        </p:nvSpPr>
        <p:spPr>
          <a:xfrm>
            <a:off x="849729" y="1653490"/>
            <a:ext cx="2632710" cy="583565"/>
          </a:xfrm>
          <a:prstGeom prst="rect">
            <a:avLst/>
          </a:prstGeom>
          <a:solidFill>
            <a:schemeClr val="accent2">
              <a:lumMod val="40000"/>
              <a:lumOff val="60000"/>
            </a:schemeClr>
          </a:solidFill>
        </p:spPr>
        <p:txBody>
          <a:bodyPr wrap="none" rtlCol="0">
            <a:spAutoFit/>
          </a:bodyPr>
          <a:lstStyle/>
          <a:p>
            <a:pPr algn="l"/>
            <a:r>
              <a:rPr lang="zh-CN" altLang="en-US" sz="3200" b="1">
                <a:latin typeface="楷体" panose="02010609060101010101" charset="-122"/>
                <a:ea typeface="楷体" panose="02010609060101010101" charset="-122"/>
                <a:cs typeface="楷体" panose="02010609060101010101" charset="-122"/>
                <a:sym typeface="+mn-ea"/>
              </a:rPr>
              <a:t>容易写出别字</a:t>
            </a:r>
            <a:endParaRPr lang="zh-CN" altLang="en-US" sz="3200" b="1">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4918883" y="1653540"/>
            <a:ext cx="1375064" cy="768350"/>
          </a:xfrm>
          <a:prstGeom prst="rect">
            <a:avLst/>
          </a:prstGeom>
          <a:noFill/>
          <a:ln>
            <a:noFill/>
          </a:ln>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篮球</a:t>
            </a:r>
            <a:endParaRPr lang="zh-CN" altLang="en-US" sz="4400" b="1" dirty="0">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3949700" y="2753995"/>
            <a:ext cx="796925" cy="768350"/>
          </a:xfrm>
          <a:prstGeom prst="rect">
            <a:avLst/>
          </a:prstGeom>
          <a:noFill/>
          <a:ln>
            <a:noFill/>
          </a:ln>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蓝</a:t>
            </a:r>
            <a:endParaRPr lang="zh-CN" altLang="en-US" sz="4400" b="1" dirty="0">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4918883" y="2753995"/>
            <a:ext cx="1375064" cy="768350"/>
          </a:xfrm>
          <a:prstGeom prst="rect">
            <a:avLst/>
          </a:prstGeom>
          <a:noFill/>
          <a:ln>
            <a:noFill/>
          </a:ln>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蓝色</a:t>
            </a:r>
            <a:endParaRPr lang="zh-CN" altLang="en-US" sz="4400" b="1" dirty="0">
              <a:latin typeface="楷体" panose="02010609060101010101" charset="-122"/>
              <a:ea typeface="楷体" panose="02010609060101010101" charset="-122"/>
              <a:cs typeface="楷体" panose="02010609060101010101" charset="-122"/>
              <a:sym typeface="+mn-ea"/>
            </a:endParaRPr>
          </a:p>
        </p:txBody>
      </p:sp>
      <p:pic>
        <p:nvPicPr>
          <p:cNvPr id="17" name="图片 16" descr="u=1755973108,3679773938&amp;fm=26&amp;gp=0"/>
          <p:cNvPicPr>
            <a:picLocks noChangeAspect="1"/>
          </p:cNvPicPr>
          <p:nvPr/>
        </p:nvPicPr>
        <p:blipFill>
          <a:blip r:embed="rId1"/>
          <a:stretch>
            <a:fillRect/>
          </a:stretch>
        </p:blipFill>
        <p:spPr>
          <a:xfrm>
            <a:off x="6718300" y="2845435"/>
            <a:ext cx="1851025" cy="132270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heckerboard(across)">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p:bldP spid="2"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949700" y="1624965"/>
            <a:ext cx="796290" cy="768350"/>
          </a:xfrm>
          <a:prstGeom prst="rect">
            <a:avLst/>
          </a:prstGeom>
          <a:noFill/>
          <a:ln>
            <a:noFill/>
          </a:ln>
        </p:spPr>
        <p:txBody>
          <a:bodyPr wrap="square" rtlCol="0">
            <a:spAutoFit/>
          </a:bodyPr>
          <a:lstStyle/>
          <a:p>
            <a:pPr algn="l"/>
            <a:r>
              <a:rPr lang="zh-CN" altLang="en-US" sz="4400" b="1" dirty="0">
                <a:latin typeface="楷体" panose="02010609060101010101" charset="-122"/>
                <a:ea typeface="楷体" panose="02010609060101010101" charset="-122"/>
                <a:cs typeface="楷体" panose="02010609060101010101" charset="-122"/>
                <a:sym typeface="+mn-ea"/>
              </a:rPr>
              <a:t>资</a:t>
            </a:r>
            <a:r>
              <a:rPr lang="zh-CN" altLang="en-US" sz="3200" dirty="0">
                <a:latin typeface="楷体" panose="02010609060101010101" charset="-122"/>
                <a:ea typeface="楷体" panose="02010609060101010101" charset="-122"/>
                <a:cs typeface="楷体" panose="02010609060101010101" charset="-122"/>
              </a:rPr>
              <a:t>  </a:t>
            </a:r>
            <a:endParaRPr lang="zh-CN" altLang="en-US" sz="3200" dirty="0">
              <a:latin typeface="楷体" panose="02010609060101010101" charset="-122"/>
              <a:ea typeface="楷体" panose="02010609060101010101" charset="-122"/>
              <a:cs typeface="楷体" panose="02010609060101010101" charset="-122"/>
            </a:endParaRPr>
          </a:p>
        </p:txBody>
      </p:sp>
      <p:sp>
        <p:nvSpPr>
          <p:cNvPr id="14" name="文本框 13"/>
          <p:cNvSpPr txBox="1"/>
          <p:nvPr/>
        </p:nvSpPr>
        <p:spPr>
          <a:xfrm>
            <a:off x="849729" y="1653490"/>
            <a:ext cx="2632710" cy="583565"/>
          </a:xfrm>
          <a:prstGeom prst="rect">
            <a:avLst/>
          </a:prstGeom>
          <a:solidFill>
            <a:schemeClr val="accent2">
              <a:lumMod val="40000"/>
              <a:lumOff val="60000"/>
            </a:schemeClr>
          </a:solidFill>
        </p:spPr>
        <p:txBody>
          <a:bodyPr wrap="none" rtlCol="0">
            <a:spAutoFit/>
          </a:bodyPr>
          <a:lstStyle/>
          <a:p>
            <a:pPr algn="l"/>
            <a:r>
              <a:rPr lang="zh-CN" altLang="en-US" sz="3200" b="1">
                <a:latin typeface="楷体" panose="02010609060101010101" charset="-122"/>
                <a:ea typeface="楷体" panose="02010609060101010101" charset="-122"/>
                <a:cs typeface="楷体" panose="02010609060101010101" charset="-122"/>
                <a:sym typeface="+mn-ea"/>
              </a:rPr>
              <a:t>容易写出别字</a:t>
            </a:r>
            <a:endParaRPr lang="zh-CN" altLang="en-US" sz="3200" b="1">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4850130" y="1624965"/>
            <a:ext cx="1512570" cy="768350"/>
          </a:xfrm>
          <a:prstGeom prst="rect">
            <a:avLst/>
          </a:prstGeom>
          <a:noFill/>
          <a:ln>
            <a:noFill/>
          </a:ln>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资金</a:t>
            </a:r>
            <a:endParaRPr lang="zh-CN" altLang="en-US" sz="4400" b="1" dirty="0">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3949700" y="2630170"/>
            <a:ext cx="796925" cy="768350"/>
          </a:xfrm>
          <a:prstGeom prst="rect">
            <a:avLst/>
          </a:prstGeom>
          <a:noFill/>
          <a:ln>
            <a:noFill/>
          </a:ln>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姿</a:t>
            </a:r>
            <a:endParaRPr lang="zh-CN" altLang="en-US" sz="4400" b="1" dirty="0">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4850130" y="2630170"/>
            <a:ext cx="1512570" cy="768350"/>
          </a:xfrm>
          <a:prstGeom prst="rect">
            <a:avLst/>
          </a:prstGeom>
          <a:noFill/>
          <a:ln>
            <a:noFill/>
          </a:ln>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舞姿</a:t>
            </a:r>
            <a:endParaRPr lang="zh-CN" altLang="en-US" sz="4400" b="1" dirty="0">
              <a:latin typeface="楷体" panose="02010609060101010101" charset="-122"/>
              <a:ea typeface="楷体" panose="02010609060101010101" charset="-122"/>
              <a:cs typeface="楷体" panose="02010609060101010101" charset="-122"/>
              <a:sym typeface="+mn-ea"/>
            </a:endParaRPr>
          </a:p>
        </p:txBody>
      </p:sp>
      <p:pic>
        <p:nvPicPr>
          <p:cNvPr id="6" name="图片 5" descr="u=1794639145,1123033500&amp;fm=26&amp;gp=0"/>
          <p:cNvPicPr>
            <a:picLocks noChangeAspect="1"/>
          </p:cNvPicPr>
          <p:nvPr/>
        </p:nvPicPr>
        <p:blipFill>
          <a:blip r:embed="rId1"/>
          <a:stretch>
            <a:fillRect/>
          </a:stretch>
        </p:blipFill>
        <p:spPr>
          <a:xfrm>
            <a:off x="6416675" y="2785110"/>
            <a:ext cx="2283460" cy="152590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checkerboard(across)">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3185" y="597985"/>
            <a:ext cx="2174875" cy="508635"/>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多义字</a:t>
              </a:r>
              <a:endParaRPr lang="zh-CN" altLang="en-US" sz="2800" b="1" dirty="0">
                <a:solidFill>
                  <a:schemeClr val="tx1"/>
                </a:solidFill>
                <a:latin typeface="楷体" panose="02010609060101010101" charset="-122"/>
                <a:ea typeface="楷体" panose="02010609060101010101" charset="-122"/>
              </a:endParaRPr>
            </a:p>
          </p:txBody>
        </p:sp>
      </p:grpSp>
      <p:sp>
        <p:nvSpPr>
          <p:cNvPr id="2" name="文本框 1"/>
          <p:cNvSpPr txBox="1"/>
          <p:nvPr/>
        </p:nvSpPr>
        <p:spPr>
          <a:xfrm>
            <a:off x="1530350" y="1421765"/>
            <a:ext cx="768985" cy="768350"/>
          </a:xfrm>
          <a:prstGeom prst="rect">
            <a:avLst/>
          </a:prstGeom>
          <a:noFill/>
        </p:spPr>
        <p:txBody>
          <a:bodyPr wrap="square" rtlCol="0">
            <a:spAutoFit/>
          </a:bodyPr>
          <a:lstStyle/>
          <a:p>
            <a:r>
              <a:rPr lang="zh-CN" altLang="en-US" sz="4400" b="1">
                <a:solidFill>
                  <a:srgbClr val="FF0000"/>
                </a:solidFill>
                <a:latin typeface="黑体" panose="02010609060101010101" pitchFamily="49" charset="-122"/>
                <a:ea typeface="黑体" panose="02010609060101010101" pitchFamily="49" charset="-122"/>
                <a:cs typeface="楷体" panose="02010609060101010101" charset="-122"/>
              </a:rPr>
              <a:t>滥</a:t>
            </a:r>
            <a:endParaRPr lang="zh-CN" altLang="en-US" sz="4400" b="1">
              <a:solidFill>
                <a:srgbClr val="FF0000"/>
              </a:solidFill>
              <a:latin typeface="黑体" panose="02010609060101010101" pitchFamily="49" charset="-122"/>
              <a:ea typeface="黑体" panose="02010609060101010101" pitchFamily="49" charset="-122"/>
              <a:cs typeface="楷体" panose="02010609060101010101" charset="-122"/>
            </a:endParaRPr>
          </a:p>
        </p:txBody>
      </p:sp>
      <p:sp>
        <p:nvSpPr>
          <p:cNvPr id="9" name="文本框 8"/>
          <p:cNvSpPr txBox="1"/>
          <p:nvPr/>
        </p:nvSpPr>
        <p:spPr>
          <a:xfrm>
            <a:off x="4037330" y="1091565"/>
            <a:ext cx="2544445" cy="58356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a:latin typeface="楷体" panose="02010609060101010101" charset="-122"/>
                <a:ea typeface="楷体" panose="02010609060101010101" charset="-122"/>
                <a:sym typeface="+mn-ea"/>
              </a:rPr>
              <a:t>①流水</a:t>
            </a:r>
            <a:r>
              <a:rPr lang="zh-CN" altLang="en-US" sz="3200" b="1" dirty="0" smtClean="0">
                <a:latin typeface="楷体" panose="02010609060101010101" charset="-122"/>
                <a:ea typeface="楷体" panose="02010609060101010101" charset="-122"/>
                <a:sym typeface="+mn-ea"/>
              </a:rPr>
              <a:t>漫溢。</a:t>
            </a:r>
            <a:endParaRPr lang="zh-CN" altLang="en-US" sz="3200" b="1" dirty="0">
              <a:latin typeface="楷体" panose="02010609060101010101" charset="-122"/>
              <a:ea typeface="楷体" panose="02010609060101010101" charset="-122"/>
              <a:sym typeface="+mn-ea"/>
            </a:endParaRPr>
          </a:p>
        </p:txBody>
      </p:sp>
      <p:sp>
        <p:nvSpPr>
          <p:cNvPr id="10" name="文本框 9"/>
          <p:cNvSpPr txBox="1"/>
          <p:nvPr/>
        </p:nvSpPr>
        <p:spPr>
          <a:xfrm>
            <a:off x="4037330" y="1847850"/>
            <a:ext cx="2544445" cy="58356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a:latin typeface="楷体" panose="02010609060101010101" charset="-122"/>
                <a:ea typeface="楷体" panose="02010609060101010101" charset="-122"/>
                <a:sym typeface="+mn-ea"/>
              </a:rPr>
              <a:t>②不加</a:t>
            </a:r>
            <a:r>
              <a:rPr lang="zh-CN" altLang="en-US" sz="3200" b="1" dirty="0" smtClean="0">
                <a:latin typeface="楷体" panose="02010609060101010101" charset="-122"/>
                <a:ea typeface="楷体" panose="02010609060101010101" charset="-122"/>
                <a:sym typeface="+mn-ea"/>
              </a:rPr>
              <a:t>节制。</a:t>
            </a:r>
            <a:endParaRPr lang="zh-CN" altLang="en-US" sz="3200" b="1" dirty="0">
              <a:latin typeface="楷体" panose="02010609060101010101" charset="-122"/>
              <a:ea typeface="楷体" panose="02010609060101010101" charset="-122"/>
              <a:sym typeface="+mn-ea"/>
            </a:endParaRPr>
          </a:p>
        </p:txBody>
      </p:sp>
      <p:sp>
        <p:nvSpPr>
          <p:cNvPr id="13" name="文本框 12"/>
          <p:cNvSpPr txBox="1"/>
          <p:nvPr/>
        </p:nvSpPr>
        <p:spPr>
          <a:xfrm>
            <a:off x="2667635" y="1094105"/>
            <a:ext cx="1265555" cy="583565"/>
          </a:xfrm>
          <a:prstGeom prst="rect">
            <a:avLst/>
          </a:prstGeom>
          <a:noFill/>
        </p:spPr>
        <p:txBody>
          <a:bodyPr wrap="square" rtlCol="0">
            <a:spAutoFit/>
          </a:bodyPr>
          <a:lstStyle/>
          <a:p>
            <a:r>
              <a:rPr lang="zh-CN" altLang="en-US" sz="3200" b="1">
                <a:latin typeface="楷体" panose="02010609060101010101" charset="-122"/>
                <a:ea typeface="楷体" panose="02010609060101010101" charset="-122"/>
              </a:rPr>
              <a:t>泛滥</a:t>
            </a:r>
            <a:endParaRPr lang="zh-CN" altLang="en-US" sz="3200" b="1">
              <a:latin typeface="楷体" panose="02010609060101010101" charset="-122"/>
              <a:ea typeface="楷体" panose="02010609060101010101" charset="-122"/>
            </a:endParaRPr>
          </a:p>
        </p:txBody>
      </p:sp>
      <p:sp>
        <p:nvSpPr>
          <p:cNvPr id="14" name="文本框 13"/>
          <p:cNvSpPr txBox="1"/>
          <p:nvPr/>
        </p:nvSpPr>
        <p:spPr>
          <a:xfrm>
            <a:off x="2667635" y="1847850"/>
            <a:ext cx="1178560" cy="58356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滥用</a:t>
            </a:r>
            <a:endParaRPr lang="zh-CN" altLang="en-US" sz="3200" b="1">
              <a:latin typeface="楷体" panose="02010609060101010101" charset="-122"/>
              <a:ea typeface="楷体" panose="02010609060101010101" charset="-122"/>
              <a:sym typeface="+mn-ea"/>
            </a:endParaRPr>
          </a:p>
        </p:txBody>
      </p:sp>
      <p:sp>
        <p:nvSpPr>
          <p:cNvPr id="3" name="左大括号 2"/>
          <p:cNvSpPr/>
          <p:nvPr/>
        </p:nvSpPr>
        <p:spPr>
          <a:xfrm>
            <a:off x="2414270" y="1240790"/>
            <a:ext cx="223520" cy="110426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7" name="文本框 16"/>
          <p:cNvSpPr txBox="1"/>
          <p:nvPr/>
        </p:nvSpPr>
        <p:spPr>
          <a:xfrm>
            <a:off x="1572895" y="3369945"/>
            <a:ext cx="917575" cy="768350"/>
          </a:xfrm>
          <a:prstGeom prst="rect">
            <a:avLst/>
          </a:prstGeom>
          <a:noFill/>
        </p:spPr>
        <p:txBody>
          <a:bodyPr wrap="square" rtlCol="0">
            <a:spAutoFit/>
          </a:bodyPr>
          <a:lstStyle/>
          <a:p>
            <a:pPr lvl="0" algn="l">
              <a:buClrTx/>
              <a:buSzTx/>
              <a:buFontTx/>
            </a:pPr>
            <a:r>
              <a:rPr lang="zh-CN" altLang="en-US" sz="4400" b="1">
                <a:solidFill>
                  <a:srgbClr val="FF0000"/>
                </a:solidFill>
                <a:latin typeface="黑体" panose="02010609060101010101" pitchFamily="49" charset="-122"/>
                <a:ea typeface="黑体" panose="02010609060101010101" pitchFamily="49" charset="-122"/>
                <a:cs typeface="楷体" panose="02010609060101010101" charset="-122"/>
                <a:sym typeface="+mn-ea"/>
              </a:rPr>
              <a:t>基</a:t>
            </a:r>
            <a:endParaRPr lang="zh-CN" altLang="en-US" sz="4400" b="1">
              <a:solidFill>
                <a:srgbClr val="FF0000"/>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18" name="左大括号 17"/>
          <p:cNvSpPr/>
          <p:nvPr/>
        </p:nvSpPr>
        <p:spPr>
          <a:xfrm>
            <a:off x="2414270" y="2916555"/>
            <a:ext cx="155575" cy="164846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文本框 18"/>
          <p:cNvSpPr txBox="1"/>
          <p:nvPr/>
        </p:nvSpPr>
        <p:spPr>
          <a:xfrm>
            <a:off x="4041775" y="2769235"/>
            <a:ext cx="2540000" cy="58356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a:latin typeface="楷体" panose="02010609060101010101" charset="-122"/>
                <a:ea typeface="楷体" panose="02010609060101010101" charset="-122"/>
                <a:sym typeface="+mn-ea"/>
              </a:rPr>
              <a:t>①最低层</a:t>
            </a:r>
            <a:r>
              <a:rPr lang="zh-CN" altLang="en-US" sz="3200" b="1" dirty="0" smtClean="0">
                <a:latin typeface="楷体" panose="02010609060101010101" charset="-122"/>
                <a:ea typeface="楷体" panose="02010609060101010101" charset="-122"/>
                <a:sym typeface="+mn-ea"/>
              </a:rPr>
              <a:t>的。</a:t>
            </a:r>
            <a:endParaRPr lang="zh-CN" altLang="en-US" sz="3200" b="1" dirty="0">
              <a:latin typeface="楷体" panose="02010609060101010101" charset="-122"/>
              <a:ea typeface="楷体" panose="02010609060101010101" charset="-122"/>
              <a:sym typeface="+mn-ea"/>
            </a:endParaRPr>
          </a:p>
        </p:txBody>
      </p:sp>
      <p:sp>
        <p:nvSpPr>
          <p:cNvPr id="20" name="文本框 19"/>
          <p:cNvSpPr txBox="1"/>
          <p:nvPr/>
        </p:nvSpPr>
        <p:spPr>
          <a:xfrm>
            <a:off x="2667635" y="2769235"/>
            <a:ext cx="1091565" cy="58356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基层</a:t>
            </a:r>
            <a:endParaRPr lang="zh-CN" altLang="en-US" sz="3200" b="1">
              <a:latin typeface="楷体" panose="02010609060101010101" charset="-122"/>
              <a:ea typeface="楷体" panose="02010609060101010101" charset="-122"/>
              <a:sym typeface="+mn-ea"/>
            </a:endParaRPr>
          </a:p>
        </p:txBody>
      </p:sp>
      <p:sp>
        <p:nvSpPr>
          <p:cNvPr id="21" name="文本框 20"/>
          <p:cNvSpPr txBox="1"/>
          <p:nvPr/>
        </p:nvSpPr>
        <p:spPr>
          <a:xfrm>
            <a:off x="4041775" y="3449320"/>
            <a:ext cx="1861185" cy="58356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a:latin typeface="楷体" panose="02010609060101010101" charset="-122"/>
                <a:ea typeface="楷体" panose="02010609060101010101" charset="-122"/>
                <a:sym typeface="+mn-ea"/>
              </a:rPr>
              <a:t>②</a:t>
            </a:r>
            <a:r>
              <a:rPr lang="zh-CN" altLang="en-US" sz="3200" b="1" dirty="0" smtClean="0">
                <a:latin typeface="楷体" panose="02010609060101010101" charset="-122"/>
                <a:ea typeface="楷体" panose="02010609060101010101" charset="-122"/>
                <a:sym typeface="+mn-ea"/>
              </a:rPr>
              <a:t>根据。</a:t>
            </a:r>
            <a:endParaRPr lang="zh-CN" altLang="en-US" sz="3200" b="1" dirty="0">
              <a:latin typeface="楷体" panose="02010609060101010101" charset="-122"/>
              <a:ea typeface="楷体" panose="02010609060101010101" charset="-122"/>
              <a:sym typeface="+mn-ea"/>
            </a:endParaRPr>
          </a:p>
        </p:txBody>
      </p:sp>
      <p:sp>
        <p:nvSpPr>
          <p:cNvPr id="22" name="文本框 21"/>
          <p:cNvSpPr txBox="1"/>
          <p:nvPr/>
        </p:nvSpPr>
        <p:spPr>
          <a:xfrm>
            <a:off x="2667635" y="3449320"/>
            <a:ext cx="1079500" cy="58356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基于</a:t>
            </a:r>
            <a:endParaRPr lang="zh-CN" altLang="en-US" sz="3200" b="1">
              <a:latin typeface="楷体" panose="02010609060101010101" charset="-122"/>
              <a:ea typeface="楷体" panose="02010609060101010101" charset="-122"/>
              <a:sym typeface="+mn-ea"/>
            </a:endParaRPr>
          </a:p>
        </p:txBody>
      </p:sp>
      <p:sp>
        <p:nvSpPr>
          <p:cNvPr id="23" name="文本框 22"/>
          <p:cNvSpPr txBox="1"/>
          <p:nvPr/>
        </p:nvSpPr>
        <p:spPr>
          <a:xfrm>
            <a:off x="4041774" y="4125595"/>
            <a:ext cx="3260725" cy="583565"/>
          </a:xfrm>
          <a:prstGeom prst="rect">
            <a:avLst/>
          </a:prstGeom>
          <a:noFill/>
          <a:ln>
            <a:solidFill>
              <a:schemeClr val="accent3">
                <a:lumMod val="50000"/>
              </a:schemeClr>
            </a:solidFill>
          </a:ln>
        </p:spPr>
        <p:txBody>
          <a:bodyPr wrap="square" rtlCol="0" anchor="t">
            <a:spAutoFit/>
          </a:bodyPr>
          <a:lstStyle/>
          <a:p>
            <a:pPr lvl="0" algn="l">
              <a:buClrTx/>
              <a:buSzTx/>
              <a:buFontTx/>
            </a:pPr>
            <a:r>
              <a:rPr lang="zh-CN" altLang="en-US" sz="3200" b="1" dirty="0">
                <a:latin typeface="楷体" panose="02010609060101010101" charset="-122"/>
                <a:ea typeface="楷体" panose="02010609060101010101" charset="-122"/>
                <a:sym typeface="+mn-ea"/>
              </a:rPr>
              <a:t>③建筑物的根脚。</a:t>
            </a:r>
            <a:endParaRPr lang="zh-CN" altLang="en-US" sz="3200" b="1" dirty="0">
              <a:latin typeface="楷体" panose="02010609060101010101" charset="-122"/>
              <a:ea typeface="楷体" panose="02010609060101010101" charset="-122"/>
              <a:sym typeface="+mn-ea"/>
            </a:endParaRPr>
          </a:p>
        </p:txBody>
      </p:sp>
      <p:sp>
        <p:nvSpPr>
          <p:cNvPr id="24" name="文本框 23"/>
          <p:cNvSpPr txBox="1"/>
          <p:nvPr/>
        </p:nvSpPr>
        <p:spPr>
          <a:xfrm>
            <a:off x="2667635" y="4133215"/>
            <a:ext cx="1091565" cy="583565"/>
          </a:xfrm>
          <a:prstGeom prst="rect">
            <a:avLst/>
          </a:prstGeom>
          <a:noFill/>
        </p:spPr>
        <p:txBody>
          <a:bodyPr wrap="square" rtlCol="0">
            <a:spAutoFit/>
          </a:bodyPr>
          <a:lstStyle/>
          <a:p>
            <a:pPr lvl="0" algn="l">
              <a:buClrTx/>
              <a:buSzTx/>
              <a:buFontTx/>
            </a:pPr>
            <a:r>
              <a:rPr lang="zh-CN" altLang="en-US" sz="3200" b="1">
                <a:latin typeface="楷体" panose="02010609060101010101" charset="-122"/>
                <a:ea typeface="楷体" panose="02010609060101010101" charset="-122"/>
                <a:sym typeface="+mn-ea"/>
              </a:rPr>
              <a:t>基地</a:t>
            </a:r>
            <a:endParaRPr lang="zh-CN" altLang="en-US" sz="3200" b="1">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2.xml><?xml version="1.0" encoding="utf-8"?>
<p:tagLst xmlns:p="http://schemas.openxmlformats.org/presentationml/2006/main">
  <p:tag name="KSO_WPP_MARK_KEY" val="b36c0dac-d20c-4c1f-8937-97997461acd1"/>
  <p:tag name="COMMONDATA" val="eyJoZGlkIjoiMDUzMmRhYzhkNzM3Y2ZlODExZjhhYzliMDJjYzA0ZGI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5138</Words>
  <Application>WPS 演示</Application>
  <PresentationFormat>全屏显示(16:9)</PresentationFormat>
  <Paragraphs>657</Paragraphs>
  <Slides>52</Slides>
  <Notes>16</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52</vt:i4>
      </vt:variant>
    </vt:vector>
  </HeadingPairs>
  <TitlesOfParts>
    <vt:vector size="64" baseType="lpstr">
      <vt:lpstr>Arial</vt:lpstr>
      <vt:lpstr>宋体</vt:lpstr>
      <vt:lpstr>Wingdings</vt:lpstr>
      <vt:lpstr>微软雅黑</vt:lpstr>
      <vt:lpstr>黑体</vt:lpstr>
      <vt:lpstr>楷体</vt:lpstr>
      <vt:lpstr>汉语拼音</vt:lpstr>
      <vt:lpstr>Segoe Print</vt:lpstr>
      <vt:lpstr>幼圆</vt:lpstr>
      <vt:lpstr>Arial Unicode MS</vt:lpstr>
      <vt:lpstr>Xingkai SC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Rocket Girls</cp:lastModifiedBy>
  <cp:revision>332</cp:revision>
  <dcterms:created xsi:type="dcterms:W3CDTF">2019-03-14T07:25:00Z</dcterms:created>
  <dcterms:modified xsi:type="dcterms:W3CDTF">2022-12-30T06:12:55Z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DFDBD69503B64336B0837B58E294B7D4</vt:lpwstr>
  </property>
</Properties>
</file>