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59"/>
  </p:handoutMasterIdLst>
  <p:sldIdLst>
    <p:sldId id="258" r:id="rId3"/>
    <p:sldId id="668" r:id="rId5"/>
    <p:sldId id="259" r:id="rId6"/>
    <p:sldId id="790" r:id="rId7"/>
    <p:sldId id="317" r:id="rId8"/>
    <p:sldId id="573" r:id="rId9"/>
    <p:sldId id="574" r:id="rId10"/>
    <p:sldId id="260" r:id="rId11"/>
    <p:sldId id="575" r:id="rId12"/>
    <p:sldId id="576" r:id="rId13"/>
    <p:sldId id="261" r:id="rId14"/>
    <p:sldId id="579" r:id="rId15"/>
    <p:sldId id="581" r:id="rId16"/>
    <p:sldId id="582" r:id="rId17"/>
    <p:sldId id="625" r:id="rId18"/>
    <p:sldId id="791" r:id="rId19"/>
    <p:sldId id="793" r:id="rId20"/>
    <p:sldId id="669" r:id="rId21"/>
    <p:sldId id="262" r:id="rId22"/>
    <p:sldId id="264" r:id="rId23"/>
    <p:sldId id="583" r:id="rId24"/>
    <p:sldId id="480" r:id="rId25"/>
    <p:sldId id="584" r:id="rId26"/>
    <p:sldId id="586" r:id="rId27"/>
    <p:sldId id="588" r:id="rId28"/>
    <p:sldId id="589" r:id="rId29"/>
    <p:sldId id="725" r:id="rId30"/>
    <p:sldId id="268" r:id="rId31"/>
    <p:sldId id="585" r:id="rId32"/>
    <p:sldId id="365" r:id="rId33"/>
    <p:sldId id="512" r:id="rId34"/>
    <p:sldId id="270" r:id="rId35"/>
    <p:sldId id="513" r:id="rId36"/>
    <p:sldId id="514" r:id="rId37"/>
    <p:sldId id="515" r:id="rId38"/>
    <p:sldId id="590" r:id="rId39"/>
    <p:sldId id="591" r:id="rId40"/>
    <p:sldId id="543" r:id="rId41"/>
    <p:sldId id="767" r:id="rId42"/>
    <p:sldId id="276" r:id="rId43"/>
    <p:sldId id="368" r:id="rId44"/>
    <p:sldId id="391" r:id="rId45"/>
    <p:sldId id="449" r:id="rId46"/>
    <p:sldId id="450" r:id="rId47"/>
    <p:sldId id="308" r:id="rId48"/>
    <p:sldId id="555" r:id="rId49"/>
    <p:sldId id="477" r:id="rId50"/>
    <p:sldId id="314" r:id="rId51"/>
    <p:sldId id="546" r:id="rId52"/>
    <p:sldId id="759" r:id="rId53"/>
    <p:sldId id="452" r:id="rId54"/>
    <p:sldId id="453" r:id="rId55"/>
    <p:sldId id="455" r:id="rId56"/>
    <p:sldId id="456" r:id="rId57"/>
    <p:sldId id="413" r:id="rId58"/>
  </p:sldIdLst>
  <p:sldSz cx="9144000" cy="5143500" type="screen16x9"/>
  <p:notesSz cx="6858000" cy="9144000"/>
  <p:custDataLst>
    <p:tags r:id="rId6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37" userDrawn="1">
          <p15:clr>
            <a:srgbClr val="A4A3A4"/>
          </p15:clr>
        </p15:guide>
        <p15:guide id="2" pos="575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5CE9"/>
    <a:srgbClr val="FF0000"/>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p:cViewPr>
        <p:scale>
          <a:sx n="100" d="100"/>
          <a:sy n="100" d="100"/>
        </p:scale>
        <p:origin x="-696" y="-324"/>
      </p:cViewPr>
      <p:guideLst>
        <p:guide orient="horz" pos="1637"/>
        <p:guide pos="5759"/>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3" Type="http://schemas.openxmlformats.org/officeDocument/2006/relationships/tags" Target="tags/tag4.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3.xml"/><Relationship Id="rId59" Type="http://schemas.openxmlformats.org/officeDocument/2006/relationships/handoutMaster" Target="handoutMasters/handoutMaster1.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6280" y="1143000"/>
            <a:ext cx="548544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image" Target="../media/image2.png"/><Relationship Id="rId6" Type="http://schemas.openxmlformats.org/officeDocument/2006/relationships/tags" Target="../tags/tag1.xml"/><Relationship Id="rId5" Type="http://schemas.openxmlformats.org/officeDocument/2006/relationships/image" Target="../media/image1.png"/><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pic>
        <p:nvPicPr>
          <p:cNvPr id="5" name="Picture 5"/>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350" y="-12700"/>
            <a:ext cx="9156700" cy="5164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KSO_TEMPLATE" hidden="1"/>
          <p:cNvSpPr/>
          <p:nvPr userDrawn="1">
            <p:custDataLst>
              <p:tags r:id="rId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12" name="Picture 2"/>
          <p:cNvPicPr>
            <a:picLocks noChangeAspect="1" noChangeArrowheads="1"/>
          </p:cNvPicPr>
          <p:nvPr userDrawn="1"/>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973783" y="87475"/>
            <a:ext cx="1026114" cy="489083"/>
          </a:xfrm>
          <a:prstGeom prst="rect">
            <a:avLst/>
          </a:prstGeom>
          <a:noFill/>
          <a:ln>
            <a:noFill/>
          </a:ln>
          <a:effectLst/>
          <a:extLst>
            <a:ext uri="{909E8E84-426E-40DD-AFC4-6F175D3DCCD1}">
              <a14:hiddenFill xmlns:a14="http://schemas.microsoft.com/office/drawing/2010/main">
                <a:solidFill>
                  <a:srgbClr val="02B3C5"/>
                </a:solidFill>
              </a14:hiddenFill>
            </a:ext>
            <a:ext uri="{91240B29-F687-4F45-9708-019B960494DF}">
              <a14:hiddenLine xmlns:a14="http://schemas.microsoft.com/office/drawing/2010/main" w="9525">
                <a:solidFill>
                  <a:sysClr val="windowText" lastClr="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mc:Choice xmlns:p14="http://schemas.microsoft.com/office/powerpoint/2010/main" Requires="p14">
      <p:transition p14:dur="0"/>
    </mc:Choice>
    <mc:Fallback>
      <p:transition/>
    </mc:Fallback>
  </mc:AlternateContent>
  <p:txStyles>
    <p:titleStyle>
      <a:lvl1pPr algn="l" defTabSz="685800" rtl="0" eaLnBrk="1" fontAlgn="auto" latinLnBrk="0" hangingPunct="1">
        <a:lnSpc>
          <a:spcPct val="100000"/>
        </a:lnSpc>
        <a:spcBef>
          <a:spcPct val="0"/>
        </a:spcBef>
        <a:buNone/>
        <a:defRPr sz="2100" b="1" u="none" strike="noStrike" kern="1200" cap="none" spc="200" normalizeH="0">
          <a:solidFill>
            <a:schemeClr val="tx1"/>
          </a:solidFill>
          <a:uFillTx/>
          <a:latin typeface="+mj-lt"/>
          <a:ea typeface="+mj-ea"/>
          <a:cs typeface="+mj-cs"/>
        </a:defRPr>
      </a:lvl1pPr>
    </p:titleStyle>
    <p:bodyStyle>
      <a:lvl1pPr marL="1714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1pPr>
      <a:lvl2pPr marL="514350" indent="-171450" algn="l" defTabSz="685800" rtl="0" eaLnBrk="1" fontAlgn="auto" latinLnBrk="0" hangingPunct="1">
        <a:lnSpc>
          <a:spcPct val="130000"/>
        </a:lnSpc>
        <a:spcBef>
          <a:spcPts val="0"/>
        </a:spcBef>
        <a:spcAft>
          <a:spcPts val="1000"/>
        </a:spcAft>
        <a:buFont typeface="Arial" panose="020B0604020202020204" pitchFamily="34" charset="0"/>
        <a:buChar char="•"/>
        <a:tabLst>
          <a:tab pos="1207770" algn="l"/>
        </a:tabLst>
        <a:defRPr sz="1200" u="none" strike="noStrike" kern="1200" cap="none" spc="150" normalizeH="0" baseline="0">
          <a:solidFill>
            <a:schemeClr val="tx1"/>
          </a:solidFill>
          <a:uFillTx/>
          <a:latin typeface="+mn-lt"/>
          <a:ea typeface="+mn-ea"/>
          <a:cs typeface="+mn-cs"/>
        </a:defRPr>
      </a:lvl2pPr>
      <a:lvl3pPr marL="8572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3pPr>
      <a:lvl4pPr marL="12001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4pPr>
      <a:lvl5pPr marL="1543050" indent="-171450" algn="l" defTabSz="685800" rtl="0" eaLnBrk="1" fontAlgn="auto" latinLnBrk="0" hangingPunct="1">
        <a:lnSpc>
          <a:spcPct val="130000"/>
        </a:lnSpc>
        <a:spcBef>
          <a:spcPts val="0"/>
        </a:spcBef>
        <a:spcAft>
          <a:spcPts val="1000"/>
        </a:spcAft>
        <a:buFont typeface="Arial" panose="020B0604020202020204" pitchFamily="34" charset="0"/>
        <a:buChar char="•"/>
        <a:defRPr sz="1200" u="none" strike="noStrike" kern="1200" cap="none" spc="150" normalizeH="0" baseline="0">
          <a:solidFill>
            <a:schemeClr val="tx1"/>
          </a:solidFill>
          <a:uFillTx/>
          <a:latin typeface="+mn-lt"/>
          <a:ea typeface="+mn-ea"/>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4.xml"/><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3.xml"/><Relationship Id="rId2" Type="http://schemas.openxmlformats.org/officeDocument/2006/relationships/image" Target="../media/image10.jpeg"/><Relationship Id="rId1" Type="http://schemas.openxmlformats.org/officeDocument/2006/relationships/tags" Target="../tags/tag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hyperlink" Target="&#19971;&#24425;-&#35838;&#25991;&#26391;&#35835;-2%20&#26690;&#26519;&#23665;&#27700;.mp4" TargetMode="Externa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hyperlink" Target="&#19971;&#24425;-&#35838;&#25991;&#26391;&#35835;-2%20&#26690;&#26519;&#23665;&#27700;.mp4" TargetMode="Externa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image" Target="../media/image3.jpeg"/></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hyperlink" Target="&#19971;&#24425;-&#35838;&#25991;&#26391;&#35835;-2%20&#26690;&#26519;&#23665;&#27700;.mp4"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hyperlink" Target="&#19971;&#24425;-&#35838;&#25991;&#26391;&#35835;-2%20&#26690;&#26519;&#23665;&#27700;.mp4" TargetMode="Externa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4.xml"/><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矩形 1"/>
          <p:cNvSpPr/>
          <p:nvPr/>
        </p:nvSpPr>
        <p:spPr>
          <a:xfrm>
            <a:off x="1731010" y="1504130"/>
            <a:ext cx="5669280" cy="1198880"/>
          </a:xfrm>
          <a:prstGeom prst="rect">
            <a:avLst/>
          </a:prstGeom>
          <a:noFill/>
          <a:ln>
            <a:noFill/>
          </a:ln>
        </p:spPr>
        <p:txBody>
          <a:bodyPr wrap="none" rtlCol="0" anchor="t">
            <a:spAutoFit/>
          </a:bodyPr>
          <a:lstStyle/>
          <a:p>
            <a:pPr algn="ctr"/>
            <a:r>
              <a:rPr lang="zh-CN" altLang="en-US" sz="7200" b="1">
                <a:ln w="9525">
                  <a:solidFill>
                    <a:schemeClr val="bg1"/>
                  </a:solidFill>
                  <a:prstDash val="solid"/>
                </a:ln>
                <a:effectLst/>
              </a:rPr>
              <a:t>第七单元复习</a:t>
            </a:r>
            <a:endParaRPr lang="zh-CN" altLang="en-US" sz="7200" b="1">
              <a:ln w="9525">
                <a:solidFill>
                  <a:schemeClr val="bg1"/>
                </a:solidFill>
                <a:prstDash val="solid"/>
              </a:ln>
              <a:effectLst/>
            </a:endParaRPr>
          </a:p>
        </p:txBody>
      </p:sp>
      <p:sp>
        <p:nvSpPr>
          <p:cNvPr id="3" name="矩形 2"/>
          <p:cNvSpPr/>
          <p:nvPr/>
        </p:nvSpPr>
        <p:spPr>
          <a:xfrm flipH="1">
            <a:off x="0" y="105687"/>
            <a:ext cx="3203575" cy="25209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kumimoji="1" lang="zh-CN" altLang="en-US"/>
          </a:p>
        </p:txBody>
      </p:sp>
      <p:sp>
        <p:nvSpPr>
          <p:cNvPr id="4" name="TextBox 4"/>
          <p:cNvSpPr txBox="1"/>
          <p:nvPr/>
        </p:nvSpPr>
        <p:spPr>
          <a:xfrm>
            <a:off x="97069" y="105687"/>
            <a:ext cx="1723549" cy="276999"/>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smtClean="0">
                <a:latin typeface="黑体" panose="02010609060101010101" pitchFamily="49" charset="-122"/>
                <a:ea typeface="黑体" panose="02010609060101010101" pitchFamily="49" charset="-122"/>
              </a:rPr>
              <a:t>  语文  </a:t>
            </a:r>
            <a:r>
              <a:rPr lang="zh-CN" altLang="en-US" sz="1200" dirty="0">
                <a:latin typeface="黑体" panose="02010609060101010101" pitchFamily="49" charset="-122"/>
                <a:ea typeface="黑体" panose="02010609060101010101" pitchFamily="49" charset="-122"/>
              </a:rPr>
              <a:t>六</a:t>
            </a:r>
            <a:r>
              <a:rPr lang="zh-CN" altLang="en-US" sz="1200" dirty="0" smtClean="0">
                <a:latin typeface="黑体" panose="02010609060101010101" pitchFamily="49" charset="-122"/>
                <a:ea typeface="黑体" panose="02010609060101010101" pitchFamily="49" charset="-122"/>
              </a:rPr>
              <a:t>年级  上册</a:t>
            </a:r>
            <a:endParaRPr lang="zh-CN" altLang="en-US" sz="12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939693" y="1278445"/>
            <a:ext cx="791210" cy="768350"/>
          </a:xfrm>
          <a:prstGeom prst="rect">
            <a:avLst/>
          </a:prstGeom>
          <a:noFill/>
          <a:ln>
            <a:noFill/>
          </a:ln>
          <a:extLst>
            <a:ext uri="{909E8E84-426E-40DD-AFC4-6F175D3DCCD1}">
              <a14:hiddenFill xmlns:a14="http://schemas.microsoft.com/office/drawing/2010/main">
                <a:solidFill>
                  <a:schemeClr val="bg1"/>
                </a:solidFill>
              </a14:hiddenFill>
            </a:ext>
          </a:extLst>
        </p:spPr>
        <p:txBody>
          <a:bodyPr wrap="square" rtlCol="0">
            <a:spAutoFit/>
          </a:bodyPr>
          <a:lstStyle/>
          <a:p>
            <a:pPr lvl="0" algn="l">
              <a:buClrTx/>
              <a:buSzTx/>
              <a:buFontTx/>
            </a:pPr>
            <a:r>
              <a:rPr lang="zh-CN" altLang="en-US" sz="4400" b="1" dirty="0">
                <a:latin typeface="楷体" panose="02010609060101010101" charset="-122"/>
                <a:ea typeface="楷体" panose="02010609060101010101" charset="-122"/>
                <a:cs typeface="楷体" panose="02010609060101010101" charset="-122"/>
                <a:sym typeface="+mn-ea"/>
              </a:rPr>
              <a:t>曝 </a:t>
            </a:r>
            <a:endParaRPr lang="zh-CN" altLang="en-US" sz="4400" b="1" dirty="0">
              <a:latin typeface="楷体" panose="02010609060101010101" charset="-122"/>
              <a:ea typeface="楷体" panose="02010609060101010101" charset="-122"/>
              <a:cs typeface="楷体" panose="02010609060101010101" charset="-122"/>
              <a:sym typeface="+mn-ea"/>
            </a:endParaRPr>
          </a:p>
        </p:txBody>
      </p:sp>
      <p:sp>
        <p:nvSpPr>
          <p:cNvPr id="15" name="文本框 14"/>
          <p:cNvSpPr txBox="1"/>
          <p:nvPr/>
        </p:nvSpPr>
        <p:spPr>
          <a:xfrm>
            <a:off x="3255245" y="1278445"/>
            <a:ext cx="831215" cy="768350"/>
          </a:xfrm>
          <a:prstGeom prst="rect">
            <a:avLst/>
          </a:prstGeom>
          <a:noFill/>
          <a:ln>
            <a:noFill/>
          </a:ln>
          <a:extLst>
            <a:ext uri="{909E8E84-426E-40DD-AFC4-6F175D3DCCD1}">
              <a14:hiddenFill xmlns:a14="http://schemas.microsoft.com/office/drawing/2010/main">
                <a:solidFill>
                  <a:schemeClr val="bg1"/>
                </a:solidFill>
              </a14:hiddenFill>
            </a:ext>
          </a:extLst>
        </p:spPr>
        <p:txBody>
          <a:bodyPr wrap="square" rtlCol="0">
            <a:spAutoFit/>
          </a:bodyPr>
          <a:lstStyle/>
          <a:p>
            <a:pPr lvl="0" algn="l">
              <a:buClrTx/>
              <a:buSzTx/>
              <a:buFontTx/>
            </a:pPr>
            <a:r>
              <a:rPr lang="zh-CN" altLang="en-US" sz="4400" b="1">
                <a:latin typeface="楷体" panose="02010609060101010101" charset="-122"/>
                <a:ea typeface="楷体" panose="02010609060101010101" charset="-122"/>
                <a:cs typeface="楷体" panose="02010609060101010101" charset="-122"/>
                <a:sym typeface="+mn-ea"/>
              </a:rPr>
              <a:t>瀑</a:t>
            </a:r>
            <a:endParaRPr lang="zh-CN" altLang="en-US" sz="4400" b="1">
              <a:latin typeface="楷体" panose="02010609060101010101" charset="-122"/>
              <a:ea typeface="楷体" panose="02010609060101010101" charset="-122"/>
              <a:cs typeface="楷体" panose="02010609060101010101" charset="-122"/>
              <a:sym typeface="+mn-ea"/>
            </a:endParaRPr>
          </a:p>
        </p:txBody>
      </p:sp>
      <p:sp>
        <p:nvSpPr>
          <p:cNvPr id="16" name="文本框 15"/>
          <p:cNvSpPr txBox="1"/>
          <p:nvPr/>
        </p:nvSpPr>
        <p:spPr>
          <a:xfrm>
            <a:off x="2935662" y="3506081"/>
            <a:ext cx="1483995" cy="768350"/>
          </a:xfrm>
          <a:prstGeom prst="rect">
            <a:avLst/>
          </a:prstGeom>
          <a:noFill/>
          <a:ln>
            <a:noFill/>
          </a:ln>
          <a:extLst>
            <a:ext uri="{909E8E84-426E-40DD-AFC4-6F175D3DCCD1}">
              <a14:hiddenFill xmlns:a14="http://schemas.microsoft.com/office/drawing/2010/main">
                <a:solidFill>
                  <a:schemeClr val="bg1"/>
                </a:solidFill>
              </a14:hiddenFill>
            </a:ext>
          </a:extLst>
        </p:spPr>
        <p:txBody>
          <a:bodyPr wrap="square" rtlCol="0">
            <a:spAutoFit/>
          </a:bodyPr>
          <a:lstStyle/>
          <a:p>
            <a:pPr lvl="0" algn="l">
              <a:buClrTx/>
              <a:buSzTx/>
              <a:buFontTx/>
            </a:pPr>
            <a:r>
              <a:rPr lang="zh-CN" altLang="en-US" sz="4400" b="1" dirty="0">
                <a:latin typeface="楷体" panose="02010609060101010101" charset="-122"/>
                <a:ea typeface="楷体" panose="02010609060101010101" charset="-122"/>
                <a:cs typeface="楷体" panose="02010609060101010101" charset="-122"/>
                <a:sym typeface="+mn-ea"/>
              </a:rPr>
              <a:t>瀑布</a:t>
            </a:r>
            <a:endParaRPr lang="zh-CN" altLang="en-US" sz="4400" b="1" dirty="0">
              <a:latin typeface="楷体" panose="02010609060101010101" charset="-122"/>
              <a:ea typeface="楷体" panose="02010609060101010101" charset="-122"/>
              <a:cs typeface="楷体" panose="02010609060101010101" charset="-122"/>
              <a:sym typeface="+mn-ea"/>
            </a:endParaRPr>
          </a:p>
        </p:txBody>
      </p:sp>
      <p:sp>
        <p:nvSpPr>
          <p:cNvPr id="2" name="文本框 1"/>
          <p:cNvSpPr txBox="1"/>
          <p:nvPr/>
        </p:nvSpPr>
        <p:spPr>
          <a:xfrm>
            <a:off x="758932" y="3506081"/>
            <a:ext cx="1419860" cy="768350"/>
          </a:xfrm>
          <a:prstGeom prst="rect">
            <a:avLst/>
          </a:prstGeom>
          <a:noFill/>
          <a:ln>
            <a:noFill/>
          </a:ln>
          <a:extLst>
            <a:ext uri="{909E8E84-426E-40DD-AFC4-6F175D3DCCD1}">
              <a14:hiddenFill xmlns:a14="http://schemas.microsoft.com/office/drawing/2010/main">
                <a:solidFill>
                  <a:schemeClr val="bg1"/>
                </a:solidFill>
              </a14:hiddenFill>
            </a:ext>
          </a:extLst>
        </p:spPr>
        <p:txBody>
          <a:bodyPr wrap="square" rtlCol="0">
            <a:spAutoFit/>
          </a:bodyPr>
          <a:lstStyle/>
          <a:p>
            <a:pPr lvl="0" algn="l">
              <a:buClrTx/>
              <a:buSzTx/>
              <a:buFontTx/>
            </a:pPr>
            <a:r>
              <a:rPr lang="zh-CN" altLang="en-US" sz="4400" b="1">
                <a:latin typeface="楷体" panose="02010609060101010101" charset="-122"/>
                <a:ea typeface="楷体" panose="02010609060101010101" charset="-122"/>
                <a:cs typeface="楷体" panose="02010609060101010101" charset="-122"/>
                <a:sym typeface="+mn-ea"/>
              </a:rPr>
              <a:t>曝晒</a:t>
            </a:r>
            <a:endParaRPr lang="zh-CN" altLang="en-US" sz="4400" b="1">
              <a:latin typeface="楷体" panose="02010609060101010101" charset="-122"/>
              <a:ea typeface="楷体" panose="02010609060101010101" charset="-122"/>
              <a:cs typeface="楷体" panose="02010609060101010101" charset="-122"/>
              <a:sym typeface="+mn-ea"/>
            </a:endParaRPr>
          </a:p>
        </p:txBody>
      </p:sp>
      <p:pic>
        <p:nvPicPr>
          <p:cNvPr id="6" name="图片 5" descr="u=3699367731,3542488127&amp;fm=26&amp;gp=0"/>
          <p:cNvPicPr>
            <a:picLocks noChangeAspect="1"/>
          </p:cNvPicPr>
          <p:nvPr/>
        </p:nvPicPr>
        <p:blipFill>
          <a:blip r:embed="rId1"/>
          <a:stretch>
            <a:fillRect/>
          </a:stretch>
        </p:blipFill>
        <p:spPr>
          <a:xfrm>
            <a:off x="507770" y="2143565"/>
            <a:ext cx="1916451" cy="1289050"/>
          </a:xfrm>
          <a:prstGeom prst="rect">
            <a:avLst/>
          </a:prstGeom>
        </p:spPr>
      </p:pic>
      <p:pic>
        <p:nvPicPr>
          <p:cNvPr id="9" name="图片 8" descr="u=4018281533,3330484742&amp;fm=26&amp;gp=0"/>
          <p:cNvPicPr>
            <a:picLocks noChangeAspect="1"/>
          </p:cNvPicPr>
          <p:nvPr/>
        </p:nvPicPr>
        <p:blipFill>
          <a:blip r:embed="rId2"/>
          <a:stretch>
            <a:fillRect/>
          </a:stretch>
        </p:blipFill>
        <p:spPr>
          <a:xfrm>
            <a:off x="2541142" y="2143883"/>
            <a:ext cx="2068018" cy="1288415"/>
          </a:xfrm>
          <a:prstGeom prst="rect">
            <a:avLst/>
          </a:prstGeom>
        </p:spPr>
      </p:pic>
      <p:sp>
        <p:nvSpPr>
          <p:cNvPr id="10" name="文本框 9"/>
          <p:cNvSpPr txBox="1"/>
          <p:nvPr/>
        </p:nvSpPr>
        <p:spPr>
          <a:xfrm>
            <a:off x="5344977" y="1278445"/>
            <a:ext cx="855980" cy="768350"/>
          </a:xfrm>
          <a:prstGeom prst="rect">
            <a:avLst/>
          </a:prstGeom>
          <a:noFill/>
          <a:ln>
            <a:noFill/>
          </a:ln>
          <a:extLst>
            <a:ext uri="{909E8E84-426E-40DD-AFC4-6F175D3DCCD1}">
              <a14:hiddenFill xmlns:a14="http://schemas.microsoft.com/office/drawing/2010/main">
                <a:solidFill>
                  <a:schemeClr val="bg1"/>
                </a:solidFill>
              </a14:hiddenFill>
            </a:ext>
          </a:extLst>
        </p:spPr>
        <p:txBody>
          <a:bodyPr wrap="square" rtlCol="0">
            <a:spAutoFit/>
          </a:bodyPr>
          <a:lstStyle/>
          <a:p>
            <a:pPr lvl="0" algn="l">
              <a:buClrTx/>
              <a:buSzTx/>
              <a:buFontTx/>
            </a:pPr>
            <a:r>
              <a:rPr lang="zh-CN" altLang="en-US" sz="4400" b="1">
                <a:latin typeface="楷体" panose="02010609060101010101" charset="-122"/>
                <a:ea typeface="楷体" panose="02010609060101010101" charset="-122"/>
                <a:cs typeface="楷体" panose="02010609060101010101" charset="-122"/>
                <a:sym typeface="+mn-ea"/>
              </a:rPr>
              <a:t>爆</a:t>
            </a:r>
            <a:endParaRPr lang="zh-CN" altLang="en-US" sz="4400" b="1">
              <a:latin typeface="楷体" panose="02010609060101010101" charset="-122"/>
              <a:ea typeface="楷体" panose="02010609060101010101" charset="-122"/>
              <a:cs typeface="楷体" panose="02010609060101010101" charset="-122"/>
              <a:sym typeface="+mn-ea"/>
            </a:endParaRPr>
          </a:p>
        </p:txBody>
      </p:sp>
      <p:sp>
        <p:nvSpPr>
          <p:cNvPr id="12" name="文本框 11"/>
          <p:cNvSpPr txBox="1"/>
          <p:nvPr/>
        </p:nvSpPr>
        <p:spPr>
          <a:xfrm>
            <a:off x="5128182" y="3506081"/>
            <a:ext cx="1471295" cy="768350"/>
          </a:xfrm>
          <a:prstGeom prst="rect">
            <a:avLst/>
          </a:prstGeom>
          <a:noFill/>
          <a:ln>
            <a:noFill/>
          </a:ln>
          <a:extLst>
            <a:ext uri="{909E8E84-426E-40DD-AFC4-6F175D3DCCD1}">
              <a14:hiddenFill xmlns:a14="http://schemas.microsoft.com/office/drawing/2010/main">
                <a:solidFill>
                  <a:schemeClr val="bg1"/>
                </a:solidFill>
              </a14:hiddenFill>
            </a:ext>
          </a:extLst>
        </p:spPr>
        <p:txBody>
          <a:bodyPr wrap="square" rtlCol="0">
            <a:spAutoFit/>
          </a:bodyPr>
          <a:lstStyle/>
          <a:p>
            <a:pPr lvl="0" algn="l">
              <a:buClrTx/>
              <a:buSzTx/>
              <a:buFontTx/>
            </a:pPr>
            <a:r>
              <a:rPr lang="zh-CN" altLang="en-US" sz="4400" b="1">
                <a:latin typeface="楷体" panose="02010609060101010101" charset="-122"/>
                <a:ea typeface="楷体" panose="02010609060101010101" charset="-122"/>
                <a:cs typeface="楷体" panose="02010609060101010101" charset="-122"/>
                <a:sym typeface="+mn-ea"/>
              </a:rPr>
              <a:t>爆炸</a:t>
            </a:r>
            <a:endParaRPr lang="zh-CN" altLang="en-US" sz="4400" b="1">
              <a:latin typeface="楷体" panose="02010609060101010101" charset="-122"/>
              <a:ea typeface="楷体" panose="02010609060101010101" charset="-122"/>
              <a:cs typeface="楷体" panose="02010609060101010101" charset="-122"/>
              <a:sym typeface="+mn-ea"/>
            </a:endParaRPr>
          </a:p>
        </p:txBody>
      </p:sp>
      <p:pic>
        <p:nvPicPr>
          <p:cNvPr id="13" name="图片 12" descr="u=2826713081,1904371926&amp;fm=26&amp;gp=0"/>
          <p:cNvPicPr>
            <a:picLocks noChangeAspect="1"/>
          </p:cNvPicPr>
          <p:nvPr/>
        </p:nvPicPr>
        <p:blipFill>
          <a:blip r:embed="rId3"/>
          <a:stretch>
            <a:fillRect/>
          </a:stretch>
        </p:blipFill>
        <p:spPr>
          <a:xfrm>
            <a:off x="4779246" y="2193095"/>
            <a:ext cx="2048511" cy="1189990"/>
          </a:xfrm>
          <a:prstGeom prst="rect">
            <a:avLst/>
          </a:prstGeom>
        </p:spPr>
      </p:pic>
      <p:sp>
        <p:nvSpPr>
          <p:cNvPr id="19" name="文本框 18"/>
          <p:cNvSpPr txBox="1"/>
          <p:nvPr/>
        </p:nvSpPr>
        <p:spPr>
          <a:xfrm>
            <a:off x="7608337" y="1278445"/>
            <a:ext cx="906145" cy="768350"/>
          </a:xfrm>
          <a:prstGeom prst="rect">
            <a:avLst/>
          </a:prstGeom>
          <a:noFill/>
          <a:ln>
            <a:noFill/>
          </a:ln>
          <a:extLst>
            <a:ext uri="{909E8E84-426E-40DD-AFC4-6F175D3DCCD1}">
              <a14:hiddenFill xmlns:a14="http://schemas.microsoft.com/office/drawing/2010/main">
                <a:solidFill>
                  <a:schemeClr val="bg1"/>
                </a:solidFill>
              </a14:hiddenFill>
            </a:ext>
          </a:extLst>
        </p:spPr>
        <p:txBody>
          <a:bodyPr wrap="square" rtlCol="0">
            <a:spAutoFit/>
          </a:bodyPr>
          <a:lstStyle/>
          <a:p>
            <a:pPr lvl="0" algn="l">
              <a:buClrTx/>
              <a:buSzTx/>
              <a:buFontTx/>
            </a:pPr>
            <a:r>
              <a:rPr lang="zh-CN" altLang="en-US" sz="4400" b="1">
                <a:latin typeface="楷体" panose="02010609060101010101" charset="-122"/>
                <a:ea typeface="楷体" panose="02010609060101010101" charset="-122"/>
                <a:cs typeface="楷体" panose="02010609060101010101" charset="-122"/>
                <a:sym typeface="+mn-ea"/>
              </a:rPr>
              <a:t>暴</a:t>
            </a:r>
            <a:endParaRPr lang="zh-CN" altLang="en-US" sz="4400" b="1">
              <a:latin typeface="楷体" panose="02010609060101010101" charset="-122"/>
              <a:ea typeface="楷体" panose="02010609060101010101" charset="-122"/>
              <a:cs typeface="楷体" panose="02010609060101010101" charset="-122"/>
              <a:sym typeface="+mn-ea"/>
            </a:endParaRPr>
          </a:p>
        </p:txBody>
      </p:sp>
      <p:sp>
        <p:nvSpPr>
          <p:cNvPr id="20" name="文本框 19"/>
          <p:cNvSpPr txBox="1"/>
          <p:nvPr/>
        </p:nvSpPr>
        <p:spPr>
          <a:xfrm>
            <a:off x="7388860" y="3506081"/>
            <a:ext cx="1402080" cy="768350"/>
          </a:xfrm>
          <a:prstGeom prst="rect">
            <a:avLst/>
          </a:prstGeom>
          <a:noFill/>
          <a:ln>
            <a:noFill/>
          </a:ln>
          <a:extLst>
            <a:ext uri="{909E8E84-426E-40DD-AFC4-6F175D3DCCD1}">
              <a14:hiddenFill xmlns:a14="http://schemas.microsoft.com/office/drawing/2010/main">
                <a:solidFill>
                  <a:schemeClr val="bg1"/>
                </a:solidFill>
              </a14:hiddenFill>
            </a:ext>
          </a:extLst>
        </p:spPr>
        <p:txBody>
          <a:bodyPr wrap="square" rtlCol="0">
            <a:spAutoFit/>
          </a:bodyPr>
          <a:lstStyle/>
          <a:p>
            <a:pPr lvl="0" algn="l">
              <a:buClrTx/>
              <a:buSzTx/>
              <a:buFontTx/>
            </a:pPr>
            <a:r>
              <a:rPr lang="zh-CN" altLang="en-US" sz="4400" b="1">
                <a:latin typeface="楷体" panose="02010609060101010101" charset="-122"/>
                <a:ea typeface="楷体" panose="02010609060101010101" charset="-122"/>
                <a:cs typeface="楷体" panose="02010609060101010101" charset="-122"/>
                <a:sym typeface="+mn-ea"/>
              </a:rPr>
              <a:t>暴躁</a:t>
            </a:r>
            <a:endParaRPr lang="zh-CN" altLang="en-US" sz="4400" b="1">
              <a:latin typeface="楷体" panose="02010609060101010101" charset="-122"/>
              <a:ea typeface="楷体" panose="02010609060101010101" charset="-122"/>
              <a:cs typeface="楷体" panose="02010609060101010101" charset="-122"/>
              <a:sym typeface="+mn-ea"/>
            </a:endParaRPr>
          </a:p>
        </p:txBody>
      </p:sp>
      <p:pic>
        <p:nvPicPr>
          <p:cNvPr id="3" name="图片 2" descr="timg"/>
          <p:cNvPicPr>
            <a:picLocks noChangeAspect="1"/>
          </p:cNvPicPr>
          <p:nvPr/>
        </p:nvPicPr>
        <p:blipFill>
          <a:blip r:embed="rId4"/>
          <a:stretch>
            <a:fillRect/>
          </a:stretch>
        </p:blipFill>
        <p:spPr>
          <a:xfrm>
            <a:off x="6944678" y="2192778"/>
            <a:ext cx="2061100" cy="1190625"/>
          </a:xfrm>
          <a:prstGeom prst="rect">
            <a:avLst/>
          </a:prstGeom>
        </p:spPr>
      </p:pic>
      <p:sp>
        <p:nvSpPr>
          <p:cNvPr id="17" name="文本框 13"/>
          <p:cNvSpPr txBox="1"/>
          <p:nvPr/>
        </p:nvSpPr>
        <p:spPr>
          <a:xfrm>
            <a:off x="428638" y="546652"/>
            <a:ext cx="2632710" cy="583565"/>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charset="-122"/>
                <a:ea typeface="楷体" panose="02010609060101010101" charset="-122"/>
                <a:cs typeface="楷体" panose="02010609060101010101" charset="-122"/>
                <a:sym typeface="+mn-ea"/>
              </a:rPr>
              <a:t>容易写出别字</a:t>
            </a:r>
            <a:endParaRPr lang="zh-CN" altLang="en-US" sz="3200" b="1" dirty="0">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p:bldP spid="12"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95308" y="435901"/>
            <a:ext cx="2174875" cy="508635"/>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多义字</a:t>
              </a:r>
              <a:endParaRPr lang="zh-CN" altLang="en-US" sz="2800" b="1" dirty="0">
                <a:solidFill>
                  <a:schemeClr val="tx1"/>
                </a:solidFill>
                <a:latin typeface="楷体" panose="02010609060101010101" charset="-122"/>
                <a:ea typeface="楷体" panose="02010609060101010101" charset="-122"/>
              </a:endParaRPr>
            </a:p>
          </p:txBody>
        </p:sp>
      </p:grpSp>
      <p:sp>
        <p:nvSpPr>
          <p:cNvPr id="4" name="文本框 3"/>
          <p:cNvSpPr txBox="1"/>
          <p:nvPr/>
        </p:nvSpPr>
        <p:spPr>
          <a:xfrm>
            <a:off x="792364" y="2441983"/>
            <a:ext cx="767955" cy="706755"/>
          </a:xfrm>
          <a:prstGeom prst="rect">
            <a:avLst/>
          </a:prstGeom>
          <a:noFill/>
        </p:spPr>
        <p:txBody>
          <a:bodyPr wrap="square" rtlCol="0">
            <a:spAutoFit/>
          </a:bodyPr>
          <a:lstStyle/>
          <a:p>
            <a:r>
              <a:rPr lang="zh-CN" altLang="en-US" sz="4000" b="1">
                <a:solidFill>
                  <a:srgbClr val="FF0000"/>
                </a:solidFill>
                <a:latin typeface="黑体" panose="02010609060101010101" pitchFamily="49" charset="-122"/>
                <a:ea typeface="黑体" panose="02010609060101010101" pitchFamily="49" charset="-122"/>
                <a:cs typeface="楷体" panose="02010609060101010101" charset="-122"/>
                <a:sym typeface="+mn-ea"/>
              </a:rPr>
              <a:t>谱</a:t>
            </a:r>
            <a:endParaRPr lang="zh-CN" altLang="en-US" sz="4000" b="1">
              <a:solidFill>
                <a:srgbClr val="FF0000"/>
              </a:solidFill>
              <a:latin typeface="黑体" panose="02010609060101010101" pitchFamily="49" charset="-122"/>
              <a:ea typeface="黑体" panose="02010609060101010101" pitchFamily="49" charset="-122"/>
              <a:cs typeface="楷体" panose="02010609060101010101" charset="-122"/>
              <a:sym typeface="+mn-ea"/>
            </a:endParaRPr>
          </a:p>
        </p:txBody>
      </p:sp>
      <p:sp>
        <p:nvSpPr>
          <p:cNvPr id="6" name="左大括号 5"/>
          <p:cNvSpPr/>
          <p:nvPr/>
        </p:nvSpPr>
        <p:spPr>
          <a:xfrm>
            <a:off x="1484119" y="1226794"/>
            <a:ext cx="76200" cy="334073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文本框 8"/>
          <p:cNvSpPr txBox="1"/>
          <p:nvPr/>
        </p:nvSpPr>
        <p:spPr>
          <a:xfrm>
            <a:off x="2776966" y="869749"/>
            <a:ext cx="2709396" cy="523220"/>
          </a:xfrm>
          <a:prstGeom prst="rect">
            <a:avLst/>
          </a:prstGeom>
          <a:noFill/>
        </p:spPr>
        <p:txBody>
          <a:bodyPr wrap="none" rtlCol="0" anchor="t">
            <a:spAutoFit/>
          </a:bodyPr>
          <a:lstStyle/>
          <a:p>
            <a:r>
              <a:rPr lang="zh-CN" altLang="en-US" sz="2800" b="1" dirty="0">
                <a:latin typeface="楷体" panose="02010609060101010101" charset="-122"/>
                <a:ea typeface="楷体" panose="02010609060101010101" charset="-122"/>
                <a:cs typeface="楷体" panose="02010609060101010101" charset="-122"/>
                <a:sym typeface="+mn-ea"/>
              </a:rPr>
              <a:t>①供参考的</a:t>
            </a:r>
            <a:r>
              <a:rPr lang="zh-CN" altLang="en-US" sz="2800" b="1" dirty="0" smtClean="0">
                <a:latin typeface="楷体" panose="02010609060101010101" charset="-122"/>
                <a:ea typeface="楷体" panose="02010609060101010101" charset="-122"/>
                <a:cs typeface="楷体" panose="02010609060101010101" charset="-122"/>
                <a:sym typeface="+mn-ea"/>
              </a:rPr>
              <a:t>书。</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0" name="文本框 9"/>
          <p:cNvSpPr txBox="1"/>
          <p:nvPr/>
        </p:nvSpPr>
        <p:spPr>
          <a:xfrm>
            <a:off x="2776966" y="1676993"/>
            <a:ext cx="5561965" cy="521970"/>
          </a:xfrm>
          <a:prstGeom prst="rect">
            <a:avLst/>
          </a:prstGeom>
          <a:noFill/>
        </p:spPr>
        <p:txBody>
          <a:bodyPr wrap="square" rtlCol="0" anchor="t">
            <a:spAutoFit/>
          </a:bodyPr>
          <a:lstStyle/>
          <a:p>
            <a:pPr lvl="0" algn="l">
              <a:buClrTx/>
              <a:buSzTx/>
              <a:buFontTx/>
            </a:pPr>
            <a:r>
              <a:rPr lang="zh-CN" altLang="en-US" sz="2800" b="1" dirty="0">
                <a:latin typeface="楷体" panose="02010609060101010101" charset="-122"/>
                <a:ea typeface="楷体" panose="02010609060101010101" charset="-122"/>
                <a:cs typeface="楷体" panose="02010609060101010101" charset="-122"/>
                <a:sym typeface="+mn-ea"/>
              </a:rPr>
              <a:t>②可以用来指导练习的格式或</a:t>
            </a:r>
            <a:r>
              <a:rPr lang="zh-CN" altLang="en-US" sz="2800" b="1" dirty="0" smtClean="0">
                <a:latin typeface="楷体" panose="02010609060101010101" charset="-122"/>
                <a:ea typeface="楷体" panose="02010609060101010101" charset="-122"/>
                <a:cs typeface="楷体" panose="02010609060101010101" charset="-122"/>
                <a:sym typeface="+mn-ea"/>
              </a:rPr>
              <a:t>图形。</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1" name="文本框 10"/>
          <p:cNvSpPr txBox="1"/>
          <p:nvPr/>
        </p:nvSpPr>
        <p:spPr>
          <a:xfrm>
            <a:off x="2776966" y="2484237"/>
            <a:ext cx="1541780" cy="521970"/>
          </a:xfrm>
          <a:prstGeom prst="rect">
            <a:avLst/>
          </a:prstGeom>
          <a:noFill/>
        </p:spPr>
        <p:txBody>
          <a:bodyPr wrap="square" rtlCol="0" anchor="t">
            <a:spAutoFit/>
          </a:bodyPr>
          <a:lstStyle/>
          <a:p>
            <a:pPr lvl="0" algn="l">
              <a:buClrTx/>
              <a:buSzTx/>
              <a:buFontTx/>
            </a:pPr>
            <a:r>
              <a:rPr lang="zh-CN" altLang="en-US" sz="2800" b="1" dirty="0">
                <a:latin typeface="楷体" panose="02010609060101010101" charset="-122"/>
                <a:ea typeface="楷体" panose="02010609060101010101" charset="-122"/>
                <a:cs typeface="楷体" panose="02010609060101010101" charset="-122"/>
                <a:sym typeface="+mn-ea"/>
              </a:rPr>
              <a:t>③</a:t>
            </a:r>
            <a:r>
              <a:rPr lang="zh-CN" altLang="en-US" sz="2800" b="1" dirty="0" smtClean="0">
                <a:latin typeface="楷体" panose="02010609060101010101" charset="-122"/>
                <a:ea typeface="楷体" panose="02010609060101010101" charset="-122"/>
                <a:cs typeface="楷体" panose="02010609060101010101" charset="-122"/>
                <a:sym typeface="+mn-ea"/>
              </a:rPr>
              <a:t>曲谱。</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3" name="文本框 12"/>
          <p:cNvSpPr txBox="1"/>
          <p:nvPr/>
        </p:nvSpPr>
        <p:spPr>
          <a:xfrm>
            <a:off x="2776966" y="3291481"/>
            <a:ext cx="4037965" cy="521970"/>
          </a:xfrm>
          <a:prstGeom prst="rect">
            <a:avLst/>
          </a:prstGeom>
          <a:noFill/>
        </p:spPr>
        <p:txBody>
          <a:bodyPr wrap="square" rtlCol="0" anchor="t">
            <a:spAutoFit/>
          </a:bodyPr>
          <a:lstStyle/>
          <a:p>
            <a:pPr lvl="0" algn="l">
              <a:buClrTx/>
              <a:buSzTx/>
              <a:buFontTx/>
            </a:pPr>
            <a:r>
              <a:rPr lang="zh-CN" altLang="en-US" sz="2800" b="1" dirty="0">
                <a:latin typeface="楷体" panose="02010609060101010101" charset="-122"/>
                <a:ea typeface="楷体" panose="02010609060101010101" charset="-122"/>
                <a:cs typeface="楷体" panose="02010609060101010101" charset="-122"/>
                <a:sym typeface="+mn-ea"/>
              </a:rPr>
              <a:t>④大致的标准、</a:t>
            </a:r>
            <a:r>
              <a:rPr lang="zh-CN" altLang="en-US" sz="2800" b="1" dirty="0" smtClean="0">
                <a:latin typeface="楷体" panose="02010609060101010101" charset="-122"/>
                <a:ea typeface="楷体" panose="02010609060101010101" charset="-122"/>
                <a:cs typeface="楷体" panose="02010609060101010101" charset="-122"/>
                <a:sym typeface="+mn-ea"/>
              </a:rPr>
              <a:t>把握。</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4" name="文本框 13"/>
          <p:cNvSpPr txBox="1"/>
          <p:nvPr/>
        </p:nvSpPr>
        <p:spPr>
          <a:xfrm>
            <a:off x="2776966" y="4098724"/>
            <a:ext cx="4969510" cy="521970"/>
          </a:xfrm>
          <a:prstGeom prst="rect">
            <a:avLst/>
          </a:prstGeom>
          <a:noFill/>
        </p:spPr>
        <p:txBody>
          <a:bodyPr wrap="square" rtlCol="0" anchor="t">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⑤显示出来的派头、排场等。</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5" name="文本框 14"/>
          <p:cNvSpPr txBox="1"/>
          <p:nvPr/>
        </p:nvSpPr>
        <p:spPr>
          <a:xfrm>
            <a:off x="1600324" y="901648"/>
            <a:ext cx="897890" cy="521970"/>
          </a:xfrm>
          <a:prstGeom prst="rect">
            <a:avLst/>
          </a:prstGeom>
          <a:noFill/>
        </p:spPr>
        <p:txBody>
          <a:bodyPr wrap="none" rtlCol="0" anchor="t">
            <a:spAutoFit/>
          </a:bodyPr>
          <a:lstStyle/>
          <a:p>
            <a:pPr lvl="0" algn="l">
              <a:buClrTx/>
              <a:buSzTx/>
              <a:buFontTx/>
            </a:pPr>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食谱</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6" name="文本框 15"/>
          <p:cNvSpPr txBox="1"/>
          <p:nvPr/>
        </p:nvSpPr>
        <p:spPr>
          <a:xfrm>
            <a:off x="1600324" y="1666843"/>
            <a:ext cx="897890" cy="521970"/>
          </a:xfrm>
          <a:prstGeom prst="rect">
            <a:avLst/>
          </a:prstGeom>
          <a:noFill/>
        </p:spPr>
        <p:txBody>
          <a:bodyPr wrap="none" rtlCol="0" anchor="t">
            <a:spAutoFit/>
          </a:bodyPr>
          <a:lstStyle/>
          <a:p>
            <a:pPr lvl="0" algn="l">
              <a:buClrTx/>
              <a:buSzTx/>
              <a:buFontTx/>
            </a:pPr>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画谱</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7" name="文本框 16"/>
          <p:cNvSpPr txBox="1"/>
          <p:nvPr/>
        </p:nvSpPr>
        <p:spPr>
          <a:xfrm>
            <a:off x="1600324" y="2485203"/>
            <a:ext cx="897890" cy="521970"/>
          </a:xfrm>
          <a:prstGeom prst="rect">
            <a:avLst/>
          </a:prstGeom>
          <a:noFill/>
        </p:spPr>
        <p:txBody>
          <a:bodyPr wrap="none" rtlCol="0" anchor="t">
            <a:spAutoFit/>
          </a:bodyPr>
          <a:lstStyle/>
          <a:p>
            <a:pPr lvl="0" algn="l">
              <a:buClrTx/>
              <a:buSzTx/>
              <a:buFontTx/>
            </a:pP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乐谱</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8" name="文本框 17"/>
          <p:cNvSpPr txBox="1"/>
          <p:nvPr/>
        </p:nvSpPr>
        <p:spPr>
          <a:xfrm>
            <a:off x="1600324" y="3303563"/>
            <a:ext cx="1255395" cy="521970"/>
          </a:xfrm>
          <a:prstGeom prst="rect">
            <a:avLst/>
          </a:prstGeom>
          <a:noFill/>
        </p:spPr>
        <p:txBody>
          <a:bodyPr wrap="none" rtlCol="0" anchor="t">
            <a:spAutoFit/>
          </a:bodyPr>
          <a:lstStyle/>
          <a:p>
            <a:pPr lvl="0" algn="l">
              <a:buClrTx/>
              <a:buSzTx/>
              <a:buFontTx/>
            </a:pP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有谱儿</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9" name="文本框 18"/>
          <p:cNvSpPr txBox="1"/>
          <p:nvPr/>
        </p:nvSpPr>
        <p:spPr>
          <a:xfrm>
            <a:off x="1600324" y="4132554"/>
            <a:ext cx="897890" cy="521970"/>
          </a:xfrm>
          <a:prstGeom prst="rect">
            <a:avLst/>
          </a:prstGeom>
          <a:noFill/>
        </p:spPr>
        <p:txBody>
          <a:bodyPr wrap="none" rtlCol="0" anchor="t">
            <a:spAutoFit/>
          </a:bodyPr>
          <a:lstStyle/>
          <a:p>
            <a:pPr lvl="0" algn="l">
              <a:buClrTx/>
              <a:buSzTx/>
              <a:buFontTx/>
            </a:pPr>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摆谱</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728068" y="2346286"/>
            <a:ext cx="957580" cy="706755"/>
          </a:xfrm>
          <a:prstGeom prst="rect">
            <a:avLst/>
          </a:prstGeom>
          <a:noFill/>
        </p:spPr>
        <p:txBody>
          <a:bodyPr wrap="square" rtlCol="0">
            <a:spAutoFit/>
          </a:bodyPr>
          <a:lstStyle/>
          <a:p>
            <a:r>
              <a:rPr lang="zh-CN" altLang="en-US" sz="4000" b="1">
                <a:solidFill>
                  <a:srgbClr val="FF0000"/>
                </a:solidFill>
                <a:latin typeface="黑体" panose="02010609060101010101" pitchFamily="49" charset="-122"/>
                <a:ea typeface="黑体" panose="02010609060101010101" pitchFamily="49" charset="-122"/>
                <a:cs typeface="楷体" panose="02010609060101010101" charset="-122"/>
                <a:sym typeface="+mn-ea"/>
              </a:rPr>
              <a:t>纯</a:t>
            </a:r>
            <a:endParaRPr lang="zh-CN" altLang="en-US" sz="4000" b="1">
              <a:solidFill>
                <a:srgbClr val="FF0000"/>
              </a:solidFill>
              <a:latin typeface="黑体" panose="02010609060101010101" pitchFamily="49" charset="-122"/>
              <a:ea typeface="黑体" panose="02010609060101010101" pitchFamily="49" charset="-122"/>
              <a:cs typeface="楷体" panose="02010609060101010101" charset="-122"/>
              <a:sym typeface="+mn-ea"/>
            </a:endParaRPr>
          </a:p>
        </p:txBody>
      </p:sp>
      <p:sp>
        <p:nvSpPr>
          <p:cNvPr id="6" name="左大括号 5"/>
          <p:cNvSpPr/>
          <p:nvPr/>
        </p:nvSpPr>
        <p:spPr>
          <a:xfrm>
            <a:off x="2566691" y="1046033"/>
            <a:ext cx="122720" cy="334073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文本框 8"/>
          <p:cNvSpPr txBox="1"/>
          <p:nvPr/>
        </p:nvSpPr>
        <p:spPr>
          <a:xfrm>
            <a:off x="3919855" y="944245"/>
            <a:ext cx="2348720" cy="523220"/>
          </a:xfrm>
          <a:prstGeom prst="rect">
            <a:avLst/>
          </a:prstGeom>
          <a:noFill/>
        </p:spPr>
        <p:txBody>
          <a:bodyPr wrap="none" rtlCol="0" anchor="t">
            <a:spAutoFit/>
          </a:bodyPr>
          <a:lstStyle/>
          <a:p>
            <a:r>
              <a:rPr lang="zh-CN" altLang="en-US" sz="2800" b="1" dirty="0">
                <a:latin typeface="楷体" panose="02010609060101010101" charset="-122"/>
                <a:ea typeface="楷体" panose="02010609060101010101" charset="-122"/>
                <a:cs typeface="楷体" panose="02010609060101010101" charset="-122"/>
                <a:sym typeface="+mn-ea"/>
              </a:rPr>
              <a:t>①不含</a:t>
            </a:r>
            <a:r>
              <a:rPr lang="zh-CN" altLang="en-US" sz="2800" b="1" dirty="0" smtClean="0">
                <a:latin typeface="楷体" panose="02010609060101010101" charset="-122"/>
                <a:ea typeface="楷体" panose="02010609060101010101" charset="-122"/>
                <a:cs typeface="楷体" panose="02010609060101010101" charset="-122"/>
                <a:sym typeface="+mn-ea"/>
              </a:rPr>
              <a:t>杂质。</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0" name="文本框 9"/>
          <p:cNvSpPr txBox="1"/>
          <p:nvPr/>
        </p:nvSpPr>
        <p:spPr>
          <a:xfrm>
            <a:off x="3922395" y="1879600"/>
            <a:ext cx="1802765" cy="521970"/>
          </a:xfrm>
          <a:prstGeom prst="rect">
            <a:avLst/>
          </a:prstGeom>
          <a:noFill/>
        </p:spPr>
        <p:txBody>
          <a:bodyPr wrap="square" rtlCol="0" anchor="t">
            <a:spAutoFit/>
          </a:bodyPr>
          <a:lstStyle/>
          <a:p>
            <a:pPr lvl="0" algn="l">
              <a:buClrTx/>
              <a:buSzTx/>
              <a:buFontTx/>
            </a:pPr>
            <a:r>
              <a:rPr lang="zh-CN" altLang="en-US" sz="2800" b="1" dirty="0">
                <a:latin typeface="楷体" panose="02010609060101010101" charset="-122"/>
                <a:ea typeface="楷体" panose="02010609060101010101" charset="-122"/>
                <a:cs typeface="楷体" panose="02010609060101010101" charset="-122"/>
                <a:sym typeface="+mn-ea"/>
              </a:rPr>
              <a:t>②</a:t>
            </a:r>
            <a:r>
              <a:rPr lang="zh-CN" altLang="en-US" sz="2800" b="1" dirty="0" smtClean="0">
                <a:latin typeface="楷体" panose="02010609060101010101" charset="-122"/>
                <a:ea typeface="楷体" panose="02010609060101010101" charset="-122"/>
                <a:cs typeface="楷体" panose="02010609060101010101" charset="-122"/>
                <a:sym typeface="+mn-ea"/>
              </a:rPr>
              <a:t>纯粹。</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1" name="文本框 10"/>
          <p:cNvSpPr txBox="1"/>
          <p:nvPr/>
        </p:nvSpPr>
        <p:spPr>
          <a:xfrm>
            <a:off x="3919855" y="2925445"/>
            <a:ext cx="1541780" cy="521970"/>
          </a:xfrm>
          <a:prstGeom prst="rect">
            <a:avLst/>
          </a:prstGeom>
          <a:noFill/>
        </p:spPr>
        <p:txBody>
          <a:bodyPr wrap="square" rtlCol="0" anchor="t">
            <a:spAutoFit/>
          </a:bodyPr>
          <a:lstStyle/>
          <a:p>
            <a:pPr lvl="0" algn="l">
              <a:buClrTx/>
              <a:buSzTx/>
              <a:buFontTx/>
            </a:pPr>
            <a:r>
              <a:rPr lang="zh-CN" altLang="en-US" sz="2800" b="1" dirty="0">
                <a:latin typeface="楷体" panose="02010609060101010101" charset="-122"/>
                <a:ea typeface="楷体" panose="02010609060101010101" charset="-122"/>
                <a:cs typeface="楷体" panose="02010609060101010101" charset="-122"/>
                <a:sym typeface="+mn-ea"/>
              </a:rPr>
              <a:t>③</a:t>
            </a:r>
            <a:r>
              <a:rPr lang="zh-CN" altLang="en-US" sz="2800" b="1" dirty="0" smtClean="0">
                <a:latin typeface="楷体" panose="02010609060101010101" charset="-122"/>
                <a:ea typeface="楷体" panose="02010609060101010101" charset="-122"/>
                <a:cs typeface="楷体" panose="02010609060101010101" charset="-122"/>
                <a:sym typeface="+mn-ea"/>
              </a:rPr>
              <a:t>纯熟。</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3" name="文本框 12"/>
          <p:cNvSpPr txBox="1"/>
          <p:nvPr/>
        </p:nvSpPr>
        <p:spPr>
          <a:xfrm>
            <a:off x="3919855" y="3855720"/>
            <a:ext cx="2152015" cy="521970"/>
          </a:xfrm>
          <a:prstGeom prst="rect">
            <a:avLst/>
          </a:prstGeom>
          <a:noFill/>
        </p:spPr>
        <p:txBody>
          <a:bodyPr wrap="square" rtlCol="0" anchor="t">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④姓。</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5" name="文本框 14"/>
          <p:cNvSpPr txBox="1"/>
          <p:nvPr/>
        </p:nvSpPr>
        <p:spPr>
          <a:xfrm>
            <a:off x="2753360" y="941705"/>
            <a:ext cx="897890" cy="521970"/>
          </a:xfrm>
          <a:prstGeom prst="rect">
            <a:avLst/>
          </a:prstGeom>
          <a:noFill/>
        </p:spPr>
        <p:txBody>
          <a:bodyPr wrap="none" rtlCol="0" anchor="t">
            <a:spAutoFit/>
          </a:bodyPr>
          <a:lstStyle/>
          <a:p>
            <a:pPr lvl="0" algn="l">
              <a:buClrTx/>
              <a:buSzTx/>
              <a:buFontTx/>
            </a:pPr>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纯净</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6" name="文本框 15"/>
          <p:cNvSpPr txBox="1"/>
          <p:nvPr/>
        </p:nvSpPr>
        <p:spPr>
          <a:xfrm>
            <a:off x="2753360" y="1879600"/>
            <a:ext cx="897890" cy="521970"/>
          </a:xfrm>
          <a:prstGeom prst="rect">
            <a:avLst/>
          </a:prstGeom>
          <a:noFill/>
        </p:spPr>
        <p:txBody>
          <a:bodyPr wrap="none" rtlCol="0" anchor="t">
            <a:spAutoFit/>
          </a:bodyPr>
          <a:lstStyle/>
          <a:p>
            <a:pPr lvl="0" algn="l">
              <a:buClrTx/>
              <a:buSzTx/>
              <a:buFontTx/>
            </a:pPr>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单纯</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7" name="文本框 16"/>
          <p:cNvSpPr txBox="1"/>
          <p:nvPr/>
        </p:nvSpPr>
        <p:spPr>
          <a:xfrm>
            <a:off x="2753360" y="2925445"/>
            <a:ext cx="897890" cy="521970"/>
          </a:xfrm>
          <a:prstGeom prst="rect">
            <a:avLst/>
          </a:prstGeom>
          <a:noFill/>
        </p:spPr>
        <p:txBody>
          <a:bodyPr wrap="none" rtlCol="0" anchor="t">
            <a:spAutoFit/>
          </a:bodyPr>
          <a:lstStyle/>
          <a:p>
            <a:pPr lvl="0" algn="l">
              <a:buClrTx/>
              <a:buSzTx/>
              <a:buFontTx/>
            </a:pPr>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熟练</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8" name="文本框 17"/>
          <p:cNvSpPr txBox="1"/>
          <p:nvPr/>
        </p:nvSpPr>
        <p:spPr>
          <a:xfrm>
            <a:off x="2753360" y="3855720"/>
            <a:ext cx="897890" cy="521970"/>
          </a:xfrm>
          <a:prstGeom prst="rect">
            <a:avLst/>
          </a:prstGeom>
          <a:noFill/>
        </p:spPr>
        <p:txBody>
          <a:bodyPr wrap="none" rtlCol="0" anchor="t">
            <a:spAutoFit/>
          </a:bodyPr>
          <a:lstStyle/>
          <a:p>
            <a:pPr lvl="0" algn="l">
              <a:buClrTx/>
              <a:buSzTx/>
              <a:buFontTx/>
            </a:pPr>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姓纯</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2" name="文本框 1"/>
          <p:cNvSpPr txBox="1"/>
          <p:nvPr/>
        </p:nvSpPr>
        <p:spPr>
          <a:xfrm>
            <a:off x="280977" y="3155811"/>
            <a:ext cx="2202340" cy="1055608"/>
          </a:xfrm>
          <a:prstGeom prst="wedgeRoundRectCallout">
            <a:avLst>
              <a:gd name="adj1" fmla="val 33722"/>
              <a:gd name="adj2" fmla="val -67435"/>
              <a:gd name="adj3" fmla="val 16667"/>
            </a:avLst>
          </a:prstGeom>
          <a:solidFill>
            <a:schemeClr val="accent1">
              <a:lumMod val="40000"/>
              <a:lumOff val="60000"/>
            </a:schemeClr>
          </a:solidFill>
        </p:spPr>
        <p:txBody>
          <a:bodyPr wrap="square" rtlCol="0">
            <a:spAutoFit/>
          </a:bodyPr>
          <a:lstStyle/>
          <a:p>
            <a:r>
              <a:rPr lang="zh-CN" altLang="en-US" sz="2800" b="1" dirty="0" smtClean="0">
                <a:latin typeface="楷体" panose="02010609060101010101" charset="-122"/>
                <a:ea typeface="楷体" panose="02010609060101010101" charset="-122"/>
                <a:cs typeface="楷体" panose="02010609060101010101" charset="-122"/>
              </a:rPr>
              <a:t>本义</a:t>
            </a:r>
            <a:r>
              <a:rPr lang="zh-CN" altLang="en-US" sz="2800" b="1" dirty="0">
                <a:latin typeface="楷体" panose="02010609060101010101" charset="-122"/>
                <a:ea typeface="楷体" panose="02010609060101010101" charset="-122"/>
                <a:cs typeface="楷体" panose="02010609060101010101" charset="-122"/>
              </a:rPr>
              <a:t>是</a:t>
            </a:r>
            <a:r>
              <a:rPr lang="zh-CN" altLang="en-US" sz="2800" b="1" dirty="0" smtClean="0">
                <a:latin typeface="楷体" panose="02010609060101010101" charset="-122"/>
                <a:ea typeface="楷体" panose="02010609060101010101" charset="-122"/>
                <a:cs typeface="楷体" panose="02010609060101010101" charset="-122"/>
              </a:rPr>
              <a:t>干净，单一</a:t>
            </a:r>
            <a:r>
              <a:rPr lang="zh-CN" altLang="en-US" sz="2800" b="1" dirty="0">
                <a:latin typeface="楷体" panose="02010609060101010101" charset="-122"/>
                <a:ea typeface="楷体" panose="02010609060101010101" charset="-122"/>
                <a:cs typeface="楷体" panose="02010609060101010101" charset="-122"/>
              </a:rPr>
              <a:t>。</a:t>
            </a:r>
            <a:endParaRPr lang="zh-CN" altLang="en-US" sz="2800" b="1" dirty="0">
              <a:latin typeface="楷体" panose="02010609060101010101" charset="-122"/>
              <a:ea typeface="楷体" panose="02010609060101010101" charset="-122"/>
              <a:cs typeface="楷体" panose="02010609060101010101" charset="-122"/>
            </a:endParaRPr>
          </a:p>
        </p:txBody>
      </p:sp>
      <p:sp>
        <p:nvSpPr>
          <p:cNvPr id="3" name="矩形 2"/>
          <p:cNvSpPr/>
          <p:nvPr/>
        </p:nvSpPr>
        <p:spPr>
          <a:xfrm>
            <a:off x="1528869" y="1982687"/>
            <a:ext cx="1026243" cy="523220"/>
          </a:xfrm>
          <a:prstGeom prst="rect">
            <a:avLst/>
          </a:prstGeom>
        </p:spPr>
        <p:txBody>
          <a:bodyPr wrap="none">
            <a:spAutoFit/>
          </a:bodyPr>
          <a:lstStyle/>
          <a:p>
            <a:r>
              <a:rPr lang="en-US" altLang="zh-CN" sz="2800" dirty="0" err="1">
                <a:solidFill>
                  <a:prstClr val="black"/>
                </a:solidFill>
                <a:latin typeface="汉语拼音" panose="020B0604020202020204" pitchFamily="34" charset="0"/>
                <a:ea typeface="楷体" panose="02010609060101010101" charset="-122"/>
                <a:cs typeface="汉语拼音" panose="020B0604020202020204" pitchFamily="34" charset="0"/>
              </a:rPr>
              <a:t>chún</a:t>
            </a:r>
            <a:endParaRPr lang="zh-CN" altLang="en-US" dirty="0">
              <a:latin typeface="汉语拼音" panose="020B0604020202020204" pitchFamily="34" charset="0"/>
              <a:cs typeface="汉语拼音"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randombar(horizontal)">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26290" y="2282488"/>
            <a:ext cx="759954" cy="706755"/>
          </a:xfrm>
          <a:prstGeom prst="rect">
            <a:avLst/>
          </a:prstGeom>
          <a:noFill/>
        </p:spPr>
        <p:txBody>
          <a:bodyPr wrap="square" rtlCol="0">
            <a:spAutoFit/>
          </a:bodyPr>
          <a:lstStyle/>
          <a:p>
            <a:r>
              <a:rPr lang="zh-CN" altLang="en-US" sz="4000" b="1">
                <a:solidFill>
                  <a:srgbClr val="FF0000"/>
                </a:solidFill>
                <a:latin typeface="黑体" panose="02010609060101010101" pitchFamily="49" charset="-122"/>
                <a:ea typeface="黑体" panose="02010609060101010101" pitchFamily="49" charset="-122"/>
                <a:cs typeface="楷体" panose="02010609060101010101" charset="-122"/>
                <a:sym typeface="+mn-ea"/>
              </a:rPr>
              <a:t>陶</a:t>
            </a:r>
            <a:endParaRPr lang="zh-CN" altLang="en-US" sz="4000" b="1">
              <a:solidFill>
                <a:srgbClr val="FF0000"/>
              </a:solidFill>
              <a:latin typeface="黑体" panose="02010609060101010101" pitchFamily="49" charset="-122"/>
              <a:ea typeface="黑体" panose="02010609060101010101" pitchFamily="49" charset="-122"/>
              <a:cs typeface="楷体" panose="02010609060101010101" charset="-122"/>
              <a:sym typeface="+mn-ea"/>
            </a:endParaRPr>
          </a:p>
        </p:txBody>
      </p:sp>
      <p:sp>
        <p:nvSpPr>
          <p:cNvPr id="6" name="左大括号 5"/>
          <p:cNvSpPr/>
          <p:nvPr/>
        </p:nvSpPr>
        <p:spPr>
          <a:xfrm>
            <a:off x="1833030" y="847097"/>
            <a:ext cx="101422" cy="3674809"/>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文本框 8"/>
          <p:cNvSpPr txBox="1"/>
          <p:nvPr/>
        </p:nvSpPr>
        <p:spPr>
          <a:xfrm>
            <a:off x="3000259" y="710254"/>
            <a:ext cx="5484495" cy="521970"/>
          </a:xfrm>
          <a:prstGeom prst="rect">
            <a:avLst/>
          </a:prstGeom>
          <a:noFill/>
        </p:spPr>
        <p:txBody>
          <a:bodyPr wrap="square" rtlCol="0" anchor="t">
            <a:spAutoFit/>
          </a:bodyPr>
          <a:lstStyle/>
          <a:p>
            <a:pPr algn="l"/>
            <a:r>
              <a:rPr lang="zh-CN" altLang="en-US" sz="2800" b="1" dirty="0">
                <a:latin typeface="楷体" panose="02010609060101010101" charset="-122"/>
                <a:ea typeface="楷体" panose="02010609060101010101" charset="-122"/>
                <a:cs typeface="楷体" panose="02010609060101010101" charset="-122"/>
                <a:sym typeface="+mn-ea"/>
              </a:rPr>
              <a:t>①用黏土烧制的</a:t>
            </a:r>
            <a:r>
              <a:rPr lang="zh-CN" altLang="en-US" sz="2800" b="1" dirty="0" smtClean="0">
                <a:latin typeface="楷体" panose="02010609060101010101" charset="-122"/>
                <a:ea typeface="楷体" panose="02010609060101010101" charset="-122"/>
                <a:cs typeface="楷体" panose="02010609060101010101" charset="-122"/>
                <a:sym typeface="+mn-ea"/>
              </a:rPr>
              <a:t>材料，有吸水性。</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0" name="文本框 9"/>
          <p:cNvSpPr txBox="1"/>
          <p:nvPr/>
        </p:nvSpPr>
        <p:spPr>
          <a:xfrm>
            <a:off x="3000260" y="1498289"/>
            <a:ext cx="2624364" cy="521970"/>
          </a:xfrm>
          <a:prstGeom prst="rect">
            <a:avLst/>
          </a:prstGeom>
          <a:noFill/>
        </p:spPr>
        <p:txBody>
          <a:bodyPr wrap="square" rtlCol="0" anchor="t">
            <a:spAutoFit/>
          </a:bodyPr>
          <a:lstStyle/>
          <a:p>
            <a:pPr lvl="0" algn="l">
              <a:buClrTx/>
              <a:buSzTx/>
              <a:buFontTx/>
            </a:pPr>
            <a:r>
              <a:rPr lang="zh-CN" altLang="en-US" sz="2800" b="1" dirty="0">
                <a:latin typeface="楷体" panose="02010609060101010101" charset="-122"/>
                <a:ea typeface="楷体" panose="02010609060101010101" charset="-122"/>
                <a:cs typeface="楷体" panose="02010609060101010101" charset="-122"/>
                <a:sym typeface="+mn-ea"/>
              </a:rPr>
              <a:t>②制造</a:t>
            </a:r>
            <a:r>
              <a:rPr lang="zh-CN" altLang="en-US" sz="2800" b="1" dirty="0" smtClean="0">
                <a:latin typeface="楷体" panose="02010609060101010101" charset="-122"/>
                <a:ea typeface="楷体" panose="02010609060101010101" charset="-122"/>
                <a:cs typeface="楷体" panose="02010609060101010101" charset="-122"/>
                <a:sym typeface="+mn-ea"/>
              </a:rPr>
              <a:t>陶器。</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1" name="文本框 10"/>
          <p:cNvSpPr txBox="1"/>
          <p:nvPr/>
        </p:nvSpPr>
        <p:spPr>
          <a:xfrm>
            <a:off x="3000259" y="2290134"/>
            <a:ext cx="3538764" cy="521970"/>
          </a:xfrm>
          <a:prstGeom prst="rect">
            <a:avLst/>
          </a:prstGeom>
          <a:noFill/>
        </p:spPr>
        <p:txBody>
          <a:bodyPr wrap="square" rtlCol="0" anchor="t">
            <a:spAutoFit/>
          </a:bodyPr>
          <a:lstStyle/>
          <a:p>
            <a:pPr lvl="0" algn="l">
              <a:buClrTx/>
              <a:buSzTx/>
              <a:buFontTx/>
            </a:pPr>
            <a:r>
              <a:rPr lang="zh-CN" altLang="en-US" sz="2800" b="1" dirty="0">
                <a:latin typeface="楷体" panose="02010609060101010101" charset="-122"/>
                <a:ea typeface="楷体" panose="02010609060101010101" charset="-122"/>
                <a:cs typeface="楷体" panose="02010609060101010101" charset="-122"/>
                <a:sym typeface="+mn-ea"/>
              </a:rPr>
              <a:t>③比喻教育、</a:t>
            </a:r>
            <a:r>
              <a:rPr lang="zh-CN" altLang="en-US" sz="2800" b="1" dirty="0" smtClean="0">
                <a:latin typeface="楷体" panose="02010609060101010101" charset="-122"/>
                <a:ea typeface="楷体" panose="02010609060101010101" charset="-122"/>
                <a:cs typeface="楷体" panose="02010609060101010101" charset="-122"/>
                <a:sym typeface="+mn-ea"/>
              </a:rPr>
              <a:t>培养。</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3" name="文本框 12"/>
          <p:cNvSpPr txBox="1"/>
          <p:nvPr/>
        </p:nvSpPr>
        <p:spPr>
          <a:xfrm>
            <a:off x="3000260" y="3177229"/>
            <a:ext cx="1476048" cy="521970"/>
          </a:xfrm>
          <a:prstGeom prst="rect">
            <a:avLst/>
          </a:prstGeom>
          <a:noFill/>
        </p:spPr>
        <p:txBody>
          <a:bodyPr wrap="square" rtlCol="0" anchor="t">
            <a:spAutoFit/>
          </a:bodyPr>
          <a:lstStyle/>
          <a:p>
            <a:pPr lvl="0" algn="l">
              <a:buClrTx/>
              <a:buSzTx/>
              <a:buFontTx/>
            </a:pPr>
            <a:r>
              <a:rPr lang="zh-CN" altLang="en-US" sz="2800" b="1" dirty="0">
                <a:latin typeface="楷体" panose="02010609060101010101" charset="-122"/>
                <a:ea typeface="楷体" panose="02010609060101010101" charset="-122"/>
                <a:cs typeface="楷体" panose="02010609060101010101" charset="-122"/>
                <a:sym typeface="+mn-ea"/>
              </a:rPr>
              <a:t>④</a:t>
            </a:r>
            <a:r>
              <a:rPr lang="zh-CN" altLang="en-US" sz="2800" b="1" dirty="0" smtClean="0">
                <a:latin typeface="楷体" panose="02010609060101010101" charset="-122"/>
                <a:ea typeface="楷体" panose="02010609060101010101" charset="-122"/>
                <a:cs typeface="楷体" panose="02010609060101010101" charset="-122"/>
                <a:sym typeface="+mn-ea"/>
              </a:rPr>
              <a:t>姓。</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4" name="文本框 13"/>
          <p:cNvSpPr txBox="1"/>
          <p:nvPr/>
        </p:nvSpPr>
        <p:spPr>
          <a:xfrm>
            <a:off x="3000259" y="4026224"/>
            <a:ext cx="1607185" cy="521970"/>
          </a:xfrm>
          <a:prstGeom prst="rect">
            <a:avLst/>
          </a:prstGeom>
          <a:noFill/>
        </p:spPr>
        <p:txBody>
          <a:bodyPr wrap="square" rtlCol="0" anchor="t">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⑤快乐。</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5" name="文本框 14"/>
          <p:cNvSpPr txBox="1"/>
          <p:nvPr/>
        </p:nvSpPr>
        <p:spPr>
          <a:xfrm>
            <a:off x="1995689" y="710254"/>
            <a:ext cx="897890" cy="521970"/>
          </a:xfrm>
          <a:prstGeom prst="rect">
            <a:avLst/>
          </a:prstGeom>
          <a:noFill/>
        </p:spPr>
        <p:txBody>
          <a:bodyPr wrap="none" rtlCol="0" anchor="t">
            <a:spAutoFit/>
          </a:bodyPr>
          <a:lstStyle/>
          <a:p>
            <a:pPr lvl="0" algn="l">
              <a:buClrTx/>
              <a:buSzTx/>
              <a:buFontTx/>
            </a:pPr>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陶器</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6" name="文本框 15"/>
          <p:cNvSpPr txBox="1"/>
          <p:nvPr/>
        </p:nvSpPr>
        <p:spPr>
          <a:xfrm>
            <a:off x="1995689" y="1498289"/>
            <a:ext cx="897890" cy="521970"/>
          </a:xfrm>
          <a:prstGeom prst="rect">
            <a:avLst/>
          </a:prstGeom>
          <a:noFill/>
        </p:spPr>
        <p:txBody>
          <a:bodyPr wrap="none" rtlCol="0" anchor="t">
            <a:spAutoFit/>
          </a:bodyPr>
          <a:lstStyle/>
          <a:p>
            <a:pPr lvl="0" algn="l">
              <a:buClrTx/>
              <a:buSzTx/>
              <a:buFontTx/>
            </a:pPr>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陶冶</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7" name="文本框 16"/>
          <p:cNvSpPr txBox="1"/>
          <p:nvPr/>
        </p:nvSpPr>
        <p:spPr>
          <a:xfrm>
            <a:off x="2025534" y="2289499"/>
            <a:ext cx="897890" cy="521970"/>
          </a:xfrm>
          <a:prstGeom prst="rect">
            <a:avLst/>
          </a:prstGeom>
          <a:noFill/>
        </p:spPr>
        <p:txBody>
          <a:bodyPr wrap="none" rtlCol="0" anchor="t">
            <a:spAutoFit/>
          </a:bodyPr>
          <a:lstStyle/>
          <a:p>
            <a:pPr lvl="0" algn="l">
              <a:buClrTx/>
              <a:buSzTx/>
              <a:buFontTx/>
            </a:pPr>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熏陶</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8" name="文本框 17"/>
          <p:cNvSpPr txBox="1"/>
          <p:nvPr/>
        </p:nvSpPr>
        <p:spPr>
          <a:xfrm>
            <a:off x="1995689" y="3177229"/>
            <a:ext cx="897890" cy="521970"/>
          </a:xfrm>
          <a:prstGeom prst="rect">
            <a:avLst/>
          </a:prstGeom>
          <a:noFill/>
        </p:spPr>
        <p:txBody>
          <a:bodyPr wrap="none" rtlCol="0" anchor="t">
            <a:spAutoFit/>
          </a:bodyPr>
          <a:lstStyle/>
          <a:p>
            <a:pPr lvl="0" algn="l">
              <a:buClrTx/>
              <a:buSzTx/>
              <a:buFontTx/>
            </a:pPr>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姓陶</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9" name="文本框 18"/>
          <p:cNvSpPr txBox="1"/>
          <p:nvPr/>
        </p:nvSpPr>
        <p:spPr>
          <a:xfrm>
            <a:off x="1995689" y="4026224"/>
            <a:ext cx="897890" cy="521970"/>
          </a:xfrm>
          <a:prstGeom prst="rect">
            <a:avLst/>
          </a:prstGeom>
          <a:noFill/>
        </p:spPr>
        <p:txBody>
          <a:bodyPr wrap="none" rtlCol="0" anchor="t">
            <a:spAutoFit/>
          </a:bodyPr>
          <a:lstStyle/>
          <a:p>
            <a:pPr lvl="0" algn="l">
              <a:buClrTx/>
              <a:buSzTx/>
              <a:buFontTx/>
            </a:pPr>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陶醉</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23173" y="2183842"/>
            <a:ext cx="705619" cy="706755"/>
          </a:xfrm>
          <a:prstGeom prst="rect">
            <a:avLst/>
          </a:prstGeom>
          <a:noFill/>
        </p:spPr>
        <p:txBody>
          <a:bodyPr wrap="square" rtlCol="0">
            <a:spAutoFit/>
          </a:bodyPr>
          <a:lstStyle/>
          <a:p>
            <a:r>
              <a:rPr lang="zh-CN" altLang="en-US" sz="4000" b="1">
                <a:solidFill>
                  <a:srgbClr val="FF0000"/>
                </a:solidFill>
                <a:latin typeface="黑体" panose="02010609060101010101" pitchFamily="49" charset="-122"/>
                <a:ea typeface="黑体" panose="02010609060101010101" pitchFamily="49" charset="-122"/>
                <a:cs typeface="楷体" panose="02010609060101010101" charset="-122"/>
                <a:sym typeface="+mn-ea"/>
              </a:rPr>
              <a:t>锦</a:t>
            </a:r>
            <a:endParaRPr lang="zh-CN" altLang="en-US" sz="4000" b="1">
              <a:solidFill>
                <a:srgbClr val="FF0000"/>
              </a:solidFill>
              <a:latin typeface="黑体" panose="02010609060101010101" pitchFamily="49" charset="-122"/>
              <a:ea typeface="黑体" panose="02010609060101010101" pitchFamily="49" charset="-122"/>
              <a:cs typeface="楷体" panose="02010609060101010101" charset="-122"/>
              <a:sym typeface="+mn-ea"/>
            </a:endParaRPr>
          </a:p>
        </p:txBody>
      </p:sp>
      <p:sp>
        <p:nvSpPr>
          <p:cNvPr id="6" name="左大括号 5"/>
          <p:cNvSpPr/>
          <p:nvPr/>
        </p:nvSpPr>
        <p:spPr>
          <a:xfrm>
            <a:off x="1875562" y="1463429"/>
            <a:ext cx="101422" cy="219011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文本框 8"/>
          <p:cNvSpPr txBox="1"/>
          <p:nvPr/>
        </p:nvSpPr>
        <p:spPr>
          <a:xfrm>
            <a:off x="3021525" y="965129"/>
            <a:ext cx="5484495" cy="1383665"/>
          </a:xfrm>
          <a:prstGeom prst="rect">
            <a:avLst/>
          </a:prstGeom>
          <a:noFill/>
        </p:spPr>
        <p:txBody>
          <a:bodyPr wrap="square" rtlCol="0" anchor="t">
            <a:spAutoFit/>
          </a:bodyPr>
          <a:lstStyle/>
          <a:p>
            <a:pPr algn="l"/>
            <a:r>
              <a:rPr lang="zh-CN" altLang="en-US" sz="2800" b="1" dirty="0">
                <a:latin typeface="楷体" panose="02010609060101010101" charset="-122"/>
                <a:ea typeface="楷体" panose="02010609060101010101" charset="-122"/>
                <a:cs typeface="楷体" panose="02010609060101010101" charset="-122"/>
                <a:sym typeface="+mn-ea"/>
              </a:rPr>
              <a:t>①丝织物的一种。在三色以上纬丝织成的缎纹地上织出的绚丽多彩、古雅精致的花纹织物</a:t>
            </a:r>
            <a:r>
              <a:rPr lang="zh-CN" altLang="en-US" sz="2800" b="1" dirty="0" smtClean="0">
                <a:latin typeface="楷体" panose="02010609060101010101" charset="-122"/>
                <a:ea typeface="楷体" panose="02010609060101010101" charset="-122"/>
                <a:cs typeface="楷体" panose="02010609060101010101" charset="-122"/>
                <a:sym typeface="+mn-ea"/>
              </a:rPr>
              <a:t>。</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13" name="文本框 12"/>
          <p:cNvSpPr txBox="1"/>
          <p:nvPr/>
        </p:nvSpPr>
        <p:spPr>
          <a:xfrm>
            <a:off x="3021525" y="3249548"/>
            <a:ext cx="4037965" cy="521970"/>
          </a:xfrm>
          <a:prstGeom prst="rect">
            <a:avLst/>
          </a:prstGeom>
          <a:noFill/>
        </p:spPr>
        <p:txBody>
          <a:bodyPr wrap="square" rtlCol="0" anchor="t">
            <a:spAutoFit/>
          </a:bodyPr>
          <a:lstStyle/>
          <a:p>
            <a:pPr lvl="0" algn="l">
              <a:buClrTx/>
              <a:buSzTx/>
              <a:buFontTx/>
            </a:pPr>
            <a:r>
              <a:rPr lang="zh-CN" altLang="en-US" sz="2800" b="1">
                <a:latin typeface="楷体" panose="02010609060101010101" charset="-122"/>
                <a:ea typeface="楷体" panose="02010609060101010101" charset="-122"/>
                <a:cs typeface="楷体" panose="02010609060101010101" charset="-122"/>
                <a:sym typeface="+mn-ea"/>
              </a:rPr>
              <a:t>②形容鲜明华丽的色彩。</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17" name="文本框 16"/>
          <p:cNvSpPr txBox="1"/>
          <p:nvPr/>
        </p:nvSpPr>
        <p:spPr>
          <a:xfrm>
            <a:off x="2016955" y="1367097"/>
            <a:ext cx="897890" cy="521970"/>
          </a:xfrm>
          <a:prstGeom prst="rect">
            <a:avLst/>
          </a:prstGeom>
          <a:noFill/>
        </p:spPr>
        <p:txBody>
          <a:bodyPr wrap="none" rtlCol="0" anchor="t">
            <a:spAutoFit/>
          </a:bodyPr>
          <a:lstStyle/>
          <a:p>
            <a:pPr lvl="0" algn="l">
              <a:buClrTx/>
              <a:buSzTx/>
              <a:buFontTx/>
            </a:pPr>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蜀锦</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8" name="文本框 17"/>
          <p:cNvSpPr txBox="1"/>
          <p:nvPr/>
        </p:nvSpPr>
        <p:spPr>
          <a:xfrm>
            <a:off x="2016955" y="3228282"/>
            <a:ext cx="897890" cy="521970"/>
          </a:xfrm>
          <a:prstGeom prst="rect">
            <a:avLst/>
          </a:prstGeom>
          <a:noFill/>
        </p:spPr>
        <p:txBody>
          <a:bodyPr wrap="none" rtlCol="0" anchor="t">
            <a:spAutoFit/>
          </a:bodyPr>
          <a:lstStyle/>
          <a:p>
            <a:pPr lvl="0" algn="l">
              <a:buClrTx/>
              <a:buSzTx/>
              <a:buFontTx/>
            </a:pPr>
            <a:r>
              <a:rPr lang="zh-CN" altLang="en-US" sz="2800" b="1">
                <a:solidFill>
                  <a:srgbClr val="FF0000"/>
                </a:solidFill>
                <a:latin typeface="楷体" panose="02010609060101010101" charset="-122"/>
                <a:ea typeface="楷体" panose="02010609060101010101" charset="-122"/>
                <a:cs typeface="楷体" panose="02010609060101010101" charset="-122"/>
                <a:sym typeface="+mn-ea"/>
              </a:rPr>
              <a:t>锦霞</a:t>
            </a:r>
            <a:endParaRPr lang="zh-CN" altLang="en-US" sz="2800" b="1">
              <a:solidFill>
                <a:srgbClr val="FF000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6230" y="1382398"/>
            <a:ext cx="8792845" cy="2456057"/>
          </a:xfrm>
          <a:prstGeom prst="rect">
            <a:avLst/>
          </a:prstGeom>
          <a:noFill/>
        </p:spPr>
        <p:txBody>
          <a:bodyPr wrap="square" rtlCol="0">
            <a:spAutoFit/>
          </a:bodyPr>
          <a:lstStyle/>
          <a:p>
            <a:pPr>
              <a:lnSpc>
                <a:spcPct val="120000"/>
              </a:lnSpc>
            </a:pPr>
            <a:r>
              <a:rPr lang="zh-CN" altLang="en-US" sz="3200" dirty="0" smtClean="0">
                <a:latin typeface="黑体" panose="02010609060101010101" pitchFamily="49" charset="-122"/>
                <a:ea typeface="黑体" panose="02010609060101010101" pitchFamily="49" charset="-122"/>
                <a:cs typeface="黑体" panose="02010609060101010101" pitchFamily="49" charset="-122"/>
              </a:rPr>
              <a:t>一</a:t>
            </a:r>
            <a:r>
              <a:rPr lang="zh-CN" altLang="en-US" sz="3200" dirty="0">
                <a:latin typeface="黑体" panose="02010609060101010101" pitchFamily="49" charset="-122"/>
                <a:ea typeface="黑体" panose="02010609060101010101" pitchFamily="49" charset="-122"/>
                <a:cs typeface="黑体" panose="02010609060101010101" pitchFamily="49" charset="-122"/>
              </a:rPr>
              <a:t>、给</a:t>
            </a:r>
            <a:r>
              <a:rPr lang="zh-CN" altLang="en-US" sz="3200" dirty="0" smtClean="0">
                <a:latin typeface="黑体" panose="02010609060101010101" pitchFamily="49" charset="-122"/>
                <a:ea typeface="黑体" panose="02010609060101010101" pitchFamily="49" charset="-122"/>
                <a:cs typeface="黑体" panose="02010609060101010101" pitchFamily="49" charset="-122"/>
              </a:rPr>
              <a:t>下列画线字</a:t>
            </a:r>
            <a:r>
              <a:rPr lang="zh-CN" altLang="en-US" sz="3200" dirty="0">
                <a:latin typeface="黑体" panose="02010609060101010101" pitchFamily="49" charset="-122"/>
                <a:ea typeface="黑体" panose="02010609060101010101" pitchFamily="49" charset="-122"/>
                <a:cs typeface="黑体" panose="02010609060101010101" pitchFamily="49" charset="-122"/>
              </a:rPr>
              <a:t>选择正确的</a:t>
            </a:r>
            <a:r>
              <a:rPr lang="zh-CN" altLang="en-US" sz="3200" dirty="0" smtClean="0">
                <a:latin typeface="黑体" panose="02010609060101010101" pitchFamily="49" charset="-122"/>
                <a:ea typeface="黑体" panose="02010609060101010101" pitchFamily="49" charset="-122"/>
                <a:cs typeface="黑体" panose="02010609060101010101" pitchFamily="49" charset="-122"/>
              </a:rPr>
              <a:t>读音，画</a:t>
            </a:r>
            <a:r>
              <a:rPr lang="en-US" altLang="zh-CN" sz="3200" dirty="0">
                <a:latin typeface="黑体" panose="02010609060101010101" pitchFamily="49" charset="-122"/>
                <a:ea typeface="黑体" panose="02010609060101010101" pitchFamily="49" charset="-122"/>
                <a:cs typeface="黑体" panose="02010609060101010101" pitchFamily="49" charset="-122"/>
              </a:rPr>
              <a:t>“√”</a:t>
            </a:r>
            <a:r>
              <a:rPr lang="zh-CN" altLang="en-US" sz="3200" dirty="0">
                <a:latin typeface="黑体" panose="02010609060101010101" pitchFamily="49" charset="-122"/>
                <a:ea typeface="黑体" panose="02010609060101010101" pitchFamily="49" charset="-122"/>
                <a:cs typeface="黑体" panose="02010609060101010101" pitchFamily="49" charset="-122"/>
              </a:rPr>
              <a:t>。</a:t>
            </a:r>
            <a:endParaRPr lang="zh-CN" altLang="en-US" sz="3200" dirty="0">
              <a:latin typeface="楷体" panose="02010609060101010101" charset="-122"/>
              <a:ea typeface="楷体" panose="02010609060101010101" charset="-122"/>
              <a:cs typeface="楷体" panose="02010609060101010101" charset="-122"/>
            </a:endParaRPr>
          </a:p>
          <a:p>
            <a:pPr>
              <a:lnSpc>
                <a:spcPct val="120000"/>
              </a:lnSpc>
            </a:pPr>
            <a:r>
              <a:rPr lang="zh-CN" altLang="en-US" sz="3200" b="1" dirty="0">
                <a:latin typeface="楷体" panose="02010609060101010101" charset="-122"/>
                <a:ea typeface="楷体" panose="02010609060101010101" charset="-122"/>
                <a:cs typeface="楷体" panose="02010609060101010101" charset="-122"/>
                <a:sym typeface="+mn-ea"/>
              </a:rPr>
              <a:t>琴</a:t>
            </a:r>
            <a:r>
              <a:rPr lang="zh-CN" altLang="en-US" sz="3200" b="1" u="sng" dirty="0">
                <a:latin typeface="楷体" panose="02010609060101010101" charset="-122"/>
                <a:ea typeface="楷体" panose="02010609060101010101" charset="-122"/>
                <a:cs typeface="楷体" panose="02010609060101010101" charset="-122"/>
                <a:sym typeface="+mn-ea"/>
              </a:rPr>
              <a:t>弦</a:t>
            </a:r>
            <a:r>
              <a:rPr lang="zh-CN" altLang="en-US" sz="3200" b="1" dirty="0">
                <a:latin typeface="楷体" panose="02010609060101010101" charset="-122"/>
                <a:ea typeface="楷体" panose="02010609060101010101" charset="-122"/>
                <a:cs typeface="楷体" panose="02010609060101010101" charset="-122"/>
                <a:sym typeface="+mn-ea"/>
              </a:rPr>
              <a:t>（</a:t>
            </a:r>
            <a:r>
              <a:rPr lang="en-US" altLang="zh-CN" sz="3200" b="1" dirty="0">
                <a:latin typeface="汉语拼音" panose="020B0604020202020204" pitchFamily="34" charset="0"/>
                <a:ea typeface="楷体" panose="02010609060101010101" charset="-122"/>
                <a:cs typeface="汉语拼音" panose="020B0604020202020204" pitchFamily="34" charset="0"/>
                <a:sym typeface="+mn-ea"/>
              </a:rPr>
              <a:t>xuán</a:t>
            </a:r>
            <a:r>
              <a:rPr lang="zh-CN" altLang="en-US" sz="3200" b="1" dirty="0">
                <a:latin typeface="汉语拼音" panose="020B0604020202020204" pitchFamily="34" charset="0"/>
                <a:ea typeface="黑体" panose="02010609060101010101" pitchFamily="49" charset="-122"/>
                <a:cs typeface="汉语拼音" panose="020B0604020202020204" pitchFamily="34" charset="0"/>
                <a:sym typeface="+mn-ea"/>
              </a:rPr>
              <a:t>  </a:t>
            </a:r>
            <a:r>
              <a:rPr lang="en-US" altLang="zh-CN" sz="3200" b="1" dirty="0">
                <a:latin typeface="汉语拼音" panose="020B0604020202020204" pitchFamily="34" charset="0"/>
                <a:ea typeface="黑体" panose="02010609060101010101" pitchFamily="49" charset="-122"/>
                <a:cs typeface="汉语拼音" panose="020B0604020202020204" pitchFamily="34" charset="0"/>
                <a:sym typeface="+mn-ea"/>
              </a:rPr>
              <a:t>xián</a:t>
            </a:r>
            <a:r>
              <a:rPr lang="zh-CN" altLang="en-US" sz="3200" b="1" dirty="0">
                <a:latin typeface="楷体" panose="02010609060101010101" charset="-122"/>
                <a:ea typeface="楷体" panose="02010609060101010101" charset="-122"/>
                <a:cs typeface="楷体" panose="02010609060101010101" charset="-122"/>
                <a:sym typeface="+mn-ea"/>
              </a:rPr>
              <a:t>） </a:t>
            </a:r>
            <a:r>
              <a:rPr lang="zh-CN" altLang="en-US" sz="3200" b="1" dirty="0" smtClean="0">
                <a:latin typeface="楷体" panose="02010609060101010101" charset="-122"/>
                <a:ea typeface="楷体" panose="02010609060101010101" charset="-122"/>
                <a:cs typeface="楷体" panose="02010609060101010101" charset="-122"/>
                <a:sym typeface="+mn-ea"/>
              </a:rPr>
              <a:t> </a:t>
            </a:r>
            <a:r>
              <a:rPr lang="zh-CN" altLang="en-US" sz="3200" b="1" u="sng" dirty="0" smtClean="0">
                <a:latin typeface="楷体" panose="02010609060101010101" charset="-122"/>
                <a:ea typeface="楷体" panose="02010609060101010101" charset="-122"/>
                <a:cs typeface="楷体" panose="02010609060101010101" charset="-122"/>
                <a:sym typeface="+mn-ea"/>
              </a:rPr>
              <a:t>纯</a:t>
            </a:r>
            <a:r>
              <a:rPr lang="zh-CN" altLang="en-US" sz="3200" b="1" dirty="0">
                <a:latin typeface="楷体" panose="02010609060101010101" charset="-122"/>
                <a:ea typeface="楷体" panose="02010609060101010101" charset="-122"/>
                <a:cs typeface="楷体" panose="02010609060101010101" charset="-122"/>
                <a:sym typeface="+mn-ea"/>
              </a:rPr>
              <a:t>（</a:t>
            </a:r>
            <a:r>
              <a:rPr lang="en-US" sz="3200" b="1" dirty="0">
                <a:latin typeface="汉语拼音" panose="020B0604020202020204" pitchFamily="34" charset="0"/>
                <a:ea typeface="楷体" panose="02010609060101010101" charset="-122"/>
                <a:cs typeface="汉语拼音" panose="020B0604020202020204" pitchFamily="34" charset="0"/>
                <a:sym typeface="+mn-ea"/>
              </a:rPr>
              <a:t>chún</a:t>
            </a:r>
            <a:r>
              <a:rPr lang="zh-CN" altLang="en-US" sz="3200" b="1" dirty="0">
                <a:latin typeface="汉语拼音" panose="020B0604020202020204" pitchFamily="34" charset="0"/>
                <a:ea typeface="黑体" panose="02010609060101010101" pitchFamily="49" charset="-122"/>
                <a:cs typeface="汉语拼音" panose="020B0604020202020204" pitchFamily="34" charset="0"/>
                <a:sym typeface="+mn-ea"/>
              </a:rPr>
              <a:t>  </a:t>
            </a:r>
            <a:r>
              <a:rPr lang="en-US" altLang="zh-CN" sz="3200" b="1" dirty="0" err="1">
                <a:latin typeface="汉语拼音" panose="020B0604020202020204" pitchFamily="34" charset="0"/>
                <a:ea typeface="黑体" panose="02010609060101010101" pitchFamily="49" charset="-122"/>
                <a:cs typeface="汉语拼音" panose="020B0604020202020204" pitchFamily="34" charset="0"/>
                <a:sym typeface="+mn-ea"/>
              </a:rPr>
              <a:t>dūn</a:t>
            </a:r>
            <a:r>
              <a:rPr lang="zh-CN" altLang="en-US" sz="3200" b="1" dirty="0">
                <a:latin typeface="楷体" panose="02010609060101010101" charset="-122"/>
                <a:ea typeface="楷体" panose="02010609060101010101" charset="-122"/>
                <a:cs typeface="楷体" panose="02010609060101010101" charset="-122"/>
                <a:sym typeface="+mn-ea"/>
              </a:rPr>
              <a:t>）熟  </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u="sng" dirty="0">
                <a:latin typeface="楷体" panose="02010609060101010101" charset="-122"/>
                <a:ea typeface="楷体" panose="02010609060101010101" charset="-122"/>
                <a:cs typeface="楷体" panose="02010609060101010101" charset="-122"/>
                <a:sym typeface="+mn-ea"/>
              </a:rPr>
              <a:t>巍</a:t>
            </a:r>
            <a:r>
              <a:rPr lang="zh-CN" altLang="en-US" sz="3200" b="1" dirty="0" smtClean="0">
                <a:latin typeface="楷体" panose="02010609060101010101" charset="-122"/>
                <a:ea typeface="楷体" panose="02010609060101010101" charset="-122"/>
                <a:cs typeface="楷体" panose="02010609060101010101" charset="-122"/>
                <a:sym typeface="+mn-ea"/>
              </a:rPr>
              <a:t>（</a:t>
            </a:r>
            <a:r>
              <a:rPr lang="en-US" altLang="zh-CN" sz="3200" b="1" dirty="0" smtClean="0">
                <a:latin typeface="汉语拼音" panose="020B0604020202020204" pitchFamily="34" charset="0"/>
                <a:ea typeface="楷体" panose="02010609060101010101" charset="-122"/>
                <a:cs typeface="汉语拼音" panose="020B0604020202020204" pitchFamily="34" charset="0"/>
                <a:sym typeface="+mn-ea"/>
              </a:rPr>
              <a:t>wèi</a:t>
            </a:r>
            <a:r>
              <a:rPr lang="zh-CN" altLang="en-US" sz="3200" b="1" dirty="0" smtClean="0">
                <a:latin typeface="汉语拼音" panose="020B0604020202020204" pitchFamily="34" charset="0"/>
                <a:ea typeface="黑体" panose="02010609060101010101" pitchFamily="49" charset="-122"/>
                <a:cs typeface="汉语拼音" panose="020B0604020202020204" pitchFamily="34" charset="0"/>
                <a:sym typeface="+mn-ea"/>
              </a:rPr>
              <a:t>  </a:t>
            </a:r>
            <a:r>
              <a:rPr lang="en-US" altLang="zh-CN" sz="3200" b="1" dirty="0" smtClean="0">
                <a:latin typeface="汉语拼音" panose="020B0604020202020204" pitchFamily="34" charset="0"/>
                <a:ea typeface="黑体" panose="02010609060101010101" pitchFamily="49" charset="-122"/>
                <a:cs typeface="汉语拼音" panose="020B0604020202020204" pitchFamily="34" charset="0"/>
                <a:sym typeface="+mn-ea"/>
              </a:rPr>
              <a:t>wēi</a:t>
            </a:r>
            <a:r>
              <a:rPr lang="zh-CN" altLang="en-US" sz="3200" b="1" dirty="0" smtClean="0">
                <a:latin typeface="楷体" panose="02010609060101010101" charset="-122"/>
                <a:ea typeface="楷体" panose="02010609060101010101" charset="-122"/>
                <a:cs typeface="楷体" panose="02010609060101010101" charset="-122"/>
                <a:sym typeface="+mn-ea"/>
              </a:rPr>
              <a:t>）</a:t>
            </a:r>
            <a:r>
              <a:rPr lang="zh-CN" altLang="en-US" sz="3200" b="1" dirty="0">
                <a:latin typeface="楷体" panose="02010609060101010101" charset="-122"/>
                <a:ea typeface="楷体" panose="02010609060101010101" charset="-122"/>
                <a:cs typeface="楷体" panose="02010609060101010101" charset="-122"/>
                <a:sym typeface="+mn-ea"/>
              </a:rPr>
              <a:t>巍</a:t>
            </a:r>
            <a:r>
              <a:rPr lang="zh-CN" altLang="en-US" sz="3200" b="1" dirty="0">
                <a:latin typeface="楷体" panose="02010609060101010101" charset="-122"/>
                <a:ea typeface="楷体" panose="02010609060101010101" charset="-122"/>
                <a:cs typeface="楷体" panose="02010609060101010101" charset="-122"/>
                <a:sym typeface="+mn-ea"/>
              </a:rPr>
              <a:t>   </a:t>
            </a:r>
            <a:r>
              <a:rPr lang="zh-CN" altLang="en-US" sz="3200" b="1" dirty="0" smtClean="0">
                <a:latin typeface="楷体" panose="02010609060101010101" charset="-122"/>
                <a:ea typeface="楷体" panose="02010609060101010101" charset="-122"/>
                <a:cs typeface="楷体" panose="02010609060101010101" charset="-122"/>
                <a:sym typeface="+mn-ea"/>
              </a:rPr>
              <a:t> 谬</a:t>
            </a:r>
            <a:r>
              <a:rPr lang="zh-CN" altLang="en-US" sz="3200" b="1" u="sng" dirty="0">
                <a:latin typeface="楷体" panose="02010609060101010101" charset="-122"/>
                <a:ea typeface="楷体" panose="02010609060101010101" charset="-122"/>
                <a:cs typeface="楷体" panose="02010609060101010101" charset="-122"/>
                <a:sym typeface="+mn-ea"/>
              </a:rPr>
              <a:t>矣</a:t>
            </a:r>
            <a:r>
              <a:rPr lang="zh-CN" altLang="en-US" sz="3200" b="1" dirty="0">
                <a:latin typeface="楷体" panose="02010609060101010101" charset="-122"/>
                <a:ea typeface="楷体" panose="02010609060101010101" charset="-122"/>
                <a:cs typeface="楷体" panose="02010609060101010101" charset="-122"/>
                <a:sym typeface="+mn-ea"/>
              </a:rPr>
              <a:t>（</a:t>
            </a:r>
            <a:r>
              <a:rPr lang="en-US" sz="3200" b="1" dirty="0">
                <a:latin typeface="汉语拼音" panose="020B0604020202020204" pitchFamily="34" charset="0"/>
                <a:ea typeface="楷体" panose="02010609060101010101" charset="-122"/>
                <a:cs typeface="汉语拼音" panose="020B0604020202020204" pitchFamily="34" charset="0"/>
                <a:sym typeface="+mn-ea"/>
              </a:rPr>
              <a:t>y</a:t>
            </a:r>
            <a:r>
              <a:rPr lang="en-US" altLang="zh-CN" sz="3200" b="1" dirty="0">
                <a:latin typeface="汉语拼音" panose="020B0604020202020204" pitchFamily="34" charset="0"/>
                <a:ea typeface="黑体" panose="02010609060101010101" pitchFamily="49" charset="-122"/>
                <a:cs typeface="汉语拼音" panose="020B0604020202020204" pitchFamily="34" charset="0"/>
                <a:sym typeface="+mn-ea"/>
              </a:rPr>
              <a:t>ǐ</a:t>
            </a:r>
            <a:r>
              <a:rPr lang="zh-CN" altLang="en-US" sz="3200" b="1" dirty="0">
                <a:latin typeface="汉语拼音" panose="020B0604020202020204" pitchFamily="34" charset="0"/>
                <a:ea typeface="黑体" panose="02010609060101010101" pitchFamily="49" charset="-122"/>
                <a:cs typeface="汉语拼音" panose="020B0604020202020204" pitchFamily="34" charset="0"/>
                <a:sym typeface="+mn-ea"/>
              </a:rPr>
              <a:t>  </a:t>
            </a:r>
            <a:r>
              <a:rPr lang="en-US" altLang="zh-CN" sz="3200" b="1" dirty="0">
                <a:latin typeface="汉语拼音" panose="020B0604020202020204" pitchFamily="34" charset="0"/>
                <a:ea typeface="黑体" panose="02010609060101010101" pitchFamily="49" charset="-122"/>
                <a:cs typeface="汉语拼音" panose="020B0604020202020204" pitchFamily="34" charset="0"/>
                <a:sym typeface="+mn-ea"/>
              </a:rPr>
              <a:t>ài</a:t>
            </a:r>
            <a:r>
              <a:rPr lang="zh-CN" altLang="en-US" sz="3200" b="1" dirty="0">
                <a:latin typeface="楷体" panose="02010609060101010101" charset="-122"/>
                <a:ea typeface="楷体" panose="02010609060101010101" charset="-122"/>
                <a:cs typeface="楷体" panose="02010609060101010101" charset="-122"/>
                <a:sym typeface="+mn-ea"/>
              </a:rPr>
              <a:t>） </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a:latin typeface="楷体" panose="02010609060101010101" charset="-122"/>
                <a:ea typeface="楷体" panose="02010609060101010101" charset="-122"/>
                <a:cs typeface="楷体" panose="02010609060101010101" charset="-122"/>
                <a:sym typeface="+mn-ea"/>
              </a:rPr>
              <a:t>一</a:t>
            </a:r>
            <a:r>
              <a:rPr lang="zh-CN" altLang="en-US" sz="3200" b="1" u="sng" dirty="0">
                <a:latin typeface="楷体" panose="02010609060101010101" charset="-122"/>
                <a:ea typeface="楷体" panose="02010609060101010101" charset="-122"/>
                <a:cs typeface="楷体" panose="02010609060101010101" charset="-122"/>
                <a:sym typeface="+mn-ea"/>
              </a:rPr>
              <a:t>缕</a:t>
            </a:r>
            <a:r>
              <a:rPr lang="zh-CN" altLang="en-US" sz="3200" b="1" dirty="0">
                <a:latin typeface="楷体" panose="02010609060101010101" charset="-122"/>
                <a:ea typeface="楷体" panose="02010609060101010101" charset="-122"/>
                <a:cs typeface="楷体" panose="02010609060101010101" charset="-122"/>
                <a:sym typeface="+mn-ea"/>
              </a:rPr>
              <a:t>（</a:t>
            </a:r>
            <a:r>
              <a:rPr lang="en-US" altLang="zh-CN" sz="3200" b="1" dirty="0">
                <a:latin typeface="汉语拼音" panose="020B0604020202020204" pitchFamily="34" charset="0"/>
                <a:ea typeface="楷体" panose="02010609060101010101" charset="-122"/>
                <a:cs typeface="汉语拼音" panose="020B0604020202020204" pitchFamily="34" charset="0"/>
                <a:sym typeface="+mn-ea"/>
              </a:rPr>
              <a:t>lǚ</a:t>
            </a:r>
            <a:r>
              <a:rPr lang="zh-CN" altLang="en-US" sz="3200" b="1" dirty="0">
                <a:latin typeface="汉语拼音" panose="020B0604020202020204" pitchFamily="34" charset="0"/>
                <a:ea typeface="黑体" panose="02010609060101010101" pitchFamily="49" charset="-122"/>
                <a:cs typeface="汉语拼音" panose="020B0604020202020204" pitchFamily="34" charset="0"/>
                <a:sym typeface="+mn-ea"/>
              </a:rPr>
              <a:t>  </a:t>
            </a:r>
            <a:r>
              <a:rPr lang="en-US" altLang="zh-CN" sz="3200" b="1" dirty="0">
                <a:latin typeface="汉语拼音" panose="020B0604020202020204" pitchFamily="34" charset="0"/>
                <a:ea typeface="黑体" panose="02010609060101010101" pitchFamily="49" charset="-122"/>
                <a:cs typeface="汉语拼音" panose="020B0604020202020204" pitchFamily="34" charset="0"/>
                <a:sym typeface="+mn-ea"/>
              </a:rPr>
              <a:t>lóu</a:t>
            </a:r>
            <a:r>
              <a:rPr lang="zh-CN" altLang="en-US" sz="3200" b="1" dirty="0">
                <a:latin typeface="楷体" panose="02010609060101010101" charset="-122"/>
                <a:ea typeface="楷体" panose="02010609060101010101" charset="-122"/>
                <a:cs typeface="楷体" panose="02010609060101010101" charset="-122"/>
                <a:sym typeface="+mn-ea"/>
              </a:rPr>
              <a:t>）   </a:t>
            </a:r>
            <a:r>
              <a:rPr lang="zh-CN" altLang="en-US" sz="3200" b="1" dirty="0" smtClean="0">
                <a:latin typeface="楷体" panose="02010609060101010101" charset="-122"/>
                <a:ea typeface="楷体" panose="02010609060101010101" charset="-122"/>
                <a:cs typeface="楷体" panose="02010609060101010101" charset="-122"/>
                <a:sym typeface="+mn-ea"/>
              </a:rPr>
              <a:t>   </a:t>
            </a:r>
            <a:r>
              <a:rPr lang="zh-CN" altLang="en-US" sz="3200" b="1" u="sng" dirty="0" smtClean="0">
                <a:latin typeface="楷体" panose="02010609060101010101" charset="-122"/>
                <a:ea typeface="楷体" panose="02010609060101010101" charset="-122"/>
                <a:cs typeface="楷体" panose="02010609060101010101" charset="-122"/>
                <a:sym typeface="+mn-ea"/>
              </a:rPr>
              <a:t>莱</a:t>
            </a:r>
            <a:r>
              <a:rPr lang="zh-CN" altLang="en-US" sz="3200" b="1" dirty="0">
                <a:latin typeface="楷体" panose="02010609060101010101" charset="-122"/>
                <a:ea typeface="楷体" panose="02010609060101010101" charset="-122"/>
                <a:cs typeface="楷体" panose="02010609060101010101" charset="-122"/>
                <a:sym typeface="+mn-ea"/>
              </a:rPr>
              <a:t>（</a:t>
            </a:r>
            <a:r>
              <a:rPr lang="en-US" altLang="zh-CN" sz="3200" b="1" dirty="0">
                <a:latin typeface="汉语拼音" panose="020B0604020202020204" pitchFamily="34" charset="0"/>
                <a:ea typeface="楷体" panose="02010609060101010101" charset="-122"/>
                <a:cs typeface="汉语拼音" panose="020B0604020202020204" pitchFamily="34" charset="0"/>
                <a:sym typeface="+mn-ea"/>
              </a:rPr>
              <a:t>lái</a:t>
            </a:r>
            <a:r>
              <a:rPr lang="zh-CN" altLang="en-US" sz="3200" b="1" dirty="0">
                <a:latin typeface="汉语拼音" panose="020B0604020202020204" pitchFamily="34" charset="0"/>
                <a:ea typeface="黑体" panose="02010609060101010101" pitchFamily="49" charset="-122"/>
                <a:cs typeface="汉语拼音" panose="020B0604020202020204" pitchFamily="34" charset="0"/>
                <a:sym typeface="+mn-ea"/>
              </a:rPr>
              <a:t>  </a:t>
            </a:r>
            <a:r>
              <a:rPr lang="en-US" altLang="zh-CN" sz="3200" b="1" dirty="0">
                <a:latin typeface="汉语拼音" panose="020B0604020202020204" pitchFamily="34" charset="0"/>
                <a:ea typeface="黑体" panose="02010609060101010101" pitchFamily="49" charset="-122"/>
                <a:cs typeface="汉语拼音" panose="020B0604020202020204" pitchFamily="34" charset="0"/>
                <a:sym typeface="+mn-ea"/>
              </a:rPr>
              <a:t>cài</a:t>
            </a:r>
            <a:r>
              <a:rPr lang="zh-CN" altLang="en-US" sz="3200" b="1" dirty="0">
                <a:latin typeface="楷体" panose="02010609060101010101" charset="-122"/>
                <a:ea typeface="楷体" panose="02010609060101010101" charset="-122"/>
                <a:cs typeface="楷体" panose="02010609060101010101" charset="-122"/>
                <a:sym typeface="+mn-ea"/>
              </a:rPr>
              <a:t>）茵</a:t>
            </a: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7" name="文本框 6"/>
          <p:cNvSpPr txBox="1"/>
          <p:nvPr/>
        </p:nvSpPr>
        <p:spPr>
          <a:xfrm>
            <a:off x="2958634" y="2242545"/>
            <a:ext cx="370205" cy="521970"/>
          </a:xfrm>
          <a:prstGeom prst="rect">
            <a:avLst/>
          </a:prstGeom>
          <a:noFill/>
        </p:spPr>
        <p:txBody>
          <a:bodyPr wrap="square" rtlCol="0">
            <a:spAutoFit/>
          </a:bodyPr>
          <a:lstStyle/>
          <a:p>
            <a:r>
              <a:rPr lang="zh-CN" altLang="en-US" sz="2800" dirty="0">
                <a:solidFill>
                  <a:srgbClr val="FF0000"/>
                </a:solidFill>
              </a:rPr>
              <a:t>✔</a:t>
            </a:r>
            <a:endParaRPr lang="zh-CN" altLang="en-US" sz="2800" dirty="0">
              <a:solidFill>
                <a:srgbClr val="FF0000"/>
              </a:solidFill>
            </a:endParaRPr>
          </a:p>
        </p:txBody>
      </p:sp>
      <p:sp>
        <p:nvSpPr>
          <p:cNvPr id="13" name="文本框 12"/>
          <p:cNvSpPr txBox="1"/>
          <p:nvPr/>
        </p:nvSpPr>
        <p:spPr>
          <a:xfrm>
            <a:off x="5480128" y="2165710"/>
            <a:ext cx="390525" cy="521970"/>
          </a:xfrm>
          <a:prstGeom prst="rect">
            <a:avLst/>
          </a:prstGeom>
          <a:noFill/>
        </p:spPr>
        <p:txBody>
          <a:bodyPr wrap="square" rtlCol="0">
            <a:spAutoFit/>
          </a:bodyPr>
          <a:lstStyle/>
          <a:p>
            <a:r>
              <a:rPr lang="zh-CN" altLang="en-US" sz="2800" dirty="0">
                <a:solidFill>
                  <a:srgbClr val="FF0000"/>
                </a:solidFill>
              </a:rPr>
              <a:t>✔</a:t>
            </a:r>
            <a:endParaRPr lang="zh-CN" altLang="en-US" sz="2800" dirty="0">
              <a:solidFill>
                <a:srgbClr val="FF0000"/>
              </a:solidFill>
            </a:endParaRPr>
          </a:p>
        </p:txBody>
      </p:sp>
      <p:sp>
        <p:nvSpPr>
          <p:cNvPr id="15" name="文本框 14"/>
          <p:cNvSpPr txBox="1"/>
          <p:nvPr/>
        </p:nvSpPr>
        <p:spPr>
          <a:xfrm>
            <a:off x="2205770" y="2764515"/>
            <a:ext cx="390525" cy="521970"/>
          </a:xfrm>
          <a:prstGeom prst="rect">
            <a:avLst/>
          </a:prstGeom>
          <a:noFill/>
        </p:spPr>
        <p:txBody>
          <a:bodyPr wrap="square" rtlCol="0">
            <a:spAutoFit/>
          </a:bodyPr>
          <a:lstStyle/>
          <a:p>
            <a:r>
              <a:rPr lang="zh-CN" altLang="en-US" sz="2800" dirty="0">
                <a:solidFill>
                  <a:srgbClr val="FF0000"/>
                </a:solidFill>
              </a:rPr>
              <a:t>✔</a:t>
            </a:r>
            <a:endParaRPr lang="zh-CN" altLang="en-US" sz="2800" dirty="0">
              <a:solidFill>
                <a:srgbClr val="FF0000"/>
              </a:solidFill>
            </a:endParaRPr>
          </a:p>
        </p:txBody>
      </p:sp>
      <p:sp>
        <p:nvSpPr>
          <p:cNvPr id="16" name="文本框 15"/>
          <p:cNvSpPr txBox="1"/>
          <p:nvPr/>
        </p:nvSpPr>
        <p:spPr>
          <a:xfrm>
            <a:off x="5565192" y="2764515"/>
            <a:ext cx="390525" cy="583565"/>
          </a:xfrm>
          <a:prstGeom prst="rect">
            <a:avLst/>
          </a:prstGeom>
          <a:noFill/>
        </p:spPr>
        <p:txBody>
          <a:bodyPr wrap="square" rtlCol="0">
            <a:spAutoFit/>
          </a:bodyPr>
          <a:lstStyle/>
          <a:p>
            <a:r>
              <a:rPr lang="zh-CN" altLang="en-US" sz="3200" dirty="0">
                <a:solidFill>
                  <a:srgbClr val="FF0000"/>
                </a:solidFill>
              </a:rPr>
              <a:t>✔</a:t>
            </a:r>
            <a:endParaRPr lang="zh-CN" altLang="en-US" sz="3200" dirty="0">
              <a:solidFill>
                <a:srgbClr val="FF0000"/>
              </a:solidFill>
            </a:endParaRPr>
          </a:p>
        </p:txBody>
      </p:sp>
      <p:sp>
        <p:nvSpPr>
          <p:cNvPr id="17" name="文本框 16"/>
          <p:cNvSpPr txBox="1"/>
          <p:nvPr/>
        </p:nvSpPr>
        <p:spPr>
          <a:xfrm>
            <a:off x="1580956" y="3351702"/>
            <a:ext cx="390525" cy="521970"/>
          </a:xfrm>
          <a:prstGeom prst="rect">
            <a:avLst/>
          </a:prstGeom>
          <a:noFill/>
        </p:spPr>
        <p:txBody>
          <a:bodyPr wrap="square" rtlCol="0">
            <a:spAutoFit/>
          </a:bodyPr>
          <a:lstStyle/>
          <a:p>
            <a:r>
              <a:rPr lang="zh-CN" altLang="en-US" sz="2800">
                <a:solidFill>
                  <a:srgbClr val="FF0000"/>
                </a:solidFill>
              </a:rPr>
              <a:t>✔</a:t>
            </a:r>
            <a:endParaRPr lang="en-US" altLang="zh-CN" sz="2800">
              <a:solidFill>
                <a:srgbClr val="FF0000"/>
              </a:solidFill>
            </a:endParaRPr>
          </a:p>
        </p:txBody>
      </p:sp>
      <p:sp>
        <p:nvSpPr>
          <p:cNvPr id="18" name="文本框 17"/>
          <p:cNvSpPr txBox="1"/>
          <p:nvPr/>
        </p:nvSpPr>
        <p:spPr>
          <a:xfrm>
            <a:off x="5177597" y="3362335"/>
            <a:ext cx="390525" cy="521970"/>
          </a:xfrm>
          <a:prstGeom prst="rect">
            <a:avLst/>
          </a:prstGeom>
          <a:noFill/>
        </p:spPr>
        <p:txBody>
          <a:bodyPr wrap="square" rtlCol="0">
            <a:spAutoFit/>
          </a:bodyPr>
          <a:lstStyle/>
          <a:p>
            <a:r>
              <a:rPr lang="zh-CN" altLang="en-US" sz="2800">
                <a:solidFill>
                  <a:srgbClr val="FF0000"/>
                </a:solidFill>
              </a:rPr>
              <a:t>✔</a:t>
            </a:r>
            <a:endParaRPr lang="zh-CN" altLang="en-US" sz="2800">
              <a:solidFill>
                <a:srgbClr val="FF0000"/>
              </a:solidFill>
            </a:endParaRPr>
          </a:p>
        </p:txBody>
      </p:sp>
      <p:sp>
        <p:nvSpPr>
          <p:cNvPr id="9" name="文本框 8"/>
          <p:cNvSpPr txBox="1"/>
          <p:nvPr/>
        </p:nvSpPr>
        <p:spPr>
          <a:xfrm>
            <a:off x="331574" y="593396"/>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2"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2"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2"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2"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2"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2" nodeType="click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7" grpId="1"/>
      <p:bldP spid="7" grpId="2"/>
      <p:bldP spid="13" grpId="1"/>
      <p:bldP spid="13" grpId="2"/>
      <p:bldP spid="15" grpId="1"/>
      <p:bldP spid="15" grpId="2"/>
      <p:bldP spid="16" grpId="1"/>
      <p:bldP spid="16" grpId="2"/>
      <p:bldP spid="17" grpId="1"/>
      <p:bldP spid="17" grpId="2"/>
      <p:bldP spid="18" grpId="1"/>
      <p:bldP spid="18" grpId="2"/>
      <p:bldP spid="9"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65196" y="831850"/>
            <a:ext cx="3214370" cy="584775"/>
          </a:xfrm>
          <a:prstGeom prst="rect">
            <a:avLst/>
          </a:prstGeom>
          <a:noFill/>
        </p:spPr>
        <p:txBody>
          <a:bodyPr wrap="square" rtlCol="0">
            <a:spAutoFit/>
          </a:bodyPr>
          <a:lstStyle/>
          <a:p>
            <a:r>
              <a:rPr lang="zh-CN" altLang="en-US" sz="3200" dirty="0">
                <a:latin typeface="黑体" panose="02010609060101010101" pitchFamily="49" charset="-122"/>
                <a:ea typeface="黑体" panose="02010609060101010101" pitchFamily="49" charset="-122"/>
              </a:rPr>
              <a:t>二、辨字组词。</a:t>
            </a:r>
            <a:endParaRPr lang="zh-CN" altLang="en-US" sz="3200" dirty="0">
              <a:latin typeface="黑体" panose="02010609060101010101" pitchFamily="49" charset="-122"/>
              <a:ea typeface="黑体" panose="02010609060101010101" pitchFamily="49" charset="-122"/>
            </a:endParaRPr>
          </a:p>
        </p:txBody>
      </p:sp>
      <p:sp>
        <p:nvSpPr>
          <p:cNvPr id="5" name="文本框 4"/>
          <p:cNvSpPr txBox="1"/>
          <p:nvPr/>
        </p:nvSpPr>
        <p:spPr>
          <a:xfrm>
            <a:off x="1945316" y="1605585"/>
            <a:ext cx="2097048" cy="2062103"/>
          </a:xfrm>
          <a:prstGeom prst="rect">
            <a:avLst/>
          </a:prstGeom>
          <a:noFill/>
        </p:spPr>
        <p:txBody>
          <a:bodyPr wrap="square" rtlCol="0">
            <a:spAutoFit/>
          </a:bodyPr>
          <a:lstStyle/>
          <a:p>
            <a:r>
              <a:rPr lang="zh-CN" altLang="en-US" sz="3200" b="1" dirty="0" smtClean="0">
                <a:latin typeface="楷体" panose="02010609060101010101" charset="-122"/>
                <a:ea typeface="楷体" panose="02010609060101010101" charset="-122"/>
              </a:rPr>
              <a:t>建（    ）</a:t>
            </a:r>
            <a:endParaRPr lang="zh-CN" altLang="en-US" sz="3200" b="1" dirty="0">
              <a:latin typeface="楷体" panose="02010609060101010101" charset="-122"/>
              <a:ea typeface="楷体" panose="02010609060101010101" charset="-122"/>
            </a:endParaRPr>
          </a:p>
          <a:p>
            <a:r>
              <a:rPr lang="zh-CN" altLang="en-US" sz="3200" b="1" dirty="0" smtClean="0">
                <a:latin typeface="楷体" panose="02010609060101010101" charset="-122"/>
                <a:ea typeface="楷体" panose="02010609060101010101" charset="-122"/>
              </a:rPr>
              <a:t>律（    ）</a:t>
            </a:r>
            <a:endParaRPr lang="zh-CN" altLang="en-US" sz="3200" b="1" dirty="0">
              <a:latin typeface="楷体" panose="02010609060101010101" charset="-122"/>
              <a:ea typeface="楷体" panose="02010609060101010101" charset="-122"/>
            </a:endParaRPr>
          </a:p>
          <a:p>
            <a:r>
              <a:rPr lang="zh-CN" altLang="en-US" sz="3200" b="1" dirty="0" smtClean="0">
                <a:latin typeface="楷体" panose="02010609060101010101" charset="-122"/>
                <a:ea typeface="楷体" panose="02010609060101010101" charset="-122"/>
                <a:sym typeface="+mn-ea"/>
              </a:rPr>
              <a:t>键（    ）</a:t>
            </a:r>
            <a:endParaRPr lang="zh-CN" altLang="en-US" sz="3200" b="1" dirty="0">
              <a:latin typeface="楷体" panose="02010609060101010101" charset="-122"/>
              <a:ea typeface="楷体" panose="02010609060101010101" charset="-122"/>
            </a:endParaRPr>
          </a:p>
          <a:p>
            <a:r>
              <a:rPr lang="zh-CN" altLang="en-US" sz="3200" b="1" dirty="0" smtClean="0">
                <a:latin typeface="楷体" panose="02010609060101010101" charset="-122"/>
                <a:ea typeface="楷体" panose="02010609060101010101" charset="-122"/>
                <a:sym typeface="+mn-ea"/>
              </a:rPr>
              <a:t>健（    ）</a:t>
            </a:r>
            <a:endParaRPr lang="zh-CN" altLang="en-US" sz="3200" b="1" dirty="0">
              <a:latin typeface="楷体" panose="02010609060101010101" charset="-122"/>
              <a:ea typeface="楷体" panose="02010609060101010101" charset="-122"/>
              <a:sym typeface="+mn-ea"/>
            </a:endParaRPr>
          </a:p>
        </p:txBody>
      </p:sp>
      <p:sp>
        <p:nvSpPr>
          <p:cNvPr id="7" name="文本框 6"/>
          <p:cNvSpPr txBox="1"/>
          <p:nvPr/>
        </p:nvSpPr>
        <p:spPr>
          <a:xfrm>
            <a:off x="5173779" y="1605585"/>
            <a:ext cx="2417838" cy="2062103"/>
          </a:xfrm>
          <a:prstGeom prst="rect">
            <a:avLst/>
          </a:prstGeom>
          <a:noFill/>
        </p:spPr>
        <p:txBody>
          <a:bodyPr wrap="square" rtlCol="0">
            <a:spAutoFit/>
          </a:bodyPr>
          <a:lstStyle/>
          <a:p>
            <a:r>
              <a:rPr lang="zh-CN" altLang="en-US" sz="3200" b="1" dirty="0" smtClean="0">
                <a:latin typeface="楷体" panose="02010609060101010101" charset="-122"/>
                <a:ea typeface="楷体" panose="02010609060101010101" charset="-122"/>
              </a:rPr>
              <a:t>暴（    ）</a:t>
            </a:r>
            <a:endParaRPr lang="zh-CN" altLang="en-US" sz="3200" b="1" dirty="0">
              <a:latin typeface="楷体" panose="02010609060101010101" charset="-122"/>
              <a:ea typeface="楷体" panose="02010609060101010101" charset="-122"/>
            </a:endParaRPr>
          </a:p>
          <a:p>
            <a:r>
              <a:rPr lang="zh-CN" altLang="en-US" sz="3200" b="1" dirty="0" smtClean="0">
                <a:latin typeface="楷体" panose="02010609060101010101" charset="-122"/>
                <a:ea typeface="楷体" panose="02010609060101010101" charset="-122"/>
              </a:rPr>
              <a:t>爆（    ）</a:t>
            </a:r>
            <a:endParaRPr lang="zh-CN" altLang="en-US" sz="3200" b="1" dirty="0">
              <a:latin typeface="楷体" panose="02010609060101010101" charset="-122"/>
              <a:ea typeface="楷体" panose="02010609060101010101" charset="-122"/>
            </a:endParaRPr>
          </a:p>
          <a:p>
            <a:r>
              <a:rPr lang="zh-CN" altLang="en-US" sz="3200" b="1" dirty="0" smtClean="0">
                <a:latin typeface="楷体" panose="02010609060101010101" charset="-122"/>
                <a:ea typeface="楷体" panose="02010609060101010101" charset="-122"/>
              </a:rPr>
              <a:t>瀑（    ）</a:t>
            </a:r>
            <a:endParaRPr lang="zh-CN" altLang="en-US" sz="3200" b="1" dirty="0">
              <a:latin typeface="楷体" panose="02010609060101010101" charset="-122"/>
              <a:ea typeface="楷体" panose="02010609060101010101" charset="-122"/>
            </a:endParaRPr>
          </a:p>
          <a:p>
            <a:r>
              <a:rPr lang="zh-CN" altLang="en-US" sz="3200" b="1" dirty="0" smtClean="0">
                <a:latin typeface="楷体" panose="02010609060101010101" charset="-122"/>
                <a:ea typeface="楷体" panose="02010609060101010101" charset="-122"/>
              </a:rPr>
              <a:t>曝（    ）</a:t>
            </a:r>
            <a:endParaRPr lang="zh-CN" altLang="en-US" sz="3200" b="1" dirty="0">
              <a:latin typeface="楷体" panose="02010609060101010101" charset="-122"/>
              <a:ea typeface="楷体" panose="02010609060101010101" charset="-122"/>
            </a:endParaRPr>
          </a:p>
        </p:txBody>
      </p:sp>
      <p:sp>
        <p:nvSpPr>
          <p:cNvPr id="6" name="文本框 4"/>
          <p:cNvSpPr txBox="1"/>
          <p:nvPr/>
        </p:nvSpPr>
        <p:spPr>
          <a:xfrm>
            <a:off x="2744224" y="1606171"/>
            <a:ext cx="1140120" cy="2062103"/>
          </a:xfrm>
          <a:prstGeom prst="rect">
            <a:avLst/>
          </a:prstGeom>
          <a:noFill/>
        </p:spPr>
        <p:txBody>
          <a:bodyPr wrap="square" rtlCol="0">
            <a:spAutoFit/>
          </a:bodyPr>
          <a:lstStyle/>
          <a:p>
            <a:r>
              <a:rPr lang="zh-CN" altLang="en-US" sz="3200" b="1" dirty="0" smtClean="0">
                <a:solidFill>
                  <a:srgbClr val="FF0000"/>
                </a:solidFill>
                <a:latin typeface="楷体" panose="02010609060101010101" charset="-122"/>
                <a:ea typeface="楷体" panose="02010609060101010101" charset="-122"/>
              </a:rPr>
              <a:t>建设</a:t>
            </a:r>
            <a:endParaRPr lang="zh-CN" altLang="en-US" sz="3200" b="1" dirty="0">
              <a:solidFill>
                <a:srgbClr val="FF0000"/>
              </a:solidFill>
              <a:latin typeface="楷体" panose="02010609060101010101" charset="-122"/>
              <a:ea typeface="楷体" panose="02010609060101010101" charset="-122"/>
            </a:endParaRPr>
          </a:p>
          <a:p>
            <a:r>
              <a:rPr lang="zh-CN" altLang="en-US" sz="3200" b="1" dirty="0" smtClean="0">
                <a:solidFill>
                  <a:srgbClr val="FF0000"/>
                </a:solidFill>
                <a:latin typeface="楷体" panose="02010609060101010101" charset="-122"/>
                <a:ea typeface="楷体" panose="02010609060101010101" charset="-122"/>
              </a:rPr>
              <a:t>法律</a:t>
            </a:r>
            <a:endParaRPr lang="zh-CN" altLang="en-US" sz="3200" b="1" dirty="0">
              <a:solidFill>
                <a:srgbClr val="FF0000"/>
              </a:solidFill>
              <a:latin typeface="楷体" panose="02010609060101010101" charset="-122"/>
              <a:ea typeface="楷体" panose="02010609060101010101" charset="-122"/>
            </a:endParaRPr>
          </a:p>
          <a:p>
            <a:r>
              <a:rPr lang="zh-CN" altLang="en-US" sz="3200" b="1" dirty="0" smtClean="0">
                <a:solidFill>
                  <a:srgbClr val="FF0000"/>
                </a:solidFill>
                <a:latin typeface="楷体" panose="02010609060101010101" charset="-122"/>
                <a:ea typeface="楷体" panose="02010609060101010101" charset="-122"/>
                <a:sym typeface="+mn-ea"/>
              </a:rPr>
              <a:t>键盘</a:t>
            </a:r>
            <a:endParaRPr lang="zh-CN" altLang="en-US" sz="3200" b="1" dirty="0">
              <a:solidFill>
                <a:srgbClr val="FF0000"/>
              </a:solidFill>
              <a:latin typeface="楷体" panose="02010609060101010101" charset="-122"/>
              <a:ea typeface="楷体" panose="02010609060101010101" charset="-122"/>
            </a:endParaRPr>
          </a:p>
          <a:p>
            <a:r>
              <a:rPr lang="zh-CN" altLang="en-US" sz="3200" b="1" dirty="0" smtClean="0">
                <a:solidFill>
                  <a:srgbClr val="FF0000"/>
                </a:solidFill>
                <a:latin typeface="楷体" panose="02010609060101010101" charset="-122"/>
                <a:ea typeface="楷体" panose="02010609060101010101" charset="-122"/>
                <a:sym typeface="+mn-ea"/>
              </a:rPr>
              <a:t>健康</a:t>
            </a:r>
            <a:endParaRPr lang="zh-CN" altLang="en-US" sz="3200" b="1" dirty="0">
              <a:solidFill>
                <a:srgbClr val="FF0000"/>
              </a:solidFill>
              <a:latin typeface="楷体" panose="02010609060101010101" charset="-122"/>
              <a:ea typeface="楷体" panose="02010609060101010101" charset="-122"/>
              <a:sym typeface="+mn-ea"/>
            </a:endParaRPr>
          </a:p>
        </p:txBody>
      </p:sp>
      <p:sp>
        <p:nvSpPr>
          <p:cNvPr id="9" name="文本框 6"/>
          <p:cNvSpPr txBox="1"/>
          <p:nvPr/>
        </p:nvSpPr>
        <p:spPr>
          <a:xfrm>
            <a:off x="5983320" y="1606171"/>
            <a:ext cx="1208919" cy="2062103"/>
          </a:xfrm>
          <a:prstGeom prst="rect">
            <a:avLst/>
          </a:prstGeom>
          <a:noFill/>
        </p:spPr>
        <p:txBody>
          <a:bodyPr wrap="square" rtlCol="0">
            <a:spAutoFit/>
          </a:bodyPr>
          <a:lstStyle/>
          <a:p>
            <a:r>
              <a:rPr lang="zh-CN" altLang="en-US" sz="3200" b="1" dirty="0" smtClean="0">
                <a:solidFill>
                  <a:srgbClr val="FF0000"/>
                </a:solidFill>
                <a:latin typeface="楷体" panose="02010609060101010101" charset="-122"/>
                <a:ea typeface="楷体" panose="02010609060101010101" charset="-122"/>
              </a:rPr>
              <a:t>暴躁</a:t>
            </a:r>
            <a:endParaRPr lang="zh-CN" altLang="en-US" sz="3200" b="1" dirty="0">
              <a:solidFill>
                <a:srgbClr val="FF0000"/>
              </a:solidFill>
              <a:latin typeface="楷体" panose="02010609060101010101" charset="-122"/>
              <a:ea typeface="楷体" panose="02010609060101010101" charset="-122"/>
            </a:endParaRPr>
          </a:p>
          <a:p>
            <a:r>
              <a:rPr lang="zh-CN" altLang="en-US" sz="3200" b="1" dirty="0" smtClean="0">
                <a:solidFill>
                  <a:srgbClr val="FF0000"/>
                </a:solidFill>
                <a:latin typeface="楷体" panose="02010609060101010101" charset="-122"/>
                <a:ea typeface="楷体" panose="02010609060101010101" charset="-122"/>
              </a:rPr>
              <a:t>爆炸</a:t>
            </a:r>
            <a:endParaRPr lang="zh-CN" altLang="en-US" sz="3200" b="1" dirty="0">
              <a:solidFill>
                <a:srgbClr val="FF0000"/>
              </a:solidFill>
              <a:latin typeface="楷体" panose="02010609060101010101" charset="-122"/>
              <a:ea typeface="楷体" panose="02010609060101010101" charset="-122"/>
            </a:endParaRPr>
          </a:p>
          <a:p>
            <a:r>
              <a:rPr lang="zh-CN" altLang="en-US" sz="3200" b="1" dirty="0" smtClean="0">
                <a:solidFill>
                  <a:srgbClr val="FF0000"/>
                </a:solidFill>
                <a:latin typeface="楷体" panose="02010609060101010101" charset="-122"/>
                <a:ea typeface="楷体" panose="02010609060101010101" charset="-122"/>
              </a:rPr>
              <a:t>瀑布</a:t>
            </a:r>
            <a:endParaRPr lang="zh-CN" altLang="en-US" sz="3200" b="1" dirty="0">
              <a:solidFill>
                <a:srgbClr val="FF0000"/>
              </a:solidFill>
              <a:latin typeface="楷体" panose="02010609060101010101" charset="-122"/>
              <a:ea typeface="楷体" panose="02010609060101010101" charset="-122"/>
            </a:endParaRPr>
          </a:p>
          <a:p>
            <a:r>
              <a:rPr lang="zh-CN" altLang="en-US" sz="3200" b="1" dirty="0" smtClean="0">
                <a:solidFill>
                  <a:srgbClr val="FF0000"/>
                </a:solidFill>
                <a:latin typeface="楷体" panose="02010609060101010101" charset="-122"/>
                <a:ea typeface="楷体" panose="02010609060101010101" charset="-122"/>
              </a:rPr>
              <a:t>曝光</a:t>
            </a:r>
            <a:endParaRPr lang="zh-CN" altLang="en-US" sz="32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randombar(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randombar(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randombar(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randombar(horizontal)">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randombar(horizontal)">
                                      <p:cBhvr>
                                        <p:cTn id="27" dur="500"/>
                                        <p:tgtEl>
                                          <p:spTgt spid="9">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9">
                                            <p:txEl>
                                              <p:pRg st="1" end="1"/>
                                            </p:txEl>
                                          </p:spTgt>
                                        </p:tgtEl>
                                        <p:attrNameLst>
                                          <p:attrName>style.visibility</p:attrName>
                                        </p:attrNameLst>
                                      </p:cBhvr>
                                      <p:to>
                                        <p:strVal val="visible"/>
                                      </p:to>
                                    </p:set>
                                    <p:animEffect transition="in" filter="randombar(horizontal)">
                                      <p:cBhvr>
                                        <p:cTn id="32" dur="500"/>
                                        <p:tgtEl>
                                          <p:spTgt spid="9">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9">
                                            <p:txEl>
                                              <p:pRg st="2" end="2"/>
                                            </p:txEl>
                                          </p:spTgt>
                                        </p:tgtEl>
                                        <p:attrNameLst>
                                          <p:attrName>style.visibility</p:attrName>
                                        </p:attrNameLst>
                                      </p:cBhvr>
                                      <p:to>
                                        <p:strVal val="visible"/>
                                      </p:to>
                                    </p:set>
                                    <p:animEffect transition="in" filter="randombar(horizontal)">
                                      <p:cBhvr>
                                        <p:cTn id="37" dur="500"/>
                                        <p:tgtEl>
                                          <p:spTgt spid="9">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9">
                                            <p:txEl>
                                              <p:pRg st="3" end="3"/>
                                            </p:txEl>
                                          </p:spTgt>
                                        </p:tgtEl>
                                        <p:attrNameLst>
                                          <p:attrName>style.visibility</p:attrName>
                                        </p:attrNameLst>
                                      </p:cBhvr>
                                      <p:to>
                                        <p:strVal val="visible"/>
                                      </p:to>
                                    </p:set>
                                    <p:animEffect transition="in" filter="randombar(horizontal)">
                                      <p:cBhvr>
                                        <p:cTn id="42"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15657" y="2420549"/>
            <a:ext cx="706820" cy="706755"/>
          </a:xfrm>
          <a:prstGeom prst="rect">
            <a:avLst/>
          </a:prstGeom>
          <a:noFill/>
        </p:spPr>
        <p:txBody>
          <a:bodyPr wrap="square" rtlCol="0">
            <a:spAutoFit/>
          </a:bodyPr>
          <a:lstStyle/>
          <a:p>
            <a:r>
              <a:rPr lang="zh-CN" altLang="en-US" sz="4000" b="1" dirty="0">
                <a:latin typeface="黑体" panose="02010609060101010101" pitchFamily="49" charset="-122"/>
                <a:ea typeface="黑体" panose="02010609060101010101" pitchFamily="49" charset="-122"/>
                <a:cs typeface="楷体" panose="02010609060101010101" charset="-122"/>
                <a:sym typeface="+mn-ea"/>
              </a:rPr>
              <a:t>谱</a:t>
            </a:r>
            <a:endParaRPr lang="zh-CN" altLang="en-US" sz="4000" b="1" dirty="0">
              <a:latin typeface="黑体" panose="02010609060101010101" pitchFamily="49" charset="-122"/>
              <a:ea typeface="黑体" panose="02010609060101010101" pitchFamily="49" charset="-122"/>
              <a:cs typeface="楷体" panose="02010609060101010101" charset="-122"/>
              <a:sym typeface="+mn-ea"/>
            </a:endParaRPr>
          </a:p>
        </p:txBody>
      </p:sp>
      <p:sp>
        <p:nvSpPr>
          <p:cNvPr id="6" name="左大括号 5"/>
          <p:cNvSpPr/>
          <p:nvPr/>
        </p:nvSpPr>
        <p:spPr>
          <a:xfrm>
            <a:off x="1824375" y="1374380"/>
            <a:ext cx="115570" cy="284226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 name="文本框 8"/>
          <p:cNvSpPr txBox="1"/>
          <p:nvPr/>
        </p:nvSpPr>
        <p:spPr>
          <a:xfrm>
            <a:off x="3500141" y="1218805"/>
            <a:ext cx="2272010" cy="461665"/>
          </a:xfrm>
          <a:prstGeom prst="rect">
            <a:avLst/>
          </a:prstGeom>
          <a:noFill/>
          <a:ln>
            <a:solidFill>
              <a:schemeClr val="bg2">
                <a:lumMod val="25000"/>
              </a:schemeClr>
            </a:solidFill>
          </a:ln>
        </p:spPr>
        <p:txBody>
          <a:bodyPr wrap="square" rtlCol="0" anchor="t">
            <a:spAutoFit/>
          </a:bodyPr>
          <a:lstStyle/>
          <a:p>
            <a:r>
              <a:rPr lang="zh-CN" altLang="en-US" sz="2400" b="1" dirty="0">
                <a:latin typeface="楷体" panose="02010609060101010101" charset="-122"/>
                <a:ea typeface="楷体" panose="02010609060101010101" charset="-122"/>
                <a:cs typeface="楷体" panose="02010609060101010101" charset="-122"/>
                <a:sym typeface="+mn-ea"/>
              </a:rPr>
              <a:t>①供参考的</a:t>
            </a:r>
            <a:r>
              <a:rPr lang="zh-CN" altLang="en-US" sz="2400" b="1" dirty="0" smtClean="0">
                <a:latin typeface="楷体" panose="02010609060101010101" charset="-122"/>
                <a:ea typeface="楷体" panose="02010609060101010101" charset="-122"/>
                <a:cs typeface="楷体" panose="02010609060101010101" charset="-122"/>
                <a:sym typeface="+mn-ea"/>
              </a:rPr>
              <a:t>书。</a:t>
            </a:r>
            <a:endParaRPr lang="zh-CN" altLang="en-US" sz="2400" b="1" dirty="0">
              <a:latin typeface="楷体" panose="02010609060101010101" charset="-122"/>
              <a:ea typeface="楷体" panose="02010609060101010101" charset="-122"/>
              <a:cs typeface="楷体" panose="02010609060101010101" charset="-122"/>
              <a:sym typeface="+mn-ea"/>
            </a:endParaRPr>
          </a:p>
        </p:txBody>
      </p:sp>
      <p:sp>
        <p:nvSpPr>
          <p:cNvPr id="10" name="文本框 9"/>
          <p:cNvSpPr txBox="1"/>
          <p:nvPr/>
        </p:nvSpPr>
        <p:spPr>
          <a:xfrm>
            <a:off x="3500141" y="1863330"/>
            <a:ext cx="4969510" cy="460375"/>
          </a:xfrm>
          <a:prstGeom prst="rect">
            <a:avLst/>
          </a:prstGeom>
          <a:noFill/>
          <a:ln>
            <a:solidFill>
              <a:schemeClr val="bg2">
                <a:lumMod val="25000"/>
              </a:schemeClr>
            </a:solidFill>
          </a:ln>
        </p:spPr>
        <p:txBody>
          <a:bodyPr wrap="square" rtlCol="0" anchor="t">
            <a:spAutoFit/>
          </a:bodyPr>
          <a:lstStyle/>
          <a:p>
            <a:pPr lvl="0" algn="l">
              <a:buClrTx/>
              <a:buSzTx/>
              <a:buFontTx/>
            </a:pPr>
            <a:r>
              <a:rPr lang="zh-CN" altLang="en-US" sz="2400" b="1" dirty="0">
                <a:latin typeface="楷体" panose="02010609060101010101" charset="-122"/>
                <a:ea typeface="楷体" panose="02010609060101010101" charset="-122"/>
                <a:cs typeface="楷体" panose="02010609060101010101" charset="-122"/>
                <a:sym typeface="+mn-ea"/>
              </a:rPr>
              <a:t>②可以用来指导练习的格式或</a:t>
            </a:r>
            <a:r>
              <a:rPr lang="zh-CN" altLang="en-US" sz="2400" b="1" dirty="0" smtClean="0">
                <a:latin typeface="楷体" panose="02010609060101010101" charset="-122"/>
                <a:ea typeface="楷体" panose="02010609060101010101" charset="-122"/>
                <a:cs typeface="楷体" panose="02010609060101010101" charset="-122"/>
                <a:sym typeface="+mn-ea"/>
              </a:rPr>
              <a:t>图形。</a:t>
            </a:r>
            <a:endParaRPr lang="zh-CN" altLang="en-US" sz="2400" b="1" dirty="0">
              <a:latin typeface="楷体" panose="02010609060101010101" charset="-122"/>
              <a:ea typeface="楷体" panose="02010609060101010101" charset="-122"/>
              <a:cs typeface="楷体" panose="02010609060101010101" charset="-122"/>
              <a:sym typeface="+mn-ea"/>
            </a:endParaRPr>
          </a:p>
        </p:txBody>
      </p:sp>
      <p:sp>
        <p:nvSpPr>
          <p:cNvPr id="11" name="文本框 10"/>
          <p:cNvSpPr txBox="1"/>
          <p:nvPr/>
        </p:nvSpPr>
        <p:spPr>
          <a:xfrm>
            <a:off x="3500140" y="2567545"/>
            <a:ext cx="1433810" cy="460375"/>
          </a:xfrm>
          <a:prstGeom prst="rect">
            <a:avLst/>
          </a:prstGeom>
          <a:noFill/>
          <a:ln>
            <a:solidFill>
              <a:schemeClr val="bg2">
                <a:lumMod val="25000"/>
              </a:schemeClr>
            </a:solidFill>
          </a:ln>
        </p:spPr>
        <p:txBody>
          <a:bodyPr wrap="square" rtlCol="0" anchor="t">
            <a:spAutoFit/>
          </a:bodyPr>
          <a:lstStyle/>
          <a:p>
            <a:pPr lvl="0" algn="l">
              <a:buClrTx/>
              <a:buSzTx/>
              <a:buFontTx/>
            </a:pPr>
            <a:r>
              <a:rPr lang="zh-CN" altLang="en-US" sz="2400" b="1" dirty="0">
                <a:latin typeface="楷体" panose="02010609060101010101" charset="-122"/>
                <a:ea typeface="楷体" panose="02010609060101010101" charset="-122"/>
                <a:cs typeface="楷体" panose="02010609060101010101" charset="-122"/>
                <a:sym typeface="+mn-ea"/>
              </a:rPr>
              <a:t>③</a:t>
            </a:r>
            <a:r>
              <a:rPr lang="zh-CN" altLang="en-US" sz="2400" b="1" dirty="0" smtClean="0">
                <a:latin typeface="楷体" panose="02010609060101010101" charset="-122"/>
                <a:ea typeface="楷体" panose="02010609060101010101" charset="-122"/>
                <a:cs typeface="楷体" panose="02010609060101010101" charset="-122"/>
                <a:sym typeface="+mn-ea"/>
              </a:rPr>
              <a:t>曲谱。</a:t>
            </a:r>
            <a:endParaRPr lang="zh-CN" altLang="en-US" sz="2400" b="1" dirty="0">
              <a:latin typeface="楷体" panose="02010609060101010101" charset="-122"/>
              <a:ea typeface="楷体" panose="02010609060101010101" charset="-122"/>
              <a:cs typeface="楷体" panose="02010609060101010101" charset="-122"/>
              <a:sym typeface="+mn-ea"/>
            </a:endParaRPr>
          </a:p>
        </p:txBody>
      </p:sp>
      <p:sp>
        <p:nvSpPr>
          <p:cNvPr id="13" name="文本框 12"/>
          <p:cNvSpPr txBox="1"/>
          <p:nvPr/>
        </p:nvSpPr>
        <p:spPr>
          <a:xfrm>
            <a:off x="3500140" y="3200005"/>
            <a:ext cx="3234035" cy="460375"/>
          </a:xfrm>
          <a:prstGeom prst="rect">
            <a:avLst/>
          </a:prstGeom>
          <a:noFill/>
          <a:ln>
            <a:solidFill>
              <a:schemeClr val="bg2">
                <a:lumMod val="25000"/>
              </a:schemeClr>
            </a:solidFill>
          </a:ln>
        </p:spPr>
        <p:txBody>
          <a:bodyPr wrap="square" rtlCol="0" anchor="t">
            <a:spAutoFit/>
          </a:bodyPr>
          <a:lstStyle/>
          <a:p>
            <a:pPr lvl="0" algn="l">
              <a:buClrTx/>
              <a:buSzTx/>
              <a:buFontTx/>
            </a:pPr>
            <a:r>
              <a:rPr lang="zh-CN" altLang="en-US" sz="2400" b="1" dirty="0">
                <a:latin typeface="楷体" panose="02010609060101010101" charset="-122"/>
                <a:ea typeface="楷体" panose="02010609060101010101" charset="-122"/>
                <a:cs typeface="楷体" panose="02010609060101010101" charset="-122"/>
                <a:sym typeface="+mn-ea"/>
              </a:rPr>
              <a:t>④大致的标准、</a:t>
            </a:r>
            <a:r>
              <a:rPr lang="zh-CN" altLang="en-US" sz="2400" b="1" dirty="0" smtClean="0">
                <a:latin typeface="楷体" panose="02010609060101010101" charset="-122"/>
                <a:ea typeface="楷体" panose="02010609060101010101" charset="-122"/>
                <a:cs typeface="楷体" panose="02010609060101010101" charset="-122"/>
                <a:sym typeface="+mn-ea"/>
              </a:rPr>
              <a:t>把握。</a:t>
            </a:r>
            <a:endParaRPr lang="zh-CN" altLang="en-US" sz="2400" b="1" dirty="0">
              <a:latin typeface="楷体" panose="02010609060101010101" charset="-122"/>
              <a:ea typeface="楷体" panose="02010609060101010101" charset="-122"/>
              <a:cs typeface="楷体" panose="02010609060101010101" charset="-122"/>
              <a:sym typeface="+mn-ea"/>
            </a:endParaRPr>
          </a:p>
        </p:txBody>
      </p:sp>
      <p:sp>
        <p:nvSpPr>
          <p:cNvPr id="14" name="文本框 13"/>
          <p:cNvSpPr txBox="1"/>
          <p:nvPr/>
        </p:nvSpPr>
        <p:spPr>
          <a:xfrm>
            <a:off x="3500140" y="3857865"/>
            <a:ext cx="4138910" cy="460375"/>
          </a:xfrm>
          <a:prstGeom prst="rect">
            <a:avLst/>
          </a:prstGeom>
          <a:noFill/>
          <a:ln>
            <a:solidFill>
              <a:schemeClr val="bg2">
                <a:lumMod val="25000"/>
              </a:schemeClr>
            </a:solidFill>
          </a:ln>
        </p:spPr>
        <p:txBody>
          <a:bodyPr wrap="square" rtlCol="0" anchor="t">
            <a:spAutoFit/>
          </a:bodyPr>
          <a:lstStyle/>
          <a:p>
            <a:pPr lvl="0" algn="l">
              <a:buClrTx/>
              <a:buSzTx/>
              <a:buFontTx/>
            </a:pPr>
            <a:r>
              <a:rPr lang="zh-CN" altLang="en-US" sz="2400" b="1">
                <a:latin typeface="楷体" panose="02010609060101010101" charset="-122"/>
                <a:ea typeface="楷体" panose="02010609060101010101" charset="-122"/>
                <a:cs typeface="楷体" panose="02010609060101010101" charset="-122"/>
                <a:sym typeface="+mn-ea"/>
              </a:rPr>
              <a:t>⑤显示出来的派头、排场等。</a:t>
            </a:r>
            <a:endParaRPr lang="zh-CN" altLang="en-US" sz="2400" b="1">
              <a:latin typeface="楷体" panose="02010609060101010101" charset="-122"/>
              <a:ea typeface="楷体" panose="02010609060101010101" charset="-122"/>
              <a:cs typeface="楷体" panose="02010609060101010101" charset="-122"/>
              <a:sym typeface="+mn-ea"/>
            </a:endParaRPr>
          </a:p>
        </p:txBody>
      </p:sp>
      <p:sp>
        <p:nvSpPr>
          <p:cNvPr id="15" name="文本框 14"/>
          <p:cNvSpPr txBox="1"/>
          <p:nvPr/>
        </p:nvSpPr>
        <p:spPr>
          <a:xfrm>
            <a:off x="1939945" y="1218805"/>
            <a:ext cx="1580882" cy="461665"/>
          </a:xfrm>
          <a:prstGeom prst="rect">
            <a:avLst/>
          </a:prstGeom>
          <a:noFill/>
        </p:spPr>
        <p:txBody>
          <a:bodyPr wrap="none" rtlCol="0" anchor="t">
            <a:spAutoFit/>
          </a:bodyPr>
          <a:lstStyle/>
          <a:p>
            <a:pPr lvl="0" algn="l">
              <a:buClrTx/>
              <a:buSzTx/>
              <a:buFontTx/>
            </a:pPr>
            <a:r>
              <a:rPr lang="zh-CN" altLang="en-US" sz="2400" b="1" dirty="0" smtClean="0">
                <a:latin typeface="楷体" panose="02010609060101010101" charset="-122"/>
                <a:ea typeface="楷体" panose="02010609060101010101" charset="-122"/>
                <a:cs typeface="楷体" panose="02010609060101010101" charset="-122"/>
                <a:sym typeface="+mn-ea"/>
              </a:rPr>
              <a:t>（     ）</a:t>
            </a:r>
            <a:endParaRPr lang="zh-CN" altLang="en-US" sz="2400" b="1" dirty="0">
              <a:latin typeface="楷体" panose="02010609060101010101" charset="-122"/>
              <a:ea typeface="楷体" panose="02010609060101010101" charset="-122"/>
              <a:cs typeface="楷体" panose="02010609060101010101" charset="-122"/>
              <a:sym typeface="+mn-ea"/>
            </a:endParaRPr>
          </a:p>
        </p:txBody>
      </p:sp>
      <p:sp>
        <p:nvSpPr>
          <p:cNvPr id="16" name="文本框 15"/>
          <p:cNvSpPr txBox="1"/>
          <p:nvPr/>
        </p:nvSpPr>
        <p:spPr>
          <a:xfrm>
            <a:off x="1939945" y="1863330"/>
            <a:ext cx="1580882" cy="461665"/>
          </a:xfrm>
          <a:prstGeom prst="rect">
            <a:avLst/>
          </a:prstGeom>
          <a:noFill/>
        </p:spPr>
        <p:txBody>
          <a:bodyPr wrap="none" rtlCol="0" anchor="t">
            <a:spAutoFit/>
          </a:bodyPr>
          <a:lstStyle/>
          <a:p>
            <a:pPr lvl="0" algn="l">
              <a:buClrTx/>
              <a:buSzTx/>
              <a:buFontTx/>
            </a:pPr>
            <a:r>
              <a:rPr lang="zh-CN" altLang="en-US" sz="2400" b="1" dirty="0" smtClean="0">
                <a:latin typeface="楷体" panose="02010609060101010101" charset="-122"/>
                <a:ea typeface="楷体" panose="02010609060101010101" charset="-122"/>
                <a:cs typeface="楷体" panose="02010609060101010101" charset="-122"/>
                <a:sym typeface="+mn-ea"/>
              </a:rPr>
              <a:t>（     ）</a:t>
            </a:r>
            <a:endParaRPr lang="zh-CN" altLang="en-US" sz="2400" b="1" dirty="0">
              <a:latin typeface="楷体" panose="02010609060101010101" charset="-122"/>
              <a:ea typeface="楷体" panose="02010609060101010101" charset="-122"/>
              <a:cs typeface="楷体" panose="02010609060101010101" charset="-122"/>
              <a:sym typeface="+mn-ea"/>
            </a:endParaRPr>
          </a:p>
        </p:txBody>
      </p:sp>
      <p:sp>
        <p:nvSpPr>
          <p:cNvPr id="17" name="文本框 16"/>
          <p:cNvSpPr txBox="1"/>
          <p:nvPr/>
        </p:nvSpPr>
        <p:spPr>
          <a:xfrm>
            <a:off x="1939945" y="2567545"/>
            <a:ext cx="1580882" cy="461665"/>
          </a:xfrm>
          <a:prstGeom prst="rect">
            <a:avLst/>
          </a:prstGeom>
          <a:noFill/>
        </p:spPr>
        <p:txBody>
          <a:bodyPr wrap="none" rtlCol="0" anchor="t">
            <a:spAutoFit/>
          </a:bodyPr>
          <a:lstStyle/>
          <a:p>
            <a:pPr lvl="0" algn="l">
              <a:buClrTx/>
              <a:buSzTx/>
              <a:buFontTx/>
            </a:pPr>
            <a:r>
              <a:rPr lang="zh-CN" altLang="en-US" sz="2400" b="1" dirty="0" smtClean="0">
                <a:latin typeface="楷体" panose="02010609060101010101" charset="-122"/>
                <a:ea typeface="楷体" panose="02010609060101010101" charset="-122"/>
                <a:cs typeface="楷体" panose="02010609060101010101" charset="-122"/>
                <a:sym typeface="+mn-ea"/>
              </a:rPr>
              <a:t>（     ）</a:t>
            </a:r>
            <a:endParaRPr lang="zh-CN" altLang="en-US" sz="2400" b="1" dirty="0">
              <a:latin typeface="楷体" panose="02010609060101010101" charset="-122"/>
              <a:ea typeface="楷体" panose="02010609060101010101" charset="-122"/>
              <a:cs typeface="楷体" panose="02010609060101010101" charset="-122"/>
              <a:sym typeface="+mn-ea"/>
            </a:endParaRPr>
          </a:p>
        </p:txBody>
      </p:sp>
      <p:sp>
        <p:nvSpPr>
          <p:cNvPr id="18" name="文本框 17"/>
          <p:cNvSpPr txBox="1"/>
          <p:nvPr/>
        </p:nvSpPr>
        <p:spPr>
          <a:xfrm>
            <a:off x="1939945" y="3261600"/>
            <a:ext cx="1580882" cy="461665"/>
          </a:xfrm>
          <a:prstGeom prst="rect">
            <a:avLst/>
          </a:prstGeom>
          <a:noFill/>
        </p:spPr>
        <p:txBody>
          <a:bodyPr wrap="none" rtlCol="0" anchor="t">
            <a:spAutoFit/>
          </a:bodyPr>
          <a:lstStyle/>
          <a:p>
            <a:pPr lvl="0" algn="l">
              <a:buClrTx/>
              <a:buSzTx/>
              <a:buFontTx/>
            </a:pPr>
            <a:r>
              <a:rPr lang="zh-CN" altLang="en-US" sz="2400" b="1" dirty="0" smtClean="0">
                <a:latin typeface="楷体" panose="02010609060101010101" charset="-122"/>
                <a:ea typeface="楷体" panose="02010609060101010101" charset="-122"/>
                <a:cs typeface="楷体" panose="02010609060101010101" charset="-122"/>
                <a:sym typeface="+mn-ea"/>
              </a:rPr>
              <a:t>（     ）</a:t>
            </a:r>
            <a:endParaRPr lang="zh-CN" altLang="en-US" sz="2400" b="1" dirty="0">
              <a:latin typeface="楷体" panose="02010609060101010101" charset="-122"/>
              <a:ea typeface="楷体" panose="02010609060101010101" charset="-122"/>
              <a:cs typeface="楷体" panose="02010609060101010101" charset="-122"/>
              <a:sym typeface="+mn-ea"/>
            </a:endParaRPr>
          </a:p>
        </p:txBody>
      </p:sp>
      <p:sp>
        <p:nvSpPr>
          <p:cNvPr id="19" name="文本框 18"/>
          <p:cNvSpPr txBox="1"/>
          <p:nvPr/>
        </p:nvSpPr>
        <p:spPr>
          <a:xfrm>
            <a:off x="1939945" y="3919460"/>
            <a:ext cx="1580882" cy="461665"/>
          </a:xfrm>
          <a:prstGeom prst="rect">
            <a:avLst/>
          </a:prstGeom>
          <a:noFill/>
        </p:spPr>
        <p:txBody>
          <a:bodyPr wrap="none" rtlCol="0" anchor="t">
            <a:spAutoFit/>
          </a:bodyPr>
          <a:lstStyle/>
          <a:p>
            <a:pPr lvl="0" algn="l">
              <a:buClrTx/>
              <a:buSzTx/>
              <a:buFontTx/>
            </a:pPr>
            <a:r>
              <a:rPr lang="zh-CN" altLang="en-US" sz="2400" b="1" dirty="0" smtClean="0">
                <a:latin typeface="楷体" panose="02010609060101010101" charset="-122"/>
                <a:ea typeface="楷体" panose="02010609060101010101" charset="-122"/>
                <a:cs typeface="楷体" panose="02010609060101010101" charset="-122"/>
                <a:sym typeface="+mn-ea"/>
              </a:rPr>
              <a:t>（     ）</a:t>
            </a:r>
            <a:endParaRPr lang="zh-CN" altLang="en-US" sz="2400" b="1" dirty="0">
              <a:latin typeface="楷体" panose="02010609060101010101" charset="-122"/>
              <a:ea typeface="楷体" panose="02010609060101010101" charset="-122"/>
              <a:cs typeface="楷体" panose="02010609060101010101" charset="-122"/>
              <a:sym typeface="+mn-ea"/>
            </a:endParaRPr>
          </a:p>
        </p:txBody>
      </p:sp>
      <p:sp>
        <p:nvSpPr>
          <p:cNvPr id="2" name="文本框 1"/>
          <p:cNvSpPr txBox="1"/>
          <p:nvPr/>
        </p:nvSpPr>
        <p:spPr>
          <a:xfrm>
            <a:off x="563582" y="502499"/>
            <a:ext cx="5326856" cy="523220"/>
          </a:xfrm>
          <a:prstGeom prst="rect">
            <a:avLst/>
          </a:prstGeom>
          <a:noFill/>
        </p:spPr>
        <p:txBody>
          <a:bodyPr wrap="square" rtlCol="0">
            <a:spAutoFit/>
          </a:bodyPr>
          <a:lstStyle>
            <a:defPPr>
              <a:defRPr lang="zh-CN"/>
            </a:defPPr>
            <a:lvl1pPr>
              <a:defRPr sz="3200">
                <a:latin typeface="黑体" panose="02010609060101010101" pitchFamily="49" charset="-122"/>
                <a:ea typeface="黑体" panose="02010609060101010101" pitchFamily="49" charset="-122"/>
              </a:defRPr>
            </a:lvl1pPr>
          </a:lstStyle>
          <a:p>
            <a:r>
              <a:rPr lang="zh-CN" altLang="en-US" sz="2800" dirty="0"/>
              <a:t>三、根据释义用</a:t>
            </a:r>
            <a:r>
              <a:rPr lang="en-US" altLang="zh-CN" sz="2800" dirty="0"/>
              <a:t>“</a:t>
            </a:r>
            <a:r>
              <a:rPr lang="zh-CN" altLang="en-US" sz="2800" dirty="0"/>
              <a:t>谱</a:t>
            </a:r>
            <a:r>
              <a:rPr lang="en-US" altLang="zh-CN" sz="2800" dirty="0"/>
              <a:t>”</a:t>
            </a:r>
            <a:r>
              <a:rPr lang="zh-CN" altLang="en-US" sz="2800" dirty="0"/>
              <a:t>字组词。</a:t>
            </a:r>
            <a:endParaRPr lang="zh-CN" altLang="en-US" sz="2800" dirty="0"/>
          </a:p>
        </p:txBody>
      </p:sp>
      <p:sp>
        <p:nvSpPr>
          <p:cNvPr id="20" name="文本框 14"/>
          <p:cNvSpPr txBox="1"/>
          <p:nvPr/>
        </p:nvSpPr>
        <p:spPr>
          <a:xfrm>
            <a:off x="2290912" y="1214865"/>
            <a:ext cx="803425" cy="461665"/>
          </a:xfrm>
          <a:prstGeom prst="rect">
            <a:avLst/>
          </a:prstGeom>
          <a:noFill/>
        </p:spPr>
        <p:txBody>
          <a:bodyPr wrap="none" rtlCol="0" anchor="t">
            <a:spAutoFit/>
          </a:bodyPr>
          <a:lstStyle/>
          <a:p>
            <a:pPr lvl="0" algn="l">
              <a:buClrTx/>
              <a:buSzTx/>
              <a:buFontTx/>
            </a:pPr>
            <a:r>
              <a:rPr lang="zh-CN" altLang="en-US" sz="2400" b="1" dirty="0" smtClean="0">
                <a:solidFill>
                  <a:srgbClr val="FF0000"/>
                </a:solidFill>
                <a:latin typeface="楷体" panose="02010609060101010101" charset="-122"/>
                <a:ea typeface="楷体" panose="02010609060101010101" charset="-122"/>
                <a:cs typeface="楷体" panose="02010609060101010101" charset="-122"/>
                <a:sym typeface="+mn-ea"/>
              </a:rPr>
              <a:t>食谱</a:t>
            </a:r>
            <a:endParaRPr lang="zh-CN" altLang="en-US" sz="24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21" name="文本框 15"/>
          <p:cNvSpPr txBox="1"/>
          <p:nvPr/>
        </p:nvSpPr>
        <p:spPr>
          <a:xfrm>
            <a:off x="2271902" y="1862040"/>
            <a:ext cx="803425" cy="461665"/>
          </a:xfrm>
          <a:prstGeom prst="rect">
            <a:avLst/>
          </a:prstGeom>
          <a:noFill/>
        </p:spPr>
        <p:txBody>
          <a:bodyPr wrap="none" rtlCol="0" anchor="t">
            <a:spAutoFit/>
          </a:bodyPr>
          <a:lstStyle/>
          <a:p>
            <a:pPr lvl="0" algn="l">
              <a:buClrTx/>
              <a:buSzTx/>
              <a:buFontTx/>
            </a:pPr>
            <a:r>
              <a:rPr lang="zh-CN" altLang="en-US" sz="2400" b="1" dirty="0" smtClean="0">
                <a:solidFill>
                  <a:srgbClr val="FF0000"/>
                </a:solidFill>
                <a:latin typeface="楷体" panose="02010609060101010101" charset="-122"/>
                <a:ea typeface="楷体" panose="02010609060101010101" charset="-122"/>
                <a:cs typeface="楷体" panose="02010609060101010101" charset="-122"/>
                <a:sym typeface="+mn-ea"/>
              </a:rPr>
              <a:t>画谱</a:t>
            </a:r>
            <a:endParaRPr lang="zh-CN" altLang="en-US" sz="24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22" name="文本框 16"/>
          <p:cNvSpPr txBox="1"/>
          <p:nvPr/>
        </p:nvSpPr>
        <p:spPr>
          <a:xfrm>
            <a:off x="2271902" y="2566255"/>
            <a:ext cx="803425" cy="461665"/>
          </a:xfrm>
          <a:prstGeom prst="rect">
            <a:avLst/>
          </a:prstGeom>
          <a:noFill/>
        </p:spPr>
        <p:txBody>
          <a:bodyPr wrap="none" rtlCol="0" anchor="t">
            <a:spAutoFit/>
          </a:bodyPr>
          <a:lstStyle/>
          <a:p>
            <a:pPr lvl="0" algn="l">
              <a:buClrTx/>
              <a:buSzTx/>
              <a:buFontTx/>
            </a:pPr>
            <a:r>
              <a:rPr lang="zh-CN" altLang="en-US" sz="2400" b="1" dirty="0" smtClean="0">
                <a:solidFill>
                  <a:srgbClr val="FF0000"/>
                </a:solidFill>
                <a:latin typeface="楷体" panose="02010609060101010101" charset="-122"/>
                <a:ea typeface="楷体" panose="02010609060101010101" charset="-122"/>
                <a:cs typeface="楷体" panose="02010609060101010101" charset="-122"/>
                <a:sym typeface="+mn-ea"/>
              </a:rPr>
              <a:t>乐谱</a:t>
            </a:r>
            <a:endParaRPr lang="zh-CN" altLang="en-US" sz="24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23" name="文本框 17"/>
          <p:cNvSpPr txBox="1"/>
          <p:nvPr/>
        </p:nvSpPr>
        <p:spPr>
          <a:xfrm>
            <a:off x="2148077" y="3260310"/>
            <a:ext cx="1112805" cy="461665"/>
          </a:xfrm>
          <a:prstGeom prst="rect">
            <a:avLst/>
          </a:prstGeom>
          <a:noFill/>
        </p:spPr>
        <p:txBody>
          <a:bodyPr wrap="none" rtlCol="0" anchor="t">
            <a:spAutoFit/>
          </a:bodyPr>
          <a:lstStyle/>
          <a:p>
            <a:pPr lvl="0" algn="l">
              <a:buClrTx/>
              <a:buSzTx/>
              <a:buFontTx/>
            </a:pPr>
            <a:r>
              <a:rPr lang="zh-CN" altLang="en-US" sz="2400" b="1" dirty="0" smtClean="0">
                <a:solidFill>
                  <a:srgbClr val="FF0000"/>
                </a:solidFill>
                <a:latin typeface="楷体" panose="02010609060101010101" charset="-122"/>
                <a:ea typeface="楷体" panose="02010609060101010101" charset="-122"/>
                <a:cs typeface="楷体" panose="02010609060101010101" charset="-122"/>
                <a:sym typeface="+mn-ea"/>
              </a:rPr>
              <a:t>有谱儿</a:t>
            </a:r>
            <a:endParaRPr lang="zh-CN" altLang="en-US" sz="24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24" name="文本框 18"/>
          <p:cNvSpPr txBox="1"/>
          <p:nvPr/>
        </p:nvSpPr>
        <p:spPr>
          <a:xfrm>
            <a:off x="2271902" y="3918170"/>
            <a:ext cx="803425" cy="461665"/>
          </a:xfrm>
          <a:prstGeom prst="rect">
            <a:avLst/>
          </a:prstGeom>
          <a:noFill/>
        </p:spPr>
        <p:txBody>
          <a:bodyPr wrap="none" rtlCol="0" anchor="t">
            <a:spAutoFit/>
          </a:bodyPr>
          <a:lstStyle/>
          <a:p>
            <a:pPr lvl="0" algn="l">
              <a:buClrTx/>
              <a:buSzTx/>
              <a:buFontTx/>
            </a:pPr>
            <a:r>
              <a:rPr lang="zh-CN" altLang="en-US" sz="2400" b="1" dirty="0" smtClean="0">
                <a:solidFill>
                  <a:srgbClr val="FF0000"/>
                </a:solidFill>
                <a:latin typeface="楷体" panose="02010609060101010101" charset="-122"/>
                <a:ea typeface="楷体" panose="02010609060101010101" charset="-122"/>
                <a:cs typeface="楷体" panose="02010609060101010101" charset="-122"/>
                <a:sym typeface="+mn-ea"/>
              </a:rPr>
              <a:t>摆谱</a:t>
            </a:r>
            <a:endParaRPr lang="zh-CN" altLang="en-US" sz="2400" b="1" dirty="0">
              <a:solidFill>
                <a:srgbClr val="FF000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randombar(horizontal)">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randombar(horizontal)">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randombar(horizontal)">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randombar(horizontal)">
                                      <p:cBhvr>
                                        <p:cTn id="2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1326515" y="1348105"/>
            <a:ext cx="6786245" cy="1753235"/>
          </a:xfrm>
          <a:prstGeom prst="rect">
            <a:avLst/>
          </a:prstGeom>
          <a:noFill/>
        </p:spPr>
        <p:txBody>
          <a:bodyPr wrap="square" rtlCol="0">
            <a:spAutoFit/>
          </a:bodyPr>
          <a:lstStyle/>
          <a:p>
            <a:r>
              <a:rPr lang="en-US" altLang="zh-CN" sz="3600" b="1" dirty="0" smtClean="0">
                <a:latin typeface="楷体" panose="02010609060101010101" charset="-122"/>
                <a:ea typeface="楷体" panose="02010609060101010101" charset="-122"/>
                <a:sym typeface="+mn-ea"/>
              </a:rPr>
              <a:t>    </a:t>
            </a:r>
            <a:r>
              <a:rPr lang="zh-CN" altLang="en-US" sz="3600" b="1" dirty="0" smtClean="0">
                <a:latin typeface="楷体" panose="02010609060101010101" charset="-122"/>
                <a:ea typeface="楷体" panose="02010609060101010101" charset="-122"/>
                <a:sym typeface="+mn-ea"/>
              </a:rPr>
              <a:t>掌握了这一单元的生字后，我们再一起看一看本单元有哪些需要掌握的词语吧！</a:t>
            </a:r>
            <a:endParaRPr lang="zh-CN" altLang="en-US" sz="3600" b="1" dirty="0" smtClean="0">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463040" y="1837200"/>
            <a:ext cx="6768465" cy="1730084"/>
          </a:xfrm>
          <a:prstGeom prst="roundRect">
            <a:avLst/>
          </a:prstGeom>
          <a:effectLst>
            <a:outerShdw blurRad="50800" dist="38100" dir="10800000" algn="r"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a:p>
        </p:txBody>
      </p:sp>
      <p:sp>
        <p:nvSpPr>
          <p:cNvPr id="5" name="文本框 4"/>
          <p:cNvSpPr txBox="1"/>
          <p:nvPr/>
        </p:nvSpPr>
        <p:spPr>
          <a:xfrm>
            <a:off x="1729899" y="1936565"/>
            <a:ext cx="6299676" cy="1454244"/>
          </a:xfrm>
          <a:prstGeom prst="rect">
            <a:avLst/>
          </a:prstGeom>
          <a:noFill/>
        </p:spPr>
        <p:txBody>
          <a:bodyPr wrap="square" rtlCol="0">
            <a:spAutoFit/>
          </a:bodyPr>
          <a:lstStyle/>
          <a:p>
            <a:pPr algn="ctr">
              <a:lnSpc>
                <a:spcPct val="150000"/>
              </a:lnSpc>
            </a:pPr>
            <a:r>
              <a:rPr lang="zh-CN" altLang="en-US" sz="3200" b="1" dirty="0">
                <a:latin typeface="楷体" panose="02010609060101010101" charset="-122"/>
                <a:ea typeface="楷体" panose="02010609060101010101" charset="-122"/>
                <a:cs typeface="楷体" panose="02010609060101010101" charset="-122"/>
                <a:sym typeface="+mn-ea"/>
              </a:rPr>
              <a:t>谱写  </a:t>
            </a:r>
            <a:r>
              <a:rPr lang="zh-CN" altLang="en-US" sz="3200" b="1" dirty="0" smtClean="0">
                <a:latin typeface="楷体" panose="02010609060101010101" charset="-122"/>
                <a:ea typeface="楷体" panose="02010609060101010101" charset="-122"/>
                <a:cs typeface="楷体" panose="02010609060101010101" charset="-122"/>
                <a:sym typeface="+mn-ea"/>
              </a:rPr>
              <a:t>钢琴  幽静  茅屋  景象</a:t>
            </a:r>
            <a:endParaRPr lang="zh-CN" altLang="en-US" sz="3200" b="1" dirty="0" smtClean="0">
              <a:latin typeface="楷体" panose="02010609060101010101" charset="-122"/>
              <a:ea typeface="楷体" panose="02010609060101010101" charset="-122"/>
              <a:cs typeface="楷体" panose="02010609060101010101" charset="-122"/>
              <a:sym typeface="+mn-ea"/>
            </a:endParaRPr>
          </a:p>
          <a:p>
            <a:pPr algn="ctr">
              <a:lnSpc>
                <a:spcPct val="150000"/>
              </a:lnSpc>
            </a:pPr>
            <a:r>
              <a:rPr lang="zh-CN" altLang="en-US" sz="3200" b="1" dirty="0">
                <a:latin typeface="楷体" panose="02010609060101010101" charset="-122"/>
                <a:ea typeface="楷体" panose="02010609060101010101" charset="-122"/>
                <a:cs typeface="楷体" panose="02010609060101010101" charset="-122"/>
                <a:sym typeface="+mn-ea"/>
              </a:rPr>
              <a:t>烛光  失明  </a:t>
            </a:r>
            <a:r>
              <a:rPr lang="zh-CN" altLang="en-US" sz="3200" b="1" dirty="0" smtClean="0">
                <a:latin typeface="楷体" panose="02010609060101010101" charset="-122"/>
                <a:ea typeface="楷体" panose="02010609060101010101" charset="-122"/>
                <a:cs typeface="楷体" panose="02010609060101010101" charset="-122"/>
                <a:sym typeface="+mn-ea"/>
              </a:rPr>
              <a:t>纯熟  清幽  </a:t>
            </a:r>
            <a:r>
              <a:rPr lang="zh-CN" altLang="en-US" sz="3200" b="1" dirty="0">
                <a:latin typeface="楷体" panose="02010609060101010101" charset="-122"/>
                <a:ea typeface="楷体" panose="02010609060101010101" charset="-122"/>
                <a:cs typeface="楷体" panose="02010609060101010101" charset="-122"/>
                <a:sym typeface="+mn-ea"/>
              </a:rPr>
              <a:t>琴键       </a:t>
            </a:r>
            <a:endParaRPr lang="zh-CN" altLang="en-US" sz="3200" b="1" dirty="0">
              <a:latin typeface="楷体" panose="02010609060101010101" charset="-122"/>
              <a:ea typeface="楷体" panose="02010609060101010101" charset="-122"/>
              <a:cs typeface="楷体" panose="02010609060101010101" charset="-122"/>
            </a:endParaRPr>
          </a:p>
        </p:txBody>
      </p:sp>
      <p:grpSp>
        <p:nvGrpSpPr>
          <p:cNvPr id="4" name="组合 3"/>
          <p:cNvGrpSpPr/>
          <p:nvPr/>
        </p:nvGrpSpPr>
        <p:grpSpPr>
          <a:xfrm>
            <a:off x="-144780" y="1046295"/>
            <a:ext cx="2513330" cy="508324"/>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词语积累</a:t>
              </a:r>
              <a:endParaRPr lang="zh-CN" altLang="en-US" sz="2800" b="1" dirty="0">
                <a:solidFill>
                  <a:schemeClr val="tx1"/>
                </a:solidFill>
                <a:latin typeface="楷体" panose="02010609060101010101" charset="-122"/>
                <a:ea typeface="楷体" panose="02010609060101010101" charset="-122"/>
              </a:endParaRPr>
            </a:p>
          </p:txBody>
        </p:sp>
      </p:grpSp>
      <p:sp>
        <p:nvSpPr>
          <p:cNvPr id="3" name="矩形 2"/>
          <p:cNvSpPr/>
          <p:nvPr/>
        </p:nvSpPr>
        <p:spPr>
          <a:xfrm>
            <a:off x="2694608" y="3801600"/>
            <a:ext cx="4362161" cy="763479"/>
          </a:xfrm>
          <a:prstGeom prst="rect">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200" b="1" dirty="0" smtClean="0">
                <a:solidFill>
                  <a:schemeClr val="tx1"/>
                </a:solidFill>
                <a:latin typeface="宋体" panose="02010600030101010101" pitchFamily="2" charset="-122"/>
                <a:ea typeface="宋体" panose="02010600030101010101" pitchFamily="2" charset="-122"/>
                <a:cs typeface="楷体" panose="02010609060101010101" charset="-122"/>
              </a:rPr>
              <a:t>近义词：</a:t>
            </a:r>
            <a:r>
              <a:rPr lang="zh-CN" altLang="en-US" sz="3200" b="1" dirty="0" smtClean="0">
                <a:solidFill>
                  <a:schemeClr val="tx1"/>
                </a:solidFill>
                <a:latin typeface="楷体" panose="02010609060101010101" charset="-122"/>
                <a:ea typeface="楷体" panose="02010609060101010101" charset="-122"/>
                <a:cs typeface="楷体" panose="02010609060101010101" charset="-122"/>
              </a:rPr>
              <a:t>幽静</a:t>
            </a:r>
            <a:r>
              <a:rPr lang="en-US" altLang="zh-CN" sz="3200" b="1" dirty="0" smtClean="0">
                <a:solidFill>
                  <a:schemeClr val="tx1"/>
                </a:solidFill>
                <a:latin typeface="楷体" panose="02010609060101010101" charset="-122"/>
                <a:ea typeface="楷体" panose="02010609060101010101" charset="-122"/>
                <a:cs typeface="楷体" panose="02010609060101010101" charset="-122"/>
              </a:rPr>
              <a:t>——</a:t>
            </a:r>
            <a:r>
              <a:rPr lang="zh-CN" altLang="en-US" sz="3200" b="1" dirty="0" smtClean="0">
                <a:solidFill>
                  <a:schemeClr val="tx1"/>
                </a:solidFill>
                <a:latin typeface="楷体" panose="02010609060101010101" charset="-122"/>
                <a:ea typeface="楷体" panose="02010609060101010101" charset="-122"/>
                <a:cs typeface="楷体" panose="02010609060101010101" charset="-122"/>
              </a:rPr>
              <a:t>清幽</a:t>
            </a:r>
            <a:endParaRPr lang="en-US" altLang="zh-CN" sz="3200" b="1" dirty="0">
              <a:solidFill>
                <a:schemeClr val="tx1"/>
              </a:solidFill>
              <a:latin typeface="楷体" panose="02010609060101010101" charset="-122"/>
              <a:ea typeface="楷体" panose="02010609060101010101" charset="-122"/>
              <a:cs typeface="楷体" panose="02010609060101010101" charset="-122"/>
            </a:endParaRPr>
          </a:p>
        </p:txBody>
      </p:sp>
      <p:sp>
        <p:nvSpPr>
          <p:cNvPr id="10" name="TextBox 9"/>
          <p:cNvSpPr txBox="1"/>
          <p:nvPr/>
        </p:nvSpPr>
        <p:spPr>
          <a:xfrm>
            <a:off x="0" y="380985"/>
            <a:ext cx="1126497" cy="598805"/>
          </a:xfrm>
          <a:prstGeom prst="rect">
            <a:avLst/>
          </a:prstGeom>
          <a:solidFill>
            <a:srgbClr val="92D05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zh-CN" altLang="en-US" sz="3300" b="1" dirty="0" smtClean="0">
                <a:solidFill>
                  <a:schemeClr val="tx1"/>
                </a:solidFill>
                <a:uFillTx/>
                <a:latin typeface="幼圆" panose="02010509060101010101" charset="-122"/>
                <a:ea typeface="幼圆" panose="02010509060101010101" charset="-122"/>
              </a:rPr>
              <a:t>词语</a:t>
            </a:r>
            <a:endParaRPr lang="zh-CN" altLang="en-US" sz="3300" b="1" dirty="0" smtClean="0">
              <a:solidFill>
                <a:schemeClr val="tx1"/>
              </a:solidFill>
              <a:uFillTx/>
              <a:latin typeface="幼圆" panose="02010509060101010101" charset="-122"/>
              <a:ea typeface="幼圆" panose="020105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1266254" y="1232922"/>
            <a:ext cx="6934983" cy="2677656"/>
          </a:xfrm>
          <a:prstGeom prst="rect">
            <a:avLst/>
          </a:prstGeom>
          <a:noFill/>
        </p:spPr>
        <p:txBody>
          <a:bodyPr wrap="square" rtlCol="0">
            <a:spAutoFit/>
          </a:bodyPr>
          <a:lstStyle/>
          <a:p>
            <a:pPr indent="711200" algn="l" fontAlgn="auto">
              <a:buNone/>
            </a:pPr>
            <a:r>
              <a:rPr lang="zh-CN" altLang="en-US" sz="2800" b="1" dirty="0" smtClean="0">
                <a:latin typeface="楷体" panose="02010609060101010101" charset="-122"/>
                <a:ea typeface="楷体" panose="02010609060101010101" charset="-122"/>
                <a:sym typeface="+mn-ea"/>
              </a:rPr>
              <a:t>亲爱的同学们，在第七单元中，我们学习了《文言文二则》《月光曲》《京剧趣谈》以及《语文园地》，让我们一起来复习一下本单元的知识吧！</a:t>
            </a:r>
            <a:endParaRPr lang="zh-CN" altLang="en-US" sz="2800" b="1" dirty="0" smtClean="0">
              <a:latin typeface="楷体" panose="02010609060101010101" charset="-122"/>
              <a:ea typeface="楷体" panose="02010609060101010101" charset="-122"/>
            </a:endParaRPr>
          </a:p>
          <a:p>
            <a:pPr indent="711200" algn="l" fontAlgn="auto">
              <a:buNone/>
            </a:pPr>
            <a:r>
              <a:rPr lang="zh-CN" altLang="en-US" sz="2800" b="1" dirty="0" smtClean="0">
                <a:latin typeface="楷体" panose="02010609060101010101" charset="-122"/>
                <a:ea typeface="楷体" panose="02010609060101010101" charset="-122"/>
                <a:sym typeface="+mn-ea"/>
              </a:rPr>
              <a:t>首先让我们一起来看看本单元有哪些需要注意的生字。</a:t>
            </a:r>
            <a:endParaRPr lang="zh-CN" altLang="en-US" sz="2400" b="1" dirty="0" smtClean="0">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464560" y="397960"/>
            <a:ext cx="2214880" cy="58356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《月光曲》</a:t>
            </a:r>
            <a:endParaRPr lang="zh-CN" altLang="en-US" sz="3200" dirty="0">
              <a:solidFill>
                <a:srgbClr val="FF0000"/>
              </a:solidFill>
              <a:latin typeface="黑体" panose="02010609060101010101" pitchFamily="49" charset="-122"/>
              <a:ea typeface="黑体" panose="02010609060101010101" pitchFamily="49" charset="-122"/>
            </a:endParaRPr>
          </a:p>
        </p:txBody>
      </p:sp>
      <p:sp>
        <p:nvSpPr>
          <p:cNvPr id="4" name="文本框 3"/>
          <p:cNvSpPr txBox="1"/>
          <p:nvPr/>
        </p:nvSpPr>
        <p:spPr>
          <a:xfrm>
            <a:off x="655479" y="1445234"/>
            <a:ext cx="4807585" cy="521970"/>
          </a:xfrm>
          <a:prstGeom prst="rect">
            <a:avLst/>
          </a:prstGeom>
          <a:noFill/>
        </p:spPr>
        <p:txBody>
          <a:bodyPr wrap="none" rtlCol="0">
            <a:spAutoFit/>
          </a:bodyPr>
          <a:lstStyle/>
          <a:p>
            <a:pPr algn="l"/>
            <a:r>
              <a:rPr lang="zh-CN" altLang="en-US" sz="2800">
                <a:solidFill>
                  <a:srgbClr val="0000FF"/>
                </a:solidFill>
                <a:latin typeface="黑体" panose="02010609060101010101" pitchFamily="49" charset="-122"/>
                <a:ea typeface="黑体" panose="02010609060101010101" pitchFamily="49" charset="-122"/>
                <a:cs typeface="楷体" panose="02010609060101010101" charset="-122"/>
                <a:sym typeface="+mn-ea"/>
              </a:rPr>
              <a:t>清幽：</a:t>
            </a:r>
            <a:r>
              <a:rPr lang="zh-CN" altLang="en-US" sz="2800" b="1">
                <a:latin typeface="楷体" panose="02010609060101010101" charset="-122"/>
                <a:ea typeface="楷体" panose="02010609060101010101" charset="-122"/>
                <a:cs typeface="楷体" panose="02010609060101010101" charset="-122"/>
                <a:sym typeface="+mn-ea"/>
              </a:rPr>
              <a:t>（风景）秀丽而幽静。</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655320" y="2284095"/>
            <a:ext cx="8136255" cy="953135"/>
          </a:xfrm>
          <a:prstGeom prst="rect">
            <a:avLst/>
          </a:prstGeom>
          <a:noFill/>
        </p:spPr>
        <p:txBody>
          <a:bodyPr wrap="square" rtlCol="0">
            <a:spAutoFit/>
          </a:bodyPr>
          <a:lstStyle/>
          <a:p>
            <a:pPr algn="l"/>
            <a:r>
              <a:rPr lang="zh-CN" altLang="en-US" sz="2800" dirty="0">
                <a:solidFill>
                  <a:srgbClr val="0000FF"/>
                </a:solidFill>
                <a:latin typeface="黑体" panose="02010609060101010101" pitchFamily="49" charset="-122"/>
                <a:ea typeface="黑体" panose="02010609060101010101" pitchFamily="49" charset="-122"/>
                <a:cs typeface="楷体" panose="02010609060101010101" charset="-122"/>
                <a:sym typeface="+mn-ea"/>
              </a:rPr>
              <a:t>陶醉：</a:t>
            </a:r>
            <a:r>
              <a:rPr lang="zh-CN" altLang="en-US" sz="2800" b="1" dirty="0">
                <a:latin typeface="楷体" panose="02010609060101010101" charset="-122"/>
                <a:ea typeface="楷体" panose="02010609060101010101" charset="-122"/>
                <a:cs typeface="楷体" panose="02010609060101010101" charset="-122"/>
                <a:sym typeface="+mn-ea"/>
              </a:rPr>
              <a:t>表示很满意地沉浸在某种境界或思想活动</a:t>
            </a:r>
            <a:r>
              <a:rPr lang="zh-CN" altLang="en-US" sz="2800" b="1" dirty="0" smtClean="0">
                <a:latin typeface="楷体" panose="02010609060101010101" charset="-122"/>
                <a:ea typeface="楷体" panose="02010609060101010101" charset="-122"/>
                <a:cs typeface="楷体" panose="02010609060101010101" charset="-122"/>
                <a:sym typeface="+mn-ea"/>
              </a:rPr>
              <a:t>中，沉醉</a:t>
            </a:r>
            <a:r>
              <a:rPr lang="zh-CN" altLang="en-US" sz="2800" b="1" dirty="0">
                <a:latin typeface="楷体" panose="02010609060101010101" charset="-122"/>
                <a:ea typeface="楷体" panose="02010609060101010101" charset="-122"/>
                <a:cs typeface="楷体" panose="02010609060101010101" charset="-122"/>
                <a:sym typeface="+mn-ea"/>
              </a:rPr>
              <a:t>于某种事物或境界</a:t>
            </a:r>
            <a:r>
              <a:rPr lang="zh-CN" altLang="en-US" sz="2800" b="1" dirty="0" smtClean="0">
                <a:latin typeface="楷体" panose="02010609060101010101" charset="-122"/>
                <a:ea typeface="楷体" panose="02010609060101010101" charset="-122"/>
                <a:cs typeface="楷体" panose="02010609060101010101" charset="-122"/>
                <a:sym typeface="+mn-ea"/>
              </a:rPr>
              <a:t>里，以</a:t>
            </a:r>
            <a:r>
              <a:rPr lang="zh-CN" altLang="en-US" sz="2800" b="1" dirty="0">
                <a:latin typeface="楷体" panose="02010609060101010101" charset="-122"/>
                <a:ea typeface="楷体" panose="02010609060101010101" charset="-122"/>
                <a:cs typeface="楷体" panose="02010609060101010101" charset="-122"/>
                <a:sym typeface="+mn-ea"/>
              </a:rPr>
              <a:t>求得内心的安慰。</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5" name="文本框 4"/>
          <p:cNvSpPr txBox="1"/>
          <p:nvPr/>
        </p:nvSpPr>
        <p:spPr>
          <a:xfrm>
            <a:off x="718820" y="3435985"/>
            <a:ext cx="8134985" cy="953135"/>
          </a:xfrm>
          <a:prstGeom prst="rect">
            <a:avLst/>
          </a:prstGeom>
          <a:solidFill>
            <a:schemeClr val="accent1">
              <a:lumMod val="40000"/>
              <a:lumOff val="60000"/>
            </a:schemeClr>
          </a:solidFill>
        </p:spPr>
        <p:txBody>
          <a:bodyPr wrap="square" rtlCol="0">
            <a:spAutoFit/>
          </a:bodyPr>
          <a:lstStyle/>
          <a:p>
            <a:r>
              <a:rPr lang="zh-CN" altLang="en-US" sz="2800" b="1" dirty="0">
                <a:latin typeface="楷体" panose="02010609060101010101" charset="-122"/>
                <a:ea typeface="楷体" panose="02010609060101010101" charset="-122"/>
                <a:cs typeface="楷体" panose="02010609060101010101" charset="-122"/>
              </a:rPr>
              <a:t> </a:t>
            </a:r>
            <a:r>
              <a:rPr lang="zh-CN" altLang="en-US" sz="2800" b="1" dirty="0" smtClean="0">
                <a:latin typeface="楷体" panose="02010609060101010101" charset="-122"/>
                <a:ea typeface="楷体" panose="02010609060101010101" charset="-122"/>
                <a:cs typeface="楷体" panose="02010609060101010101" charset="-122"/>
              </a:rPr>
              <a:t>  </a:t>
            </a:r>
            <a:r>
              <a:rPr lang="en-US" altLang="zh-CN" sz="2800" b="1" dirty="0" smtClean="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陶醉</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指忘记自己而沉浸于某种情境</a:t>
            </a:r>
            <a:r>
              <a:rPr lang="zh-CN" altLang="en-US" sz="2800" b="1" dirty="0" smtClean="0">
                <a:latin typeface="楷体" panose="02010609060101010101" charset="-122"/>
                <a:ea typeface="楷体" panose="02010609060101010101" charset="-122"/>
                <a:cs typeface="楷体" panose="02010609060101010101" charset="-122"/>
              </a:rPr>
              <a:t>中，如</a:t>
            </a:r>
            <a:r>
              <a:rPr lang="zh-CN" altLang="en-US" sz="2800" b="1" dirty="0">
                <a:latin typeface="楷体" panose="02010609060101010101" charset="-122"/>
                <a:ea typeface="楷体" panose="02010609060101010101" charset="-122"/>
                <a:cs typeface="楷体" panose="02010609060101010101" charset="-122"/>
              </a:rPr>
              <a:t>：自我陶醉。</a:t>
            </a:r>
            <a:endParaRPr lang="zh-CN" altLang="en-US" sz="2800" b="1"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91344" y="733399"/>
            <a:ext cx="6965950" cy="521970"/>
          </a:xfrm>
          <a:prstGeom prst="rect">
            <a:avLst/>
          </a:prstGeom>
          <a:noFill/>
        </p:spPr>
        <p:txBody>
          <a:bodyPr wrap="none" rtlCol="0">
            <a:spAutoFit/>
          </a:bodyPr>
          <a:lstStyle/>
          <a:p>
            <a:pPr algn="l"/>
            <a:r>
              <a:rPr lang="zh-CN" altLang="en-US" sz="2800" dirty="0">
                <a:solidFill>
                  <a:srgbClr val="0000FF"/>
                </a:solidFill>
                <a:latin typeface="黑体" panose="02010609060101010101" pitchFamily="49" charset="-122"/>
                <a:ea typeface="黑体" panose="02010609060101010101" pitchFamily="49" charset="-122"/>
                <a:cs typeface="楷体" panose="02010609060101010101" charset="-122"/>
                <a:sym typeface="+mn-ea"/>
              </a:rPr>
              <a:t>断断续续：</a:t>
            </a:r>
            <a:r>
              <a:rPr lang="zh-CN" altLang="en-US" sz="2800" b="1" dirty="0">
                <a:latin typeface="楷体" panose="02010609060101010101" charset="-122"/>
                <a:ea typeface="楷体" panose="02010609060101010101" charset="-122"/>
                <a:cs typeface="楷体" panose="02010609060101010101" charset="-122"/>
                <a:sym typeface="+mn-ea"/>
              </a:rPr>
              <a:t>状态词。时而</a:t>
            </a:r>
            <a:r>
              <a:rPr lang="zh-CN" altLang="en-US" sz="2800" b="1" dirty="0" smtClean="0">
                <a:latin typeface="楷体" panose="02010609060101010101" charset="-122"/>
                <a:ea typeface="楷体" panose="02010609060101010101" charset="-122"/>
                <a:cs typeface="楷体" panose="02010609060101010101" charset="-122"/>
                <a:sym typeface="+mn-ea"/>
              </a:rPr>
              <a:t>中断，时而</a:t>
            </a:r>
            <a:r>
              <a:rPr lang="zh-CN" altLang="en-US" sz="2800" b="1" dirty="0">
                <a:latin typeface="楷体" panose="02010609060101010101" charset="-122"/>
                <a:ea typeface="楷体" panose="02010609060101010101" charset="-122"/>
                <a:cs typeface="楷体" panose="02010609060101010101" charset="-122"/>
                <a:sym typeface="+mn-ea"/>
              </a:rPr>
              <a:t>继续。</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591185" y="1673860"/>
            <a:ext cx="8079105" cy="953135"/>
          </a:xfrm>
          <a:prstGeom prst="rect">
            <a:avLst/>
          </a:prstGeom>
          <a:noFill/>
        </p:spPr>
        <p:txBody>
          <a:bodyPr wrap="square" rtlCol="0">
            <a:spAutoFit/>
          </a:bodyPr>
          <a:lstStyle/>
          <a:p>
            <a:pPr algn="l"/>
            <a:r>
              <a:rPr lang="zh-CN" altLang="en-US" sz="2800" dirty="0">
                <a:solidFill>
                  <a:srgbClr val="0000FF"/>
                </a:solidFill>
                <a:latin typeface="黑体" panose="02010609060101010101" pitchFamily="49" charset="-122"/>
                <a:ea typeface="黑体" panose="02010609060101010101" pitchFamily="49" charset="-122"/>
                <a:cs typeface="楷体" panose="02010609060101010101" charset="-122"/>
                <a:sym typeface="+mn-ea"/>
              </a:rPr>
              <a:t>微波粼粼：</a:t>
            </a:r>
            <a:r>
              <a:rPr lang="zh-CN" altLang="en-US" sz="2800" b="1" dirty="0" smtClean="0">
                <a:latin typeface="楷体" panose="02010609060101010101" charset="-122"/>
                <a:ea typeface="楷体" panose="02010609060101010101" charset="-122"/>
                <a:cs typeface="楷体" panose="02010609060101010101" charset="-122"/>
                <a:sym typeface="+mn-ea"/>
              </a:rPr>
              <a:t>微，细小</a:t>
            </a:r>
            <a:r>
              <a:rPr lang="zh-CN" altLang="en-US" sz="2800" b="1" dirty="0">
                <a:latin typeface="楷体" panose="02010609060101010101" charset="-122"/>
                <a:ea typeface="楷体" panose="02010609060101010101" charset="-122"/>
                <a:cs typeface="楷体" panose="02010609060101010101" charset="-122"/>
                <a:sym typeface="+mn-ea"/>
              </a:rPr>
              <a:t>；</a:t>
            </a:r>
            <a:r>
              <a:rPr lang="zh-CN" altLang="en-US" sz="2800" b="1" dirty="0" smtClean="0">
                <a:latin typeface="楷体" panose="02010609060101010101" charset="-122"/>
                <a:ea typeface="楷体" panose="02010609060101010101" charset="-122"/>
                <a:cs typeface="楷体" panose="02010609060101010101" charset="-122"/>
                <a:sym typeface="+mn-ea"/>
              </a:rPr>
              <a:t>粼粼，细小</a:t>
            </a:r>
            <a:r>
              <a:rPr lang="zh-CN" altLang="en-US" sz="2800" b="1" dirty="0">
                <a:latin typeface="楷体" panose="02010609060101010101" charset="-122"/>
                <a:ea typeface="楷体" panose="02010609060101010101" charset="-122"/>
                <a:cs typeface="楷体" panose="02010609060101010101" charset="-122"/>
                <a:sym typeface="+mn-ea"/>
              </a:rPr>
              <a:t>的水波闪闪发光。形容水石等很明净。</a:t>
            </a:r>
            <a:endParaRPr lang="zh-CN" altLang="en-US" sz="2800" b="1" dirty="0">
              <a:latin typeface="楷体" panose="02010609060101010101" charset="-122"/>
              <a:ea typeface="楷体" panose="02010609060101010101" charset="-122"/>
              <a:cs typeface="楷体" panose="02010609060101010101" charset="-122"/>
              <a:sym typeface="+mn-ea"/>
            </a:endParaRPr>
          </a:p>
        </p:txBody>
      </p:sp>
      <p:pic>
        <p:nvPicPr>
          <p:cNvPr id="2" name="图片 1" descr="u=395679426,3259890169&amp;fm=26&amp;gp=0"/>
          <p:cNvPicPr>
            <a:picLocks noChangeAspect="1"/>
          </p:cNvPicPr>
          <p:nvPr>
            <p:custDataLst>
              <p:tags r:id="rId1"/>
            </p:custDataLst>
          </p:nvPr>
        </p:nvPicPr>
        <p:blipFill>
          <a:blip r:embed="rId2"/>
          <a:stretch>
            <a:fillRect/>
          </a:stretch>
        </p:blipFill>
        <p:spPr>
          <a:xfrm>
            <a:off x="2703225" y="2811653"/>
            <a:ext cx="3855022" cy="1749044"/>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154680" y="263975"/>
            <a:ext cx="2621280" cy="583565"/>
          </a:xfrm>
          <a:prstGeom prst="rect">
            <a:avLst/>
          </a:prstGeom>
          <a:noFill/>
        </p:spPr>
        <p:txBody>
          <a:bodyPr wrap="none" rtlCol="0">
            <a:spAutoFit/>
          </a:bodyPr>
          <a:lstStyle/>
          <a:p>
            <a:pPr algn="l"/>
            <a:r>
              <a:rPr lang="zh-CN" altLang="en-US" sz="3200">
                <a:solidFill>
                  <a:srgbClr val="FF0000"/>
                </a:solidFill>
                <a:latin typeface="黑体" panose="02010609060101010101" pitchFamily="49" charset="-122"/>
                <a:ea typeface="黑体" panose="02010609060101010101" pitchFamily="49" charset="-122"/>
                <a:sym typeface="+mn-ea"/>
              </a:rPr>
              <a:t>《京剧趣谈》</a:t>
            </a:r>
            <a:endParaRPr lang="zh-CN" altLang="en-US" sz="3200">
              <a:solidFill>
                <a:srgbClr val="FF0000"/>
              </a:solidFill>
              <a:latin typeface="黑体" panose="02010609060101010101" pitchFamily="49" charset="-122"/>
              <a:ea typeface="黑体" panose="02010609060101010101" pitchFamily="49" charset="-122"/>
            </a:endParaRPr>
          </a:p>
        </p:txBody>
      </p:sp>
      <p:sp>
        <p:nvSpPr>
          <p:cNvPr id="4" name="文本框 3"/>
          <p:cNvSpPr txBox="1"/>
          <p:nvPr/>
        </p:nvSpPr>
        <p:spPr>
          <a:xfrm>
            <a:off x="624840" y="2591435"/>
            <a:ext cx="8347710" cy="953135"/>
          </a:xfrm>
          <a:prstGeom prst="rect">
            <a:avLst/>
          </a:prstGeom>
          <a:noFill/>
        </p:spPr>
        <p:txBody>
          <a:bodyPr wrap="square" rtlCol="0">
            <a:spAutoFit/>
          </a:bodyPr>
          <a:lstStyle/>
          <a:p>
            <a:pPr algn="l"/>
            <a:r>
              <a:rPr lang="zh-CN" altLang="en-US" sz="2800" dirty="0">
                <a:solidFill>
                  <a:srgbClr val="0000FF"/>
                </a:solidFill>
                <a:latin typeface="黑体" panose="02010609060101010101" pitchFamily="49" charset="-122"/>
                <a:ea typeface="黑体" panose="02010609060101010101" pitchFamily="49" charset="-122"/>
                <a:cs typeface="楷体" panose="02010609060101010101" charset="-122"/>
                <a:sym typeface="+mn-ea"/>
              </a:rPr>
              <a:t>尴尬：</a:t>
            </a:r>
            <a:r>
              <a:rPr lang="zh-CN" altLang="en-US" sz="2800" b="1" dirty="0">
                <a:latin typeface="楷体" panose="02010609060101010101" charset="-122"/>
                <a:ea typeface="楷体" panose="02010609060101010101" charset="-122"/>
                <a:cs typeface="楷体" panose="02010609060101010101" charset="-122"/>
                <a:sym typeface="+mn-ea"/>
              </a:rPr>
              <a:t>1.处境</a:t>
            </a:r>
            <a:r>
              <a:rPr lang="zh-CN" altLang="en-US" sz="2800" b="1" dirty="0" smtClean="0">
                <a:latin typeface="楷体" panose="02010609060101010101" charset="-122"/>
                <a:ea typeface="楷体" panose="02010609060101010101" charset="-122"/>
                <a:cs typeface="楷体" panose="02010609060101010101" charset="-122"/>
                <a:sym typeface="+mn-ea"/>
              </a:rPr>
              <a:t>困难，不好</a:t>
            </a:r>
            <a:r>
              <a:rPr lang="zh-CN" altLang="en-US" sz="2800" b="1" dirty="0">
                <a:latin typeface="楷体" panose="02010609060101010101" charset="-122"/>
                <a:ea typeface="楷体" panose="02010609060101010101" charset="-122"/>
                <a:cs typeface="楷体" panose="02010609060101010101" charset="-122"/>
                <a:sym typeface="+mn-ea"/>
              </a:rPr>
              <a:t>处理；2.（神色、态度）不自然。</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5" name="文本框 4"/>
          <p:cNvSpPr txBox="1"/>
          <p:nvPr/>
        </p:nvSpPr>
        <p:spPr>
          <a:xfrm>
            <a:off x="624840" y="1080770"/>
            <a:ext cx="8348345" cy="1383665"/>
          </a:xfrm>
          <a:prstGeom prst="rect">
            <a:avLst/>
          </a:prstGeom>
          <a:noFill/>
        </p:spPr>
        <p:txBody>
          <a:bodyPr wrap="square" rtlCol="0">
            <a:spAutoFit/>
          </a:bodyPr>
          <a:lstStyle/>
          <a:p>
            <a:pPr algn="l"/>
            <a:r>
              <a:rPr lang="zh-CN" altLang="en-US" sz="2800">
                <a:solidFill>
                  <a:srgbClr val="0000FF"/>
                </a:solidFill>
                <a:latin typeface="黑体" panose="02010609060101010101" pitchFamily="49" charset="-122"/>
                <a:ea typeface="黑体" panose="02010609060101010101" pitchFamily="49" charset="-122"/>
                <a:cs typeface="楷体" panose="02010609060101010101" charset="-122"/>
                <a:sym typeface="+mn-ea"/>
              </a:rPr>
              <a:t>虚拟：</a:t>
            </a:r>
            <a:r>
              <a:rPr lang="zh-CN" altLang="en-US" sz="2800" b="1">
                <a:latin typeface="楷体" panose="02010609060101010101" charset="-122"/>
                <a:ea typeface="楷体" panose="02010609060101010101" charset="-122"/>
                <a:cs typeface="楷体" panose="02010609060101010101" charset="-122"/>
                <a:sym typeface="+mn-ea"/>
              </a:rPr>
              <a:t>指不符合或不一定符合事实的虚拟的情况；凭想象编造的事；由高科技术实现的仿实物或伪实物的技术。</a:t>
            </a:r>
            <a:endParaRPr lang="zh-CN" altLang="en-US" sz="2800" b="1">
              <a:latin typeface="楷体" panose="02010609060101010101" charset="-122"/>
              <a:ea typeface="楷体" panose="02010609060101010101" charset="-122"/>
              <a:cs typeface="楷体" panose="02010609060101010101" charset="-122"/>
              <a:sym typeface="+mn-ea"/>
            </a:endParaRPr>
          </a:p>
        </p:txBody>
      </p:sp>
      <p:sp>
        <p:nvSpPr>
          <p:cNvPr id="2" name="文本框 1"/>
          <p:cNvSpPr txBox="1"/>
          <p:nvPr/>
        </p:nvSpPr>
        <p:spPr>
          <a:xfrm>
            <a:off x="689611" y="3620770"/>
            <a:ext cx="8054340" cy="953135"/>
          </a:xfrm>
          <a:prstGeom prst="rect">
            <a:avLst/>
          </a:prstGeom>
          <a:solidFill>
            <a:schemeClr val="accent1">
              <a:lumMod val="40000"/>
              <a:lumOff val="60000"/>
            </a:schemeClr>
          </a:solidFill>
        </p:spPr>
        <p:txBody>
          <a:bodyPr wrap="square" rtlCol="0">
            <a:spAutoFit/>
          </a:bodyPr>
          <a:lstStyle>
            <a:defPPr>
              <a:defRPr lang="zh-CN"/>
            </a:defPPr>
            <a:lvl1pPr>
              <a:defRPr sz="2800" b="1">
                <a:latin typeface="楷体" panose="02010609060101010101" charset="-122"/>
                <a:ea typeface="楷体" panose="02010609060101010101" charset="-122"/>
                <a:cs typeface="楷体" panose="02010609060101010101" charset="-122"/>
              </a:defRPr>
            </a:lvl1pPr>
          </a:lstStyle>
          <a:p>
            <a:r>
              <a:rPr lang="en-US" altLang="zh-CN" dirty="0" smtClean="0"/>
              <a:t>   “</a:t>
            </a:r>
            <a:r>
              <a:rPr lang="zh-CN" altLang="en-US" dirty="0"/>
              <a:t>尴尬</a:t>
            </a:r>
            <a:r>
              <a:rPr lang="en-US" altLang="zh-CN" dirty="0"/>
              <a:t>”</a:t>
            </a:r>
            <a:r>
              <a:rPr lang="zh-CN" altLang="en-US" dirty="0"/>
              <a:t>是描写神态的</a:t>
            </a:r>
            <a:r>
              <a:rPr lang="zh-CN" altLang="en-US" dirty="0" smtClean="0"/>
              <a:t>词语，通常</a:t>
            </a:r>
            <a:r>
              <a:rPr lang="zh-CN" altLang="en-US" dirty="0"/>
              <a:t>是说人遇到的一种</a:t>
            </a:r>
            <a:r>
              <a:rPr lang="zh-CN" altLang="en-US" dirty="0" smtClean="0"/>
              <a:t>情景，让</a:t>
            </a:r>
            <a:r>
              <a:rPr lang="zh-CN" altLang="en-US" dirty="0"/>
              <a:t>人觉得窘迫。</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771049" y="1094396"/>
            <a:ext cx="6965950" cy="521970"/>
          </a:xfrm>
          <a:prstGeom prst="rect">
            <a:avLst/>
          </a:prstGeom>
          <a:noFill/>
        </p:spPr>
        <p:txBody>
          <a:bodyPr wrap="none" rtlCol="0">
            <a:spAutoFit/>
          </a:bodyPr>
          <a:lstStyle/>
          <a:p>
            <a:pPr algn="l"/>
            <a:r>
              <a:rPr lang="zh-CN" altLang="en-US" sz="2800" dirty="0">
                <a:solidFill>
                  <a:srgbClr val="0000FF"/>
                </a:solidFill>
                <a:latin typeface="黑体" panose="02010609060101010101" pitchFamily="49" charset="-122"/>
                <a:ea typeface="黑体" panose="02010609060101010101" pitchFamily="49" charset="-122"/>
                <a:cs typeface="楷体" panose="02010609060101010101" charset="-122"/>
                <a:sym typeface="+mn-ea"/>
              </a:rPr>
              <a:t>无穷无尽：</a:t>
            </a:r>
            <a:r>
              <a:rPr lang="zh-CN" altLang="en-US" sz="2800" b="1" dirty="0" smtClean="0">
                <a:latin typeface="楷体" panose="02010609060101010101" charset="-122"/>
                <a:ea typeface="楷体" panose="02010609060101010101" charset="-122"/>
                <a:cs typeface="楷体" panose="02010609060101010101" charset="-122"/>
                <a:sym typeface="+mn-ea"/>
              </a:rPr>
              <a:t>穷，完</a:t>
            </a:r>
            <a:r>
              <a:rPr lang="zh-CN" altLang="en-US" sz="2800" b="1" dirty="0">
                <a:latin typeface="楷体" panose="02010609060101010101" charset="-122"/>
                <a:ea typeface="楷体" panose="02010609060101010101" charset="-122"/>
                <a:cs typeface="楷体" panose="02010609060101010101" charset="-122"/>
                <a:sym typeface="+mn-ea"/>
              </a:rPr>
              <a:t>。没有</a:t>
            </a:r>
            <a:r>
              <a:rPr lang="zh-CN" altLang="en-US" sz="2800" b="1" dirty="0" smtClean="0">
                <a:latin typeface="楷体" panose="02010609060101010101" charset="-122"/>
                <a:ea typeface="楷体" panose="02010609060101010101" charset="-122"/>
                <a:cs typeface="楷体" panose="02010609060101010101" charset="-122"/>
                <a:sym typeface="+mn-ea"/>
              </a:rPr>
              <a:t>止境，没有</a:t>
            </a:r>
            <a:r>
              <a:rPr lang="zh-CN" altLang="en-US" sz="2800" b="1" dirty="0">
                <a:latin typeface="楷体" panose="02010609060101010101" charset="-122"/>
                <a:ea typeface="楷体" panose="02010609060101010101" charset="-122"/>
                <a:cs typeface="楷体" panose="02010609060101010101" charset="-122"/>
                <a:sym typeface="+mn-ea"/>
              </a:rPr>
              <a:t>限度。</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770890" y="1894840"/>
            <a:ext cx="7767955" cy="953135"/>
          </a:xfrm>
          <a:prstGeom prst="rect">
            <a:avLst/>
          </a:prstGeom>
          <a:noFill/>
        </p:spPr>
        <p:txBody>
          <a:bodyPr wrap="square" rtlCol="0">
            <a:spAutoFit/>
          </a:bodyPr>
          <a:lstStyle/>
          <a:p>
            <a:pPr algn="l"/>
            <a:r>
              <a:rPr lang="zh-CN" altLang="en-US" sz="2800" dirty="0">
                <a:solidFill>
                  <a:srgbClr val="0000FF"/>
                </a:solidFill>
                <a:latin typeface="黑体" panose="02010609060101010101" pitchFamily="49" charset="-122"/>
                <a:ea typeface="黑体" panose="02010609060101010101" pitchFamily="49" charset="-122"/>
                <a:cs typeface="楷体" panose="02010609060101010101" charset="-122"/>
                <a:sym typeface="+mn-ea"/>
              </a:rPr>
              <a:t>约定俗成：</a:t>
            </a:r>
            <a:r>
              <a:rPr lang="zh-CN" altLang="en-US" sz="2800" b="1" dirty="0">
                <a:latin typeface="楷体" panose="02010609060101010101" charset="-122"/>
                <a:ea typeface="楷体" panose="02010609060101010101" charset="-122"/>
                <a:cs typeface="楷体" panose="02010609060101010101" charset="-122"/>
                <a:sym typeface="+mn-ea"/>
              </a:rPr>
              <a:t>指某种事物的名称或社会</a:t>
            </a:r>
            <a:r>
              <a:rPr lang="zh-CN" altLang="en-US" sz="2800" b="1" dirty="0" smtClean="0">
                <a:latin typeface="楷体" panose="02010609060101010101" charset="-122"/>
                <a:ea typeface="楷体" panose="02010609060101010101" charset="-122"/>
                <a:cs typeface="楷体" panose="02010609060101010101" charset="-122"/>
                <a:sym typeface="+mn-ea"/>
              </a:rPr>
              <a:t>习惯，经过</a:t>
            </a:r>
            <a:r>
              <a:rPr lang="zh-CN" altLang="en-US" sz="2800" b="1" dirty="0">
                <a:latin typeface="楷体" panose="02010609060101010101" charset="-122"/>
                <a:ea typeface="楷体" panose="02010609060101010101" charset="-122"/>
                <a:cs typeface="楷体" panose="02010609060101010101" charset="-122"/>
                <a:sym typeface="+mn-ea"/>
              </a:rPr>
              <a:t>长期的社会实践而被</a:t>
            </a:r>
            <a:r>
              <a:rPr lang="zh-CN" altLang="en-US" sz="2800" b="1" dirty="0" smtClean="0">
                <a:latin typeface="楷体" panose="02010609060101010101" charset="-122"/>
                <a:ea typeface="楷体" panose="02010609060101010101" charset="-122"/>
                <a:cs typeface="楷体" panose="02010609060101010101" charset="-122"/>
                <a:sym typeface="+mn-ea"/>
              </a:rPr>
              <a:t>公认，并</a:t>
            </a:r>
            <a:r>
              <a:rPr lang="zh-CN" altLang="en-US" sz="2800" b="1" dirty="0">
                <a:latin typeface="楷体" panose="02010609060101010101" charset="-122"/>
                <a:ea typeface="楷体" panose="02010609060101010101" charset="-122"/>
                <a:cs typeface="楷体" panose="02010609060101010101" charset="-122"/>
                <a:sym typeface="+mn-ea"/>
              </a:rPr>
              <a:t>为大家遵守和沿用。</a:t>
            </a:r>
            <a:endParaRPr lang="zh-CN" altLang="en-US" sz="2800" b="1" dirty="0">
              <a:latin typeface="楷体" panose="02010609060101010101" charset="-122"/>
              <a:ea typeface="楷体" panose="02010609060101010101" charset="-122"/>
              <a:cs typeface="楷体" panose="02010609060101010101" charset="-122"/>
              <a:sym typeface="+mn-ea"/>
            </a:endParaRPr>
          </a:p>
        </p:txBody>
      </p:sp>
      <p:sp>
        <p:nvSpPr>
          <p:cNvPr id="5" name="文本框 4"/>
          <p:cNvSpPr txBox="1"/>
          <p:nvPr/>
        </p:nvSpPr>
        <p:spPr>
          <a:xfrm>
            <a:off x="771049" y="3164496"/>
            <a:ext cx="7323455" cy="521970"/>
          </a:xfrm>
          <a:prstGeom prst="rect">
            <a:avLst/>
          </a:prstGeom>
          <a:noFill/>
        </p:spPr>
        <p:txBody>
          <a:bodyPr wrap="none" rtlCol="0">
            <a:spAutoFit/>
          </a:bodyPr>
          <a:lstStyle/>
          <a:p>
            <a:pPr algn="l"/>
            <a:r>
              <a:rPr lang="zh-CN" altLang="en-US" sz="2800" dirty="0">
                <a:solidFill>
                  <a:srgbClr val="0000FF"/>
                </a:solidFill>
                <a:latin typeface="黑体" panose="02010609060101010101" pitchFamily="49" charset="-122"/>
                <a:ea typeface="黑体" panose="02010609060101010101" pitchFamily="49" charset="-122"/>
                <a:cs typeface="楷体" panose="02010609060101010101" charset="-122"/>
                <a:sym typeface="+mn-ea"/>
              </a:rPr>
              <a:t>戛然而止：</a:t>
            </a:r>
            <a:r>
              <a:rPr lang="zh-CN" altLang="en-US" sz="2800" b="1" dirty="0" smtClean="0">
                <a:latin typeface="楷体" panose="02010609060101010101" charset="-122"/>
                <a:ea typeface="楷体" panose="02010609060101010101" charset="-122"/>
                <a:cs typeface="楷体" panose="02010609060101010101" charset="-122"/>
                <a:sym typeface="+mn-ea"/>
              </a:rPr>
              <a:t>戛，拟声词</a:t>
            </a:r>
            <a:r>
              <a:rPr lang="zh-CN" altLang="en-US" sz="2800" b="1" dirty="0">
                <a:latin typeface="楷体" panose="02010609060101010101" charset="-122"/>
                <a:ea typeface="楷体" panose="02010609060101010101" charset="-122"/>
                <a:cs typeface="楷体" panose="02010609060101010101" charset="-122"/>
                <a:sym typeface="+mn-ea"/>
              </a:rPr>
              <a:t>。形容声音突然终止。</a:t>
            </a:r>
            <a:endParaRPr lang="zh-CN" altLang="en-US" sz="2800" b="1" dirty="0">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7196" y="1199804"/>
            <a:ext cx="8288179" cy="2797175"/>
          </a:xfrm>
          <a:prstGeom prst="rect">
            <a:avLst/>
          </a:prstGeom>
          <a:noFill/>
        </p:spPr>
        <p:txBody>
          <a:bodyPr wrap="square" rtlCol="0">
            <a:spAutoFit/>
          </a:bodyPr>
          <a:lstStyle/>
          <a:p>
            <a:pPr>
              <a:lnSpc>
                <a:spcPct val="110000"/>
              </a:lnSpc>
            </a:pPr>
            <a:r>
              <a:rPr lang="en-US" altLang="zh-CN" sz="3200" dirty="0">
                <a:latin typeface="黑体" panose="02010609060101010101" pitchFamily="49" charset="-122"/>
                <a:ea typeface="黑体" panose="02010609060101010101" pitchFamily="49" charset="-122"/>
                <a:cs typeface="黑体" panose="02010609060101010101" pitchFamily="49" charset="-122"/>
              </a:rPr>
              <a:t>    </a:t>
            </a:r>
            <a:r>
              <a:rPr lang="zh-CN" altLang="en-US" sz="3200" dirty="0">
                <a:latin typeface="黑体" panose="02010609060101010101" pitchFamily="49" charset="-122"/>
                <a:ea typeface="黑体" panose="02010609060101010101" pitchFamily="49" charset="-122"/>
                <a:cs typeface="黑体" panose="02010609060101010101" pitchFamily="49" charset="-122"/>
              </a:rPr>
              <a:t>一、读</a:t>
            </a:r>
            <a:r>
              <a:rPr lang="zh-CN" altLang="en-US" sz="3200" dirty="0" smtClean="0">
                <a:latin typeface="黑体" panose="02010609060101010101" pitchFamily="49" charset="-122"/>
                <a:ea typeface="黑体" panose="02010609060101010101" pitchFamily="49" charset="-122"/>
                <a:cs typeface="黑体" panose="02010609060101010101" pitchFamily="49" charset="-122"/>
              </a:rPr>
              <a:t>拼音，写</a:t>
            </a:r>
            <a:r>
              <a:rPr lang="zh-CN" altLang="en-US" sz="3200" dirty="0">
                <a:latin typeface="黑体" panose="02010609060101010101" pitchFamily="49" charset="-122"/>
                <a:ea typeface="黑体" panose="02010609060101010101" pitchFamily="49" charset="-122"/>
                <a:cs typeface="黑体" panose="02010609060101010101" pitchFamily="49" charset="-122"/>
              </a:rPr>
              <a:t>词语。</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a:p>
            <a:pPr>
              <a:lnSpc>
                <a:spcPct val="110000"/>
              </a:lnSpc>
            </a:pPr>
            <a:r>
              <a:rPr lang="en-US" altLang="zh-CN" sz="3200" b="1" dirty="0" smtClean="0">
                <a:solidFill>
                  <a:schemeClr val="tx1"/>
                </a:solidFill>
                <a:uFillTx/>
                <a:latin typeface="楷体" panose="02010609060101010101" charset="-122"/>
                <a:ea typeface="楷体" panose="02010609060101010101" charset="-122"/>
                <a:cs typeface="楷体" panose="02010609060101010101" charset="-122"/>
                <a:sym typeface="+mn-ea"/>
              </a:rPr>
              <a:t>    1</a:t>
            </a:r>
            <a:r>
              <a:rPr lang="en-US" altLang="zh-CN" sz="3200" b="1" dirty="0">
                <a:solidFill>
                  <a:schemeClr val="tx1"/>
                </a:solidFill>
                <a:uFillTx/>
                <a:latin typeface="楷体" panose="02010609060101010101" charset="-122"/>
                <a:ea typeface="楷体" panose="02010609060101010101" charset="-122"/>
                <a:cs typeface="楷体" panose="02010609060101010101" charset="-122"/>
                <a:sym typeface="+mn-ea"/>
              </a:rPr>
              <a:t>.我们用青春</a:t>
            </a:r>
            <a:r>
              <a:rPr lang="en-US" altLang="zh-CN" sz="3200" b="1" dirty="0">
                <a:solidFill>
                  <a:schemeClr val="tx1"/>
                </a:solidFill>
                <a:uFillTx/>
                <a:latin typeface="汉语拼音" panose="020B0604020202020204" pitchFamily="34" charset="0"/>
                <a:ea typeface="黑体" panose="02010609060101010101" pitchFamily="49" charset="-122"/>
                <a:cs typeface="汉语拼音" panose="020B0604020202020204" pitchFamily="34" charset="0"/>
                <a:sym typeface="+mn-ea"/>
              </a:rPr>
              <a:t>pǔ </a:t>
            </a:r>
            <a:r>
              <a:rPr lang="en-US" altLang="zh-CN" sz="3200" b="1" dirty="0" err="1">
                <a:solidFill>
                  <a:schemeClr val="tx1"/>
                </a:solidFill>
                <a:uFillTx/>
                <a:latin typeface="汉语拼音" panose="020B0604020202020204" pitchFamily="34" charset="0"/>
                <a:ea typeface="黑体" panose="02010609060101010101" pitchFamily="49" charset="-122"/>
                <a:cs typeface="汉语拼音" panose="020B0604020202020204" pitchFamily="34" charset="0"/>
                <a:sym typeface="+mn-ea"/>
              </a:rPr>
              <a:t>xiě</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    ）</a:t>
            </a:r>
            <a:r>
              <a:rPr lang="en-US" altLang="zh-CN" sz="3200" b="1" dirty="0" err="1">
                <a:solidFill>
                  <a:schemeClr val="tx1"/>
                </a:solidFill>
                <a:uFillTx/>
                <a:latin typeface="楷体" panose="02010609060101010101" charset="-122"/>
                <a:ea typeface="楷体" panose="02010609060101010101" charset="-122"/>
                <a:cs typeface="楷体" panose="02010609060101010101" charset="-122"/>
                <a:sym typeface="+mn-ea"/>
              </a:rPr>
              <a:t>着精彩的每一天</a:t>
            </a:r>
            <a:r>
              <a:rPr lang="en-US" altLang="zh-CN" sz="3200" b="1" dirty="0">
                <a:solidFill>
                  <a:schemeClr val="tx1"/>
                </a:solidFill>
                <a:uFillTx/>
                <a:latin typeface="楷体" panose="02010609060101010101" charset="-122"/>
                <a:ea typeface="楷体" panose="02010609060101010101" charset="-122"/>
                <a:cs typeface="楷体" panose="02010609060101010101" charset="-122"/>
                <a:sym typeface="+mn-ea"/>
              </a:rPr>
              <a:t>。</a:t>
            </a:r>
            <a:endParaRPr lang="en-US" altLang="zh-CN" sz="3200" b="1" dirty="0">
              <a:solidFill>
                <a:schemeClr val="tx1"/>
              </a:solidFill>
              <a:uFillTx/>
              <a:latin typeface="楷体" panose="02010609060101010101" charset="-122"/>
              <a:ea typeface="楷体" panose="02010609060101010101" charset="-122"/>
              <a:cs typeface="楷体" panose="02010609060101010101" charset="-122"/>
              <a:sym typeface="+mn-ea"/>
            </a:endParaRPr>
          </a:p>
          <a:p>
            <a:pPr>
              <a:lnSpc>
                <a:spcPct val="110000"/>
              </a:lnSpc>
            </a:pPr>
            <a:r>
              <a:rPr lang="en-US" altLang="zh-CN" sz="3200" b="1" dirty="0" smtClean="0">
                <a:solidFill>
                  <a:schemeClr val="tx1"/>
                </a:solidFill>
                <a:uFillTx/>
                <a:latin typeface="楷体" panose="02010609060101010101" charset="-122"/>
                <a:ea typeface="楷体" panose="02010609060101010101" charset="-122"/>
                <a:cs typeface="楷体" panose="02010609060101010101" charset="-122"/>
                <a:sym typeface="+mn-ea"/>
              </a:rPr>
              <a:t>    2</a:t>
            </a:r>
            <a:r>
              <a:rPr lang="en-US" altLang="zh-CN" sz="3200" b="1" dirty="0">
                <a:solidFill>
                  <a:schemeClr val="tx1"/>
                </a:solidFill>
                <a:uFillTx/>
                <a:latin typeface="楷体" panose="02010609060101010101" charset="-122"/>
                <a:ea typeface="楷体" panose="02010609060101010101" charset="-122"/>
                <a:cs typeface="楷体" panose="02010609060101010101" charset="-122"/>
                <a:sym typeface="+mn-ea"/>
              </a:rPr>
              <a:t>.</a:t>
            </a:r>
            <a:r>
              <a:rPr lang="en-US" altLang="zh-CN" sz="3200" b="1" dirty="0" smtClean="0">
                <a:solidFill>
                  <a:schemeClr val="tx1"/>
                </a:solidFill>
                <a:uFillTx/>
                <a:latin typeface="楷体" panose="02010609060101010101" charset="-122"/>
                <a:ea typeface="楷体" panose="02010609060101010101" charset="-122"/>
                <a:cs typeface="楷体" panose="02010609060101010101" charset="-122"/>
                <a:sym typeface="+mn-ea"/>
              </a:rPr>
              <a:t>那清脆的雨声</a:t>
            </a:r>
            <a:r>
              <a:rPr lang="zh-CN" altLang="en-US" sz="3200" b="1" dirty="0" smtClean="0">
                <a:solidFill>
                  <a:schemeClr val="tx1"/>
                </a:solidFill>
                <a:uFillTx/>
                <a:latin typeface="楷体" panose="02010609060101010101" charset="-122"/>
                <a:ea typeface="楷体" panose="02010609060101010101" charset="-122"/>
                <a:cs typeface="楷体" panose="02010609060101010101" charset="-122"/>
                <a:sym typeface="+mn-ea"/>
              </a:rPr>
              <a:t>，</a:t>
            </a:r>
            <a:r>
              <a:rPr lang="en-US" altLang="zh-CN" sz="3200" b="1" dirty="0" err="1" smtClean="0">
                <a:solidFill>
                  <a:schemeClr val="tx1"/>
                </a:solidFill>
                <a:uFillTx/>
                <a:latin typeface="楷体" panose="02010609060101010101" charset="-122"/>
                <a:ea typeface="楷体" panose="02010609060101010101" charset="-122"/>
                <a:cs typeface="楷体" panose="02010609060101010101" charset="-122"/>
                <a:sym typeface="+mn-ea"/>
              </a:rPr>
              <a:t>就像迷人的音乐</a:t>
            </a:r>
            <a:r>
              <a:rPr lang="zh-CN" altLang="en-US" sz="3200" b="1" dirty="0" smtClean="0">
                <a:solidFill>
                  <a:schemeClr val="tx1"/>
                </a:solidFill>
                <a:uFillTx/>
                <a:latin typeface="楷体" panose="02010609060101010101" charset="-122"/>
                <a:ea typeface="楷体" panose="02010609060101010101" charset="-122"/>
                <a:cs typeface="楷体" panose="02010609060101010101" charset="-122"/>
                <a:sym typeface="+mn-ea"/>
              </a:rPr>
              <a:t>，</a:t>
            </a:r>
            <a:r>
              <a:rPr lang="en-US" altLang="zh-CN" sz="3200" b="1" dirty="0" err="1" smtClean="0">
                <a:solidFill>
                  <a:schemeClr val="tx1"/>
                </a:solidFill>
                <a:uFillTx/>
                <a:latin typeface="楷体" panose="02010609060101010101" charset="-122"/>
                <a:ea typeface="楷体" panose="02010609060101010101" charset="-122"/>
                <a:cs typeface="楷体" panose="02010609060101010101" charset="-122"/>
                <a:sym typeface="+mn-ea"/>
              </a:rPr>
              <a:t>令人</a:t>
            </a:r>
            <a:r>
              <a:rPr lang="en-US" altLang="zh-CN" sz="3200" b="1" dirty="0" err="1">
                <a:solidFill>
                  <a:schemeClr val="tx1"/>
                </a:solidFill>
                <a:uFillTx/>
                <a:latin typeface="汉语拼音" panose="020B0604020202020204" pitchFamily="34" charset="0"/>
                <a:ea typeface="黑体" panose="02010609060101010101" pitchFamily="49" charset="-122"/>
                <a:cs typeface="汉语拼音" panose="020B0604020202020204" pitchFamily="34" charset="0"/>
                <a:sym typeface="+mn-ea"/>
              </a:rPr>
              <a:t>táo</a:t>
            </a:r>
            <a:r>
              <a:rPr lang="en-US" altLang="zh-CN" sz="3200" b="1" dirty="0">
                <a:solidFill>
                  <a:schemeClr val="tx1"/>
                </a:solidFill>
                <a:uFillTx/>
                <a:latin typeface="汉语拼音" panose="020B0604020202020204" pitchFamily="34" charset="0"/>
                <a:ea typeface="黑体" panose="02010609060101010101" pitchFamily="49" charset="-122"/>
                <a:cs typeface="汉语拼音" panose="020B0604020202020204" pitchFamily="34" charset="0"/>
                <a:sym typeface="+mn-ea"/>
              </a:rPr>
              <a:t> </a:t>
            </a:r>
            <a:r>
              <a:rPr lang="en-US" altLang="zh-CN" sz="3200" b="1" dirty="0" err="1">
                <a:solidFill>
                  <a:schemeClr val="tx1"/>
                </a:solidFill>
                <a:uFillTx/>
                <a:latin typeface="汉语拼音" panose="020B0604020202020204" pitchFamily="34" charset="0"/>
                <a:ea typeface="黑体" panose="02010609060101010101" pitchFamily="49" charset="-122"/>
                <a:cs typeface="汉语拼音" panose="020B0604020202020204" pitchFamily="34" charset="0"/>
                <a:sym typeface="+mn-ea"/>
              </a:rPr>
              <a:t>zuì</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    ）</a:t>
            </a:r>
            <a:r>
              <a:rPr lang="en-US" altLang="zh-CN" sz="3200" b="1" dirty="0" smtClean="0">
                <a:solidFill>
                  <a:schemeClr val="tx1"/>
                </a:solidFill>
                <a:uFillTx/>
                <a:latin typeface="楷体" panose="02010609060101010101" charset="-122"/>
                <a:ea typeface="楷体" panose="02010609060101010101" charset="-122"/>
                <a:cs typeface="楷体" panose="02010609060101010101" charset="-122"/>
                <a:sym typeface="+mn-ea"/>
              </a:rPr>
              <a:t>。</a:t>
            </a:r>
            <a:endParaRPr sz="3200" b="1" dirty="0">
              <a:solidFill>
                <a:schemeClr val="tx1"/>
              </a:solidFill>
              <a:uFillTx/>
              <a:cs typeface="楷体" panose="02010609060101010101" charset="-122"/>
              <a:sym typeface="+mn-ea"/>
            </a:endParaRPr>
          </a:p>
        </p:txBody>
      </p:sp>
      <p:sp>
        <p:nvSpPr>
          <p:cNvPr id="18" name="文本框 17"/>
          <p:cNvSpPr txBox="1"/>
          <p:nvPr/>
        </p:nvSpPr>
        <p:spPr>
          <a:xfrm>
            <a:off x="5191459" y="1735919"/>
            <a:ext cx="1137920"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谱写</a:t>
            </a:r>
            <a:endParaRPr lang="zh-CN" altLang="en-US" sz="3200" b="1" dirty="0">
              <a:solidFill>
                <a:srgbClr val="FF0000"/>
              </a:solidFill>
              <a:latin typeface="楷体" panose="02010609060101010101" charset="-122"/>
              <a:ea typeface="楷体" panose="02010609060101010101" charset="-122"/>
            </a:endParaRPr>
          </a:p>
        </p:txBody>
      </p:sp>
      <p:sp>
        <p:nvSpPr>
          <p:cNvPr id="9" name="文本框 8"/>
          <p:cNvSpPr txBox="1"/>
          <p:nvPr/>
        </p:nvSpPr>
        <p:spPr>
          <a:xfrm>
            <a:off x="322104" y="524960"/>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
        <p:nvSpPr>
          <p:cNvPr id="4" name="文本框 3"/>
          <p:cNvSpPr txBox="1"/>
          <p:nvPr/>
        </p:nvSpPr>
        <p:spPr>
          <a:xfrm>
            <a:off x="2557195" y="3333563"/>
            <a:ext cx="1167080"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陶醉</a:t>
            </a:r>
            <a:endParaRPr lang="zh-CN" altLang="en-US" sz="32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86105" y="1031875"/>
            <a:ext cx="7834630" cy="2012859"/>
          </a:xfrm>
          <a:prstGeom prst="rect">
            <a:avLst/>
          </a:prstGeom>
          <a:noFill/>
        </p:spPr>
        <p:txBody>
          <a:bodyPr wrap="square" rtlCol="0">
            <a:spAutoFit/>
          </a:bodyPr>
          <a:lstStyle/>
          <a:p>
            <a:pPr>
              <a:lnSpc>
                <a:spcPct val="130000"/>
              </a:lnSpc>
            </a:pPr>
            <a:r>
              <a:rPr lang="zh-CN" altLang="en-US" sz="3200" dirty="0" smtClean="0">
                <a:latin typeface="黑体" panose="02010609060101010101" pitchFamily="49" charset="-122"/>
                <a:ea typeface="黑体" panose="02010609060101010101" pitchFamily="49" charset="-122"/>
                <a:cs typeface="楷体" panose="02010609060101010101" charset="-122"/>
                <a:sym typeface="+mn-ea"/>
              </a:rPr>
              <a:t>二、</a:t>
            </a:r>
            <a:r>
              <a:rPr lang="zh-CN" altLang="en-US" sz="3200" dirty="0">
                <a:latin typeface="黑体" panose="02010609060101010101" pitchFamily="49" charset="-122"/>
                <a:ea typeface="黑体" panose="02010609060101010101" pitchFamily="49" charset="-122"/>
                <a:cs typeface="楷体" panose="02010609060101010101" charset="-122"/>
                <a:sym typeface="+mn-ea"/>
              </a:rPr>
              <a:t>写出下面词语的近义词。</a:t>
            </a:r>
            <a:endParaRPr lang="zh-CN" altLang="en-US" sz="3200" dirty="0">
              <a:latin typeface="黑体" panose="02010609060101010101" pitchFamily="49" charset="-122"/>
              <a:ea typeface="黑体" panose="02010609060101010101" pitchFamily="49" charset="-122"/>
              <a:cs typeface="楷体" panose="02010609060101010101" charset="-122"/>
              <a:sym typeface="+mn-ea"/>
            </a:endParaRPr>
          </a:p>
          <a:p>
            <a:pPr>
              <a:lnSpc>
                <a:spcPct val="130000"/>
              </a:lnSpc>
            </a:pPr>
            <a:r>
              <a:rPr lang="zh-CN" altLang="en-US" sz="3200" b="1" dirty="0" smtClean="0">
                <a:latin typeface="楷体" panose="02010609060101010101" charset="-122"/>
                <a:ea typeface="楷体" panose="02010609060101010101" charset="-122"/>
                <a:cs typeface="楷体" panose="02010609060101010101" charset="-122"/>
                <a:sym typeface="+mn-ea"/>
              </a:rPr>
              <a:t>著名</a:t>
            </a:r>
            <a:r>
              <a:rPr lang="zh-CN" altLang="en-US" sz="3200" b="1" dirty="0">
                <a:latin typeface="楷体" panose="02010609060101010101" charset="-122"/>
                <a:ea typeface="楷体" panose="02010609060101010101" charset="-122"/>
                <a:cs typeface="楷体" panose="02010609060101010101" charset="-122"/>
                <a:sym typeface="+mn-ea"/>
              </a:rPr>
              <a:t>（    ）  幽静（    ） 纯熟（    ）</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30000"/>
              </a:lnSpc>
            </a:pPr>
            <a:r>
              <a:rPr lang="zh-CN" altLang="en-US" sz="3200" b="1" dirty="0">
                <a:latin typeface="楷体" panose="02010609060101010101" charset="-122"/>
                <a:ea typeface="楷体" panose="02010609060101010101" charset="-122"/>
                <a:cs typeface="楷体" panose="02010609060101010101" charset="-122"/>
                <a:sym typeface="+mn-ea"/>
              </a:rPr>
              <a:t>霎时（    ）  陶醉（    ） 照耀（    ）</a:t>
            </a:r>
            <a:endParaRPr lang="zh-CN" altLang="en-US" sz="3200" b="1" dirty="0">
              <a:latin typeface="楷体" panose="02010609060101010101" charset="-122"/>
              <a:ea typeface="楷体" panose="02010609060101010101" charset="-122"/>
              <a:cs typeface="楷体" panose="02010609060101010101" charset="-122"/>
              <a:sym typeface="+mn-ea"/>
            </a:endParaRPr>
          </a:p>
        </p:txBody>
      </p:sp>
      <p:sp>
        <p:nvSpPr>
          <p:cNvPr id="12" name="文本框 11"/>
          <p:cNvSpPr txBox="1"/>
          <p:nvPr/>
        </p:nvSpPr>
        <p:spPr>
          <a:xfrm>
            <a:off x="1781175" y="1710690"/>
            <a:ext cx="1224510"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有名</a:t>
            </a:r>
            <a:endParaRPr lang="zh-CN" altLang="en-US" sz="3200" b="1" dirty="0">
              <a:solidFill>
                <a:srgbClr val="FF0000"/>
              </a:solidFill>
              <a:latin typeface="楷体" panose="02010609060101010101" charset="-122"/>
              <a:ea typeface="楷体" panose="02010609060101010101" charset="-122"/>
            </a:endParaRPr>
          </a:p>
        </p:txBody>
      </p:sp>
      <p:sp>
        <p:nvSpPr>
          <p:cNvPr id="11" name="文本框 10"/>
          <p:cNvSpPr txBox="1"/>
          <p:nvPr/>
        </p:nvSpPr>
        <p:spPr>
          <a:xfrm>
            <a:off x="4648675" y="1717172"/>
            <a:ext cx="1214901" cy="584775"/>
          </a:xfrm>
          <a:prstGeom prst="rect">
            <a:avLst/>
          </a:prstGeom>
          <a:noFill/>
        </p:spPr>
        <p:txBody>
          <a:bodyPr wrap="square" rtlCol="0">
            <a:spAutoFit/>
          </a:bodyPr>
          <a:lstStyle/>
          <a:p>
            <a:r>
              <a:rPr lang="zh-CN" altLang="en-US" sz="3200" b="1" dirty="0">
                <a:solidFill>
                  <a:srgbClr val="FF0000"/>
                </a:solidFill>
                <a:latin typeface="楷体" panose="02010609060101010101" charset="-122"/>
                <a:ea typeface="楷体" panose="02010609060101010101" charset="-122"/>
              </a:rPr>
              <a:t>恬静</a:t>
            </a:r>
            <a:endParaRPr lang="zh-CN" altLang="en-US" sz="3200" b="1" dirty="0">
              <a:solidFill>
                <a:srgbClr val="FF0000"/>
              </a:solidFill>
              <a:latin typeface="楷体" panose="02010609060101010101" charset="-122"/>
              <a:ea typeface="楷体" panose="02010609060101010101" charset="-122"/>
            </a:endParaRPr>
          </a:p>
        </p:txBody>
      </p:sp>
      <p:sp>
        <p:nvSpPr>
          <p:cNvPr id="13" name="文本框 12"/>
          <p:cNvSpPr txBox="1"/>
          <p:nvPr/>
        </p:nvSpPr>
        <p:spPr>
          <a:xfrm>
            <a:off x="7288689" y="1710664"/>
            <a:ext cx="1192750"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熟练</a:t>
            </a:r>
            <a:endParaRPr lang="zh-CN" altLang="en-US" sz="3200" b="1">
              <a:solidFill>
                <a:srgbClr val="FF0000"/>
              </a:solidFill>
              <a:latin typeface="楷体" panose="02010609060101010101" charset="-122"/>
              <a:ea typeface="楷体" panose="02010609060101010101" charset="-122"/>
            </a:endParaRPr>
          </a:p>
        </p:txBody>
      </p:sp>
      <p:sp>
        <p:nvSpPr>
          <p:cNvPr id="15" name="文本框 14"/>
          <p:cNvSpPr txBox="1"/>
          <p:nvPr/>
        </p:nvSpPr>
        <p:spPr>
          <a:xfrm>
            <a:off x="1807051" y="2346934"/>
            <a:ext cx="1193324"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刹那</a:t>
            </a:r>
            <a:endParaRPr lang="zh-CN" altLang="en-US" sz="3200" b="1">
              <a:solidFill>
                <a:srgbClr val="FF0000"/>
              </a:solidFill>
              <a:latin typeface="楷体" panose="02010609060101010101" charset="-122"/>
              <a:ea typeface="楷体" panose="02010609060101010101" charset="-122"/>
            </a:endParaRPr>
          </a:p>
        </p:txBody>
      </p:sp>
      <p:sp>
        <p:nvSpPr>
          <p:cNvPr id="16" name="文本框 15"/>
          <p:cNvSpPr txBox="1"/>
          <p:nvPr/>
        </p:nvSpPr>
        <p:spPr>
          <a:xfrm>
            <a:off x="4688046" y="2347569"/>
            <a:ext cx="1175530"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沉醉</a:t>
            </a:r>
            <a:endParaRPr lang="zh-CN" altLang="en-US" sz="3200" b="1">
              <a:solidFill>
                <a:srgbClr val="FF0000"/>
              </a:solidFill>
              <a:latin typeface="楷体" panose="02010609060101010101" charset="-122"/>
              <a:ea typeface="楷体" panose="02010609060101010101" charset="-122"/>
            </a:endParaRPr>
          </a:p>
        </p:txBody>
      </p:sp>
      <p:sp>
        <p:nvSpPr>
          <p:cNvPr id="4" name="文本框 3"/>
          <p:cNvSpPr txBox="1"/>
          <p:nvPr/>
        </p:nvSpPr>
        <p:spPr>
          <a:xfrm>
            <a:off x="7360285" y="2347410"/>
            <a:ext cx="1095172"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照射</a:t>
            </a:r>
            <a:endParaRPr lang="zh-CN" altLang="en-US" sz="3200" b="1">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000"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000" fill="hold">
                                          <p:stCondLst>
                                            <p:cond delay="0"/>
                                          </p:stCondLst>
                                        </p:cTn>
                                        <p:tgtEl>
                                          <p:spTgt spid="11"/>
                                        </p:tgtEl>
                                        <p:attrNameLst>
                                          <p:attrName>style.visibility</p:attrName>
                                        </p:attrNameLst>
                                      </p:cBhvr>
                                      <p:to>
                                        <p:strVal val="visible"/>
                                      </p:to>
                                    </p:set>
                                    <p:anim calcmode="lin" valueType="num">
                                      <p:cBhvr additive="base">
                                        <p:cTn id="13" dur="1000" fill="hold"/>
                                        <p:tgtEl>
                                          <p:spTgt spid="11"/>
                                        </p:tgtEl>
                                        <p:attrNameLst>
                                          <p:attrName>ppt_x</p:attrName>
                                        </p:attrNameLst>
                                      </p:cBhvr>
                                      <p:tavLst>
                                        <p:tav tm="0">
                                          <p:val>
                                            <p:strVal val="#ppt_x"/>
                                          </p:val>
                                        </p:tav>
                                        <p:tav tm="100000">
                                          <p:val>
                                            <p:strVal val="#ppt_x"/>
                                          </p:val>
                                        </p:tav>
                                      </p:tavLst>
                                    </p:anim>
                                    <p:anim calcmode="lin" valueType="num">
                                      <p:cBhvr additive="base">
                                        <p:cTn id="14"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000"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000" fill="hold">
                                          <p:stCondLst>
                                            <p:cond delay="0"/>
                                          </p:stCondLst>
                                        </p:cTn>
                                        <p:tgtEl>
                                          <p:spTgt spid="15"/>
                                        </p:tgtEl>
                                        <p:attrNameLst>
                                          <p:attrName>style.visibility</p:attrName>
                                        </p:attrNameLst>
                                      </p:cBhvr>
                                      <p:to>
                                        <p:strVal val="visible"/>
                                      </p:to>
                                    </p:set>
                                    <p:anim calcmode="lin" valueType="num">
                                      <p:cBhvr additive="base">
                                        <p:cTn id="25" dur="1000" fill="hold"/>
                                        <p:tgtEl>
                                          <p:spTgt spid="15"/>
                                        </p:tgtEl>
                                        <p:attrNameLst>
                                          <p:attrName>ppt_x</p:attrName>
                                        </p:attrNameLst>
                                      </p:cBhvr>
                                      <p:tavLst>
                                        <p:tav tm="0">
                                          <p:val>
                                            <p:strVal val="#ppt_x"/>
                                          </p:val>
                                        </p:tav>
                                        <p:tav tm="100000">
                                          <p:val>
                                            <p:strVal val="#ppt_x"/>
                                          </p:val>
                                        </p:tav>
                                      </p:tavLst>
                                    </p:anim>
                                    <p:anim calcmode="lin" valueType="num">
                                      <p:cBhvr additive="base">
                                        <p:cTn id="26"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000"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000" fill="hold">
                                          <p:stCondLst>
                                            <p:cond delay="0"/>
                                          </p:stCondLst>
                                        </p:cTn>
                                        <p:tgtEl>
                                          <p:spTgt spid="4"/>
                                        </p:tgtEl>
                                        <p:attrNameLst>
                                          <p:attrName>style.visibility</p:attrName>
                                        </p:attrNameLst>
                                      </p:cBhvr>
                                      <p:to>
                                        <p:strVal val="visible"/>
                                      </p:to>
                                    </p:set>
                                    <p:anim calcmode="lin" valueType="num">
                                      <p:cBhvr additive="base">
                                        <p:cTn id="37" dur="1000" fill="hold"/>
                                        <p:tgtEl>
                                          <p:spTgt spid="4"/>
                                        </p:tgtEl>
                                        <p:attrNameLst>
                                          <p:attrName>ppt_x</p:attrName>
                                        </p:attrNameLst>
                                      </p:cBhvr>
                                      <p:tavLst>
                                        <p:tav tm="0">
                                          <p:val>
                                            <p:strVal val="#ppt_x"/>
                                          </p:val>
                                        </p:tav>
                                        <p:tav tm="100000">
                                          <p:val>
                                            <p:strVal val="#ppt_x"/>
                                          </p:val>
                                        </p:tav>
                                      </p:tavLst>
                                    </p:anim>
                                    <p:anim calcmode="lin" valueType="num">
                                      <p:cBhvr additive="base">
                                        <p:cTn id="3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1" grpId="0"/>
      <p:bldP spid="13" grpId="0"/>
      <p:bldP spid="15" grpId="0"/>
      <p:bldP spid="16"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31825" y="943610"/>
            <a:ext cx="7902575" cy="2453640"/>
          </a:xfrm>
          <a:prstGeom prst="rect">
            <a:avLst/>
          </a:prstGeom>
          <a:noFill/>
        </p:spPr>
        <p:txBody>
          <a:bodyPr wrap="square" rtlCol="0">
            <a:spAutoFit/>
          </a:bodyPr>
          <a:lstStyle/>
          <a:p>
            <a:pPr>
              <a:lnSpc>
                <a:spcPct val="120000"/>
              </a:lnSpc>
            </a:pPr>
            <a:r>
              <a:rPr lang="zh-CN" altLang="en-US" sz="3200" dirty="0" smtClean="0">
                <a:solidFill>
                  <a:schemeClr val="tx1"/>
                </a:solidFill>
                <a:latin typeface="黑体" panose="02010609060101010101" pitchFamily="49" charset="-122"/>
                <a:ea typeface="黑体" panose="02010609060101010101" pitchFamily="49" charset="-122"/>
                <a:cs typeface="楷体" panose="02010609060101010101" charset="-122"/>
                <a:sym typeface="+mn-ea"/>
              </a:rPr>
              <a:t>三</a:t>
            </a:r>
            <a:r>
              <a:rPr lang="zh-CN" altLang="en-US" sz="3200" dirty="0" smtClean="0">
                <a:latin typeface="黑体" panose="02010609060101010101" pitchFamily="49" charset="-122"/>
                <a:ea typeface="黑体" panose="02010609060101010101" pitchFamily="49" charset="-122"/>
                <a:cs typeface="楷体" panose="02010609060101010101" charset="-122"/>
                <a:sym typeface="+mn-ea"/>
              </a:rPr>
              <a:t>、</a:t>
            </a:r>
            <a:r>
              <a:rPr lang="zh-CN" altLang="en-US" sz="3200" dirty="0">
                <a:solidFill>
                  <a:schemeClr val="tx1"/>
                </a:solidFill>
                <a:latin typeface="黑体" panose="02010609060101010101" pitchFamily="49" charset="-122"/>
                <a:ea typeface="黑体" panose="02010609060101010101" pitchFamily="49" charset="-122"/>
                <a:cs typeface="楷体" panose="02010609060101010101" charset="-122"/>
                <a:sym typeface="+mn-ea"/>
              </a:rPr>
              <a:t>照样子写词语。</a:t>
            </a:r>
            <a:endParaRPr lang="zh-CN" altLang="en-US" sz="3200" dirty="0">
              <a:solidFill>
                <a:srgbClr val="FF0000"/>
              </a:solidFill>
              <a:latin typeface="黑体" panose="02010609060101010101" pitchFamily="49" charset="-122"/>
              <a:ea typeface="黑体" panose="02010609060101010101" pitchFamily="49" charset="-122"/>
              <a:cs typeface="楷体" panose="02010609060101010101" charset="-122"/>
              <a:sym typeface="+mn-ea"/>
            </a:endParaRPr>
          </a:p>
          <a:p>
            <a:pPr>
              <a:lnSpc>
                <a:spcPct val="120000"/>
              </a:lnSpc>
            </a:pPr>
            <a:r>
              <a:rPr lang="zh-CN" altLang="en-US" sz="3200" b="1" dirty="0">
                <a:latin typeface="楷体" panose="02010609060101010101" charset="-122"/>
                <a:ea typeface="楷体" panose="02010609060101010101" charset="-122"/>
                <a:cs typeface="楷体" panose="02010609060101010101" charset="-122"/>
                <a:sym typeface="+mn-ea"/>
              </a:rPr>
              <a:t>断断续续（</a:t>
            </a:r>
            <a:r>
              <a:rPr lang="en-US" altLang="zh-CN" sz="3200" b="1" dirty="0">
                <a:latin typeface="楷体" panose="02010609060101010101" charset="-122"/>
                <a:ea typeface="楷体" panose="02010609060101010101" charset="-122"/>
                <a:cs typeface="楷体" panose="02010609060101010101" charset="-122"/>
                <a:sym typeface="+mn-ea"/>
              </a:rPr>
              <a:t>AABB</a:t>
            </a:r>
            <a:r>
              <a:rPr lang="zh-CN" altLang="en-US" sz="3200" b="1" dirty="0">
                <a:latin typeface="楷体" panose="02010609060101010101" charset="-122"/>
                <a:ea typeface="楷体" panose="02010609060101010101" charset="-122"/>
                <a:cs typeface="楷体" panose="02010609060101010101" charset="-122"/>
                <a:sym typeface="+mn-ea"/>
              </a:rPr>
              <a:t>式）</a:t>
            </a:r>
            <a:r>
              <a:rPr lang="zh-CN" altLang="en-US" sz="3200" b="1" u="sng" dirty="0">
                <a:latin typeface="楷体" panose="02010609060101010101" charset="-122"/>
                <a:ea typeface="楷体" panose="02010609060101010101" charset="-122"/>
                <a:cs typeface="楷体" panose="02010609060101010101" charset="-122"/>
                <a:sym typeface="+mn-ea"/>
              </a:rPr>
              <a:t>        </a:t>
            </a:r>
            <a:r>
              <a:rPr lang="zh-CN" altLang="en-US" sz="3200" b="1" dirty="0">
                <a:latin typeface="楷体" panose="02010609060101010101" charset="-122"/>
                <a:ea typeface="楷体" panose="02010609060101010101" charset="-122"/>
                <a:cs typeface="楷体" panose="02010609060101010101" charset="-122"/>
                <a:sym typeface="+mn-ea"/>
              </a:rPr>
              <a:t>  </a:t>
            </a:r>
            <a:r>
              <a:rPr lang="zh-CN" altLang="en-US" sz="3200" b="1" u="sng" dirty="0">
                <a:latin typeface="楷体" panose="02010609060101010101" charset="-122"/>
                <a:ea typeface="楷体" panose="02010609060101010101" charset="-122"/>
                <a:cs typeface="楷体" panose="02010609060101010101" charset="-122"/>
                <a:sym typeface="+mn-ea"/>
              </a:rPr>
              <a:t>    </a:t>
            </a:r>
            <a:r>
              <a:rPr lang="zh-CN" altLang="en-US" sz="3200" b="1" u="sng" dirty="0" smtClean="0">
                <a:latin typeface="楷体" panose="02010609060101010101" charset="-122"/>
                <a:ea typeface="楷体" panose="02010609060101010101" charset="-122"/>
                <a:cs typeface="楷体" panose="02010609060101010101" charset="-122"/>
                <a:sym typeface="+mn-ea"/>
              </a:rPr>
              <a:t>    </a:t>
            </a:r>
            <a:r>
              <a:rPr lang="zh-CN" altLang="en-US" sz="3200" b="1" dirty="0" smtClean="0">
                <a:latin typeface="楷体" panose="02010609060101010101" charset="-122"/>
                <a:ea typeface="楷体" panose="02010609060101010101" charset="-122"/>
                <a:cs typeface="楷体" panose="02010609060101010101" charset="-122"/>
                <a:sym typeface="+mn-ea"/>
              </a:rPr>
              <a:t> </a:t>
            </a:r>
            <a:r>
              <a:rPr lang="zh-CN" altLang="en-US" sz="3200" b="1" dirty="0">
                <a:solidFill>
                  <a:schemeClr val="bg1"/>
                </a:solidFill>
                <a:latin typeface="楷体" panose="02010609060101010101" charset="-122"/>
                <a:ea typeface="楷体" panose="02010609060101010101" charset="-122"/>
                <a:cs typeface="楷体" panose="02010609060101010101" charset="-122"/>
                <a:sym typeface="+mn-ea"/>
              </a:rPr>
              <a:t>、</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a:latin typeface="楷体" panose="02010609060101010101" charset="-122"/>
                <a:ea typeface="楷体" panose="02010609060101010101" charset="-122"/>
                <a:cs typeface="楷体" panose="02010609060101010101" charset="-122"/>
                <a:sym typeface="+mn-ea"/>
              </a:rPr>
              <a:t>无穷无尽（</a:t>
            </a:r>
            <a:r>
              <a:rPr lang="en-US" altLang="zh-CN" sz="3200" b="1" dirty="0">
                <a:latin typeface="楷体" panose="02010609060101010101" charset="-122"/>
                <a:ea typeface="楷体" panose="02010609060101010101" charset="-122"/>
                <a:cs typeface="楷体" panose="02010609060101010101" charset="-122"/>
                <a:sym typeface="+mn-ea"/>
              </a:rPr>
              <a:t>ABAC</a:t>
            </a:r>
            <a:r>
              <a:rPr lang="zh-CN" altLang="en-US" sz="3200" b="1" dirty="0">
                <a:latin typeface="楷体" panose="02010609060101010101" charset="-122"/>
                <a:ea typeface="楷体" panose="02010609060101010101" charset="-122"/>
                <a:cs typeface="楷体" panose="02010609060101010101" charset="-122"/>
                <a:sym typeface="+mn-ea"/>
              </a:rPr>
              <a:t>式）</a:t>
            </a:r>
            <a:r>
              <a:rPr lang="zh-CN" altLang="en-US" sz="3200" b="1" u="sng" dirty="0">
                <a:latin typeface="楷体" panose="02010609060101010101" charset="-122"/>
                <a:ea typeface="楷体" panose="02010609060101010101" charset="-122"/>
                <a:cs typeface="楷体" panose="02010609060101010101" charset="-122"/>
                <a:sym typeface="+mn-ea"/>
              </a:rPr>
              <a:t>        </a:t>
            </a:r>
            <a:r>
              <a:rPr lang="zh-CN" altLang="en-US" sz="3200" b="1" dirty="0">
                <a:latin typeface="楷体" panose="02010609060101010101" charset="-122"/>
                <a:ea typeface="楷体" panose="02010609060101010101" charset="-122"/>
                <a:cs typeface="楷体" panose="02010609060101010101" charset="-122"/>
                <a:sym typeface="+mn-ea"/>
              </a:rPr>
              <a:t>  </a:t>
            </a:r>
            <a:r>
              <a:rPr lang="zh-CN" altLang="en-US" sz="3200" b="1" u="sng" dirty="0">
                <a:latin typeface="楷体" panose="02010609060101010101" charset="-122"/>
                <a:ea typeface="楷体" panose="02010609060101010101" charset="-122"/>
                <a:cs typeface="楷体" panose="02010609060101010101" charset="-122"/>
                <a:sym typeface="+mn-ea"/>
              </a:rPr>
              <a:t>        </a:t>
            </a:r>
            <a:r>
              <a:rPr lang="zh-CN" altLang="en-US" sz="3200" b="1" dirty="0">
                <a:solidFill>
                  <a:schemeClr val="bg1"/>
                </a:solidFill>
                <a:latin typeface="楷体" panose="02010609060101010101" charset="-122"/>
                <a:ea typeface="楷体" panose="02010609060101010101" charset="-122"/>
                <a:cs typeface="楷体" panose="02010609060101010101" charset="-122"/>
                <a:sym typeface="+mn-ea"/>
              </a:rPr>
              <a:t>、</a:t>
            </a:r>
            <a:endParaRPr lang="zh-CN" altLang="en-US" sz="3200" b="1" dirty="0">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a:latin typeface="楷体" panose="02010609060101010101" charset="-122"/>
                <a:ea typeface="楷体" panose="02010609060101010101" charset="-122"/>
                <a:cs typeface="楷体" panose="02010609060101010101" charset="-122"/>
                <a:sym typeface="+mn-ea"/>
              </a:rPr>
              <a:t>微波粼粼（</a:t>
            </a:r>
            <a:r>
              <a:rPr lang="en-US" altLang="zh-CN" sz="3200" b="1" dirty="0">
                <a:latin typeface="楷体" panose="02010609060101010101" charset="-122"/>
                <a:ea typeface="楷体" panose="02010609060101010101" charset="-122"/>
                <a:cs typeface="楷体" panose="02010609060101010101" charset="-122"/>
                <a:sym typeface="+mn-ea"/>
              </a:rPr>
              <a:t>ABCC</a:t>
            </a:r>
            <a:r>
              <a:rPr lang="zh-CN" altLang="en-US" sz="3200" b="1" dirty="0">
                <a:latin typeface="楷体" panose="02010609060101010101" charset="-122"/>
                <a:ea typeface="楷体" panose="02010609060101010101" charset="-122"/>
                <a:cs typeface="楷体" panose="02010609060101010101" charset="-122"/>
                <a:sym typeface="+mn-ea"/>
              </a:rPr>
              <a:t>式）</a:t>
            </a:r>
            <a:r>
              <a:rPr lang="zh-CN" altLang="en-US" sz="3200" b="1" u="sng" dirty="0">
                <a:latin typeface="楷体" panose="02010609060101010101" charset="-122"/>
                <a:ea typeface="楷体" panose="02010609060101010101" charset="-122"/>
                <a:cs typeface="楷体" panose="02010609060101010101" charset="-122"/>
                <a:sym typeface="+mn-ea"/>
              </a:rPr>
              <a:t>        </a:t>
            </a:r>
            <a:r>
              <a:rPr lang="zh-CN" altLang="en-US" sz="3200" b="1" dirty="0">
                <a:latin typeface="楷体" panose="02010609060101010101" charset="-122"/>
                <a:ea typeface="楷体" panose="02010609060101010101" charset="-122"/>
                <a:cs typeface="楷体" panose="02010609060101010101" charset="-122"/>
                <a:sym typeface="+mn-ea"/>
              </a:rPr>
              <a:t>  </a:t>
            </a:r>
            <a:r>
              <a:rPr lang="zh-CN" altLang="en-US" sz="3200" b="1" u="sng" dirty="0">
                <a:latin typeface="楷体" panose="02010609060101010101" charset="-122"/>
                <a:ea typeface="楷体" panose="02010609060101010101" charset="-122"/>
                <a:cs typeface="楷体" panose="02010609060101010101" charset="-122"/>
                <a:sym typeface="+mn-ea"/>
              </a:rPr>
              <a:t>        </a:t>
            </a:r>
            <a:r>
              <a:rPr lang="zh-CN" altLang="en-US" sz="3200" b="1" dirty="0">
                <a:solidFill>
                  <a:schemeClr val="bg1"/>
                </a:solidFill>
                <a:latin typeface="楷体" panose="02010609060101010101" charset="-122"/>
                <a:ea typeface="楷体" panose="02010609060101010101" charset="-122"/>
                <a:cs typeface="楷体" panose="02010609060101010101" charset="-122"/>
                <a:sym typeface="+mn-ea"/>
              </a:rPr>
              <a:t>、</a:t>
            </a:r>
            <a:endParaRPr lang="zh-CN" altLang="en-US" sz="3200" b="1" dirty="0">
              <a:solidFill>
                <a:schemeClr val="bg1"/>
              </a:solidFill>
              <a:latin typeface="楷体" panose="02010609060101010101" charset="-122"/>
              <a:ea typeface="楷体" panose="02010609060101010101" charset="-122"/>
              <a:cs typeface="楷体" panose="02010609060101010101" charset="-122"/>
              <a:sym typeface="+mn-ea"/>
            </a:endParaRPr>
          </a:p>
        </p:txBody>
      </p:sp>
      <p:sp>
        <p:nvSpPr>
          <p:cNvPr id="12" name="文本框 11"/>
          <p:cNvSpPr txBox="1"/>
          <p:nvPr/>
        </p:nvSpPr>
        <p:spPr>
          <a:xfrm>
            <a:off x="4351495" y="1548421"/>
            <a:ext cx="1831449"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完完全全</a:t>
            </a:r>
            <a:endParaRPr lang="zh-CN" altLang="en-US" sz="3200" b="1">
              <a:solidFill>
                <a:srgbClr val="FF0000"/>
              </a:solidFill>
              <a:latin typeface="楷体" panose="02010609060101010101" charset="-122"/>
              <a:ea typeface="楷体" panose="02010609060101010101" charset="-122"/>
            </a:endParaRPr>
          </a:p>
        </p:txBody>
      </p:sp>
      <p:sp>
        <p:nvSpPr>
          <p:cNvPr id="11" name="文本框 10"/>
          <p:cNvSpPr txBox="1"/>
          <p:nvPr/>
        </p:nvSpPr>
        <p:spPr>
          <a:xfrm>
            <a:off x="6324441" y="1548421"/>
            <a:ext cx="1821303"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整整齐齐</a:t>
            </a:r>
            <a:endParaRPr lang="zh-CN" altLang="en-US" sz="3200" b="1">
              <a:solidFill>
                <a:srgbClr val="FF0000"/>
              </a:solidFill>
              <a:latin typeface="楷体" panose="02010609060101010101" charset="-122"/>
              <a:ea typeface="楷体" panose="02010609060101010101" charset="-122"/>
            </a:endParaRPr>
          </a:p>
        </p:txBody>
      </p:sp>
      <p:sp>
        <p:nvSpPr>
          <p:cNvPr id="13" name="文本框 12"/>
          <p:cNvSpPr txBox="1"/>
          <p:nvPr/>
        </p:nvSpPr>
        <p:spPr>
          <a:xfrm>
            <a:off x="4351495" y="2136114"/>
            <a:ext cx="1831449"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自由自在</a:t>
            </a:r>
            <a:endParaRPr lang="zh-CN" altLang="en-US" sz="3200" b="1">
              <a:solidFill>
                <a:srgbClr val="FF0000"/>
              </a:solidFill>
              <a:latin typeface="楷体" panose="02010609060101010101" charset="-122"/>
              <a:ea typeface="楷体" panose="02010609060101010101" charset="-122"/>
            </a:endParaRPr>
          </a:p>
        </p:txBody>
      </p:sp>
      <p:sp>
        <p:nvSpPr>
          <p:cNvPr id="15" name="文本框 14"/>
          <p:cNvSpPr txBox="1"/>
          <p:nvPr/>
        </p:nvSpPr>
        <p:spPr>
          <a:xfrm>
            <a:off x="6324441" y="2136114"/>
            <a:ext cx="1915278"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无声无息</a:t>
            </a:r>
            <a:endParaRPr lang="zh-CN" altLang="en-US" sz="3200" b="1">
              <a:solidFill>
                <a:srgbClr val="FF0000"/>
              </a:solidFill>
              <a:latin typeface="楷体" panose="02010609060101010101" charset="-122"/>
              <a:ea typeface="楷体" panose="02010609060101010101" charset="-122"/>
            </a:endParaRPr>
          </a:p>
        </p:txBody>
      </p:sp>
      <p:sp>
        <p:nvSpPr>
          <p:cNvPr id="16" name="文本框 15"/>
          <p:cNvSpPr txBox="1"/>
          <p:nvPr/>
        </p:nvSpPr>
        <p:spPr>
          <a:xfrm>
            <a:off x="4351495" y="2730315"/>
            <a:ext cx="1972945"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得意扬扬</a:t>
            </a:r>
            <a:endParaRPr lang="zh-CN" altLang="en-US" sz="3200" b="1">
              <a:solidFill>
                <a:srgbClr val="FF0000"/>
              </a:solidFill>
              <a:latin typeface="楷体" panose="02010609060101010101" charset="-122"/>
              <a:ea typeface="楷体" panose="02010609060101010101" charset="-122"/>
            </a:endParaRPr>
          </a:p>
        </p:txBody>
      </p:sp>
      <p:sp>
        <p:nvSpPr>
          <p:cNvPr id="4" name="文本框 3"/>
          <p:cNvSpPr txBox="1"/>
          <p:nvPr/>
        </p:nvSpPr>
        <p:spPr>
          <a:xfrm>
            <a:off x="6324441" y="2730315"/>
            <a:ext cx="1837321" cy="584775"/>
          </a:xfrm>
          <a:prstGeom prst="rect">
            <a:avLst/>
          </a:prstGeom>
          <a:noFill/>
        </p:spPr>
        <p:txBody>
          <a:bodyPr wrap="square" rtlCol="0">
            <a:spAutoFit/>
          </a:bodyPr>
          <a:lstStyle/>
          <a:p>
            <a:r>
              <a:rPr lang="zh-CN" altLang="en-US" sz="3200" b="1">
                <a:solidFill>
                  <a:srgbClr val="FF0000"/>
                </a:solidFill>
                <a:latin typeface="楷体" panose="02010609060101010101" charset="-122"/>
                <a:ea typeface="楷体" panose="02010609060101010101" charset="-122"/>
              </a:rPr>
              <a:t>烈日炎炎</a:t>
            </a:r>
            <a:endParaRPr lang="zh-CN" altLang="en-US" sz="3200" b="1">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000"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ppt_x"/>
                                          </p:val>
                                        </p:tav>
                                        <p:tav tm="100000">
                                          <p:val>
                                            <p:strVal val="#ppt_x"/>
                                          </p:val>
                                        </p:tav>
                                      </p:tavLst>
                                    </p:anim>
                                    <p:anim calcmode="lin" valueType="num">
                                      <p:cBhvr additive="base">
                                        <p:cTn id="8"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000" fill="hold">
                                          <p:stCondLst>
                                            <p:cond delay="0"/>
                                          </p:stCondLst>
                                        </p:cTn>
                                        <p:tgtEl>
                                          <p:spTgt spid="11"/>
                                        </p:tgtEl>
                                        <p:attrNameLst>
                                          <p:attrName>style.visibility</p:attrName>
                                        </p:attrNameLst>
                                      </p:cBhvr>
                                      <p:to>
                                        <p:strVal val="visible"/>
                                      </p:to>
                                    </p:set>
                                    <p:anim calcmode="lin" valueType="num">
                                      <p:cBhvr additive="base">
                                        <p:cTn id="13" dur="1000" fill="hold"/>
                                        <p:tgtEl>
                                          <p:spTgt spid="11"/>
                                        </p:tgtEl>
                                        <p:attrNameLst>
                                          <p:attrName>ppt_x</p:attrName>
                                        </p:attrNameLst>
                                      </p:cBhvr>
                                      <p:tavLst>
                                        <p:tav tm="0">
                                          <p:val>
                                            <p:strVal val="#ppt_x"/>
                                          </p:val>
                                        </p:tav>
                                        <p:tav tm="100000">
                                          <p:val>
                                            <p:strVal val="#ppt_x"/>
                                          </p:val>
                                        </p:tav>
                                      </p:tavLst>
                                    </p:anim>
                                    <p:anim calcmode="lin" valueType="num">
                                      <p:cBhvr additive="base">
                                        <p:cTn id="14"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000" fill="hold">
                                          <p:stCondLst>
                                            <p:cond delay="0"/>
                                          </p:stCondLst>
                                        </p:cTn>
                                        <p:tgtEl>
                                          <p:spTgt spid="13"/>
                                        </p:tgtEl>
                                        <p:attrNameLst>
                                          <p:attrName>style.visibility</p:attrName>
                                        </p:attrNameLst>
                                      </p:cBhvr>
                                      <p:to>
                                        <p:strVal val="visible"/>
                                      </p:to>
                                    </p:set>
                                    <p:anim calcmode="lin" valueType="num">
                                      <p:cBhvr additive="base">
                                        <p:cTn id="19" dur="1000" fill="hold"/>
                                        <p:tgtEl>
                                          <p:spTgt spid="13"/>
                                        </p:tgtEl>
                                        <p:attrNameLst>
                                          <p:attrName>ppt_x</p:attrName>
                                        </p:attrNameLst>
                                      </p:cBhvr>
                                      <p:tavLst>
                                        <p:tav tm="0">
                                          <p:val>
                                            <p:strVal val="#ppt_x"/>
                                          </p:val>
                                        </p:tav>
                                        <p:tav tm="100000">
                                          <p:val>
                                            <p:strVal val="#ppt_x"/>
                                          </p:val>
                                        </p:tav>
                                      </p:tavLst>
                                    </p:anim>
                                    <p:anim calcmode="lin" valueType="num">
                                      <p:cBhvr additive="base">
                                        <p:cTn id="20" dur="10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000" fill="hold">
                                          <p:stCondLst>
                                            <p:cond delay="0"/>
                                          </p:stCondLst>
                                        </p:cTn>
                                        <p:tgtEl>
                                          <p:spTgt spid="15"/>
                                        </p:tgtEl>
                                        <p:attrNameLst>
                                          <p:attrName>style.visibility</p:attrName>
                                        </p:attrNameLst>
                                      </p:cBhvr>
                                      <p:to>
                                        <p:strVal val="visible"/>
                                      </p:to>
                                    </p:set>
                                    <p:anim calcmode="lin" valueType="num">
                                      <p:cBhvr additive="base">
                                        <p:cTn id="25" dur="1000" fill="hold"/>
                                        <p:tgtEl>
                                          <p:spTgt spid="15"/>
                                        </p:tgtEl>
                                        <p:attrNameLst>
                                          <p:attrName>ppt_x</p:attrName>
                                        </p:attrNameLst>
                                      </p:cBhvr>
                                      <p:tavLst>
                                        <p:tav tm="0">
                                          <p:val>
                                            <p:strVal val="#ppt_x"/>
                                          </p:val>
                                        </p:tav>
                                        <p:tav tm="100000">
                                          <p:val>
                                            <p:strVal val="#ppt_x"/>
                                          </p:val>
                                        </p:tav>
                                      </p:tavLst>
                                    </p:anim>
                                    <p:anim calcmode="lin" valueType="num">
                                      <p:cBhvr additive="base">
                                        <p:cTn id="26" dur="10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000" fill="hold">
                                          <p:stCondLst>
                                            <p:cond delay="0"/>
                                          </p:stCondLst>
                                        </p:cTn>
                                        <p:tgtEl>
                                          <p:spTgt spid="16"/>
                                        </p:tgtEl>
                                        <p:attrNameLst>
                                          <p:attrName>style.visibility</p:attrName>
                                        </p:attrNameLst>
                                      </p:cBhvr>
                                      <p:to>
                                        <p:strVal val="visible"/>
                                      </p:to>
                                    </p:set>
                                    <p:anim calcmode="lin" valueType="num">
                                      <p:cBhvr additive="base">
                                        <p:cTn id="31" dur="1000" fill="hold"/>
                                        <p:tgtEl>
                                          <p:spTgt spid="16"/>
                                        </p:tgtEl>
                                        <p:attrNameLst>
                                          <p:attrName>ppt_x</p:attrName>
                                        </p:attrNameLst>
                                      </p:cBhvr>
                                      <p:tavLst>
                                        <p:tav tm="0">
                                          <p:val>
                                            <p:strVal val="#ppt_x"/>
                                          </p:val>
                                        </p:tav>
                                        <p:tav tm="100000">
                                          <p:val>
                                            <p:strVal val="#ppt_x"/>
                                          </p:val>
                                        </p:tav>
                                      </p:tavLst>
                                    </p:anim>
                                    <p:anim calcmode="lin" valueType="num">
                                      <p:cBhvr additive="base">
                                        <p:cTn id="32" dur="10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000" fill="hold">
                                          <p:stCondLst>
                                            <p:cond delay="0"/>
                                          </p:stCondLst>
                                        </p:cTn>
                                        <p:tgtEl>
                                          <p:spTgt spid="4"/>
                                        </p:tgtEl>
                                        <p:attrNameLst>
                                          <p:attrName>style.visibility</p:attrName>
                                        </p:attrNameLst>
                                      </p:cBhvr>
                                      <p:to>
                                        <p:strVal val="visible"/>
                                      </p:to>
                                    </p:set>
                                    <p:anim calcmode="lin" valueType="num">
                                      <p:cBhvr additive="base">
                                        <p:cTn id="37" dur="1000" fill="hold"/>
                                        <p:tgtEl>
                                          <p:spTgt spid="4"/>
                                        </p:tgtEl>
                                        <p:attrNameLst>
                                          <p:attrName>ppt_x</p:attrName>
                                        </p:attrNameLst>
                                      </p:cBhvr>
                                      <p:tavLst>
                                        <p:tav tm="0">
                                          <p:val>
                                            <p:strVal val="#ppt_x"/>
                                          </p:val>
                                        </p:tav>
                                        <p:tav tm="100000">
                                          <p:val>
                                            <p:strVal val="#ppt_x"/>
                                          </p:val>
                                        </p:tav>
                                      </p:tavLst>
                                    </p:anim>
                                    <p:anim calcmode="lin" valueType="num">
                                      <p:cBhvr additive="base">
                                        <p:cTn id="38" dur="1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1" grpId="0"/>
      <p:bldP spid="13" grpId="0"/>
      <p:bldP spid="15" grpId="0"/>
      <p:bldP spid="16"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1635125" y="1437005"/>
            <a:ext cx="6266815" cy="1569660"/>
          </a:xfrm>
          <a:prstGeom prst="rect">
            <a:avLst/>
          </a:prstGeom>
          <a:noFill/>
        </p:spPr>
        <p:txBody>
          <a:bodyPr wrap="square" rtlCol="0">
            <a:spAutoFit/>
          </a:bodyPr>
          <a:lstStyle/>
          <a:p>
            <a:r>
              <a:rPr lang="en-US" altLang="zh-CN" sz="3200" b="1" dirty="0" smtClean="0">
                <a:latin typeface="楷体" panose="02010609060101010101" charset="-122"/>
                <a:ea typeface="楷体" panose="02010609060101010101" charset="-122"/>
                <a:sym typeface="+mn-ea"/>
              </a:rPr>
              <a:t>    </a:t>
            </a:r>
            <a:r>
              <a:rPr lang="zh-CN" altLang="en-US" sz="3200" b="1" dirty="0" smtClean="0">
                <a:latin typeface="楷体" panose="02010609060101010101" charset="-122"/>
                <a:ea typeface="楷体" panose="02010609060101010101" charset="-122"/>
                <a:sym typeface="+mn-ea"/>
              </a:rPr>
              <a:t>本单元有很多描写充满画面感的句子，让我们一起来总结一下吧！</a:t>
            </a:r>
            <a:endParaRPr lang="zh-CN" altLang="en-US" sz="32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19100" y="1552390"/>
            <a:ext cx="8462010" cy="1126462"/>
          </a:xfrm>
          <a:prstGeom prst="rect">
            <a:avLst/>
          </a:prstGeom>
          <a:noFill/>
        </p:spPr>
        <p:txBody>
          <a:bodyPr wrap="square" rtlCol="0">
            <a:spAutoFit/>
          </a:bodyPr>
          <a:lstStyle/>
          <a:p>
            <a:pPr>
              <a:lnSpc>
                <a:spcPct val="120000"/>
              </a:lnSpc>
            </a:pPr>
            <a:r>
              <a:rPr lang="en-US" altLang="zh-CN" sz="2800" dirty="0">
                <a:latin typeface="楷体" panose="02010609060101010101" charset="-122"/>
                <a:ea typeface="楷体" panose="02010609060101010101" charset="-122"/>
                <a:cs typeface="楷体" panose="02010609060101010101" charset="-122"/>
              </a:rPr>
              <a:t>    </a:t>
            </a:r>
            <a:r>
              <a:rPr lang="en-US" altLang="zh-CN" sz="2800" b="1" dirty="0">
                <a:latin typeface="楷体" panose="02010609060101010101" charset="-122"/>
                <a:ea typeface="楷体" panose="02010609060101010101" charset="-122"/>
                <a:cs typeface="楷体" panose="02010609060101010101" charset="-122"/>
              </a:rPr>
              <a:t>1.</a:t>
            </a:r>
            <a:r>
              <a:rPr lang="zh-CN" altLang="en-US" sz="2800" b="1" dirty="0">
                <a:latin typeface="楷体" panose="02010609060101010101" charset="-122"/>
                <a:ea typeface="楷体" panose="02010609060101010101" charset="-122"/>
                <a:cs typeface="楷体" panose="02010609060101010101" charset="-122"/>
              </a:rPr>
              <a:t>月亮越升越</a:t>
            </a:r>
            <a:r>
              <a:rPr lang="zh-CN" altLang="en-US" sz="2800" b="1" dirty="0" smtClean="0">
                <a:latin typeface="楷体" panose="02010609060101010101" charset="-122"/>
                <a:ea typeface="楷体" panose="02010609060101010101" charset="-122"/>
                <a:cs typeface="楷体" panose="02010609060101010101" charset="-122"/>
              </a:rPr>
              <a:t>高，穿过</a:t>
            </a:r>
            <a:r>
              <a:rPr lang="zh-CN" altLang="en-US" sz="2800" b="1" dirty="0">
                <a:latin typeface="楷体" panose="02010609060101010101" charset="-122"/>
                <a:ea typeface="楷体" panose="02010609060101010101" charset="-122"/>
                <a:cs typeface="楷体" panose="02010609060101010101" charset="-122"/>
              </a:rPr>
              <a:t>一</a:t>
            </a:r>
            <a:r>
              <a:rPr lang="zh-CN" altLang="en-US" sz="2800" b="1" dirty="0" smtClean="0">
                <a:latin typeface="楷体" panose="02010609060101010101" charset="-122"/>
                <a:ea typeface="楷体" panose="02010609060101010101" charset="-122"/>
                <a:cs typeface="楷体" panose="02010609060101010101" charset="-122"/>
              </a:rPr>
              <a:t>缕一缕</a:t>
            </a:r>
            <a:r>
              <a:rPr lang="zh-CN" altLang="en-US" sz="2800" b="1" dirty="0">
                <a:latin typeface="楷体" panose="02010609060101010101" charset="-122"/>
                <a:ea typeface="楷体" panose="02010609060101010101" charset="-122"/>
                <a:cs typeface="楷体" panose="02010609060101010101" charset="-122"/>
              </a:rPr>
              <a:t>轻纱</a:t>
            </a:r>
            <a:r>
              <a:rPr lang="zh-CN" altLang="en-US" sz="2800" b="1" dirty="0" smtClean="0">
                <a:latin typeface="楷体" panose="02010609060101010101" charset="-122"/>
                <a:ea typeface="楷体" panose="02010609060101010101" charset="-122"/>
                <a:cs typeface="楷体" panose="02010609060101010101" charset="-122"/>
              </a:rPr>
              <a:t>似的微云</a:t>
            </a:r>
            <a:r>
              <a:rPr sz="2800" b="1" dirty="0">
                <a:latin typeface="楷体" panose="02010609060101010101" charset="-122"/>
                <a:ea typeface="楷体" panose="02010609060101010101" charset="-122"/>
                <a:cs typeface="楷体" panose="02010609060101010101" charset="-122"/>
              </a:rPr>
              <a:t>。</a:t>
            </a:r>
            <a:r>
              <a:rPr lang="zh-CN" altLang="en-US" sz="2800" b="1" dirty="0">
                <a:solidFill>
                  <a:srgbClr val="0000FF"/>
                </a:solidFill>
                <a:latin typeface="楷体" panose="02010609060101010101" charset="-122"/>
                <a:ea typeface="楷体" panose="02010609060101010101" charset="-122"/>
                <a:cs typeface="楷体" panose="02010609060101010101" charset="-122"/>
              </a:rPr>
              <a:t>（《月光曲》）</a:t>
            </a:r>
            <a:endParaRPr lang="en-US" altLang="zh-CN" sz="2800" b="1" dirty="0">
              <a:solidFill>
                <a:schemeClr val="tx1"/>
              </a:solidFill>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106680" y="1005813"/>
            <a:ext cx="2513939" cy="508324"/>
            <a:chOff x="458" y="988"/>
            <a:chExt cx="4135"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4135" cy="895"/>
            </a:xfrm>
            <a:prstGeom prst="rect">
              <a:avLst/>
            </a:prstGeom>
            <a:noFill/>
          </p:spPr>
          <p:txBody>
            <a:bodyPr wrap="square" lIns="68580" tIns="34290" rIns="68580" bIns="34290" rtlCol="0">
              <a:spAutoFit/>
            </a:bodyPr>
            <a:lstStyle/>
            <a:p>
              <a:pPr algn="ctr"/>
              <a:r>
                <a:rPr lang="zh-CN" altLang="zh-CN" sz="2800" b="1" dirty="0">
                  <a:solidFill>
                    <a:schemeClr val="tx1"/>
                  </a:solidFill>
                  <a:latin typeface="楷体" panose="02010609060101010101" charset="-122"/>
                  <a:ea typeface="楷体" panose="02010609060101010101" charset="-122"/>
                </a:rPr>
                <a:t>比喻句</a:t>
              </a:r>
              <a:endParaRPr lang="zh-CN" altLang="zh-CN" sz="2800" b="1" dirty="0">
                <a:solidFill>
                  <a:schemeClr val="tx1"/>
                </a:solidFill>
                <a:latin typeface="楷体" panose="02010609060101010101" charset="-122"/>
                <a:ea typeface="楷体" panose="02010609060101010101" charset="-122"/>
              </a:endParaRPr>
            </a:p>
          </p:txBody>
        </p:sp>
      </p:grpSp>
      <p:sp>
        <p:nvSpPr>
          <p:cNvPr id="9" name="文本框 8"/>
          <p:cNvSpPr txBox="1"/>
          <p:nvPr/>
        </p:nvSpPr>
        <p:spPr>
          <a:xfrm>
            <a:off x="715010" y="2734945"/>
            <a:ext cx="7924165" cy="1815882"/>
          </a:xfrm>
          <a:prstGeom prst="rect">
            <a:avLst/>
          </a:prstGeom>
          <a:solidFill>
            <a:schemeClr val="accent1">
              <a:lumMod val="40000"/>
              <a:lumOff val="60000"/>
            </a:schemeClr>
          </a:solidFill>
        </p:spPr>
        <p:txBody>
          <a:bodyPr wrap="square" rtlCol="0">
            <a:spAutoFit/>
          </a:bodyPr>
          <a:lstStyle/>
          <a:p>
            <a:r>
              <a:rPr lang="en-US" altLang="zh-CN" sz="2800" b="1" dirty="0">
                <a:latin typeface="楷体" panose="02010609060101010101" charset="-122"/>
                <a:ea typeface="楷体" panose="02010609060101010101" charset="-122"/>
              </a:rPr>
              <a:t>    </a:t>
            </a:r>
            <a:r>
              <a:rPr lang="zh-CN" altLang="en-US" sz="2800" b="1" dirty="0">
                <a:latin typeface="楷体" panose="02010609060101010101" charset="-122"/>
                <a:ea typeface="楷体" panose="02010609060101010101" charset="-122"/>
              </a:rPr>
              <a:t>这句话运用了比喻的修辞</a:t>
            </a:r>
            <a:r>
              <a:rPr lang="zh-CN" altLang="en-US" sz="2800" b="1" dirty="0" smtClean="0">
                <a:latin typeface="楷体" panose="02010609060101010101" charset="-122"/>
                <a:ea typeface="楷体" panose="02010609060101010101" charset="-122"/>
              </a:rPr>
              <a:t>手法，将微云</a:t>
            </a:r>
            <a:r>
              <a:rPr lang="zh-CN" altLang="en-US" sz="2800" b="1" dirty="0">
                <a:latin typeface="楷体" panose="02010609060101010101" charset="-122"/>
                <a:ea typeface="楷体" panose="02010609060101010101" charset="-122"/>
              </a:rPr>
              <a:t>比作了</a:t>
            </a:r>
            <a:r>
              <a:rPr lang="zh-CN" altLang="en-US" sz="2800" b="1" dirty="0" smtClean="0">
                <a:latin typeface="楷体" panose="02010609060101010101" charset="-122"/>
                <a:ea typeface="楷体" panose="02010609060101010101" charset="-122"/>
              </a:rPr>
              <a:t>轻纱，生动</a:t>
            </a:r>
            <a:r>
              <a:rPr lang="zh-CN" altLang="en-US" sz="2800" b="1" dirty="0">
                <a:latin typeface="楷体" panose="02010609060101010101" charset="-122"/>
                <a:ea typeface="楷体" panose="02010609060101010101" charset="-122"/>
              </a:rPr>
              <a:t>形象地写出了皮鞋匠想象的画面是多么美丽！多么梦幻！也从侧面写出了贝多芬琴艺的高超。</a:t>
            </a:r>
            <a:endParaRPr lang="zh-CN" altLang="en-US" sz="2800" b="1" dirty="0">
              <a:latin typeface="楷体" panose="02010609060101010101" charset="-122"/>
              <a:ea typeface="楷体" panose="02010609060101010101" charset="-122"/>
            </a:endParaRPr>
          </a:p>
        </p:txBody>
      </p:sp>
      <p:sp>
        <p:nvSpPr>
          <p:cNvPr id="10" name="TextBox 8"/>
          <p:cNvSpPr txBox="1"/>
          <p:nvPr/>
        </p:nvSpPr>
        <p:spPr>
          <a:xfrm>
            <a:off x="0" y="330820"/>
            <a:ext cx="1126497" cy="598805"/>
          </a:xfrm>
          <a:prstGeom prst="rect">
            <a:avLst/>
          </a:prstGeom>
          <a:solidFill>
            <a:srgbClr val="92D05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zh-CN" altLang="en-US" sz="3300" b="1" dirty="0" smtClean="0">
                <a:solidFill>
                  <a:schemeClr val="tx1"/>
                </a:solidFill>
                <a:uFillTx/>
                <a:latin typeface="幼圆" panose="02010509060101010101" charset="-122"/>
                <a:ea typeface="幼圆" panose="02010509060101010101" charset="-122"/>
              </a:rPr>
              <a:t>句子</a:t>
            </a:r>
            <a:endParaRPr lang="zh-CN" altLang="en-US" sz="3300" b="1" dirty="0" smtClean="0">
              <a:solidFill>
                <a:schemeClr val="tx1"/>
              </a:solidFill>
              <a:uFillTx/>
              <a:latin typeface="幼圆" panose="02010509060101010101" charset="-122"/>
              <a:ea typeface="幼圆" panose="020105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000" fill="hold">
                                          <p:stCondLst>
                                            <p:cond delay="0"/>
                                          </p:stCondLst>
                                        </p:cTn>
                                        <p:tgtEl>
                                          <p:spTgt spid="3">
                                            <p:txEl>
                                              <p:pRg st="0" end="0"/>
                                            </p:txEl>
                                          </p:spTgt>
                                        </p:tgtEl>
                                        <p:attrNameLst>
                                          <p:attrName>style.visibility</p:attrName>
                                        </p:attrNameLst>
                                      </p:cBhvr>
                                      <p:to>
                                        <p:strVal val="visible"/>
                                      </p:to>
                                    </p:set>
                                    <p:animEffect transition="in" filter="checkerboard(across)">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673100" y="908685"/>
            <a:ext cx="8027670" cy="607695"/>
          </a:xfrm>
          <a:prstGeom prst="rect">
            <a:avLst/>
          </a:prstGeom>
          <a:noFill/>
        </p:spPr>
        <p:txBody>
          <a:bodyPr wrap="square" rtlCol="0">
            <a:spAutoFit/>
          </a:bodyPr>
          <a:lstStyle/>
          <a:p>
            <a:pPr algn="l">
              <a:lnSpc>
                <a:spcPct val="120000"/>
              </a:lnSpc>
              <a:buClrTx/>
              <a:buSzTx/>
              <a:buFontTx/>
            </a:pPr>
            <a:r>
              <a:rPr lang="zh-CN" altLang="en-US" sz="2800" b="1" dirty="0">
                <a:latin typeface="楷体" panose="02010609060101010101" charset="-122"/>
                <a:ea typeface="楷体" panose="02010609060101010101" charset="-122"/>
                <a:cs typeface="楷体" panose="02010609060101010101" charset="-122"/>
                <a:sym typeface="+mn-ea"/>
              </a:rPr>
              <a:t>2.善哉乎鼓</a:t>
            </a:r>
            <a:r>
              <a:rPr lang="zh-CN" altLang="en-US" sz="2800" b="1" dirty="0" smtClean="0">
                <a:latin typeface="楷体" panose="02010609060101010101" charset="-122"/>
                <a:ea typeface="楷体" panose="02010609060101010101" charset="-122"/>
                <a:cs typeface="楷体" panose="02010609060101010101" charset="-122"/>
                <a:sym typeface="+mn-ea"/>
              </a:rPr>
              <a:t>琴，巍巍</a:t>
            </a:r>
            <a:r>
              <a:rPr lang="zh-CN" altLang="en-US" sz="2800" b="1" dirty="0">
                <a:latin typeface="楷体" panose="02010609060101010101" charset="-122"/>
                <a:ea typeface="楷体" panose="02010609060101010101" charset="-122"/>
                <a:cs typeface="楷体" panose="02010609060101010101" charset="-122"/>
                <a:sym typeface="+mn-ea"/>
              </a:rPr>
              <a:t>乎若太山。</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（《伯牙鼓琴》）</a:t>
            </a:r>
            <a:endParaRPr lang="zh-CN" altLang="en-US" sz="2800" b="1" dirty="0">
              <a:latin typeface="楷体" panose="02010609060101010101" charset="-122"/>
              <a:ea typeface="楷体" panose="02010609060101010101" charset="-122"/>
              <a:cs typeface="楷体" panose="02010609060101010101" charset="-122"/>
            </a:endParaRPr>
          </a:p>
        </p:txBody>
      </p:sp>
      <p:sp>
        <p:nvSpPr>
          <p:cNvPr id="6" name="文本框 5"/>
          <p:cNvSpPr txBox="1"/>
          <p:nvPr/>
        </p:nvSpPr>
        <p:spPr>
          <a:xfrm>
            <a:off x="657860" y="1679575"/>
            <a:ext cx="7852410" cy="521970"/>
          </a:xfrm>
          <a:prstGeom prst="rect">
            <a:avLst/>
          </a:prstGeom>
          <a:noFill/>
        </p:spPr>
        <p:txBody>
          <a:bodyPr wrap="square" rtlCol="0">
            <a:spAutoFit/>
          </a:bodyPr>
          <a:lstStyle/>
          <a:p>
            <a:r>
              <a:rPr lang="zh-CN" altLang="en-US" sz="2800" b="1" dirty="0" smtClean="0">
                <a:latin typeface="楷体" panose="02010609060101010101" charset="-122"/>
                <a:ea typeface="楷体" panose="02010609060101010101" charset="-122"/>
                <a:cs typeface="楷体" panose="02010609060101010101" charset="-122"/>
                <a:sym typeface="+mn-ea"/>
              </a:rPr>
              <a:t>3</a:t>
            </a:r>
            <a:r>
              <a:rPr lang="zh-CN" altLang="en-US" sz="2800" b="1" dirty="0">
                <a:latin typeface="楷体" panose="02010609060101010101" charset="-122"/>
                <a:ea typeface="楷体" panose="02010609060101010101" charset="-122"/>
                <a:cs typeface="楷体" panose="02010609060101010101" charset="-122"/>
                <a:sym typeface="+mn-ea"/>
              </a:rPr>
              <a:t>.善哉乎鼓</a:t>
            </a:r>
            <a:r>
              <a:rPr lang="zh-CN" altLang="en-US" sz="2800" b="1" dirty="0" smtClean="0">
                <a:latin typeface="楷体" panose="02010609060101010101" charset="-122"/>
                <a:ea typeface="楷体" panose="02010609060101010101" charset="-122"/>
                <a:cs typeface="楷体" panose="02010609060101010101" charset="-122"/>
                <a:sym typeface="+mn-ea"/>
              </a:rPr>
              <a:t>琴，汤汤</a:t>
            </a:r>
            <a:r>
              <a:rPr lang="zh-CN" altLang="en-US" sz="2800" b="1" dirty="0">
                <a:latin typeface="楷体" panose="02010609060101010101" charset="-122"/>
                <a:ea typeface="楷体" panose="02010609060101010101" charset="-122"/>
                <a:cs typeface="楷体" panose="02010609060101010101" charset="-122"/>
                <a:sym typeface="+mn-ea"/>
              </a:rPr>
              <a:t>乎若流水。</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（《伯牙鼓琴》）</a:t>
            </a:r>
            <a:endParaRPr lang="zh-CN" altLang="en-US" sz="2800" b="1" dirty="0">
              <a:latin typeface="楷体" panose="02010609060101010101" charset="-122"/>
              <a:ea typeface="楷体" panose="02010609060101010101" charset="-122"/>
              <a:cs typeface="楷体" panose="02010609060101010101" charset="-122"/>
            </a:endParaRPr>
          </a:p>
        </p:txBody>
      </p:sp>
      <p:sp>
        <p:nvSpPr>
          <p:cNvPr id="2" name="文本框 1"/>
          <p:cNvSpPr txBox="1"/>
          <p:nvPr/>
        </p:nvSpPr>
        <p:spPr>
          <a:xfrm>
            <a:off x="689610" y="2731770"/>
            <a:ext cx="7987665" cy="1383665"/>
          </a:xfrm>
          <a:prstGeom prst="rect">
            <a:avLst/>
          </a:prstGeom>
          <a:solidFill>
            <a:schemeClr val="accent1">
              <a:lumMod val="40000"/>
              <a:lumOff val="60000"/>
            </a:schemeClr>
          </a:solidFill>
        </p:spPr>
        <p:txBody>
          <a:bodyPr wrap="square" rtlCol="0">
            <a:spAutoFit/>
          </a:bodyPr>
          <a:lstStyle/>
          <a:p>
            <a:r>
              <a:rPr lang="en-US" altLang="zh-CN" sz="2800" b="1" dirty="0">
                <a:latin typeface="楷体" panose="02010609060101010101" charset="-122"/>
                <a:ea typeface="楷体" panose="02010609060101010101" charset="-122"/>
              </a:rPr>
              <a:t>    </a:t>
            </a:r>
            <a:r>
              <a:rPr lang="zh-CN" altLang="en-US" sz="2800" b="1" dirty="0">
                <a:latin typeface="楷体" panose="02010609060101010101" charset="-122"/>
                <a:ea typeface="楷体" panose="02010609060101010101" charset="-122"/>
              </a:rPr>
              <a:t>使用比喻可使文章中的事物生动形象</a:t>
            </a:r>
            <a:r>
              <a:rPr lang="zh-CN" altLang="en-US" sz="2800" b="1" dirty="0" smtClean="0">
                <a:latin typeface="楷体" panose="02010609060101010101" charset="-122"/>
                <a:ea typeface="楷体" panose="02010609060101010101" charset="-122"/>
              </a:rPr>
              <a:t>具体，也</a:t>
            </a:r>
            <a:r>
              <a:rPr lang="zh-CN" altLang="en-US" sz="2800" b="1" dirty="0">
                <a:latin typeface="楷体" panose="02010609060101010101" charset="-122"/>
                <a:ea typeface="楷体" panose="02010609060101010101" charset="-122"/>
              </a:rPr>
              <a:t>能够引发读者的联想和</a:t>
            </a:r>
            <a:r>
              <a:rPr lang="zh-CN" altLang="en-US" sz="2800" b="1" dirty="0" smtClean="0">
                <a:latin typeface="楷体" panose="02010609060101010101" charset="-122"/>
                <a:ea typeface="楷体" panose="02010609060101010101" charset="-122"/>
              </a:rPr>
              <a:t>想象，给</a:t>
            </a:r>
            <a:r>
              <a:rPr lang="zh-CN" altLang="en-US" sz="2800" b="1" dirty="0">
                <a:latin typeface="楷体" panose="02010609060101010101" charset="-122"/>
                <a:ea typeface="楷体" panose="02010609060101010101" charset="-122"/>
              </a:rPr>
              <a:t>人以鲜明深刻的</a:t>
            </a:r>
            <a:r>
              <a:rPr lang="zh-CN" altLang="en-US" sz="2800" b="1" dirty="0" smtClean="0">
                <a:latin typeface="楷体" panose="02010609060101010101" charset="-122"/>
                <a:ea typeface="楷体" panose="02010609060101010101" charset="-122"/>
              </a:rPr>
              <a:t>印象，使</a:t>
            </a:r>
            <a:r>
              <a:rPr lang="zh-CN" altLang="en-US" sz="2800" b="1" dirty="0">
                <a:latin typeface="楷体" panose="02010609060101010101" charset="-122"/>
                <a:ea typeface="楷体" panose="02010609060101010101" charset="-122"/>
              </a:rPr>
              <a:t>文章更有感染力。</a:t>
            </a:r>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000" fill="hold">
                                          <p:stCondLst>
                                            <p:cond delay="0"/>
                                          </p:stCondLst>
                                        </p:cTn>
                                        <p:tgtEl>
                                          <p:spTgt spid="6"/>
                                        </p:tgtEl>
                                        <p:attrNameLst>
                                          <p:attrName>style.visibility</p:attrName>
                                        </p:attrNameLst>
                                      </p:cBhvr>
                                      <p:to>
                                        <p:strVal val="visible"/>
                                      </p:to>
                                    </p:set>
                                    <p:animEffect transition="in" filter="checkerboard(across)">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5606472" y="2137675"/>
            <a:ext cx="803425" cy="830997"/>
          </a:xfrm>
          <a:prstGeom prst="rect">
            <a:avLst/>
          </a:prstGeom>
          <a:noFill/>
        </p:spPr>
        <p:txBody>
          <a:bodyPr wrap="none" rtlCol="0">
            <a:spAutoFit/>
          </a:bodyPr>
          <a:lstStyle/>
          <a:p>
            <a:pPr algn="l"/>
            <a:r>
              <a:rPr lang="zh-CN" altLang="en-US" sz="4800" b="1">
                <a:latin typeface="楷体" panose="02010609060101010101" charset="-122"/>
                <a:ea typeface="楷体" panose="02010609060101010101" charset="-122"/>
                <a:cs typeface="楷体" panose="02010609060101010101" charset="-122"/>
                <a:sym typeface="+mn-ea"/>
              </a:rPr>
              <a:t>哉</a:t>
            </a:r>
            <a:endParaRPr lang="zh-CN" altLang="en-US" sz="4800" b="1">
              <a:latin typeface="楷体" panose="02010609060101010101" charset="-122"/>
              <a:ea typeface="楷体" panose="02010609060101010101" charset="-122"/>
              <a:cs typeface="楷体" panose="02010609060101010101" charset="-122"/>
              <a:sym typeface="+mn-ea"/>
            </a:endParaRPr>
          </a:p>
        </p:txBody>
      </p:sp>
      <p:sp>
        <p:nvSpPr>
          <p:cNvPr id="11" name="文本框 10"/>
          <p:cNvSpPr txBox="1"/>
          <p:nvPr/>
        </p:nvSpPr>
        <p:spPr>
          <a:xfrm>
            <a:off x="5606472" y="1639174"/>
            <a:ext cx="792480" cy="583565"/>
          </a:xfrm>
          <a:prstGeom prst="rect">
            <a:avLst/>
          </a:prstGeom>
          <a:noFill/>
        </p:spPr>
        <p:txBody>
          <a:bodyPr wrap="none" rtlCol="0">
            <a:spAutoFit/>
          </a:bodyPr>
          <a:lstStyle/>
          <a:p>
            <a:pPr algn="l"/>
            <a:r>
              <a:rPr sz="3200" dirty="0" err="1">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z</a:t>
            </a:r>
            <a:r>
              <a:rPr sz="3200" dirty="0" err="1">
                <a:solidFill>
                  <a:schemeClr val="tx1"/>
                </a:solidFill>
                <a:latin typeface="汉语拼音" panose="020B0604020202020204" pitchFamily="34" charset="0"/>
                <a:ea typeface="黑体" panose="02010609060101010101" pitchFamily="49" charset="-122"/>
                <a:cs typeface="汉语拼音" panose="020B0604020202020204" pitchFamily="34" charset="0"/>
                <a:sym typeface="+mn-ea"/>
              </a:rPr>
              <a:t>āi</a:t>
            </a:r>
            <a:endParaRPr sz="3200" dirty="0">
              <a:solidFill>
                <a:schemeClr val="tx1"/>
              </a:solidFill>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20" name="文本框 19"/>
          <p:cNvSpPr txBox="1"/>
          <p:nvPr/>
        </p:nvSpPr>
        <p:spPr>
          <a:xfrm>
            <a:off x="2017646" y="2138045"/>
            <a:ext cx="803425" cy="830997"/>
          </a:xfrm>
          <a:prstGeom prst="rect">
            <a:avLst/>
          </a:prstGeom>
          <a:noFill/>
        </p:spPr>
        <p:txBody>
          <a:bodyPr wrap="none" rtlCol="0">
            <a:spAutoFit/>
          </a:bodyPr>
          <a:lstStyle/>
          <a:p>
            <a:pPr algn="l"/>
            <a:r>
              <a:rPr lang="zh-CN" altLang="en-US" sz="4800" b="1">
                <a:latin typeface="楷体" panose="02010609060101010101" charset="-122"/>
                <a:ea typeface="楷体" panose="02010609060101010101" charset="-122"/>
                <a:cs typeface="楷体" panose="02010609060101010101" charset="-122"/>
                <a:sym typeface="+mn-ea"/>
              </a:rPr>
              <a:t>弦</a:t>
            </a:r>
            <a:endParaRPr lang="zh-CN" altLang="en-US" sz="4800" b="1">
              <a:latin typeface="楷体" panose="02010609060101010101" charset="-122"/>
              <a:ea typeface="楷体" panose="02010609060101010101" charset="-122"/>
              <a:cs typeface="楷体" panose="02010609060101010101" charset="-122"/>
              <a:sym typeface="+mn-ea"/>
            </a:endParaRPr>
          </a:p>
        </p:txBody>
      </p:sp>
      <p:sp>
        <p:nvSpPr>
          <p:cNvPr id="22" name="文本框 21"/>
          <p:cNvSpPr txBox="1"/>
          <p:nvPr/>
        </p:nvSpPr>
        <p:spPr>
          <a:xfrm>
            <a:off x="1876676" y="1639729"/>
            <a:ext cx="1074420" cy="583565"/>
          </a:xfrm>
          <a:prstGeom prst="rect">
            <a:avLst/>
          </a:prstGeom>
          <a:noFill/>
        </p:spPr>
        <p:txBody>
          <a:bodyPr wrap="square" rtlCol="0">
            <a:spAutoFit/>
          </a:bodyPr>
          <a:lstStyle/>
          <a:p>
            <a:pPr algn="l"/>
            <a:r>
              <a:rPr lang="en-US" sz="3200">
                <a:solidFill>
                  <a:schemeClr val="tx1"/>
                </a:solidFill>
                <a:latin typeface="汉语拼音" panose="020B0604020202020204" pitchFamily="34" charset="0"/>
                <a:ea typeface="黑体" panose="02010609060101010101" pitchFamily="49" charset="-122"/>
                <a:cs typeface="汉语拼音" panose="020B0604020202020204" pitchFamily="34" charset="0"/>
                <a:sym typeface="+mn-ea"/>
              </a:rPr>
              <a:t>x</a:t>
            </a:r>
            <a:r>
              <a:rPr lang="en-US" sz="320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i</a:t>
            </a:r>
            <a:r>
              <a:rPr lang="en-US" sz="3200">
                <a:solidFill>
                  <a:schemeClr val="tx1"/>
                </a:solidFill>
                <a:latin typeface="汉语拼音" panose="020B0604020202020204" pitchFamily="34" charset="0"/>
                <a:ea typeface="黑体" panose="02010609060101010101" pitchFamily="49" charset="-122"/>
                <a:cs typeface="汉语拼音" panose="020B0604020202020204" pitchFamily="34" charset="0"/>
                <a:sym typeface="+mn-ea"/>
              </a:rPr>
              <a:t>án</a:t>
            </a:r>
            <a:endParaRPr lang="en-US" sz="3200">
              <a:solidFill>
                <a:schemeClr val="tx1"/>
              </a:solidFill>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23" name="文本框 22"/>
          <p:cNvSpPr txBox="1"/>
          <p:nvPr/>
        </p:nvSpPr>
        <p:spPr>
          <a:xfrm>
            <a:off x="3307720" y="2138045"/>
            <a:ext cx="803425" cy="830997"/>
          </a:xfrm>
          <a:prstGeom prst="rect">
            <a:avLst/>
          </a:prstGeom>
          <a:noFill/>
        </p:spPr>
        <p:txBody>
          <a:bodyPr wrap="none" rtlCol="0">
            <a:spAutoFit/>
          </a:bodyPr>
          <a:lstStyle/>
          <a:p>
            <a:pPr algn="l"/>
            <a:r>
              <a:rPr lang="zh-CN" altLang="en-US" sz="4800" b="1">
                <a:latin typeface="楷体" panose="02010609060101010101" charset="-122"/>
                <a:ea typeface="楷体" panose="02010609060101010101" charset="-122"/>
                <a:cs typeface="楷体" panose="02010609060101010101" charset="-122"/>
                <a:sym typeface="+mn-ea"/>
              </a:rPr>
              <a:t>纯</a:t>
            </a:r>
            <a:endParaRPr lang="zh-CN" altLang="en-US" sz="4800" b="1">
              <a:latin typeface="楷体" panose="02010609060101010101" charset="-122"/>
              <a:ea typeface="楷体" panose="02010609060101010101" charset="-122"/>
              <a:cs typeface="楷体" panose="02010609060101010101" charset="-122"/>
              <a:sym typeface="+mn-ea"/>
            </a:endParaRPr>
          </a:p>
        </p:txBody>
      </p:sp>
      <p:sp>
        <p:nvSpPr>
          <p:cNvPr id="24" name="文本框 23"/>
          <p:cNvSpPr txBox="1"/>
          <p:nvPr/>
        </p:nvSpPr>
        <p:spPr>
          <a:xfrm>
            <a:off x="3206120" y="1639544"/>
            <a:ext cx="1148071" cy="584775"/>
          </a:xfrm>
          <a:prstGeom prst="rect">
            <a:avLst/>
          </a:prstGeom>
          <a:noFill/>
        </p:spPr>
        <p:txBody>
          <a:bodyPr wrap="none" rtlCol="0">
            <a:spAutoFit/>
          </a:bodyPr>
          <a:lstStyle/>
          <a:p>
            <a:pPr algn="l"/>
            <a:r>
              <a:rPr sz="320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ch</a:t>
            </a:r>
            <a:r>
              <a:rPr sz="3200">
                <a:latin typeface="汉语拼音" panose="020B0604020202020204" pitchFamily="34" charset="0"/>
                <a:ea typeface="黑体" panose="02010609060101010101" pitchFamily="49" charset="-122"/>
                <a:cs typeface="汉语拼音" panose="020B0604020202020204" pitchFamily="34" charset="0"/>
                <a:sym typeface="+mn-ea"/>
              </a:rPr>
              <a:t>ún</a:t>
            </a:r>
            <a:endParaRPr sz="3200">
              <a:latin typeface="汉语拼音" panose="020B0604020202020204" pitchFamily="34" charset="0"/>
              <a:ea typeface="黑体" panose="02010609060101010101" pitchFamily="49" charset="-122"/>
              <a:cs typeface="汉语拼音" panose="020B0604020202020204" pitchFamily="34" charset="0"/>
              <a:sym typeface="+mn-ea"/>
            </a:endParaRPr>
          </a:p>
        </p:txBody>
      </p:sp>
      <p:grpSp>
        <p:nvGrpSpPr>
          <p:cNvPr id="5" name="组合 4"/>
          <p:cNvGrpSpPr/>
          <p:nvPr/>
        </p:nvGrpSpPr>
        <p:grpSpPr>
          <a:xfrm>
            <a:off x="-100330" y="965650"/>
            <a:ext cx="2513330" cy="508324"/>
            <a:chOff x="458" y="988"/>
            <a:chExt cx="4134" cy="912"/>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59"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易读错的字</a:t>
              </a:r>
              <a:endParaRPr lang="zh-CN" altLang="en-US" sz="2800" b="1" dirty="0">
                <a:solidFill>
                  <a:schemeClr val="tx1"/>
                </a:solidFill>
                <a:latin typeface="楷体" panose="02010609060101010101" charset="-122"/>
                <a:ea typeface="楷体" panose="02010609060101010101" charset="-122"/>
              </a:endParaRPr>
            </a:p>
          </p:txBody>
        </p:sp>
      </p:grpSp>
      <p:sp>
        <p:nvSpPr>
          <p:cNvPr id="2" name="文本框 1"/>
          <p:cNvSpPr txBox="1"/>
          <p:nvPr/>
        </p:nvSpPr>
        <p:spPr>
          <a:xfrm>
            <a:off x="4655250" y="1639729"/>
            <a:ext cx="589280" cy="583565"/>
          </a:xfrm>
          <a:prstGeom prst="rect">
            <a:avLst/>
          </a:prstGeom>
          <a:noFill/>
        </p:spPr>
        <p:txBody>
          <a:bodyPr wrap="square" rtlCol="0">
            <a:spAutoFit/>
          </a:bodyPr>
          <a:lstStyle/>
          <a:p>
            <a:pPr lvl="0" algn="l">
              <a:buClrTx/>
              <a:buSzTx/>
              <a:buFontTx/>
            </a:pPr>
            <a:r>
              <a:rPr lang="en-US" sz="320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lǚ</a:t>
            </a:r>
            <a:endParaRPr lang="en-US" sz="320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6" name="文本框 5"/>
          <p:cNvSpPr txBox="1"/>
          <p:nvPr/>
        </p:nvSpPr>
        <p:spPr>
          <a:xfrm>
            <a:off x="6716914" y="2137860"/>
            <a:ext cx="803425" cy="830997"/>
          </a:xfrm>
          <a:prstGeom prst="rect">
            <a:avLst/>
          </a:prstGeom>
          <a:noFill/>
        </p:spPr>
        <p:txBody>
          <a:bodyPr wrap="none" rtlCol="0">
            <a:spAutoFit/>
          </a:bodyPr>
          <a:lstStyle/>
          <a:p>
            <a:pPr lvl="0" algn="l">
              <a:buClrTx/>
              <a:buSzTx/>
              <a:buFontTx/>
            </a:pPr>
            <a:r>
              <a:rPr lang="zh-CN" altLang="en-US" sz="4800" b="1">
                <a:latin typeface="楷体" panose="02010609060101010101" charset="-122"/>
                <a:ea typeface="楷体" panose="02010609060101010101" charset="-122"/>
                <a:cs typeface="楷体" panose="02010609060101010101" charset="-122"/>
                <a:sym typeface="+mn-ea"/>
              </a:rPr>
              <a:t>矣</a:t>
            </a:r>
            <a:endParaRPr lang="zh-CN" altLang="en-US" sz="4800" b="1">
              <a:latin typeface="楷体" panose="02010609060101010101" charset="-122"/>
              <a:ea typeface="楷体" panose="02010609060101010101" charset="-122"/>
              <a:cs typeface="楷体" panose="02010609060101010101" charset="-122"/>
              <a:sym typeface="+mn-ea"/>
            </a:endParaRPr>
          </a:p>
        </p:txBody>
      </p:sp>
      <p:sp>
        <p:nvSpPr>
          <p:cNvPr id="7" name="文本框 6"/>
          <p:cNvSpPr txBox="1"/>
          <p:nvPr/>
        </p:nvSpPr>
        <p:spPr>
          <a:xfrm>
            <a:off x="6818514" y="1639359"/>
            <a:ext cx="556563" cy="584775"/>
          </a:xfrm>
          <a:prstGeom prst="rect">
            <a:avLst/>
          </a:prstGeom>
          <a:noFill/>
        </p:spPr>
        <p:txBody>
          <a:bodyPr wrap="none" rtlCol="0">
            <a:spAutoFit/>
          </a:bodyPr>
          <a:lstStyle/>
          <a:p>
            <a:pPr lvl="0" algn="l">
              <a:buClrTx/>
              <a:buSzTx/>
              <a:buFontTx/>
            </a:pPr>
            <a:r>
              <a:rPr sz="320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yǐ</a:t>
            </a:r>
            <a:endParaRPr sz="320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8" name="文本框 7"/>
          <p:cNvSpPr txBox="1"/>
          <p:nvPr/>
        </p:nvSpPr>
        <p:spPr>
          <a:xfrm>
            <a:off x="7865221" y="1639359"/>
            <a:ext cx="633507" cy="584775"/>
          </a:xfrm>
          <a:prstGeom prst="rect">
            <a:avLst/>
          </a:prstGeom>
          <a:noFill/>
        </p:spPr>
        <p:txBody>
          <a:bodyPr wrap="none" rtlCol="0">
            <a:spAutoFit/>
          </a:bodyPr>
          <a:lstStyle/>
          <a:p>
            <a:pPr lvl="0" algn="l">
              <a:buClrTx/>
              <a:buSzTx/>
              <a:buFontTx/>
            </a:pPr>
            <a:r>
              <a:rPr sz="320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lái</a:t>
            </a:r>
            <a:endParaRPr sz="3200">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9" name="文本框 8"/>
          <p:cNvSpPr txBox="1"/>
          <p:nvPr/>
        </p:nvSpPr>
        <p:spPr>
          <a:xfrm>
            <a:off x="7865221" y="2137860"/>
            <a:ext cx="803425" cy="830997"/>
          </a:xfrm>
          <a:prstGeom prst="rect">
            <a:avLst/>
          </a:prstGeom>
          <a:noFill/>
        </p:spPr>
        <p:txBody>
          <a:bodyPr wrap="none" rtlCol="0">
            <a:spAutoFit/>
          </a:bodyPr>
          <a:lstStyle/>
          <a:p>
            <a:pPr lvl="0" algn="l">
              <a:buClrTx/>
              <a:buSzTx/>
              <a:buFontTx/>
            </a:pPr>
            <a:r>
              <a:rPr lang="zh-CN" altLang="en-US" sz="4800" b="1">
                <a:latin typeface="楷体" panose="02010609060101010101" charset="-122"/>
                <a:ea typeface="楷体" panose="02010609060101010101" charset="-122"/>
                <a:cs typeface="楷体" panose="02010609060101010101" charset="-122"/>
                <a:sym typeface="+mn-ea"/>
              </a:rPr>
              <a:t>莱</a:t>
            </a:r>
            <a:endParaRPr lang="zh-CN" altLang="en-US" sz="4800" b="1">
              <a:latin typeface="楷体" panose="02010609060101010101" charset="-122"/>
              <a:ea typeface="楷体" panose="02010609060101010101" charset="-122"/>
              <a:cs typeface="楷体" panose="02010609060101010101" charset="-122"/>
              <a:sym typeface="+mn-ea"/>
            </a:endParaRPr>
          </a:p>
        </p:txBody>
      </p:sp>
      <p:sp>
        <p:nvSpPr>
          <p:cNvPr id="12" name="线形标注 1 11"/>
          <p:cNvSpPr/>
          <p:nvPr/>
        </p:nvSpPr>
        <p:spPr>
          <a:xfrm>
            <a:off x="6207891" y="3359243"/>
            <a:ext cx="2876702" cy="1138959"/>
          </a:xfrm>
          <a:prstGeom prst="borderCallout1">
            <a:avLst>
              <a:gd name="adj1" fmla="val 112"/>
              <a:gd name="adj2" fmla="val 50254"/>
              <a:gd name="adj3" fmla="val -44011"/>
              <a:gd name="adj4" fmla="val 67316"/>
            </a:avLst>
          </a:prstGeom>
          <a:solidFill>
            <a:schemeClr val="accent5">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dirty="0" smtClean="0">
                <a:solidFill>
                  <a:schemeClr val="tx1"/>
                </a:solidFill>
                <a:latin typeface="楷体" panose="02010609060101010101" charset="-122"/>
                <a:ea typeface="楷体" panose="02010609060101010101" charset="-122"/>
                <a:cs typeface="楷体" panose="02010609060101010101" charset="-122"/>
              </a:rPr>
              <a:t>易</a:t>
            </a:r>
            <a:r>
              <a:rPr lang="zh-CN" altLang="en-US" sz="2400" b="1" dirty="0">
                <a:solidFill>
                  <a:schemeClr val="tx1"/>
                </a:solidFill>
                <a:latin typeface="楷体" panose="02010609060101010101" charset="-122"/>
                <a:ea typeface="楷体" panose="02010609060101010101" charset="-122"/>
                <a:cs typeface="楷体" panose="02010609060101010101" charset="-122"/>
              </a:rPr>
              <a:t>与</a:t>
            </a:r>
            <a:r>
              <a:rPr lang="en-US" altLang="zh-CN" sz="2400" b="1" dirty="0">
                <a:solidFill>
                  <a:schemeClr val="tx1"/>
                </a:solidFill>
                <a:latin typeface="楷体" panose="02010609060101010101" charset="-122"/>
                <a:ea typeface="楷体" panose="02010609060101010101" charset="-122"/>
                <a:cs typeface="楷体" panose="02010609060101010101" charset="-122"/>
              </a:rPr>
              <a:t>“</a:t>
            </a:r>
            <a:r>
              <a:rPr lang="zh-CN" altLang="en-US" sz="2400" b="1" dirty="0">
                <a:solidFill>
                  <a:schemeClr val="tx1"/>
                </a:solidFill>
                <a:latin typeface="楷体" panose="02010609060101010101" charset="-122"/>
                <a:ea typeface="楷体" panose="02010609060101010101" charset="-122"/>
                <a:cs typeface="楷体" panose="02010609060101010101" charset="-122"/>
              </a:rPr>
              <a:t>菜</a:t>
            </a:r>
            <a:r>
              <a:rPr lang="en-US" altLang="zh-CN" sz="2400" b="1" dirty="0">
                <a:solidFill>
                  <a:schemeClr val="tx1"/>
                </a:solidFill>
                <a:latin typeface="楷体" panose="02010609060101010101" charset="-122"/>
                <a:ea typeface="楷体" panose="02010609060101010101" charset="-122"/>
                <a:cs typeface="楷体" panose="02010609060101010101" charset="-122"/>
              </a:rPr>
              <a:t>”</a:t>
            </a:r>
            <a:r>
              <a:rPr lang="zh-CN" altLang="en-US" sz="2400" b="1" dirty="0">
                <a:solidFill>
                  <a:schemeClr val="tx1"/>
                </a:solidFill>
                <a:latin typeface="楷体" panose="02010609060101010101" charset="-122"/>
                <a:ea typeface="楷体" panose="02010609060101010101" charset="-122"/>
                <a:cs typeface="楷体" panose="02010609060101010101" charset="-122"/>
              </a:rPr>
              <a:t>字</a:t>
            </a:r>
            <a:r>
              <a:rPr lang="zh-CN" altLang="en-US" sz="2400" b="1" dirty="0" smtClean="0">
                <a:solidFill>
                  <a:schemeClr val="tx1"/>
                </a:solidFill>
                <a:latin typeface="楷体" panose="02010609060101010101" charset="-122"/>
                <a:ea typeface="楷体" panose="02010609060101010101" charset="-122"/>
                <a:cs typeface="楷体" panose="02010609060101010101" charset="-122"/>
              </a:rPr>
              <a:t>混淆，易读</a:t>
            </a:r>
            <a:r>
              <a:rPr lang="zh-CN" altLang="en-US" sz="2400" b="1" dirty="0">
                <a:solidFill>
                  <a:schemeClr val="tx1"/>
                </a:solidFill>
                <a:latin typeface="楷体" panose="02010609060101010101" charset="-122"/>
                <a:ea typeface="楷体" panose="02010609060101010101" charset="-122"/>
                <a:cs typeface="楷体" panose="02010609060101010101" charset="-122"/>
              </a:rPr>
              <a:t>成</a:t>
            </a:r>
            <a:r>
              <a:rPr lang="en-US" altLang="zh-CN" sz="2400" b="1" dirty="0">
                <a:solidFill>
                  <a:schemeClr val="tx1"/>
                </a:solidFill>
                <a:latin typeface="楷体" panose="02010609060101010101" charset="-122"/>
                <a:ea typeface="楷体" panose="02010609060101010101" charset="-122"/>
                <a:cs typeface="楷体" panose="02010609060101010101" charset="-122"/>
              </a:rPr>
              <a:t>“</a:t>
            </a:r>
            <a:r>
              <a:rPr lang="en-US" altLang="zh-CN" sz="2400" b="1" dirty="0" err="1">
                <a:solidFill>
                  <a:schemeClr val="tx1"/>
                </a:solidFill>
                <a:latin typeface="汉语拼音" panose="020B0604020202020204" pitchFamily="34" charset="0"/>
                <a:ea typeface="楷体" panose="02010609060101010101" charset="-122"/>
                <a:cs typeface="汉语拼音" panose="020B0604020202020204" pitchFamily="34" charset="0"/>
              </a:rPr>
              <a:t>cài</a:t>
            </a:r>
            <a:r>
              <a:rPr lang="en-US" altLang="zh-CN" sz="2400" b="1" dirty="0">
                <a:solidFill>
                  <a:schemeClr val="tx1"/>
                </a:solidFill>
                <a:latin typeface="楷体" panose="02010609060101010101" charset="-122"/>
                <a:ea typeface="楷体" panose="02010609060101010101" charset="-122"/>
                <a:cs typeface="楷体" panose="02010609060101010101" charset="-122"/>
              </a:rPr>
              <a:t>”</a:t>
            </a:r>
            <a:r>
              <a:rPr lang="zh-CN" altLang="en-US" sz="2400" b="1" dirty="0">
                <a:solidFill>
                  <a:schemeClr val="tx1"/>
                </a:solidFill>
                <a:latin typeface="楷体" panose="02010609060101010101" charset="-122"/>
                <a:ea typeface="楷体" panose="02010609060101010101" charset="-122"/>
                <a:cs typeface="楷体" panose="02010609060101010101" charset="-122"/>
              </a:rPr>
              <a:t>。</a:t>
            </a:r>
            <a:endParaRPr lang="zh-CN" altLang="en-US" sz="2400" b="1" dirty="0">
              <a:solidFill>
                <a:schemeClr val="tx1"/>
              </a:solidFill>
              <a:latin typeface="楷体" panose="02010609060101010101" charset="-122"/>
              <a:ea typeface="楷体" panose="02010609060101010101" charset="-122"/>
              <a:cs typeface="楷体" panose="02010609060101010101" charset="-122"/>
            </a:endParaRPr>
          </a:p>
        </p:txBody>
      </p:sp>
      <p:sp>
        <p:nvSpPr>
          <p:cNvPr id="14" name="文本框 13"/>
          <p:cNvSpPr txBox="1"/>
          <p:nvPr/>
        </p:nvSpPr>
        <p:spPr>
          <a:xfrm>
            <a:off x="4495755" y="2138230"/>
            <a:ext cx="803425" cy="830997"/>
          </a:xfrm>
          <a:prstGeom prst="rect">
            <a:avLst/>
          </a:prstGeom>
          <a:noFill/>
        </p:spPr>
        <p:txBody>
          <a:bodyPr wrap="none" rtlCol="0">
            <a:spAutoFit/>
          </a:bodyPr>
          <a:lstStyle/>
          <a:p>
            <a:pPr lvl="0" algn="l">
              <a:buClrTx/>
              <a:buSzTx/>
              <a:buFontTx/>
            </a:pPr>
            <a:r>
              <a:rPr lang="zh-CN" altLang="en-US" sz="4800" b="1">
                <a:latin typeface="楷体" panose="02010609060101010101" charset="-122"/>
                <a:ea typeface="楷体" panose="02010609060101010101" charset="-122"/>
                <a:cs typeface="楷体" panose="02010609060101010101" charset="-122"/>
                <a:sym typeface="+mn-ea"/>
              </a:rPr>
              <a:t>缕</a:t>
            </a:r>
            <a:endParaRPr lang="zh-CN" altLang="en-US" sz="4800" b="1">
              <a:latin typeface="楷体" panose="02010609060101010101" charset="-122"/>
              <a:ea typeface="楷体" panose="02010609060101010101" charset="-122"/>
              <a:cs typeface="楷体" panose="02010609060101010101" charset="-122"/>
              <a:sym typeface="+mn-ea"/>
            </a:endParaRPr>
          </a:p>
        </p:txBody>
      </p:sp>
      <p:sp>
        <p:nvSpPr>
          <p:cNvPr id="16" name="线形标注 1 15"/>
          <p:cNvSpPr/>
          <p:nvPr/>
        </p:nvSpPr>
        <p:spPr>
          <a:xfrm>
            <a:off x="3155578" y="3384718"/>
            <a:ext cx="2735934" cy="1236872"/>
          </a:xfrm>
          <a:prstGeom prst="borderCallout1">
            <a:avLst>
              <a:gd name="adj1" fmla="val -1533"/>
              <a:gd name="adj2" fmla="val 50084"/>
              <a:gd name="adj3" fmla="val -47311"/>
              <a:gd name="adj4" fmla="val 60224"/>
            </a:avLst>
          </a:prstGeom>
          <a:solidFill>
            <a:schemeClr val="accent5">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dirty="0" smtClean="0">
                <a:solidFill>
                  <a:schemeClr val="tx1"/>
                </a:solidFill>
                <a:latin typeface="楷体" panose="02010609060101010101" charset="-122"/>
                <a:ea typeface="楷体" panose="02010609060101010101" charset="-122"/>
                <a:cs typeface="楷体" panose="02010609060101010101" charset="-122"/>
              </a:rPr>
              <a:t>易读</a:t>
            </a:r>
            <a:r>
              <a:rPr lang="zh-CN" altLang="en-US" sz="2400" b="1" dirty="0">
                <a:solidFill>
                  <a:schemeClr val="tx1"/>
                </a:solidFill>
                <a:latin typeface="楷体" panose="02010609060101010101" charset="-122"/>
                <a:ea typeface="楷体" panose="02010609060101010101" charset="-122"/>
                <a:cs typeface="楷体" panose="02010609060101010101" charset="-122"/>
              </a:rPr>
              <a:t>成</a:t>
            </a:r>
            <a:r>
              <a:rPr lang="en-US" altLang="zh-CN" sz="2400" b="1" dirty="0">
                <a:solidFill>
                  <a:schemeClr val="tx1"/>
                </a:solidFill>
                <a:latin typeface="楷体" panose="02010609060101010101" charset="-122"/>
                <a:ea typeface="楷体" panose="02010609060101010101" charset="-122"/>
                <a:cs typeface="楷体" panose="02010609060101010101" charset="-122"/>
              </a:rPr>
              <a:t>“</a:t>
            </a:r>
            <a:r>
              <a:rPr lang="en-US" altLang="zh-CN" sz="2400" b="1" dirty="0" err="1">
                <a:solidFill>
                  <a:schemeClr val="tx1"/>
                </a:solidFill>
                <a:latin typeface="汉语拼音" panose="020B0604020202020204" pitchFamily="34" charset="0"/>
                <a:ea typeface="楷体" panose="02010609060101010101" charset="-122"/>
                <a:cs typeface="汉语拼音" panose="020B0604020202020204" pitchFamily="34" charset="0"/>
              </a:rPr>
              <a:t>lóu</a:t>
            </a:r>
            <a:r>
              <a:rPr lang="en-US" altLang="zh-CN" sz="2400" b="1" dirty="0" smtClean="0">
                <a:solidFill>
                  <a:schemeClr val="tx1"/>
                </a:solidFill>
                <a:latin typeface="楷体" panose="02010609060101010101" charset="-122"/>
                <a:ea typeface="楷体" panose="02010609060101010101" charset="-122"/>
                <a:cs typeface="楷体" panose="02010609060101010101" charset="-122"/>
              </a:rPr>
              <a:t>”</a:t>
            </a:r>
            <a:r>
              <a:rPr lang="zh-CN" altLang="en-US" sz="2400" b="1" dirty="0" smtClean="0">
                <a:solidFill>
                  <a:schemeClr val="tx1"/>
                </a:solidFill>
                <a:latin typeface="楷体" panose="02010609060101010101" charset="-122"/>
                <a:ea typeface="楷体" panose="02010609060101010101" charset="-122"/>
                <a:cs typeface="楷体" panose="02010609060101010101" charset="-122"/>
              </a:rPr>
              <a:t>，本义是</a:t>
            </a:r>
            <a:r>
              <a:rPr lang="zh-CN" altLang="en-US" sz="2400" b="1" dirty="0">
                <a:solidFill>
                  <a:schemeClr val="tx1"/>
                </a:solidFill>
                <a:latin typeface="楷体" panose="02010609060101010101" charset="-122"/>
                <a:ea typeface="楷体" panose="02010609060101010101" charset="-122"/>
                <a:cs typeface="楷体" panose="02010609060101010101" charset="-122"/>
              </a:rPr>
              <a:t>线；一条一条；用于细的东西。</a:t>
            </a:r>
            <a:endParaRPr lang="zh-CN" altLang="en-US" sz="2400" b="1" dirty="0">
              <a:solidFill>
                <a:schemeClr val="tx1"/>
              </a:solidFill>
              <a:latin typeface="楷体" panose="02010609060101010101" charset="-122"/>
              <a:ea typeface="楷体" panose="02010609060101010101" charset="-122"/>
              <a:cs typeface="楷体" panose="02010609060101010101" charset="-122"/>
            </a:endParaRPr>
          </a:p>
        </p:txBody>
      </p:sp>
      <p:sp>
        <p:nvSpPr>
          <p:cNvPr id="17" name="TextBox 3"/>
          <p:cNvSpPr txBox="1"/>
          <p:nvPr/>
        </p:nvSpPr>
        <p:spPr>
          <a:xfrm>
            <a:off x="0" y="324483"/>
            <a:ext cx="1126497" cy="598805"/>
          </a:xfrm>
          <a:prstGeom prst="rect">
            <a:avLst/>
          </a:prstGeom>
          <a:solidFill>
            <a:srgbClr val="92D05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zh-CN" altLang="en-US" sz="3300" b="1" dirty="0" smtClean="0">
                <a:solidFill>
                  <a:schemeClr val="tx1"/>
                </a:solidFill>
                <a:uFillTx/>
                <a:latin typeface="幼圆" panose="02010509060101010101" charset="-122"/>
                <a:ea typeface="幼圆" panose="02010509060101010101" charset="-122"/>
              </a:rPr>
              <a:t>生字</a:t>
            </a:r>
            <a:endParaRPr lang="zh-CN" altLang="en-US" sz="3300" b="1" dirty="0" smtClean="0">
              <a:solidFill>
                <a:schemeClr val="tx1"/>
              </a:solidFill>
              <a:uFillTx/>
              <a:latin typeface="幼圆" panose="02010509060101010101" charset="-122"/>
              <a:ea typeface="幼圆" panose="02010509060101010101" charset="-122"/>
            </a:endParaRPr>
          </a:p>
        </p:txBody>
      </p:sp>
      <p:sp>
        <p:nvSpPr>
          <p:cNvPr id="3" name="文本框 2"/>
          <p:cNvSpPr txBox="1"/>
          <p:nvPr/>
        </p:nvSpPr>
        <p:spPr>
          <a:xfrm>
            <a:off x="616311" y="1639544"/>
            <a:ext cx="830677" cy="584775"/>
          </a:xfrm>
          <a:prstGeom prst="rect">
            <a:avLst/>
          </a:prstGeom>
          <a:noFill/>
        </p:spPr>
        <p:txBody>
          <a:bodyPr wrap="none" rtlCol="0">
            <a:spAutoFit/>
          </a:bodyPr>
          <a:lstStyle/>
          <a:p>
            <a:pPr algn="l"/>
            <a:r>
              <a:rPr lang="en-US" sz="3200" dirty="0" err="1">
                <a:latin typeface="汉语拼音" panose="020B0604020202020204" pitchFamily="34" charset="0"/>
                <a:ea typeface="黑体" panose="02010609060101010101" pitchFamily="49" charset="-122"/>
                <a:cs typeface="汉语拼音" panose="020B0604020202020204" pitchFamily="34" charset="0"/>
                <a:sym typeface="+mn-ea"/>
              </a:rPr>
              <a:t>w</a:t>
            </a:r>
            <a:r>
              <a:rPr lang="en-US" sz="3200" dirty="0" err="1">
                <a:solidFill>
                  <a:srgbClr val="FF0000"/>
                </a:solidFill>
                <a:latin typeface="汉语拼音" panose="020B0604020202020204" pitchFamily="34" charset="0"/>
                <a:ea typeface="黑体" panose="02010609060101010101" pitchFamily="49" charset="-122"/>
                <a:cs typeface="汉语拼音" panose="020B0604020202020204" pitchFamily="34" charset="0"/>
                <a:sym typeface="+mn-ea"/>
              </a:rPr>
              <a:t>ē</a:t>
            </a:r>
            <a:r>
              <a:rPr sz="3200" dirty="0" err="1">
                <a:latin typeface="汉语拼音" panose="020B0604020202020204" pitchFamily="34" charset="0"/>
                <a:ea typeface="黑体" panose="02010609060101010101" pitchFamily="49" charset="-122"/>
                <a:cs typeface="汉语拼音" panose="020B0604020202020204" pitchFamily="34" charset="0"/>
                <a:sym typeface="+mn-ea"/>
              </a:rPr>
              <a:t>i</a:t>
            </a:r>
            <a:endParaRPr sz="3200" dirty="0">
              <a:latin typeface="汉语拼音" panose="020B0604020202020204" pitchFamily="34" charset="0"/>
              <a:ea typeface="黑体" panose="02010609060101010101" pitchFamily="49" charset="-122"/>
              <a:cs typeface="汉语拼音" panose="020B0604020202020204" pitchFamily="34" charset="0"/>
              <a:sym typeface="+mn-ea"/>
            </a:endParaRPr>
          </a:p>
        </p:txBody>
      </p:sp>
      <p:sp>
        <p:nvSpPr>
          <p:cNvPr id="13" name="文本框 12"/>
          <p:cNvSpPr txBox="1"/>
          <p:nvPr/>
        </p:nvSpPr>
        <p:spPr>
          <a:xfrm>
            <a:off x="637577" y="2138045"/>
            <a:ext cx="803425" cy="830997"/>
          </a:xfrm>
          <a:prstGeom prst="rect">
            <a:avLst/>
          </a:prstGeom>
          <a:noFill/>
        </p:spPr>
        <p:txBody>
          <a:bodyPr wrap="none" rtlCol="0">
            <a:spAutoFit/>
          </a:bodyPr>
          <a:lstStyle/>
          <a:p>
            <a:pPr algn="l"/>
            <a:r>
              <a:rPr lang="zh-CN" altLang="en-US" sz="4800" b="1">
                <a:latin typeface="楷体" panose="02010609060101010101" charset="-122"/>
                <a:ea typeface="楷体" panose="02010609060101010101" charset="-122"/>
                <a:cs typeface="楷体" panose="02010609060101010101" charset="-122"/>
                <a:sym typeface="+mn-ea"/>
              </a:rPr>
              <a:t>巍</a:t>
            </a:r>
            <a:endParaRPr lang="zh-CN" altLang="en-US" sz="4800" b="1">
              <a:latin typeface="楷体" panose="02010609060101010101" charset="-122"/>
              <a:ea typeface="楷体" panose="02010609060101010101" charset="-122"/>
              <a:cs typeface="楷体" panose="02010609060101010101" charset="-122"/>
              <a:sym typeface="+mn-ea"/>
            </a:endParaRPr>
          </a:p>
        </p:txBody>
      </p:sp>
      <p:sp>
        <p:nvSpPr>
          <p:cNvPr id="15" name="线形标注 1 14"/>
          <p:cNvSpPr/>
          <p:nvPr/>
        </p:nvSpPr>
        <p:spPr>
          <a:xfrm>
            <a:off x="246816" y="3364670"/>
            <a:ext cx="2495592" cy="1044864"/>
          </a:xfrm>
          <a:prstGeom prst="borderCallout1">
            <a:avLst>
              <a:gd name="adj1" fmla="val -3288"/>
              <a:gd name="adj2" fmla="val 49913"/>
              <a:gd name="adj3" fmla="val -51616"/>
              <a:gd name="adj4" fmla="val 31461"/>
            </a:avLst>
          </a:prstGeom>
          <a:solidFill>
            <a:schemeClr val="accent5">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dirty="0">
                <a:solidFill>
                  <a:schemeClr val="tx1"/>
                </a:solidFill>
                <a:latin typeface="楷体" panose="02010609060101010101" charset="-122"/>
                <a:ea typeface="楷体" panose="02010609060101010101" charset="-122"/>
                <a:cs typeface="楷体" panose="02010609060101010101" charset="-122"/>
              </a:rPr>
              <a:t>易读成</a:t>
            </a:r>
            <a:r>
              <a:rPr lang="zh-CN" altLang="en-US" sz="2400" b="1" dirty="0" smtClean="0">
                <a:solidFill>
                  <a:schemeClr val="tx1"/>
                </a:solidFill>
                <a:latin typeface="楷体" panose="02010609060101010101" charset="-122"/>
                <a:ea typeface="楷体" panose="02010609060101010101" charset="-122"/>
                <a:cs typeface="楷体" panose="02010609060101010101" charset="-122"/>
              </a:rPr>
              <a:t>四声。巍巍，高大</a:t>
            </a:r>
            <a:r>
              <a:rPr lang="zh-CN" altLang="en-US" sz="2400" b="1" dirty="0">
                <a:solidFill>
                  <a:schemeClr val="tx1"/>
                </a:solidFill>
                <a:latin typeface="楷体" panose="02010609060101010101" charset="-122"/>
                <a:ea typeface="楷体" panose="02010609060101010101" charset="-122"/>
                <a:cs typeface="楷体" panose="02010609060101010101" charset="-122"/>
              </a:rPr>
              <a:t>的样子。</a:t>
            </a:r>
            <a:endParaRPr lang="zh-CN" altLang="en-US" sz="2400" b="1" dirty="0">
              <a:solidFill>
                <a:schemeClr val="tx1"/>
              </a:solidFill>
              <a:latin typeface="楷体" panose="02010609060101010101" charset="-122"/>
              <a:ea typeface="楷体" panose="02010609060101010101" charset="-122"/>
              <a:cs typeface="楷体" panose="02010609060101010101" charset="-122"/>
            </a:endParaRPr>
          </a:p>
        </p:txBody>
      </p:sp>
      <p:sp>
        <p:nvSpPr>
          <p:cNvPr id="18" name="线形标注 1 17"/>
          <p:cNvSpPr/>
          <p:nvPr/>
        </p:nvSpPr>
        <p:spPr>
          <a:xfrm>
            <a:off x="3209216" y="671940"/>
            <a:ext cx="2615091" cy="745987"/>
          </a:xfrm>
          <a:prstGeom prst="borderCallout1">
            <a:avLst>
              <a:gd name="adj1" fmla="val 74767"/>
              <a:gd name="adj2" fmla="val 750"/>
              <a:gd name="adj3" fmla="val 143883"/>
              <a:gd name="adj4" fmla="val -24898"/>
            </a:avLst>
          </a:prstGeom>
          <a:solidFill>
            <a:schemeClr val="accent5">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dirty="0" smtClean="0">
                <a:solidFill>
                  <a:schemeClr val="tx1"/>
                </a:solidFill>
                <a:latin typeface="楷体" panose="02010609060101010101" charset="-122"/>
                <a:ea typeface="楷体" panose="02010609060101010101" charset="-122"/>
                <a:cs typeface="楷体" panose="02010609060101010101" charset="-122"/>
              </a:rPr>
              <a:t>易读成“</a:t>
            </a:r>
            <a:r>
              <a:rPr lang="zh-CN" altLang="en-US" sz="2400" b="1" dirty="0" smtClean="0">
                <a:solidFill>
                  <a:schemeClr val="tx1"/>
                </a:solidFill>
                <a:latin typeface="汉语拼音" panose="020B0604020202020204" pitchFamily="34" charset="0"/>
                <a:ea typeface="楷体" panose="02010609060101010101" charset="-122"/>
                <a:cs typeface="汉语拼音" panose="020B0604020202020204" pitchFamily="34" charset="0"/>
              </a:rPr>
              <a:t>xuán</a:t>
            </a:r>
            <a:r>
              <a:rPr lang="zh-CN" altLang="en-US" sz="2400" b="1" dirty="0" smtClean="0">
                <a:solidFill>
                  <a:schemeClr val="tx1"/>
                </a:solidFill>
                <a:latin typeface="楷体" panose="02010609060101010101" charset="-122"/>
                <a:ea typeface="楷体" panose="02010609060101010101" charset="-122"/>
                <a:cs typeface="楷体" panose="02010609060101010101" charset="-122"/>
              </a:rPr>
              <a:t>”。</a:t>
            </a:r>
            <a:endParaRPr lang="zh-CN" altLang="en-US" sz="2400" b="1" dirty="0">
              <a:solidFill>
                <a:schemeClr val="tx1"/>
              </a:solidFill>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checkerboard(across)">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checkerboard(across)">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checkerboard(across)">
                                      <p:cBhvr>
                                        <p:cTn id="32" dur="500"/>
                                        <p:tgtEl>
                                          <p:spTgt spid="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childTnLst>
                          </p:cTn>
                        </p:par>
                      </p:childTnLst>
                    </p:cTn>
                  </p:par>
                  <p:par>
                    <p:cTn id="38" fill="hold">
                      <p:stCondLst>
                        <p:cond delay="indefinite"/>
                      </p:stCondLst>
                      <p:childTnLst>
                        <p:par>
                          <p:cTn id="39" fill="hold">
                            <p:stCondLst>
                              <p:cond delay="0"/>
                            </p:stCondLst>
                            <p:childTnLst>
                              <p:par>
                                <p:cTn id="40" presetID="5" presetClass="entr" presetSubtype="1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checkerboard(across)">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5" presetClass="entr" presetSubtype="10" fill="hold" grpId="0" nodeType="click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checkerboard(across)">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5" presetClass="entr" presetSubtype="10"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checkerboard(across)">
                                      <p:cBhvr>
                                        <p:cTn id="52" dur="500"/>
                                        <p:tgtEl>
                                          <p:spTgt spid="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fade">
                                      <p:cBhvr>
                                        <p:cTn id="5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2" grpId="0"/>
      <p:bldP spid="24" grpId="0"/>
      <p:bldP spid="2" grpId="0"/>
      <p:bldP spid="7" grpId="0"/>
      <p:bldP spid="8" grpId="0"/>
      <p:bldP spid="12" grpId="0" animBg="1"/>
      <p:bldP spid="16" grpId="0" animBg="1"/>
      <p:bldP spid="3" grpId="0"/>
      <p:bldP spid="15" grpId="0" animBg="1"/>
      <p:bldP spid="1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8940" y="1194250"/>
            <a:ext cx="8411210" cy="1514261"/>
          </a:xfrm>
          <a:prstGeom prst="rect">
            <a:avLst/>
          </a:prstGeom>
          <a:noFill/>
        </p:spPr>
        <p:txBody>
          <a:bodyPr wrap="square" rtlCol="0">
            <a:spAutoFit/>
          </a:bodyPr>
          <a:lstStyle/>
          <a:p>
            <a:pPr>
              <a:lnSpc>
                <a:spcPct val="110000"/>
              </a:lnSpc>
            </a:pPr>
            <a:r>
              <a:rPr lang="en-US" altLang="zh-CN" sz="2800" b="1"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同时这一根虚拟的</a:t>
            </a:r>
            <a:r>
              <a:rPr lang="zh-CN" altLang="en-US" sz="2800" b="1" dirty="0" smtClean="0">
                <a:latin typeface="楷体" panose="02010609060101010101" charset="-122"/>
                <a:ea typeface="楷体" panose="02010609060101010101" charset="-122"/>
                <a:cs typeface="楷体" panose="02010609060101010101" charset="-122"/>
                <a:sym typeface="+mn-ea"/>
              </a:rPr>
              <a:t>马鞭，给</a:t>
            </a:r>
            <a:r>
              <a:rPr lang="zh-CN" altLang="en-US" sz="2800" b="1" dirty="0">
                <a:latin typeface="楷体" panose="02010609060101010101" charset="-122"/>
                <a:ea typeface="楷体" panose="02010609060101010101" charset="-122"/>
                <a:cs typeface="楷体" panose="02010609060101010101" charset="-122"/>
                <a:sym typeface="+mn-ea"/>
              </a:rPr>
              <a:t>演员以无穷无尽的表演自由：可以</a:t>
            </a:r>
            <a:r>
              <a:rPr lang="zh-CN" altLang="en-US" sz="2800" b="1" dirty="0" smtClean="0">
                <a:latin typeface="楷体" panose="02010609060101010101" charset="-122"/>
                <a:ea typeface="楷体" panose="02010609060101010101" charset="-122"/>
                <a:cs typeface="楷体" panose="02010609060101010101" charset="-122"/>
                <a:sym typeface="+mn-ea"/>
              </a:rPr>
              <a:t>高扬，可以</a:t>
            </a:r>
            <a:r>
              <a:rPr lang="zh-CN" altLang="en-US" sz="2800" b="1" dirty="0">
                <a:latin typeface="楷体" panose="02010609060101010101" charset="-122"/>
                <a:ea typeface="楷体" panose="02010609060101010101" charset="-122"/>
                <a:cs typeface="楷体" panose="02010609060101010101" charset="-122"/>
                <a:sym typeface="+mn-ea"/>
              </a:rPr>
              <a:t>低垂；可以跑</a:t>
            </a:r>
            <a:r>
              <a:rPr lang="zh-CN" altLang="en-US" sz="2800" b="1" dirty="0" smtClean="0">
                <a:latin typeface="楷体" panose="02010609060101010101" charset="-122"/>
                <a:ea typeface="楷体" panose="02010609060101010101" charset="-122"/>
                <a:cs typeface="楷体" panose="02010609060101010101" charset="-122"/>
                <a:sym typeface="+mn-ea"/>
              </a:rPr>
              <a:t>半天</a:t>
            </a:r>
            <a:r>
              <a:rPr lang="zh-CN" altLang="en-US" sz="2800" b="1" dirty="0">
                <a:latin typeface="楷体" panose="02010609060101010101" charset="-122"/>
                <a:ea typeface="楷体" panose="02010609060101010101" charset="-122"/>
                <a:cs typeface="楷体" panose="02010609060101010101" charset="-122"/>
                <a:sym typeface="+mn-ea"/>
              </a:rPr>
              <a:t>还在家</a:t>
            </a:r>
            <a:r>
              <a:rPr lang="zh-CN" altLang="en-US" sz="2800" b="1" dirty="0" smtClean="0">
                <a:latin typeface="楷体" panose="02010609060101010101" charset="-122"/>
                <a:ea typeface="楷体" panose="02010609060101010101" charset="-122"/>
                <a:cs typeface="楷体" panose="02010609060101010101" charset="-122"/>
                <a:sym typeface="+mn-ea"/>
              </a:rPr>
              <a:t>门口，可以</a:t>
            </a:r>
            <a:r>
              <a:rPr lang="zh-CN" altLang="en-US" sz="2800" b="1" dirty="0">
                <a:latin typeface="楷体" panose="02010609060101010101" charset="-122"/>
                <a:ea typeface="楷体" panose="02010609060101010101" charset="-122"/>
                <a:cs typeface="楷体" panose="02010609060101010101" charset="-122"/>
                <a:sym typeface="+mn-ea"/>
              </a:rPr>
              <a:t>一抬手就走了一百里</a:t>
            </a:r>
            <a:r>
              <a:rPr sz="2800" b="1" dirty="0">
                <a:latin typeface="楷体" panose="02010609060101010101" charset="-122"/>
                <a:ea typeface="楷体" panose="02010609060101010101" charset="-122"/>
                <a:cs typeface="楷体" panose="02010609060101010101" charset="-122"/>
                <a:sym typeface="+mn-ea"/>
              </a:rPr>
              <a:t>。</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（《京剧趣谈》）</a:t>
            </a:r>
            <a:endParaRPr lang="zh-CN" altLang="en-US" sz="2800" b="1" dirty="0">
              <a:solidFill>
                <a:srgbClr val="0000FF"/>
              </a:solidFill>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28559" y="531310"/>
            <a:ext cx="2413016" cy="506094"/>
            <a:chOff x="623" y="988"/>
            <a:chExt cx="3969" cy="908"/>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623" y="1000"/>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排比句</a:t>
              </a:r>
              <a:endParaRPr lang="zh-CN" altLang="en-US" sz="2800" b="1" dirty="0">
                <a:solidFill>
                  <a:schemeClr val="tx1"/>
                </a:solidFill>
                <a:latin typeface="楷体" panose="02010609060101010101" charset="-122"/>
                <a:ea typeface="楷体" panose="02010609060101010101" charset="-122"/>
              </a:endParaRPr>
            </a:p>
          </p:txBody>
        </p:sp>
      </p:grpSp>
      <p:sp>
        <p:nvSpPr>
          <p:cNvPr id="3" name="文本框 2"/>
          <p:cNvSpPr txBox="1"/>
          <p:nvPr/>
        </p:nvSpPr>
        <p:spPr>
          <a:xfrm>
            <a:off x="624206" y="2952115"/>
            <a:ext cx="8072120" cy="1383665"/>
          </a:xfrm>
          <a:prstGeom prst="rect">
            <a:avLst/>
          </a:prstGeom>
          <a:solidFill>
            <a:schemeClr val="accent1">
              <a:lumMod val="40000"/>
              <a:lumOff val="60000"/>
            </a:schemeClr>
          </a:solidFill>
        </p:spPr>
        <p:txBody>
          <a:bodyPr wrap="square" rtlCol="0">
            <a:spAutoFit/>
          </a:bodyPr>
          <a:lstStyle/>
          <a:p>
            <a:r>
              <a:rPr lang="zh-CN" altLang="en-US" sz="2800" b="1" dirty="0" smtClean="0">
                <a:latin typeface="楷体" panose="02010609060101010101" charset="-122"/>
                <a:ea typeface="楷体" panose="02010609060101010101" charset="-122"/>
                <a:cs typeface="楷体" panose="02010609060101010101" charset="-122"/>
              </a:rPr>
              <a:t>    由三</a:t>
            </a:r>
            <a:r>
              <a:rPr lang="zh-CN" altLang="en-US" sz="2800" b="1" dirty="0">
                <a:latin typeface="楷体" panose="02010609060101010101" charset="-122"/>
                <a:ea typeface="楷体" panose="02010609060101010101" charset="-122"/>
                <a:cs typeface="楷体" panose="02010609060101010101" charset="-122"/>
              </a:rPr>
              <a:t>个或三个以上</a:t>
            </a:r>
            <a:r>
              <a:rPr lang="zh-CN" altLang="en-US" sz="2800" b="1" dirty="0" smtClean="0">
                <a:latin typeface="楷体" panose="02010609060101010101" charset="-122"/>
                <a:ea typeface="楷体" panose="02010609060101010101" charset="-122"/>
                <a:cs typeface="楷体" panose="02010609060101010101" charset="-122"/>
              </a:rPr>
              <a:t>的相同</a:t>
            </a:r>
            <a:r>
              <a:rPr lang="zh-CN" altLang="en-US" sz="2800" b="1" dirty="0">
                <a:latin typeface="楷体" panose="02010609060101010101" charset="-122"/>
                <a:ea typeface="楷体" panose="02010609060101010101" charset="-122"/>
                <a:cs typeface="楷体" panose="02010609060101010101" charset="-122"/>
              </a:rPr>
              <a:t>句式构成</a:t>
            </a:r>
            <a:r>
              <a:rPr lang="zh-CN" altLang="en-US" sz="2800" b="1" dirty="0" smtClean="0">
                <a:latin typeface="楷体" panose="02010609060101010101" charset="-122"/>
                <a:ea typeface="楷体" panose="02010609060101010101" charset="-122"/>
                <a:cs typeface="楷体" panose="02010609060101010101" charset="-122"/>
              </a:rPr>
              <a:t>排比，排比的作用是增加</a:t>
            </a:r>
            <a:r>
              <a:rPr lang="zh-CN" altLang="en-US" sz="2800" b="1" dirty="0">
                <a:latin typeface="楷体" panose="02010609060101010101" charset="-122"/>
                <a:ea typeface="楷体" panose="02010609060101010101" charset="-122"/>
                <a:cs typeface="楷体" panose="02010609060101010101" charset="-122"/>
              </a:rPr>
              <a:t>语</a:t>
            </a:r>
            <a:r>
              <a:rPr lang="zh-CN" altLang="en-US" sz="2800" b="1" dirty="0" smtClean="0">
                <a:latin typeface="楷体" panose="02010609060101010101" charset="-122"/>
                <a:ea typeface="楷体" panose="02010609060101010101" charset="-122"/>
                <a:cs typeface="楷体" panose="02010609060101010101" charset="-122"/>
              </a:rPr>
              <a:t>势，起</a:t>
            </a:r>
            <a:r>
              <a:rPr lang="zh-CN" altLang="en-US" sz="2800" b="1" dirty="0">
                <a:latin typeface="楷体" panose="02010609060101010101" charset="-122"/>
                <a:ea typeface="楷体" panose="02010609060101010101" charset="-122"/>
                <a:cs typeface="楷体" panose="02010609060101010101" charset="-122"/>
              </a:rPr>
              <a:t>强调</a:t>
            </a:r>
            <a:r>
              <a:rPr lang="zh-CN" altLang="en-US" sz="2800" b="1" dirty="0" smtClean="0">
                <a:latin typeface="楷体" panose="02010609060101010101" charset="-122"/>
                <a:ea typeface="楷体" panose="02010609060101010101" charset="-122"/>
                <a:cs typeface="楷体" panose="02010609060101010101" charset="-122"/>
              </a:rPr>
              <a:t>作用，强烈</a:t>
            </a:r>
            <a:r>
              <a:rPr lang="zh-CN" altLang="en-US" sz="2800" b="1" dirty="0">
                <a:latin typeface="楷体" panose="02010609060101010101" charset="-122"/>
                <a:ea typeface="楷体" panose="02010609060101010101" charset="-122"/>
                <a:cs typeface="楷体" panose="02010609060101010101" charset="-122"/>
              </a:rPr>
              <a:t>地表达作者的思想感情。</a:t>
            </a:r>
            <a:endParaRPr lang="zh-CN" altLang="en-US" sz="2800" b="1"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90855" y="1390465"/>
            <a:ext cx="8024495" cy="1210945"/>
          </a:xfrm>
          <a:prstGeom prst="rect">
            <a:avLst/>
          </a:prstGeom>
          <a:noFill/>
        </p:spPr>
        <p:txBody>
          <a:bodyPr wrap="square" rtlCol="0">
            <a:spAutoFit/>
          </a:bodyPr>
          <a:lstStyle/>
          <a:p>
            <a:pPr>
              <a:lnSpc>
                <a:spcPct val="130000"/>
              </a:lnSpc>
            </a:pPr>
            <a:r>
              <a:rPr lang="en-US" altLang="zh-CN" sz="2800" dirty="0">
                <a:latin typeface="楷体" panose="02010609060101010101" charset="-122"/>
                <a:ea typeface="楷体" panose="02010609060101010101" charset="-122"/>
                <a:cs typeface="楷体" panose="02010609060101010101" charset="-122"/>
              </a:rPr>
              <a:t>    </a:t>
            </a:r>
            <a:r>
              <a:rPr lang="zh-CN" altLang="en-US" sz="2800" b="1" dirty="0" smtClean="0">
                <a:latin typeface="楷体" panose="02010609060101010101" charset="-122"/>
                <a:ea typeface="楷体" panose="02010609060101010101" charset="-122"/>
                <a:cs typeface="楷体" panose="02010609060101010101" charset="-122"/>
              </a:rPr>
              <a:t>这，哪里</a:t>
            </a:r>
            <a:r>
              <a:rPr lang="zh-CN" altLang="en-US" sz="2800" b="1" dirty="0">
                <a:latin typeface="楷体" panose="02010609060101010101" charset="-122"/>
                <a:ea typeface="楷体" panose="02010609060101010101" charset="-122"/>
                <a:cs typeface="楷体" panose="02010609060101010101" charset="-122"/>
              </a:rPr>
              <a:t>还是戏剧？</a:t>
            </a:r>
            <a:r>
              <a:rPr lang="zh-CN" altLang="en-US" sz="2800" b="1" dirty="0" smtClean="0">
                <a:latin typeface="楷体" panose="02010609060101010101" charset="-122"/>
                <a:ea typeface="楷体" panose="02010609060101010101" charset="-122"/>
                <a:cs typeface="楷体" panose="02010609060101010101" charset="-122"/>
              </a:rPr>
              <a:t>这，不是</a:t>
            </a:r>
            <a:r>
              <a:rPr lang="zh-CN" altLang="en-US" sz="2800" b="1" dirty="0">
                <a:latin typeface="楷体" panose="02010609060101010101" charset="-122"/>
                <a:ea typeface="楷体" panose="02010609060101010101" charset="-122"/>
                <a:cs typeface="楷体" panose="02010609060101010101" charset="-122"/>
              </a:rPr>
              <a:t>太像杂技了吗？</a:t>
            </a:r>
            <a:r>
              <a:rPr lang="zh-CN" altLang="en-US" sz="2800" b="1" dirty="0">
                <a:solidFill>
                  <a:srgbClr val="0000FF"/>
                </a:solidFill>
                <a:latin typeface="楷体" panose="02010609060101010101" charset="-122"/>
                <a:ea typeface="楷体" panose="02010609060101010101" charset="-122"/>
                <a:cs typeface="楷体" panose="02010609060101010101" charset="-122"/>
              </a:rPr>
              <a:t>（《京剧趣谈》）</a:t>
            </a:r>
            <a:endParaRPr lang="en-US" altLang="zh-CN" sz="2800" b="1" dirty="0">
              <a:solidFill>
                <a:schemeClr val="tx1"/>
              </a:solidFill>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128270" y="610843"/>
            <a:ext cx="2513939" cy="508324"/>
            <a:chOff x="458" y="988"/>
            <a:chExt cx="4135"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4135" cy="895"/>
            </a:xfrm>
            <a:prstGeom prst="rect">
              <a:avLst/>
            </a:prstGeom>
            <a:noFill/>
          </p:spPr>
          <p:txBody>
            <a:bodyPr wrap="square" lIns="68580" tIns="34290" rIns="68580" bIns="34290" rtlCol="0">
              <a:spAutoFit/>
            </a:bodyPr>
            <a:lstStyle/>
            <a:p>
              <a:pPr algn="ctr"/>
              <a:r>
                <a:rPr lang="zh-CN" altLang="zh-CN" sz="2800" b="1" dirty="0">
                  <a:solidFill>
                    <a:schemeClr val="tx1"/>
                  </a:solidFill>
                  <a:latin typeface="楷体" panose="02010609060101010101" charset="-122"/>
                  <a:ea typeface="楷体" panose="02010609060101010101" charset="-122"/>
                </a:rPr>
                <a:t>反问句</a:t>
              </a:r>
              <a:endParaRPr lang="zh-CN" altLang="zh-CN" sz="2800" b="1" dirty="0">
                <a:solidFill>
                  <a:schemeClr val="tx1"/>
                </a:solidFill>
                <a:latin typeface="楷体" panose="02010609060101010101" charset="-122"/>
                <a:ea typeface="楷体" panose="02010609060101010101" charset="-122"/>
              </a:endParaRPr>
            </a:p>
          </p:txBody>
        </p:sp>
      </p:grpSp>
      <p:sp>
        <p:nvSpPr>
          <p:cNvPr id="2" name="文本框 1"/>
          <p:cNvSpPr txBox="1"/>
          <p:nvPr/>
        </p:nvSpPr>
        <p:spPr>
          <a:xfrm>
            <a:off x="467995" y="2715895"/>
            <a:ext cx="8247380" cy="1814830"/>
          </a:xfrm>
          <a:prstGeom prst="rect">
            <a:avLst/>
          </a:prstGeom>
          <a:solidFill>
            <a:schemeClr val="accent1">
              <a:lumMod val="40000"/>
              <a:lumOff val="60000"/>
            </a:schemeClr>
          </a:solidFill>
        </p:spPr>
        <p:txBody>
          <a:bodyPr wrap="square" rtlCol="0">
            <a:spAutoFit/>
          </a:bodyPr>
          <a:lstStyle/>
          <a:p>
            <a:r>
              <a:rPr lang="en-US" altLang="zh-CN" sz="2800" b="1" dirty="0">
                <a:latin typeface="楷体" panose="02010609060101010101" charset="-122"/>
                <a:ea typeface="楷体" panose="02010609060101010101" charset="-122"/>
                <a:cs typeface="楷体" panose="02010609060101010101" charset="-122"/>
              </a:rPr>
              <a:t>    </a:t>
            </a:r>
            <a:r>
              <a:rPr lang="zh-CN" altLang="en-US" sz="2800" b="1" dirty="0">
                <a:latin typeface="楷体" panose="02010609060101010101" charset="-122"/>
                <a:ea typeface="楷体" panose="02010609060101010101" charset="-122"/>
                <a:cs typeface="楷体" panose="02010609060101010101" charset="-122"/>
              </a:rPr>
              <a:t>两个问句暗含了对动态亮相这一艺术形式的</a:t>
            </a:r>
            <a:r>
              <a:rPr lang="zh-CN" altLang="en-US" sz="2800" b="1" dirty="0" smtClean="0">
                <a:latin typeface="楷体" panose="02010609060101010101" charset="-122"/>
                <a:ea typeface="楷体" panose="02010609060101010101" charset="-122"/>
                <a:cs typeface="楷体" panose="02010609060101010101" charset="-122"/>
              </a:rPr>
              <a:t>赞叹，也</a:t>
            </a:r>
            <a:r>
              <a:rPr lang="zh-CN" altLang="en-US" sz="2800" b="1" dirty="0">
                <a:latin typeface="楷体" panose="02010609060101010101" charset="-122"/>
                <a:ea typeface="楷体" panose="02010609060101010101" charset="-122"/>
                <a:cs typeface="楷体" panose="02010609060101010101" charset="-122"/>
              </a:rPr>
              <a:t>点出了其特点。语言</a:t>
            </a:r>
            <a:r>
              <a:rPr lang="zh-CN" altLang="en-US" sz="2800" b="1" dirty="0" smtClean="0">
                <a:latin typeface="楷体" panose="02010609060101010101" charset="-122"/>
                <a:ea typeface="楷体" panose="02010609060101010101" charset="-122"/>
                <a:cs typeface="楷体" panose="02010609060101010101" charset="-122"/>
              </a:rPr>
              <a:t>风趣，像</a:t>
            </a:r>
            <a:r>
              <a:rPr lang="zh-CN" altLang="en-US" sz="2800" b="1" dirty="0">
                <a:latin typeface="楷体" panose="02010609060101010101" charset="-122"/>
                <a:ea typeface="楷体" panose="02010609060101010101" charset="-122"/>
                <a:cs typeface="楷体" panose="02010609060101010101" charset="-122"/>
              </a:rPr>
              <a:t>是拉家常。反问手法的好处是:加强</a:t>
            </a:r>
            <a:r>
              <a:rPr lang="zh-CN" altLang="en-US" sz="2800" b="1" dirty="0" smtClean="0">
                <a:latin typeface="楷体" panose="02010609060101010101" charset="-122"/>
                <a:ea typeface="楷体" panose="02010609060101010101" charset="-122"/>
                <a:cs typeface="楷体" panose="02010609060101010101" charset="-122"/>
              </a:rPr>
              <a:t>语气，发人深思，激发</a:t>
            </a:r>
            <a:r>
              <a:rPr lang="zh-CN" altLang="en-US" sz="2800" b="1" dirty="0">
                <a:latin typeface="楷体" panose="02010609060101010101" charset="-122"/>
                <a:ea typeface="楷体" panose="02010609060101010101" charset="-122"/>
                <a:cs typeface="楷体" panose="02010609060101010101" charset="-122"/>
              </a:rPr>
              <a:t>读者</a:t>
            </a:r>
            <a:r>
              <a:rPr lang="zh-CN" altLang="en-US" sz="2800" b="1" dirty="0" smtClean="0">
                <a:latin typeface="楷体" panose="02010609060101010101" charset="-122"/>
                <a:ea typeface="楷体" panose="02010609060101010101" charset="-122"/>
                <a:cs typeface="楷体" panose="02010609060101010101" charset="-122"/>
              </a:rPr>
              <a:t>感情，加深</a:t>
            </a:r>
            <a:r>
              <a:rPr lang="zh-CN" altLang="en-US" sz="2800" b="1" dirty="0">
                <a:latin typeface="楷体" panose="02010609060101010101" charset="-122"/>
                <a:ea typeface="楷体" panose="02010609060101010101" charset="-122"/>
                <a:cs typeface="楷体" panose="02010609060101010101" charset="-122"/>
              </a:rPr>
              <a:t>读者</a:t>
            </a:r>
            <a:r>
              <a:rPr lang="zh-CN" altLang="en-US" sz="2800" b="1" dirty="0" smtClean="0">
                <a:latin typeface="楷体" panose="02010609060101010101" charset="-122"/>
                <a:ea typeface="楷体" panose="02010609060101010101" charset="-122"/>
                <a:cs typeface="楷体" panose="02010609060101010101" charset="-122"/>
              </a:rPr>
              <a:t>印象，增强</a:t>
            </a:r>
            <a:r>
              <a:rPr lang="zh-CN" altLang="en-US" sz="2800" b="1" dirty="0">
                <a:latin typeface="楷体" panose="02010609060101010101" charset="-122"/>
                <a:ea typeface="楷体" panose="02010609060101010101" charset="-122"/>
                <a:cs typeface="楷体" panose="02010609060101010101" charset="-122"/>
              </a:rPr>
              <a:t>文中的气势和说服力。</a:t>
            </a:r>
            <a:endParaRPr lang="zh-CN" altLang="en-US" sz="2800" b="1"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000" fill="hold">
                                          <p:stCondLst>
                                            <p:cond delay="0"/>
                                          </p:stCondLst>
                                        </p:cTn>
                                        <p:tgtEl>
                                          <p:spTgt spid="3">
                                            <p:txEl>
                                              <p:pRg st="0" end="0"/>
                                            </p:txEl>
                                          </p:spTgt>
                                        </p:tgtEl>
                                        <p:attrNameLst>
                                          <p:attrName>style.visibility</p:attrName>
                                        </p:attrNameLst>
                                      </p:cBhvr>
                                      <p:to>
                                        <p:strVal val="visible"/>
                                      </p:to>
                                    </p:set>
                                    <p:animEffect transition="in" filter="checkerboard(across)">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8807" y="1220285"/>
            <a:ext cx="7896544" cy="1988237"/>
          </a:xfrm>
          <a:prstGeom prst="rect">
            <a:avLst/>
          </a:prstGeom>
          <a:noFill/>
        </p:spPr>
        <p:txBody>
          <a:bodyPr wrap="square" rtlCol="0">
            <a:spAutoFit/>
          </a:bodyPr>
          <a:lstStyle/>
          <a:p>
            <a:pPr>
              <a:lnSpc>
                <a:spcPct val="110000"/>
              </a:lnSpc>
            </a:pPr>
            <a:r>
              <a:rPr lang="en-US" altLang="zh-CN" sz="2800" b="1" dirty="0">
                <a:latin typeface="楷体" panose="02010609060101010101" charset="-122"/>
                <a:ea typeface="楷体" panose="02010609060101010101" charset="-122"/>
                <a:cs typeface="楷体" panose="02010609060101010101" charset="-122"/>
                <a:sym typeface="+mn-ea"/>
              </a:rPr>
              <a:t>    </a:t>
            </a:r>
            <a:r>
              <a:rPr lang="zh-CN" altLang="en-US" sz="2800" b="1" dirty="0">
                <a:latin typeface="楷体" panose="02010609060101010101" charset="-122"/>
                <a:ea typeface="楷体" panose="02010609060101010101" charset="-122"/>
                <a:cs typeface="楷体" panose="02010609060101010101" charset="-122"/>
                <a:sym typeface="+mn-ea"/>
              </a:rPr>
              <a:t>一个姑娘说：“这首曲子多难</a:t>
            </a:r>
            <a:r>
              <a:rPr lang="zh-CN" altLang="en-US" sz="2800" b="1" dirty="0" smtClean="0">
                <a:latin typeface="楷体" panose="02010609060101010101" charset="-122"/>
                <a:ea typeface="楷体" panose="02010609060101010101" charset="-122"/>
                <a:cs typeface="楷体" panose="02010609060101010101" charset="-122"/>
                <a:sym typeface="+mn-ea"/>
              </a:rPr>
              <a:t>弹哪！</a:t>
            </a:r>
            <a:r>
              <a:rPr lang="zh-CN" altLang="en-US" sz="2800" b="1" dirty="0">
                <a:latin typeface="楷体" panose="02010609060101010101" charset="-122"/>
                <a:ea typeface="楷体" panose="02010609060101010101" charset="-122"/>
                <a:cs typeface="楷体" panose="02010609060101010101" charset="-122"/>
                <a:sym typeface="+mn-ea"/>
              </a:rPr>
              <a:t>我只听别人弹过几</a:t>
            </a:r>
            <a:r>
              <a:rPr lang="zh-CN" altLang="en-US" sz="2800" b="1" dirty="0" smtClean="0">
                <a:latin typeface="楷体" panose="02010609060101010101" charset="-122"/>
                <a:ea typeface="楷体" panose="02010609060101010101" charset="-122"/>
                <a:cs typeface="楷体" panose="02010609060101010101" charset="-122"/>
                <a:sym typeface="+mn-ea"/>
              </a:rPr>
              <a:t>遍，总是</a:t>
            </a:r>
            <a:r>
              <a:rPr lang="zh-CN" altLang="en-US" sz="2800" b="1" dirty="0">
                <a:latin typeface="楷体" panose="02010609060101010101" charset="-122"/>
                <a:ea typeface="楷体" panose="02010609060101010101" charset="-122"/>
                <a:cs typeface="楷体" panose="02010609060101010101" charset="-122"/>
                <a:sym typeface="+mn-ea"/>
              </a:rPr>
              <a:t>记不住该怎样</a:t>
            </a:r>
            <a:r>
              <a:rPr lang="zh-CN" altLang="en-US" sz="2800" b="1" dirty="0" smtClean="0">
                <a:latin typeface="楷体" panose="02010609060101010101" charset="-122"/>
                <a:ea typeface="楷体" panose="02010609060101010101" charset="-122"/>
                <a:cs typeface="楷体" panose="02010609060101010101" charset="-122"/>
                <a:sym typeface="+mn-ea"/>
              </a:rPr>
              <a:t>弹，要是</a:t>
            </a:r>
            <a:r>
              <a:rPr lang="zh-CN" altLang="en-US" sz="2800" b="1" dirty="0">
                <a:latin typeface="楷体" panose="02010609060101010101" charset="-122"/>
                <a:ea typeface="楷体" panose="02010609060101010101" charset="-122"/>
                <a:cs typeface="楷体" panose="02010609060101010101" charset="-122"/>
                <a:sym typeface="+mn-ea"/>
              </a:rPr>
              <a:t>能听一听贝多芬自己</a:t>
            </a:r>
            <a:r>
              <a:rPr lang="zh-CN" altLang="en-US" sz="2800" b="1" dirty="0" smtClean="0">
                <a:latin typeface="楷体" panose="02010609060101010101" charset="-122"/>
                <a:ea typeface="楷体" panose="02010609060101010101" charset="-122"/>
                <a:cs typeface="楷体" panose="02010609060101010101" charset="-122"/>
                <a:sym typeface="+mn-ea"/>
              </a:rPr>
              <a:t>是怎样弹的，那</a:t>
            </a:r>
            <a:r>
              <a:rPr lang="zh-CN" altLang="en-US" sz="2800" b="1" dirty="0">
                <a:latin typeface="楷体" panose="02010609060101010101" charset="-122"/>
                <a:ea typeface="楷体" panose="02010609060101010101" charset="-122"/>
                <a:cs typeface="楷体" panose="02010609060101010101" charset="-122"/>
                <a:sym typeface="+mn-ea"/>
              </a:rPr>
              <a:t>有多</a:t>
            </a:r>
            <a:r>
              <a:rPr lang="zh-CN" altLang="en-US" sz="2800" b="1" dirty="0" smtClean="0">
                <a:latin typeface="楷体" panose="02010609060101010101" charset="-122"/>
                <a:ea typeface="楷体" panose="02010609060101010101" charset="-122"/>
                <a:cs typeface="楷体" panose="02010609060101010101" charset="-122"/>
                <a:sym typeface="+mn-ea"/>
              </a:rPr>
              <a:t>好哇！</a:t>
            </a:r>
            <a:r>
              <a:rPr lang="zh-CN" altLang="en-US" sz="2800" b="1" dirty="0">
                <a:latin typeface="楷体" panose="02010609060101010101" charset="-122"/>
                <a:ea typeface="楷体" panose="02010609060101010101" charset="-122"/>
                <a:cs typeface="楷体" panose="02010609060101010101" charset="-122"/>
                <a:sym typeface="+mn-ea"/>
              </a:rPr>
              <a:t>”</a:t>
            </a:r>
            <a:r>
              <a:rPr lang="zh-CN" altLang="en-US" sz="2800" b="1" dirty="0">
                <a:solidFill>
                  <a:srgbClr val="0000FF"/>
                </a:solidFill>
                <a:latin typeface="楷体" panose="02010609060101010101" charset="-122"/>
                <a:ea typeface="楷体" panose="02010609060101010101" charset="-122"/>
                <a:cs typeface="楷体" panose="02010609060101010101" charset="-122"/>
                <a:sym typeface="+mn-ea"/>
              </a:rPr>
              <a:t>（《月光曲》）</a:t>
            </a:r>
            <a:endParaRPr lang="en-US" altLang="zh-CN" sz="2800" b="1" dirty="0">
              <a:solidFill>
                <a:schemeClr val="tx1"/>
              </a:solidFill>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1905" y="516255"/>
            <a:ext cx="2619375" cy="506095"/>
            <a:chOff x="623" y="988"/>
            <a:chExt cx="3969" cy="908"/>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623" y="1000"/>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语言描写</a:t>
              </a:r>
              <a:endParaRPr lang="zh-CN" altLang="en-US" sz="2800" b="1" dirty="0">
                <a:solidFill>
                  <a:schemeClr val="tx1"/>
                </a:solidFill>
                <a:latin typeface="楷体" panose="02010609060101010101" charset="-122"/>
                <a:ea typeface="楷体" panose="02010609060101010101" charset="-122"/>
              </a:endParaRPr>
            </a:p>
          </p:txBody>
        </p:sp>
      </p:grpSp>
      <p:sp>
        <p:nvSpPr>
          <p:cNvPr id="3" name="文本框 2"/>
          <p:cNvSpPr txBox="1"/>
          <p:nvPr/>
        </p:nvSpPr>
        <p:spPr>
          <a:xfrm>
            <a:off x="713106" y="3312160"/>
            <a:ext cx="7830820" cy="954107"/>
          </a:xfrm>
          <a:prstGeom prst="rect">
            <a:avLst/>
          </a:prstGeom>
          <a:solidFill>
            <a:schemeClr val="accent1">
              <a:lumMod val="40000"/>
              <a:lumOff val="60000"/>
            </a:schemeClr>
          </a:solidFill>
        </p:spPr>
        <p:txBody>
          <a:bodyPr wrap="square" rtlCol="0">
            <a:spAutoFit/>
          </a:bodyPr>
          <a:lstStyle/>
          <a:p>
            <a:r>
              <a:rPr lang="zh-CN" altLang="en-US" sz="2800" b="1" dirty="0" smtClean="0">
                <a:latin typeface="楷体" panose="02010609060101010101" charset="-122"/>
                <a:ea typeface="楷体" panose="02010609060101010101" charset="-122"/>
              </a:rPr>
              <a:t>    从这句话可以感受到她对音乐的热爱和对亲耳听听贝多芬演奏乐曲的渴望。</a:t>
            </a:r>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0" y="1514290"/>
            <a:ext cx="8637905" cy="1210945"/>
          </a:xfrm>
          <a:prstGeom prst="rect">
            <a:avLst/>
          </a:prstGeom>
          <a:noFill/>
        </p:spPr>
        <p:txBody>
          <a:bodyPr wrap="square" rtlCol="0">
            <a:spAutoFit/>
          </a:bodyPr>
          <a:lstStyle/>
          <a:p>
            <a:pPr>
              <a:lnSpc>
                <a:spcPct val="130000"/>
              </a:lnSpc>
            </a:pPr>
            <a:r>
              <a:rPr lang="en-US" altLang="zh-CN" sz="2800" dirty="0">
                <a:latin typeface="楷体" panose="02010609060101010101" charset="-122"/>
                <a:ea typeface="楷体" panose="02010609060101010101" charset="-122"/>
                <a:cs typeface="楷体" panose="02010609060101010101" charset="-122"/>
              </a:rPr>
              <a:t>    </a:t>
            </a:r>
            <a:r>
              <a:rPr lang="zh-CN" altLang="en-US" sz="2800" b="1" dirty="0">
                <a:latin typeface="楷体" panose="02010609060101010101" charset="-122"/>
                <a:ea typeface="楷体" panose="02010609060101010101" charset="-122"/>
                <a:cs typeface="楷体" panose="02010609060101010101" charset="-122"/>
              </a:rPr>
              <a:t>俗话说</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一动不如一静</a:t>
            </a:r>
            <a:r>
              <a:rPr lang="en-US" altLang="zh-CN" sz="2800" b="1" dirty="0" smtClean="0">
                <a:latin typeface="楷体" panose="02010609060101010101" charset="-122"/>
                <a:ea typeface="楷体" panose="02010609060101010101" charset="-122"/>
                <a:cs typeface="楷体" panose="02010609060101010101" charset="-122"/>
              </a:rPr>
              <a:t>”</a:t>
            </a:r>
            <a:r>
              <a:rPr lang="zh-CN" altLang="en-US" sz="2800" b="1" dirty="0" smtClean="0">
                <a:latin typeface="楷体" panose="02010609060101010101" charset="-122"/>
                <a:ea typeface="楷体" panose="02010609060101010101" charset="-122"/>
                <a:cs typeface="楷体" panose="02010609060101010101" charset="-122"/>
              </a:rPr>
              <a:t>，古诗</a:t>
            </a:r>
            <a:r>
              <a:rPr lang="zh-CN" altLang="en-US" sz="2800" b="1" dirty="0">
                <a:latin typeface="楷体" panose="02010609060101010101" charset="-122"/>
                <a:ea typeface="楷体" panose="02010609060101010101" charset="-122"/>
                <a:cs typeface="楷体" panose="02010609060101010101" charset="-122"/>
              </a:rPr>
              <a:t>也说</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此时无声胜有声</a:t>
            </a:r>
            <a:r>
              <a:rPr lang="en-US" altLang="zh-CN" sz="2800" b="1" dirty="0" smtClean="0">
                <a:latin typeface="楷体" panose="02010609060101010101" charset="-122"/>
                <a:ea typeface="楷体" panose="02010609060101010101" charset="-122"/>
                <a:cs typeface="楷体" panose="02010609060101010101" charset="-122"/>
              </a:rPr>
              <a:t>”</a:t>
            </a:r>
            <a:r>
              <a:rPr lang="zh-CN" altLang="en-US" sz="2800" b="1" dirty="0" smtClean="0">
                <a:latin typeface="楷体" panose="02010609060101010101" charset="-122"/>
                <a:ea typeface="楷体" panose="02010609060101010101" charset="-122"/>
                <a:cs typeface="楷体" panose="02010609060101010101" charset="-122"/>
              </a:rPr>
              <a:t>，讲的就是</a:t>
            </a:r>
            <a:r>
              <a:rPr lang="zh-CN" altLang="en-US" sz="2800" b="1" dirty="0">
                <a:latin typeface="楷体" panose="02010609060101010101" charset="-122"/>
                <a:ea typeface="楷体" panose="02010609060101010101" charset="-122"/>
                <a:cs typeface="楷体" panose="02010609060101010101" charset="-122"/>
              </a:rPr>
              <a:t>这种情况。</a:t>
            </a:r>
            <a:r>
              <a:rPr lang="zh-CN" altLang="en-US" sz="2800" b="1" dirty="0">
                <a:solidFill>
                  <a:srgbClr val="0000FF"/>
                </a:solidFill>
                <a:latin typeface="楷体" panose="02010609060101010101" charset="-122"/>
                <a:ea typeface="楷体" panose="02010609060101010101" charset="-122"/>
                <a:cs typeface="楷体" panose="02010609060101010101" charset="-122"/>
              </a:rPr>
              <a:t>（《京剧趣谈》）</a:t>
            </a:r>
            <a:endParaRPr lang="en-US" altLang="zh-CN" sz="2800" b="1" dirty="0">
              <a:solidFill>
                <a:schemeClr val="tx1"/>
              </a:solidFill>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128270" y="575918"/>
            <a:ext cx="2513939" cy="508324"/>
            <a:chOff x="458" y="988"/>
            <a:chExt cx="4135"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4135" cy="895"/>
            </a:xfrm>
            <a:prstGeom prst="rect">
              <a:avLst/>
            </a:prstGeom>
            <a:noFill/>
          </p:spPr>
          <p:txBody>
            <a:bodyPr wrap="square" lIns="68580" tIns="34290" rIns="68580" bIns="34290" rtlCol="0">
              <a:spAutoFit/>
            </a:bodyPr>
            <a:lstStyle/>
            <a:p>
              <a:pPr algn="ctr"/>
              <a:r>
                <a:rPr lang="zh-CN" altLang="zh-CN" sz="2800" b="1" dirty="0">
                  <a:solidFill>
                    <a:schemeClr val="tx1"/>
                  </a:solidFill>
                  <a:latin typeface="楷体" panose="02010609060101010101" charset="-122"/>
                  <a:ea typeface="楷体" panose="02010609060101010101" charset="-122"/>
                </a:rPr>
                <a:t>引用的句子</a:t>
              </a:r>
              <a:endParaRPr lang="zh-CN" altLang="zh-CN" sz="2800" b="1" dirty="0">
                <a:solidFill>
                  <a:schemeClr val="tx1"/>
                </a:solidFill>
                <a:latin typeface="楷体" panose="02010609060101010101" charset="-122"/>
                <a:ea typeface="楷体" panose="02010609060101010101" charset="-122"/>
              </a:endParaRPr>
            </a:p>
          </p:txBody>
        </p:sp>
      </p:grpSp>
      <p:sp>
        <p:nvSpPr>
          <p:cNvPr id="2" name="文本框 1"/>
          <p:cNvSpPr txBox="1"/>
          <p:nvPr/>
        </p:nvSpPr>
        <p:spPr>
          <a:xfrm>
            <a:off x="431165" y="3044190"/>
            <a:ext cx="8474075" cy="953135"/>
          </a:xfrm>
          <a:prstGeom prst="rect">
            <a:avLst/>
          </a:prstGeom>
          <a:solidFill>
            <a:schemeClr val="accent1">
              <a:lumMod val="40000"/>
              <a:lumOff val="60000"/>
            </a:schemeClr>
          </a:solidFill>
        </p:spPr>
        <p:txBody>
          <a:bodyPr wrap="square" rtlCol="0">
            <a:spAutoFit/>
          </a:bodyPr>
          <a:lstStyle/>
          <a:p>
            <a:r>
              <a:rPr lang="en-US" altLang="zh-CN" sz="2800" b="1" dirty="0" smtClean="0">
                <a:latin typeface="楷体" panose="02010609060101010101" charset="-122"/>
                <a:ea typeface="楷体" panose="02010609060101010101" charset="-122"/>
                <a:cs typeface="楷体" panose="02010609060101010101" charset="-122"/>
              </a:rPr>
              <a:t>   “</a:t>
            </a:r>
            <a:r>
              <a:rPr lang="zh-CN" altLang="en-US" sz="2800" b="1" dirty="0">
                <a:latin typeface="楷体" panose="02010609060101010101" charset="-122"/>
                <a:ea typeface="楷体" panose="02010609060101010101" charset="-122"/>
                <a:cs typeface="楷体" panose="02010609060101010101" charset="-122"/>
              </a:rPr>
              <a:t>此时无声胜有声</a:t>
            </a:r>
            <a:r>
              <a:rPr lang="en-US" altLang="zh-CN" sz="2800" b="1" dirty="0" smtClean="0">
                <a:latin typeface="楷体" panose="02010609060101010101" charset="-122"/>
                <a:ea typeface="楷体" panose="02010609060101010101" charset="-122"/>
                <a:cs typeface="楷体" panose="02010609060101010101" charset="-122"/>
              </a:rPr>
              <a:t>”</a:t>
            </a:r>
            <a:r>
              <a:rPr lang="zh-CN" altLang="en-US" sz="2800" b="1" dirty="0" smtClean="0">
                <a:latin typeface="楷体" panose="02010609060101010101" charset="-122"/>
                <a:ea typeface="楷体" panose="02010609060101010101" charset="-122"/>
                <a:cs typeface="楷体" panose="02010609060101010101" charset="-122"/>
              </a:rPr>
              <a:t>，选</a:t>
            </a:r>
            <a:r>
              <a:rPr lang="zh-CN" altLang="en-US" sz="2800" b="1" dirty="0">
                <a:latin typeface="楷体" panose="02010609060101010101" charset="-122"/>
                <a:ea typeface="楷体" panose="02010609060101010101" charset="-122"/>
                <a:cs typeface="楷体" panose="02010609060101010101" charset="-122"/>
              </a:rPr>
              <a:t>自白居易的</a:t>
            </a:r>
            <a:r>
              <a:rPr lang="zh-CN" altLang="en-US" sz="2800" b="1" dirty="0" smtClean="0">
                <a:latin typeface="楷体" panose="02010609060101010101" charset="-122"/>
                <a:ea typeface="楷体" panose="02010609060101010101" charset="-122"/>
                <a:cs typeface="楷体" panose="02010609060101010101" charset="-122"/>
              </a:rPr>
              <a:t>《琵琶行》，意思</a:t>
            </a:r>
            <a:r>
              <a:rPr lang="zh-CN" altLang="en-US" sz="2800" b="1" dirty="0">
                <a:latin typeface="楷体" panose="02010609060101010101" charset="-122"/>
                <a:ea typeface="楷体" panose="02010609060101010101" charset="-122"/>
                <a:cs typeface="楷体" panose="02010609060101010101" charset="-122"/>
              </a:rPr>
              <a:t>是此时的静寂无声比有声更加动人。</a:t>
            </a:r>
            <a:endParaRPr lang="zh-CN" altLang="en-US" sz="2800" b="1" dirty="0">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000" fill="hold">
                                          <p:stCondLst>
                                            <p:cond delay="0"/>
                                          </p:stCondLst>
                                        </p:cTn>
                                        <p:tgtEl>
                                          <p:spTgt spid="3">
                                            <p:txEl>
                                              <p:pRg st="0" end="0"/>
                                            </p:txEl>
                                          </p:spTgt>
                                        </p:tgtEl>
                                        <p:attrNameLst>
                                          <p:attrName>style.visibility</p:attrName>
                                        </p:attrNameLst>
                                      </p:cBhvr>
                                      <p:to>
                                        <p:strVal val="visible"/>
                                      </p:to>
                                    </p:set>
                                    <p:animEffect transition="in" filter="checkerboard(across)">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24180" y="1409515"/>
            <a:ext cx="8472170" cy="1210945"/>
          </a:xfrm>
          <a:prstGeom prst="rect">
            <a:avLst/>
          </a:prstGeom>
          <a:noFill/>
        </p:spPr>
        <p:txBody>
          <a:bodyPr wrap="square" rtlCol="0">
            <a:spAutoFit/>
          </a:bodyPr>
          <a:lstStyle/>
          <a:p>
            <a:pPr>
              <a:lnSpc>
                <a:spcPct val="130000"/>
              </a:lnSpc>
            </a:pPr>
            <a:r>
              <a:rPr lang="en-US" altLang="zh-CN" sz="2800" dirty="0">
                <a:latin typeface="楷体" panose="02010609060101010101" charset="-122"/>
                <a:ea typeface="楷体" panose="02010609060101010101" charset="-122"/>
                <a:cs typeface="楷体" panose="02010609060101010101" charset="-122"/>
              </a:rPr>
              <a:t>    </a:t>
            </a:r>
            <a:r>
              <a:rPr sz="2800" b="1" dirty="0" err="1" smtClean="0">
                <a:latin typeface="楷体" panose="02010609060101010101" charset="-122"/>
                <a:ea typeface="楷体" panose="02010609060101010101" charset="-122"/>
                <a:cs typeface="楷体" panose="02010609060101010101" charset="-122"/>
              </a:rPr>
              <a:t>月光照进窗子</a:t>
            </a:r>
            <a:r>
              <a:rPr lang="zh-CN" altLang="en-US" sz="2800" b="1" dirty="0" smtClean="0">
                <a:latin typeface="楷体" panose="02010609060101010101" charset="-122"/>
                <a:ea typeface="楷体" panose="02010609060101010101" charset="-122"/>
                <a:cs typeface="楷体" panose="02010609060101010101" charset="-122"/>
              </a:rPr>
              <a:t>，</a:t>
            </a:r>
            <a:r>
              <a:rPr sz="2800" b="1" dirty="0" err="1" smtClean="0">
                <a:latin typeface="楷体" panose="02010609060101010101" charset="-122"/>
                <a:ea typeface="楷体" panose="02010609060101010101" charset="-122"/>
                <a:cs typeface="楷体" panose="02010609060101010101" charset="-122"/>
              </a:rPr>
              <a:t>茅屋里的一切好</a:t>
            </a:r>
            <a:r>
              <a:rPr lang="zh-CN" sz="2800" b="1" dirty="0">
                <a:latin typeface="楷体" panose="02010609060101010101" charset="-122"/>
                <a:ea typeface="楷体" panose="02010609060101010101" charset="-122"/>
                <a:cs typeface="楷体" panose="02010609060101010101" charset="-122"/>
              </a:rPr>
              <a:t>像</a:t>
            </a:r>
            <a:r>
              <a:rPr sz="2800" b="1" dirty="0" err="1" smtClean="0">
                <a:latin typeface="楷体" panose="02010609060101010101" charset="-122"/>
                <a:ea typeface="楷体" panose="02010609060101010101" charset="-122"/>
                <a:cs typeface="楷体" panose="02010609060101010101" charset="-122"/>
              </a:rPr>
              <a:t>披上了银纱</a:t>
            </a:r>
            <a:r>
              <a:rPr lang="zh-CN" altLang="en-US" sz="2800" b="1" dirty="0" smtClean="0">
                <a:latin typeface="楷体" panose="02010609060101010101" charset="-122"/>
                <a:ea typeface="楷体" panose="02010609060101010101" charset="-122"/>
                <a:cs typeface="楷体" panose="02010609060101010101" charset="-122"/>
              </a:rPr>
              <a:t>，</a:t>
            </a:r>
            <a:r>
              <a:rPr sz="2800" b="1" dirty="0" err="1" smtClean="0">
                <a:latin typeface="楷体" panose="02010609060101010101" charset="-122"/>
                <a:ea typeface="楷体" panose="02010609060101010101" charset="-122"/>
                <a:cs typeface="楷体" panose="02010609060101010101" charset="-122"/>
              </a:rPr>
              <a:t>显得格外清幽</a:t>
            </a:r>
            <a:r>
              <a:rPr sz="2800" b="1" dirty="0">
                <a:latin typeface="楷体" panose="02010609060101010101" charset="-122"/>
                <a:ea typeface="楷体" panose="02010609060101010101" charset="-122"/>
                <a:cs typeface="楷体" panose="02010609060101010101" charset="-122"/>
              </a:rPr>
              <a:t>。</a:t>
            </a:r>
            <a:r>
              <a:rPr lang="zh-CN" altLang="en-US" sz="2800" b="1" dirty="0">
                <a:solidFill>
                  <a:srgbClr val="0000FF"/>
                </a:solidFill>
                <a:latin typeface="楷体" panose="02010609060101010101" charset="-122"/>
                <a:ea typeface="楷体" panose="02010609060101010101" charset="-122"/>
                <a:cs typeface="楷体" panose="02010609060101010101" charset="-122"/>
              </a:rPr>
              <a:t>（《月光曲》）</a:t>
            </a:r>
            <a:endParaRPr lang="en-US" altLang="zh-CN" sz="2800" b="1" dirty="0">
              <a:solidFill>
                <a:schemeClr val="tx1"/>
              </a:solidFill>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250776" y="605790"/>
            <a:ext cx="2764304" cy="508635"/>
            <a:chOff x="219" y="988"/>
            <a:chExt cx="4373"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219" y="1005"/>
              <a:ext cx="4224" cy="895"/>
            </a:xfrm>
            <a:prstGeom prst="rect">
              <a:avLst/>
            </a:prstGeom>
            <a:noFill/>
          </p:spPr>
          <p:txBody>
            <a:bodyPr wrap="square" lIns="68580" tIns="34290" rIns="68580" bIns="34290" rtlCol="0">
              <a:spAutoFit/>
            </a:bodyPr>
            <a:lstStyle/>
            <a:p>
              <a:pPr algn="ctr"/>
              <a:r>
                <a:rPr lang="zh-CN" altLang="zh-CN" sz="2800" b="1" dirty="0">
                  <a:solidFill>
                    <a:schemeClr val="tx1"/>
                  </a:solidFill>
                  <a:latin typeface="楷体" panose="02010609060101010101" charset="-122"/>
                  <a:ea typeface="楷体" panose="02010609060101010101" charset="-122"/>
                </a:rPr>
                <a:t>景物描写</a:t>
              </a:r>
              <a:endParaRPr lang="zh-CN" altLang="zh-CN" sz="2800" b="1" dirty="0">
                <a:solidFill>
                  <a:schemeClr val="tx1"/>
                </a:solidFill>
                <a:latin typeface="楷体" panose="02010609060101010101" charset="-122"/>
                <a:ea typeface="楷体" panose="02010609060101010101" charset="-122"/>
              </a:endParaRPr>
            </a:p>
          </p:txBody>
        </p:sp>
      </p:grpSp>
      <p:sp>
        <p:nvSpPr>
          <p:cNvPr id="2" name="文本框 1"/>
          <p:cNvSpPr txBox="1"/>
          <p:nvPr/>
        </p:nvSpPr>
        <p:spPr>
          <a:xfrm>
            <a:off x="502920" y="2776855"/>
            <a:ext cx="8270240" cy="1383665"/>
          </a:xfrm>
          <a:prstGeom prst="rect">
            <a:avLst/>
          </a:prstGeom>
          <a:solidFill>
            <a:schemeClr val="accent1">
              <a:lumMod val="40000"/>
              <a:lumOff val="60000"/>
            </a:schemeClr>
          </a:solidFill>
        </p:spPr>
        <p:txBody>
          <a:bodyPr wrap="square" rtlCol="0">
            <a:spAutoFit/>
          </a:bodyPr>
          <a:lstStyle/>
          <a:p>
            <a:r>
              <a:rPr lang="zh-CN" altLang="en-US" sz="2800" b="1" dirty="0" smtClean="0">
                <a:latin typeface="楷体" panose="02010609060101010101" charset="-122"/>
                <a:ea typeface="楷体" panose="02010609060101010101" charset="-122"/>
              </a:rPr>
              <a:t>    景物描写，是</a:t>
            </a:r>
            <a:r>
              <a:rPr lang="zh-CN" altLang="en-US" sz="2800" b="1" dirty="0">
                <a:latin typeface="楷体" panose="02010609060101010101" charset="-122"/>
                <a:ea typeface="楷体" panose="02010609060101010101" charset="-122"/>
              </a:rPr>
              <a:t>指对自然环境和社会环境中的风景、物体的描写。景物描写主要是为了显示人物活动的</a:t>
            </a:r>
            <a:r>
              <a:rPr lang="zh-CN" altLang="en-US" sz="2800" b="1" dirty="0" smtClean="0">
                <a:latin typeface="楷体" panose="02010609060101010101" charset="-122"/>
                <a:ea typeface="楷体" panose="02010609060101010101" charset="-122"/>
              </a:rPr>
              <a:t>环境，使</a:t>
            </a:r>
            <a:r>
              <a:rPr lang="zh-CN" altLang="en-US" sz="2800" b="1" dirty="0">
                <a:latin typeface="楷体" panose="02010609060101010101" charset="-122"/>
                <a:ea typeface="楷体" panose="02010609060101010101" charset="-122"/>
              </a:rPr>
              <a:t>读者身临其境。</a:t>
            </a:r>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000" fill="hold">
                                          <p:stCondLst>
                                            <p:cond delay="0"/>
                                          </p:stCondLst>
                                        </p:cTn>
                                        <p:tgtEl>
                                          <p:spTgt spid="3">
                                            <p:txEl>
                                              <p:pRg st="0" end="0"/>
                                            </p:txEl>
                                          </p:spTgt>
                                        </p:tgtEl>
                                        <p:attrNameLst>
                                          <p:attrName>style.visibility</p:attrName>
                                        </p:attrNameLst>
                                      </p:cBhvr>
                                      <p:to>
                                        <p:strVal val="visible"/>
                                      </p:to>
                                    </p:set>
                                    <p:animEffect transition="in" filter="checkerboard(across)">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10356" y="1220126"/>
            <a:ext cx="8405019" cy="2675255"/>
          </a:xfrm>
          <a:prstGeom prst="rect">
            <a:avLst/>
          </a:prstGeom>
          <a:noFill/>
        </p:spPr>
        <p:txBody>
          <a:bodyPr wrap="square" rtlCol="0">
            <a:spAutoFit/>
          </a:bodyPr>
          <a:lstStyle/>
          <a:p>
            <a:pPr>
              <a:lnSpc>
                <a:spcPct val="120000"/>
              </a:lnSpc>
            </a:pPr>
            <a:r>
              <a:rPr lang="en-US" altLang="zh-CN" sz="2800" dirty="0">
                <a:latin typeface="楷体" panose="02010609060101010101" charset="-122"/>
                <a:ea typeface="楷体" panose="02010609060101010101" charset="-122"/>
                <a:cs typeface="楷体" panose="02010609060101010101" charset="-122"/>
              </a:rPr>
              <a:t>    </a:t>
            </a:r>
            <a:r>
              <a:rPr sz="2800" b="1" dirty="0" err="1" smtClean="0">
                <a:latin typeface="楷体" panose="02010609060101010101" charset="-122"/>
                <a:ea typeface="楷体" panose="02010609060101010101" charset="-122"/>
                <a:cs typeface="楷体" panose="02010609060101010101" charset="-122"/>
              </a:rPr>
              <a:t>他好像面对着大海</a:t>
            </a:r>
            <a:r>
              <a:rPr lang="zh-CN" altLang="en-US" sz="2800" b="1" dirty="0" smtClean="0">
                <a:latin typeface="楷体" panose="02010609060101010101" charset="-122"/>
                <a:ea typeface="楷体" panose="02010609060101010101" charset="-122"/>
                <a:cs typeface="楷体" panose="02010609060101010101" charset="-122"/>
              </a:rPr>
              <a:t>，</a:t>
            </a:r>
            <a:r>
              <a:rPr sz="2800" b="1" dirty="0" err="1" smtClean="0">
                <a:latin typeface="楷体" panose="02010609060101010101" charset="-122"/>
                <a:ea typeface="楷体" panose="02010609060101010101" charset="-122"/>
                <a:cs typeface="楷体" panose="02010609060101010101" charset="-122"/>
              </a:rPr>
              <a:t>月亮正从水天相接的地方升起来</a:t>
            </a:r>
            <a:r>
              <a:rPr sz="2800" b="1" dirty="0" err="1">
                <a:latin typeface="楷体" panose="02010609060101010101" charset="-122"/>
                <a:ea typeface="楷体" panose="02010609060101010101" charset="-122"/>
                <a:cs typeface="楷体" panose="02010609060101010101" charset="-122"/>
              </a:rPr>
              <a:t>。</a:t>
            </a:r>
            <a:r>
              <a:rPr sz="2800" b="1" dirty="0" err="1" smtClean="0">
                <a:latin typeface="楷体" panose="02010609060101010101" charset="-122"/>
                <a:ea typeface="楷体" panose="02010609060101010101" charset="-122"/>
                <a:cs typeface="楷体" panose="02010609060101010101" charset="-122"/>
              </a:rPr>
              <a:t>微波粼粼的海面上</a:t>
            </a:r>
            <a:r>
              <a:rPr lang="zh-CN" altLang="en-US" sz="2800" b="1" dirty="0" smtClean="0">
                <a:latin typeface="楷体" panose="02010609060101010101" charset="-122"/>
                <a:ea typeface="楷体" panose="02010609060101010101" charset="-122"/>
                <a:cs typeface="楷体" panose="02010609060101010101" charset="-122"/>
              </a:rPr>
              <a:t>，</a:t>
            </a:r>
            <a:r>
              <a:rPr sz="2800" b="1" dirty="0" err="1" smtClean="0">
                <a:latin typeface="楷体" panose="02010609060101010101" charset="-122"/>
                <a:ea typeface="楷体" panose="02010609060101010101" charset="-122"/>
                <a:cs typeface="楷体" panose="02010609060101010101" charset="-122"/>
              </a:rPr>
              <a:t>霎时间洒</a:t>
            </a:r>
            <a:r>
              <a:rPr lang="zh-CN" altLang="en-US" sz="2800" b="1" dirty="0" smtClean="0">
                <a:latin typeface="楷体" panose="02010609060101010101" charset="-122"/>
                <a:ea typeface="楷体" panose="02010609060101010101" charset="-122"/>
                <a:cs typeface="楷体" panose="02010609060101010101" charset="-122"/>
              </a:rPr>
              <a:t>满</a:t>
            </a:r>
            <a:r>
              <a:rPr sz="2800" b="1" dirty="0" err="1" smtClean="0">
                <a:latin typeface="楷体" panose="02010609060101010101" charset="-122"/>
                <a:ea typeface="楷体" panose="02010609060101010101" charset="-122"/>
                <a:cs typeface="楷体" panose="02010609060101010101" charset="-122"/>
              </a:rPr>
              <a:t>了银光</a:t>
            </a:r>
            <a:r>
              <a:rPr sz="2800" b="1" dirty="0" err="1">
                <a:latin typeface="楷体" panose="02010609060101010101" charset="-122"/>
                <a:ea typeface="楷体" panose="02010609060101010101" charset="-122"/>
                <a:cs typeface="楷体" panose="02010609060101010101" charset="-122"/>
              </a:rPr>
              <a:t>。</a:t>
            </a:r>
            <a:r>
              <a:rPr sz="2800" b="1" dirty="0" err="1" smtClean="0">
                <a:latin typeface="楷体" panose="02010609060101010101" charset="-122"/>
                <a:ea typeface="楷体" panose="02010609060101010101" charset="-122"/>
                <a:cs typeface="楷体" panose="02010609060101010101" charset="-122"/>
              </a:rPr>
              <a:t>月亮越升越高</a:t>
            </a:r>
            <a:r>
              <a:rPr lang="zh-CN" altLang="en-US" sz="2800" b="1" dirty="0" smtClean="0">
                <a:latin typeface="楷体" panose="02010609060101010101" charset="-122"/>
                <a:ea typeface="楷体" panose="02010609060101010101" charset="-122"/>
                <a:cs typeface="楷体" panose="02010609060101010101" charset="-122"/>
              </a:rPr>
              <a:t>，</a:t>
            </a:r>
            <a:r>
              <a:rPr sz="2800" b="1" dirty="0" err="1" smtClean="0">
                <a:latin typeface="楷体" panose="02010609060101010101" charset="-122"/>
                <a:ea typeface="楷体" panose="02010609060101010101" charset="-122"/>
                <a:cs typeface="楷体" panose="02010609060101010101" charset="-122"/>
              </a:rPr>
              <a:t>穿过一缕</a:t>
            </a:r>
            <a:r>
              <a:rPr lang="zh-CN" altLang="en-US" sz="2800" b="1" dirty="0" smtClean="0">
                <a:latin typeface="楷体" panose="02010609060101010101" charset="-122"/>
                <a:ea typeface="楷体" panose="02010609060101010101" charset="-122"/>
                <a:cs typeface="楷体" panose="02010609060101010101" charset="-122"/>
              </a:rPr>
              <a:t>一</a:t>
            </a:r>
            <a:r>
              <a:rPr sz="2800" b="1" dirty="0" err="1" smtClean="0">
                <a:latin typeface="楷体" panose="02010609060101010101" charset="-122"/>
                <a:ea typeface="楷体" panose="02010609060101010101" charset="-122"/>
                <a:cs typeface="楷体" panose="02010609060101010101" charset="-122"/>
              </a:rPr>
              <a:t>缕轻纱似的</a:t>
            </a:r>
            <a:r>
              <a:rPr lang="zh-CN" altLang="en-US" sz="2800" b="1" dirty="0" smtClean="0">
                <a:latin typeface="楷体" panose="02010609060101010101" charset="-122"/>
                <a:ea typeface="楷体" panose="02010609060101010101" charset="-122"/>
                <a:cs typeface="楷体" panose="02010609060101010101" charset="-122"/>
              </a:rPr>
              <a:t>微</a:t>
            </a:r>
            <a:r>
              <a:rPr sz="2800" b="1" dirty="0" err="1" smtClean="0">
                <a:latin typeface="楷体" panose="02010609060101010101" charset="-122"/>
                <a:ea typeface="楷体" panose="02010609060101010101" charset="-122"/>
                <a:cs typeface="楷体" panose="02010609060101010101" charset="-122"/>
              </a:rPr>
              <a:t>云</a:t>
            </a:r>
            <a:r>
              <a:rPr sz="2800" b="1" dirty="0" err="1">
                <a:latin typeface="楷体" panose="02010609060101010101" charset="-122"/>
                <a:ea typeface="楷体" panose="02010609060101010101" charset="-122"/>
                <a:cs typeface="楷体" panose="02010609060101010101" charset="-122"/>
              </a:rPr>
              <a:t>。</a:t>
            </a:r>
            <a:r>
              <a:rPr sz="2800" b="1" dirty="0" err="1" smtClean="0">
                <a:latin typeface="楷体" panose="02010609060101010101" charset="-122"/>
                <a:ea typeface="楷体" panose="02010609060101010101" charset="-122"/>
                <a:cs typeface="楷体" panose="02010609060101010101" charset="-122"/>
              </a:rPr>
              <a:t>忽然</a:t>
            </a:r>
            <a:r>
              <a:rPr lang="zh-CN" altLang="en-US" sz="2800" b="1" dirty="0" smtClean="0">
                <a:latin typeface="楷体" panose="02010609060101010101" charset="-122"/>
                <a:ea typeface="楷体" panose="02010609060101010101" charset="-122"/>
                <a:cs typeface="楷体" panose="02010609060101010101" charset="-122"/>
              </a:rPr>
              <a:t>，</a:t>
            </a:r>
            <a:r>
              <a:rPr sz="2800" b="1" dirty="0" err="1" smtClean="0">
                <a:latin typeface="楷体" panose="02010609060101010101" charset="-122"/>
                <a:ea typeface="楷体" panose="02010609060101010101" charset="-122"/>
                <a:cs typeface="楷体" panose="02010609060101010101" charset="-122"/>
              </a:rPr>
              <a:t>海面上刮起了大风</a:t>
            </a:r>
            <a:r>
              <a:rPr lang="zh-CN" altLang="en-US" sz="2800" b="1" dirty="0" smtClean="0">
                <a:latin typeface="楷体" panose="02010609060101010101" charset="-122"/>
                <a:ea typeface="楷体" panose="02010609060101010101" charset="-122"/>
                <a:cs typeface="楷体" panose="02010609060101010101" charset="-122"/>
              </a:rPr>
              <a:t>，</a:t>
            </a:r>
            <a:r>
              <a:rPr sz="2800" b="1" dirty="0" err="1" smtClean="0">
                <a:latin typeface="楷体" panose="02010609060101010101" charset="-122"/>
                <a:ea typeface="楷体" panose="02010609060101010101" charset="-122"/>
                <a:cs typeface="楷体" panose="02010609060101010101" charset="-122"/>
              </a:rPr>
              <a:t>卷起了巨浪</a:t>
            </a:r>
            <a:r>
              <a:rPr sz="2800" b="1" dirty="0" err="1">
                <a:latin typeface="楷体" panose="02010609060101010101" charset="-122"/>
                <a:ea typeface="楷体" panose="02010609060101010101" charset="-122"/>
                <a:cs typeface="楷体" panose="02010609060101010101" charset="-122"/>
              </a:rPr>
              <a:t>。</a:t>
            </a:r>
            <a:r>
              <a:rPr sz="2800" b="1" dirty="0" err="1" smtClean="0">
                <a:latin typeface="楷体" panose="02010609060101010101" charset="-122"/>
                <a:ea typeface="楷体" panose="02010609060101010101" charset="-122"/>
                <a:cs typeface="楷体" panose="02010609060101010101" charset="-122"/>
              </a:rPr>
              <a:t>被月光照得雪亮的浪花</a:t>
            </a:r>
            <a:r>
              <a:rPr lang="zh-CN" altLang="en-US" sz="2800" b="1" dirty="0" smtClean="0">
                <a:latin typeface="楷体" panose="02010609060101010101" charset="-122"/>
                <a:ea typeface="楷体" panose="02010609060101010101" charset="-122"/>
                <a:cs typeface="楷体" panose="02010609060101010101" charset="-122"/>
              </a:rPr>
              <a:t>，</a:t>
            </a:r>
            <a:r>
              <a:rPr sz="2800" b="1" dirty="0" err="1" smtClean="0">
                <a:latin typeface="楷体" panose="02010609060101010101" charset="-122"/>
                <a:ea typeface="楷体" panose="02010609060101010101" charset="-122"/>
                <a:cs typeface="楷体" panose="02010609060101010101" charset="-122"/>
              </a:rPr>
              <a:t>一个</a:t>
            </a:r>
            <a:r>
              <a:rPr lang="zh-CN" altLang="en-US" sz="2800" b="1" dirty="0" smtClean="0">
                <a:latin typeface="楷体" panose="02010609060101010101" charset="-122"/>
                <a:ea typeface="楷体" panose="02010609060101010101" charset="-122"/>
                <a:cs typeface="楷体" panose="02010609060101010101" charset="-122"/>
              </a:rPr>
              <a:t>连</a:t>
            </a:r>
            <a:r>
              <a:rPr sz="2800" b="1" dirty="0" err="1" smtClean="0">
                <a:latin typeface="楷体" panose="02010609060101010101" charset="-122"/>
                <a:ea typeface="楷体" panose="02010609060101010101" charset="-122"/>
                <a:cs typeface="楷体" panose="02010609060101010101" charset="-122"/>
              </a:rPr>
              <a:t>一个朝着岸边涌过来</a:t>
            </a:r>
            <a:r>
              <a:rPr sz="2800" b="1" dirty="0">
                <a:latin typeface="楷体" panose="02010609060101010101" charset="-122"/>
                <a:ea typeface="楷体" panose="02010609060101010101" charset="-122"/>
                <a:cs typeface="楷体" panose="02010609060101010101" charset="-122"/>
              </a:rPr>
              <a:t>……</a:t>
            </a:r>
            <a:r>
              <a:rPr lang="zh-CN" altLang="en-US" sz="2800" b="1" dirty="0">
                <a:solidFill>
                  <a:srgbClr val="0000FF"/>
                </a:solidFill>
                <a:latin typeface="楷体" panose="02010609060101010101" charset="-122"/>
                <a:ea typeface="楷体" panose="02010609060101010101" charset="-122"/>
                <a:cs typeface="楷体" panose="02010609060101010101" charset="-122"/>
              </a:rPr>
              <a:t>（《月光曲》）</a:t>
            </a:r>
            <a:endParaRPr lang="en-US" altLang="zh-CN" sz="2800" b="1" dirty="0">
              <a:solidFill>
                <a:schemeClr val="tx1"/>
              </a:solidFill>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118110" y="457200"/>
            <a:ext cx="2814372" cy="508635"/>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4134" cy="895"/>
            </a:xfrm>
            <a:prstGeom prst="rect">
              <a:avLst/>
            </a:prstGeom>
            <a:noFill/>
          </p:spPr>
          <p:txBody>
            <a:bodyPr wrap="square" lIns="68580" tIns="34290" rIns="68580" bIns="34290" rtlCol="0">
              <a:spAutoFit/>
            </a:bodyPr>
            <a:lstStyle/>
            <a:p>
              <a:pPr algn="ctr"/>
              <a:r>
                <a:rPr lang="zh-CN" altLang="zh-CN" sz="2800" b="1" dirty="0">
                  <a:solidFill>
                    <a:schemeClr val="tx1"/>
                  </a:solidFill>
                  <a:latin typeface="楷体" panose="02010609060101010101" charset="-122"/>
                  <a:ea typeface="楷体" panose="02010609060101010101" charset="-122"/>
                </a:rPr>
                <a:t>联想的句子</a:t>
              </a:r>
              <a:endParaRPr lang="zh-CN" altLang="zh-CN" sz="2800" b="1" dirty="0">
                <a:solidFill>
                  <a:schemeClr val="tx1"/>
                </a:solidFill>
                <a:latin typeface="楷体" panose="02010609060101010101" charset="-122"/>
                <a:ea typeface="楷体" panose="020106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000" fill="hold">
                                          <p:stCondLst>
                                            <p:cond delay="0"/>
                                          </p:stCondLst>
                                        </p:cTn>
                                        <p:tgtEl>
                                          <p:spTgt spid="3">
                                            <p:txEl>
                                              <p:pRg st="0" end="0"/>
                                            </p:txEl>
                                          </p:spTgt>
                                        </p:tgtEl>
                                        <p:attrNameLst>
                                          <p:attrName>style.visibility</p:attrName>
                                        </p:attrNameLst>
                                      </p:cBhvr>
                                      <p:to>
                                        <p:strVal val="visible"/>
                                      </p:to>
                                    </p:set>
                                    <p:animEffect transition="in" filter="checkerboard(across)">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86092" y="1066453"/>
            <a:ext cx="8494395" cy="2654300"/>
          </a:xfrm>
          <a:prstGeom prst="rect">
            <a:avLst/>
          </a:prstGeom>
          <a:noFill/>
        </p:spPr>
        <p:txBody>
          <a:bodyPr wrap="square" rtlCol="0">
            <a:spAutoFit/>
          </a:bodyPr>
          <a:lstStyle/>
          <a:p>
            <a:pPr>
              <a:lnSpc>
                <a:spcPct val="140000"/>
              </a:lnSpc>
            </a:pPr>
            <a:r>
              <a:rPr lang="zh-CN" altLang="en-US" sz="3200" dirty="0">
                <a:latin typeface="黑体" panose="02010609060101010101" pitchFamily="49" charset="-122"/>
                <a:ea typeface="黑体" panose="02010609060101010101" pitchFamily="49" charset="-122"/>
                <a:cs typeface="楷体" panose="02010609060101010101" charset="-122"/>
                <a:sym typeface="+mn-ea"/>
              </a:rPr>
              <a:t>一、下面是比喻句的一句是（    ）。</a:t>
            </a:r>
            <a:endParaRPr lang="zh-CN" altLang="en-US" sz="3200" dirty="0">
              <a:latin typeface="黑体" panose="02010609060101010101" pitchFamily="49" charset="-122"/>
              <a:ea typeface="黑体" panose="02010609060101010101" pitchFamily="49" charset="-122"/>
              <a:cs typeface="楷体" panose="02010609060101010101" charset="-122"/>
              <a:sym typeface="+mn-ea"/>
            </a:endParaRPr>
          </a:p>
          <a:p>
            <a:pPr>
              <a:lnSpc>
                <a:spcPct val="140000"/>
              </a:lnSpc>
            </a:pPr>
            <a:r>
              <a:rPr lang="zh-CN" altLang="en-US" sz="3200" dirty="0">
                <a:latin typeface="黑体" panose="02010609060101010101" pitchFamily="49" charset="-122"/>
                <a:ea typeface="黑体" panose="02010609060101010101" pitchFamily="49" charset="-122"/>
                <a:cs typeface="楷体" panose="02010609060101010101" charset="-122"/>
                <a:sym typeface="+mn-ea"/>
              </a:rPr>
              <a:t> </a:t>
            </a:r>
            <a:r>
              <a:rPr lang="zh-CN" altLang="en-US" sz="2700" b="1" dirty="0">
                <a:latin typeface="楷体" panose="02010609060101010101" charset="-122"/>
                <a:ea typeface="楷体" panose="02010609060101010101" charset="-122"/>
                <a:cs typeface="楷体" panose="02010609060101010101" charset="-122"/>
                <a:sym typeface="+mn-ea"/>
              </a:rPr>
              <a:t>①月光照进</a:t>
            </a:r>
            <a:r>
              <a:rPr lang="zh-CN" altLang="en-US" sz="2700" b="1" dirty="0" smtClean="0">
                <a:latin typeface="楷体" panose="02010609060101010101" charset="-122"/>
                <a:ea typeface="楷体" panose="02010609060101010101" charset="-122"/>
                <a:cs typeface="楷体" panose="02010609060101010101" charset="-122"/>
                <a:sym typeface="+mn-ea"/>
              </a:rPr>
              <a:t>窗子，茅屋</a:t>
            </a:r>
            <a:r>
              <a:rPr lang="zh-CN" altLang="en-US" sz="2700" b="1" dirty="0">
                <a:latin typeface="楷体" panose="02010609060101010101" charset="-122"/>
                <a:ea typeface="楷体" panose="02010609060101010101" charset="-122"/>
                <a:cs typeface="楷体" panose="02010609060101010101" charset="-122"/>
                <a:sym typeface="+mn-ea"/>
              </a:rPr>
              <a:t>里的一切好像披上了银纱。</a:t>
            </a:r>
            <a:endParaRPr lang="zh-CN" altLang="en-US" sz="2700" b="1" dirty="0">
              <a:latin typeface="楷体" panose="02010609060101010101" charset="-122"/>
              <a:ea typeface="楷体" panose="02010609060101010101" charset="-122"/>
              <a:cs typeface="楷体" panose="02010609060101010101" charset="-122"/>
              <a:sym typeface="+mn-ea"/>
            </a:endParaRPr>
          </a:p>
          <a:p>
            <a:pPr>
              <a:lnSpc>
                <a:spcPct val="140000"/>
              </a:lnSpc>
            </a:pPr>
            <a:r>
              <a:rPr lang="zh-CN" altLang="en-US" sz="2700" b="1" dirty="0">
                <a:latin typeface="楷体" panose="02010609060101010101" charset="-122"/>
                <a:ea typeface="楷体" panose="02010609060101010101" charset="-122"/>
                <a:cs typeface="楷体" panose="02010609060101010101" charset="-122"/>
                <a:sym typeface="+mn-ea"/>
              </a:rPr>
              <a:t> ②月亮越升越</a:t>
            </a:r>
            <a:r>
              <a:rPr lang="zh-CN" altLang="en-US" sz="2700" b="1" dirty="0" smtClean="0">
                <a:latin typeface="楷体" panose="02010609060101010101" charset="-122"/>
                <a:ea typeface="楷体" panose="02010609060101010101" charset="-122"/>
                <a:cs typeface="楷体" panose="02010609060101010101" charset="-122"/>
                <a:sym typeface="+mn-ea"/>
              </a:rPr>
              <a:t>高，穿过一缕一缕轻纱</a:t>
            </a:r>
            <a:r>
              <a:rPr lang="zh-CN" altLang="en-US" sz="2700" b="1" dirty="0">
                <a:latin typeface="楷体" panose="02010609060101010101" charset="-122"/>
                <a:ea typeface="楷体" panose="02010609060101010101" charset="-122"/>
                <a:cs typeface="楷体" panose="02010609060101010101" charset="-122"/>
                <a:sym typeface="+mn-ea"/>
              </a:rPr>
              <a:t>似的微云。</a:t>
            </a:r>
            <a:endParaRPr lang="zh-CN" altLang="en-US" sz="2700" b="1" dirty="0">
              <a:latin typeface="楷体" panose="02010609060101010101" charset="-122"/>
              <a:ea typeface="楷体" panose="02010609060101010101" charset="-122"/>
              <a:cs typeface="楷体" panose="02010609060101010101" charset="-122"/>
              <a:sym typeface="+mn-ea"/>
            </a:endParaRPr>
          </a:p>
          <a:p>
            <a:pPr>
              <a:lnSpc>
                <a:spcPct val="140000"/>
              </a:lnSpc>
            </a:pPr>
            <a:r>
              <a:rPr lang="zh-CN" altLang="en-US" sz="2700" b="1" dirty="0">
                <a:latin typeface="楷体" panose="02010609060101010101" charset="-122"/>
                <a:ea typeface="楷体" panose="02010609060101010101" charset="-122"/>
                <a:cs typeface="楷体" panose="02010609060101010101" charset="-122"/>
                <a:sym typeface="+mn-ea"/>
              </a:rPr>
              <a:t> ③她仿佛也看到</a:t>
            </a:r>
            <a:r>
              <a:rPr lang="zh-CN" altLang="en-US" sz="2700" b="1" dirty="0" smtClean="0">
                <a:latin typeface="楷体" panose="02010609060101010101" charset="-122"/>
                <a:ea typeface="楷体" panose="02010609060101010101" charset="-122"/>
                <a:cs typeface="楷体" panose="02010609060101010101" charset="-122"/>
                <a:sym typeface="+mn-ea"/>
              </a:rPr>
              <a:t>了，看到</a:t>
            </a:r>
            <a:r>
              <a:rPr lang="zh-CN" altLang="en-US" sz="2700" b="1" dirty="0">
                <a:latin typeface="楷体" panose="02010609060101010101" charset="-122"/>
                <a:ea typeface="楷体" panose="02010609060101010101" charset="-122"/>
                <a:cs typeface="楷体" panose="02010609060101010101" charset="-122"/>
                <a:sym typeface="+mn-ea"/>
              </a:rPr>
              <a:t>了她从来没有看到过的景象。</a:t>
            </a:r>
            <a:r>
              <a:rPr lang="zh-CN" altLang="en-US" sz="2700" b="1" dirty="0">
                <a:solidFill>
                  <a:srgbClr val="FF0000"/>
                </a:solidFill>
                <a:latin typeface="楷体" panose="02010609060101010101" charset="-122"/>
                <a:ea typeface="楷体" panose="02010609060101010101" charset="-122"/>
                <a:cs typeface="楷体" panose="02010609060101010101" charset="-122"/>
                <a:sym typeface="+mn-ea"/>
              </a:rPr>
              <a:t>       </a:t>
            </a:r>
            <a:r>
              <a:rPr lang="zh-CN" altLang="en-US" sz="2800" dirty="0">
                <a:solidFill>
                  <a:srgbClr val="FF0000"/>
                </a:solidFill>
                <a:latin typeface="楷体" panose="02010609060101010101" charset="-122"/>
                <a:ea typeface="楷体" panose="02010609060101010101" charset="-122"/>
                <a:cs typeface="楷体" panose="02010609060101010101" charset="-122"/>
                <a:sym typeface="+mn-ea"/>
              </a:rPr>
              <a:t>                                                                          </a:t>
            </a:r>
            <a:endParaRPr lang="zh-CN" altLang="en-US" dirty="0"/>
          </a:p>
        </p:txBody>
      </p:sp>
      <p:sp>
        <p:nvSpPr>
          <p:cNvPr id="11" name="文本框 10"/>
          <p:cNvSpPr txBox="1"/>
          <p:nvPr/>
        </p:nvSpPr>
        <p:spPr>
          <a:xfrm>
            <a:off x="5928677" y="1085905"/>
            <a:ext cx="874871" cy="645160"/>
          </a:xfrm>
          <a:prstGeom prst="rect">
            <a:avLst/>
          </a:prstGeom>
          <a:noFill/>
        </p:spPr>
        <p:txBody>
          <a:bodyPr wrap="square" rtlCol="0" anchor="t">
            <a:spAutoFit/>
          </a:bodyPr>
          <a:lstStyle/>
          <a:p>
            <a:r>
              <a:rPr lang="zh-CN" altLang="en-US" sz="3600" b="1" dirty="0">
                <a:solidFill>
                  <a:srgbClr val="FF0000"/>
                </a:solidFill>
                <a:latin typeface="楷体" panose="02010609060101010101" charset="-122"/>
                <a:ea typeface="楷体" panose="02010609060101010101" charset="-122"/>
                <a:cs typeface="楷体" panose="02010609060101010101" charset="-122"/>
                <a:sym typeface="+mn-ea"/>
              </a:rPr>
              <a:t>②</a:t>
            </a:r>
            <a:endParaRPr lang="zh-CN" altLang="en-US" sz="36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9" name="文本框 8"/>
          <p:cNvSpPr txBox="1"/>
          <p:nvPr/>
        </p:nvSpPr>
        <p:spPr>
          <a:xfrm>
            <a:off x="322104" y="524960"/>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0525" y="393700"/>
            <a:ext cx="8426450" cy="2936188"/>
          </a:xfrm>
          <a:prstGeom prst="rect">
            <a:avLst/>
          </a:prstGeom>
          <a:noFill/>
        </p:spPr>
        <p:txBody>
          <a:bodyPr wrap="square" rtlCol="0">
            <a:spAutoFit/>
          </a:bodyPr>
          <a:lstStyle/>
          <a:p>
            <a:pPr>
              <a:lnSpc>
                <a:spcPct val="110000"/>
              </a:lnSpc>
            </a:pPr>
            <a:r>
              <a:rPr lang="zh-CN" altLang="en-US" sz="2400" dirty="0"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二</a:t>
            </a:r>
            <a:r>
              <a:rPr lang="zh-CN" altLang="en-US" sz="2400"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、句子理解。</a:t>
            </a:r>
            <a:endParaRPr lang="zh-CN" altLang="en-US" sz="2400" dirty="0">
              <a:latin typeface="黑体" panose="02010609060101010101" pitchFamily="49" charset="-122"/>
              <a:ea typeface="黑体" panose="02010609060101010101" pitchFamily="49" charset="-122"/>
              <a:cs typeface="黑体" panose="02010609060101010101" pitchFamily="49" charset="-122"/>
              <a:sym typeface="+mn-ea"/>
            </a:endParaRPr>
          </a:p>
          <a:p>
            <a:pPr>
              <a:lnSpc>
                <a:spcPct val="110000"/>
              </a:lnSpc>
            </a:pPr>
            <a:r>
              <a:rPr lang="zh-CN" altLang="en-US" sz="2400" b="1" dirty="0">
                <a:solidFill>
                  <a:schemeClr val="tx1"/>
                </a:solidFill>
                <a:latin typeface="楷体" panose="02010609060101010101" charset="-122"/>
                <a:ea typeface="楷体" panose="02010609060101010101" charset="-122"/>
                <a:cs typeface="楷体" panose="02010609060101010101" charset="-122"/>
                <a:sym typeface="+mn-ea"/>
              </a:rPr>
              <a:t>    贝多芬走近</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茅屋，琴声</a:t>
            </a:r>
            <a:r>
              <a:rPr lang="zh-CN" altLang="en-US" sz="2400" b="1" dirty="0">
                <a:solidFill>
                  <a:schemeClr val="tx1"/>
                </a:solidFill>
                <a:latin typeface="楷体" panose="02010609060101010101" charset="-122"/>
                <a:ea typeface="楷体" panose="02010609060101010101" charset="-122"/>
                <a:cs typeface="楷体" panose="02010609060101010101" charset="-122"/>
                <a:sym typeface="+mn-ea"/>
              </a:rPr>
              <a:t>突然停</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了，屋子</a:t>
            </a:r>
            <a:r>
              <a:rPr lang="zh-CN" altLang="en-US" sz="2400" b="1" dirty="0">
                <a:solidFill>
                  <a:schemeClr val="tx1"/>
                </a:solidFill>
                <a:latin typeface="楷体" panose="02010609060101010101" charset="-122"/>
                <a:ea typeface="楷体" panose="02010609060101010101" charset="-122"/>
                <a:cs typeface="楷体" panose="02010609060101010101" charset="-122"/>
                <a:sym typeface="+mn-ea"/>
              </a:rPr>
              <a:t>里有人在谈话。一个姑娘</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说：“</a:t>
            </a:r>
            <a:r>
              <a:rPr lang="zh-CN" altLang="en-US" sz="2400" b="1" dirty="0">
                <a:solidFill>
                  <a:schemeClr val="tx1"/>
                </a:solidFill>
                <a:latin typeface="楷体" panose="02010609060101010101" charset="-122"/>
                <a:ea typeface="楷体" panose="02010609060101010101" charset="-122"/>
                <a:cs typeface="楷体" panose="02010609060101010101" charset="-122"/>
                <a:sym typeface="+mn-ea"/>
              </a:rPr>
              <a:t>这首曲子多难</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弹哪！我</a:t>
            </a:r>
            <a:r>
              <a:rPr lang="zh-CN" altLang="en-US" sz="2400" b="1" dirty="0">
                <a:solidFill>
                  <a:schemeClr val="tx1"/>
                </a:solidFill>
                <a:latin typeface="楷体" panose="02010609060101010101" charset="-122"/>
                <a:ea typeface="楷体" panose="02010609060101010101" charset="-122"/>
                <a:cs typeface="楷体" panose="02010609060101010101" charset="-122"/>
                <a:sym typeface="+mn-ea"/>
              </a:rPr>
              <a:t>只听别人弹过几</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遍，总是</a:t>
            </a:r>
            <a:r>
              <a:rPr lang="zh-CN" altLang="en-US" sz="2400" b="1" dirty="0">
                <a:solidFill>
                  <a:schemeClr val="tx1"/>
                </a:solidFill>
                <a:latin typeface="楷体" panose="02010609060101010101" charset="-122"/>
                <a:ea typeface="楷体" panose="02010609060101010101" charset="-122"/>
                <a:cs typeface="楷体" panose="02010609060101010101" charset="-122"/>
                <a:sym typeface="+mn-ea"/>
              </a:rPr>
              <a:t>记不住该怎样</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弹，要是</a:t>
            </a:r>
            <a:r>
              <a:rPr lang="zh-CN" altLang="en-US" sz="2400" b="1" dirty="0">
                <a:solidFill>
                  <a:schemeClr val="tx1"/>
                </a:solidFill>
                <a:latin typeface="楷体" panose="02010609060101010101" charset="-122"/>
                <a:ea typeface="楷体" panose="02010609060101010101" charset="-122"/>
                <a:cs typeface="楷体" panose="02010609060101010101" charset="-122"/>
                <a:sym typeface="+mn-ea"/>
              </a:rPr>
              <a:t>能听一听贝多芬自己是怎样弹</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的，那</a:t>
            </a:r>
            <a:r>
              <a:rPr lang="zh-CN" altLang="en-US" sz="2400" b="1" dirty="0">
                <a:solidFill>
                  <a:schemeClr val="tx1"/>
                </a:solidFill>
                <a:latin typeface="楷体" panose="02010609060101010101" charset="-122"/>
                <a:ea typeface="楷体" panose="02010609060101010101" charset="-122"/>
                <a:cs typeface="楷体" panose="02010609060101010101" charset="-122"/>
                <a:sym typeface="+mn-ea"/>
              </a:rPr>
              <a:t>有多</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好哇！”</a:t>
            </a:r>
            <a:r>
              <a:rPr lang="zh-CN" altLang="en-US" sz="2400" b="1" dirty="0">
                <a:solidFill>
                  <a:schemeClr val="tx1"/>
                </a:solidFill>
                <a:latin typeface="楷体" panose="02010609060101010101" charset="-122"/>
                <a:ea typeface="楷体" panose="02010609060101010101" charset="-122"/>
                <a:cs typeface="楷体" panose="02010609060101010101" charset="-122"/>
                <a:sym typeface="+mn-ea"/>
              </a:rPr>
              <a:t>一个男的</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说：“</a:t>
            </a:r>
            <a:r>
              <a:rPr lang="zh-CN" altLang="en-US" sz="2400" b="1" dirty="0">
                <a:solidFill>
                  <a:schemeClr val="tx1"/>
                </a:solidFill>
                <a:latin typeface="楷体" panose="02010609060101010101" charset="-122"/>
                <a:ea typeface="楷体" panose="02010609060101010101" charset="-122"/>
                <a:cs typeface="楷体" panose="02010609060101010101" charset="-122"/>
                <a:sym typeface="+mn-ea"/>
              </a:rPr>
              <a:t>是</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啊，可是</a:t>
            </a:r>
            <a:r>
              <a:rPr lang="zh-CN" altLang="en-US" sz="2400" b="1" dirty="0">
                <a:solidFill>
                  <a:schemeClr val="tx1"/>
                </a:solidFill>
                <a:latin typeface="楷体" panose="02010609060101010101" charset="-122"/>
                <a:ea typeface="楷体" panose="02010609060101010101" charset="-122"/>
                <a:cs typeface="楷体" panose="02010609060101010101" charset="-122"/>
                <a:sym typeface="+mn-ea"/>
              </a:rPr>
              <a:t>音乐会的入场券太贵</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了，咱们</a:t>
            </a:r>
            <a:r>
              <a:rPr lang="zh-CN" altLang="en-US" sz="2400" b="1" dirty="0">
                <a:solidFill>
                  <a:schemeClr val="tx1"/>
                </a:solidFill>
                <a:latin typeface="楷体" panose="02010609060101010101" charset="-122"/>
                <a:ea typeface="楷体" panose="02010609060101010101" charset="-122"/>
                <a:cs typeface="楷体" panose="02010609060101010101" charset="-122"/>
                <a:sym typeface="+mn-ea"/>
              </a:rPr>
              <a:t>又太穷。”姑娘</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说：“哥哥，你</a:t>
            </a:r>
            <a:r>
              <a:rPr lang="zh-CN" altLang="en-US" sz="2400" b="1" dirty="0">
                <a:solidFill>
                  <a:schemeClr val="tx1"/>
                </a:solidFill>
                <a:latin typeface="楷体" panose="02010609060101010101" charset="-122"/>
                <a:ea typeface="楷体" panose="02010609060101010101" charset="-122"/>
                <a:cs typeface="楷体" panose="02010609060101010101" charset="-122"/>
                <a:sym typeface="+mn-ea"/>
              </a:rPr>
              <a:t>别</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难过，我</a:t>
            </a:r>
            <a:r>
              <a:rPr lang="zh-CN" altLang="en-US" sz="2400" b="1" dirty="0">
                <a:solidFill>
                  <a:schemeClr val="tx1"/>
                </a:solidFill>
                <a:latin typeface="楷体" panose="02010609060101010101" charset="-122"/>
                <a:ea typeface="楷体" panose="02010609060101010101" charset="-122"/>
                <a:cs typeface="楷体" panose="02010609060101010101" charset="-122"/>
                <a:sym typeface="+mn-ea"/>
              </a:rPr>
              <a:t>不过</a:t>
            </a:r>
            <a:r>
              <a:rPr lang="zh-CN" altLang="en-US" sz="2400" b="1" u="wavyHeavy" dirty="0">
                <a:solidFill>
                  <a:schemeClr val="tx1"/>
                </a:solidFill>
                <a:latin typeface="楷体" panose="02010609060101010101" charset="-122"/>
                <a:ea typeface="楷体" panose="02010609060101010101" charset="-122"/>
                <a:cs typeface="楷体" panose="02010609060101010101" charset="-122"/>
                <a:sym typeface="+mn-ea"/>
              </a:rPr>
              <a:t>随便说说</a:t>
            </a:r>
            <a:r>
              <a:rPr lang="zh-CN" altLang="en-US" sz="2400" b="1" dirty="0">
                <a:solidFill>
                  <a:schemeClr val="tx1"/>
                </a:solidFill>
                <a:latin typeface="楷体" panose="02010609060101010101" charset="-122"/>
                <a:ea typeface="楷体" panose="02010609060101010101" charset="-122"/>
                <a:cs typeface="楷体" panose="02010609060101010101" charset="-122"/>
                <a:sym typeface="+mn-ea"/>
              </a:rPr>
              <a:t>罢了。”</a:t>
            </a:r>
            <a:endParaRPr lang="en-US" altLang="zh-CN" sz="2400" b="1" dirty="0">
              <a:latin typeface="楷体" panose="02010609060101010101" charset="-122"/>
              <a:ea typeface="楷体" panose="02010609060101010101" charset="-122"/>
              <a:cs typeface="楷体" panose="02010609060101010101" charset="-122"/>
            </a:endParaRPr>
          </a:p>
        </p:txBody>
      </p:sp>
      <p:sp>
        <p:nvSpPr>
          <p:cNvPr id="4" name="文本框 2"/>
          <p:cNvSpPr txBox="1"/>
          <p:nvPr/>
        </p:nvSpPr>
        <p:spPr>
          <a:xfrm>
            <a:off x="438150" y="3328656"/>
            <a:ext cx="8538845" cy="1421928"/>
          </a:xfrm>
          <a:prstGeom prst="rect">
            <a:avLst/>
          </a:prstGeom>
          <a:noFill/>
        </p:spPr>
        <p:txBody>
          <a:bodyPr wrap="square" rtlCol="0">
            <a:spAutoFit/>
          </a:bodyPr>
          <a:lstStyle/>
          <a:p>
            <a:pPr>
              <a:lnSpc>
                <a:spcPct val="120000"/>
              </a:lnSpc>
            </a:pPr>
            <a:r>
              <a:rPr lang="en-US" altLang="zh-CN" sz="2400" b="1" dirty="0" smtClean="0">
                <a:latin typeface="宋体" panose="02010600030101010101" pitchFamily="2" charset="-122"/>
                <a:ea typeface="宋体" panose="02010600030101010101" pitchFamily="2" charset="-122"/>
                <a:cs typeface="楷体" panose="02010609060101010101" charset="-122"/>
                <a:sym typeface="+mn-ea"/>
              </a:rPr>
              <a:t>1</a:t>
            </a:r>
            <a:r>
              <a:rPr lang="en-US" altLang="zh-CN" sz="2400" b="1" dirty="0">
                <a:latin typeface="宋体" panose="02010600030101010101" pitchFamily="2" charset="-122"/>
                <a:ea typeface="宋体" panose="02010600030101010101" pitchFamily="2" charset="-122"/>
                <a:cs typeface="楷体" panose="02010609060101010101" charset="-122"/>
                <a:sym typeface="+mn-ea"/>
              </a:rPr>
              <a:t>.“</a:t>
            </a:r>
            <a:r>
              <a:rPr lang="zh-CN" altLang="en-US" sz="2400" b="1" dirty="0">
                <a:latin typeface="宋体" panose="02010600030101010101" pitchFamily="2" charset="-122"/>
                <a:ea typeface="宋体" panose="02010600030101010101" pitchFamily="2" charset="-122"/>
                <a:cs typeface="楷体" panose="02010609060101010101" charset="-122"/>
                <a:sym typeface="+mn-ea"/>
              </a:rPr>
              <a:t>随便说说</a:t>
            </a:r>
            <a:r>
              <a:rPr lang="en-US" altLang="zh-CN" sz="2400" b="1" dirty="0">
                <a:latin typeface="宋体" panose="02010600030101010101" pitchFamily="2" charset="-122"/>
                <a:ea typeface="宋体" panose="02010600030101010101" pitchFamily="2" charset="-122"/>
                <a:cs typeface="楷体" panose="02010609060101010101" charset="-122"/>
                <a:sym typeface="+mn-ea"/>
              </a:rPr>
              <a:t>”</a:t>
            </a:r>
            <a:r>
              <a:rPr lang="zh-CN" altLang="en-US" sz="2400" b="1" dirty="0">
                <a:latin typeface="宋体" panose="02010600030101010101" pitchFamily="2" charset="-122"/>
                <a:ea typeface="宋体" panose="02010600030101010101" pitchFamily="2" charset="-122"/>
                <a:cs typeface="楷体" panose="02010609060101010101" charset="-122"/>
                <a:sym typeface="+mn-ea"/>
              </a:rPr>
              <a:t>是什么意思</a:t>
            </a:r>
            <a:r>
              <a:rPr lang="zh-CN" altLang="en-US" sz="2400" b="1" dirty="0" smtClean="0">
                <a:latin typeface="宋体" panose="02010600030101010101" pitchFamily="2" charset="-122"/>
                <a:ea typeface="宋体" panose="02010600030101010101" pitchFamily="2" charset="-122"/>
                <a:cs typeface="楷体" panose="02010609060101010101" charset="-122"/>
                <a:sym typeface="+mn-ea"/>
              </a:rPr>
              <a:t>?</a:t>
            </a:r>
            <a:endParaRPr lang="en-US" altLang="zh-CN" sz="2400" b="1" dirty="0" smtClean="0">
              <a:latin typeface="宋体" panose="02010600030101010101" pitchFamily="2" charset="-122"/>
              <a:ea typeface="宋体" panose="02010600030101010101" pitchFamily="2" charset="-122"/>
              <a:cs typeface="楷体" panose="02010609060101010101" charset="-122"/>
              <a:sym typeface="+mn-ea"/>
            </a:endParaRPr>
          </a:p>
          <a:p>
            <a:pPr>
              <a:lnSpc>
                <a:spcPct val="120000"/>
              </a:lnSpc>
            </a:pPr>
            <a:endParaRPr lang="zh-CN" altLang="en-US" sz="2400" b="1" dirty="0">
              <a:latin typeface="宋体" panose="02010600030101010101" pitchFamily="2" charset="-122"/>
              <a:ea typeface="宋体" panose="02010600030101010101" pitchFamily="2" charset="-122"/>
              <a:cs typeface="楷体" panose="02010609060101010101" charset="-122"/>
              <a:sym typeface="+mn-ea"/>
            </a:endParaRPr>
          </a:p>
          <a:p>
            <a:pPr>
              <a:lnSpc>
                <a:spcPct val="120000"/>
              </a:lnSpc>
            </a:pPr>
            <a:r>
              <a:rPr lang="en-US" altLang="zh-CN" sz="2400" b="1" dirty="0" smtClean="0">
                <a:latin typeface="宋体" panose="02010600030101010101" pitchFamily="2" charset="-122"/>
                <a:ea typeface="宋体" panose="02010600030101010101" pitchFamily="2" charset="-122"/>
                <a:cs typeface="楷体" panose="02010609060101010101" charset="-122"/>
                <a:sym typeface="+mn-ea"/>
              </a:rPr>
              <a:t>2</a:t>
            </a:r>
            <a:r>
              <a:rPr lang="en-US" altLang="zh-CN" sz="2400" b="1" dirty="0">
                <a:latin typeface="宋体" panose="02010600030101010101" pitchFamily="2" charset="-122"/>
                <a:ea typeface="宋体" panose="02010600030101010101" pitchFamily="2" charset="-122"/>
                <a:cs typeface="楷体" panose="02010609060101010101" charset="-122"/>
                <a:sym typeface="+mn-ea"/>
              </a:rPr>
              <a:t>.“</a:t>
            </a:r>
            <a:r>
              <a:rPr lang="zh-CN" altLang="en-US" sz="2400" b="1" dirty="0">
                <a:latin typeface="宋体" panose="02010600030101010101" pitchFamily="2" charset="-122"/>
                <a:ea typeface="宋体" panose="02010600030101010101" pitchFamily="2" charset="-122"/>
                <a:cs typeface="楷体" panose="02010609060101010101" charset="-122"/>
                <a:sym typeface="+mn-ea"/>
              </a:rPr>
              <a:t>随便说说</a:t>
            </a:r>
            <a:r>
              <a:rPr lang="en-US" altLang="zh-CN" sz="2400" b="1" dirty="0">
                <a:latin typeface="宋体" panose="02010600030101010101" pitchFamily="2" charset="-122"/>
                <a:ea typeface="宋体" panose="02010600030101010101" pitchFamily="2" charset="-122"/>
                <a:cs typeface="楷体" panose="02010609060101010101" charset="-122"/>
                <a:sym typeface="+mn-ea"/>
              </a:rPr>
              <a:t>”</a:t>
            </a:r>
            <a:r>
              <a:rPr lang="zh-CN" altLang="en-US" sz="2400" b="1" dirty="0">
                <a:solidFill>
                  <a:schemeClr val="tx1"/>
                </a:solidFill>
                <a:latin typeface="宋体" panose="02010600030101010101" pitchFamily="2" charset="-122"/>
                <a:ea typeface="宋体" panose="02010600030101010101" pitchFamily="2" charset="-122"/>
                <a:cs typeface="楷体" panose="02010609060101010101" charset="-122"/>
                <a:sym typeface="+mn-ea"/>
              </a:rPr>
              <a:t>指的是哪句</a:t>
            </a:r>
            <a:r>
              <a:rPr lang="zh-CN" altLang="en-US" sz="2400" b="1" dirty="0" smtClean="0">
                <a:solidFill>
                  <a:schemeClr val="tx1"/>
                </a:solidFill>
                <a:latin typeface="宋体" panose="02010600030101010101" pitchFamily="2" charset="-122"/>
                <a:ea typeface="宋体" panose="02010600030101010101" pitchFamily="2" charset="-122"/>
                <a:cs typeface="楷体" panose="02010609060101010101" charset="-122"/>
                <a:sym typeface="+mn-ea"/>
              </a:rPr>
              <a:t>话</a:t>
            </a:r>
            <a:r>
              <a:rPr lang="zh-CN" altLang="en-US" sz="2400" b="1" dirty="0">
                <a:latin typeface="宋体" panose="02010600030101010101" pitchFamily="2" charset="-122"/>
                <a:ea typeface="宋体" panose="02010600030101010101" pitchFamily="2" charset="-122"/>
                <a:cs typeface="楷体" panose="02010609060101010101" charset="-122"/>
                <a:sym typeface="+mn-ea"/>
              </a:rPr>
              <a:t>？</a:t>
            </a:r>
            <a:r>
              <a:rPr lang="zh-CN" altLang="en-US" sz="2400" b="1" dirty="0" smtClean="0">
                <a:solidFill>
                  <a:schemeClr val="tx1"/>
                </a:solidFill>
                <a:latin typeface="宋体" panose="02010600030101010101" pitchFamily="2" charset="-122"/>
                <a:ea typeface="宋体" panose="02010600030101010101" pitchFamily="2" charset="-122"/>
                <a:cs typeface="楷体" panose="02010609060101010101" charset="-122"/>
                <a:sym typeface="+mn-ea"/>
              </a:rPr>
              <a:t>用“</a:t>
            </a:r>
            <a:r>
              <a:rPr lang="en-US" altLang="zh-CN" sz="2400" b="1" dirty="0" smtClean="0">
                <a:solidFill>
                  <a:schemeClr val="tx1"/>
                </a:solidFill>
                <a:latin typeface="宋体" panose="02010600030101010101" pitchFamily="2" charset="-122"/>
                <a:ea typeface="宋体" panose="02010600030101010101" pitchFamily="2" charset="-122"/>
                <a:cs typeface="楷体" panose="02010609060101010101" charset="-122"/>
                <a:sym typeface="+mn-ea"/>
              </a:rPr>
              <a:t>___</a:t>
            </a:r>
            <a:r>
              <a:rPr lang="zh-CN" altLang="en-US" sz="2400" b="1" dirty="0" smtClean="0">
                <a:solidFill>
                  <a:schemeClr val="tx1"/>
                </a:solidFill>
                <a:latin typeface="宋体" panose="02010600030101010101" pitchFamily="2" charset="-122"/>
                <a:ea typeface="宋体" panose="02010600030101010101" pitchFamily="2" charset="-122"/>
                <a:cs typeface="楷体" panose="02010609060101010101" charset="-122"/>
                <a:sym typeface="+mn-ea"/>
              </a:rPr>
              <a:t>”</a:t>
            </a:r>
            <a:r>
              <a:rPr lang="zh-CN" altLang="en-US" sz="2400" b="1" dirty="0">
                <a:latin typeface="宋体" panose="02010600030101010101" pitchFamily="2" charset="-122"/>
                <a:ea typeface="宋体" panose="02010600030101010101" pitchFamily="2" charset="-122"/>
                <a:cs typeface="楷体" panose="02010609060101010101" charset="-122"/>
                <a:sym typeface="+mn-ea"/>
              </a:rPr>
              <a:t>画</a:t>
            </a:r>
            <a:r>
              <a:rPr lang="zh-CN" altLang="en-US" sz="2400" b="1" dirty="0" smtClean="0">
                <a:latin typeface="宋体" panose="02010600030101010101" pitchFamily="2" charset="-122"/>
                <a:ea typeface="宋体" panose="02010600030101010101" pitchFamily="2" charset="-122"/>
                <a:cs typeface="楷体" panose="02010609060101010101" charset="-122"/>
                <a:sym typeface="+mn-ea"/>
              </a:rPr>
              <a:t>出来。</a:t>
            </a:r>
            <a:endParaRPr lang="en-US" altLang="zh-CN" sz="2400" b="1" dirty="0">
              <a:latin typeface="宋体" panose="02010600030101010101" pitchFamily="2" charset="-122"/>
              <a:ea typeface="宋体" panose="02010600030101010101" pitchFamily="2" charset="-122"/>
              <a:cs typeface="楷体" panose="02010609060101010101" charset="-122"/>
            </a:endParaRPr>
          </a:p>
        </p:txBody>
      </p:sp>
      <p:sp>
        <p:nvSpPr>
          <p:cNvPr id="5" name="文本框 8"/>
          <p:cNvSpPr txBox="1"/>
          <p:nvPr/>
        </p:nvSpPr>
        <p:spPr>
          <a:xfrm>
            <a:off x="779910" y="3767754"/>
            <a:ext cx="6611490" cy="461665"/>
          </a:xfrm>
          <a:prstGeom prst="rect">
            <a:avLst/>
          </a:prstGeom>
          <a:noFill/>
        </p:spPr>
        <p:txBody>
          <a:bodyPr wrap="square" rtlCol="0" anchor="t">
            <a:spAutoFit/>
          </a:bodyPr>
          <a:lstStyle/>
          <a:p>
            <a:r>
              <a:rPr lang="en-US" altLang="zh-CN" sz="2400" b="1" dirty="0" smtClean="0">
                <a:solidFill>
                  <a:srgbClr val="FF0000"/>
                </a:solidFill>
                <a:latin typeface="楷体" panose="02010609060101010101" charset="-122"/>
                <a:ea typeface="楷体" panose="02010609060101010101" charset="-122"/>
                <a:cs typeface="楷体" panose="02010609060101010101" charset="-122"/>
                <a:sym typeface="+mn-ea"/>
              </a:rPr>
              <a:t>“</a:t>
            </a:r>
            <a:r>
              <a:rPr lang="zh-CN" altLang="en-US" sz="2400" b="1" dirty="0" smtClean="0">
                <a:solidFill>
                  <a:srgbClr val="FF0000"/>
                </a:solidFill>
                <a:latin typeface="楷体" panose="02010609060101010101" charset="-122"/>
                <a:ea typeface="楷体" panose="02010609060101010101" charset="-122"/>
                <a:cs typeface="楷体" panose="02010609060101010101" charset="-122"/>
                <a:sym typeface="+mn-ea"/>
              </a:rPr>
              <a:t>随便说说”的意思</a:t>
            </a:r>
            <a:r>
              <a:rPr lang="zh-CN" altLang="en-US" sz="2400" b="1" dirty="0">
                <a:solidFill>
                  <a:srgbClr val="FF0000"/>
                </a:solidFill>
                <a:latin typeface="楷体" panose="02010609060101010101" charset="-122"/>
                <a:ea typeface="楷体" panose="02010609060101010101" charset="-122"/>
                <a:cs typeface="楷体" panose="02010609060101010101" charset="-122"/>
                <a:sym typeface="+mn-ea"/>
              </a:rPr>
              <a:t>是没有</a:t>
            </a:r>
            <a:r>
              <a:rPr lang="zh-CN" altLang="en-US" sz="2400" b="1" dirty="0" smtClean="0">
                <a:solidFill>
                  <a:srgbClr val="FF0000"/>
                </a:solidFill>
                <a:latin typeface="楷体" panose="02010609060101010101" charset="-122"/>
                <a:ea typeface="楷体" panose="02010609060101010101" charset="-122"/>
                <a:cs typeface="楷体" panose="02010609060101010101" charset="-122"/>
                <a:sym typeface="+mn-ea"/>
              </a:rPr>
              <a:t>考虑，顺便</a:t>
            </a:r>
            <a:r>
              <a:rPr lang="zh-CN" altLang="en-US" sz="2400" b="1" dirty="0">
                <a:solidFill>
                  <a:srgbClr val="FF0000"/>
                </a:solidFill>
                <a:latin typeface="楷体" panose="02010609060101010101" charset="-122"/>
                <a:ea typeface="楷体" panose="02010609060101010101" charset="-122"/>
                <a:cs typeface="楷体" panose="02010609060101010101" charset="-122"/>
                <a:sym typeface="+mn-ea"/>
              </a:rPr>
              <a:t>说的话。</a:t>
            </a:r>
            <a:endParaRPr lang="zh-CN" altLang="en-US" sz="2400" b="1" dirty="0">
              <a:solidFill>
                <a:srgbClr val="FF0000"/>
              </a:solidFill>
              <a:latin typeface="楷体" panose="02010609060101010101" charset="-122"/>
              <a:ea typeface="楷体" panose="02010609060101010101" charset="-122"/>
              <a:cs typeface="楷体" panose="02010609060101010101" charset="-122"/>
              <a:sym typeface="+mn-ea"/>
            </a:endParaRPr>
          </a:p>
        </p:txBody>
      </p:sp>
      <p:cxnSp>
        <p:nvCxnSpPr>
          <p:cNvPr id="6" name="直接连接符 5"/>
          <p:cNvCxnSpPr/>
          <p:nvPr/>
        </p:nvCxnSpPr>
        <p:spPr>
          <a:xfrm>
            <a:off x="428625" y="1600200"/>
            <a:ext cx="8020050" cy="952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66725" y="2009775"/>
            <a:ext cx="8020050" cy="952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38150" y="2409825"/>
            <a:ext cx="2047875"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par>
                                <p:cTn id="13" presetID="16" presetClass="entr" presetSubtype="21"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par>
                                <p:cTn id="16" presetID="16" presetClass="entr" presetSubtype="21"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Vertical)">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08819" y="988193"/>
            <a:ext cx="8538845" cy="535531"/>
          </a:xfrm>
          <a:prstGeom prst="rect">
            <a:avLst/>
          </a:prstGeom>
          <a:noFill/>
        </p:spPr>
        <p:txBody>
          <a:bodyPr wrap="square" rtlCol="0">
            <a:spAutoFit/>
          </a:bodyPr>
          <a:lstStyle>
            <a:defPPr>
              <a:defRPr lang="zh-CN"/>
            </a:defPPr>
            <a:lvl1pPr>
              <a:lnSpc>
                <a:spcPct val="120000"/>
              </a:lnSpc>
              <a:defRPr sz="2400" b="1">
                <a:latin typeface="宋体" panose="02010600030101010101" pitchFamily="2" charset="-122"/>
                <a:ea typeface="宋体" panose="02010600030101010101" pitchFamily="2" charset="-122"/>
                <a:cs typeface="楷体" panose="02010609060101010101" charset="-122"/>
              </a:defRPr>
            </a:lvl1pPr>
          </a:lstStyle>
          <a:p>
            <a:r>
              <a:rPr lang="en-US" altLang="zh-CN" sz="2800" dirty="0" smtClean="0">
                <a:sym typeface="+mn-ea"/>
              </a:rPr>
              <a:t>3</a:t>
            </a:r>
            <a:r>
              <a:rPr lang="en-US" altLang="zh-CN" sz="2800" dirty="0">
                <a:sym typeface="+mn-ea"/>
              </a:rPr>
              <a:t>.</a:t>
            </a:r>
            <a:r>
              <a:rPr lang="zh-CN" altLang="en-US" sz="2800" dirty="0">
                <a:sym typeface="+mn-ea"/>
              </a:rPr>
              <a:t>假如你站在门外，你会怎么想? </a:t>
            </a:r>
            <a:r>
              <a:rPr lang="en-US" altLang="zh-CN" sz="2800" dirty="0"/>
              <a:t> </a:t>
            </a:r>
            <a:endParaRPr lang="en-US" altLang="zh-CN" sz="2800" dirty="0"/>
          </a:p>
        </p:txBody>
      </p:sp>
      <p:sp>
        <p:nvSpPr>
          <p:cNvPr id="9" name="文本框 8"/>
          <p:cNvSpPr txBox="1"/>
          <p:nvPr/>
        </p:nvSpPr>
        <p:spPr>
          <a:xfrm>
            <a:off x="851693" y="1837505"/>
            <a:ext cx="7549357" cy="1383665"/>
          </a:xfrm>
          <a:prstGeom prst="rect">
            <a:avLst/>
          </a:prstGeom>
          <a:noFill/>
        </p:spPr>
        <p:txBody>
          <a:bodyPr wrap="square" rtlCol="0" anchor="t">
            <a:spAutoFit/>
          </a:bodyPr>
          <a:lstStyle/>
          <a:p>
            <a:r>
              <a:rPr lang="en-US" altLang="zh-CN" sz="2800" b="1" dirty="0">
                <a:solidFill>
                  <a:srgbClr val="FF0000"/>
                </a:solidFill>
                <a:latin typeface="楷体" panose="02010609060101010101" charset="-122"/>
                <a:ea typeface="楷体" panose="02010609060101010101" charset="-122"/>
                <a:cs typeface="楷体" panose="02010609060101010101" charset="-122"/>
                <a:sym typeface="+mn-ea"/>
              </a:rPr>
              <a:t>    </a:t>
            </a: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我会想:这是一对多么相互体贴的兄妹</a:t>
            </a:r>
            <a:r>
              <a:rPr lang="zh-CN" altLang="en-US" sz="2800" b="1" dirty="0" smtClean="0">
                <a:solidFill>
                  <a:srgbClr val="FF0000"/>
                </a:solidFill>
                <a:latin typeface="楷体" panose="02010609060101010101" charset="-122"/>
                <a:ea typeface="楷体" panose="02010609060101010101" charset="-122"/>
                <a:cs typeface="楷体" panose="02010609060101010101" charset="-122"/>
                <a:sym typeface="+mn-ea"/>
              </a:rPr>
              <a:t>呀！一</a:t>
            </a: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个双目失明的姑娘还那么爱听</a:t>
            </a:r>
            <a:r>
              <a:rPr lang="zh-CN" altLang="en-US" sz="2800" b="1" dirty="0" smtClean="0">
                <a:solidFill>
                  <a:srgbClr val="FF0000"/>
                </a:solidFill>
                <a:latin typeface="楷体" panose="02010609060101010101" charset="-122"/>
                <a:ea typeface="楷体" panose="02010609060101010101" charset="-122"/>
                <a:cs typeface="楷体" panose="02010609060101010101" charset="-122"/>
                <a:sym typeface="+mn-ea"/>
              </a:rPr>
              <a:t>音乐，如果</a:t>
            </a: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我可以</a:t>
            </a:r>
            <a:r>
              <a:rPr lang="zh-CN" altLang="en-US" sz="2800" b="1" dirty="0" smtClean="0">
                <a:solidFill>
                  <a:srgbClr val="FF0000"/>
                </a:solidFill>
                <a:latin typeface="楷体" panose="02010609060101010101" charset="-122"/>
                <a:ea typeface="楷体" panose="02010609060101010101" charset="-122"/>
                <a:cs typeface="楷体" panose="02010609060101010101" charset="-122"/>
                <a:sym typeface="+mn-ea"/>
              </a:rPr>
              <a:t>的话，我</a:t>
            </a: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一定会满足她的愿望</a:t>
            </a:r>
            <a:r>
              <a:rPr lang="zh-CN" altLang="en-US" sz="2800" b="1" dirty="0" smtClean="0">
                <a:solidFill>
                  <a:srgbClr val="FF0000"/>
                </a:solidFill>
                <a:latin typeface="楷体" panose="02010609060101010101" charset="-122"/>
                <a:ea typeface="楷体" panose="02010609060101010101" charset="-122"/>
                <a:cs typeface="楷体" panose="02010609060101010101" charset="-122"/>
                <a:sym typeface="+mn-ea"/>
              </a:rPr>
              <a:t>的！</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4" name="文本框 3"/>
          <p:cNvSpPr txBox="1"/>
          <p:nvPr/>
        </p:nvSpPr>
        <p:spPr>
          <a:xfrm>
            <a:off x="951865" y="1470025"/>
            <a:ext cx="6851015" cy="1322070"/>
          </a:xfrm>
          <a:prstGeom prst="rect">
            <a:avLst/>
          </a:prstGeom>
          <a:noFill/>
        </p:spPr>
        <p:txBody>
          <a:bodyPr wrap="square" rtlCol="0">
            <a:spAutoFit/>
          </a:bodyPr>
          <a:lstStyle/>
          <a:p>
            <a:r>
              <a:rPr lang="en-US" altLang="zh-CN" sz="4000" b="1" dirty="0" smtClean="0">
                <a:latin typeface="楷体" panose="02010609060101010101" charset="-122"/>
                <a:ea typeface="楷体" panose="02010609060101010101" charset="-122"/>
                <a:sym typeface="+mn-ea"/>
              </a:rPr>
              <a:t>    </a:t>
            </a:r>
            <a:r>
              <a:rPr lang="zh-CN" altLang="en-US" sz="4000" b="1" dirty="0" smtClean="0">
                <a:latin typeface="楷体" panose="02010609060101010101" charset="-122"/>
                <a:ea typeface="楷体" panose="02010609060101010101" charset="-122"/>
                <a:sym typeface="+mn-ea"/>
              </a:rPr>
              <a:t>这一单元的课文中有哪些知识点呢？我们一起来复习吧！</a:t>
            </a:r>
            <a:endParaRPr lang="zh-CN" altLang="en-US" sz="4000" b="1" dirty="0" smtClean="0">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58420" y="434155"/>
            <a:ext cx="2513330" cy="508324"/>
            <a:chOff x="458" y="988"/>
            <a:chExt cx="4134" cy="912"/>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6"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易读错的字</a:t>
              </a:r>
              <a:endParaRPr lang="zh-CN" altLang="en-US" sz="2800" b="1" dirty="0">
                <a:solidFill>
                  <a:schemeClr val="tx1"/>
                </a:solidFill>
                <a:latin typeface="楷体" panose="02010609060101010101" charset="-122"/>
                <a:ea typeface="楷体" panose="02010609060101010101" charset="-122"/>
              </a:endParaRPr>
            </a:p>
          </p:txBody>
        </p:sp>
      </p:grpSp>
      <p:sp>
        <p:nvSpPr>
          <p:cNvPr id="7" name="文本框 6"/>
          <p:cNvSpPr txBox="1"/>
          <p:nvPr/>
        </p:nvSpPr>
        <p:spPr>
          <a:xfrm>
            <a:off x="2640518" y="370257"/>
            <a:ext cx="5431155" cy="1200329"/>
          </a:xfrm>
          <a:prstGeom prst="rect">
            <a:avLst/>
          </a:prstGeom>
          <a:noFill/>
        </p:spPr>
        <p:txBody>
          <a:bodyPr wrap="square" rtlCol="0">
            <a:spAutoFit/>
          </a:bodyPr>
          <a:lstStyle/>
          <a:p>
            <a:r>
              <a:rPr lang="zh-CN" altLang="en-US" sz="2400" dirty="0" smtClean="0">
                <a:latin typeface="方正粗黑宋简体" panose="02000000000000000000" charset="-122"/>
                <a:ea typeface="方正粗黑宋简体" panose="02000000000000000000" charset="-122"/>
              </a:rPr>
              <a:t>朗读</a:t>
            </a:r>
            <a:r>
              <a:rPr lang="zh-CN" altLang="en-US" sz="2400" dirty="0">
                <a:latin typeface="方正粗黑宋简体" panose="02000000000000000000" charset="-122"/>
                <a:ea typeface="方正粗黑宋简体" panose="02000000000000000000" charset="-122"/>
              </a:rPr>
              <a:t>本单元文言文</a:t>
            </a:r>
            <a:r>
              <a:rPr lang="zh-CN" altLang="en-US" sz="2400" dirty="0" smtClean="0">
                <a:latin typeface="方正粗黑宋简体" panose="02000000000000000000" charset="-122"/>
                <a:ea typeface="方正粗黑宋简体" panose="02000000000000000000" charset="-122"/>
              </a:rPr>
              <a:t>时，需要</a:t>
            </a:r>
            <a:r>
              <a:rPr lang="zh-CN" altLang="en-US" sz="2400" dirty="0">
                <a:latin typeface="方正粗黑宋简体" panose="02000000000000000000" charset="-122"/>
                <a:ea typeface="方正粗黑宋简体" panose="02000000000000000000" charset="-122"/>
              </a:rPr>
              <a:t>特别注意一些字的</a:t>
            </a:r>
            <a:r>
              <a:rPr lang="zh-CN" altLang="en-US" sz="2400" dirty="0" smtClean="0">
                <a:latin typeface="方正粗黑宋简体" panose="02000000000000000000" charset="-122"/>
                <a:ea typeface="方正粗黑宋简体" panose="02000000000000000000" charset="-122"/>
              </a:rPr>
              <a:t>读音，这些</a:t>
            </a:r>
            <a:r>
              <a:rPr lang="zh-CN" altLang="en-US" sz="2400" dirty="0">
                <a:latin typeface="方正粗黑宋简体" panose="02000000000000000000" charset="-122"/>
                <a:ea typeface="方正粗黑宋简体" panose="02000000000000000000" charset="-122"/>
              </a:rPr>
              <a:t>字和平时我们生活中习惯读的</a:t>
            </a:r>
            <a:r>
              <a:rPr lang="zh-CN" altLang="en-US" sz="2400" dirty="0" smtClean="0">
                <a:latin typeface="方正粗黑宋简体" panose="02000000000000000000" charset="-122"/>
                <a:ea typeface="方正粗黑宋简体" panose="02000000000000000000" charset="-122"/>
              </a:rPr>
              <a:t>不一样，需要</a:t>
            </a:r>
            <a:r>
              <a:rPr lang="zh-CN" altLang="en-US" sz="2400" dirty="0">
                <a:latin typeface="方正粗黑宋简体" panose="02000000000000000000" charset="-122"/>
                <a:ea typeface="方正粗黑宋简体" panose="02000000000000000000" charset="-122"/>
              </a:rPr>
              <a:t>特别注意哦！</a:t>
            </a:r>
            <a:endParaRPr lang="zh-CN" altLang="en-US" sz="2400" dirty="0">
              <a:latin typeface="方正粗黑宋简体" panose="02000000000000000000" charset="-122"/>
              <a:ea typeface="方正粗黑宋简体" panose="02000000000000000000" charset="-122"/>
            </a:endParaRPr>
          </a:p>
        </p:txBody>
      </p:sp>
      <p:sp>
        <p:nvSpPr>
          <p:cNvPr id="8" name="文本框 7"/>
          <p:cNvSpPr txBox="1"/>
          <p:nvPr/>
        </p:nvSpPr>
        <p:spPr>
          <a:xfrm>
            <a:off x="854532" y="1688975"/>
            <a:ext cx="7864152" cy="2308324"/>
          </a:xfrm>
          <a:prstGeom prst="rect">
            <a:avLst/>
          </a:prstGeom>
          <a:noFill/>
        </p:spPr>
        <p:txBody>
          <a:bodyPr wrap="square" rtlCol="0">
            <a:spAutoFit/>
          </a:bodyPr>
          <a:lstStyle/>
          <a:p>
            <a:pPr>
              <a:lnSpc>
                <a:spcPct val="150000"/>
              </a:lnSpc>
            </a:pPr>
            <a:r>
              <a:rPr lang="zh-CN" altLang="en-US" sz="3200" b="1" dirty="0">
                <a:latin typeface="楷体" panose="02010609060101010101" charset="-122"/>
                <a:ea typeface="楷体" panose="02010609060101010101" charset="-122"/>
                <a:cs typeface="汉语拼音" panose="020B0604020202020204" pitchFamily="34" charset="0"/>
              </a:rPr>
              <a:t>少</a:t>
            </a:r>
            <a:r>
              <a:rPr lang="zh-CN" altLang="en-US" sz="3200" b="1" dirty="0">
                <a:latin typeface="汉语拼音" panose="020B0604020202020204" pitchFamily="34" charset="0"/>
                <a:cs typeface="汉语拼音" panose="020B0604020202020204" pitchFamily="34" charset="0"/>
              </a:rPr>
              <a:t>（</a:t>
            </a:r>
            <a:r>
              <a:rPr lang="en-US" altLang="zh-CN" sz="3200" b="1" dirty="0" err="1">
                <a:latin typeface="汉语拼音" panose="020B0604020202020204" pitchFamily="34" charset="0"/>
                <a:cs typeface="汉语拼音" panose="020B0604020202020204" pitchFamily="34" charset="0"/>
              </a:rPr>
              <a:t>shāo</a:t>
            </a:r>
            <a:r>
              <a:rPr lang="zh-CN" altLang="en-US" sz="3200" b="1" dirty="0">
                <a:latin typeface="汉语拼音" panose="020B0604020202020204" pitchFamily="34" charset="0"/>
                <a:cs typeface="汉语拼音" panose="020B0604020202020204" pitchFamily="34" charset="0"/>
              </a:rPr>
              <a:t>）</a:t>
            </a:r>
            <a:r>
              <a:rPr lang="zh-CN" altLang="en-US" sz="3200" b="1" dirty="0">
                <a:latin typeface="楷体" panose="02010609060101010101" charset="-122"/>
                <a:ea typeface="楷体" panose="02010609060101010101" charset="-122"/>
                <a:cs typeface="汉语拼音" panose="020B0604020202020204" pitchFamily="34" charset="0"/>
              </a:rPr>
              <a:t>选</a:t>
            </a:r>
            <a:r>
              <a:rPr lang="zh-CN" altLang="en-US" sz="3200" b="1" dirty="0">
                <a:latin typeface="汉语拼音" panose="020B0604020202020204" pitchFamily="34" charset="0"/>
                <a:cs typeface="汉语拼音" panose="020B0604020202020204" pitchFamily="34" charset="0"/>
              </a:rPr>
              <a:t>      </a:t>
            </a:r>
            <a:r>
              <a:rPr lang="zh-CN" altLang="en-US" sz="3200" b="1" dirty="0" smtClean="0">
                <a:latin typeface="汉语拼音" panose="020B0604020202020204" pitchFamily="34" charset="0"/>
                <a:cs typeface="汉语拼音" panose="020B0604020202020204" pitchFamily="34" charset="0"/>
              </a:rPr>
              <a:t>        </a:t>
            </a:r>
            <a:r>
              <a:rPr lang="zh-CN" altLang="en-US" sz="3200" b="1" dirty="0">
                <a:latin typeface="楷体" panose="02010609060101010101" charset="-122"/>
                <a:ea typeface="楷体" panose="02010609060101010101" charset="-122"/>
                <a:cs typeface="汉语拼音" panose="020B0604020202020204" pitchFamily="34" charset="0"/>
              </a:rPr>
              <a:t>汤</a:t>
            </a:r>
            <a:r>
              <a:rPr lang="zh-CN" altLang="en-US" sz="3200" b="1" dirty="0">
                <a:latin typeface="汉语拼音" panose="020B0604020202020204" pitchFamily="34" charset="0"/>
                <a:cs typeface="汉语拼音" panose="020B0604020202020204" pitchFamily="34" charset="0"/>
              </a:rPr>
              <a:t>（</a:t>
            </a:r>
            <a:r>
              <a:rPr lang="en-US" altLang="zh-CN" sz="3200" b="1" dirty="0" err="1">
                <a:latin typeface="汉语拼音" panose="020B0604020202020204" pitchFamily="34" charset="0"/>
                <a:cs typeface="汉语拼音" panose="020B0604020202020204" pitchFamily="34" charset="0"/>
              </a:rPr>
              <a:t>shāng</a:t>
            </a:r>
            <a:r>
              <a:rPr lang="zh-CN" altLang="en-US" sz="3200" b="1" dirty="0">
                <a:latin typeface="汉语拼音" panose="020B0604020202020204" pitchFamily="34" charset="0"/>
                <a:cs typeface="汉语拼音" panose="020B0604020202020204" pitchFamily="34" charset="0"/>
              </a:rPr>
              <a:t>）</a:t>
            </a:r>
            <a:r>
              <a:rPr lang="zh-CN" altLang="en-US" sz="3200" b="1" dirty="0">
                <a:latin typeface="楷体" panose="02010609060101010101" charset="-122"/>
                <a:ea typeface="楷体" panose="02010609060101010101" charset="-122"/>
                <a:cs typeface="汉语拼音" panose="020B0604020202020204" pitchFamily="34" charset="0"/>
              </a:rPr>
              <a:t>汤乎      </a:t>
            </a:r>
            <a:endParaRPr lang="zh-CN" altLang="en-US" sz="3200" b="1" dirty="0">
              <a:latin typeface="楷体" panose="02010609060101010101" charset="-122"/>
              <a:ea typeface="楷体" panose="02010609060101010101" charset="-122"/>
              <a:cs typeface="汉语拼音" panose="020B0604020202020204" pitchFamily="34" charset="0"/>
            </a:endParaRPr>
          </a:p>
          <a:p>
            <a:pPr>
              <a:lnSpc>
                <a:spcPct val="150000"/>
              </a:lnSpc>
            </a:pPr>
            <a:r>
              <a:rPr lang="zh-CN" altLang="en-US" sz="3200" b="1" dirty="0" smtClean="0">
                <a:latin typeface="楷体" panose="02010609060101010101" charset="-122"/>
                <a:ea typeface="楷体" panose="02010609060101010101" charset="-122"/>
                <a:cs typeface="汉语拼音" panose="020B0604020202020204" pitchFamily="34" charset="0"/>
              </a:rPr>
              <a:t>复</a:t>
            </a:r>
            <a:r>
              <a:rPr lang="zh-CN" altLang="en-US" sz="3200" b="1" dirty="0">
                <a:latin typeface="楷体" panose="02010609060101010101" charset="-122"/>
                <a:ea typeface="楷体" panose="02010609060101010101" charset="-122"/>
                <a:cs typeface="汉语拼音" panose="020B0604020202020204" pitchFamily="34" charset="0"/>
              </a:rPr>
              <a:t>为</a:t>
            </a:r>
            <a:r>
              <a:rPr lang="zh-CN" altLang="en-US" sz="3200" b="1" dirty="0">
                <a:latin typeface="汉语拼音" panose="020B0604020202020204" pitchFamily="34" charset="0"/>
                <a:cs typeface="汉语拼音" panose="020B0604020202020204" pitchFamily="34" charset="0"/>
              </a:rPr>
              <a:t>（</a:t>
            </a:r>
            <a:r>
              <a:rPr lang="en-US" altLang="zh-CN" sz="3200" b="1" dirty="0" err="1">
                <a:latin typeface="汉语拼音" panose="020B0604020202020204" pitchFamily="34" charset="0"/>
                <a:cs typeface="汉语拼音" panose="020B0604020202020204" pitchFamily="34" charset="0"/>
              </a:rPr>
              <a:t>wèi</a:t>
            </a:r>
            <a:r>
              <a:rPr lang="zh-CN" altLang="en-US" sz="3200" b="1" dirty="0">
                <a:latin typeface="汉语拼音" panose="020B0604020202020204" pitchFamily="34" charset="0"/>
                <a:cs typeface="汉语拼音" panose="020B0604020202020204" pitchFamily="34" charset="0"/>
              </a:rPr>
              <a:t>）</a:t>
            </a:r>
            <a:r>
              <a:rPr lang="zh-CN" altLang="en-US" sz="3200" b="1" dirty="0">
                <a:latin typeface="楷体" panose="02010609060101010101" charset="-122"/>
                <a:ea typeface="楷体" panose="02010609060101010101" charset="-122"/>
                <a:cs typeface="汉语拼音" panose="020B0604020202020204" pitchFamily="34" charset="0"/>
              </a:rPr>
              <a:t>鼓琴者 </a:t>
            </a:r>
            <a:r>
              <a:rPr lang="zh-CN" altLang="en-US" sz="3200" b="1" dirty="0" smtClean="0">
                <a:latin typeface="楷体" panose="02010609060101010101" charset="-122"/>
                <a:ea typeface="楷体" panose="02010609060101010101" charset="-122"/>
                <a:cs typeface="汉语拼音" panose="020B0604020202020204" pitchFamily="34" charset="0"/>
              </a:rPr>
              <a:t>  以百数</a:t>
            </a:r>
            <a:r>
              <a:rPr lang="zh-CN" altLang="en-US" sz="3200" b="1" dirty="0" smtClean="0">
                <a:latin typeface="汉语拼音" panose="020B0604020202020204" pitchFamily="34" charset="0"/>
                <a:cs typeface="汉语拼音" panose="020B0604020202020204" pitchFamily="34" charset="0"/>
              </a:rPr>
              <a:t>（</a:t>
            </a:r>
            <a:r>
              <a:rPr lang="en-US" altLang="zh-CN" sz="3200" b="1" dirty="0" err="1" smtClean="0">
                <a:latin typeface="汉语拼音" panose="020B0604020202020204" pitchFamily="34" charset="0"/>
                <a:cs typeface="汉语拼音" panose="020B0604020202020204" pitchFamily="34" charset="0"/>
              </a:rPr>
              <a:t>shǔ</a:t>
            </a:r>
            <a:r>
              <a:rPr lang="zh-CN" altLang="en-US" sz="3200" b="1" dirty="0" smtClean="0">
                <a:latin typeface="汉语拼音" panose="020B0604020202020204" pitchFamily="34" charset="0"/>
                <a:cs typeface="汉语拼音" panose="020B0604020202020204" pitchFamily="34" charset="0"/>
              </a:rPr>
              <a:t>）</a:t>
            </a:r>
            <a:endParaRPr lang="en-US" altLang="zh-CN" sz="3200" b="1" dirty="0" smtClean="0">
              <a:latin typeface="汉语拼音" panose="020B0604020202020204" pitchFamily="34" charset="0"/>
              <a:cs typeface="汉语拼音" panose="020B0604020202020204" pitchFamily="34" charset="0"/>
            </a:endParaRPr>
          </a:p>
          <a:p>
            <a:pPr>
              <a:lnSpc>
                <a:spcPct val="150000"/>
              </a:lnSpc>
            </a:pPr>
            <a:r>
              <a:rPr lang="zh-CN" altLang="en-US" sz="3200" b="1" dirty="0" smtClean="0">
                <a:latin typeface="楷体" panose="02010609060101010101" charset="-122"/>
                <a:ea typeface="楷体" panose="02010609060101010101" charset="-122"/>
                <a:cs typeface="汉语拼音" panose="020B0604020202020204" pitchFamily="34" charset="0"/>
              </a:rPr>
              <a:t>曝</a:t>
            </a:r>
            <a:r>
              <a:rPr lang="zh-CN" altLang="en-US" sz="3200" b="1" dirty="0" smtClean="0">
                <a:latin typeface="汉语拼音" panose="020B0604020202020204" pitchFamily="34" charset="0"/>
                <a:cs typeface="汉语拼音" panose="020B0604020202020204" pitchFamily="34" charset="0"/>
              </a:rPr>
              <a:t>（</a:t>
            </a:r>
            <a:r>
              <a:rPr lang="en-US" altLang="zh-CN" sz="3200" b="1" dirty="0" err="1" smtClean="0">
                <a:latin typeface="汉语拼音" panose="020B0604020202020204" pitchFamily="34" charset="0"/>
                <a:cs typeface="汉语拼音" panose="020B0604020202020204" pitchFamily="34" charset="0"/>
              </a:rPr>
              <a:t>pù</a:t>
            </a:r>
            <a:r>
              <a:rPr lang="zh-CN" altLang="en-US" sz="3200" b="1" dirty="0" smtClean="0">
                <a:latin typeface="汉语拼音" panose="020B0604020202020204" pitchFamily="34" charset="0"/>
                <a:cs typeface="汉语拼音" panose="020B0604020202020204" pitchFamily="34" charset="0"/>
              </a:rPr>
              <a:t>）</a:t>
            </a:r>
            <a:r>
              <a:rPr lang="zh-CN" altLang="en-US" sz="3200" b="1" dirty="0" smtClean="0">
                <a:latin typeface="楷体" panose="02010609060101010101" charset="-122"/>
                <a:ea typeface="楷体" panose="02010609060101010101" charset="-122"/>
                <a:cs typeface="汉语拼音" panose="020B0604020202020204" pitchFamily="34" charset="0"/>
              </a:rPr>
              <a:t>书画</a:t>
            </a:r>
            <a:endParaRPr lang="zh-CN" altLang="en-US" sz="3200" b="1" dirty="0">
              <a:latin typeface="楷体" panose="02010609060101010101" charset="-122"/>
              <a:ea typeface="楷体" panose="02010609060101010101" charset="-122"/>
              <a:cs typeface="汉语拼音"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86226" y="1179486"/>
            <a:ext cx="8443337" cy="523220"/>
          </a:xfrm>
          <a:prstGeom prst="rect">
            <a:avLst/>
          </a:prstGeom>
          <a:noFill/>
        </p:spPr>
        <p:txBody>
          <a:bodyPr wrap="none" rtlCol="0">
            <a:spAutoFit/>
          </a:bodyPr>
          <a:lstStyle/>
          <a:p>
            <a:pPr algn="l"/>
            <a:r>
              <a:rPr lang="zh-CN" altLang="en-US" sz="2800">
                <a:solidFill>
                  <a:srgbClr val="FF0000"/>
                </a:solidFill>
                <a:latin typeface="楷体" panose="02010609060101010101" charset="-122"/>
                <a:ea typeface="楷体" panose="02010609060101010101" charset="-122"/>
                <a:sym typeface="+mn-ea"/>
              </a:rPr>
              <a:t>●</a:t>
            </a:r>
            <a:r>
              <a:rPr lang="zh-CN" altLang="en-US" sz="2800">
                <a:latin typeface="黑体" panose="02010609060101010101" pitchFamily="49" charset="-122"/>
                <a:ea typeface="黑体" panose="02010609060101010101" pitchFamily="49" charset="-122"/>
                <a:cs typeface="黑体" panose="02010609060101010101" pitchFamily="49" charset="-122"/>
                <a:sym typeface="+mn-ea"/>
              </a:rPr>
              <a:t>《伯牙鼓琴》从哪几方面写出锺子期是好的听者？</a:t>
            </a:r>
            <a:endParaRPr lang="zh-CN" altLang="en-US" sz="280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 name="文本框 1"/>
          <p:cNvSpPr txBox="1"/>
          <p:nvPr/>
        </p:nvSpPr>
        <p:spPr>
          <a:xfrm>
            <a:off x="620395" y="1893570"/>
            <a:ext cx="7858760" cy="954107"/>
          </a:xfrm>
          <a:prstGeom prst="rect">
            <a:avLst/>
          </a:prstGeom>
          <a:noFill/>
        </p:spPr>
        <p:txBody>
          <a:bodyPr wrap="square" rtlCol="0">
            <a:spAutoFit/>
          </a:bodyPr>
          <a:lstStyle/>
          <a:p>
            <a:r>
              <a:rPr lang="en-US" altLang="zh-CN" sz="2800" b="1" dirty="0">
                <a:solidFill>
                  <a:srgbClr val="FF0000"/>
                </a:solidFill>
                <a:latin typeface="楷体" panose="02010609060101010101" charset="-122"/>
                <a:ea typeface="楷体" panose="02010609060101010101" charset="-122"/>
              </a:rPr>
              <a:t>    </a:t>
            </a:r>
            <a:r>
              <a:rPr lang="zh-CN" altLang="zh-CN" sz="2800" b="1" dirty="0">
                <a:solidFill>
                  <a:srgbClr val="FF0000"/>
                </a:solidFill>
                <a:latin typeface="楷体" panose="02010609060101010101" charset="-122"/>
                <a:ea typeface="楷体" panose="02010609060101010101" charset="-122"/>
              </a:rPr>
              <a:t>一是伯牙用琴音表达登高景象</a:t>
            </a:r>
            <a:r>
              <a:rPr lang="zh-CN" altLang="zh-CN" sz="2800" b="1" dirty="0" smtClean="0">
                <a:solidFill>
                  <a:srgbClr val="FF0000"/>
                </a:solidFill>
                <a:latin typeface="楷体" panose="02010609060101010101" charset="-122"/>
                <a:ea typeface="楷体" panose="02010609060101010101" charset="-122"/>
              </a:rPr>
              <a:t>时</a:t>
            </a:r>
            <a:r>
              <a:rPr lang="zh-CN" altLang="en-US" sz="2800" b="1" dirty="0" smtClean="0">
                <a:solidFill>
                  <a:srgbClr val="FF0000"/>
                </a:solidFill>
                <a:latin typeface="楷体" panose="02010609060101010101" charset="-122"/>
                <a:ea typeface="楷体" panose="02010609060101010101" charset="-122"/>
              </a:rPr>
              <a:t>，</a:t>
            </a:r>
            <a:r>
              <a:rPr lang="zh-CN" altLang="zh-CN" sz="2800" b="1" dirty="0" smtClean="0">
                <a:solidFill>
                  <a:srgbClr val="FF0000"/>
                </a:solidFill>
                <a:latin typeface="楷体" panose="02010609060101010101" charset="-122"/>
                <a:ea typeface="楷体" panose="02010609060101010101" charset="-122"/>
              </a:rPr>
              <a:t>锺</a:t>
            </a:r>
            <a:r>
              <a:rPr lang="zh-CN" altLang="zh-CN" sz="2800" b="1" dirty="0">
                <a:solidFill>
                  <a:srgbClr val="FF0000"/>
                </a:solidFill>
                <a:latin typeface="楷体" panose="02010609060101010101" charset="-122"/>
                <a:ea typeface="楷体" panose="02010609060101010101" charset="-122"/>
              </a:rPr>
              <a:t>子期听到了“高耸的泰山”。</a:t>
            </a:r>
            <a:endParaRPr lang="zh-CN" altLang="zh-CN" sz="2800" b="1" dirty="0">
              <a:solidFill>
                <a:srgbClr val="FF0000"/>
              </a:solidFill>
              <a:latin typeface="楷体" panose="02010609060101010101" charset="-122"/>
              <a:ea typeface="楷体" panose="02010609060101010101" charset="-122"/>
            </a:endParaRPr>
          </a:p>
        </p:txBody>
      </p:sp>
      <p:sp>
        <p:nvSpPr>
          <p:cNvPr id="9" name="文本框 8"/>
          <p:cNvSpPr txBox="1"/>
          <p:nvPr/>
        </p:nvSpPr>
        <p:spPr>
          <a:xfrm>
            <a:off x="629285" y="2939415"/>
            <a:ext cx="7850505" cy="954107"/>
          </a:xfrm>
          <a:prstGeom prst="rect">
            <a:avLst/>
          </a:prstGeom>
          <a:noFill/>
        </p:spPr>
        <p:txBody>
          <a:bodyPr wrap="square" rtlCol="0">
            <a:spAutoFit/>
          </a:bodyPr>
          <a:lstStyle/>
          <a:p>
            <a:r>
              <a:rPr lang="en-US" altLang="zh-CN" sz="2800" b="1" dirty="0">
                <a:solidFill>
                  <a:srgbClr val="FF0000"/>
                </a:solidFill>
                <a:latin typeface="楷体" panose="02010609060101010101" charset="-122"/>
                <a:ea typeface="楷体" panose="02010609060101010101" charset="-122"/>
              </a:rPr>
              <a:t>    </a:t>
            </a:r>
            <a:r>
              <a:rPr lang="zh-CN" altLang="en-US" sz="2800" b="1" dirty="0">
                <a:solidFill>
                  <a:srgbClr val="FF0000"/>
                </a:solidFill>
                <a:latin typeface="楷体" panose="02010609060101010101" charset="-122"/>
                <a:ea typeface="楷体" panose="02010609060101010101" charset="-122"/>
              </a:rPr>
              <a:t>二是伯牙用琴音演奏流水情境</a:t>
            </a:r>
            <a:r>
              <a:rPr lang="zh-CN" altLang="en-US" sz="2800" b="1" dirty="0" smtClean="0">
                <a:solidFill>
                  <a:srgbClr val="FF0000"/>
                </a:solidFill>
                <a:latin typeface="楷体" panose="02010609060101010101" charset="-122"/>
                <a:ea typeface="楷体" panose="02010609060101010101" charset="-122"/>
              </a:rPr>
              <a:t>时，锺</a:t>
            </a:r>
            <a:r>
              <a:rPr lang="zh-CN" altLang="en-US" sz="2800" b="1" dirty="0">
                <a:solidFill>
                  <a:srgbClr val="FF0000"/>
                </a:solidFill>
                <a:latin typeface="楷体" panose="02010609060101010101" charset="-122"/>
                <a:ea typeface="楷体" panose="02010609060101010101" charset="-122"/>
              </a:rPr>
              <a:t>子期听到了“宽广的江河”。</a:t>
            </a:r>
            <a:endParaRPr lang="zh-CN" altLang="en-US" sz="2800" b="1" dirty="0">
              <a:solidFill>
                <a:srgbClr val="FF0000"/>
              </a:solidFill>
              <a:latin typeface="楷体" panose="02010609060101010101" charset="-122"/>
              <a:ea typeface="楷体" panose="02010609060101010101" charset="-122"/>
            </a:endParaRPr>
          </a:p>
        </p:txBody>
      </p:sp>
      <p:sp>
        <p:nvSpPr>
          <p:cNvPr id="5" name="TextBox 8"/>
          <p:cNvSpPr txBox="1"/>
          <p:nvPr/>
        </p:nvSpPr>
        <p:spPr>
          <a:xfrm>
            <a:off x="0" y="485760"/>
            <a:ext cx="1466850" cy="600164"/>
          </a:xfrm>
          <a:prstGeom prst="rect">
            <a:avLst/>
          </a:prstGeom>
          <a:solidFill>
            <a:srgbClr val="92D050"/>
          </a:solidFill>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zh-CN" altLang="en-US" sz="3300" b="1" dirty="0" smtClean="0">
                <a:solidFill>
                  <a:schemeClr val="tx1"/>
                </a:solidFill>
                <a:uFillTx/>
                <a:latin typeface="幼圆" panose="02010509060101010101" charset="-122"/>
                <a:ea typeface="幼圆" panose="02010509060101010101" charset="-122"/>
              </a:rPr>
              <a:t>知识点</a:t>
            </a:r>
            <a:endParaRPr lang="zh-CN" altLang="en-US" sz="3300" b="1" dirty="0" smtClean="0">
              <a:solidFill>
                <a:schemeClr val="tx1"/>
              </a:solidFill>
              <a:uFillTx/>
              <a:latin typeface="幼圆" panose="02010509060101010101" charset="-122"/>
              <a:ea typeface="幼圆" panose="020105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checkerboard(across)">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P spid="5" grpId="1"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55295" y="2022475"/>
            <a:ext cx="8233410" cy="1383665"/>
          </a:xfrm>
          <a:prstGeom prst="rect">
            <a:avLst/>
          </a:prstGeom>
          <a:noFill/>
        </p:spPr>
        <p:txBody>
          <a:bodyPr wrap="square" rtlCol="0">
            <a:spAutoFit/>
          </a:bodyPr>
          <a:lstStyle/>
          <a:p>
            <a:r>
              <a:rPr lang="zh-CN" altLang="en-US" sz="2800" dirty="0">
                <a:latin typeface="楷体" panose="02010609060101010101" charset="-122"/>
                <a:ea typeface="楷体" panose="02010609060101010101" charset="-122"/>
              </a:rPr>
              <a:t>    </a:t>
            </a:r>
            <a:r>
              <a:rPr lang="zh-CN" altLang="en-US" sz="2800" b="1" dirty="0">
                <a:solidFill>
                  <a:srgbClr val="FF0000"/>
                </a:solidFill>
                <a:latin typeface="楷体" panose="02010609060101010101" charset="-122"/>
                <a:ea typeface="楷体" panose="02010609060101010101" charset="-122"/>
              </a:rPr>
              <a:t>伯牙心里非常</a:t>
            </a:r>
            <a:r>
              <a:rPr lang="zh-CN" altLang="en-US" sz="2800" b="1" dirty="0" smtClean="0">
                <a:solidFill>
                  <a:srgbClr val="FF0000"/>
                </a:solidFill>
                <a:latin typeface="楷体" panose="02010609060101010101" charset="-122"/>
                <a:ea typeface="楷体" panose="02010609060101010101" charset="-122"/>
              </a:rPr>
              <a:t>悲伤，他</a:t>
            </a:r>
            <a:r>
              <a:rPr lang="zh-CN" altLang="en-US" sz="2800" b="1" dirty="0">
                <a:solidFill>
                  <a:srgbClr val="FF0000"/>
                </a:solidFill>
                <a:latin typeface="楷体" panose="02010609060101010101" charset="-122"/>
                <a:ea typeface="楷体" panose="02010609060101010101" charset="-122"/>
              </a:rPr>
              <a:t>把琴打破</a:t>
            </a:r>
            <a:r>
              <a:rPr lang="zh-CN" altLang="en-US" sz="2800" b="1" dirty="0" smtClean="0">
                <a:solidFill>
                  <a:srgbClr val="FF0000"/>
                </a:solidFill>
                <a:latin typeface="楷体" panose="02010609060101010101" charset="-122"/>
                <a:ea typeface="楷体" panose="02010609060101010101" charset="-122"/>
              </a:rPr>
              <a:t>了，把</a:t>
            </a:r>
            <a:r>
              <a:rPr lang="zh-CN" altLang="en-US" sz="2800" b="1" dirty="0">
                <a:solidFill>
                  <a:srgbClr val="FF0000"/>
                </a:solidFill>
                <a:latin typeface="楷体" panose="02010609060101010101" charset="-122"/>
                <a:ea typeface="楷体" panose="02010609060101010101" charset="-122"/>
              </a:rPr>
              <a:t>琴弦也扯断</a:t>
            </a:r>
            <a:r>
              <a:rPr lang="zh-CN" altLang="en-US" sz="2800" b="1" dirty="0" smtClean="0">
                <a:solidFill>
                  <a:srgbClr val="FF0000"/>
                </a:solidFill>
                <a:latin typeface="楷体" panose="02010609060101010101" charset="-122"/>
                <a:ea typeface="楷体" panose="02010609060101010101" charset="-122"/>
              </a:rPr>
              <a:t>了，一辈子</a:t>
            </a:r>
            <a:r>
              <a:rPr lang="zh-CN" altLang="en-US" sz="2800" b="1" dirty="0">
                <a:solidFill>
                  <a:srgbClr val="FF0000"/>
                </a:solidFill>
                <a:latin typeface="楷体" panose="02010609060101010101" charset="-122"/>
                <a:ea typeface="楷体" panose="02010609060101010101" charset="-122"/>
              </a:rPr>
              <a:t>都不再弹琴</a:t>
            </a:r>
            <a:r>
              <a:rPr lang="zh-CN" altLang="en-US" sz="2800" b="1" dirty="0" smtClean="0">
                <a:solidFill>
                  <a:srgbClr val="FF0000"/>
                </a:solidFill>
                <a:latin typeface="楷体" panose="02010609060101010101" charset="-122"/>
                <a:ea typeface="楷体" panose="02010609060101010101" charset="-122"/>
              </a:rPr>
              <a:t>了，因为</a:t>
            </a:r>
            <a:r>
              <a:rPr lang="zh-CN" altLang="en-US" sz="2800" b="1" dirty="0">
                <a:solidFill>
                  <a:srgbClr val="FF0000"/>
                </a:solidFill>
                <a:latin typeface="楷体" panose="02010609060101010101" charset="-122"/>
                <a:ea typeface="楷体" panose="02010609060101010101" charset="-122"/>
              </a:rPr>
              <a:t>他觉得世界上再也没有像锺子期那样的知音值得自己为他弹琴了。</a:t>
            </a:r>
            <a:endParaRPr lang="zh-CN" altLang="en-US" sz="2800" b="1" dirty="0">
              <a:solidFill>
                <a:srgbClr val="FF0000"/>
              </a:solidFill>
              <a:latin typeface="楷体" panose="02010609060101010101" charset="-122"/>
              <a:ea typeface="楷体" panose="02010609060101010101" charset="-122"/>
            </a:endParaRPr>
          </a:p>
        </p:txBody>
      </p:sp>
      <p:sp>
        <p:nvSpPr>
          <p:cNvPr id="3" name="文本框 2"/>
          <p:cNvSpPr txBox="1"/>
          <p:nvPr/>
        </p:nvSpPr>
        <p:spPr>
          <a:xfrm>
            <a:off x="401320" y="753110"/>
            <a:ext cx="8435975" cy="1014730"/>
          </a:xfrm>
          <a:prstGeom prst="rect">
            <a:avLst/>
          </a:prstGeom>
          <a:noFill/>
        </p:spPr>
        <p:txBody>
          <a:bodyPr wrap="square" rtlCol="0">
            <a:spAutoFit/>
          </a:bodyPr>
          <a:lstStyle/>
          <a:p>
            <a:pPr algn="l"/>
            <a:r>
              <a:rPr lang="zh-CN" altLang="en-US" sz="3200" dirty="0">
                <a:solidFill>
                  <a:srgbClr val="FF0000"/>
                </a:solidFill>
                <a:latin typeface="楷体" panose="02010609060101010101" charset="-122"/>
                <a:ea typeface="楷体" panose="02010609060101010101"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说一说《伯牙鼓琴》中</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2800" dirty="0" err="1" smtClean="0">
                <a:latin typeface="黑体" panose="02010609060101010101" pitchFamily="49" charset="-122"/>
                <a:ea typeface="黑体" panose="02010609060101010101" pitchFamily="49" charset="-122"/>
                <a:cs typeface="黑体" panose="02010609060101010101" pitchFamily="49" charset="-122"/>
                <a:sym typeface="+mn-ea"/>
              </a:rPr>
              <a:t>伯牙破琴绝弦</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2800" dirty="0" err="1" smtClean="0">
                <a:latin typeface="黑体" panose="02010609060101010101" pitchFamily="49" charset="-122"/>
                <a:ea typeface="黑体" panose="02010609060101010101" pitchFamily="49" charset="-122"/>
                <a:cs typeface="黑体" panose="02010609060101010101" pitchFamily="49" charset="-122"/>
                <a:sym typeface="+mn-ea"/>
              </a:rPr>
              <a:t>终身不复鼓琴</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a:t>
            </a:r>
            <a:r>
              <a:rPr lang="en-US" altLang="zh-CN" sz="2800" dirty="0" err="1" smtClean="0">
                <a:latin typeface="黑体" panose="02010609060101010101" pitchFamily="49" charset="-122"/>
                <a:ea typeface="黑体" panose="02010609060101010101" pitchFamily="49" charset="-122"/>
                <a:cs typeface="黑体" panose="02010609060101010101" pitchFamily="49" charset="-122"/>
                <a:sym typeface="+mn-ea"/>
              </a:rPr>
              <a:t>以为世无足复为鼓琴者</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的意思。</a:t>
            </a:r>
            <a:endParaRPr lang="zh-CN" altLang="en-US" sz="2800" dirty="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14509" y="1832928"/>
            <a:ext cx="8134191" cy="1512570"/>
          </a:xfrm>
          <a:prstGeom prst="rect">
            <a:avLst/>
          </a:prstGeom>
          <a:noFill/>
        </p:spPr>
        <p:txBody>
          <a:bodyPr wrap="square" rtlCol="0">
            <a:spAutoFit/>
          </a:bodyPr>
          <a:lstStyle/>
          <a:p>
            <a:pPr>
              <a:lnSpc>
                <a:spcPct val="110000"/>
              </a:lnSpc>
            </a:pPr>
            <a:r>
              <a:rPr lang="zh-CN" altLang="en-US" sz="2800" dirty="0">
                <a:latin typeface="楷体" panose="02010609060101010101" charset="-122"/>
                <a:ea typeface="楷体" panose="02010609060101010101" charset="-122"/>
              </a:rPr>
              <a:t>   </a:t>
            </a:r>
            <a:r>
              <a:rPr lang="zh-CN" altLang="en-US" sz="2800" dirty="0" smtClean="0">
                <a:latin typeface="楷体" panose="02010609060101010101" charset="-122"/>
                <a:ea typeface="楷体" panose="02010609060101010101" charset="-122"/>
              </a:rPr>
              <a:t> </a:t>
            </a:r>
            <a:r>
              <a:rPr lang="zh-CN" altLang="en-US" sz="2800" b="1" dirty="0" smtClean="0">
                <a:latin typeface="楷体" panose="02010609060101010101" charset="-122"/>
                <a:ea typeface="楷体" panose="02010609060101010101" charset="-122"/>
                <a:cs typeface="楷体" panose="02010609060101010101" charset="-122"/>
                <a:sym typeface="+mn-ea"/>
              </a:rPr>
              <a:t>此文章告诉我们：</a:t>
            </a:r>
            <a:r>
              <a:rPr lang="zh-CN" altLang="en-US" sz="2800" b="1" dirty="0" smtClean="0">
                <a:solidFill>
                  <a:srgbClr val="FF0000"/>
                </a:solidFill>
                <a:latin typeface="楷体" panose="02010609060101010101" charset="-122"/>
                <a:ea typeface="楷体" panose="02010609060101010101" charset="-122"/>
                <a:cs typeface="楷体" panose="02010609060101010101" charset="-122"/>
                <a:sym typeface="+mn-ea"/>
              </a:rPr>
              <a:t>要认真、仔细地观察事物，不能凭空想像。不能迷信权威，要从客观事实出发，要因事求人，大家都有自己的特长。</a:t>
            </a:r>
            <a:r>
              <a:rPr lang="zh-CN" altLang="en-US" sz="2800" b="1" dirty="0" smtClean="0">
                <a:latin typeface="楷体" panose="02010609060101010101" charset="-122"/>
                <a:ea typeface="楷体" panose="02010609060101010101" charset="-122"/>
                <a:cs typeface="楷体" panose="02010609060101010101" charset="-122"/>
                <a:sym typeface="+mn-ea"/>
              </a:rPr>
              <a:t> </a:t>
            </a:r>
            <a:endParaRPr lang="zh-CN" altLang="en-US" sz="2800" b="1" dirty="0" smtClean="0">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247174" y="838967"/>
            <a:ext cx="8056880" cy="583565"/>
          </a:xfrm>
          <a:prstGeom prst="rect">
            <a:avLst/>
          </a:prstGeom>
          <a:noFill/>
        </p:spPr>
        <p:txBody>
          <a:bodyPr wrap="none" rtlCol="0">
            <a:spAutoFit/>
          </a:bodyPr>
          <a:lstStyle/>
          <a:p>
            <a:pPr algn="l"/>
            <a:r>
              <a:rPr lang="zh-CN" altLang="en-US" sz="3200">
                <a:solidFill>
                  <a:srgbClr val="FF0000"/>
                </a:solidFill>
                <a:latin typeface="楷体" panose="02010609060101010101" charset="-122"/>
                <a:ea typeface="楷体" panose="02010609060101010101" charset="-122"/>
                <a:sym typeface="+mn-ea"/>
              </a:rPr>
              <a:t>●</a:t>
            </a:r>
            <a:r>
              <a:rPr lang="zh-CN" altLang="en-US" sz="2800">
                <a:latin typeface="黑体" panose="02010609060101010101" pitchFamily="49" charset="-122"/>
                <a:ea typeface="黑体" panose="02010609060101010101" pitchFamily="49" charset="-122"/>
                <a:cs typeface="黑体" panose="02010609060101010101" pitchFamily="49" charset="-122"/>
                <a:sym typeface="+mn-ea"/>
              </a:rPr>
              <a:t>《书戴嵩画牛》这篇文章告诉了我们什么道理？</a:t>
            </a:r>
            <a:endParaRPr lang="zh-CN" altLang="en-US" sz="280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96069" y="1246002"/>
            <a:ext cx="8571865" cy="2676525"/>
          </a:xfrm>
          <a:prstGeom prst="rect">
            <a:avLst/>
          </a:prstGeom>
          <a:noFill/>
        </p:spPr>
        <p:txBody>
          <a:bodyPr wrap="square" rtlCol="0">
            <a:spAutoFit/>
          </a:bodyPr>
          <a:lstStyle/>
          <a:p>
            <a:r>
              <a:rPr lang="zh-CN" altLang="en-US" sz="2800" b="1" dirty="0">
                <a:latin typeface="楷体" panose="02010609060101010101" charset="-122"/>
                <a:ea typeface="楷体" panose="02010609060101010101" charset="-122"/>
              </a:rPr>
              <a:t>   《月光曲》讲述了</a:t>
            </a:r>
            <a:r>
              <a:rPr lang="zh-CN" altLang="en-US" sz="2800" b="1" dirty="0">
                <a:solidFill>
                  <a:srgbClr val="FF0000"/>
                </a:solidFill>
                <a:latin typeface="楷体" panose="02010609060101010101" charset="-122"/>
                <a:ea typeface="楷体" panose="02010609060101010101" charset="-122"/>
              </a:rPr>
              <a:t>德国音乐家贝多芬因同情穷鞋匠兄妹而为他们</a:t>
            </a:r>
            <a:r>
              <a:rPr lang="zh-CN" altLang="en-US" sz="2800" b="1" dirty="0" smtClean="0">
                <a:solidFill>
                  <a:srgbClr val="FF0000"/>
                </a:solidFill>
                <a:latin typeface="楷体" panose="02010609060101010101" charset="-122"/>
                <a:ea typeface="楷体" panose="02010609060101010101" charset="-122"/>
              </a:rPr>
              <a:t>弹琴，有感于</a:t>
            </a:r>
            <a:r>
              <a:rPr lang="zh-CN" altLang="en-US" sz="2800" b="1" dirty="0">
                <a:solidFill>
                  <a:srgbClr val="FF0000"/>
                </a:solidFill>
                <a:latin typeface="楷体" panose="02010609060101010101" charset="-122"/>
                <a:ea typeface="楷体" panose="02010609060101010101" charset="-122"/>
              </a:rPr>
              <a:t>盲姑娘对音乐的痴迷而即兴创作出《月光曲》</a:t>
            </a:r>
            <a:r>
              <a:rPr lang="zh-CN" altLang="en-US" sz="2800" b="1" dirty="0">
                <a:latin typeface="楷体" panose="02010609060101010101" charset="-122"/>
                <a:ea typeface="楷体" panose="02010609060101010101" charset="-122"/>
              </a:rPr>
              <a:t>的传奇故事。作者借这个美丽动人的</a:t>
            </a:r>
            <a:r>
              <a:rPr lang="zh-CN" altLang="en-US" sz="2800" b="1" dirty="0" smtClean="0">
                <a:latin typeface="楷体" panose="02010609060101010101" charset="-122"/>
                <a:ea typeface="楷体" panose="02010609060101010101" charset="-122"/>
              </a:rPr>
              <a:t>故事，既</a:t>
            </a:r>
            <a:r>
              <a:rPr lang="zh-CN" altLang="en-US" sz="2800" b="1" dirty="0">
                <a:latin typeface="楷体" panose="02010609060101010101" charset="-122"/>
                <a:ea typeface="楷体" panose="02010609060101010101" charset="-122"/>
              </a:rPr>
              <a:t>表现了大音乐家贝多芬</a:t>
            </a:r>
            <a:r>
              <a:rPr lang="zh-CN" altLang="en-US" sz="2800" b="1" dirty="0">
                <a:solidFill>
                  <a:srgbClr val="FF0000"/>
                </a:solidFill>
                <a:latin typeface="楷体" panose="02010609060101010101" charset="-122"/>
                <a:ea typeface="楷体" panose="02010609060101010101" charset="-122"/>
              </a:rPr>
              <a:t>对穷苦人民的同情和</a:t>
            </a:r>
            <a:r>
              <a:rPr lang="zh-CN" altLang="en-US" sz="2800" b="1" dirty="0" smtClean="0">
                <a:solidFill>
                  <a:srgbClr val="FF0000"/>
                </a:solidFill>
                <a:latin typeface="楷体" panose="02010609060101010101" charset="-122"/>
                <a:ea typeface="楷体" panose="02010609060101010101" charset="-122"/>
              </a:rPr>
              <a:t>热爱</a:t>
            </a:r>
            <a:r>
              <a:rPr lang="zh-CN" altLang="en-US" sz="2800" b="1" dirty="0" smtClean="0">
                <a:latin typeface="楷体" panose="02010609060101010101" charset="-122"/>
                <a:ea typeface="楷体" panose="02010609060101010101" charset="-122"/>
              </a:rPr>
              <a:t>，同时</a:t>
            </a:r>
            <a:r>
              <a:rPr lang="zh-CN" altLang="en-US" sz="2800" b="1" dirty="0">
                <a:latin typeface="楷体" panose="02010609060101010101" charset="-122"/>
                <a:ea typeface="楷体" panose="02010609060101010101" charset="-122"/>
              </a:rPr>
              <a:t>也告诉</a:t>
            </a:r>
            <a:r>
              <a:rPr lang="zh-CN" altLang="en-US" sz="2800" b="1" dirty="0" smtClean="0">
                <a:latin typeface="楷体" panose="02010609060101010101" charset="-122"/>
                <a:ea typeface="楷体" panose="02010609060101010101" charset="-122"/>
              </a:rPr>
              <a:t>我们，</a:t>
            </a:r>
            <a:r>
              <a:rPr lang="zh-CN" altLang="en-US" sz="2800" b="1" dirty="0" smtClean="0">
                <a:solidFill>
                  <a:srgbClr val="FF0000"/>
                </a:solidFill>
                <a:latin typeface="楷体" panose="02010609060101010101" charset="-122"/>
                <a:ea typeface="楷体" panose="02010609060101010101" charset="-122"/>
              </a:rPr>
              <a:t>美好</a:t>
            </a:r>
            <a:r>
              <a:rPr lang="zh-CN" altLang="en-US" sz="2800" b="1" dirty="0">
                <a:solidFill>
                  <a:srgbClr val="FF0000"/>
                </a:solidFill>
                <a:latin typeface="楷体" panose="02010609060101010101" charset="-122"/>
                <a:ea typeface="楷体" panose="02010609060101010101" charset="-122"/>
              </a:rPr>
              <a:t>乐曲的产生不仅要依靠丰富的</a:t>
            </a:r>
            <a:r>
              <a:rPr lang="zh-CN" altLang="en-US" sz="2800" b="1" dirty="0" smtClean="0">
                <a:solidFill>
                  <a:srgbClr val="FF0000"/>
                </a:solidFill>
                <a:latin typeface="楷体" panose="02010609060101010101" charset="-122"/>
                <a:ea typeface="楷体" panose="02010609060101010101" charset="-122"/>
              </a:rPr>
              <a:t>想象力，更</a:t>
            </a:r>
            <a:r>
              <a:rPr lang="zh-CN" altLang="en-US" sz="2800" b="1" dirty="0">
                <a:solidFill>
                  <a:srgbClr val="FF0000"/>
                </a:solidFill>
                <a:latin typeface="楷体" panose="02010609060101010101" charset="-122"/>
                <a:ea typeface="楷体" panose="02010609060101010101" charset="-122"/>
              </a:rPr>
              <a:t>要依靠高尚而真挚的情感</a:t>
            </a:r>
            <a:r>
              <a:rPr lang="zh-CN" altLang="en-US" sz="2800" b="1" dirty="0">
                <a:latin typeface="楷体" panose="02010609060101010101" charset="-122"/>
                <a:ea typeface="楷体" panose="02010609060101010101" charset="-122"/>
              </a:rPr>
              <a:t>。</a:t>
            </a:r>
            <a:endParaRPr lang="zh-CN" altLang="en-US" sz="2800" b="1" dirty="0">
              <a:latin typeface="楷体" panose="02010609060101010101" charset="-122"/>
              <a:ea typeface="楷体" panose="02010609060101010101" charset="-122"/>
            </a:endParaRPr>
          </a:p>
        </p:txBody>
      </p:sp>
      <p:sp>
        <p:nvSpPr>
          <p:cNvPr id="3" name="文本框 2"/>
          <p:cNvSpPr txBox="1"/>
          <p:nvPr/>
        </p:nvSpPr>
        <p:spPr>
          <a:xfrm>
            <a:off x="318929" y="497020"/>
            <a:ext cx="7345680" cy="583565"/>
          </a:xfrm>
          <a:prstGeom prst="rect">
            <a:avLst/>
          </a:prstGeom>
          <a:noFill/>
        </p:spPr>
        <p:txBody>
          <a:bodyPr wrap="none" rtlCol="0">
            <a:spAutoFit/>
          </a:bodyPr>
          <a:lstStyle/>
          <a:p>
            <a:pPr algn="l"/>
            <a:r>
              <a:rPr lang="zh-CN" altLang="en-US" sz="3200">
                <a:solidFill>
                  <a:srgbClr val="FF0000"/>
                </a:solidFill>
                <a:latin typeface="楷体" panose="02010609060101010101" charset="-122"/>
                <a:ea typeface="楷体" panose="02010609060101010101" charset="-122"/>
                <a:sym typeface="+mn-ea"/>
              </a:rPr>
              <a:t>●</a:t>
            </a:r>
            <a:r>
              <a:rPr lang="zh-CN" altLang="en-US" sz="2800">
                <a:latin typeface="黑体" panose="02010609060101010101" pitchFamily="49" charset="-122"/>
                <a:ea typeface="黑体" panose="02010609060101010101" pitchFamily="49" charset="-122"/>
                <a:cs typeface="黑体" panose="02010609060101010101" pitchFamily="49" charset="-122"/>
                <a:sym typeface="+mn-ea"/>
              </a:rPr>
              <a:t>《月光曲》这一课讲述了一个怎样的故事？</a:t>
            </a:r>
            <a:endParaRPr lang="zh-CN" altLang="en-US" sz="280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42925" y="1673225"/>
            <a:ext cx="8119745" cy="1445260"/>
          </a:xfrm>
          <a:prstGeom prst="rect">
            <a:avLst/>
          </a:prstGeom>
          <a:noFill/>
        </p:spPr>
        <p:txBody>
          <a:bodyPr wrap="square" rtlCol="0">
            <a:spAutoFit/>
          </a:bodyPr>
          <a:lstStyle/>
          <a:p>
            <a:r>
              <a:rPr lang="zh-CN" altLang="en-US" sz="3200" dirty="0">
                <a:latin typeface="楷体" panose="02010609060101010101" charset="-122"/>
                <a:ea typeface="楷体" panose="02010609060101010101" charset="-122"/>
              </a:rPr>
              <a:t>   </a:t>
            </a:r>
            <a:r>
              <a:rPr sz="2800" b="1" dirty="0" err="1">
                <a:latin typeface="楷体" panose="02010609060101010101" charset="-122"/>
                <a:ea typeface="楷体" panose="02010609060101010101" charset="-122"/>
              </a:rPr>
              <a:t>文中介绍了京剧中“马鞭”这一艺术表现形式的</a:t>
            </a:r>
            <a:r>
              <a:rPr sz="2800" b="1" dirty="0" err="1">
                <a:solidFill>
                  <a:srgbClr val="FF0000"/>
                </a:solidFill>
                <a:latin typeface="楷体" panose="02010609060101010101" charset="-122"/>
                <a:ea typeface="楷体" panose="02010609060101010101" charset="-122"/>
              </a:rPr>
              <a:t>产生、</a:t>
            </a:r>
            <a:r>
              <a:rPr sz="2800" b="1" dirty="0" err="1" smtClean="0">
                <a:solidFill>
                  <a:srgbClr val="FF0000"/>
                </a:solidFill>
                <a:latin typeface="楷体" panose="02010609060101010101" charset="-122"/>
                <a:ea typeface="楷体" panose="02010609060101010101" charset="-122"/>
              </a:rPr>
              <a:t>作用</a:t>
            </a:r>
            <a:r>
              <a:rPr lang="zh-CN" altLang="en-US" sz="2800" b="1" dirty="0" smtClean="0">
                <a:latin typeface="楷体" panose="02010609060101010101" charset="-122"/>
                <a:ea typeface="楷体" panose="02010609060101010101" charset="-122"/>
              </a:rPr>
              <a:t>，</a:t>
            </a:r>
            <a:r>
              <a:rPr sz="2800" b="1" dirty="0" err="1" smtClean="0">
                <a:latin typeface="楷体" panose="02010609060101010101" charset="-122"/>
                <a:ea typeface="楷体" panose="02010609060101010101" charset="-122"/>
              </a:rPr>
              <a:t>以及它的</a:t>
            </a:r>
            <a:r>
              <a:rPr sz="2800" b="1" dirty="0" err="1" smtClean="0">
                <a:solidFill>
                  <a:srgbClr val="FF0000"/>
                </a:solidFill>
                <a:latin typeface="楷体" panose="02010609060101010101" charset="-122"/>
                <a:ea typeface="楷体" panose="02010609060101010101" charset="-122"/>
              </a:rPr>
              <a:t>独特魅力</a:t>
            </a:r>
            <a:r>
              <a:rPr lang="zh-CN" altLang="en-US" sz="2800" b="1" dirty="0" smtClean="0">
                <a:latin typeface="楷体" panose="02010609060101010101" charset="-122"/>
                <a:ea typeface="楷体" panose="02010609060101010101" charset="-122"/>
              </a:rPr>
              <a:t>，</a:t>
            </a:r>
            <a:r>
              <a:rPr sz="2800" b="1" dirty="0" err="1" smtClean="0">
                <a:latin typeface="楷体" panose="02010609060101010101" charset="-122"/>
                <a:ea typeface="楷体" panose="02010609060101010101" charset="-122"/>
              </a:rPr>
              <a:t>同时也</a:t>
            </a:r>
            <a:r>
              <a:rPr sz="2800" b="1" dirty="0" err="1" smtClean="0">
                <a:solidFill>
                  <a:srgbClr val="FF0000"/>
                </a:solidFill>
                <a:latin typeface="楷体" panose="02010609060101010101" charset="-122"/>
                <a:ea typeface="楷体" panose="02010609060101010101" charset="-122"/>
              </a:rPr>
              <a:t>介绍了京剧中的虚拟道具的妙处</a:t>
            </a:r>
            <a:r>
              <a:rPr sz="2800" b="1" dirty="0">
                <a:latin typeface="楷体" panose="02010609060101010101" charset="-122"/>
                <a:ea typeface="楷体" panose="02010609060101010101" charset="-122"/>
              </a:rPr>
              <a:t>。</a:t>
            </a:r>
            <a:endParaRPr sz="2800" b="1" dirty="0">
              <a:latin typeface="楷体" panose="02010609060101010101" charset="-122"/>
              <a:ea typeface="楷体" panose="02010609060101010101" charset="-122"/>
            </a:endParaRPr>
          </a:p>
        </p:txBody>
      </p:sp>
      <p:sp>
        <p:nvSpPr>
          <p:cNvPr id="3" name="文本框 2"/>
          <p:cNvSpPr txBox="1"/>
          <p:nvPr/>
        </p:nvSpPr>
        <p:spPr>
          <a:xfrm>
            <a:off x="408146" y="600048"/>
            <a:ext cx="7345680" cy="583565"/>
          </a:xfrm>
          <a:prstGeom prst="rect">
            <a:avLst/>
          </a:prstGeom>
          <a:noFill/>
        </p:spPr>
        <p:txBody>
          <a:bodyPr wrap="none" rtlCol="0">
            <a:spAutoFit/>
          </a:bodyPr>
          <a:lstStyle/>
          <a:p>
            <a:pPr algn="l"/>
            <a:r>
              <a:rPr lang="zh-CN" altLang="en-US" sz="3200">
                <a:solidFill>
                  <a:srgbClr val="FF0000"/>
                </a:solidFill>
                <a:latin typeface="楷体" panose="02010609060101010101" charset="-122"/>
                <a:ea typeface="楷体" panose="02010609060101010101" charset="-122"/>
                <a:sym typeface="+mn-ea"/>
              </a:rPr>
              <a:t>●</a:t>
            </a:r>
            <a:r>
              <a:rPr lang="zh-CN" altLang="en-US" sz="2800">
                <a:latin typeface="黑体" panose="02010609060101010101" pitchFamily="49" charset="-122"/>
                <a:ea typeface="黑体" panose="02010609060101010101" pitchFamily="49" charset="-122"/>
                <a:cs typeface="黑体" panose="02010609060101010101" pitchFamily="49" charset="-122"/>
                <a:sym typeface="+mn-ea"/>
              </a:rPr>
              <a:t>《京剧趣谈》一文介绍了马鞭的哪些内容？</a:t>
            </a:r>
            <a:endParaRPr lang="zh-CN" altLang="en-US" sz="280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75286" y="1527625"/>
            <a:ext cx="8340089" cy="2850011"/>
          </a:xfrm>
          <a:prstGeom prst="rect">
            <a:avLst/>
          </a:prstGeom>
          <a:noFill/>
        </p:spPr>
        <p:txBody>
          <a:bodyPr wrap="square" rtlCol="0">
            <a:spAutoFit/>
          </a:bodyPr>
          <a:lstStyle/>
          <a:p>
            <a:pPr latinLnBrk="1">
              <a:lnSpc>
                <a:spcPct val="110000"/>
              </a:lnSpc>
            </a:pPr>
            <a:r>
              <a:rPr lang="en-US" altLang="zh-CN" sz="2800" b="1" dirty="0">
                <a:latin typeface="楷体" panose="02010609060101010101" charset="-122"/>
                <a:ea typeface="楷体" panose="02010609060101010101" charset="-122"/>
                <a:cs typeface="楷体" panose="02010609060101010101" charset="-122"/>
              </a:rPr>
              <a:t>    1.</a:t>
            </a:r>
            <a:r>
              <a:rPr lang="zh-CN" altLang="en-US" sz="2800" b="1" dirty="0">
                <a:latin typeface="楷体" panose="02010609060101010101" charset="-122"/>
                <a:ea typeface="楷体" panose="02010609060101010101" charset="-122"/>
                <a:cs typeface="楷体" panose="02010609060101010101" charset="-122"/>
              </a:rPr>
              <a:t>《伯牙鼓琴》一文告诉我们真正了解自己的人叫</a:t>
            </a:r>
            <a:r>
              <a:rPr lang="zh-CN" altLang="en-US" sz="2800" b="1" dirty="0" smtClean="0">
                <a:latin typeface="楷体" panose="02010609060101010101" charset="-122"/>
                <a:ea typeface="楷体" panose="02010609060101010101" charset="-122"/>
                <a:cs typeface="楷体" panose="02010609060101010101" charset="-122"/>
              </a:rPr>
              <a:t>_______，表现</a:t>
            </a:r>
            <a:r>
              <a:rPr lang="zh-CN" altLang="en-US" sz="2800" b="1" dirty="0">
                <a:latin typeface="楷体" panose="02010609060101010101" charset="-122"/>
                <a:ea typeface="楷体" panose="02010609060101010101" charset="-122"/>
                <a:cs typeface="楷体" panose="02010609060101010101" charset="-122"/>
              </a:rPr>
              <a:t>锺子期是伯牙知音的两句话是</a:t>
            </a:r>
            <a:r>
              <a:rPr lang="zh-CN" altLang="en-US" sz="2800" b="1" dirty="0" smtClean="0">
                <a:latin typeface="楷体" panose="02010609060101010101" charset="-122"/>
                <a:ea typeface="楷体" panose="02010609060101010101" charset="-122"/>
                <a:cs typeface="楷体" panose="02010609060101010101" charset="-122"/>
              </a:rPr>
              <a:t>：</a:t>
            </a:r>
            <a:r>
              <a:rPr lang="en-US" altLang="zh-CN" sz="2800" b="1" dirty="0" smtClean="0">
                <a:latin typeface="楷体" panose="02010609060101010101" charset="-122"/>
                <a:ea typeface="楷体" panose="02010609060101010101" charset="-122"/>
                <a:cs typeface="楷体" panose="02010609060101010101" charset="-122"/>
              </a:rPr>
              <a:t>_________________________</a:t>
            </a:r>
            <a:r>
              <a:rPr lang="zh-CN" altLang="en-US" sz="2800" dirty="0" smtClean="0">
                <a:latin typeface="楷体" panose="02010609060101010101" charset="-122"/>
                <a:ea typeface="楷体" panose="02010609060101010101" charset="-122"/>
                <a:cs typeface="楷体" panose="02010609060101010101" charset="-122"/>
              </a:rPr>
              <a:t>；</a:t>
            </a:r>
            <a:r>
              <a:rPr lang="en-US" altLang="zh-CN" sz="2800" dirty="0" smtClean="0">
                <a:latin typeface="楷体" panose="02010609060101010101" charset="-122"/>
                <a:ea typeface="楷体" panose="02010609060101010101" charset="-122"/>
                <a:cs typeface="楷体" panose="02010609060101010101" charset="-122"/>
              </a:rPr>
              <a:t>___________________________</a:t>
            </a:r>
            <a:r>
              <a:rPr lang="zh-CN" altLang="en-US" sz="2800" dirty="0" smtClean="0">
                <a:latin typeface="楷体" panose="02010609060101010101" charset="-122"/>
                <a:ea typeface="楷体" panose="02010609060101010101" charset="-122"/>
                <a:cs typeface="楷体" panose="02010609060101010101" charset="-122"/>
              </a:rPr>
              <a:t>。  </a:t>
            </a:r>
            <a:endParaRPr lang="zh-CN" altLang="en-US" sz="2800" dirty="0">
              <a:latin typeface="楷体" panose="02010609060101010101" charset="-122"/>
              <a:ea typeface="楷体" panose="02010609060101010101" charset="-122"/>
              <a:cs typeface="楷体" panose="02010609060101010101" charset="-122"/>
            </a:endParaRPr>
          </a:p>
          <a:p>
            <a:pPr algn="l" latinLnBrk="1"/>
            <a:r>
              <a:rPr lang="en-US" altLang="zh-CN" sz="2800" dirty="0">
                <a:latin typeface="楷体" panose="02010609060101010101" charset="-122"/>
                <a:ea typeface="楷体" panose="02010609060101010101" charset="-122"/>
                <a:cs typeface="楷体" panose="02010609060101010101" charset="-122"/>
              </a:rPr>
              <a:t>    2.</a:t>
            </a:r>
            <a:r>
              <a:rPr lang="zh-CN" altLang="en-US" sz="2800" b="1" dirty="0">
                <a:latin typeface="楷体" panose="02010609060101010101" charset="-122"/>
                <a:ea typeface="楷体" panose="02010609060101010101" charset="-122"/>
                <a:cs typeface="楷体" panose="02010609060101010101" charset="-122"/>
                <a:sym typeface="+mn-ea"/>
              </a:rPr>
              <a:t>《书戴嵩画牛》告诉</a:t>
            </a:r>
            <a:r>
              <a:rPr lang="zh-CN" altLang="en-US" sz="2800" b="1" dirty="0" smtClean="0">
                <a:latin typeface="楷体" panose="02010609060101010101" charset="-122"/>
                <a:ea typeface="楷体" panose="02010609060101010101" charset="-122"/>
                <a:cs typeface="楷体" panose="02010609060101010101" charset="-122"/>
                <a:sym typeface="+mn-ea"/>
              </a:rPr>
              <a:t>我们</a:t>
            </a:r>
            <a:r>
              <a:rPr lang="en-US" altLang="zh-CN" sz="2800" b="1" dirty="0" smtClean="0">
                <a:latin typeface="楷体" panose="02010609060101010101" charset="-122"/>
                <a:ea typeface="楷体" panose="02010609060101010101" charset="-122"/>
                <a:cs typeface="楷体" panose="02010609060101010101" charset="-122"/>
                <a:sym typeface="+mn-ea"/>
              </a:rPr>
              <a:t>__________________________________________</a:t>
            </a:r>
            <a:r>
              <a:rPr lang="zh-CN" altLang="en-US" sz="2800" dirty="0" smtClean="0">
                <a:latin typeface="楷体" panose="02010609060101010101" charset="-122"/>
                <a:ea typeface="楷体" panose="02010609060101010101" charset="-122"/>
                <a:cs typeface="楷体" panose="02010609060101010101" charset="-122"/>
              </a:rPr>
              <a:t>。  </a:t>
            </a:r>
            <a:endParaRPr lang="zh-CN" altLang="en-US" sz="2800" dirty="0">
              <a:sym typeface="+mn-ea"/>
            </a:endParaRPr>
          </a:p>
        </p:txBody>
      </p:sp>
      <p:sp>
        <p:nvSpPr>
          <p:cNvPr id="4" name="文本框 3"/>
          <p:cNvSpPr txBox="1"/>
          <p:nvPr/>
        </p:nvSpPr>
        <p:spPr>
          <a:xfrm>
            <a:off x="338614" y="898340"/>
            <a:ext cx="5056505" cy="523220"/>
          </a:xfrm>
          <a:prstGeom prst="rect">
            <a:avLst/>
          </a:prstGeom>
          <a:noFill/>
        </p:spPr>
        <p:txBody>
          <a:bodyPr wrap="square" rtlCol="0">
            <a:spAutoFit/>
          </a:bodyPr>
          <a:lstStyle/>
          <a:p>
            <a:r>
              <a:rPr lang="zh-CN" altLang="en-US" sz="2800" b="1" dirty="0" smtClean="0">
                <a:latin typeface="黑体" panose="02010609060101010101" pitchFamily="49" charset="-122"/>
                <a:ea typeface="黑体" panose="02010609060101010101" pitchFamily="49" charset="-122"/>
              </a:rPr>
              <a:t>一</a:t>
            </a:r>
            <a:r>
              <a:rPr lang="zh-CN" altLang="en-US" sz="2800" b="1" dirty="0">
                <a:latin typeface="黑体" panose="02010609060101010101" pitchFamily="49" charset="-122"/>
                <a:ea typeface="黑体" panose="02010609060101010101" pitchFamily="49" charset="-122"/>
              </a:rPr>
              <a:t>、课文内容梳理。</a:t>
            </a:r>
            <a:endParaRPr lang="zh-CN" altLang="en-US" sz="2800" b="1" dirty="0">
              <a:latin typeface="黑体" panose="02010609060101010101" pitchFamily="49" charset="-122"/>
              <a:ea typeface="黑体" panose="02010609060101010101" pitchFamily="49" charset="-122"/>
            </a:endParaRPr>
          </a:p>
        </p:txBody>
      </p:sp>
      <p:sp>
        <p:nvSpPr>
          <p:cNvPr id="10" name="文本框 9"/>
          <p:cNvSpPr txBox="1"/>
          <p:nvPr/>
        </p:nvSpPr>
        <p:spPr>
          <a:xfrm>
            <a:off x="947579" y="1970061"/>
            <a:ext cx="1744028" cy="521970"/>
          </a:xfrm>
          <a:prstGeom prst="rect">
            <a:avLst/>
          </a:prstGeom>
          <a:noFill/>
        </p:spPr>
        <p:txBody>
          <a:bodyPr wrap="square" rtlCol="0" anchor="t">
            <a:spAutoFit/>
          </a:bodyPr>
          <a:lstStyle/>
          <a:p>
            <a:pPr algn="ct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知音</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5" name="文本框 4"/>
          <p:cNvSpPr txBox="1"/>
          <p:nvPr/>
        </p:nvSpPr>
        <p:spPr>
          <a:xfrm>
            <a:off x="403860" y="2453640"/>
            <a:ext cx="4510405" cy="521970"/>
          </a:xfrm>
          <a:prstGeom prst="rect">
            <a:avLst/>
          </a:prstGeom>
          <a:noFill/>
        </p:spPr>
        <p:txBody>
          <a:bodyPr wrap="square" rtlCol="0" anchor="t">
            <a:spAutoFit/>
          </a:bodyPr>
          <a:lstStyle/>
          <a:p>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善哉乎鼓</a:t>
            </a:r>
            <a:r>
              <a:rPr lang="zh-CN" altLang="en-US" sz="2800" b="1" dirty="0" smtClean="0">
                <a:solidFill>
                  <a:srgbClr val="FF0000"/>
                </a:solidFill>
                <a:latin typeface="楷体" panose="02010609060101010101" charset="-122"/>
                <a:ea typeface="楷体" panose="02010609060101010101" charset="-122"/>
                <a:cs typeface="楷体" panose="02010609060101010101" charset="-122"/>
                <a:sym typeface="+mn-ea"/>
              </a:rPr>
              <a:t>琴，巍巍</a:t>
            </a: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乎若太山</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7" name="文本框 6"/>
          <p:cNvSpPr txBox="1"/>
          <p:nvPr/>
        </p:nvSpPr>
        <p:spPr>
          <a:xfrm>
            <a:off x="5177790" y="2434590"/>
            <a:ext cx="3907790" cy="521970"/>
          </a:xfrm>
          <a:prstGeom prst="rect">
            <a:avLst/>
          </a:prstGeom>
          <a:noFill/>
        </p:spPr>
        <p:txBody>
          <a:bodyPr wrap="square" rtlCol="0" anchor="t">
            <a:spAutoFit/>
          </a:bodyPr>
          <a:lstStyle/>
          <a:p>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善哉乎鼓</a:t>
            </a:r>
            <a:r>
              <a:rPr lang="zh-CN" altLang="en-US" sz="2800" b="1" dirty="0" smtClean="0">
                <a:solidFill>
                  <a:srgbClr val="FF0000"/>
                </a:solidFill>
                <a:latin typeface="楷体" panose="02010609060101010101" charset="-122"/>
                <a:ea typeface="楷体" panose="02010609060101010101" charset="-122"/>
                <a:cs typeface="楷体" panose="02010609060101010101" charset="-122"/>
                <a:sym typeface="+mn-ea"/>
              </a:rPr>
              <a:t>琴，汤汤</a:t>
            </a: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乎</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2" name="文本框 11"/>
          <p:cNvSpPr txBox="1"/>
          <p:nvPr/>
        </p:nvSpPr>
        <p:spPr>
          <a:xfrm>
            <a:off x="486410" y="3808095"/>
            <a:ext cx="4304665" cy="523220"/>
          </a:xfrm>
          <a:prstGeom prst="rect">
            <a:avLst/>
          </a:prstGeom>
          <a:noFill/>
        </p:spPr>
        <p:txBody>
          <a:bodyPr wrap="square" rtlCol="0" anchor="t">
            <a:spAutoFit/>
          </a:bodyPr>
          <a:lstStyle/>
          <a:p>
            <a:r>
              <a:rPr lang="zh-CN" altLang="en-US" sz="2800" b="1" dirty="0" smtClean="0">
                <a:solidFill>
                  <a:srgbClr val="FF0000"/>
                </a:solidFill>
                <a:latin typeface="楷体" panose="02010609060101010101" charset="-122"/>
                <a:ea typeface="楷体" panose="02010609060101010101" charset="-122"/>
                <a:cs typeface="楷体" panose="02010609060101010101" charset="-122"/>
                <a:sym typeface="+mn-ea"/>
              </a:rPr>
              <a:t>观察事物，不能</a:t>
            </a:r>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凭空想像</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553085" y="2918460"/>
            <a:ext cx="1255395" cy="521970"/>
          </a:xfrm>
          <a:prstGeom prst="rect">
            <a:avLst/>
          </a:prstGeom>
          <a:noFill/>
        </p:spPr>
        <p:txBody>
          <a:bodyPr wrap="none" rtlCol="0">
            <a:spAutoFit/>
          </a:bodyPr>
          <a:lstStyle/>
          <a:p>
            <a:pPr algn="l"/>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若流水</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5565140" y="3390900"/>
            <a:ext cx="2709396" cy="523220"/>
          </a:xfrm>
          <a:prstGeom prst="rect">
            <a:avLst/>
          </a:prstGeom>
          <a:noFill/>
        </p:spPr>
        <p:txBody>
          <a:bodyPr wrap="none" rtlCol="0">
            <a:spAutoFit/>
          </a:bodyPr>
          <a:lstStyle/>
          <a:p>
            <a:pPr algn="l"/>
            <a:r>
              <a:rPr lang="zh-CN" altLang="en-US" sz="2800" b="1" dirty="0">
                <a:solidFill>
                  <a:srgbClr val="FF0000"/>
                </a:solidFill>
                <a:latin typeface="楷体" panose="02010609060101010101" charset="-122"/>
                <a:ea typeface="楷体" panose="02010609060101010101" charset="-122"/>
                <a:cs typeface="楷体" panose="02010609060101010101" charset="-122"/>
                <a:sym typeface="+mn-ea"/>
              </a:rPr>
              <a:t>要认真、仔细</a:t>
            </a:r>
            <a:r>
              <a:rPr lang="zh-CN" altLang="en-US" sz="2800" b="1" dirty="0" smtClean="0">
                <a:solidFill>
                  <a:srgbClr val="FF0000"/>
                </a:solidFill>
                <a:latin typeface="楷体" panose="02010609060101010101" charset="-122"/>
                <a:ea typeface="楷体" panose="02010609060101010101" charset="-122"/>
                <a:cs typeface="楷体" panose="02010609060101010101" charset="-122"/>
                <a:sym typeface="+mn-ea"/>
              </a:rPr>
              <a:t>地</a:t>
            </a:r>
            <a:endParaRPr lang="zh-CN" altLang="en-US" sz="28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9" name="文本框 8"/>
          <p:cNvSpPr txBox="1"/>
          <p:nvPr/>
        </p:nvSpPr>
        <p:spPr>
          <a:xfrm>
            <a:off x="257334" y="323665"/>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heckerboard(across)">
                                      <p:cBhvr>
                                        <p:cTn id="17" dur="500"/>
                                        <p:tgtEl>
                                          <p:spTgt spid="7"/>
                                        </p:tgtEl>
                                      </p:cBhvr>
                                    </p:animEffect>
                                  </p:childTnLst>
                                </p:cTn>
                              </p:par>
                              <p:par>
                                <p:cTn id="18" presetID="5" presetClass="entr" presetSubtype="10"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checkerboard(across)">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checkerboard(across)">
                                      <p:cBhvr>
                                        <p:cTn id="25" dur="500"/>
                                        <p:tgtEl>
                                          <p:spTgt spid="6"/>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checkerboard(across)">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P spid="7" grpId="0"/>
      <p:bldP spid="12" grpId="0"/>
      <p:bldP spid="3" grpId="0"/>
      <p:bldP spid="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11601" y="234924"/>
            <a:ext cx="8537548" cy="4561249"/>
          </a:xfrm>
          <a:prstGeom prst="rect">
            <a:avLst/>
          </a:prstGeom>
          <a:noFill/>
        </p:spPr>
        <p:txBody>
          <a:bodyPr wrap="square" rtlCol="0">
            <a:spAutoFit/>
          </a:bodyPr>
          <a:lstStyle/>
          <a:p>
            <a:pPr>
              <a:lnSpc>
                <a:spcPct val="110000"/>
              </a:lnSpc>
            </a:pPr>
            <a:r>
              <a:rPr lang="zh-CN" altLang="en-US" sz="2400" b="1" dirty="0" smtClean="0">
                <a:latin typeface="黑体" panose="02010609060101010101" pitchFamily="49" charset="-122"/>
                <a:ea typeface="黑体" panose="02010609060101010101" pitchFamily="49" charset="-122"/>
                <a:cs typeface="宋体" panose="02010600030101010101" pitchFamily="2" charset="-122"/>
                <a:sym typeface="+mn-ea"/>
              </a:rPr>
              <a:t>二</a:t>
            </a:r>
            <a:r>
              <a:rPr lang="zh-CN" altLang="en-US" sz="2400" b="1" dirty="0">
                <a:latin typeface="黑体" panose="02010609060101010101" pitchFamily="49" charset="-122"/>
                <a:ea typeface="黑体" panose="02010609060101010101" pitchFamily="49" charset="-122"/>
                <a:cs typeface="宋体" panose="02010600030101010101" pitchFamily="2" charset="-122"/>
                <a:sym typeface="+mn-ea"/>
              </a:rPr>
              <a:t>、</a:t>
            </a:r>
            <a:r>
              <a:rPr sz="2400" b="1" dirty="0" err="1" smtClean="0">
                <a:latin typeface="黑体" panose="02010609060101010101" pitchFamily="49" charset="-122"/>
                <a:ea typeface="黑体" panose="02010609060101010101" pitchFamily="49" charset="-122"/>
                <a:cs typeface="宋体" panose="02010600030101010101" pitchFamily="2" charset="-122"/>
                <a:sym typeface="+mn-ea"/>
              </a:rPr>
              <a:t>按原文填空</a:t>
            </a:r>
            <a:r>
              <a:rPr lang="zh-CN" altLang="en-US" sz="2400" b="1" dirty="0" smtClean="0">
                <a:latin typeface="黑体" panose="02010609060101010101" pitchFamily="49" charset="-122"/>
                <a:ea typeface="黑体" panose="02010609060101010101" pitchFamily="49" charset="-122"/>
                <a:cs typeface="宋体" panose="02010600030101010101" pitchFamily="2" charset="-122"/>
                <a:sym typeface="+mn-ea"/>
              </a:rPr>
              <a:t>，</a:t>
            </a:r>
            <a:r>
              <a:rPr lang="zh-CN" sz="2400" b="1" dirty="0" smtClean="0">
                <a:latin typeface="黑体" panose="02010609060101010101" pitchFamily="49" charset="-122"/>
                <a:ea typeface="黑体" panose="02010609060101010101" pitchFamily="49" charset="-122"/>
                <a:cs typeface="宋体" panose="02010600030101010101" pitchFamily="2" charset="-122"/>
                <a:sym typeface="+mn-ea"/>
              </a:rPr>
              <a:t>再</a:t>
            </a:r>
            <a:r>
              <a:rPr lang="zh-CN" sz="2400" b="1" dirty="0">
                <a:latin typeface="黑体" panose="02010609060101010101" pitchFamily="49" charset="-122"/>
                <a:ea typeface="黑体" panose="02010609060101010101" pitchFamily="49" charset="-122"/>
                <a:cs typeface="宋体" panose="02010600030101010101" pitchFamily="2" charset="-122"/>
                <a:sym typeface="+mn-ea"/>
              </a:rPr>
              <a:t>完成练习</a:t>
            </a:r>
            <a:r>
              <a:rPr lang="zh-CN" altLang="en-US" sz="2400" dirty="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400" dirty="0">
              <a:latin typeface="黑体" panose="02010609060101010101" pitchFamily="49" charset="-122"/>
              <a:ea typeface="黑体" panose="02010609060101010101" pitchFamily="49" charset="-122"/>
              <a:cs typeface="黑体" panose="02010609060101010101" pitchFamily="49" charset="-122"/>
              <a:sym typeface="+mn-ea"/>
            </a:endParaRPr>
          </a:p>
          <a:p>
            <a:pPr>
              <a:lnSpc>
                <a:spcPct val="110000"/>
              </a:lnSpc>
            </a:pPr>
            <a:r>
              <a:rPr sz="2400" b="1" dirty="0">
                <a:solidFill>
                  <a:schemeClr val="tx1"/>
                </a:solidFill>
                <a:latin typeface="楷体" panose="02010609060101010101" charset="-122"/>
                <a:ea typeface="楷体" panose="02010609060101010101" charset="-122"/>
                <a:cs typeface="楷体" panose="02010609060101010101" charset="-122"/>
                <a:sym typeface="+mn-ea"/>
              </a:rPr>
              <a:t>   </a:t>
            </a:r>
            <a:r>
              <a:rPr sz="2400" b="1" dirty="0" err="1">
                <a:solidFill>
                  <a:schemeClr val="tx1"/>
                </a:solidFill>
                <a:latin typeface="楷体" panose="02010609060101010101" charset="-122"/>
                <a:ea typeface="楷体" panose="02010609060101010101" charset="-122"/>
                <a:cs typeface="楷体" panose="02010609060101010101" charset="-122"/>
                <a:sym typeface="+mn-ea"/>
              </a:rPr>
              <a:t>皮鞋匠静静地听着。</a:t>
            </a:r>
            <a:r>
              <a:rPr sz="2400" b="1" dirty="0" err="1" smtClean="0">
                <a:solidFill>
                  <a:schemeClr val="tx1"/>
                </a:solidFill>
                <a:latin typeface="楷体" panose="02010609060101010101" charset="-122"/>
                <a:ea typeface="楷体" panose="02010609060101010101" charset="-122"/>
                <a:cs typeface="楷体" panose="02010609060101010101" charset="-122"/>
                <a:sym typeface="+mn-ea"/>
              </a:rPr>
              <a:t>他好像面对着大海</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a:t>
            </a:r>
            <a:r>
              <a:rPr sz="2400" b="1" dirty="0" err="1" smtClean="0">
                <a:solidFill>
                  <a:schemeClr val="tx1"/>
                </a:solidFill>
                <a:latin typeface="楷体" panose="02010609060101010101" charset="-122"/>
                <a:ea typeface="楷体" panose="02010609060101010101" charset="-122"/>
                <a:cs typeface="楷体" panose="02010609060101010101" charset="-122"/>
                <a:sym typeface="+mn-ea"/>
              </a:rPr>
              <a:t>月亮正从</a:t>
            </a:r>
            <a:r>
              <a:rPr sz="2400" b="1" dirty="0" smtClean="0">
                <a:solidFill>
                  <a:schemeClr val="tx1"/>
                </a:solidFill>
                <a:latin typeface="楷体" panose="02010609060101010101" charset="-122"/>
                <a:ea typeface="楷体" panose="02010609060101010101" charset="-122"/>
                <a:cs typeface="楷体" panose="02010609060101010101" charset="-122"/>
                <a:sym typeface="+mn-ea"/>
              </a:rPr>
              <a:t>（     </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a:t>
            </a:r>
            <a:r>
              <a:rPr sz="2400" b="1" dirty="0" err="1" smtClean="0">
                <a:solidFill>
                  <a:schemeClr val="tx1"/>
                </a:solidFill>
                <a:latin typeface="楷体" panose="02010609060101010101" charset="-122"/>
                <a:ea typeface="楷体" panose="02010609060101010101" charset="-122"/>
                <a:cs typeface="楷体" panose="02010609060101010101" charset="-122"/>
                <a:sym typeface="+mn-ea"/>
              </a:rPr>
              <a:t>的地方升起来</a:t>
            </a:r>
            <a:r>
              <a:rPr sz="2400" b="1" dirty="0">
                <a:solidFill>
                  <a:schemeClr val="tx1"/>
                </a:solidFill>
                <a:latin typeface="楷体" panose="02010609060101010101" charset="-122"/>
                <a:ea typeface="楷体" panose="02010609060101010101" charset="-122"/>
                <a:cs typeface="楷体" panose="02010609060101010101" charset="-122"/>
                <a:sym typeface="+mn-ea"/>
              </a:rPr>
              <a:t>。（        ）</a:t>
            </a:r>
            <a:r>
              <a:rPr sz="2400" b="1" dirty="0" err="1" smtClean="0">
                <a:solidFill>
                  <a:schemeClr val="tx1"/>
                </a:solidFill>
                <a:latin typeface="楷体" panose="02010609060101010101" charset="-122"/>
                <a:ea typeface="楷体" panose="02010609060101010101" charset="-122"/>
                <a:cs typeface="楷体" panose="02010609060101010101" charset="-122"/>
                <a:sym typeface="+mn-ea"/>
              </a:rPr>
              <a:t>的海面上</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a:t>
            </a:r>
            <a:r>
              <a:rPr sz="2400" b="1" dirty="0" err="1" smtClean="0">
                <a:solidFill>
                  <a:schemeClr val="tx1"/>
                </a:solidFill>
                <a:latin typeface="楷体" panose="02010609060101010101" charset="-122"/>
                <a:ea typeface="楷体" panose="02010609060101010101" charset="-122"/>
                <a:cs typeface="楷体" panose="02010609060101010101" charset="-122"/>
                <a:sym typeface="+mn-ea"/>
              </a:rPr>
              <a:t>霎时间洒</a:t>
            </a:r>
            <a:r>
              <a:rPr lang="zh-CN" sz="2400" b="1" dirty="0">
                <a:solidFill>
                  <a:schemeClr val="tx1"/>
                </a:solidFill>
                <a:latin typeface="楷体" panose="02010609060101010101" charset="-122"/>
                <a:ea typeface="楷体" panose="02010609060101010101" charset="-122"/>
                <a:cs typeface="楷体" panose="02010609060101010101" charset="-122"/>
                <a:sym typeface="+mn-ea"/>
              </a:rPr>
              <a:t>满</a:t>
            </a:r>
            <a:r>
              <a:rPr sz="2400" b="1" dirty="0" err="1">
                <a:solidFill>
                  <a:schemeClr val="tx1"/>
                </a:solidFill>
                <a:latin typeface="楷体" panose="02010609060101010101" charset="-122"/>
                <a:ea typeface="楷体" panose="02010609060101010101" charset="-122"/>
                <a:cs typeface="楷体" panose="02010609060101010101" charset="-122"/>
                <a:sym typeface="+mn-ea"/>
              </a:rPr>
              <a:t>了银光。</a:t>
            </a:r>
            <a:r>
              <a:rPr sz="2400" b="1" dirty="0" err="1" smtClean="0">
                <a:solidFill>
                  <a:schemeClr val="tx1"/>
                </a:solidFill>
                <a:latin typeface="楷体" panose="02010609060101010101" charset="-122"/>
                <a:ea typeface="楷体" panose="02010609060101010101" charset="-122"/>
                <a:cs typeface="楷体" panose="02010609060101010101" charset="-122"/>
                <a:sym typeface="+mn-ea"/>
              </a:rPr>
              <a:t>月亮越升越高</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a:t>
            </a:r>
            <a:r>
              <a:rPr sz="2400" b="1" dirty="0" err="1" smtClean="0">
                <a:solidFill>
                  <a:schemeClr val="tx1"/>
                </a:solidFill>
                <a:latin typeface="楷体" panose="02010609060101010101" charset="-122"/>
                <a:ea typeface="楷体" panose="02010609060101010101" charset="-122"/>
                <a:cs typeface="楷体" panose="02010609060101010101" charset="-122"/>
                <a:sym typeface="+mn-ea"/>
              </a:rPr>
              <a:t>穿过</a:t>
            </a:r>
            <a:r>
              <a:rPr sz="2400" b="1" dirty="0">
                <a:solidFill>
                  <a:schemeClr val="tx1"/>
                </a:solidFill>
                <a:latin typeface="楷体" panose="02010609060101010101" charset="-122"/>
                <a:ea typeface="楷体" panose="02010609060101010101" charset="-122"/>
                <a:cs typeface="楷体" panose="02010609060101010101" charset="-122"/>
                <a:sym typeface="+mn-ea"/>
              </a:rPr>
              <a:t>（   </a:t>
            </a:r>
            <a:r>
              <a:rPr sz="2400" b="1" dirty="0" smtClean="0">
                <a:solidFill>
                  <a:schemeClr val="tx1"/>
                </a:solidFill>
                <a:latin typeface="楷体" panose="02010609060101010101" charset="-122"/>
                <a:ea typeface="楷体" panose="02010609060101010101" charset="-122"/>
                <a:cs typeface="楷体" panose="02010609060101010101" charset="-122"/>
                <a:sym typeface="+mn-ea"/>
              </a:rPr>
              <a:t>      </a:t>
            </a:r>
            <a:r>
              <a:rPr sz="2400" b="1" dirty="0">
                <a:solidFill>
                  <a:schemeClr val="tx1"/>
                </a:solidFill>
                <a:latin typeface="楷体" panose="02010609060101010101" charset="-122"/>
                <a:ea typeface="楷体" panose="02010609060101010101" charset="-122"/>
                <a:cs typeface="楷体" panose="02010609060101010101" charset="-122"/>
                <a:sym typeface="+mn-ea"/>
              </a:rPr>
              <a:t>）</a:t>
            </a:r>
            <a:r>
              <a:rPr sz="2400" b="1" dirty="0" err="1">
                <a:solidFill>
                  <a:schemeClr val="tx1"/>
                </a:solidFill>
                <a:latin typeface="楷体" panose="02010609060101010101" charset="-122"/>
                <a:ea typeface="楷体" panose="02010609060101010101" charset="-122"/>
                <a:cs typeface="楷体" panose="02010609060101010101" charset="-122"/>
                <a:sym typeface="+mn-ea"/>
              </a:rPr>
              <a:t>轻纱似的微云。</a:t>
            </a:r>
            <a:r>
              <a:rPr sz="2400" b="1" dirty="0" err="1" smtClean="0">
                <a:solidFill>
                  <a:schemeClr val="tx1"/>
                </a:solidFill>
                <a:latin typeface="楷体" panose="02010609060101010101" charset="-122"/>
                <a:ea typeface="楷体" panose="02010609060101010101" charset="-122"/>
                <a:cs typeface="楷体" panose="02010609060101010101" charset="-122"/>
                <a:sym typeface="+mn-ea"/>
              </a:rPr>
              <a:t>忽然</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a:t>
            </a:r>
            <a:r>
              <a:rPr sz="2400" b="1" dirty="0" err="1" smtClean="0">
                <a:solidFill>
                  <a:schemeClr val="tx1"/>
                </a:solidFill>
                <a:latin typeface="楷体" panose="02010609060101010101" charset="-122"/>
                <a:ea typeface="楷体" panose="02010609060101010101" charset="-122"/>
                <a:cs typeface="楷体" panose="02010609060101010101" charset="-122"/>
                <a:sym typeface="+mn-ea"/>
              </a:rPr>
              <a:t>海面上刮起了大风</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a:t>
            </a:r>
            <a:r>
              <a:rPr sz="2400" b="1" dirty="0" err="1" smtClean="0">
                <a:solidFill>
                  <a:schemeClr val="tx1"/>
                </a:solidFill>
                <a:latin typeface="楷体" panose="02010609060101010101" charset="-122"/>
                <a:ea typeface="楷体" panose="02010609060101010101" charset="-122"/>
                <a:cs typeface="楷体" panose="02010609060101010101" charset="-122"/>
                <a:sym typeface="+mn-ea"/>
              </a:rPr>
              <a:t>卷起了巨浪</a:t>
            </a:r>
            <a:r>
              <a:rPr sz="2400" b="1" dirty="0" err="1">
                <a:solidFill>
                  <a:schemeClr val="tx1"/>
                </a:solidFill>
                <a:latin typeface="楷体" panose="02010609060101010101" charset="-122"/>
                <a:ea typeface="楷体" panose="02010609060101010101" charset="-122"/>
                <a:cs typeface="楷体" panose="02010609060101010101" charset="-122"/>
                <a:sym typeface="+mn-ea"/>
              </a:rPr>
              <a:t>。</a:t>
            </a:r>
            <a:r>
              <a:rPr sz="2400" b="1" dirty="0" err="1" smtClean="0">
                <a:solidFill>
                  <a:schemeClr val="tx1"/>
                </a:solidFill>
                <a:latin typeface="楷体" panose="02010609060101010101" charset="-122"/>
                <a:ea typeface="楷体" panose="02010609060101010101" charset="-122"/>
                <a:cs typeface="楷体" panose="02010609060101010101" charset="-122"/>
                <a:sym typeface="+mn-ea"/>
              </a:rPr>
              <a:t>被月光照得雪亮的浪花</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a:t>
            </a:r>
            <a:r>
              <a:rPr sz="2400" b="1" dirty="0" err="1" smtClean="0">
                <a:solidFill>
                  <a:schemeClr val="tx1"/>
                </a:solidFill>
                <a:latin typeface="楷体" panose="02010609060101010101" charset="-122"/>
                <a:ea typeface="楷体" panose="02010609060101010101" charset="-122"/>
                <a:cs typeface="楷体" panose="02010609060101010101" charset="-122"/>
                <a:sym typeface="+mn-ea"/>
              </a:rPr>
              <a:t>一个连一个朝着岸边涌过来</a:t>
            </a:r>
            <a:r>
              <a:rPr sz="2400" b="1" dirty="0">
                <a:solidFill>
                  <a:schemeClr val="tx1"/>
                </a:solidFill>
                <a:latin typeface="楷体" panose="02010609060101010101" charset="-122"/>
                <a:ea typeface="楷体" panose="02010609060101010101" charset="-122"/>
                <a:cs typeface="楷体" panose="02010609060101010101" charset="-122"/>
                <a:sym typeface="+mn-ea"/>
              </a:rPr>
              <a:t>……</a:t>
            </a:r>
            <a:r>
              <a:rPr sz="2400" b="1" dirty="0" err="1" smtClean="0">
                <a:solidFill>
                  <a:schemeClr val="tx1"/>
                </a:solidFill>
                <a:latin typeface="楷体" panose="02010609060101010101" charset="-122"/>
                <a:ea typeface="楷体" panose="02010609060101010101" charset="-122"/>
                <a:cs typeface="楷体" panose="02010609060101010101" charset="-122"/>
                <a:sym typeface="+mn-ea"/>
              </a:rPr>
              <a:t>皮鞋匠看看妹妹</a:t>
            </a:r>
            <a:r>
              <a:rPr lang="zh-CN" altLang="en-US" sz="2400" b="1" dirty="0" smtClean="0">
                <a:solidFill>
                  <a:schemeClr val="tx1"/>
                </a:solidFill>
                <a:latin typeface="楷体" panose="02010609060101010101" charset="-122"/>
                <a:ea typeface="楷体" panose="02010609060101010101" charset="-122"/>
                <a:cs typeface="楷体" panose="02010609060101010101" charset="-122"/>
                <a:sym typeface="+mn-ea"/>
              </a:rPr>
              <a:t>，</a:t>
            </a:r>
            <a:r>
              <a:rPr sz="2400" b="1" dirty="0" err="1" smtClean="0">
                <a:solidFill>
                  <a:schemeClr val="tx1"/>
                </a:solidFill>
                <a:latin typeface="楷体" panose="02010609060101010101" charset="-122"/>
                <a:ea typeface="楷体" panose="02010609060101010101" charset="-122"/>
                <a:cs typeface="楷体" panose="02010609060101010101" charset="-122"/>
                <a:sym typeface="+mn-ea"/>
              </a:rPr>
              <a:t>月光正照在她那</a:t>
            </a:r>
            <a:r>
              <a:rPr lang="zh-CN" altLang="en-US" sz="2400" b="1" dirty="0">
                <a:solidFill>
                  <a:prstClr val="black"/>
                </a:solidFill>
                <a:latin typeface="楷体" panose="02010609060101010101" charset="-122"/>
                <a:ea typeface="楷体" panose="02010609060101010101" charset="-122"/>
                <a:cs typeface="楷体" panose="02010609060101010101" charset="-122"/>
                <a:sym typeface="+mn-ea"/>
              </a:rPr>
              <a:t>（     ）的脸上，照着她睁得大大的眼睛。她仿佛也看到了，看到了她从来没有看到过的景象</a:t>
            </a:r>
            <a:r>
              <a:rPr lang="en-US" altLang="zh-CN" sz="2400" b="1" dirty="0">
                <a:solidFill>
                  <a:prstClr val="black"/>
                </a:solidFill>
                <a:latin typeface="楷体" panose="02010609060101010101" charset="-122"/>
                <a:ea typeface="楷体" panose="02010609060101010101" charset="-122"/>
                <a:cs typeface="楷体" panose="02010609060101010101" charset="-122"/>
                <a:sym typeface="+mn-ea"/>
              </a:rPr>
              <a:t>——</a:t>
            </a:r>
            <a:r>
              <a:rPr lang="zh-CN" altLang="en-US" sz="2400" b="1" dirty="0">
                <a:solidFill>
                  <a:prstClr val="black"/>
                </a:solidFill>
                <a:latin typeface="楷体" panose="02010609060101010101" charset="-122"/>
                <a:ea typeface="楷体" panose="02010609060101010101" charset="-122"/>
                <a:cs typeface="楷体" panose="02010609060101010101" charset="-122"/>
                <a:sym typeface="+mn-ea"/>
              </a:rPr>
              <a:t>月光照耀下的（        ）的大海。</a:t>
            </a:r>
            <a:endParaRPr lang="zh-CN" altLang="en-US" sz="2400" b="1" dirty="0">
              <a:solidFill>
                <a:prstClr val="black"/>
              </a:solidFill>
              <a:latin typeface="楷体" panose="02010609060101010101" charset="-122"/>
              <a:ea typeface="楷体" panose="02010609060101010101" charset="-122"/>
              <a:cs typeface="楷体" panose="02010609060101010101" charset="-122"/>
              <a:sym typeface="+mn-ea"/>
            </a:endParaRPr>
          </a:p>
          <a:p>
            <a:pPr lvl="0">
              <a:lnSpc>
                <a:spcPct val="110000"/>
              </a:lnSpc>
            </a:pPr>
            <a:r>
              <a:rPr lang="zh-CN" altLang="en-US" sz="2400" b="1" dirty="0" smtClean="0">
                <a:solidFill>
                  <a:prstClr val="black"/>
                </a:solidFill>
                <a:latin typeface="宋体" panose="02010600030101010101" pitchFamily="2" charset="-122"/>
                <a:ea typeface="宋体" panose="02010600030101010101" pitchFamily="2" charset="-122"/>
                <a:cs typeface="宋体" panose="02010600030101010101" pitchFamily="2" charset="-122"/>
                <a:sym typeface="+mn-ea"/>
              </a:rPr>
              <a:t>   </a:t>
            </a:r>
            <a:r>
              <a:rPr lang="en-US" altLang="zh-CN" sz="2400" b="1" dirty="0" smtClean="0">
                <a:solidFill>
                  <a:prstClr val="black"/>
                </a:solidFill>
                <a:latin typeface="宋体" panose="02010600030101010101" pitchFamily="2" charset="-122"/>
                <a:ea typeface="宋体" panose="02010600030101010101" pitchFamily="2" charset="-122"/>
                <a:cs typeface="宋体" panose="02010600030101010101" pitchFamily="2" charset="-122"/>
                <a:sym typeface="+mn-ea"/>
              </a:rPr>
              <a:t>1</a:t>
            </a:r>
            <a:r>
              <a:rPr lang="en-US" altLang="zh-CN" sz="2400" b="1" dirty="0">
                <a:solidFill>
                  <a:prstClr val="black"/>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sz="2400" b="1" dirty="0">
                <a:solidFill>
                  <a:prstClr val="black"/>
                </a:solidFill>
                <a:latin typeface="宋体" panose="02010600030101010101" pitchFamily="2" charset="-122"/>
                <a:ea typeface="宋体" panose="02010600030101010101" pitchFamily="2" charset="-122"/>
                <a:cs typeface="宋体" panose="02010600030101010101" pitchFamily="2" charset="-122"/>
                <a:sym typeface="+mn-ea"/>
              </a:rPr>
              <a:t>用“</a:t>
            </a:r>
            <a:r>
              <a:rPr lang="zh-CN" altLang="en-US" sz="2400" b="1" u="sng" dirty="0">
                <a:solidFill>
                  <a:prstClr val="black"/>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2400" b="1" u="sng" dirty="0" smtClean="0">
                <a:solidFill>
                  <a:prstClr val="black"/>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2400" b="1" dirty="0" smtClean="0">
                <a:solidFill>
                  <a:prstClr val="black"/>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sz="2400" b="1" dirty="0">
                <a:solidFill>
                  <a:prstClr val="black"/>
                </a:solidFill>
                <a:latin typeface="宋体" panose="02010600030101010101" pitchFamily="2" charset="-122"/>
                <a:ea typeface="宋体" panose="02010600030101010101" pitchFamily="2" charset="-122"/>
                <a:cs typeface="宋体" panose="02010600030101010101" pitchFamily="2" charset="-122"/>
                <a:sym typeface="+mn-ea"/>
              </a:rPr>
              <a:t>在文中画出实在事物，用“</a:t>
            </a:r>
            <a:r>
              <a:rPr lang="zh-CN" altLang="en-US" sz="2400" b="1" u="wavyHeavy" dirty="0">
                <a:solidFill>
                  <a:prstClr val="black"/>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2400" b="1" u="wavyHeavy" dirty="0" smtClean="0">
                <a:solidFill>
                  <a:prstClr val="black"/>
                </a:solidFill>
                <a:latin typeface="宋体" panose="02010600030101010101" pitchFamily="2" charset="-122"/>
                <a:ea typeface="宋体" panose="02010600030101010101" pitchFamily="2" charset="-122"/>
                <a:cs typeface="宋体" panose="02010600030101010101" pitchFamily="2" charset="-122"/>
                <a:sym typeface="+mn-ea"/>
              </a:rPr>
              <a:t> </a:t>
            </a:r>
            <a:r>
              <a:rPr lang="zh-CN" altLang="en-US" sz="2400" b="1" dirty="0" smtClean="0">
                <a:solidFill>
                  <a:prstClr val="black"/>
                </a:solidFill>
                <a:latin typeface="宋体" panose="02010600030101010101" pitchFamily="2" charset="-122"/>
                <a:ea typeface="宋体" panose="02010600030101010101" pitchFamily="2" charset="-122"/>
                <a:cs typeface="宋体" panose="02010600030101010101" pitchFamily="2" charset="-122"/>
                <a:sym typeface="+mn-ea"/>
              </a:rPr>
              <a:t>”</a:t>
            </a:r>
            <a:r>
              <a:rPr lang="zh-CN" altLang="en-US" sz="2400" b="1" dirty="0">
                <a:solidFill>
                  <a:prstClr val="black"/>
                </a:solidFill>
                <a:latin typeface="宋体" panose="02010600030101010101" pitchFamily="2" charset="-122"/>
                <a:ea typeface="宋体" panose="02010600030101010101" pitchFamily="2" charset="-122"/>
                <a:cs typeface="宋体" panose="02010600030101010101" pitchFamily="2" charset="-122"/>
                <a:sym typeface="+mn-ea"/>
              </a:rPr>
              <a:t>画出联想的内容</a:t>
            </a:r>
            <a:r>
              <a:rPr lang="zh-CN" altLang="en-US" sz="2400" b="1" dirty="0" smtClean="0">
                <a:solidFill>
                  <a:prstClr val="black"/>
                </a:solidFill>
                <a:latin typeface="宋体" panose="02010600030101010101" pitchFamily="2" charset="-122"/>
                <a:ea typeface="宋体" panose="02010600030101010101" pitchFamily="2" charset="-122"/>
                <a:cs typeface="宋体" panose="02010600030101010101" pitchFamily="2" charset="-122"/>
                <a:sym typeface="+mn-ea"/>
              </a:rPr>
              <a:t>。</a:t>
            </a:r>
            <a:endParaRPr lang="en-US" altLang="zh-CN" sz="2400" b="1" dirty="0">
              <a:latin typeface="楷体" panose="02010609060101010101" charset="-122"/>
              <a:ea typeface="楷体" panose="02010609060101010101" charset="-122"/>
              <a:cs typeface="楷体" panose="02010609060101010101" charset="-122"/>
            </a:endParaRPr>
          </a:p>
        </p:txBody>
      </p:sp>
      <p:sp>
        <p:nvSpPr>
          <p:cNvPr id="10" name="文本框 9"/>
          <p:cNvSpPr txBox="1"/>
          <p:nvPr/>
        </p:nvSpPr>
        <p:spPr>
          <a:xfrm>
            <a:off x="7705597" y="622804"/>
            <a:ext cx="1281923" cy="461665"/>
          </a:xfrm>
          <a:prstGeom prst="rect">
            <a:avLst/>
          </a:prstGeom>
          <a:noFill/>
        </p:spPr>
        <p:txBody>
          <a:bodyPr wrap="square" rtlCol="0" anchor="t">
            <a:spAutoFit/>
          </a:bodyPr>
          <a:lstStyle/>
          <a:p>
            <a:r>
              <a:rPr lang="zh-CN" altLang="en-US" sz="2400" b="1" spc="-600" dirty="0">
                <a:solidFill>
                  <a:srgbClr val="FF0000"/>
                </a:solidFill>
                <a:latin typeface="楷体" panose="02010609060101010101" charset="-122"/>
                <a:ea typeface="楷体" panose="02010609060101010101" charset="-122"/>
                <a:cs typeface="楷体" panose="02010609060101010101" charset="-122"/>
                <a:sym typeface="+mn-ea"/>
              </a:rPr>
              <a:t>水天相接</a:t>
            </a:r>
            <a:endParaRPr lang="zh-CN" altLang="en-US" sz="2400" b="1" spc="-600"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2" name="文本框 1"/>
          <p:cNvSpPr txBox="1"/>
          <p:nvPr/>
        </p:nvSpPr>
        <p:spPr>
          <a:xfrm>
            <a:off x="2775585" y="1012114"/>
            <a:ext cx="1684496" cy="461665"/>
          </a:xfrm>
          <a:prstGeom prst="rect">
            <a:avLst/>
          </a:prstGeom>
          <a:noFill/>
        </p:spPr>
        <p:txBody>
          <a:bodyPr wrap="square" rtlCol="0" anchor="t">
            <a:spAutoFit/>
          </a:bodyPr>
          <a:lstStyle/>
          <a:p>
            <a:r>
              <a:rPr lang="zh-CN" altLang="en-US" sz="2400" b="1">
                <a:solidFill>
                  <a:srgbClr val="FF0000"/>
                </a:solidFill>
                <a:latin typeface="楷体" panose="02010609060101010101" charset="-122"/>
                <a:ea typeface="楷体" panose="02010609060101010101" charset="-122"/>
                <a:cs typeface="楷体" panose="02010609060101010101" charset="-122"/>
                <a:sym typeface="+mn-ea"/>
              </a:rPr>
              <a:t>微波粼粼</a:t>
            </a:r>
            <a:endParaRPr lang="zh-CN" altLang="en-US" sz="24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1" name="文本框 10"/>
          <p:cNvSpPr txBox="1"/>
          <p:nvPr/>
        </p:nvSpPr>
        <p:spPr>
          <a:xfrm>
            <a:off x="3422697" y="1433134"/>
            <a:ext cx="1542409" cy="461665"/>
          </a:xfrm>
          <a:prstGeom prst="rect">
            <a:avLst/>
          </a:prstGeom>
          <a:noFill/>
        </p:spPr>
        <p:txBody>
          <a:bodyPr wrap="square" rtlCol="0" anchor="t">
            <a:spAutoFit/>
          </a:bodyPr>
          <a:lstStyle/>
          <a:p>
            <a:r>
              <a:rPr lang="zh-CN" altLang="en-US" sz="2400" b="1" dirty="0">
                <a:solidFill>
                  <a:srgbClr val="FF0000"/>
                </a:solidFill>
                <a:latin typeface="楷体" panose="02010609060101010101" charset="-122"/>
                <a:ea typeface="楷体" panose="02010609060101010101" charset="-122"/>
                <a:cs typeface="楷体" panose="02010609060101010101" charset="-122"/>
                <a:sym typeface="+mn-ea"/>
              </a:rPr>
              <a:t>一</a:t>
            </a:r>
            <a:r>
              <a:rPr lang="zh-CN" altLang="en-US" sz="2400" b="1" dirty="0" smtClean="0">
                <a:solidFill>
                  <a:srgbClr val="FF0000"/>
                </a:solidFill>
                <a:latin typeface="楷体" panose="02010609060101010101" charset="-122"/>
                <a:ea typeface="楷体" panose="02010609060101010101" charset="-122"/>
                <a:cs typeface="楷体" panose="02010609060101010101" charset="-122"/>
                <a:sym typeface="+mn-ea"/>
              </a:rPr>
              <a:t>缕一缕</a:t>
            </a:r>
            <a:endParaRPr lang="zh-CN" altLang="en-US" sz="2400" b="1" dirty="0">
              <a:solidFill>
                <a:srgbClr val="FF0000"/>
              </a:solidFill>
              <a:latin typeface="楷体" panose="02010609060101010101" charset="-122"/>
              <a:ea typeface="楷体" panose="02010609060101010101" charset="-122"/>
              <a:cs typeface="楷体" panose="02010609060101010101" charset="-122"/>
              <a:sym typeface="+mn-ea"/>
            </a:endParaRPr>
          </a:p>
        </p:txBody>
      </p:sp>
      <p:cxnSp>
        <p:nvCxnSpPr>
          <p:cNvPr id="13" name="直接连接符 12"/>
          <p:cNvCxnSpPr/>
          <p:nvPr/>
        </p:nvCxnSpPr>
        <p:spPr>
          <a:xfrm flipV="1">
            <a:off x="6431374" y="2652374"/>
            <a:ext cx="2312576" cy="10800"/>
          </a:xfrm>
          <a:prstGeom prst="line">
            <a:avLst/>
          </a:prstGeom>
          <a:ln w="38100">
            <a:solidFill>
              <a:srgbClr val="00B050"/>
            </a:solidFill>
          </a:ln>
        </p:spPr>
        <p:style>
          <a:lnRef idx="1">
            <a:schemeClr val="accent2"/>
          </a:lnRef>
          <a:fillRef idx="0">
            <a:schemeClr val="accent2"/>
          </a:fillRef>
          <a:effectRef idx="0">
            <a:schemeClr val="accent2"/>
          </a:effectRef>
          <a:fontRef idx="minor">
            <a:schemeClr val="tx1"/>
          </a:fontRef>
        </p:style>
      </p:cxnSp>
      <p:grpSp>
        <p:nvGrpSpPr>
          <p:cNvPr id="28" name="组合 27"/>
          <p:cNvGrpSpPr/>
          <p:nvPr/>
        </p:nvGrpSpPr>
        <p:grpSpPr>
          <a:xfrm>
            <a:off x="303053" y="789828"/>
            <a:ext cx="8968721" cy="2093379"/>
            <a:chOff x="303053" y="789828"/>
            <a:chExt cx="8968721" cy="2093379"/>
          </a:xfrm>
        </p:grpSpPr>
        <p:sp>
          <p:nvSpPr>
            <p:cNvPr id="15" name="TextBox 14"/>
            <p:cNvSpPr txBox="1"/>
            <p:nvPr/>
          </p:nvSpPr>
          <p:spPr>
            <a:xfrm>
              <a:off x="3542094" y="789828"/>
              <a:ext cx="5729680" cy="461665"/>
            </a:xfrm>
            <a:prstGeom prst="rect">
              <a:avLst/>
            </a:prstGeom>
            <a:noFill/>
          </p:spPr>
          <p:txBody>
            <a:bodyPr wrap="square" rtlCol="0">
              <a:spAutoFit/>
            </a:bodyPr>
            <a:lstStyle/>
            <a:p>
              <a:r>
                <a:rPr lang="en-US" altLang="zh-CN" sz="2400" b="1" spc="-300" dirty="0" smtClean="0">
                  <a:solidFill>
                    <a:srgbClr val="FF0000"/>
                  </a:solidFill>
                </a:rPr>
                <a:t>~~~~~~~~~~~~~~~~~~~~~~~~~~~~~~~~~~~~~</a:t>
              </a:r>
              <a:endParaRPr lang="zh-CN" altLang="en-US" sz="2400" b="1" spc="-300" dirty="0">
                <a:solidFill>
                  <a:srgbClr val="FF0000"/>
                </a:solidFill>
              </a:endParaRPr>
            </a:p>
          </p:txBody>
        </p:sp>
        <p:sp>
          <p:nvSpPr>
            <p:cNvPr id="16" name="TextBox 15"/>
            <p:cNvSpPr txBox="1"/>
            <p:nvPr/>
          </p:nvSpPr>
          <p:spPr>
            <a:xfrm>
              <a:off x="303053" y="1202302"/>
              <a:ext cx="8538845" cy="461665"/>
            </a:xfrm>
            <a:prstGeom prst="rect">
              <a:avLst/>
            </a:prstGeom>
            <a:noFill/>
          </p:spPr>
          <p:txBody>
            <a:bodyPr wrap="square" rtlCol="0">
              <a:spAutoFit/>
            </a:bodyPr>
            <a:lstStyle/>
            <a:p>
              <a:r>
                <a:rPr lang="en-US" altLang="zh-CN" sz="2400" b="1" spc="-300" dirty="0" smtClean="0">
                  <a:solidFill>
                    <a:srgbClr val="FF0000"/>
                  </a:solidFill>
                </a:rPr>
                <a:t>~~~~~~~~~~~~~~~~~~~~~~~~~~~~~~~~~~~~~~~~~~~~~~~~~~~~~~~~~~~</a:t>
              </a:r>
              <a:endParaRPr lang="zh-CN" altLang="en-US" sz="2400" b="1" spc="-300" dirty="0">
                <a:solidFill>
                  <a:srgbClr val="FF0000"/>
                </a:solidFill>
              </a:endParaRPr>
            </a:p>
          </p:txBody>
        </p:sp>
        <p:sp>
          <p:nvSpPr>
            <p:cNvPr id="17" name="TextBox 16"/>
            <p:cNvSpPr txBox="1"/>
            <p:nvPr/>
          </p:nvSpPr>
          <p:spPr>
            <a:xfrm>
              <a:off x="310303" y="2057665"/>
              <a:ext cx="8538845" cy="461665"/>
            </a:xfrm>
            <a:prstGeom prst="rect">
              <a:avLst/>
            </a:prstGeom>
            <a:noFill/>
          </p:spPr>
          <p:txBody>
            <a:bodyPr wrap="square" rtlCol="0">
              <a:spAutoFit/>
            </a:bodyPr>
            <a:lstStyle/>
            <a:p>
              <a:r>
                <a:rPr lang="en-US" altLang="zh-CN" sz="2400" b="1" spc="-300" dirty="0" smtClean="0">
                  <a:solidFill>
                    <a:srgbClr val="FF0000"/>
                  </a:solidFill>
                </a:rPr>
                <a:t>~~~~~~~~~~~~~~~~~~~~~~~~~~~~~~~~~~~~~~~~~~~~~~~~~~~~~~~~~~~</a:t>
              </a:r>
              <a:endParaRPr lang="zh-CN" altLang="en-US" sz="2400" b="1" spc="-300" dirty="0">
                <a:solidFill>
                  <a:srgbClr val="FF0000"/>
                </a:solidFill>
              </a:endParaRPr>
            </a:p>
          </p:txBody>
        </p:sp>
        <p:sp>
          <p:nvSpPr>
            <p:cNvPr id="18" name="TextBox 17"/>
            <p:cNvSpPr txBox="1"/>
            <p:nvPr/>
          </p:nvSpPr>
          <p:spPr>
            <a:xfrm>
              <a:off x="311601" y="1647859"/>
              <a:ext cx="8538845" cy="461665"/>
            </a:xfrm>
            <a:prstGeom prst="rect">
              <a:avLst/>
            </a:prstGeom>
            <a:noFill/>
          </p:spPr>
          <p:txBody>
            <a:bodyPr wrap="square" rtlCol="0">
              <a:spAutoFit/>
            </a:bodyPr>
            <a:lstStyle/>
            <a:p>
              <a:r>
                <a:rPr lang="en-US" altLang="zh-CN" sz="2400" b="1" spc="-300" dirty="0" smtClean="0">
                  <a:solidFill>
                    <a:srgbClr val="FF0000"/>
                  </a:solidFill>
                </a:rPr>
                <a:t>~~~~~~~~~~~~~~~~~~~~~~~~~~~~~~~~~~~~~~~~~~~~~~~~~~~~~~~~~~~</a:t>
              </a:r>
              <a:endParaRPr lang="zh-CN" altLang="en-US" sz="2400" b="1" spc="-300" dirty="0">
                <a:solidFill>
                  <a:srgbClr val="FF0000"/>
                </a:solidFill>
              </a:endParaRPr>
            </a:p>
          </p:txBody>
        </p:sp>
        <p:sp>
          <p:nvSpPr>
            <p:cNvPr id="19" name="TextBox 18"/>
            <p:cNvSpPr txBox="1"/>
            <p:nvPr/>
          </p:nvSpPr>
          <p:spPr>
            <a:xfrm>
              <a:off x="311601" y="2421542"/>
              <a:ext cx="5729680" cy="461665"/>
            </a:xfrm>
            <a:prstGeom prst="rect">
              <a:avLst/>
            </a:prstGeom>
            <a:noFill/>
          </p:spPr>
          <p:txBody>
            <a:bodyPr wrap="square" rtlCol="0">
              <a:spAutoFit/>
            </a:bodyPr>
            <a:lstStyle/>
            <a:p>
              <a:r>
                <a:rPr lang="en-US" altLang="zh-CN" sz="2400" b="1" spc="-300" dirty="0" smtClean="0">
                  <a:solidFill>
                    <a:srgbClr val="FF0000"/>
                  </a:solidFill>
                </a:rPr>
                <a:t>~~~~~~~~~~~~~~~~~~~~~~~~~~</a:t>
              </a:r>
              <a:endParaRPr lang="zh-CN" altLang="en-US" sz="2400" b="1" spc="-300" dirty="0">
                <a:solidFill>
                  <a:srgbClr val="FF0000"/>
                </a:solidFill>
              </a:endParaRPr>
            </a:p>
          </p:txBody>
        </p:sp>
      </p:grpSp>
      <p:grpSp>
        <p:nvGrpSpPr>
          <p:cNvPr id="29" name="组合 28"/>
          <p:cNvGrpSpPr/>
          <p:nvPr/>
        </p:nvGrpSpPr>
        <p:grpSpPr>
          <a:xfrm>
            <a:off x="272522" y="3250482"/>
            <a:ext cx="8938576" cy="837975"/>
            <a:chOff x="272522" y="3250482"/>
            <a:chExt cx="8938576" cy="837975"/>
          </a:xfrm>
        </p:grpSpPr>
        <p:sp>
          <p:nvSpPr>
            <p:cNvPr id="20" name="TextBox 19"/>
            <p:cNvSpPr txBox="1"/>
            <p:nvPr/>
          </p:nvSpPr>
          <p:spPr>
            <a:xfrm>
              <a:off x="5122440" y="3250482"/>
              <a:ext cx="4088658" cy="461665"/>
            </a:xfrm>
            <a:prstGeom prst="rect">
              <a:avLst/>
            </a:prstGeom>
            <a:noFill/>
          </p:spPr>
          <p:txBody>
            <a:bodyPr wrap="square" rtlCol="0">
              <a:spAutoFit/>
            </a:bodyPr>
            <a:lstStyle/>
            <a:p>
              <a:r>
                <a:rPr lang="en-US" altLang="zh-CN" sz="2400" b="1" spc="-300" dirty="0" smtClean="0">
                  <a:solidFill>
                    <a:srgbClr val="FF0000"/>
                  </a:solidFill>
                </a:rPr>
                <a:t>~~~~~~~~~~~~~~~~~~~~~~~~~~</a:t>
              </a:r>
              <a:endParaRPr lang="zh-CN" altLang="en-US" sz="2400" b="1" spc="-300" dirty="0">
                <a:solidFill>
                  <a:srgbClr val="FF0000"/>
                </a:solidFill>
              </a:endParaRPr>
            </a:p>
          </p:txBody>
        </p:sp>
        <p:sp>
          <p:nvSpPr>
            <p:cNvPr id="21" name="TextBox 20"/>
            <p:cNvSpPr txBox="1"/>
            <p:nvPr/>
          </p:nvSpPr>
          <p:spPr>
            <a:xfrm>
              <a:off x="272522" y="3626792"/>
              <a:ext cx="1441978" cy="461665"/>
            </a:xfrm>
            <a:prstGeom prst="rect">
              <a:avLst/>
            </a:prstGeom>
            <a:noFill/>
          </p:spPr>
          <p:txBody>
            <a:bodyPr wrap="square" rtlCol="0">
              <a:spAutoFit/>
            </a:bodyPr>
            <a:lstStyle/>
            <a:p>
              <a:r>
                <a:rPr lang="en-US" altLang="zh-CN" sz="2400" b="1" spc="-300" dirty="0" smtClean="0">
                  <a:solidFill>
                    <a:srgbClr val="FF0000"/>
                  </a:solidFill>
                </a:rPr>
                <a:t>~~~~~~~~</a:t>
              </a:r>
              <a:endParaRPr lang="zh-CN" altLang="en-US" sz="2400" b="1" spc="-300" dirty="0">
                <a:solidFill>
                  <a:srgbClr val="FF0000"/>
                </a:solidFill>
              </a:endParaRPr>
            </a:p>
          </p:txBody>
        </p:sp>
      </p:grpSp>
      <p:cxnSp>
        <p:nvCxnSpPr>
          <p:cNvPr id="24" name="直接连接符 23"/>
          <p:cNvCxnSpPr/>
          <p:nvPr/>
        </p:nvCxnSpPr>
        <p:spPr>
          <a:xfrm flipV="1">
            <a:off x="468714" y="3061949"/>
            <a:ext cx="5770161" cy="10800"/>
          </a:xfrm>
          <a:prstGeom prst="line">
            <a:avLst/>
          </a:prstGeom>
          <a:ln w="38100">
            <a:solidFill>
              <a:srgbClr val="00B050"/>
            </a:solidFill>
          </a:ln>
        </p:spPr>
        <p:style>
          <a:lnRef idx="1">
            <a:schemeClr val="accent2"/>
          </a:lnRef>
          <a:fillRef idx="0">
            <a:schemeClr val="accent2"/>
          </a:fillRef>
          <a:effectRef idx="0">
            <a:schemeClr val="accent2"/>
          </a:effectRef>
          <a:fontRef idx="minor">
            <a:schemeClr val="tx1"/>
          </a:fontRef>
        </p:style>
      </p:cxnSp>
      <p:sp>
        <p:nvSpPr>
          <p:cNvPr id="30" name="文本框 3"/>
          <p:cNvSpPr txBox="1"/>
          <p:nvPr/>
        </p:nvSpPr>
        <p:spPr>
          <a:xfrm>
            <a:off x="685324" y="2633324"/>
            <a:ext cx="991076" cy="461665"/>
          </a:xfrm>
          <a:prstGeom prst="rect">
            <a:avLst/>
          </a:prstGeom>
          <a:noFill/>
        </p:spPr>
        <p:txBody>
          <a:bodyPr wrap="square" rtlCol="0" anchor="t">
            <a:spAutoFit/>
          </a:bodyPr>
          <a:lstStyle/>
          <a:p>
            <a:r>
              <a:rPr lang="zh-CN" altLang="en-US" sz="2400" b="1" dirty="0">
                <a:solidFill>
                  <a:srgbClr val="FF0000"/>
                </a:solidFill>
                <a:latin typeface="楷体" panose="02010609060101010101" charset="-122"/>
                <a:ea typeface="楷体" panose="02010609060101010101" charset="-122"/>
                <a:cs typeface="楷体" panose="02010609060101010101" charset="-122"/>
                <a:sym typeface="+mn-ea"/>
              </a:rPr>
              <a:t>恬静</a:t>
            </a:r>
            <a:endParaRPr lang="zh-CN" altLang="en-US" sz="24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31" name="文本框 4"/>
          <p:cNvSpPr txBox="1"/>
          <p:nvPr/>
        </p:nvSpPr>
        <p:spPr>
          <a:xfrm>
            <a:off x="7366365" y="3019649"/>
            <a:ext cx="1621155" cy="461665"/>
          </a:xfrm>
          <a:prstGeom prst="rect">
            <a:avLst/>
          </a:prstGeom>
          <a:noFill/>
        </p:spPr>
        <p:txBody>
          <a:bodyPr wrap="square" rtlCol="0" anchor="t">
            <a:spAutoFit/>
          </a:bodyPr>
          <a:lstStyle/>
          <a:p>
            <a:r>
              <a:rPr lang="zh-CN" altLang="en-US" sz="2400" b="1" dirty="0">
                <a:solidFill>
                  <a:srgbClr val="FF0000"/>
                </a:solidFill>
                <a:latin typeface="楷体" panose="02010609060101010101" charset="-122"/>
                <a:ea typeface="楷体" panose="02010609060101010101" charset="-122"/>
                <a:cs typeface="楷体" panose="02010609060101010101" charset="-122"/>
                <a:sym typeface="+mn-ea"/>
              </a:rPr>
              <a:t>波涛汹涌</a:t>
            </a:r>
            <a:endParaRPr lang="zh-CN" altLang="en-US" sz="2400" b="1" dirty="0">
              <a:solidFill>
                <a:srgbClr val="FF000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p:cTn id="27" dur="500" fill="hold"/>
                                        <p:tgtEl>
                                          <p:spTgt spid="30"/>
                                        </p:tgtEl>
                                        <p:attrNameLst>
                                          <p:attrName>ppt_w</p:attrName>
                                        </p:attrNameLst>
                                      </p:cBhvr>
                                      <p:tavLst>
                                        <p:tav tm="0">
                                          <p:val>
                                            <p:fltVal val="0"/>
                                          </p:val>
                                        </p:tav>
                                        <p:tav tm="100000">
                                          <p:val>
                                            <p:strVal val="#ppt_w"/>
                                          </p:val>
                                        </p:tav>
                                      </p:tavLst>
                                    </p:anim>
                                    <p:anim calcmode="lin" valueType="num">
                                      <p:cBhvr>
                                        <p:cTn id="28" dur="500" fill="hold"/>
                                        <p:tgtEl>
                                          <p:spTgt spid="30"/>
                                        </p:tgtEl>
                                        <p:attrNameLst>
                                          <p:attrName>ppt_h</p:attrName>
                                        </p:attrNameLst>
                                      </p:cBhvr>
                                      <p:tavLst>
                                        <p:tav tm="0">
                                          <p:val>
                                            <p:fltVal val="0"/>
                                          </p:val>
                                        </p:tav>
                                        <p:tav tm="100000">
                                          <p:val>
                                            <p:strVal val="#ppt_h"/>
                                          </p:val>
                                        </p:tav>
                                      </p:tavLst>
                                    </p:anim>
                                    <p:animEffect transition="in" filter="fade">
                                      <p:cBhvr>
                                        <p:cTn id="29" dur="500"/>
                                        <p:tgtEl>
                                          <p:spTgt spid="30"/>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barn(inVertical)">
                                      <p:cBhvr>
                                        <p:cTn id="34" dur="500"/>
                                        <p:tgtEl>
                                          <p:spTgt spid="13"/>
                                        </p:tgtEl>
                                      </p:cBhvr>
                                    </p:animEffect>
                                  </p:childTnLst>
                                </p:cTn>
                              </p:par>
                              <p:par>
                                <p:cTn id="35" presetID="16" presetClass="entr" presetSubtype="21"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barn(inVertical)">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nodeType="click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barn(inVertical)">
                                      <p:cBhvr>
                                        <p:cTn id="42" dur="500"/>
                                        <p:tgtEl>
                                          <p:spTgt spid="28"/>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barn(inVertical)">
                                      <p:cBhvr>
                                        <p:cTn id="4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 grpId="0"/>
      <p:bldP spid="11" grpId="0"/>
      <p:bldP spid="30" grpId="0"/>
      <p:bldP spid="31"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2750" y="829945"/>
            <a:ext cx="8638540" cy="2330450"/>
          </a:xfrm>
          <a:prstGeom prst="rect">
            <a:avLst/>
          </a:prstGeom>
          <a:noFill/>
        </p:spPr>
        <p:txBody>
          <a:bodyPr wrap="square" rtlCol="0">
            <a:spAutoFit/>
          </a:bodyPr>
          <a:lstStyle/>
          <a:p>
            <a:pPr>
              <a:lnSpc>
                <a:spcPct val="130000"/>
              </a:lnSpc>
            </a:pPr>
            <a:r>
              <a:rPr lang="en-US" altLang="zh-CN" sz="2800" b="1" dirty="0">
                <a:latin typeface="宋体" panose="02010600030101010101" pitchFamily="2" charset="-122"/>
                <a:ea typeface="宋体" panose="02010600030101010101" pitchFamily="2" charset="-122"/>
                <a:cs typeface="宋体" panose="02010600030101010101" pitchFamily="2" charset="-122"/>
                <a:sym typeface="+mn-ea"/>
              </a:rPr>
              <a:t>2.</a:t>
            </a:r>
            <a:r>
              <a:rPr lang="en-US" altLang="zh-CN" sz="2800" b="1" dirty="0" smtClean="0">
                <a:latin typeface="宋体" panose="02010600030101010101" pitchFamily="2" charset="-122"/>
                <a:ea typeface="宋体" panose="02010600030101010101" pitchFamily="2" charset="-122"/>
                <a:cs typeface="宋体" panose="02010600030101010101" pitchFamily="2" charset="-122"/>
                <a:sym typeface="+mn-ea"/>
              </a:rPr>
              <a:t>皮鞋匠的第一次联想描绘了三幅画面</a:t>
            </a:r>
            <a:r>
              <a:rPr lang="zh-CN" altLang="en-US" sz="2800" b="1" dirty="0" smtClean="0">
                <a:latin typeface="宋体" panose="02010600030101010101" pitchFamily="2" charset="-122"/>
                <a:ea typeface="宋体" panose="02010600030101010101" pitchFamily="2" charset="-122"/>
                <a:cs typeface="宋体" panose="02010600030101010101" pitchFamily="2" charset="-122"/>
                <a:sym typeface="+mn-ea"/>
              </a:rPr>
              <a:t>，</a:t>
            </a:r>
            <a:r>
              <a:rPr lang="en-US" altLang="zh-CN" sz="2800" b="1" dirty="0" err="1" smtClean="0">
                <a:latin typeface="宋体" panose="02010600030101010101" pitchFamily="2" charset="-122"/>
                <a:ea typeface="宋体" panose="02010600030101010101" pitchFamily="2" charset="-122"/>
                <a:cs typeface="宋体" panose="02010600030101010101" pitchFamily="2" charset="-122"/>
                <a:sym typeface="+mn-ea"/>
              </a:rPr>
              <a:t>它们是</a:t>
            </a: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a:t>
            </a:r>
            <a:endParaRPr lang="en-US" altLang="zh-CN" sz="2800" b="1" dirty="0">
              <a:latin typeface="宋体" panose="02010600030101010101" pitchFamily="2" charset="-122"/>
              <a:ea typeface="宋体" panose="02010600030101010101" pitchFamily="2" charset="-122"/>
              <a:cs typeface="宋体" panose="02010600030101010101" pitchFamily="2" charset="-122"/>
              <a:sym typeface="+mn-ea"/>
            </a:endParaRPr>
          </a:p>
          <a:p>
            <a:pPr>
              <a:lnSpc>
                <a:spcPct val="130000"/>
              </a:lnSpc>
            </a:pP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sz="2800" b="1" dirty="0">
                <a:latin typeface="宋体" panose="02010600030101010101" pitchFamily="2" charset="-122"/>
                <a:ea typeface="宋体" panose="02010600030101010101" pitchFamily="2" charset="-122"/>
                <a:cs typeface="宋体" panose="02010600030101010101" pitchFamily="2" charset="-122"/>
                <a:sym typeface="+mn-ea"/>
              </a:rPr>
              <a:t>1</a:t>
            </a: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sz="2800" b="1" u="sng" dirty="0">
                <a:latin typeface="宋体" panose="02010600030101010101" pitchFamily="2" charset="-122"/>
                <a:ea typeface="宋体" panose="02010600030101010101" pitchFamily="2" charset="-122"/>
                <a:cs typeface="宋体" panose="02010600030101010101" pitchFamily="2" charset="-122"/>
                <a:sym typeface="+mn-ea"/>
              </a:rPr>
              <a:t>                                </a:t>
            </a: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2800" b="1" dirty="0">
              <a:latin typeface="宋体" panose="02010600030101010101" pitchFamily="2" charset="-122"/>
              <a:ea typeface="宋体" panose="02010600030101010101" pitchFamily="2" charset="-122"/>
              <a:cs typeface="宋体" panose="02010600030101010101" pitchFamily="2" charset="-122"/>
              <a:sym typeface="+mn-ea"/>
            </a:endParaRPr>
          </a:p>
          <a:p>
            <a:pPr>
              <a:lnSpc>
                <a:spcPct val="130000"/>
              </a:lnSpc>
            </a:pP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sz="2800" b="1" dirty="0">
                <a:latin typeface="宋体" panose="02010600030101010101" pitchFamily="2" charset="-122"/>
                <a:ea typeface="宋体" panose="02010600030101010101" pitchFamily="2" charset="-122"/>
                <a:cs typeface="宋体" panose="02010600030101010101" pitchFamily="2" charset="-122"/>
                <a:sym typeface="+mn-ea"/>
              </a:rPr>
              <a:t>2</a:t>
            </a: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a:t>
            </a:r>
            <a:r>
              <a:rPr lang="zh-CN" altLang="en-US" sz="2800" b="1" u="sng" dirty="0">
                <a:latin typeface="宋体" panose="02010600030101010101" pitchFamily="2" charset="-122"/>
                <a:ea typeface="宋体" panose="02010600030101010101" pitchFamily="2" charset="-122"/>
                <a:cs typeface="宋体" panose="02010600030101010101" pitchFamily="2" charset="-122"/>
                <a:sym typeface="+mn-ea"/>
              </a:rPr>
              <a:t>                              </a:t>
            </a:r>
            <a:r>
              <a:rPr lang="zh-CN" altLang="en-US" sz="2800" b="1" u="sng" dirty="0" smtClean="0">
                <a:latin typeface="宋体" panose="02010600030101010101" pitchFamily="2" charset="-122"/>
                <a:ea typeface="宋体" panose="02010600030101010101" pitchFamily="2" charset="-122"/>
                <a:cs typeface="宋体" panose="02010600030101010101" pitchFamily="2" charset="-122"/>
                <a:sym typeface="+mn-ea"/>
              </a:rPr>
              <a:t>  </a:t>
            </a: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a:t>
            </a:r>
            <a:endParaRPr lang="en-US" altLang="zh-CN" sz="2800" b="1" dirty="0">
              <a:latin typeface="宋体" panose="02010600030101010101" pitchFamily="2" charset="-122"/>
              <a:ea typeface="宋体" panose="02010600030101010101" pitchFamily="2" charset="-122"/>
              <a:cs typeface="宋体" panose="02010600030101010101" pitchFamily="2" charset="-122"/>
              <a:sym typeface="+mn-ea"/>
            </a:endParaRPr>
          </a:p>
          <a:p>
            <a:pPr>
              <a:lnSpc>
                <a:spcPct val="130000"/>
              </a:lnSpc>
            </a:pP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sz="2800" b="1" dirty="0">
                <a:latin typeface="宋体" panose="02010600030101010101" pitchFamily="2" charset="-122"/>
                <a:ea typeface="宋体" panose="02010600030101010101" pitchFamily="2" charset="-122"/>
                <a:cs typeface="宋体" panose="02010600030101010101" pitchFamily="2" charset="-122"/>
                <a:sym typeface="+mn-ea"/>
              </a:rPr>
              <a:t>3</a:t>
            </a: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a:t>
            </a:r>
            <a:r>
              <a:rPr lang="en-US" altLang="zh-CN" sz="2800" b="1" u="sng" dirty="0">
                <a:latin typeface="宋体" panose="02010600030101010101" pitchFamily="2" charset="-122"/>
                <a:ea typeface="宋体" panose="02010600030101010101" pitchFamily="2" charset="-122"/>
                <a:cs typeface="宋体" panose="02010600030101010101" pitchFamily="2" charset="-122"/>
                <a:sym typeface="+mn-ea"/>
              </a:rPr>
              <a:t>                                </a:t>
            </a:r>
            <a:r>
              <a:rPr lang="zh-CN" altLang="en-US" sz="2800" b="1" dirty="0">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2800" b="1" u="sng" dirty="0">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4" name="文本框 3"/>
          <p:cNvSpPr txBox="1"/>
          <p:nvPr/>
        </p:nvSpPr>
        <p:spPr>
          <a:xfrm>
            <a:off x="1482884" y="1429517"/>
            <a:ext cx="5218748" cy="52197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月亮</a:t>
            </a:r>
            <a:r>
              <a:rPr lang="zh-CN" altLang="en-US" sz="2800" b="1" dirty="0" smtClean="0">
                <a:solidFill>
                  <a:srgbClr val="FF0000"/>
                </a:solidFill>
                <a:latin typeface="楷体" panose="02010609060101010101" charset="-122"/>
                <a:ea typeface="楷体" panose="02010609060101010101" charset="-122"/>
              </a:rPr>
              <a:t>升起，海面</a:t>
            </a:r>
            <a:r>
              <a:rPr lang="zh-CN" altLang="en-US" sz="2800" b="1" dirty="0">
                <a:solidFill>
                  <a:srgbClr val="FF0000"/>
                </a:solidFill>
                <a:latin typeface="楷体" panose="02010609060101010101" charset="-122"/>
                <a:ea typeface="楷体" panose="02010609060101010101" charset="-122"/>
              </a:rPr>
              <a:t>微波粼粼</a:t>
            </a:r>
            <a:endParaRPr lang="zh-CN" altLang="en-US" sz="2800" b="1" dirty="0">
              <a:solidFill>
                <a:srgbClr val="FF0000"/>
              </a:solidFill>
              <a:latin typeface="楷体" panose="02010609060101010101" charset="-122"/>
              <a:ea typeface="楷体" panose="02010609060101010101" charset="-122"/>
            </a:endParaRPr>
          </a:p>
        </p:txBody>
      </p:sp>
      <p:sp>
        <p:nvSpPr>
          <p:cNvPr id="3" name="文本框 2"/>
          <p:cNvSpPr txBox="1"/>
          <p:nvPr/>
        </p:nvSpPr>
        <p:spPr>
          <a:xfrm>
            <a:off x="1472565" y="1971675"/>
            <a:ext cx="5137150" cy="521970"/>
          </a:xfrm>
          <a:prstGeom prst="rect">
            <a:avLst/>
          </a:prstGeom>
          <a:noFill/>
        </p:spPr>
        <p:txBody>
          <a:bodyPr wrap="square" rtlCol="0">
            <a:spAutoFit/>
          </a:bodyPr>
          <a:lstStyle/>
          <a:p>
            <a:r>
              <a:rPr lang="zh-CN" altLang="en-US" sz="2800" b="1" dirty="0">
                <a:solidFill>
                  <a:srgbClr val="FF0000"/>
                </a:solidFill>
                <a:latin typeface="楷体" panose="02010609060101010101" charset="-122"/>
                <a:ea typeface="楷体" panose="02010609060101010101" charset="-122"/>
              </a:rPr>
              <a:t>月亮</a:t>
            </a:r>
            <a:r>
              <a:rPr lang="zh-CN" altLang="en-US" sz="2800" b="1" dirty="0" smtClean="0">
                <a:solidFill>
                  <a:srgbClr val="FF0000"/>
                </a:solidFill>
                <a:latin typeface="楷体" panose="02010609060101010101" charset="-122"/>
                <a:ea typeface="楷体" panose="02010609060101010101" charset="-122"/>
              </a:rPr>
              <a:t>升高，穿过</a:t>
            </a:r>
            <a:r>
              <a:rPr lang="zh-CN" altLang="en-US" sz="2800" b="1" dirty="0">
                <a:solidFill>
                  <a:srgbClr val="FF0000"/>
                </a:solidFill>
                <a:latin typeface="楷体" panose="02010609060101010101" charset="-122"/>
                <a:ea typeface="楷体" panose="02010609060101010101" charset="-122"/>
              </a:rPr>
              <a:t>轻纱似的微云</a:t>
            </a:r>
            <a:endParaRPr lang="zh-CN" altLang="en-US" sz="2800" b="1" dirty="0">
              <a:solidFill>
                <a:srgbClr val="FF0000"/>
              </a:solidFill>
              <a:latin typeface="楷体" panose="02010609060101010101" charset="-122"/>
              <a:ea typeface="楷体" panose="02010609060101010101" charset="-122"/>
            </a:endParaRPr>
          </a:p>
        </p:txBody>
      </p:sp>
      <p:sp>
        <p:nvSpPr>
          <p:cNvPr id="6" name="文本框 5"/>
          <p:cNvSpPr txBox="1"/>
          <p:nvPr/>
        </p:nvSpPr>
        <p:spPr>
          <a:xfrm>
            <a:off x="1482884" y="2521241"/>
            <a:ext cx="5218748" cy="521970"/>
          </a:xfrm>
          <a:prstGeom prst="rect">
            <a:avLst/>
          </a:prstGeom>
          <a:noFill/>
        </p:spPr>
        <p:txBody>
          <a:bodyPr wrap="square" rtlCol="0">
            <a:spAutoFit/>
          </a:bodyPr>
          <a:lstStyle/>
          <a:p>
            <a:r>
              <a:rPr lang="zh-CN" altLang="en-US" sz="2800" b="1">
                <a:solidFill>
                  <a:srgbClr val="FF0000"/>
                </a:solidFill>
                <a:latin typeface="楷体" panose="02010609060101010101" charset="-122"/>
                <a:ea typeface="楷体" panose="02010609060101010101" charset="-122"/>
              </a:rPr>
              <a:t>海面波涛汹涌</a:t>
            </a:r>
            <a:endParaRPr lang="zh-CN" altLang="en-US" sz="2800" b="1">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6"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83235" y="711200"/>
            <a:ext cx="8194040" cy="954107"/>
          </a:xfrm>
          <a:prstGeom prst="rect">
            <a:avLst/>
          </a:prstGeom>
          <a:noFill/>
        </p:spPr>
        <p:txBody>
          <a:bodyPr wrap="square" rtlCol="0">
            <a:spAutoFit/>
          </a:bodyPr>
          <a:lstStyle/>
          <a:p>
            <a:pPr indent="628650"/>
            <a:r>
              <a:rPr lang="en-US" altLang="zh-CN" sz="28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3.</a:t>
            </a:r>
            <a:r>
              <a:rPr sz="28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为什么说盲姑娘“仿佛”</a:t>
            </a:r>
            <a:r>
              <a:rPr sz="28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也看到了她从没看</a:t>
            </a:r>
            <a:r>
              <a:rPr lang="zh-CN" altLang="en-US" sz="28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到</a:t>
            </a:r>
            <a:r>
              <a:rPr sz="2800" b="1" dirty="0" err="1"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过的景象</a:t>
            </a:r>
            <a:r>
              <a:rPr sz="28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2800" dirty="0">
              <a:latin typeface="楷体" panose="02010609060101010101" charset="-122"/>
              <a:ea typeface="楷体" panose="02010609060101010101" charset="-122"/>
              <a:cs typeface="楷体" panose="02010609060101010101" charset="-122"/>
              <a:sym typeface="+mn-ea"/>
            </a:endParaRPr>
          </a:p>
        </p:txBody>
      </p:sp>
      <p:sp>
        <p:nvSpPr>
          <p:cNvPr id="4" name="文本框 3"/>
          <p:cNvSpPr txBox="1"/>
          <p:nvPr/>
        </p:nvSpPr>
        <p:spPr>
          <a:xfrm>
            <a:off x="539591" y="1924341"/>
            <a:ext cx="8171021" cy="1383665"/>
          </a:xfrm>
          <a:prstGeom prst="rect">
            <a:avLst/>
          </a:prstGeom>
          <a:noFill/>
        </p:spPr>
        <p:txBody>
          <a:bodyPr wrap="square" rtlCol="0">
            <a:spAutoFit/>
          </a:bodyPr>
          <a:lstStyle/>
          <a:p>
            <a:r>
              <a:rPr lang="en-US" altLang="zh-CN" sz="2800" b="1" dirty="0">
                <a:solidFill>
                  <a:srgbClr val="FF0000"/>
                </a:solidFill>
                <a:latin typeface="楷体" panose="02010609060101010101" charset="-122"/>
                <a:ea typeface="楷体" panose="02010609060101010101" charset="-122"/>
              </a:rPr>
              <a:t>    </a:t>
            </a:r>
            <a:r>
              <a:rPr lang="zh-CN" altLang="en-US" sz="2800" b="1" dirty="0">
                <a:solidFill>
                  <a:srgbClr val="FF0000"/>
                </a:solidFill>
                <a:latin typeface="楷体" panose="02010609060101010101" charset="-122"/>
                <a:ea typeface="楷体" panose="02010609060101010101" charset="-122"/>
              </a:rPr>
              <a:t>因为盲姑娘是看不见</a:t>
            </a:r>
            <a:r>
              <a:rPr lang="zh-CN" altLang="en-US" sz="2800" b="1" dirty="0" smtClean="0">
                <a:solidFill>
                  <a:srgbClr val="FF0000"/>
                </a:solidFill>
                <a:latin typeface="楷体" panose="02010609060101010101" charset="-122"/>
                <a:ea typeface="楷体" panose="02010609060101010101" charset="-122"/>
              </a:rPr>
              <a:t>的，但是</a:t>
            </a:r>
            <a:r>
              <a:rPr lang="zh-CN" altLang="en-US" sz="2800" b="1" dirty="0">
                <a:solidFill>
                  <a:srgbClr val="FF0000"/>
                </a:solidFill>
                <a:latin typeface="楷体" panose="02010609060101010101" charset="-122"/>
                <a:ea typeface="楷体" panose="02010609060101010101" charset="-122"/>
              </a:rPr>
              <a:t>她懂</a:t>
            </a:r>
            <a:r>
              <a:rPr lang="zh-CN" altLang="en-US" sz="2800" b="1" dirty="0" smtClean="0">
                <a:solidFill>
                  <a:srgbClr val="FF0000"/>
                </a:solidFill>
                <a:latin typeface="楷体" panose="02010609060101010101" charset="-122"/>
                <a:ea typeface="楷体" panose="02010609060101010101" charset="-122"/>
              </a:rPr>
              <a:t>音乐，能</a:t>
            </a:r>
            <a:r>
              <a:rPr lang="zh-CN" altLang="en-US" sz="2800" b="1" dirty="0">
                <a:solidFill>
                  <a:srgbClr val="FF0000"/>
                </a:solidFill>
                <a:latin typeface="楷体" panose="02010609060101010101" charset="-122"/>
                <a:ea typeface="楷体" panose="02010609060101010101" charset="-122"/>
              </a:rPr>
              <a:t>理解、感受贝多芬弹奏的</a:t>
            </a:r>
            <a:r>
              <a:rPr lang="zh-CN" altLang="en-US" sz="2800" b="1" dirty="0" smtClean="0">
                <a:solidFill>
                  <a:srgbClr val="FF0000"/>
                </a:solidFill>
                <a:latin typeface="楷体" panose="02010609060101010101" charset="-122"/>
                <a:ea typeface="楷体" panose="02010609060101010101" charset="-122"/>
              </a:rPr>
              <a:t>内容，“仿佛”也衬托出贝多芬</a:t>
            </a:r>
            <a:r>
              <a:rPr lang="zh-CN" altLang="en-US" sz="2800" b="1" dirty="0">
                <a:solidFill>
                  <a:srgbClr val="FF0000"/>
                </a:solidFill>
                <a:latin typeface="楷体" panose="02010609060101010101" charset="-122"/>
                <a:ea typeface="楷体" panose="02010609060101010101" charset="-122"/>
              </a:rPr>
              <a:t>创作的成功。</a:t>
            </a:r>
            <a:endParaRPr lang="zh-CN" altLang="en-US" sz="28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57200" y="794553"/>
            <a:ext cx="8115300" cy="954107"/>
          </a:xfrm>
          <a:prstGeom prst="rect">
            <a:avLst/>
          </a:prstGeom>
          <a:noFill/>
        </p:spPr>
        <p:txBody>
          <a:bodyPr wrap="square" rtlCol="0">
            <a:spAutoFit/>
          </a:bodyPr>
          <a:lstStyle/>
          <a:p>
            <a:r>
              <a:rPr lang="en-US" altLang="zh-CN" sz="28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lang="en-US" altLang="zh-CN" sz="2800" b="1" dirty="0" smtClean="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lang="en-US" altLang="zh-CN" sz="28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4.</a:t>
            </a:r>
            <a:r>
              <a:rPr sz="28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贝多芬为什么能即兴创作出这么美妙的《月光曲》呢？请你以贝多芬的口气写一写他的心</a:t>
            </a:r>
            <a:r>
              <a:rPr lang="zh-CN" sz="28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里</a:t>
            </a:r>
            <a:r>
              <a:rPr sz="28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话</a:t>
            </a:r>
            <a:r>
              <a:rPr lang="zh-CN" sz="2800" b="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2800" dirty="0">
              <a:latin typeface="楷体" panose="02010609060101010101" charset="-122"/>
              <a:ea typeface="楷体" panose="02010609060101010101" charset="-122"/>
              <a:cs typeface="楷体" panose="02010609060101010101" charset="-122"/>
              <a:sym typeface="+mn-ea"/>
            </a:endParaRPr>
          </a:p>
        </p:txBody>
      </p:sp>
      <p:sp>
        <p:nvSpPr>
          <p:cNvPr id="4" name="文本框 3"/>
          <p:cNvSpPr txBox="1"/>
          <p:nvPr/>
        </p:nvSpPr>
        <p:spPr>
          <a:xfrm>
            <a:off x="505301" y="2091346"/>
            <a:ext cx="8171021" cy="1383665"/>
          </a:xfrm>
          <a:prstGeom prst="rect">
            <a:avLst/>
          </a:prstGeom>
          <a:noFill/>
        </p:spPr>
        <p:txBody>
          <a:bodyPr wrap="square" rtlCol="0">
            <a:spAutoFit/>
          </a:bodyPr>
          <a:lstStyle/>
          <a:p>
            <a:r>
              <a:rPr lang="en-US" altLang="zh-CN" sz="2800" b="1" dirty="0">
                <a:solidFill>
                  <a:srgbClr val="FF0000"/>
                </a:solidFill>
                <a:latin typeface="楷体" panose="02010609060101010101" charset="-122"/>
                <a:ea typeface="楷体" panose="02010609060101010101" charset="-122"/>
              </a:rPr>
              <a:t>    </a:t>
            </a:r>
            <a:r>
              <a:rPr lang="zh-CN" altLang="en-US" sz="2800" b="1" dirty="0">
                <a:solidFill>
                  <a:srgbClr val="FF0000"/>
                </a:solidFill>
                <a:latin typeface="楷体" panose="02010609060101010101" charset="-122"/>
                <a:ea typeface="楷体" panose="02010609060101010101" charset="-122"/>
              </a:rPr>
              <a:t>盲姑娘这几句话使我十分</a:t>
            </a:r>
            <a:r>
              <a:rPr lang="zh-CN" altLang="en-US" sz="2800" b="1" dirty="0" smtClean="0">
                <a:solidFill>
                  <a:srgbClr val="FF0000"/>
                </a:solidFill>
                <a:latin typeface="楷体" panose="02010609060101010101" charset="-122"/>
                <a:ea typeface="楷体" panose="02010609060101010101" charset="-122"/>
              </a:rPr>
              <a:t>感动，一</a:t>
            </a:r>
            <a:r>
              <a:rPr lang="zh-CN" altLang="en-US" sz="2800" b="1" dirty="0">
                <a:solidFill>
                  <a:srgbClr val="FF0000"/>
                </a:solidFill>
                <a:latin typeface="楷体" panose="02010609060101010101" charset="-122"/>
                <a:ea typeface="楷体" panose="02010609060101010101" charset="-122"/>
              </a:rPr>
              <a:t>个双目失明的姑娘这么爱</a:t>
            </a:r>
            <a:r>
              <a:rPr lang="zh-CN" altLang="en-US" sz="2800" b="1" dirty="0" smtClean="0">
                <a:solidFill>
                  <a:srgbClr val="FF0000"/>
                </a:solidFill>
                <a:latin typeface="楷体" panose="02010609060101010101" charset="-122"/>
                <a:ea typeface="楷体" panose="02010609060101010101" charset="-122"/>
              </a:rPr>
              <a:t>音乐，又</a:t>
            </a:r>
            <a:r>
              <a:rPr lang="zh-CN" altLang="en-US" sz="2800" b="1" dirty="0">
                <a:solidFill>
                  <a:srgbClr val="FF0000"/>
                </a:solidFill>
                <a:latin typeface="楷体" panose="02010609060101010101" charset="-122"/>
                <a:ea typeface="楷体" panose="02010609060101010101" charset="-122"/>
              </a:rPr>
              <a:t>这样懂</a:t>
            </a:r>
            <a:r>
              <a:rPr lang="zh-CN" altLang="en-US" sz="2800" b="1" dirty="0" smtClean="0">
                <a:solidFill>
                  <a:srgbClr val="FF0000"/>
                </a:solidFill>
                <a:latin typeface="楷体" panose="02010609060101010101" charset="-122"/>
                <a:ea typeface="楷体" panose="02010609060101010101" charset="-122"/>
              </a:rPr>
              <a:t>音乐，这</a:t>
            </a:r>
            <a:r>
              <a:rPr lang="zh-CN" altLang="en-US" sz="2800" b="1" dirty="0">
                <a:solidFill>
                  <a:srgbClr val="FF0000"/>
                </a:solidFill>
                <a:latin typeface="楷体" panose="02010609060101010101" charset="-122"/>
                <a:ea typeface="楷体" panose="02010609060101010101" charset="-122"/>
              </a:rPr>
              <a:t>是知音啊！正因为遇到了</a:t>
            </a:r>
            <a:r>
              <a:rPr lang="zh-CN" altLang="en-US" sz="2800" b="1" dirty="0" smtClean="0">
                <a:solidFill>
                  <a:srgbClr val="FF0000"/>
                </a:solidFill>
                <a:latin typeface="楷体" panose="02010609060101010101" charset="-122"/>
                <a:ea typeface="楷体" panose="02010609060101010101" charset="-122"/>
              </a:rPr>
              <a:t>知音，我</a:t>
            </a:r>
            <a:r>
              <a:rPr lang="zh-CN" altLang="en-US" sz="2800" b="1" dirty="0">
                <a:solidFill>
                  <a:srgbClr val="FF0000"/>
                </a:solidFill>
                <a:latin typeface="楷体" panose="02010609060101010101" charset="-122"/>
                <a:ea typeface="楷体" panose="02010609060101010101" charset="-122"/>
              </a:rPr>
              <a:t>才有创作的激情。</a:t>
            </a:r>
            <a:endParaRPr lang="zh-CN" altLang="en-US" sz="2800" b="1" dirty="0">
              <a:solidFill>
                <a:srgbClr val="FF0000"/>
              </a:solidFill>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747855" y="2078319"/>
            <a:ext cx="792480" cy="829945"/>
          </a:xfrm>
          <a:prstGeom prst="rect">
            <a:avLst/>
          </a:prstGeom>
          <a:noFill/>
        </p:spPr>
        <p:txBody>
          <a:bodyPr wrap="none" rtlCol="0">
            <a:spAutoFit/>
          </a:bodyPr>
          <a:lstStyle/>
          <a:p>
            <a:pPr algn="l"/>
            <a:r>
              <a:rPr lang="zh-CN" altLang="zh-CN" sz="4800">
                <a:latin typeface="黑体" panose="02010609060101010101" pitchFamily="49" charset="-122"/>
                <a:ea typeface="黑体" panose="02010609060101010101" pitchFamily="49" charset="-122"/>
                <a:cs typeface="楷体" panose="02010609060101010101" charset="-122"/>
                <a:sym typeface="+mn-ea"/>
              </a:rPr>
              <a:t>曝</a:t>
            </a:r>
            <a:endParaRPr lang="zh-CN" altLang="zh-CN" sz="4800">
              <a:latin typeface="黑体" panose="02010609060101010101" pitchFamily="49" charset="-122"/>
              <a:ea typeface="黑体" panose="02010609060101010101" pitchFamily="49" charset="-122"/>
              <a:cs typeface="楷体" panose="02010609060101010101" charset="-122"/>
              <a:sym typeface="+mn-ea"/>
            </a:endParaRPr>
          </a:p>
        </p:txBody>
      </p:sp>
      <p:sp>
        <p:nvSpPr>
          <p:cNvPr id="11" name="文本框 10"/>
          <p:cNvSpPr txBox="1"/>
          <p:nvPr/>
        </p:nvSpPr>
        <p:spPr>
          <a:xfrm>
            <a:off x="1733868" y="1412776"/>
            <a:ext cx="589280" cy="583565"/>
          </a:xfrm>
          <a:prstGeom prst="rect">
            <a:avLst/>
          </a:prstGeom>
          <a:noFill/>
        </p:spPr>
        <p:txBody>
          <a:bodyPr wrap="none" rtlCol="0">
            <a:spAutoFit/>
          </a:bodyPr>
          <a:lstStyle/>
          <a:p>
            <a:pPr algn="l"/>
            <a:r>
              <a:rPr sz="3200" dirty="0" err="1">
                <a:latin typeface="黑体" panose="02010609060101010101" pitchFamily="49" charset="-122"/>
                <a:ea typeface="黑体" panose="02010609060101010101" pitchFamily="49" charset="-122"/>
                <a:cs typeface="楷体" panose="02010609060101010101" charset="-122"/>
                <a:sym typeface="+mn-ea"/>
              </a:rPr>
              <a:t>pù</a:t>
            </a:r>
            <a:endParaRPr sz="3200" dirty="0">
              <a:latin typeface="黑体" panose="02010609060101010101" pitchFamily="49" charset="-122"/>
              <a:ea typeface="黑体" panose="02010609060101010101" pitchFamily="49" charset="-122"/>
              <a:cs typeface="楷体" panose="02010609060101010101" charset="-122"/>
              <a:sym typeface="+mn-ea"/>
            </a:endParaRPr>
          </a:p>
        </p:txBody>
      </p:sp>
      <p:sp>
        <p:nvSpPr>
          <p:cNvPr id="23" name="文本框 22"/>
          <p:cNvSpPr txBox="1"/>
          <p:nvPr/>
        </p:nvSpPr>
        <p:spPr>
          <a:xfrm>
            <a:off x="4175760" y="2046420"/>
            <a:ext cx="792480" cy="829945"/>
          </a:xfrm>
          <a:prstGeom prst="rect">
            <a:avLst/>
          </a:prstGeom>
          <a:noFill/>
        </p:spPr>
        <p:txBody>
          <a:bodyPr wrap="none" rtlCol="0">
            <a:spAutoFit/>
          </a:bodyPr>
          <a:lstStyle/>
          <a:p>
            <a:pPr algn="l"/>
            <a:r>
              <a:rPr lang="zh-CN" altLang="zh-CN" sz="4800">
                <a:latin typeface="黑体" panose="02010609060101010101" pitchFamily="49" charset="-122"/>
                <a:ea typeface="黑体" panose="02010609060101010101" pitchFamily="49" charset="-122"/>
                <a:cs typeface="楷体" panose="02010609060101010101" charset="-122"/>
                <a:sym typeface="+mn-ea"/>
              </a:rPr>
              <a:t>数</a:t>
            </a:r>
            <a:endParaRPr lang="zh-CN" altLang="zh-CN" sz="4800">
              <a:latin typeface="黑体" panose="02010609060101010101" pitchFamily="49" charset="-122"/>
              <a:ea typeface="黑体" panose="02010609060101010101" pitchFamily="49" charset="-122"/>
              <a:cs typeface="楷体" panose="02010609060101010101" charset="-122"/>
              <a:sym typeface="+mn-ea"/>
            </a:endParaRPr>
          </a:p>
        </p:txBody>
      </p:sp>
      <p:sp>
        <p:nvSpPr>
          <p:cNvPr id="24" name="文本框 23"/>
          <p:cNvSpPr txBox="1"/>
          <p:nvPr/>
        </p:nvSpPr>
        <p:spPr>
          <a:xfrm>
            <a:off x="5159693" y="1412776"/>
            <a:ext cx="931069" cy="583565"/>
          </a:xfrm>
          <a:prstGeom prst="rect">
            <a:avLst/>
          </a:prstGeom>
          <a:noFill/>
        </p:spPr>
        <p:txBody>
          <a:bodyPr wrap="square" rtlCol="0">
            <a:spAutoFit/>
          </a:bodyPr>
          <a:lstStyle/>
          <a:p>
            <a:pPr algn="l"/>
            <a:r>
              <a:rPr lang="en-US" altLang="zh-CN" sz="3200">
                <a:latin typeface="黑体" panose="02010609060101010101" pitchFamily="49" charset="-122"/>
                <a:ea typeface="黑体" panose="02010609060101010101" pitchFamily="49" charset="-122"/>
                <a:cs typeface="楷体" panose="02010609060101010101" charset="-122"/>
                <a:sym typeface="+mn-ea"/>
              </a:rPr>
              <a:t>s</a:t>
            </a:r>
            <a:r>
              <a:rPr lang="zh-CN" altLang="en-US" sz="3200">
                <a:latin typeface="黑体" panose="02010609060101010101" pitchFamily="49" charset="-122"/>
                <a:ea typeface="黑体" panose="02010609060101010101" pitchFamily="49" charset="-122"/>
                <a:cs typeface="楷体" panose="02010609060101010101" charset="-122"/>
                <a:sym typeface="+mn-ea"/>
              </a:rPr>
              <a:t>hù</a:t>
            </a:r>
            <a:endParaRPr lang="zh-CN" altLang="en-US" sz="3200">
              <a:latin typeface="黑体" panose="02010609060101010101" pitchFamily="49" charset="-122"/>
              <a:ea typeface="黑体" panose="02010609060101010101" pitchFamily="49" charset="-122"/>
              <a:cs typeface="楷体" panose="02010609060101010101" charset="-122"/>
              <a:sym typeface="+mn-ea"/>
            </a:endParaRPr>
          </a:p>
        </p:txBody>
      </p:sp>
      <p:grpSp>
        <p:nvGrpSpPr>
          <p:cNvPr id="5" name="组合 4"/>
          <p:cNvGrpSpPr/>
          <p:nvPr/>
        </p:nvGrpSpPr>
        <p:grpSpPr>
          <a:xfrm>
            <a:off x="214630" y="474160"/>
            <a:ext cx="2513330" cy="508324"/>
            <a:chOff x="458" y="988"/>
            <a:chExt cx="4134" cy="912"/>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59"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多音字</a:t>
              </a:r>
              <a:endParaRPr lang="zh-CN" altLang="en-US" sz="2800" b="1" dirty="0">
                <a:solidFill>
                  <a:schemeClr val="tx1"/>
                </a:solidFill>
                <a:latin typeface="楷体" panose="02010609060101010101" charset="-122"/>
                <a:ea typeface="楷体" panose="02010609060101010101" charset="-122"/>
              </a:endParaRPr>
            </a:p>
          </p:txBody>
        </p:sp>
      </p:grpSp>
      <p:sp>
        <p:nvSpPr>
          <p:cNvPr id="2" name="文本框 1"/>
          <p:cNvSpPr txBox="1"/>
          <p:nvPr/>
        </p:nvSpPr>
        <p:spPr>
          <a:xfrm>
            <a:off x="1734344" y="2776534"/>
            <a:ext cx="792480" cy="583565"/>
          </a:xfrm>
          <a:prstGeom prst="rect">
            <a:avLst/>
          </a:prstGeom>
          <a:noFill/>
        </p:spPr>
        <p:txBody>
          <a:bodyPr wrap="none" rtlCol="0">
            <a:spAutoFit/>
          </a:bodyPr>
          <a:lstStyle/>
          <a:p>
            <a:pPr algn="l"/>
            <a:r>
              <a:rPr sz="3200" dirty="0" err="1">
                <a:latin typeface="黑体" panose="02010609060101010101" pitchFamily="49" charset="-122"/>
                <a:ea typeface="黑体" panose="02010609060101010101" pitchFamily="49" charset="-122"/>
                <a:cs typeface="楷体" panose="02010609060101010101" charset="-122"/>
                <a:sym typeface="+mn-ea"/>
              </a:rPr>
              <a:t>bào</a:t>
            </a:r>
            <a:endParaRPr sz="3200" dirty="0">
              <a:latin typeface="黑体" panose="02010609060101010101" pitchFamily="49" charset="-122"/>
              <a:ea typeface="黑体" panose="02010609060101010101" pitchFamily="49" charset="-122"/>
              <a:cs typeface="楷体" panose="02010609060101010101" charset="-122"/>
              <a:sym typeface="+mn-ea"/>
            </a:endParaRPr>
          </a:p>
        </p:txBody>
      </p:sp>
      <p:sp>
        <p:nvSpPr>
          <p:cNvPr id="12" name="文本框 11"/>
          <p:cNvSpPr txBox="1"/>
          <p:nvPr/>
        </p:nvSpPr>
        <p:spPr>
          <a:xfrm>
            <a:off x="2456974" y="1350615"/>
            <a:ext cx="1300163" cy="707886"/>
          </a:xfrm>
          <a:prstGeom prst="rect">
            <a:avLst/>
          </a:prstGeom>
          <a:noFill/>
        </p:spPr>
        <p:txBody>
          <a:bodyPr wrap="square" rtlCol="0">
            <a:spAutoFit/>
          </a:bodyPr>
          <a:lstStyle/>
          <a:p>
            <a:pPr algn="l"/>
            <a:r>
              <a:rPr lang="zh-CN" altLang="en-US" sz="4000" b="1" dirty="0">
                <a:solidFill>
                  <a:srgbClr val="FF0000"/>
                </a:solidFill>
                <a:latin typeface="楷体" panose="02010609060101010101" charset="-122"/>
                <a:ea typeface="楷体" panose="02010609060101010101" charset="-122"/>
                <a:cs typeface="楷体" panose="02010609060101010101" charset="-122"/>
              </a:rPr>
              <a:t>曝晒</a:t>
            </a:r>
            <a:endParaRPr lang="zh-CN" altLang="en-US" sz="4000" b="1" dirty="0">
              <a:solidFill>
                <a:srgbClr val="FF0000"/>
              </a:solidFill>
              <a:latin typeface="楷体" panose="02010609060101010101" charset="-122"/>
              <a:ea typeface="楷体" panose="02010609060101010101" charset="-122"/>
              <a:cs typeface="楷体" panose="02010609060101010101" charset="-122"/>
            </a:endParaRPr>
          </a:p>
        </p:txBody>
      </p:sp>
      <p:sp>
        <p:nvSpPr>
          <p:cNvPr id="7" name="文本框 6"/>
          <p:cNvSpPr txBox="1"/>
          <p:nvPr/>
        </p:nvSpPr>
        <p:spPr>
          <a:xfrm>
            <a:off x="2526665" y="2714373"/>
            <a:ext cx="1300163" cy="707886"/>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曝光</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8" name="文本框 7"/>
          <p:cNvSpPr txBox="1"/>
          <p:nvPr/>
        </p:nvSpPr>
        <p:spPr>
          <a:xfrm>
            <a:off x="5159693" y="2097038"/>
            <a:ext cx="792480" cy="583565"/>
          </a:xfrm>
          <a:prstGeom prst="rect">
            <a:avLst/>
          </a:prstGeom>
          <a:noFill/>
        </p:spPr>
        <p:txBody>
          <a:bodyPr wrap="square" rtlCol="0">
            <a:spAutoFit/>
          </a:bodyPr>
          <a:lstStyle/>
          <a:p>
            <a:pPr lvl="0" algn="l"/>
            <a:r>
              <a:rPr lang="en-US" altLang="zh-CN" sz="3200">
                <a:latin typeface="黑体" panose="02010609060101010101" pitchFamily="49" charset="-122"/>
                <a:ea typeface="黑体" panose="02010609060101010101" pitchFamily="49" charset="-122"/>
                <a:cs typeface="楷体" panose="02010609060101010101" charset="-122"/>
                <a:sym typeface="+mn-ea"/>
              </a:rPr>
              <a:t>shǔ</a:t>
            </a:r>
            <a:endParaRPr lang="en-US" altLang="zh-CN" sz="3200">
              <a:latin typeface="黑体" panose="02010609060101010101" pitchFamily="49" charset="-122"/>
              <a:ea typeface="黑体" panose="02010609060101010101" pitchFamily="49" charset="-122"/>
              <a:cs typeface="楷体" panose="02010609060101010101" charset="-122"/>
              <a:sym typeface="+mn-ea"/>
            </a:endParaRPr>
          </a:p>
        </p:txBody>
      </p:sp>
      <p:sp>
        <p:nvSpPr>
          <p:cNvPr id="9" name="文本框 8"/>
          <p:cNvSpPr txBox="1"/>
          <p:nvPr/>
        </p:nvSpPr>
        <p:spPr>
          <a:xfrm>
            <a:off x="6155373" y="1350615"/>
            <a:ext cx="1300163" cy="707886"/>
          </a:xfrm>
          <a:prstGeom prst="rect">
            <a:avLst/>
          </a:prstGeom>
          <a:noFill/>
        </p:spPr>
        <p:txBody>
          <a:bodyPr wrap="square" rtlCol="0">
            <a:spAutoFit/>
          </a:bodyPr>
          <a:lstStyle/>
          <a:p>
            <a:pPr lvl="0" algn="l"/>
            <a:r>
              <a:rPr lang="en-US" altLang="zh-CN" sz="4000" b="1">
                <a:solidFill>
                  <a:srgbClr val="FF0000"/>
                </a:solidFill>
                <a:latin typeface="楷体" panose="02010609060101010101" charset="-122"/>
                <a:ea typeface="楷体" panose="02010609060101010101" charset="-122"/>
                <a:cs typeface="楷体" panose="02010609060101010101" charset="-122"/>
                <a:sym typeface="+mn-ea"/>
              </a:rPr>
              <a:t>数学</a:t>
            </a:r>
            <a:endParaRPr lang="en-US" altLang="zh-CN" sz="40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14" name="文本框 13"/>
          <p:cNvSpPr txBox="1"/>
          <p:nvPr/>
        </p:nvSpPr>
        <p:spPr>
          <a:xfrm>
            <a:off x="6155373" y="2034877"/>
            <a:ext cx="1354455" cy="707886"/>
          </a:xfrm>
          <a:prstGeom prst="rect">
            <a:avLst/>
          </a:prstGeom>
          <a:noFill/>
        </p:spPr>
        <p:txBody>
          <a:bodyPr wrap="square" rtlCol="0">
            <a:spAutoFit/>
          </a:bodyPr>
          <a:lstStyle/>
          <a:p>
            <a:pPr lvl="0" algn="l"/>
            <a:r>
              <a:rPr lang="en-US" altLang="zh-CN" sz="4000" b="1" dirty="0" err="1" smtClean="0">
                <a:solidFill>
                  <a:srgbClr val="FF0000"/>
                </a:solidFill>
                <a:latin typeface="楷体" panose="02010609060101010101" charset="-122"/>
                <a:ea typeface="楷体" panose="02010609060101010101" charset="-122"/>
                <a:cs typeface="楷体" panose="02010609060101010101" charset="-122"/>
                <a:sym typeface="+mn-ea"/>
              </a:rPr>
              <a:t>数落</a:t>
            </a:r>
            <a:endParaRPr lang="en-US" altLang="zh-CN" sz="40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6" name="左大括号 5"/>
          <p:cNvSpPr/>
          <p:nvPr/>
        </p:nvSpPr>
        <p:spPr>
          <a:xfrm>
            <a:off x="1589055" y="1708459"/>
            <a:ext cx="76200" cy="1554861"/>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左大括号 12"/>
          <p:cNvSpPr/>
          <p:nvPr/>
        </p:nvSpPr>
        <p:spPr>
          <a:xfrm>
            <a:off x="4994288" y="1646913"/>
            <a:ext cx="111760" cy="1636586"/>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 name="文本框 2"/>
          <p:cNvSpPr txBox="1"/>
          <p:nvPr/>
        </p:nvSpPr>
        <p:spPr>
          <a:xfrm>
            <a:off x="5159693" y="2776534"/>
            <a:ext cx="995680" cy="583565"/>
          </a:xfrm>
          <a:prstGeom prst="rect">
            <a:avLst/>
          </a:prstGeom>
          <a:noFill/>
        </p:spPr>
        <p:txBody>
          <a:bodyPr wrap="square" rtlCol="0">
            <a:spAutoFit/>
          </a:bodyPr>
          <a:lstStyle/>
          <a:p>
            <a:pPr lvl="0" algn="l"/>
            <a:r>
              <a:rPr lang="en-US" altLang="zh-CN" sz="3200" dirty="0" err="1">
                <a:latin typeface="黑体" panose="02010609060101010101" pitchFamily="49" charset="-122"/>
                <a:ea typeface="黑体" panose="02010609060101010101" pitchFamily="49" charset="-122"/>
                <a:cs typeface="楷体" panose="02010609060101010101" charset="-122"/>
                <a:sym typeface="+mn-ea"/>
              </a:rPr>
              <a:t>shuò</a:t>
            </a:r>
            <a:endParaRPr lang="en-US" altLang="zh-CN" sz="3200" dirty="0">
              <a:latin typeface="黑体" panose="02010609060101010101" pitchFamily="49" charset="-122"/>
              <a:ea typeface="黑体" panose="02010609060101010101" pitchFamily="49" charset="-122"/>
              <a:cs typeface="楷体" panose="02010609060101010101" charset="-122"/>
              <a:sym typeface="+mn-ea"/>
            </a:endParaRPr>
          </a:p>
        </p:txBody>
      </p:sp>
      <p:sp>
        <p:nvSpPr>
          <p:cNvPr id="15" name="文本框 14"/>
          <p:cNvSpPr txBox="1"/>
          <p:nvPr/>
        </p:nvSpPr>
        <p:spPr>
          <a:xfrm>
            <a:off x="6155373" y="2714373"/>
            <a:ext cx="2242922" cy="707886"/>
          </a:xfrm>
          <a:prstGeom prst="rect">
            <a:avLst/>
          </a:prstGeom>
          <a:noFill/>
        </p:spPr>
        <p:txBody>
          <a:bodyPr wrap="none" rtlCol="0" anchor="t">
            <a:spAutoFit/>
          </a:bodyPr>
          <a:lstStyle/>
          <a:p>
            <a:pPr lvl="0" algn="l"/>
            <a:r>
              <a:rPr lang="en-US" altLang="zh-CN" sz="4000" b="1">
                <a:solidFill>
                  <a:srgbClr val="FF0000"/>
                </a:solidFill>
                <a:latin typeface="楷体" panose="02010609060101010101" charset="-122"/>
                <a:ea typeface="楷体" panose="02010609060101010101" charset="-122"/>
                <a:cs typeface="楷体" panose="02010609060101010101" charset="-122"/>
                <a:sym typeface="+mn-ea"/>
              </a:rPr>
              <a:t>数见不鲜</a:t>
            </a:r>
            <a:endParaRPr lang="en-US" altLang="zh-CN" sz="4000" b="1">
              <a:solidFill>
                <a:srgbClr val="FF0000"/>
              </a:solidFill>
              <a:latin typeface="楷体" panose="02010609060101010101" charset="-122"/>
              <a:ea typeface="楷体" panose="02010609060101010101" charset="-122"/>
              <a:cs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randombar(horizont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randombar(horizontal)">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randombar(horizontal)">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randombar(horizontal)">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randombar(horizontal)">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randombar(horizontal)">
                                      <p:cBhvr>
                                        <p:cTn id="47" dur="500"/>
                                        <p:tgtEl>
                                          <p:spTgt spid="3"/>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randombar(horizontal)">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4" grpId="0"/>
      <p:bldP spid="2" grpId="0"/>
      <p:bldP spid="12" grpId="0"/>
      <p:bldP spid="7" grpId="0"/>
      <p:bldP spid="8" grpId="0"/>
      <p:bldP spid="9" grpId="0"/>
      <p:bldP spid="14" grpId="0"/>
      <p:bldP spid="3" grpId="0"/>
      <p:bldP spid="1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文本框 1"/>
          <p:cNvSpPr txBox="1"/>
          <p:nvPr/>
        </p:nvSpPr>
        <p:spPr>
          <a:xfrm>
            <a:off x="1334135" y="1346835"/>
            <a:ext cx="6646545" cy="2192908"/>
          </a:xfrm>
          <a:prstGeom prst="rect">
            <a:avLst/>
          </a:prstGeom>
          <a:noFill/>
        </p:spPr>
        <p:txBody>
          <a:bodyPr wrap="square" rtlCol="0" anchor="t">
            <a:spAutoFit/>
          </a:bodyPr>
          <a:lstStyle/>
          <a:p>
            <a:pPr indent="812800" fontAlgn="auto">
              <a:lnSpc>
                <a:spcPct val="150000"/>
              </a:lnSpc>
              <a:extLst>
                <a:ext uri="{35155182-B16C-46BC-9424-99874614C6A1}">
                  <wpsdc:indentchars xmlns:wpsdc="http://www.wps.cn/officeDocument/2017/drawingmlCustomData" val="200" checksum="3877492575"/>
                </a:ext>
              </a:extLst>
            </a:pPr>
            <a:r>
              <a:rPr lang="zh-CN" altLang="en-US" sz="3200" b="1" dirty="0" smtClean="0">
                <a:latin typeface="楷体" panose="02010609060101010101" charset="-122"/>
                <a:ea typeface="楷体" panose="02010609060101010101" charset="-122"/>
                <a:sym typeface="+mn-ea"/>
              </a:rPr>
              <a:t>复习完课文的知识点后，我们一起来看看本单元有哪些需要背诵的语句吧！</a:t>
            </a:r>
            <a:endParaRPr lang="zh-CN" altLang="en-US" sz="3200" b="1" dirty="0" smtClean="0">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95116" y="838835"/>
            <a:ext cx="1249680" cy="52197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sym typeface="+mn-ea"/>
              </a:rPr>
              <a:t>文言文</a:t>
            </a:r>
            <a:endParaRPr lang="zh-CN" altLang="en-US" sz="2800" dirty="0">
              <a:solidFill>
                <a:schemeClr val="lt1"/>
              </a:solidFill>
              <a:latin typeface="楷体" panose="02010609060101010101" charset="-122"/>
              <a:ea typeface="楷体" panose="02010609060101010101" charset="-122"/>
              <a:sym typeface="+mn-ea"/>
            </a:endParaRPr>
          </a:p>
        </p:txBody>
      </p:sp>
      <p:grpSp>
        <p:nvGrpSpPr>
          <p:cNvPr id="4" name="组合 3"/>
          <p:cNvGrpSpPr/>
          <p:nvPr/>
        </p:nvGrpSpPr>
        <p:grpSpPr>
          <a:xfrm>
            <a:off x="-108267" y="239845"/>
            <a:ext cx="2513330" cy="508324"/>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积累背诵</a:t>
              </a:r>
              <a:endParaRPr lang="zh-CN" altLang="en-US" sz="2800" b="1" dirty="0">
                <a:solidFill>
                  <a:schemeClr val="tx1"/>
                </a:solidFill>
                <a:latin typeface="楷体" panose="02010609060101010101" charset="-122"/>
                <a:ea typeface="楷体" panose="02010609060101010101" charset="-122"/>
              </a:endParaRPr>
            </a:p>
          </p:txBody>
        </p:sp>
      </p:grpSp>
      <p:sp>
        <p:nvSpPr>
          <p:cNvPr id="10" name="文本框 9"/>
          <p:cNvSpPr txBox="1"/>
          <p:nvPr/>
        </p:nvSpPr>
        <p:spPr>
          <a:xfrm>
            <a:off x="244475" y="957580"/>
            <a:ext cx="8624570" cy="2676525"/>
          </a:xfrm>
          <a:prstGeom prst="rect">
            <a:avLst/>
          </a:prstGeom>
          <a:noFill/>
        </p:spPr>
        <p:txBody>
          <a:bodyPr wrap="square" rtlCol="0">
            <a:spAutoFit/>
          </a:bodyPr>
          <a:lstStyle/>
          <a:p>
            <a:pPr algn="ctr"/>
            <a:r>
              <a:rPr lang="zh-CN" altLang="en-US" sz="2800" b="1" dirty="0" smtClean="0">
                <a:latin typeface="黑体" panose="02010609060101010101" pitchFamily="49" charset="-122"/>
                <a:ea typeface="黑体" panose="02010609060101010101" pitchFamily="49" charset="-122"/>
                <a:cs typeface="楷体" panose="02010609060101010101" charset="-122"/>
              </a:rPr>
              <a:t>伯</a:t>
            </a:r>
            <a:r>
              <a:rPr lang="zh-CN" altLang="en-US" sz="2800" b="1" dirty="0">
                <a:latin typeface="黑体" panose="02010609060101010101" pitchFamily="49" charset="-122"/>
                <a:ea typeface="黑体" panose="02010609060101010101" pitchFamily="49" charset="-122"/>
                <a:cs typeface="楷体" panose="02010609060101010101" charset="-122"/>
              </a:rPr>
              <a:t>牙鼓琴   </a:t>
            </a:r>
            <a:endParaRPr lang="zh-CN" altLang="en-US" sz="2800" b="1" dirty="0">
              <a:latin typeface="黑体" panose="02010609060101010101" pitchFamily="49" charset="-122"/>
              <a:ea typeface="黑体" panose="02010609060101010101" pitchFamily="49" charset="-122"/>
              <a:cs typeface="楷体" panose="02010609060101010101" charset="-122"/>
            </a:endParaRPr>
          </a:p>
          <a:p>
            <a:r>
              <a:rPr lang="zh-CN" altLang="en-US" sz="2800" b="1" dirty="0">
                <a:solidFill>
                  <a:schemeClr val="tx1"/>
                </a:solidFill>
                <a:latin typeface="楷体" panose="02010609060101010101" charset="-122"/>
                <a:ea typeface="楷体" panose="02010609060101010101" charset="-122"/>
                <a:cs typeface="楷体" panose="02010609060101010101" charset="-122"/>
              </a:rPr>
              <a:t>    伯牙鼓</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琴，锺</a:t>
            </a:r>
            <a:r>
              <a:rPr lang="zh-CN" altLang="en-US" sz="2800" b="1" dirty="0">
                <a:solidFill>
                  <a:schemeClr val="tx1"/>
                </a:solidFill>
                <a:latin typeface="楷体" panose="02010609060101010101" charset="-122"/>
                <a:ea typeface="楷体" panose="02010609060101010101" charset="-122"/>
                <a:cs typeface="楷体" panose="02010609060101010101" charset="-122"/>
              </a:rPr>
              <a:t>子期听之。方鼓琴而志在</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太山，锺</a:t>
            </a:r>
            <a:r>
              <a:rPr lang="zh-CN" altLang="en-US" sz="2800" b="1" dirty="0">
                <a:solidFill>
                  <a:schemeClr val="tx1"/>
                </a:solidFill>
                <a:latin typeface="楷体" panose="02010609060101010101" charset="-122"/>
                <a:ea typeface="楷体" panose="02010609060101010101" charset="-122"/>
                <a:cs typeface="楷体" panose="02010609060101010101" charset="-122"/>
              </a:rPr>
              <a:t>子期曰：“善哉乎鼓</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琴，巍巍</a:t>
            </a:r>
            <a:r>
              <a:rPr lang="zh-CN" altLang="en-US" sz="2800" b="1" dirty="0">
                <a:solidFill>
                  <a:schemeClr val="tx1"/>
                </a:solidFill>
                <a:latin typeface="楷体" panose="02010609060101010101" charset="-122"/>
                <a:ea typeface="楷体" panose="02010609060101010101" charset="-122"/>
                <a:cs typeface="楷体" panose="02010609060101010101" charset="-122"/>
              </a:rPr>
              <a:t>乎若太山。”少选之间而志在</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流水，锺</a:t>
            </a:r>
            <a:r>
              <a:rPr lang="zh-CN" altLang="en-US" sz="2800" b="1" dirty="0">
                <a:solidFill>
                  <a:schemeClr val="tx1"/>
                </a:solidFill>
                <a:latin typeface="楷体" panose="02010609060101010101" charset="-122"/>
                <a:ea typeface="楷体" panose="02010609060101010101" charset="-122"/>
                <a:cs typeface="楷体" panose="02010609060101010101" charset="-122"/>
              </a:rPr>
              <a:t>子期又曰：“善哉乎鼓</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琴，汤汤</a:t>
            </a:r>
            <a:r>
              <a:rPr lang="zh-CN" altLang="en-US" sz="2800" b="1" dirty="0">
                <a:solidFill>
                  <a:schemeClr val="tx1"/>
                </a:solidFill>
                <a:latin typeface="楷体" panose="02010609060101010101" charset="-122"/>
                <a:ea typeface="楷体" panose="02010609060101010101" charset="-122"/>
                <a:cs typeface="楷体" panose="02010609060101010101" charset="-122"/>
              </a:rPr>
              <a:t>乎若流水。”锺子期</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死，伯</a:t>
            </a:r>
            <a:r>
              <a:rPr lang="zh-CN" altLang="en-US" sz="2800" b="1" dirty="0">
                <a:solidFill>
                  <a:schemeClr val="tx1"/>
                </a:solidFill>
                <a:latin typeface="楷体" panose="02010609060101010101" charset="-122"/>
                <a:ea typeface="楷体" panose="02010609060101010101" charset="-122"/>
                <a:cs typeface="楷体" panose="02010609060101010101" charset="-122"/>
              </a:rPr>
              <a:t>牙破琴绝</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弦，终身</a:t>
            </a:r>
            <a:r>
              <a:rPr lang="zh-CN" altLang="en-US" sz="2800" b="1" dirty="0">
                <a:solidFill>
                  <a:schemeClr val="tx1"/>
                </a:solidFill>
                <a:latin typeface="楷体" panose="02010609060101010101" charset="-122"/>
                <a:ea typeface="楷体" panose="02010609060101010101" charset="-122"/>
                <a:cs typeface="楷体" panose="02010609060101010101" charset="-122"/>
              </a:rPr>
              <a:t>不复鼓</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琴，以为</a:t>
            </a:r>
            <a:r>
              <a:rPr lang="zh-CN" altLang="en-US" sz="2800" b="1" dirty="0">
                <a:solidFill>
                  <a:schemeClr val="tx1"/>
                </a:solidFill>
                <a:latin typeface="楷体" panose="02010609060101010101" charset="-122"/>
                <a:ea typeface="楷体" panose="02010609060101010101" charset="-122"/>
                <a:cs typeface="楷体" panose="02010609060101010101" charset="-122"/>
              </a:rPr>
              <a:t>世无足复为鼓琴者。</a:t>
            </a:r>
            <a:endParaRPr lang="zh-CN" altLang="en-US" sz="2800" b="1" dirty="0">
              <a:solidFill>
                <a:schemeClr val="tx1"/>
              </a:solidFill>
              <a:latin typeface="楷体" panose="02010609060101010101" charset="-122"/>
              <a:ea typeface="楷体" panose="02010609060101010101" charset="-122"/>
              <a:cs typeface="楷体" panose="02010609060101010101" charset="-122"/>
            </a:endParaRPr>
          </a:p>
        </p:txBody>
      </p:sp>
      <p:sp>
        <p:nvSpPr>
          <p:cNvPr id="2" name="圆角矩形 1"/>
          <p:cNvSpPr/>
          <p:nvPr/>
        </p:nvSpPr>
        <p:spPr>
          <a:xfrm>
            <a:off x="1074730" y="3568065"/>
            <a:ext cx="7089775" cy="1388110"/>
          </a:xfrm>
          <a:prstGeom prst="roundRect">
            <a:avLst/>
          </a:prstGeom>
          <a:solidFill>
            <a:schemeClr val="accent4">
              <a:lumMod val="40000"/>
              <a:lumOff val="60000"/>
            </a:schemeClr>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zh-CN" altLang="en-US" sz="2800" b="1" dirty="0">
                <a:solidFill>
                  <a:schemeClr val="tx1"/>
                </a:solidFill>
                <a:latin typeface="黑体" panose="02010609060101010101" pitchFamily="49" charset="-122"/>
                <a:ea typeface="黑体" panose="02010609060101010101" pitchFamily="49" charset="-122"/>
                <a:cs typeface="楷体" panose="02010609060101010101" charset="-122"/>
              </a:rPr>
              <a:t>文言文背诵小技巧</a:t>
            </a:r>
            <a:endParaRPr lang="zh-CN" altLang="en-US" sz="2800" b="1" dirty="0">
              <a:solidFill>
                <a:schemeClr val="tx1"/>
              </a:solidFill>
              <a:latin typeface="黑体" panose="02010609060101010101" pitchFamily="49" charset="-122"/>
              <a:ea typeface="黑体" panose="02010609060101010101" pitchFamily="49" charset="-122"/>
              <a:cs typeface="楷体" panose="02010609060101010101" charset="-122"/>
            </a:endParaRPr>
          </a:p>
          <a:p>
            <a:pPr algn="l"/>
            <a:r>
              <a:rPr lang="en-US" altLang="zh-CN" sz="2800" b="1" dirty="0">
                <a:solidFill>
                  <a:schemeClr val="tx1"/>
                </a:solidFill>
                <a:latin typeface="楷体" panose="02010609060101010101" charset="-122"/>
                <a:ea typeface="楷体" panose="02010609060101010101" charset="-122"/>
                <a:cs typeface="楷体" panose="02010609060101010101" charset="-122"/>
              </a:rPr>
              <a:t>1.</a:t>
            </a:r>
            <a:r>
              <a:rPr lang="zh-CN" altLang="en-US" sz="2800" b="1" dirty="0">
                <a:solidFill>
                  <a:schemeClr val="tx1"/>
                </a:solidFill>
                <a:latin typeface="楷体" panose="02010609060101010101" charset="-122"/>
                <a:ea typeface="楷体" panose="02010609060101010101" charset="-122"/>
                <a:cs typeface="楷体" panose="02010609060101010101" charset="-122"/>
              </a:rPr>
              <a:t>抓关键词语背诵</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 2</a:t>
            </a:r>
            <a:r>
              <a:rPr lang="zh-CN" altLang="en-US" sz="2800" b="1" dirty="0">
                <a:solidFill>
                  <a:schemeClr val="tx1"/>
                </a:solidFill>
                <a:latin typeface="楷体" panose="02010609060101010101" charset="-122"/>
                <a:ea typeface="楷体" panose="02010609060101010101" charset="-122"/>
                <a:cs typeface="楷体" panose="02010609060101010101" charset="-122"/>
              </a:rPr>
              <a:t>.按写作顺序背诵</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a:t>
            </a:r>
            <a:endParaRPr lang="en-US" altLang="zh-CN" sz="2800" b="1" dirty="0" smtClean="0">
              <a:solidFill>
                <a:schemeClr val="tx1"/>
              </a:solidFill>
              <a:latin typeface="楷体" panose="02010609060101010101" charset="-122"/>
              <a:ea typeface="楷体" panose="02010609060101010101" charset="-122"/>
              <a:cs typeface="楷体" panose="02010609060101010101" charset="-122"/>
            </a:endParaRPr>
          </a:p>
          <a:p>
            <a:pPr algn="l"/>
            <a:r>
              <a:rPr lang="zh-CN" altLang="en-US" sz="2800" b="1" dirty="0" smtClean="0">
                <a:solidFill>
                  <a:schemeClr val="tx1"/>
                </a:solidFill>
                <a:latin typeface="楷体" panose="02010609060101010101" charset="-122"/>
                <a:ea typeface="楷体" panose="02010609060101010101" charset="-122"/>
                <a:cs typeface="楷体" panose="02010609060101010101" charset="-122"/>
              </a:rPr>
              <a:t>3</a:t>
            </a:r>
            <a:r>
              <a:rPr lang="zh-CN" altLang="en-US" sz="2800" b="1" dirty="0">
                <a:solidFill>
                  <a:schemeClr val="tx1"/>
                </a:solidFill>
                <a:latin typeface="楷体" panose="02010609060101010101" charset="-122"/>
                <a:ea typeface="楷体" panose="02010609060101010101" charset="-122"/>
                <a:cs typeface="楷体" panose="02010609060101010101" charset="-122"/>
              </a:rPr>
              <a:t>.整分联背诵法</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   4</a:t>
            </a:r>
            <a:r>
              <a:rPr lang="zh-CN" altLang="en-US" sz="2800" b="1" dirty="0">
                <a:solidFill>
                  <a:schemeClr val="tx1"/>
                </a:solidFill>
                <a:latin typeface="楷体" panose="02010609060101010101" charset="-122"/>
                <a:ea typeface="楷体" panose="02010609060101010101" charset="-122"/>
                <a:cs typeface="楷体" panose="02010609060101010101" charset="-122"/>
              </a:rPr>
              <a:t>.尝试回忆背诵</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法。</a:t>
            </a:r>
            <a:endParaRPr lang="zh-CN" altLang="en-US" sz="2800" b="1" dirty="0">
              <a:solidFill>
                <a:schemeClr val="tx1"/>
              </a:solidFill>
              <a:latin typeface="楷体" panose="02010609060101010101" charset="-122"/>
              <a:ea typeface="楷体" panose="02010609060101010101" charset="-122"/>
              <a:cs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49580" y="413385"/>
            <a:ext cx="8180070" cy="4401205"/>
          </a:xfrm>
          <a:prstGeom prst="rect">
            <a:avLst/>
          </a:prstGeom>
          <a:noFill/>
        </p:spPr>
        <p:txBody>
          <a:bodyPr wrap="square" rtlCol="0">
            <a:spAutoFit/>
          </a:bodyPr>
          <a:lstStyle/>
          <a:p>
            <a:pPr algn="ctr"/>
            <a:r>
              <a:rPr lang="zh-CN" altLang="en-US" sz="2800" b="1" dirty="0" smtClean="0">
                <a:latin typeface="黑体" panose="02010609060101010101" pitchFamily="49" charset="-122"/>
                <a:ea typeface="黑体" panose="02010609060101010101" pitchFamily="49" charset="-122"/>
                <a:cs typeface="楷体" panose="02010609060101010101" charset="-122"/>
              </a:rPr>
              <a:t>月光</a:t>
            </a:r>
            <a:r>
              <a:rPr lang="zh-CN" altLang="en-US" sz="2800" b="1" dirty="0">
                <a:latin typeface="黑体" panose="02010609060101010101" pitchFamily="49" charset="-122"/>
                <a:ea typeface="黑体" panose="02010609060101010101" pitchFamily="49" charset="-122"/>
                <a:cs typeface="楷体" panose="02010609060101010101" charset="-122"/>
              </a:rPr>
              <a:t>曲</a:t>
            </a:r>
            <a:endParaRPr lang="zh-CN" altLang="en-US" sz="2400" b="1" dirty="0">
              <a:latin typeface="黑体" panose="02010609060101010101" pitchFamily="49" charset="-122"/>
              <a:ea typeface="黑体" panose="02010609060101010101" pitchFamily="49" charset="-122"/>
              <a:cs typeface="楷体" panose="02010609060101010101" charset="-122"/>
            </a:endParaRPr>
          </a:p>
          <a:p>
            <a:r>
              <a:rPr lang="zh-CN" altLang="en-US" sz="2400" b="1" dirty="0">
                <a:latin typeface="楷体" panose="02010609060101010101" charset="-122"/>
                <a:ea typeface="楷体" panose="02010609060101010101" charset="-122"/>
                <a:cs typeface="楷体" panose="02010609060101010101" charset="-122"/>
              </a:rPr>
              <a:t>    </a:t>
            </a:r>
            <a:r>
              <a:rPr lang="zh-CN" altLang="en-US" sz="2800" b="1" dirty="0">
                <a:latin typeface="楷体" panose="02010609060101010101" charset="-122"/>
                <a:ea typeface="楷体" panose="02010609060101010101" charset="-122"/>
                <a:cs typeface="楷体" panose="02010609060101010101" charset="-122"/>
              </a:rPr>
              <a:t>皮鞋匠静静地听着。他好像面对着</a:t>
            </a:r>
            <a:r>
              <a:rPr lang="zh-CN" altLang="en-US" sz="2800" b="1" dirty="0" smtClean="0">
                <a:latin typeface="楷体" panose="02010609060101010101" charset="-122"/>
                <a:ea typeface="楷体" panose="02010609060101010101" charset="-122"/>
                <a:cs typeface="楷体" panose="02010609060101010101" charset="-122"/>
              </a:rPr>
              <a:t>大海，月亮</a:t>
            </a:r>
            <a:r>
              <a:rPr lang="zh-CN" altLang="en-US" sz="2800" b="1" dirty="0">
                <a:latin typeface="楷体" panose="02010609060101010101" charset="-122"/>
                <a:ea typeface="楷体" panose="02010609060101010101" charset="-122"/>
                <a:cs typeface="楷体" panose="02010609060101010101" charset="-122"/>
              </a:rPr>
              <a:t>正从水天相接的地方升起来。微波粼粼的海面</a:t>
            </a:r>
            <a:r>
              <a:rPr lang="zh-CN" altLang="en-US" sz="2800" b="1" dirty="0" smtClean="0">
                <a:latin typeface="楷体" panose="02010609060101010101" charset="-122"/>
                <a:ea typeface="楷体" panose="02010609060101010101" charset="-122"/>
                <a:cs typeface="楷体" panose="02010609060101010101" charset="-122"/>
              </a:rPr>
              <a:t>上，霎时间</a:t>
            </a:r>
            <a:r>
              <a:rPr lang="zh-CN" altLang="en-US" sz="2800" b="1" dirty="0">
                <a:latin typeface="楷体" panose="02010609060101010101" charset="-122"/>
                <a:ea typeface="楷体" panose="02010609060101010101" charset="-122"/>
                <a:cs typeface="楷体" panose="02010609060101010101" charset="-122"/>
              </a:rPr>
              <a:t>洒满了银光。月亮越升越</a:t>
            </a:r>
            <a:r>
              <a:rPr lang="zh-CN" altLang="en-US" sz="2800" b="1" dirty="0" smtClean="0">
                <a:latin typeface="楷体" panose="02010609060101010101" charset="-122"/>
                <a:ea typeface="楷体" panose="02010609060101010101" charset="-122"/>
                <a:cs typeface="楷体" panose="02010609060101010101" charset="-122"/>
              </a:rPr>
              <a:t>高，穿过</a:t>
            </a:r>
            <a:r>
              <a:rPr lang="zh-CN" altLang="en-US" sz="2800" b="1" dirty="0">
                <a:latin typeface="楷体" panose="02010609060101010101" charset="-122"/>
                <a:ea typeface="楷体" panose="02010609060101010101" charset="-122"/>
                <a:cs typeface="楷体" panose="02010609060101010101" charset="-122"/>
              </a:rPr>
              <a:t>一缕一缕轻纱似的微云。</a:t>
            </a:r>
            <a:r>
              <a:rPr lang="zh-CN" altLang="en-US" sz="2800" b="1" dirty="0" smtClean="0">
                <a:latin typeface="楷体" panose="02010609060101010101" charset="-122"/>
                <a:ea typeface="楷体" panose="02010609060101010101" charset="-122"/>
                <a:cs typeface="楷体" panose="02010609060101010101" charset="-122"/>
              </a:rPr>
              <a:t>忽然，海面</a:t>
            </a:r>
            <a:r>
              <a:rPr lang="zh-CN" altLang="en-US" sz="2800" b="1" dirty="0">
                <a:latin typeface="楷体" panose="02010609060101010101" charset="-122"/>
                <a:ea typeface="楷体" panose="02010609060101010101" charset="-122"/>
                <a:cs typeface="楷体" panose="02010609060101010101" charset="-122"/>
              </a:rPr>
              <a:t>上刮起了</a:t>
            </a:r>
            <a:r>
              <a:rPr lang="zh-CN" altLang="en-US" sz="2800" b="1" dirty="0" smtClean="0">
                <a:latin typeface="楷体" panose="02010609060101010101" charset="-122"/>
                <a:ea typeface="楷体" panose="02010609060101010101" charset="-122"/>
                <a:cs typeface="楷体" panose="02010609060101010101" charset="-122"/>
              </a:rPr>
              <a:t>大风，卷起</a:t>
            </a:r>
            <a:r>
              <a:rPr lang="zh-CN" altLang="en-US" sz="2800" b="1" dirty="0">
                <a:latin typeface="楷体" panose="02010609060101010101" charset="-122"/>
                <a:ea typeface="楷体" panose="02010609060101010101" charset="-122"/>
                <a:cs typeface="楷体" panose="02010609060101010101" charset="-122"/>
              </a:rPr>
              <a:t>了巨浪。被月光照得雪亮的浪花，一个连一个朝着岸边涌过来</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皮鞋匠看看妹妹，月光正照在她那恬静的脸上，照着她睁得大大的眼睛。她仿佛也看到了，看到了她从来没有看到过的景象</a:t>
            </a:r>
            <a:r>
              <a:rPr lang="en-US" altLang="zh-CN" sz="2800" b="1" dirty="0">
                <a:latin typeface="楷体" panose="02010609060101010101" charset="-122"/>
                <a:ea typeface="楷体" panose="02010609060101010101" charset="-122"/>
                <a:cs typeface="楷体" panose="02010609060101010101" charset="-122"/>
              </a:rPr>
              <a:t>——</a:t>
            </a:r>
            <a:r>
              <a:rPr lang="zh-CN" altLang="en-US" sz="2800" b="1" dirty="0">
                <a:latin typeface="楷体" panose="02010609060101010101" charset="-122"/>
                <a:ea typeface="楷体" panose="02010609060101010101" charset="-122"/>
                <a:cs typeface="楷体" panose="02010609060101010101" charset="-122"/>
              </a:rPr>
              <a:t>月光照耀下的波涛汹涌的大海</a:t>
            </a:r>
            <a:r>
              <a:rPr lang="zh-CN" altLang="en-US" sz="2800" b="1" dirty="0" smtClean="0">
                <a:latin typeface="楷体" panose="02010609060101010101" charset="-122"/>
                <a:ea typeface="楷体" panose="02010609060101010101" charset="-122"/>
                <a:cs typeface="楷体" panose="02010609060101010101" charset="-122"/>
              </a:rPr>
              <a:t>。</a:t>
            </a:r>
            <a:endParaRPr lang="zh-CN" altLang="en-US" sz="2800" b="1" dirty="0">
              <a:latin typeface="楷体" panose="02010609060101010101" charset="-122"/>
              <a:ea typeface="楷体" panose="02010609060101010101" charset="-122"/>
              <a:cs typeface="楷体" panose="02010609060101010101" charset="-122"/>
            </a:endParaRPr>
          </a:p>
        </p:txBody>
      </p:sp>
      <p:sp>
        <p:nvSpPr>
          <p:cNvPr id="3" name="文本框 2"/>
          <p:cNvSpPr txBox="1"/>
          <p:nvPr/>
        </p:nvSpPr>
        <p:spPr>
          <a:xfrm>
            <a:off x="306546" y="122688"/>
            <a:ext cx="2316480" cy="52197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sym typeface="+mn-ea"/>
              </a:rPr>
              <a:t>课文中的段落</a:t>
            </a:r>
            <a:endParaRPr lang="zh-CN" altLang="en-US" sz="2800" dirty="0">
              <a:solidFill>
                <a:schemeClr val="lt1"/>
              </a:solidFill>
              <a:latin typeface="楷体" panose="02010609060101010101" charset="-122"/>
              <a:ea typeface="楷体" panose="02010609060101010101"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34816" y="1580330"/>
            <a:ext cx="8273891" cy="2192908"/>
          </a:xfrm>
          <a:prstGeom prst="rect">
            <a:avLst/>
          </a:prstGeom>
          <a:noFill/>
        </p:spPr>
        <p:txBody>
          <a:bodyPr wrap="square" rtlCol="0">
            <a:spAutoFit/>
          </a:bodyPr>
          <a:lstStyle/>
          <a:p>
            <a:pPr algn="ctr">
              <a:lnSpc>
                <a:spcPct val="150000"/>
              </a:lnSpc>
            </a:pPr>
            <a:r>
              <a:rPr lang="zh-CN" altLang="en-US" sz="3200" b="1" dirty="0">
                <a:latin typeface="楷体" panose="02010609060101010101" charset="-122"/>
                <a:ea typeface="楷体" panose="02010609060101010101" charset="-122"/>
                <a:sym typeface="+mn-ea"/>
              </a:rPr>
              <a:t>高山流水 天籁之音 余音绕梁 黄钟大吕</a:t>
            </a:r>
            <a:endParaRPr lang="zh-CN" altLang="en-US" sz="3200" b="1" dirty="0">
              <a:latin typeface="楷体" panose="02010609060101010101" charset="-122"/>
              <a:ea typeface="楷体" panose="02010609060101010101" charset="-122"/>
              <a:sym typeface="+mn-ea"/>
            </a:endParaRPr>
          </a:p>
          <a:p>
            <a:pPr algn="ctr">
              <a:lnSpc>
                <a:spcPct val="150000"/>
              </a:lnSpc>
            </a:pPr>
            <a:r>
              <a:rPr lang="zh-CN" altLang="en-US" sz="3200" b="1" dirty="0">
                <a:latin typeface="楷体" panose="02010609060101010101" charset="-122"/>
                <a:ea typeface="楷体" panose="02010609060101010101" charset="-122"/>
                <a:sym typeface="+mn-ea"/>
              </a:rPr>
              <a:t>轻歌曼舞 行云流水 巧夺天工 惟妙惟肖</a:t>
            </a:r>
            <a:endParaRPr lang="zh-CN" altLang="en-US" sz="3200" b="1" dirty="0">
              <a:latin typeface="楷体" panose="02010609060101010101" charset="-122"/>
              <a:ea typeface="楷体" panose="02010609060101010101" charset="-122"/>
              <a:sym typeface="+mn-ea"/>
            </a:endParaRPr>
          </a:p>
          <a:p>
            <a:pPr algn="ctr">
              <a:lnSpc>
                <a:spcPct val="150000"/>
              </a:lnSpc>
            </a:pPr>
            <a:r>
              <a:rPr lang="zh-CN" altLang="en-US" sz="3200" b="1" dirty="0">
                <a:latin typeface="楷体" panose="02010609060101010101" charset="-122"/>
                <a:ea typeface="楷体" panose="02010609060101010101" charset="-122"/>
                <a:sym typeface="+mn-ea"/>
              </a:rPr>
              <a:t>画龙点睛 笔走龙蛇 妙笔生花 栩栩如生  </a:t>
            </a:r>
            <a:endParaRPr lang="zh-CN" altLang="en-US" sz="3200" b="1" dirty="0">
              <a:latin typeface="楷体" panose="02010609060101010101" charset="-122"/>
              <a:ea typeface="楷体" panose="02010609060101010101" charset="-122"/>
              <a:sym typeface="+mn-ea"/>
            </a:endParaRPr>
          </a:p>
        </p:txBody>
      </p:sp>
      <p:sp>
        <p:nvSpPr>
          <p:cNvPr id="2" name="文本框 1"/>
          <p:cNvSpPr txBox="1"/>
          <p:nvPr/>
        </p:nvSpPr>
        <p:spPr>
          <a:xfrm>
            <a:off x="434975" y="585285"/>
            <a:ext cx="1605280" cy="52197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日积月累</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87191" y="1236795"/>
            <a:ext cx="8273891" cy="2931572"/>
          </a:xfrm>
          <a:prstGeom prst="rect">
            <a:avLst/>
          </a:prstGeom>
          <a:noFill/>
        </p:spPr>
        <p:txBody>
          <a:bodyPr wrap="square" rtlCol="0">
            <a:spAutoFit/>
          </a:bodyPr>
          <a:lstStyle/>
          <a:p>
            <a:pPr algn="ctr">
              <a:lnSpc>
                <a:spcPct val="150000"/>
              </a:lnSpc>
            </a:pPr>
            <a:r>
              <a:rPr lang="zh-CN" altLang="en-US" sz="3200" b="1" dirty="0">
                <a:latin typeface="楷体" panose="02010609060101010101" charset="-122"/>
                <a:ea typeface="楷体" panose="02010609060101010101" charset="-122"/>
              </a:rPr>
              <a:t>扣人心弦 莺歌燕舞 高歌猛进 云起雪飞 </a:t>
            </a:r>
            <a:endParaRPr lang="en-US" altLang="zh-CN" sz="3200" b="1" dirty="0" smtClean="0">
              <a:latin typeface="楷体" panose="02010609060101010101" charset="-122"/>
              <a:ea typeface="楷体" panose="02010609060101010101" charset="-122"/>
            </a:endParaRPr>
          </a:p>
          <a:p>
            <a:pPr algn="ctr">
              <a:lnSpc>
                <a:spcPct val="150000"/>
              </a:lnSpc>
            </a:pPr>
            <a:r>
              <a:rPr lang="zh-CN" altLang="en-US" sz="3200" b="1" dirty="0" smtClean="0">
                <a:latin typeface="楷体" panose="02010609060101010101" charset="-122"/>
                <a:ea typeface="楷体" panose="02010609060101010101" charset="-122"/>
              </a:rPr>
              <a:t>余音</a:t>
            </a:r>
            <a:r>
              <a:rPr lang="zh-CN" altLang="en-US" sz="3200" b="1" dirty="0">
                <a:latin typeface="楷体" panose="02010609060101010101" charset="-122"/>
                <a:ea typeface="楷体" panose="02010609060101010101" charset="-122"/>
              </a:rPr>
              <a:t>缭绕 清耳悦心 鸾吟凤唱 鸾歌凤</a:t>
            </a:r>
            <a:r>
              <a:rPr lang="zh-CN" altLang="en-US" sz="3200" b="1" dirty="0" smtClean="0">
                <a:latin typeface="楷体" panose="02010609060101010101" charset="-122"/>
                <a:ea typeface="楷体" panose="02010609060101010101" charset="-122"/>
              </a:rPr>
              <a:t>吹</a:t>
            </a:r>
            <a:endParaRPr lang="en-US" altLang="zh-CN" sz="3200" b="1" dirty="0" smtClean="0">
              <a:latin typeface="楷体" panose="02010609060101010101" charset="-122"/>
              <a:ea typeface="楷体" panose="02010609060101010101" charset="-122"/>
            </a:endParaRPr>
          </a:p>
          <a:p>
            <a:pPr algn="ctr">
              <a:lnSpc>
                <a:spcPct val="150000"/>
              </a:lnSpc>
            </a:pPr>
            <a:r>
              <a:rPr lang="zh-CN" altLang="en-US" sz="3200" b="1" dirty="0" smtClean="0">
                <a:latin typeface="楷体" panose="02010609060101010101" charset="-122"/>
                <a:ea typeface="楷体" panose="02010609060101010101" charset="-122"/>
              </a:rPr>
              <a:t>抚掌</a:t>
            </a:r>
            <a:r>
              <a:rPr lang="zh-CN" altLang="en-US" sz="3200" b="1" dirty="0">
                <a:latin typeface="楷体" panose="02010609060101010101" charset="-122"/>
                <a:ea typeface="楷体" panose="02010609060101010101" charset="-122"/>
              </a:rPr>
              <a:t>击节 铿锵有力 出谷黄莺 天籁之音 </a:t>
            </a:r>
            <a:endParaRPr lang="en-US" altLang="zh-CN" sz="3200" b="1" dirty="0" smtClean="0">
              <a:latin typeface="楷体" panose="02010609060101010101" charset="-122"/>
              <a:ea typeface="楷体" panose="02010609060101010101" charset="-122"/>
            </a:endParaRPr>
          </a:p>
          <a:p>
            <a:pPr algn="ctr">
              <a:lnSpc>
                <a:spcPct val="150000"/>
              </a:lnSpc>
            </a:pPr>
            <a:r>
              <a:rPr lang="zh-CN" altLang="en-US" sz="3200" b="1" dirty="0" smtClean="0">
                <a:latin typeface="楷体" panose="02010609060101010101" charset="-122"/>
                <a:ea typeface="楷体" panose="02010609060101010101" charset="-122"/>
              </a:rPr>
              <a:t>抑扬顿挫 </a:t>
            </a:r>
            <a:r>
              <a:rPr lang="zh-CN" altLang="en-US" sz="3200" b="1" dirty="0">
                <a:latin typeface="楷体" panose="02010609060101010101" charset="-122"/>
                <a:ea typeface="楷体" panose="02010609060101010101" charset="-122"/>
              </a:rPr>
              <a:t>玉润珠圆 曲高和寡 余音绕梁</a:t>
            </a:r>
            <a:endParaRPr lang="zh-CN" altLang="en-US" sz="3200" b="1" dirty="0">
              <a:latin typeface="楷体" panose="02010609060101010101" charset="-122"/>
              <a:ea typeface="楷体" panose="02010609060101010101" charset="-122"/>
            </a:endParaRPr>
          </a:p>
        </p:txBody>
      </p:sp>
      <p:sp>
        <p:nvSpPr>
          <p:cNvPr id="2" name="文本框 1"/>
          <p:cNvSpPr txBox="1"/>
          <p:nvPr/>
        </p:nvSpPr>
        <p:spPr>
          <a:xfrm>
            <a:off x="434975" y="459555"/>
            <a:ext cx="1605280" cy="52197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拓展延伸</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50996" y="1049946"/>
            <a:ext cx="8792845" cy="3044190"/>
          </a:xfrm>
          <a:prstGeom prst="rect">
            <a:avLst/>
          </a:prstGeom>
          <a:noFill/>
        </p:spPr>
        <p:txBody>
          <a:bodyPr wrap="square" rtlCol="0">
            <a:spAutoFit/>
          </a:bodyPr>
          <a:lstStyle/>
          <a:p>
            <a:pPr>
              <a:lnSpc>
                <a:spcPct val="120000"/>
              </a:lnSpc>
            </a:pPr>
            <a:r>
              <a:rPr lang="zh-CN" altLang="en-US" sz="3200" dirty="0">
                <a:latin typeface="黑体" panose="02010609060101010101" pitchFamily="49" charset="-122"/>
                <a:ea typeface="黑体" panose="02010609060101010101" pitchFamily="49" charset="-122"/>
                <a:cs typeface="黑体" panose="02010609060101010101" pitchFamily="49" charset="-122"/>
              </a:rPr>
              <a:t>下列红体字的意思或用法相同的一组是（   ）。</a:t>
            </a:r>
            <a:endParaRPr lang="zh-CN" altLang="en-US" sz="3200" dirty="0">
              <a:latin typeface="楷体" panose="02010609060101010101" charset="-122"/>
              <a:ea typeface="楷体" panose="02010609060101010101" charset="-122"/>
              <a:cs typeface="楷体" panose="02010609060101010101" charset="-122"/>
            </a:endParaRPr>
          </a:p>
          <a:p>
            <a:pPr>
              <a:lnSpc>
                <a:spcPct val="120000"/>
              </a:lnSpc>
            </a:pP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 </a:t>
            </a:r>
            <a:r>
              <a:rPr lang="en-US" altLang="zh-CN" sz="3200" b="1" dirty="0">
                <a:solidFill>
                  <a:schemeClr val="tx1"/>
                </a:solidFill>
                <a:uFillTx/>
                <a:latin typeface="楷体" panose="02010609060101010101" charset="-122"/>
                <a:ea typeface="楷体" panose="02010609060101010101" charset="-122"/>
                <a:cs typeface="楷体" panose="02010609060101010101" charset="-122"/>
                <a:sym typeface="+mn-ea"/>
              </a:rPr>
              <a:t>A.</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伯牙</a:t>
            </a:r>
            <a:r>
              <a:rPr lang="zh-CN" altLang="en-US" sz="3200" b="1" dirty="0">
                <a:solidFill>
                  <a:srgbClr val="FF0000"/>
                </a:solidFill>
                <a:uFillTx/>
                <a:latin typeface="楷体" panose="02010609060101010101" charset="-122"/>
                <a:ea typeface="楷体" panose="02010609060101010101" charset="-122"/>
                <a:cs typeface="楷体" panose="02010609060101010101" charset="-122"/>
                <a:sym typeface="+mn-ea"/>
              </a:rPr>
              <a:t>善</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鼓琴。     </a:t>
            </a:r>
            <a:r>
              <a:rPr lang="zh-CN" altLang="en-US" sz="3200" b="1" dirty="0">
                <a:solidFill>
                  <a:srgbClr val="FF0000"/>
                </a:solidFill>
                <a:uFillTx/>
                <a:latin typeface="楷体" panose="02010609060101010101" charset="-122"/>
                <a:ea typeface="楷体" panose="02010609060101010101" charset="-122"/>
                <a:cs typeface="楷体" panose="02010609060101010101" charset="-122"/>
                <a:sym typeface="+mn-ea"/>
              </a:rPr>
              <a:t>善</a:t>
            </a:r>
            <a:r>
              <a:rPr lang="zh-CN" altLang="en-US" sz="3200" b="1" dirty="0" smtClean="0">
                <a:solidFill>
                  <a:schemeClr val="tx1"/>
                </a:solidFill>
                <a:uFillTx/>
                <a:latin typeface="楷体" panose="02010609060101010101" charset="-122"/>
                <a:ea typeface="楷体" panose="02010609060101010101" charset="-122"/>
                <a:cs typeface="楷体" panose="02010609060101010101" charset="-122"/>
                <a:sym typeface="+mn-ea"/>
              </a:rPr>
              <a:t>哉，洋洋</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兮若江河。</a:t>
            </a:r>
            <a:endPar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endParaRPr>
          </a:p>
          <a:p>
            <a:pPr>
              <a:lnSpc>
                <a:spcPct val="120000"/>
              </a:lnSpc>
            </a:pP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 </a:t>
            </a:r>
            <a:r>
              <a:rPr lang="en-US" altLang="zh-CN" sz="3200" b="1" dirty="0">
                <a:solidFill>
                  <a:schemeClr val="tx1"/>
                </a:solidFill>
                <a:uFillTx/>
                <a:latin typeface="楷体" panose="02010609060101010101" charset="-122"/>
                <a:ea typeface="楷体" panose="02010609060101010101" charset="-122"/>
                <a:cs typeface="楷体" panose="02010609060101010101" charset="-122"/>
                <a:sym typeface="+mn-ea"/>
              </a:rPr>
              <a:t>B.</a:t>
            </a:r>
            <a:r>
              <a:rPr lang="zh-CN" altLang="en-US" sz="3200" b="1" dirty="0">
                <a:solidFill>
                  <a:srgbClr val="FF0000"/>
                </a:solidFill>
                <a:uFillTx/>
                <a:latin typeface="楷体" panose="02010609060101010101" charset="-122"/>
                <a:ea typeface="楷体" panose="02010609060101010101" charset="-122"/>
                <a:cs typeface="楷体" panose="02010609060101010101" charset="-122"/>
                <a:sym typeface="+mn-ea"/>
              </a:rPr>
              <a:t>乃</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援琴而鼓之。   伯牙</a:t>
            </a:r>
            <a:r>
              <a:rPr lang="zh-CN" altLang="en-US" sz="3200" b="1" dirty="0">
                <a:solidFill>
                  <a:srgbClr val="FF0000"/>
                </a:solidFill>
                <a:uFillTx/>
                <a:latin typeface="楷体" panose="02010609060101010101" charset="-122"/>
                <a:ea typeface="楷体" panose="02010609060101010101" charset="-122"/>
                <a:cs typeface="楷体" panose="02010609060101010101" charset="-122"/>
                <a:sym typeface="+mn-ea"/>
              </a:rPr>
              <a:t>乃</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舍琴而叹曰。</a:t>
            </a:r>
            <a:endPar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endParaRPr>
          </a:p>
          <a:p>
            <a:pPr>
              <a:lnSpc>
                <a:spcPct val="120000"/>
              </a:lnSpc>
            </a:pPr>
            <a:r>
              <a:rPr lang="en-US" altLang="zh-CN" sz="3200" b="1" dirty="0">
                <a:solidFill>
                  <a:schemeClr val="tx1"/>
                </a:solidFill>
                <a:uFillTx/>
                <a:latin typeface="楷体" panose="02010609060101010101" charset="-122"/>
                <a:ea typeface="楷体" panose="02010609060101010101" charset="-122"/>
                <a:cs typeface="楷体" panose="02010609060101010101" charset="-122"/>
                <a:sym typeface="+mn-ea"/>
              </a:rPr>
              <a:t> C.</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止</a:t>
            </a:r>
            <a:r>
              <a:rPr lang="zh-CN" altLang="en-US" sz="3200" b="1" dirty="0">
                <a:solidFill>
                  <a:srgbClr val="FF0000"/>
                </a:solidFill>
                <a:uFillTx/>
                <a:latin typeface="楷体" panose="02010609060101010101" charset="-122"/>
                <a:ea typeface="楷体" panose="02010609060101010101" charset="-122"/>
                <a:cs typeface="楷体" panose="02010609060101010101" charset="-122"/>
                <a:sym typeface="+mn-ea"/>
              </a:rPr>
              <a:t>于</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岩下。       吾</a:t>
            </a:r>
            <a:r>
              <a:rPr lang="zh-CN" altLang="en-US" sz="3200" b="1" dirty="0">
                <a:solidFill>
                  <a:srgbClr val="FF0000"/>
                </a:solidFill>
                <a:uFillTx/>
                <a:latin typeface="楷体" panose="02010609060101010101" charset="-122"/>
                <a:ea typeface="楷体" panose="02010609060101010101" charset="-122"/>
                <a:cs typeface="楷体" panose="02010609060101010101" charset="-122"/>
                <a:sym typeface="+mn-ea"/>
              </a:rPr>
              <a:t>于</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和逃声哉。</a:t>
            </a:r>
            <a:endPar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endParaRPr>
          </a:p>
          <a:p>
            <a:pPr>
              <a:lnSpc>
                <a:spcPct val="120000"/>
              </a:lnSpc>
            </a:pPr>
            <a:r>
              <a:rPr lang="en-US" altLang="zh-CN" sz="3200" b="1" dirty="0">
                <a:solidFill>
                  <a:schemeClr val="tx1"/>
                </a:solidFill>
                <a:uFillTx/>
                <a:latin typeface="楷体" panose="02010609060101010101" charset="-122"/>
                <a:ea typeface="楷体" panose="02010609060101010101" charset="-122"/>
                <a:cs typeface="楷体" panose="02010609060101010101" charset="-122"/>
                <a:sym typeface="+mn-ea"/>
              </a:rPr>
              <a:t> D.</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锺子期必</a:t>
            </a:r>
            <a:r>
              <a:rPr lang="zh-CN" altLang="en-US" sz="3200" b="1" dirty="0">
                <a:solidFill>
                  <a:srgbClr val="FF0000"/>
                </a:solidFill>
                <a:uFillTx/>
                <a:latin typeface="楷体" panose="02010609060101010101" charset="-122"/>
                <a:ea typeface="楷体" panose="02010609060101010101" charset="-122"/>
                <a:cs typeface="楷体" panose="02010609060101010101" charset="-122"/>
                <a:sym typeface="+mn-ea"/>
              </a:rPr>
              <a:t>得</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之。   </a:t>
            </a:r>
            <a:r>
              <a:rPr lang="zh-CN" altLang="en-US" sz="3200" b="1" dirty="0">
                <a:solidFill>
                  <a:srgbClr val="FF0000"/>
                </a:solidFill>
                <a:uFillTx/>
                <a:latin typeface="楷体" panose="02010609060101010101" charset="-122"/>
                <a:ea typeface="楷体" panose="02010609060101010101" charset="-122"/>
                <a:cs typeface="楷体" panose="02010609060101010101" charset="-122"/>
                <a:sym typeface="+mn-ea"/>
              </a:rPr>
              <a:t>得</a:t>
            </a:r>
            <a:r>
              <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rPr>
              <a:t>之心而寓之酒也。</a:t>
            </a:r>
            <a:endParaRPr lang="zh-CN" altLang="en-US" sz="3200" b="1" dirty="0">
              <a:solidFill>
                <a:schemeClr val="tx1"/>
              </a:solidFill>
              <a:uFillTx/>
              <a:latin typeface="楷体" panose="02010609060101010101" charset="-122"/>
              <a:ea typeface="楷体" panose="02010609060101010101" charset="-122"/>
              <a:cs typeface="楷体" panose="02010609060101010101" charset="-122"/>
              <a:sym typeface="+mn-ea"/>
            </a:endParaRPr>
          </a:p>
        </p:txBody>
      </p:sp>
      <p:sp>
        <p:nvSpPr>
          <p:cNvPr id="15" name="文本框 14"/>
          <p:cNvSpPr txBox="1"/>
          <p:nvPr/>
        </p:nvSpPr>
        <p:spPr>
          <a:xfrm>
            <a:off x="7880668" y="1027880"/>
            <a:ext cx="1009174" cy="645160"/>
          </a:xfrm>
          <a:prstGeom prst="rect">
            <a:avLst/>
          </a:prstGeom>
          <a:noFill/>
        </p:spPr>
        <p:txBody>
          <a:bodyPr wrap="square" rtlCol="0">
            <a:spAutoFit/>
          </a:bodyPr>
          <a:lstStyle/>
          <a:p>
            <a:r>
              <a:rPr lang="en-US" altLang="zh-CN" sz="3600" b="1">
                <a:solidFill>
                  <a:srgbClr val="FF0000"/>
                </a:solidFill>
                <a:latin typeface="楷体" panose="02010609060101010101" charset="-122"/>
                <a:ea typeface="楷体" panose="02010609060101010101" charset="-122"/>
              </a:rPr>
              <a:t>B</a:t>
            </a:r>
            <a:endParaRPr lang="en-US" altLang="zh-CN" sz="3600" b="1">
              <a:solidFill>
                <a:srgbClr val="FF0000"/>
              </a:solidFill>
              <a:latin typeface="楷体" panose="02010609060101010101" charset="-122"/>
              <a:ea typeface="楷体" panose="02010609060101010101" charset="-122"/>
            </a:endParaRPr>
          </a:p>
        </p:txBody>
      </p:sp>
      <p:sp>
        <p:nvSpPr>
          <p:cNvPr id="9" name="文本框 8"/>
          <p:cNvSpPr txBox="1"/>
          <p:nvPr/>
        </p:nvSpPr>
        <p:spPr>
          <a:xfrm>
            <a:off x="322104" y="477335"/>
            <a:ext cx="1668780" cy="521970"/>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843552" y="2046420"/>
            <a:ext cx="792480" cy="829945"/>
          </a:xfrm>
          <a:prstGeom prst="rect">
            <a:avLst/>
          </a:prstGeom>
          <a:noFill/>
        </p:spPr>
        <p:txBody>
          <a:bodyPr wrap="none" rtlCol="0">
            <a:spAutoFit/>
          </a:bodyPr>
          <a:lstStyle/>
          <a:p>
            <a:pPr algn="l"/>
            <a:r>
              <a:rPr lang="zh-CN" altLang="zh-CN" sz="4800">
                <a:latin typeface="黑体" panose="02010609060101010101" pitchFamily="49" charset="-122"/>
                <a:ea typeface="黑体" panose="02010609060101010101" pitchFamily="49" charset="-122"/>
                <a:cs typeface="楷体" panose="02010609060101010101" charset="-122"/>
                <a:sym typeface="+mn-ea"/>
              </a:rPr>
              <a:t>曲</a:t>
            </a:r>
            <a:endParaRPr lang="zh-CN" altLang="zh-CN" sz="4800">
              <a:latin typeface="黑体" panose="02010609060101010101" pitchFamily="49" charset="-122"/>
              <a:ea typeface="黑体" panose="02010609060101010101" pitchFamily="49" charset="-122"/>
              <a:cs typeface="楷体" panose="02010609060101010101" charset="-122"/>
              <a:sym typeface="+mn-ea"/>
            </a:endParaRPr>
          </a:p>
        </p:txBody>
      </p:sp>
      <p:sp>
        <p:nvSpPr>
          <p:cNvPr id="11" name="文本框 10"/>
          <p:cNvSpPr txBox="1"/>
          <p:nvPr/>
        </p:nvSpPr>
        <p:spPr>
          <a:xfrm>
            <a:off x="1882730" y="1402143"/>
            <a:ext cx="589280" cy="583565"/>
          </a:xfrm>
          <a:prstGeom prst="rect">
            <a:avLst/>
          </a:prstGeom>
          <a:noFill/>
        </p:spPr>
        <p:txBody>
          <a:bodyPr wrap="none" rtlCol="0">
            <a:spAutoFit/>
          </a:bodyPr>
          <a:lstStyle/>
          <a:p>
            <a:pPr algn="l"/>
            <a:r>
              <a:rPr lang="en-US" sz="3200">
                <a:latin typeface="黑体" panose="02010609060101010101" pitchFamily="49" charset="-122"/>
                <a:ea typeface="黑体" panose="02010609060101010101" pitchFamily="49" charset="-122"/>
                <a:cs typeface="楷体" panose="02010609060101010101" charset="-122"/>
                <a:sym typeface="+mn-ea"/>
              </a:rPr>
              <a:t>qǔ</a:t>
            </a:r>
            <a:endParaRPr lang="en-US" sz="3200">
              <a:latin typeface="黑体" panose="02010609060101010101" pitchFamily="49" charset="-122"/>
              <a:ea typeface="黑体" panose="02010609060101010101" pitchFamily="49" charset="-122"/>
              <a:cs typeface="楷体" panose="02010609060101010101" charset="-122"/>
              <a:sym typeface="+mn-ea"/>
            </a:endParaRPr>
          </a:p>
        </p:txBody>
      </p:sp>
      <p:sp>
        <p:nvSpPr>
          <p:cNvPr id="23" name="文本框 22"/>
          <p:cNvSpPr txBox="1"/>
          <p:nvPr/>
        </p:nvSpPr>
        <p:spPr>
          <a:xfrm>
            <a:off x="4324622" y="2046420"/>
            <a:ext cx="792480" cy="829945"/>
          </a:xfrm>
          <a:prstGeom prst="rect">
            <a:avLst/>
          </a:prstGeom>
          <a:noFill/>
        </p:spPr>
        <p:txBody>
          <a:bodyPr wrap="none" rtlCol="0">
            <a:spAutoFit/>
          </a:bodyPr>
          <a:lstStyle/>
          <a:p>
            <a:pPr algn="l"/>
            <a:r>
              <a:rPr lang="zh-CN" altLang="en-US" sz="4800">
                <a:latin typeface="黑体" panose="02010609060101010101" pitchFamily="49" charset="-122"/>
                <a:ea typeface="黑体" panose="02010609060101010101" pitchFamily="49" charset="-122"/>
                <a:cs typeface="楷体" panose="02010609060101010101" charset="-122"/>
                <a:sym typeface="+mn-ea"/>
              </a:rPr>
              <a:t>弹</a:t>
            </a:r>
            <a:endParaRPr lang="zh-CN" altLang="en-US" sz="4800">
              <a:latin typeface="黑体" panose="02010609060101010101" pitchFamily="49" charset="-122"/>
              <a:ea typeface="黑体" panose="02010609060101010101" pitchFamily="49" charset="-122"/>
              <a:cs typeface="楷体" panose="02010609060101010101" charset="-122"/>
              <a:sym typeface="+mn-ea"/>
            </a:endParaRPr>
          </a:p>
        </p:txBody>
      </p:sp>
      <p:sp>
        <p:nvSpPr>
          <p:cNvPr id="24" name="文本框 23"/>
          <p:cNvSpPr txBox="1"/>
          <p:nvPr/>
        </p:nvSpPr>
        <p:spPr>
          <a:xfrm>
            <a:off x="5309031" y="1402143"/>
            <a:ext cx="931069" cy="583565"/>
          </a:xfrm>
          <a:prstGeom prst="rect">
            <a:avLst/>
          </a:prstGeom>
          <a:noFill/>
        </p:spPr>
        <p:txBody>
          <a:bodyPr wrap="square" rtlCol="0">
            <a:spAutoFit/>
          </a:bodyPr>
          <a:lstStyle/>
          <a:p>
            <a:pPr algn="l"/>
            <a:r>
              <a:rPr lang="en-US" altLang="zh-CN" sz="3200">
                <a:latin typeface="黑体" panose="02010609060101010101" pitchFamily="49" charset="-122"/>
                <a:ea typeface="黑体" panose="02010609060101010101" pitchFamily="49" charset="-122"/>
                <a:cs typeface="楷体" panose="02010609060101010101" charset="-122"/>
                <a:sym typeface="+mn-ea"/>
              </a:rPr>
              <a:t>tán</a:t>
            </a:r>
            <a:endParaRPr lang="en-US" altLang="zh-CN" sz="3200">
              <a:latin typeface="黑体" panose="02010609060101010101" pitchFamily="49" charset="-122"/>
              <a:ea typeface="黑体" panose="02010609060101010101" pitchFamily="49" charset="-122"/>
              <a:cs typeface="楷体" panose="02010609060101010101" charset="-122"/>
              <a:sym typeface="+mn-ea"/>
            </a:endParaRPr>
          </a:p>
        </p:txBody>
      </p:sp>
      <p:sp>
        <p:nvSpPr>
          <p:cNvPr id="2" name="文本框 1"/>
          <p:cNvSpPr txBox="1"/>
          <p:nvPr/>
        </p:nvSpPr>
        <p:spPr>
          <a:xfrm>
            <a:off x="1883206" y="2684129"/>
            <a:ext cx="589280" cy="583565"/>
          </a:xfrm>
          <a:prstGeom prst="rect">
            <a:avLst/>
          </a:prstGeom>
          <a:noFill/>
        </p:spPr>
        <p:txBody>
          <a:bodyPr wrap="none" rtlCol="0">
            <a:spAutoFit/>
          </a:bodyPr>
          <a:lstStyle/>
          <a:p>
            <a:pPr algn="l"/>
            <a:r>
              <a:rPr lang="en-US" sz="3200">
                <a:latin typeface="黑体" panose="02010609060101010101" pitchFamily="49" charset="-122"/>
                <a:ea typeface="黑体" panose="02010609060101010101" pitchFamily="49" charset="-122"/>
                <a:cs typeface="楷体" panose="02010609060101010101" charset="-122"/>
                <a:sym typeface="+mn-ea"/>
              </a:rPr>
              <a:t>qū</a:t>
            </a:r>
            <a:endParaRPr lang="en-US" sz="3200">
              <a:latin typeface="黑体" panose="02010609060101010101" pitchFamily="49" charset="-122"/>
              <a:ea typeface="黑体" panose="02010609060101010101" pitchFamily="49" charset="-122"/>
              <a:cs typeface="楷体" panose="02010609060101010101" charset="-122"/>
              <a:sym typeface="+mn-ea"/>
            </a:endParaRPr>
          </a:p>
        </p:txBody>
      </p:sp>
      <p:sp>
        <p:nvSpPr>
          <p:cNvPr id="12" name="文本框 11"/>
          <p:cNvSpPr txBox="1"/>
          <p:nvPr/>
        </p:nvSpPr>
        <p:spPr>
          <a:xfrm>
            <a:off x="2605836" y="1339982"/>
            <a:ext cx="1300163" cy="707886"/>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乐曲</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7" name="文本框 6"/>
          <p:cNvSpPr txBox="1"/>
          <p:nvPr/>
        </p:nvSpPr>
        <p:spPr>
          <a:xfrm>
            <a:off x="2632995" y="2621968"/>
            <a:ext cx="1300163" cy="707886"/>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弯曲</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8" name="文本框 7"/>
          <p:cNvSpPr txBox="1"/>
          <p:nvPr/>
        </p:nvSpPr>
        <p:spPr>
          <a:xfrm>
            <a:off x="5308555" y="2684129"/>
            <a:ext cx="792480" cy="583565"/>
          </a:xfrm>
          <a:prstGeom prst="rect">
            <a:avLst/>
          </a:prstGeom>
          <a:noFill/>
        </p:spPr>
        <p:txBody>
          <a:bodyPr wrap="none" rtlCol="0">
            <a:spAutoFit/>
          </a:bodyPr>
          <a:lstStyle/>
          <a:p>
            <a:pPr algn="l"/>
            <a:r>
              <a:rPr lang="en-US" sz="3200">
                <a:latin typeface="黑体" panose="02010609060101010101" pitchFamily="49" charset="-122"/>
                <a:ea typeface="黑体" panose="02010609060101010101" pitchFamily="49" charset="-122"/>
                <a:cs typeface="楷体" panose="02010609060101010101" charset="-122"/>
                <a:sym typeface="+mn-ea"/>
              </a:rPr>
              <a:t>dàn</a:t>
            </a:r>
            <a:endParaRPr lang="en-US" sz="3200">
              <a:latin typeface="黑体" panose="02010609060101010101" pitchFamily="49" charset="-122"/>
              <a:ea typeface="黑体" panose="02010609060101010101" pitchFamily="49" charset="-122"/>
              <a:cs typeface="楷体" panose="02010609060101010101" charset="-122"/>
              <a:sym typeface="+mn-ea"/>
            </a:endParaRPr>
          </a:p>
        </p:txBody>
      </p:sp>
      <p:sp>
        <p:nvSpPr>
          <p:cNvPr id="9" name="文本框 8"/>
          <p:cNvSpPr txBox="1"/>
          <p:nvPr/>
        </p:nvSpPr>
        <p:spPr>
          <a:xfrm>
            <a:off x="6304235" y="1339982"/>
            <a:ext cx="1300163" cy="707886"/>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弹琴</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14" name="文本框 13"/>
          <p:cNvSpPr txBox="1"/>
          <p:nvPr/>
        </p:nvSpPr>
        <p:spPr>
          <a:xfrm>
            <a:off x="6371081" y="2611335"/>
            <a:ext cx="1433215" cy="707886"/>
          </a:xfrm>
          <a:prstGeom prst="rect">
            <a:avLst/>
          </a:prstGeom>
          <a:noFill/>
        </p:spPr>
        <p:txBody>
          <a:bodyPr wrap="square" rtlCol="0">
            <a:spAutoFit/>
          </a:bodyPr>
          <a:lstStyle/>
          <a:p>
            <a:pPr algn="l"/>
            <a:r>
              <a:rPr lang="zh-CN" altLang="en-US" sz="4000" b="1" dirty="0">
                <a:solidFill>
                  <a:srgbClr val="FF0000"/>
                </a:solidFill>
                <a:latin typeface="楷体" panose="02010609060101010101" charset="-122"/>
                <a:ea typeface="楷体" panose="02010609060101010101" charset="-122"/>
                <a:cs typeface="楷体" panose="02010609060101010101" charset="-122"/>
              </a:rPr>
              <a:t>子弹</a:t>
            </a:r>
            <a:endParaRPr lang="zh-CN" altLang="en-US" sz="4000" b="1" dirty="0">
              <a:solidFill>
                <a:srgbClr val="FF0000"/>
              </a:solidFill>
              <a:latin typeface="楷体" panose="02010609060101010101" charset="-122"/>
              <a:ea typeface="楷体" panose="02010609060101010101" charset="-122"/>
              <a:cs typeface="楷体" panose="02010609060101010101" charset="-122"/>
            </a:endParaRPr>
          </a:p>
        </p:txBody>
      </p:sp>
      <p:sp>
        <p:nvSpPr>
          <p:cNvPr id="6" name="左大括号 5"/>
          <p:cNvSpPr/>
          <p:nvPr/>
        </p:nvSpPr>
        <p:spPr>
          <a:xfrm>
            <a:off x="1706018" y="1725969"/>
            <a:ext cx="76200" cy="141351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左大括号 12"/>
          <p:cNvSpPr/>
          <p:nvPr/>
        </p:nvSpPr>
        <p:spPr>
          <a:xfrm>
            <a:off x="5185682" y="1714500"/>
            <a:ext cx="111760" cy="135255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randombar(horizont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randombar(horizontal)">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randombar(horizontal)">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randombar(horizontal)">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randombar(horizontal)">
                                      <p:cBhvr>
                                        <p:cTn id="4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4" grpId="0"/>
      <p:bldP spid="2" grpId="0"/>
      <p:bldP spid="12" grpId="0"/>
      <p:bldP spid="7" grpId="0"/>
      <p:bldP spid="8" grpId="0"/>
      <p:bldP spid="9"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822286" y="1674265"/>
            <a:ext cx="792480" cy="829945"/>
          </a:xfrm>
          <a:prstGeom prst="rect">
            <a:avLst/>
          </a:prstGeom>
          <a:noFill/>
        </p:spPr>
        <p:txBody>
          <a:bodyPr wrap="none" rtlCol="0">
            <a:spAutoFit/>
          </a:bodyPr>
          <a:lstStyle/>
          <a:p>
            <a:pPr algn="l"/>
            <a:r>
              <a:rPr lang="zh-CN" altLang="en-US" sz="4800">
                <a:latin typeface="黑体" panose="02010609060101010101" pitchFamily="49" charset="-122"/>
                <a:ea typeface="黑体" panose="02010609060101010101" pitchFamily="49" charset="-122"/>
                <a:cs typeface="楷体" panose="02010609060101010101" charset="-122"/>
                <a:sym typeface="+mn-ea"/>
              </a:rPr>
              <a:t>觉</a:t>
            </a:r>
            <a:endParaRPr lang="zh-CN" altLang="en-US" sz="4800">
              <a:latin typeface="黑体" panose="02010609060101010101" pitchFamily="49" charset="-122"/>
              <a:ea typeface="黑体" panose="02010609060101010101" pitchFamily="49" charset="-122"/>
              <a:cs typeface="楷体" panose="02010609060101010101" charset="-122"/>
              <a:sym typeface="+mn-ea"/>
            </a:endParaRPr>
          </a:p>
        </p:txBody>
      </p:sp>
      <p:sp>
        <p:nvSpPr>
          <p:cNvPr id="11" name="文本框 10"/>
          <p:cNvSpPr txBox="1"/>
          <p:nvPr/>
        </p:nvSpPr>
        <p:spPr>
          <a:xfrm>
            <a:off x="1765767" y="1103536"/>
            <a:ext cx="792480" cy="583565"/>
          </a:xfrm>
          <a:prstGeom prst="rect">
            <a:avLst/>
          </a:prstGeom>
          <a:noFill/>
        </p:spPr>
        <p:txBody>
          <a:bodyPr wrap="none" rtlCol="0">
            <a:spAutoFit/>
          </a:bodyPr>
          <a:lstStyle/>
          <a:p>
            <a:pPr algn="l"/>
            <a:r>
              <a:rPr lang="en-US" sz="3200">
                <a:latin typeface="黑体" panose="02010609060101010101" pitchFamily="49" charset="-122"/>
                <a:ea typeface="黑体" panose="02010609060101010101" pitchFamily="49" charset="-122"/>
                <a:cs typeface="楷体" panose="02010609060101010101" charset="-122"/>
                <a:sym typeface="+mn-ea"/>
              </a:rPr>
              <a:t>jué</a:t>
            </a:r>
            <a:endParaRPr lang="en-US" sz="3200">
              <a:latin typeface="黑体" panose="02010609060101010101" pitchFamily="49" charset="-122"/>
              <a:ea typeface="黑体" panose="02010609060101010101" pitchFamily="49" charset="-122"/>
              <a:cs typeface="楷体" panose="02010609060101010101" charset="-122"/>
              <a:sym typeface="+mn-ea"/>
            </a:endParaRPr>
          </a:p>
        </p:txBody>
      </p:sp>
      <p:sp>
        <p:nvSpPr>
          <p:cNvPr id="23" name="文本框 22"/>
          <p:cNvSpPr txBox="1"/>
          <p:nvPr/>
        </p:nvSpPr>
        <p:spPr>
          <a:xfrm>
            <a:off x="4635014" y="1706164"/>
            <a:ext cx="792480" cy="829945"/>
          </a:xfrm>
          <a:prstGeom prst="rect">
            <a:avLst/>
          </a:prstGeom>
          <a:noFill/>
        </p:spPr>
        <p:txBody>
          <a:bodyPr wrap="none" rtlCol="0">
            <a:spAutoFit/>
          </a:bodyPr>
          <a:lstStyle/>
          <a:p>
            <a:pPr algn="l"/>
            <a:r>
              <a:rPr lang="zh-CN" altLang="en-US" sz="4800" dirty="0">
                <a:latin typeface="黑体" panose="02010609060101010101" pitchFamily="49" charset="-122"/>
                <a:ea typeface="黑体" panose="02010609060101010101" pitchFamily="49" charset="-122"/>
                <a:cs typeface="楷体" panose="02010609060101010101" charset="-122"/>
                <a:sym typeface="+mn-ea"/>
              </a:rPr>
              <a:t>漂</a:t>
            </a:r>
            <a:endParaRPr lang="zh-CN" altLang="en-US" sz="4800" dirty="0">
              <a:latin typeface="黑体" panose="02010609060101010101" pitchFamily="49" charset="-122"/>
              <a:ea typeface="黑体" panose="02010609060101010101" pitchFamily="49" charset="-122"/>
              <a:cs typeface="楷体" panose="02010609060101010101" charset="-122"/>
              <a:sym typeface="+mn-ea"/>
            </a:endParaRPr>
          </a:p>
        </p:txBody>
      </p:sp>
      <p:sp>
        <p:nvSpPr>
          <p:cNvPr id="24" name="文本框 23"/>
          <p:cNvSpPr txBox="1"/>
          <p:nvPr/>
        </p:nvSpPr>
        <p:spPr>
          <a:xfrm>
            <a:off x="5539254" y="1103721"/>
            <a:ext cx="1125855" cy="583565"/>
          </a:xfrm>
          <a:prstGeom prst="rect">
            <a:avLst/>
          </a:prstGeom>
          <a:noFill/>
        </p:spPr>
        <p:txBody>
          <a:bodyPr wrap="square" rtlCol="0">
            <a:spAutoFit/>
          </a:bodyPr>
          <a:lstStyle/>
          <a:p>
            <a:pPr algn="l"/>
            <a:r>
              <a:rPr lang="en-US" altLang="zh-CN" sz="3200" dirty="0" err="1">
                <a:latin typeface="黑体" panose="02010609060101010101" pitchFamily="49" charset="-122"/>
                <a:ea typeface="黑体" panose="02010609060101010101" pitchFamily="49" charset="-122"/>
                <a:cs typeface="楷体" panose="02010609060101010101" charset="-122"/>
                <a:sym typeface="+mn-ea"/>
              </a:rPr>
              <a:t>piào</a:t>
            </a:r>
            <a:endParaRPr lang="en-US" altLang="zh-CN" sz="3200" dirty="0">
              <a:latin typeface="黑体" panose="02010609060101010101" pitchFamily="49" charset="-122"/>
              <a:ea typeface="黑体" panose="02010609060101010101" pitchFamily="49" charset="-122"/>
              <a:cs typeface="楷体" panose="02010609060101010101" charset="-122"/>
              <a:sym typeface="+mn-ea"/>
            </a:endParaRPr>
          </a:p>
        </p:txBody>
      </p:sp>
      <p:sp>
        <p:nvSpPr>
          <p:cNvPr id="2" name="文本框 1"/>
          <p:cNvSpPr txBox="1"/>
          <p:nvPr/>
        </p:nvSpPr>
        <p:spPr>
          <a:xfrm>
            <a:off x="1766243" y="2386077"/>
            <a:ext cx="995680" cy="583565"/>
          </a:xfrm>
          <a:prstGeom prst="rect">
            <a:avLst/>
          </a:prstGeom>
          <a:noFill/>
        </p:spPr>
        <p:txBody>
          <a:bodyPr wrap="none" rtlCol="0">
            <a:spAutoFit/>
          </a:bodyPr>
          <a:lstStyle/>
          <a:p>
            <a:pPr algn="l"/>
            <a:r>
              <a:rPr lang="en-US" sz="3200">
                <a:latin typeface="黑体" panose="02010609060101010101" pitchFamily="49" charset="-122"/>
                <a:ea typeface="黑体" panose="02010609060101010101" pitchFamily="49" charset="-122"/>
                <a:cs typeface="楷体" panose="02010609060101010101" charset="-122"/>
                <a:sym typeface="+mn-ea"/>
              </a:rPr>
              <a:t>jiào</a:t>
            </a:r>
            <a:endParaRPr lang="en-US" sz="3200">
              <a:latin typeface="黑体" panose="02010609060101010101" pitchFamily="49" charset="-122"/>
              <a:ea typeface="黑体" panose="02010609060101010101" pitchFamily="49" charset="-122"/>
              <a:cs typeface="楷体" panose="02010609060101010101" charset="-122"/>
              <a:sym typeface="+mn-ea"/>
            </a:endParaRPr>
          </a:p>
        </p:txBody>
      </p:sp>
      <p:sp>
        <p:nvSpPr>
          <p:cNvPr id="12" name="文本框 11"/>
          <p:cNvSpPr txBox="1"/>
          <p:nvPr/>
        </p:nvSpPr>
        <p:spPr>
          <a:xfrm>
            <a:off x="2760018" y="1042417"/>
            <a:ext cx="1300163"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感觉</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7" name="文本框 6"/>
          <p:cNvSpPr txBox="1"/>
          <p:nvPr/>
        </p:nvSpPr>
        <p:spPr>
          <a:xfrm>
            <a:off x="2759859" y="2324323"/>
            <a:ext cx="1300163"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睡觉</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8" name="文本框 7"/>
          <p:cNvSpPr txBox="1"/>
          <p:nvPr/>
        </p:nvSpPr>
        <p:spPr>
          <a:xfrm>
            <a:off x="5597519" y="2385919"/>
            <a:ext cx="995680" cy="583565"/>
          </a:xfrm>
          <a:prstGeom prst="rect">
            <a:avLst/>
          </a:prstGeom>
          <a:noFill/>
        </p:spPr>
        <p:txBody>
          <a:bodyPr wrap="none" rtlCol="0">
            <a:spAutoFit/>
          </a:bodyPr>
          <a:lstStyle/>
          <a:p>
            <a:pPr algn="l"/>
            <a:r>
              <a:rPr lang="en-US" sz="3200">
                <a:latin typeface="黑体" panose="02010609060101010101" pitchFamily="49" charset="-122"/>
                <a:ea typeface="黑体" panose="02010609060101010101" pitchFamily="49" charset="-122"/>
                <a:cs typeface="楷体" panose="02010609060101010101" charset="-122"/>
                <a:sym typeface="+mn-ea"/>
              </a:rPr>
              <a:t>piāo</a:t>
            </a:r>
            <a:endParaRPr lang="en-US" sz="3200">
              <a:latin typeface="黑体" panose="02010609060101010101" pitchFamily="49" charset="-122"/>
              <a:ea typeface="黑体" panose="02010609060101010101" pitchFamily="49" charset="-122"/>
              <a:cs typeface="楷体" panose="02010609060101010101" charset="-122"/>
              <a:sym typeface="+mn-ea"/>
            </a:endParaRPr>
          </a:p>
        </p:txBody>
      </p:sp>
      <p:sp>
        <p:nvSpPr>
          <p:cNvPr id="9" name="文本框 8"/>
          <p:cNvSpPr txBox="1"/>
          <p:nvPr/>
        </p:nvSpPr>
        <p:spPr>
          <a:xfrm>
            <a:off x="6584147" y="1042100"/>
            <a:ext cx="1300163"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漂亮</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14" name="文本框 13"/>
          <p:cNvSpPr txBox="1"/>
          <p:nvPr/>
        </p:nvSpPr>
        <p:spPr>
          <a:xfrm>
            <a:off x="6655111" y="2324191"/>
            <a:ext cx="1504950" cy="706755"/>
          </a:xfrm>
          <a:prstGeom prst="rect">
            <a:avLst/>
          </a:prstGeom>
          <a:noFill/>
        </p:spPr>
        <p:txBody>
          <a:bodyPr wrap="square" rtlCol="0">
            <a:spAutoFit/>
          </a:bodyPr>
          <a:lstStyle/>
          <a:p>
            <a:pPr algn="l"/>
            <a:r>
              <a:rPr lang="zh-CN" altLang="en-US" sz="4000" b="1">
                <a:solidFill>
                  <a:srgbClr val="FF0000"/>
                </a:solidFill>
                <a:latin typeface="楷体" panose="02010609060101010101" charset="-122"/>
                <a:ea typeface="楷体" panose="02010609060101010101" charset="-122"/>
                <a:cs typeface="楷体" panose="02010609060101010101" charset="-122"/>
              </a:rPr>
              <a:t>漂浮</a:t>
            </a:r>
            <a:endParaRPr lang="zh-CN" altLang="en-US" sz="4000" b="1">
              <a:solidFill>
                <a:srgbClr val="FF0000"/>
              </a:solidFill>
              <a:latin typeface="楷体" panose="02010609060101010101" charset="-122"/>
              <a:ea typeface="楷体" panose="02010609060101010101" charset="-122"/>
              <a:cs typeface="楷体" panose="02010609060101010101" charset="-122"/>
            </a:endParaRPr>
          </a:p>
        </p:txBody>
      </p:sp>
      <p:sp>
        <p:nvSpPr>
          <p:cNvPr id="6" name="左大括号 5"/>
          <p:cNvSpPr/>
          <p:nvPr/>
        </p:nvSpPr>
        <p:spPr>
          <a:xfrm>
            <a:off x="1690043" y="1395794"/>
            <a:ext cx="76200" cy="141351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左大括号 12"/>
          <p:cNvSpPr/>
          <p:nvPr/>
        </p:nvSpPr>
        <p:spPr>
          <a:xfrm>
            <a:off x="5427494" y="1392011"/>
            <a:ext cx="111760" cy="1352550"/>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 name="文本框 2"/>
          <p:cNvSpPr txBox="1"/>
          <p:nvPr/>
        </p:nvSpPr>
        <p:spPr>
          <a:xfrm>
            <a:off x="565027" y="3364729"/>
            <a:ext cx="8176260" cy="953135"/>
          </a:xfrm>
          <a:prstGeom prst="rect">
            <a:avLst/>
          </a:prstGeom>
          <a:solidFill>
            <a:schemeClr val="accent5">
              <a:lumMod val="20000"/>
              <a:lumOff val="80000"/>
            </a:schemeClr>
          </a:solidFill>
          <a:ln>
            <a:solidFill>
              <a:schemeClr val="accent1"/>
            </a:solidFill>
          </a:ln>
        </p:spPr>
        <p:txBody>
          <a:bodyPr wrap="square" rtlCol="0">
            <a:spAutoFit/>
          </a:bodyPr>
          <a:lstStyle/>
          <a:p>
            <a:r>
              <a:rPr lang="zh-CN" altLang="en-US" sz="2800" b="1" dirty="0" smtClean="0">
                <a:latin typeface="楷体" panose="02010609060101010101" charset="-122"/>
                <a:ea typeface="楷体" panose="02010609060101010101" charset="-122"/>
              </a:rPr>
              <a:t>    读音</a:t>
            </a:r>
            <a:r>
              <a:rPr lang="zh-CN" altLang="en-US" sz="2800" b="1" dirty="0">
                <a:latin typeface="楷体" panose="02010609060101010101" charset="-122"/>
                <a:ea typeface="楷体" panose="02010609060101010101" charset="-122"/>
              </a:rPr>
              <a:t>有区别词性和词义的作用；根据使用情况</a:t>
            </a:r>
            <a:r>
              <a:rPr lang="zh-CN" altLang="en-US" sz="2800" b="1" dirty="0" smtClean="0">
                <a:latin typeface="楷体" panose="02010609060101010101" charset="-122"/>
                <a:ea typeface="楷体" panose="02010609060101010101" charset="-122"/>
              </a:rPr>
              <a:t>不同，读音</a:t>
            </a:r>
            <a:r>
              <a:rPr lang="zh-CN" altLang="en-US" sz="2800" b="1" dirty="0">
                <a:latin typeface="楷体" panose="02010609060101010101" charset="-122"/>
                <a:ea typeface="楷体" panose="02010609060101010101" charset="-122"/>
              </a:rPr>
              <a:t>也</a:t>
            </a:r>
            <a:r>
              <a:rPr lang="zh-CN" altLang="en-US" sz="2800" b="1" dirty="0" smtClean="0">
                <a:latin typeface="楷体" panose="02010609060101010101" charset="-122"/>
                <a:ea typeface="楷体" panose="02010609060101010101" charset="-122"/>
              </a:rPr>
              <a:t>不同，读音</a:t>
            </a:r>
            <a:r>
              <a:rPr lang="zh-CN" altLang="en-US" sz="2800" b="1" dirty="0">
                <a:latin typeface="楷体" panose="02010609060101010101" charset="-122"/>
                <a:ea typeface="楷体" panose="02010609060101010101" charset="-122"/>
              </a:rPr>
              <a:t>也有区别用法的作用。</a:t>
            </a:r>
            <a:endParaRPr lang="zh-CN" altLang="en-US" sz="2800" b="1" dirty="0">
              <a:latin typeface="楷体" panose="02010609060101010101" charset="-122"/>
              <a:ea typeface="楷体"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randombar(horizont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randombar(horizontal)">
                                      <p:cBhvr>
                                        <p:cTn id="27" dur="500"/>
                                        <p:tgtEl>
                                          <p:spTgt spid="24"/>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randombar(horizontal)">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randombar(horizontal)">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randombar(horizontal)">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4" presetClass="entr" presetSubtype="10" fill="hold" grpId="0" nodeType="click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randombar(horizontal)">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4" grpId="0"/>
      <p:bldP spid="2" grpId="0"/>
      <p:bldP spid="12" grpId="0"/>
      <p:bldP spid="7" grpId="0"/>
      <p:bldP spid="8" grpId="0"/>
      <p:bldP spid="9" grpId="0"/>
      <p:bldP spid="14" grpId="0"/>
      <p:bldP spid="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40369" y="1486572"/>
            <a:ext cx="871855" cy="922020"/>
          </a:xfrm>
          <a:prstGeom prst="rect">
            <a:avLst/>
          </a:prstGeom>
          <a:noFill/>
        </p:spPr>
        <p:txBody>
          <a:bodyPr wrap="none" rtlCol="0">
            <a:spAutoFit/>
          </a:bodyPr>
          <a:lstStyle/>
          <a:p>
            <a:pPr algn="l"/>
            <a:r>
              <a:rPr lang="zh-CN" altLang="en-US" sz="5400" b="1">
                <a:latin typeface="楷体" panose="02010609060101010101" charset="-122"/>
                <a:ea typeface="楷体" panose="02010609060101010101" charset="-122"/>
                <a:cs typeface="楷体" panose="02010609060101010101" charset="-122"/>
                <a:sym typeface="+mn-ea"/>
              </a:rPr>
              <a:t>哉</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6" name="文本框 5"/>
          <p:cNvSpPr txBox="1"/>
          <p:nvPr/>
        </p:nvSpPr>
        <p:spPr>
          <a:xfrm>
            <a:off x="2084420" y="1486572"/>
            <a:ext cx="871855" cy="922020"/>
          </a:xfrm>
          <a:prstGeom prst="rect">
            <a:avLst/>
          </a:prstGeom>
          <a:noFill/>
        </p:spPr>
        <p:txBody>
          <a:bodyPr wrap="none" rtlCol="0">
            <a:spAutoFit/>
          </a:bodyPr>
          <a:lstStyle/>
          <a:p>
            <a:pPr algn="l"/>
            <a:r>
              <a:rPr lang="zh-CN" altLang="en-US" sz="5400" b="1">
                <a:latin typeface="楷体" panose="02010609060101010101" charset="-122"/>
                <a:ea typeface="楷体" panose="02010609060101010101" charset="-122"/>
                <a:cs typeface="楷体" panose="02010609060101010101" charset="-122"/>
                <a:sym typeface="+mn-ea"/>
              </a:rPr>
              <a:t>盲   </a:t>
            </a:r>
            <a:endParaRPr lang="zh-CN" altLang="en-US" sz="5400" b="1">
              <a:latin typeface="楷体" panose="02010609060101010101" charset="-122"/>
              <a:ea typeface="楷体" panose="02010609060101010101" charset="-122"/>
              <a:cs typeface="楷体" panose="02010609060101010101" charset="-122"/>
              <a:sym typeface="+mn-ea"/>
            </a:endParaRPr>
          </a:p>
        </p:txBody>
      </p:sp>
      <p:grpSp>
        <p:nvGrpSpPr>
          <p:cNvPr id="4" name="组合 3"/>
          <p:cNvGrpSpPr/>
          <p:nvPr/>
        </p:nvGrpSpPr>
        <p:grpSpPr>
          <a:xfrm>
            <a:off x="-136097" y="526068"/>
            <a:ext cx="2513330" cy="508324"/>
            <a:chOff x="458" y="988"/>
            <a:chExt cx="4134" cy="912"/>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5"/>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charset="-122"/>
                  <a:ea typeface="楷体" panose="02010609060101010101" charset="-122"/>
                </a:rPr>
                <a:t>易写错的字</a:t>
              </a:r>
              <a:endParaRPr lang="zh-CN" altLang="en-US" sz="2800" b="1" dirty="0">
                <a:solidFill>
                  <a:schemeClr val="tx1"/>
                </a:solidFill>
                <a:latin typeface="楷体" panose="02010609060101010101" charset="-122"/>
                <a:ea typeface="楷体" panose="02010609060101010101" charset="-122"/>
              </a:endParaRPr>
            </a:p>
          </p:txBody>
        </p:sp>
      </p:grpSp>
      <p:sp>
        <p:nvSpPr>
          <p:cNvPr id="10" name="文本框 9"/>
          <p:cNvSpPr txBox="1"/>
          <p:nvPr/>
        </p:nvSpPr>
        <p:spPr>
          <a:xfrm>
            <a:off x="3228471" y="1486572"/>
            <a:ext cx="871855" cy="922020"/>
          </a:xfrm>
          <a:prstGeom prst="rect">
            <a:avLst/>
          </a:prstGeom>
          <a:noFill/>
        </p:spPr>
        <p:txBody>
          <a:bodyPr wrap="none" rtlCol="0">
            <a:spAutoFit/>
          </a:bodyPr>
          <a:lstStyle/>
          <a:p>
            <a:pPr algn="l"/>
            <a:r>
              <a:rPr lang="zh-CN" altLang="en-US" sz="5400" b="1" dirty="0">
                <a:latin typeface="楷体" panose="02010609060101010101" charset="-122"/>
                <a:ea typeface="楷体" panose="02010609060101010101" charset="-122"/>
                <a:cs typeface="楷体" panose="02010609060101010101" charset="-122"/>
                <a:sym typeface="+mn-ea"/>
              </a:rPr>
              <a:t>键   </a:t>
            </a:r>
            <a:endParaRPr lang="zh-CN" altLang="en-US" sz="5400" b="1" dirty="0">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5695574" y="1486572"/>
            <a:ext cx="871855" cy="922020"/>
          </a:xfrm>
          <a:prstGeom prst="rect">
            <a:avLst/>
          </a:prstGeom>
          <a:noFill/>
        </p:spPr>
        <p:txBody>
          <a:bodyPr wrap="none" rtlCol="0">
            <a:spAutoFit/>
          </a:bodyPr>
          <a:lstStyle/>
          <a:p>
            <a:pPr lvl="0" algn="l">
              <a:buClrTx/>
              <a:buSzTx/>
              <a:buFontTx/>
            </a:pPr>
            <a:r>
              <a:rPr lang="zh-CN" altLang="en-US" sz="5400" b="1">
                <a:latin typeface="楷体" panose="02010609060101010101" charset="-122"/>
                <a:ea typeface="楷体" panose="02010609060101010101" charset="-122"/>
                <a:cs typeface="楷体" panose="02010609060101010101" charset="-122"/>
                <a:sym typeface="+mn-ea"/>
              </a:rPr>
              <a:t>曝</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11" name="文本框 10"/>
          <p:cNvSpPr txBox="1"/>
          <p:nvPr/>
        </p:nvSpPr>
        <p:spPr>
          <a:xfrm>
            <a:off x="6839624" y="1486572"/>
            <a:ext cx="871855" cy="922020"/>
          </a:xfrm>
          <a:prstGeom prst="rect">
            <a:avLst/>
          </a:prstGeom>
          <a:noFill/>
        </p:spPr>
        <p:txBody>
          <a:bodyPr wrap="none" rtlCol="0">
            <a:spAutoFit/>
          </a:bodyPr>
          <a:lstStyle/>
          <a:p>
            <a:pPr lvl="0" algn="l">
              <a:buClrTx/>
              <a:buSzTx/>
              <a:buFontTx/>
            </a:pPr>
            <a:r>
              <a:rPr lang="zh-CN" altLang="en-US" sz="5400" b="1">
                <a:latin typeface="楷体" panose="02010609060101010101" charset="-122"/>
                <a:ea typeface="楷体" panose="02010609060101010101" charset="-122"/>
                <a:cs typeface="楷体" panose="02010609060101010101" charset="-122"/>
                <a:sym typeface="+mn-ea"/>
              </a:rPr>
              <a:t>矣</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15" name="线形标注 1 14"/>
          <p:cNvSpPr/>
          <p:nvPr/>
        </p:nvSpPr>
        <p:spPr>
          <a:xfrm>
            <a:off x="2811652" y="789748"/>
            <a:ext cx="2433822" cy="601648"/>
          </a:xfrm>
          <a:prstGeom prst="borderCallout1">
            <a:avLst>
              <a:gd name="adj1" fmla="val 52328"/>
              <a:gd name="adj2" fmla="val -906"/>
              <a:gd name="adj3" fmla="val 158448"/>
              <a:gd name="adj4" fmla="val -49691"/>
            </a:avLst>
          </a:prstGeom>
          <a:solidFill>
            <a:schemeClr val="accent5">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800" b="1" dirty="0" smtClean="0">
                <a:solidFill>
                  <a:schemeClr val="tx1"/>
                </a:solidFill>
                <a:latin typeface="楷体" panose="02010609060101010101" charset="-122"/>
                <a:ea typeface="楷体" panose="02010609060101010101" charset="-122"/>
                <a:cs typeface="楷体" panose="02010609060101010101" charset="-122"/>
              </a:rPr>
              <a:t>右</a:t>
            </a:r>
            <a:r>
              <a:rPr lang="zh-CN" altLang="en-US" sz="2800" b="1" dirty="0">
                <a:solidFill>
                  <a:schemeClr val="tx1"/>
                </a:solidFill>
                <a:latin typeface="楷体" panose="02010609060101010101" charset="-122"/>
                <a:ea typeface="楷体" panose="02010609060101010101" charset="-122"/>
                <a:cs typeface="楷体" panose="02010609060101010101" charset="-122"/>
              </a:rPr>
              <a:t>上角有</a:t>
            </a:r>
            <a:r>
              <a:rPr lang="zh-CN" altLang="en-US" sz="2800" b="1" dirty="0" smtClean="0">
                <a:solidFill>
                  <a:schemeClr val="tx1"/>
                </a:solidFill>
                <a:latin typeface="楷体" panose="02010609060101010101" charset="-122"/>
                <a:ea typeface="楷体" panose="02010609060101010101" charset="-122"/>
                <a:cs typeface="楷体" panose="02010609060101010101" charset="-122"/>
              </a:rPr>
              <a:t>一点。</a:t>
            </a:r>
            <a:endParaRPr lang="zh-CN" altLang="en-US" sz="2800" b="1" dirty="0">
              <a:solidFill>
                <a:schemeClr val="tx1"/>
              </a:solidFill>
              <a:latin typeface="楷体" panose="02010609060101010101" charset="-122"/>
              <a:ea typeface="楷体" panose="02010609060101010101" charset="-122"/>
              <a:cs typeface="楷体" panose="02010609060101010101" charset="-122"/>
            </a:endParaRPr>
          </a:p>
        </p:txBody>
      </p:sp>
      <p:sp>
        <p:nvSpPr>
          <p:cNvPr id="17" name="文本框 16"/>
          <p:cNvSpPr txBox="1"/>
          <p:nvPr/>
        </p:nvSpPr>
        <p:spPr>
          <a:xfrm>
            <a:off x="4551523" y="1486572"/>
            <a:ext cx="871855" cy="922020"/>
          </a:xfrm>
          <a:prstGeom prst="rect">
            <a:avLst/>
          </a:prstGeom>
          <a:noFill/>
        </p:spPr>
        <p:txBody>
          <a:bodyPr wrap="none" rtlCol="0">
            <a:spAutoFit/>
          </a:bodyPr>
          <a:lstStyle/>
          <a:p>
            <a:pPr lvl="0" algn="l">
              <a:buClrTx/>
              <a:buSzTx/>
              <a:buFontTx/>
            </a:pPr>
            <a:r>
              <a:rPr lang="zh-CN" altLang="en-US" sz="5400" b="1">
                <a:latin typeface="楷体" panose="02010609060101010101" charset="-122"/>
                <a:ea typeface="楷体" panose="02010609060101010101" charset="-122"/>
                <a:cs typeface="楷体" panose="02010609060101010101" charset="-122"/>
                <a:sym typeface="+mn-ea"/>
              </a:rPr>
              <a:t>弦</a:t>
            </a:r>
            <a:endParaRPr lang="zh-CN" altLang="en-US" sz="5400" b="1">
              <a:latin typeface="楷体" panose="02010609060101010101" charset="-122"/>
              <a:ea typeface="楷体" panose="02010609060101010101" charset="-122"/>
              <a:cs typeface="楷体" panose="02010609060101010101" charset="-122"/>
              <a:sym typeface="+mn-ea"/>
            </a:endParaRPr>
          </a:p>
        </p:txBody>
      </p:sp>
      <p:sp>
        <p:nvSpPr>
          <p:cNvPr id="5" name="圆角矩形标注 4"/>
          <p:cNvSpPr/>
          <p:nvPr/>
        </p:nvSpPr>
        <p:spPr>
          <a:xfrm>
            <a:off x="6735221" y="981502"/>
            <a:ext cx="1463447" cy="510778"/>
          </a:xfrm>
          <a:prstGeom prst="wedgeRoundRectCallout">
            <a:avLst>
              <a:gd name="adj1" fmla="val -74696"/>
              <a:gd name="adj2" fmla="val 143683"/>
              <a:gd name="adj3" fmla="val 16667"/>
            </a:avLst>
          </a:prstGeom>
          <a:solidFill>
            <a:schemeClr val="accent5">
              <a:lumMod val="20000"/>
              <a:lumOff val="80000"/>
            </a:schemeClr>
          </a:solidFill>
        </p:spPr>
        <p:txBody>
          <a:bodyPr wrap="none">
            <a:spAutoFit/>
          </a:bodyPr>
          <a:lstStyle/>
          <a:p>
            <a:r>
              <a:rPr lang="zh-CN" altLang="en-US" sz="2400" b="1" dirty="0">
                <a:solidFill>
                  <a:prstClr val="black"/>
                </a:solidFill>
                <a:latin typeface="楷体" panose="02010609060101010101" charset="-122"/>
                <a:ea typeface="楷体" panose="02010609060101010101" charset="-122"/>
                <a:cs typeface="楷体" panose="02010609060101010101" charset="-122"/>
              </a:rPr>
              <a:t>本意是晒</a:t>
            </a:r>
            <a:endParaRPr lang="zh-CN" altLang="en-US" b="1" dirty="0"/>
          </a:p>
        </p:txBody>
      </p:sp>
      <p:sp>
        <p:nvSpPr>
          <p:cNvPr id="9" name="矩形 8"/>
          <p:cNvSpPr/>
          <p:nvPr/>
        </p:nvSpPr>
        <p:spPr>
          <a:xfrm>
            <a:off x="5669787" y="554476"/>
            <a:ext cx="880369" cy="923330"/>
          </a:xfrm>
          <a:prstGeom prst="rect">
            <a:avLst/>
          </a:prstGeom>
          <a:solidFill>
            <a:schemeClr val="accent5">
              <a:lumMod val="20000"/>
              <a:lumOff val="80000"/>
            </a:schemeClr>
          </a:solidFill>
        </p:spPr>
        <p:txBody>
          <a:bodyPr wrap="none" rtlCol="0">
            <a:spAutoFit/>
          </a:bodyPr>
          <a:lstStyle/>
          <a:p>
            <a:r>
              <a:rPr lang="zh-CN" altLang="en-US" sz="5400" b="1" dirty="0">
                <a:latin typeface="楷体" panose="02010609060101010101" charset="-122"/>
                <a:ea typeface="楷体" panose="02010609060101010101" charset="-122"/>
                <a:cs typeface="楷体" panose="02010609060101010101" charset="-122"/>
              </a:rPr>
              <a:t>瀑</a:t>
            </a:r>
            <a:endParaRPr lang="zh-CN" altLang="en-US" sz="5400" b="1" dirty="0">
              <a:latin typeface="楷体" panose="02010609060101010101" charset="-122"/>
              <a:ea typeface="楷体" panose="02010609060101010101" charset="-122"/>
              <a:cs typeface="楷体" panose="02010609060101010101" charset="-122"/>
            </a:endParaRPr>
          </a:p>
        </p:txBody>
      </p:sp>
      <p:sp>
        <p:nvSpPr>
          <p:cNvPr id="12" name="椭圆 11"/>
          <p:cNvSpPr/>
          <p:nvPr/>
        </p:nvSpPr>
        <p:spPr>
          <a:xfrm>
            <a:off x="5774206" y="1588158"/>
            <a:ext cx="258245" cy="75575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737868" y="658257"/>
            <a:ext cx="258245" cy="75575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3"/>
          <p:cNvSpPr txBox="1"/>
          <p:nvPr/>
        </p:nvSpPr>
        <p:spPr>
          <a:xfrm>
            <a:off x="955001" y="2779235"/>
            <a:ext cx="2632710" cy="583565"/>
          </a:xfrm>
          <a:prstGeom prst="rect">
            <a:avLst/>
          </a:prstGeom>
          <a:solidFill>
            <a:schemeClr val="accent2">
              <a:lumMod val="40000"/>
              <a:lumOff val="60000"/>
            </a:schemeClr>
          </a:solidFill>
        </p:spPr>
        <p:txBody>
          <a:bodyPr wrap="none" rtlCol="0">
            <a:spAutoFit/>
          </a:bodyPr>
          <a:lstStyle>
            <a:defPPr>
              <a:defRPr lang="zh-CN"/>
            </a:defPPr>
            <a:lvl1pPr>
              <a:defRPr sz="3200" b="1">
                <a:latin typeface="楷体" panose="02010609060101010101" charset="-122"/>
                <a:ea typeface="楷体" panose="02010609060101010101" charset="-122"/>
                <a:cs typeface="楷体" panose="02010609060101010101" charset="-122"/>
              </a:defRPr>
            </a:lvl1pPr>
          </a:lstStyle>
          <a:p>
            <a:r>
              <a:rPr lang="zh-CN" altLang="en-US" dirty="0">
                <a:sym typeface="+mn-ea"/>
              </a:rPr>
              <a:t>容易多写一笔</a:t>
            </a:r>
            <a:endParaRPr lang="zh-CN" altLang="en-US" dirty="0">
              <a:sym typeface="+mn-ea"/>
            </a:endParaRPr>
          </a:p>
        </p:txBody>
      </p:sp>
      <p:sp>
        <p:nvSpPr>
          <p:cNvPr id="20" name="文本框 4"/>
          <p:cNvSpPr txBox="1"/>
          <p:nvPr/>
        </p:nvSpPr>
        <p:spPr>
          <a:xfrm>
            <a:off x="955001" y="3881770"/>
            <a:ext cx="2632710" cy="583565"/>
          </a:xfrm>
          <a:prstGeom prst="rect">
            <a:avLst/>
          </a:prstGeom>
          <a:solidFill>
            <a:schemeClr val="accent2">
              <a:lumMod val="40000"/>
              <a:lumOff val="60000"/>
            </a:schemeClr>
          </a:solidFill>
        </p:spPr>
        <p:txBody>
          <a:bodyPr wrap="none" rtlCol="0">
            <a:spAutoFit/>
          </a:bodyPr>
          <a:lstStyle>
            <a:defPPr>
              <a:defRPr lang="zh-CN"/>
            </a:defPPr>
            <a:lvl1pPr>
              <a:defRPr sz="3200" b="1">
                <a:latin typeface="楷体" panose="02010609060101010101" charset="-122"/>
                <a:ea typeface="楷体" panose="02010609060101010101" charset="-122"/>
                <a:cs typeface="楷体" panose="02010609060101010101" charset="-122"/>
              </a:defRPr>
            </a:lvl1pPr>
          </a:lstStyle>
          <a:p>
            <a:r>
              <a:rPr lang="zh-CN" altLang="en-US" dirty="0">
                <a:sym typeface="+mn-ea"/>
              </a:rPr>
              <a:t>容易少写一笔</a:t>
            </a:r>
            <a:endParaRPr lang="zh-CN" altLang="en-US" dirty="0">
              <a:sym typeface="+mn-ea"/>
            </a:endParaRPr>
          </a:p>
        </p:txBody>
      </p:sp>
      <p:sp>
        <p:nvSpPr>
          <p:cNvPr id="21" name="文本框 5"/>
          <p:cNvSpPr txBox="1"/>
          <p:nvPr/>
        </p:nvSpPr>
        <p:spPr>
          <a:xfrm>
            <a:off x="5228551" y="2610325"/>
            <a:ext cx="1099185" cy="923330"/>
          </a:xfrm>
          <a:prstGeom prst="rect">
            <a:avLst/>
          </a:prstGeom>
          <a:noFill/>
        </p:spPr>
        <p:txBody>
          <a:bodyPr wrap="square" rtlCol="0">
            <a:spAutoFit/>
          </a:bodyPr>
          <a:lstStyle/>
          <a:p>
            <a:pPr algn="l"/>
            <a:r>
              <a:rPr lang="zh-CN" altLang="en-US" sz="5400" b="1" dirty="0">
                <a:solidFill>
                  <a:srgbClr val="FF0000"/>
                </a:solidFill>
                <a:latin typeface="楷体" panose="02010609060101010101" charset="-122"/>
                <a:ea typeface="楷体" panose="02010609060101010101" charset="-122"/>
                <a:cs typeface="楷体" panose="02010609060101010101" charset="-122"/>
                <a:sym typeface="+mn-ea"/>
              </a:rPr>
              <a:t>盲   </a:t>
            </a:r>
            <a:endParaRPr lang="zh-CN" altLang="en-US" sz="54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22" name="文本框 9"/>
          <p:cNvSpPr txBox="1"/>
          <p:nvPr/>
        </p:nvSpPr>
        <p:spPr>
          <a:xfrm>
            <a:off x="5153602" y="3713336"/>
            <a:ext cx="1928733" cy="923330"/>
          </a:xfrm>
          <a:prstGeom prst="rect">
            <a:avLst/>
          </a:prstGeom>
          <a:noFill/>
        </p:spPr>
        <p:txBody>
          <a:bodyPr wrap="none" rtlCol="0">
            <a:spAutoFit/>
          </a:bodyPr>
          <a:lstStyle/>
          <a:p>
            <a:pPr algn="l"/>
            <a:r>
              <a:rPr lang="zh-CN" altLang="en-US" sz="5400" b="1" dirty="0">
                <a:solidFill>
                  <a:srgbClr val="FF0000"/>
                </a:solidFill>
                <a:latin typeface="楷体" panose="02010609060101010101" charset="-122"/>
                <a:ea typeface="楷体" panose="02010609060101010101" charset="-122"/>
                <a:cs typeface="楷体" panose="02010609060101010101" charset="-122"/>
                <a:sym typeface="+mn-ea"/>
              </a:rPr>
              <a:t>键   </a:t>
            </a:r>
            <a:endParaRPr lang="zh-CN" altLang="en-US" sz="54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23" name="文本框 8"/>
          <p:cNvSpPr txBox="1"/>
          <p:nvPr/>
        </p:nvSpPr>
        <p:spPr>
          <a:xfrm>
            <a:off x="4019511" y="2610510"/>
            <a:ext cx="871855" cy="922020"/>
          </a:xfrm>
          <a:prstGeom prst="rect">
            <a:avLst/>
          </a:prstGeom>
          <a:noFill/>
        </p:spPr>
        <p:txBody>
          <a:bodyPr wrap="none" rtlCol="0">
            <a:spAutoFit/>
          </a:bodyPr>
          <a:lstStyle/>
          <a:p>
            <a:pPr lvl="0" algn="l">
              <a:buClrTx/>
              <a:buSzTx/>
              <a:buFontTx/>
            </a:pPr>
            <a:r>
              <a:rPr lang="zh-CN" altLang="en-US" sz="5400" b="1" dirty="0">
                <a:solidFill>
                  <a:srgbClr val="FF0000"/>
                </a:solidFill>
                <a:latin typeface="楷体" panose="02010609060101010101" charset="-122"/>
                <a:ea typeface="楷体" panose="02010609060101010101" charset="-122"/>
                <a:cs typeface="楷体" panose="02010609060101010101" charset="-122"/>
                <a:sym typeface="+mn-ea"/>
              </a:rPr>
              <a:t>曝</a:t>
            </a:r>
            <a:endParaRPr lang="zh-CN" altLang="en-US" sz="5400" b="1" dirty="0">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24" name="文本框 16"/>
          <p:cNvSpPr txBox="1"/>
          <p:nvPr/>
        </p:nvSpPr>
        <p:spPr>
          <a:xfrm>
            <a:off x="6327736" y="3712410"/>
            <a:ext cx="871855" cy="922020"/>
          </a:xfrm>
          <a:prstGeom prst="rect">
            <a:avLst/>
          </a:prstGeom>
          <a:noFill/>
        </p:spPr>
        <p:txBody>
          <a:bodyPr wrap="none" rtlCol="0">
            <a:spAutoFit/>
          </a:bodyPr>
          <a:lstStyle/>
          <a:p>
            <a:pPr lvl="0" algn="l">
              <a:buClrTx/>
              <a:buSzTx/>
              <a:buFontTx/>
            </a:pPr>
            <a:r>
              <a:rPr lang="zh-CN" altLang="en-US" sz="5400" b="1">
                <a:solidFill>
                  <a:srgbClr val="FF0000"/>
                </a:solidFill>
                <a:latin typeface="楷体" panose="02010609060101010101" charset="-122"/>
                <a:ea typeface="楷体" panose="02010609060101010101" charset="-122"/>
                <a:cs typeface="楷体" panose="02010609060101010101" charset="-122"/>
                <a:sym typeface="+mn-ea"/>
              </a:rPr>
              <a:t>弦</a:t>
            </a:r>
            <a:endParaRPr lang="zh-CN" altLang="en-US" sz="5400" b="1">
              <a:solidFill>
                <a:srgbClr val="FF0000"/>
              </a:solidFill>
              <a:latin typeface="楷体" panose="02010609060101010101" charset="-122"/>
              <a:ea typeface="楷体" panose="02010609060101010101" charset="-122"/>
              <a:cs typeface="楷体" panose="02010609060101010101" charset="-122"/>
              <a:sym typeface="+mn-ea"/>
            </a:endParaRPr>
          </a:p>
        </p:txBody>
      </p:sp>
      <p:sp>
        <p:nvSpPr>
          <p:cNvPr id="25" name="文本框 10"/>
          <p:cNvSpPr txBox="1"/>
          <p:nvPr/>
        </p:nvSpPr>
        <p:spPr>
          <a:xfrm>
            <a:off x="4019511" y="3713045"/>
            <a:ext cx="871855" cy="922020"/>
          </a:xfrm>
          <a:prstGeom prst="rect">
            <a:avLst/>
          </a:prstGeom>
          <a:noFill/>
        </p:spPr>
        <p:txBody>
          <a:bodyPr wrap="none" rtlCol="0" anchor="t">
            <a:spAutoFit/>
          </a:bodyPr>
          <a:lstStyle/>
          <a:p>
            <a:r>
              <a:rPr lang="zh-CN" altLang="en-US" sz="5400" b="1">
                <a:solidFill>
                  <a:srgbClr val="FF0000"/>
                </a:solidFill>
                <a:latin typeface="楷体" panose="02010609060101010101" charset="-122"/>
                <a:ea typeface="楷体" panose="02010609060101010101" charset="-122"/>
                <a:cs typeface="楷体" panose="02010609060101010101" charset="-122"/>
                <a:sym typeface="+mn-ea"/>
              </a:rPr>
              <a:t>哉</a:t>
            </a:r>
            <a:endParaRPr lang="zh-CN" altLang="en-US">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inVertical)">
                                      <p:cBhvr>
                                        <p:cTn id="15" dur="500"/>
                                        <p:tgtEl>
                                          <p:spTgt spid="12"/>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arn(inVertical)">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randombar(horizontal)">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p:cTn id="32" dur="500" fill="hold"/>
                                        <p:tgtEl>
                                          <p:spTgt spid="21"/>
                                        </p:tgtEl>
                                        <p:attrNameLst>
                                          <p:attrName>ppt_w</p:attrName>
                                        </p:attrNameLst>
                                      </p:cBhvr>
                                      <p:tavLst>
                                        <p:tav tm="0">
                                          <p:val>
                                            <p:fltVal val="0"/>
                                          </p:val>
                                        </p:tav>
                                        <p:tav tm="100000">
                                          <p:val>
                                            <p:strVal val="#ppt_w"/>
                                          </p:val>
                                        </p:tav>
                                      </p:tavLst>
                                    </p:anim>
                                    <p:anim calcmode="lin" valueType="num">
                                      <p:cBhvr>
                                        <p:cTn id="33" dur="500" fill="hold"/>
                                        <p:tgtEl>
                                          <p:spTgt spid="21"/>
                                        </p:tgtEl>
                                        <p:attrNameLst>
                                          <p:attrName>ppt_h</p:attrName>
                                        </p:attrNameLst>
                                      </p:cBhvr>
                                      <p:tavLst>
                                        <p:tav tm="0">
                                          <p:val>
                                            <p:fltVal val="0"/>
                                          </p:val>
                                        </p:tav>
                                        <p:tav tm="100000">
                                          <p:val>
                                            <p:strVal val="#ppt_h"/>
                                          </p:val>
                                        </p:tav>
                                      </p:tavLst>
                                    </p:anim>
                                    <p:animEffect transition="in" filter="fade">
                                      <p:cBhvr>
                                        <p:cTn id="34" dur="500"/>
                                        <p:tgtEl>
                                          <p:spTgt spid="2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20"/>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5"/>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2"/>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5" grpId="0" animBg="1"/>
      <p:bldP spid="9" grpId="0" animBg="1"/>
      <p:bldP spid="12" grpId="0" animBg="1"/>
      <p:bldP spid="18" grpId="0" animBg="1"/>
      <p:bldP spid="19" grpId="0" animBg="1"/>
      <p:bldP spid="20" grpId="0" animBg="1"/>
      <p:bldP spid="21" grpId="0"/>
      <p:bldP spid="22" grpId="0"/>
      <p:bldP spid="23"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235355" y="1512985"/>
            <a:ext cx="791210" cy="768350"/>
          </a:xfrm>
          <a:prstGeom prst="rect">
            <a:avLst/>
          </a:prstGeom>
          <a:noFill/>
          <a:ln>
            <a:noFill/>
          </a:ln>
          <a:extLst>
            <a:ext uri="{909E8E84-426E-40DD-AFC4-6F175D3DCCD1}">
              <a14:hiddenFill xmlns:a14="http://schemas.microsoft.com/office/drawing/2010/main">
                <a:solidFill>
                  <a:schemeClr val="bg1"/>
                </a:solidFill>
              </a14:hiddenFill>
            </a:ext>
          </a:extLst>
        </p:spPr>
        <p:txBody>
          <a:bodyPr wrap="square" rtlCol="0">
            <a:spAutoFit/>
          </a:bodyPr>
          <a:lstStyle/>
          <a:p>
            <a:pPr algn="l"/>
            <a:r>
              <a:rPr lang="zh-CN" altLang="en-US" sz="4400" b="1">
                <a:latin typeface="楷体" panose="02010609060101010101" charset="-122"/>
                <a:ea typeface="楷体" panose="02010609060101010101" charset="-122"/>
                <a:cs typeface="楷体" panose="02010609060101010101" charset="-122"/>
                <a:sym typeface="+mn-ea"/>
              </a:rPr>
              <a:t>键</a:t>
            </a:r>
            <a:r>
              <a:rPr lang="zh-CN" altLang="en-US" sz="3200">
                <a:latin typeface="楷体" panose="02010609060101010101" charset="-122"/>
                <a:ea typeface="楷体" panose="02010609060101010101" charset="-122"/>
                <a:cs typeface="楷体" panose="02010609060101010101" charset="-122"/>
              </a:rPr>
              <a:t> </a:t>
            </a:r>
            <a:endParaRPr lang="zh-CN" altLang="en-US" sz="3200">
              <a:latin typeface="楷体" panose="02010609060101010101" charset="-122"/>
              <a:ea typeface="楷体" panose="02010609060101010101" charset="-122"/>
              <a:cs typeface="楷体" panose="02010609060101010101" charset="-122"/>
            </a:endParaRPr>
          </a:p>
        </p:txBody>
      </p:sp>
      <p:sp>
        <p:nvSpPr>
          <p:cNvPr id="14" name="文本框 13"/>
          <p:cNvSpPr txBox="1"/>
          <p:nvPr/>
        </p:nvSpPr>
        <p:spPr>
          <a:xfrm>
            <a:off x="428638" y="546652"/>
            <a:ext cx="2632710" cy="583565"/>
          </a:xfrm>
          <a:prstGeom prst="rect">
            <a:avLst/>
          </a:prstGeom>
          <a:solidFill>
            <a:schemeClr val="accent2">
              <a:lumMod val="40000"/>
              <a:lumOff val="60000"/>
            </a:schemeClr>
          </a:solidFill>
        </p:spPr>
        <p:txBody>
          <a:bodyPr wrap="none" rtlCol="0">
            <a:spAutoFit/>
          </a:bodyPr>
          <a:lstStyle/>
          <a:p>
            <a:pPr algn="l"/>
            <a:r>
              <a:rPr lang="zh-CN" altLang="en-US" sz="3200" b="1">
                <a:latin typeface="楷体" panose="02010609060101010101" charset="-122"/>
                <a:ea typeface="楷体" panose="02010609060101010101" charset="-122"/>
                <a:cs typeface="楷体" panose="02010609060101010101" charset="-122"/>
                <a:sym typeface="+mn-ea"/>
              </a:rPr>
              <a:t>容易写出别字</a:t>
            </a:r>
            <a:endParaRPr lang="zh-CN" altLang="en-US" sz="3200" b="1">
              <a:latin typeface="楷体" panose="02010609060101010101" charset="-122"/>
              <a:ea typeface="楷体" panose="02010609060101010101" charset="-122"/>
              <a:cs typeface="楷体" panose="02010609060101010101" charset="-122"/>
              <a:sym typeface="+mn-ea"/>
            </a:endParaRPr>
          </a:p>
        </p:txBody>
      </p:sp>
      <p:sp>
        <p:nvSpPr>
          <p:cNvPr id="3" name="文本框 2"/>
          <p:cNvSpPr txBox="1"/>
          <p:nvPr/>
        </p:nvSpPr>
        <p:spPr>
          <a:xfrm>
            <a:off x="3411375" y="1512985"/>
            <a:ext cx="1538605" cy="768350"/>
          </a:xfrm>
          <a:prstGeom prst="rect">
            <a:avLst/>
          </a:prstGeom>
          <a:noFill/>
          <a:ln>
            <a:noFill/>
          </a:ln>
          <a:extLst>
            <a:ext uri="{909E8E84-426E-40DD-AFC4-6F175D3DCCD1}">
              <a14:hiddenFill xmlns:a14="http://schemas.microsoft.com/office/drawing/2010/main">
                <a:solidFill>
                  <a:schemeClr val="bg1"/>
                </a:solidFill>
              </a14:hiddenFill>
            </a:ext>
          </a:extLst>
        </p:spPr>
        <p:txBody>
          <a:bodyPr wrap="square" rtlCol="0">
            <a:spAutoFit/>
          </a:bodyPr>
          <a:lstStyle/>
          <a:p>
            <a:pPr lvl="0" algn="l">
              <a:buClrTx/>
              <a:buSzTx/>
              <a:buFontTx/>
            </a:pPr>
            <a:r>
              <a:rPr lang="zh-CN" altLang="en-US" sz="4400" b="1" dirty="0">
                <a:latin typeface="楷体" panose="02010609060101010101" charset="-122"/>
                <a:ea typeface="楷体" panose="02010609060101010101" charset="-122"/>
                <a:cs typeface="楷体" panose="02010609060101010101" charset="-122"/>
                <a:sym typeface="+mn-ea"/>
              </a:rPr>
              <a:t>键盘</a:t>
            </a:r>
            <a:endParaRPr lang="zh-CN" altLang="en-US" sz="4400" b="1" dirty="0">
              <a:latin typeface="楷体" panose="02010609060101010101" charset="-122"/>
              <a:ea typeface="楷体" panose="02010609060101010101" charset="-122"/>
              <a:cs typeface="楷体" panose="02010609060101010101" charset="-122"/>
              <a:sym typeface="+mn-ea"/>
            </a:endParaRPr>
          </a:p>
        </p:txBody>
      </p:sp>
      <p:pic>
        <p:nvPicPr>
          <p:cNvPr id="11" name="图片 10" descr="u=2336621832,3168327514&amp;fm=26&amp;gp=0"/>
          <p:cNvPicPr>
            <a:picLocks noChangeAspect="1"/>
          </p:cNvPicPr>
          <p:nvPr>
            <p:custDataLst>
              <p:tags r:id="rId1"/>
            </p:custDataLst>
          </p:nvPr>
        </p:nvPicPr>
        <p:blipFill>
          <a:blip r:embed="rId2"/>
          <a:stretch>
            <a:fillRect/>
          </a:stretch>
        </p:blipFill>
        <p:spPr>
          <a:xfrm>
            <a:off x="4731378" y="1167545"/>
            <a:ext cx="2387600" cy="1459230"/>
          </a:xfrm>
          <a:prstGeom prst="rect">
            <a:avLst/>
          </a:prstGeom>
        </p:spPr>
      </p:pic>
      <p:sp>
        <p:nvSpPr>
          <p:cNvPr id="15" name="文本框 14"/>
          <p:cNvSpPr txBox="1"/>
          <p:nvPr/>
        </p:nvSpPr>
        <p:spPr>
          <a:xfrm>
            <a:off x="2235355" y="3009045"/>
            <a:ext cx="831215" cy="368300"/>
          </a:xfrm>
          <a:prstGeom prst="rect">
            <a:avLst/>
          </a:prstGeom>
          <a:noFill/>
          <a:ln>
            <a:noFill/>
          </a:ln>
          <a:extLst>
            <a:ext uri="{909E8E84-426E-40DD-AFC4-6F175D3DCCD1}">
              <a14:hiddenFill xmlns:a14="http://schemas.microsoft.com/office/drawing/2010/main">
                <a:solidFill>
                  <a:schemeClr val="bg1"/>
                </a:solidFill>
              </a14:hiddenFill>
            </a:ext>
          </a:extLst>
        </p:spPr>
        <p:txBody>
          <a:bodyPr wrap="square" rtlCol="0">
            <a:spAutoFit/>
          </a:bodyPr>
          <a:lstStyle/>
          <a:p>
            <a:pPr lvl="0" algn="l">
              <a:buClrTx/>
              <a:buSzTx/>
              <a:buFontTx/>
            </a:pPr>
            <a:r>
              <a:rPr lang="zh-CN" altLang="en-US" sz="4400" b="1" dirty="0">
                <a:latin typeface="楷体" panose="02010609060101010101" charset="-122"/>
                <a:ea typeface="楷体" panose="02010609060101010101" charset="-122"/>
                <a:cs typeface="楷体" panose="02010609060101010101" charset="-122"/>
                <a:sym typeface="+mn-ea"/>
              </a:rPr>
              <a:t>健</a:t>
            </a:r>
            <a:endParaRPr lang="zh-CN" altLang="en-US" sz="4400" b="1" dirty="0">
              <a:latin typeface="楷体" panose="02010609060101010101" charset="-122"/>
              <a:ea typeface="楷体" panose="02010609060101010101" charset="-122"/>
              <a:cs typeface="楷体" panose="02010609060101010101" charset="-122"/>
              <a:sym typeface="+mn-ea"/>
            </a:endParaRPr>
          </a:p>
        </p:txBody>
      </p:sp>
      <p:sp>
        <p:nvSpPr>
          <p:cNvPr id="16" name="文本框 15"/>
          <p:cNvSpPr txBox="1"/>
          <p:nvPr/>
        </p:nvSpPr>
        <p:spPr>
          <a:xfrm>
            <a:off x="3411375" y="3009045"/>
            <a:ext cx="1483995" cy="768350"/>
          </a:xfrm>
          <a:prstGeom prst="rect">
            <a:avLst/>
          </a:prstGeom>
          <a:noFill/>
          <a:ln>
            <a:noFill/>
          </a:ln>
          <a:extLst>
            <a:ext uri="{909E8E84-426E-40DD-AFC4-6F175D3DCCD1}">
              <a14:hiddenFill xmlns:a14="http://schemas.microsoft.com/office/drawing/2010/main">
                <a:solidFill>
                  <a:schemeClr val="bg1"/>
                </a:solidFill>
              </a14:hiddenFill>
            </a:ext>
          </a:extLst>
        </p:spPr>
        <p:txBody>
          <a:bodyPr wrap="square" rtlCol="0">
            <a:spAutoFit/>
          </a:bodyPr>
          <a:lstStyle/>
          <a:p>
            <a:pPr lvl="0" algn="l">
              <a:buClrTx/>
              <a:buSzTx/>
              <a:buFontTx/>
            </a:pPr>
            <a:r>
              <a:rPr lang="zh-CN" altLang="en-US" sz="4400" b="1" dirty="0">
                <a:latin typeface="楷体" panose="02010609060101010101" charset="-122"/>
                <a:ea typeface="楷体" panose="02010609060101010101" charset="-122"/>
                <a:cs typeface="楷体" panose="02010609060101010101" charset="-122"/>
                <a:sym typeface="+mn-ea"/>
              </a:rPr>
              <a:t>保健</a:t>
            </a:r>
            <a:endParaRPr lang="zh-CN" altLang="en-US" sz="4400" b="1" dirty="0">
              <a:latin typeface="楷体" panose="02010609060101010101" charset="-122"/>
              <a:ea typeface="楷体" panose="02010609060101010101" charset="-122"/>
              <a:cs typeface="楷体" panose="02010609060101010101" charset="-122"/>
              <a:sym typeface="+mn-ea"/>
            </a:endParaRPr>
          </a:p>
        </p:txBody>
      </p:sp>
      <p:pic>
        <p:nvPicPr>
          <p:cNvPr id="17" name="图片 16" descr="u=4026564423,3446033268&amp;fm=11&amp;gp=0"/>
          <p:cNvPicPr>
            <a:picLocks noChangeAspect="1"/>
          </p:cNvPicPr>
          <p:nvPr/>
        </p:nvPicPr>
        <p:blipFill>
          <a:blip r:embed="rId3"/>
          <a:stretch>
            <a:fillRect/>
          </a:stretch>
        </p:blipFill>
        <p:spPr>
          <a:xfrm>
            <a:off x="4773910" y="2637408"/>
            <a:ext cx="2364105" cy="125857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randombar(horizontal)">
                                      <p:cBhvr>
                                        <p:cTn id="16" dur="500"/>
                                        <p:tgtEl>
                                          <p:spTgt spid="11"/>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randombar(horizont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randombar(horizontal)">
                                      <p:cBhvr>
                                        <p:cTn id="24" dur="500"/>
                                        <p:tgtEl>
                                          <p:spTgt spid="16"/>
                                        </p:tgtEl>
                                      </p:cBhvr>
                                    </p:animEffect>
                                  </p:childTnLst>
                                </p:cTn>
                              </p:par>
                              <p:par>
                                <p:cTn id="25" presetID="14" presetClass="entr" presetSubtype="1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randombar(horizontal)">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 grpId="0"/>
      <p:bldP spid="15" grpId="0"/>
      <p:bldP spid="16" grpId="0"/>
    </p:bldLst>
  </p:timing>
</p:sld>
</file>

<file path=ppt/tags/tag1.xml><?xml version="1.0" encoding="utf-8"?>
<p:tagLst xmlns:p="http://schemas.openxmlformats.org/presentationml/2006/main">
  <p:tag name="KSO_WM_TEMPLATE_THUMBS_INDEX" val="1、2、3、6、8、10、11、12、15"/>
  <p:tag name="KSO_WM_TEMPLATE_SUBCATEGORY" val="0"/>
  <p:tag name="KSO_WM_TAG_VERSION" val="1.0"/>
  <p:tag name="KSO_WM_BEAUTIFY_FLAG" val="#wm#"/>
  <p:tag name="KSO_WM_TEMPLATE_CATEGORY" val="custom"/>
  <p:tag name="KSO_WM_TEMPLATE_INDEX" val="20187308"/>
</p:tagLst>
</file>

<file path=ppt/tags/tag2.xml><?xml version="1.0" encoding="utf-8"?>
<p:tagLst xmlns:p="http://schemas.openxmlformats.org/presentationml/2006/main">
  <p:tag name="REFSHAPE" val="1816706076"/>
  <p:tag name="KSO_WM_UNIT_PLACING_PICTURE_USER_VIEWPORT" val="{&quot;height&quot;:6000,&quot;width&quot;:11820}"/>
</p:tagLst>
</file>

<file path=ppt/tags/tag3.xml><?xml version="1.0" encoding="utf-8"?>
<p:tagLst xmlns:p="http://schemas.openxmlformats.org/presentationml/2006/main">
  <p:tag name="REFSHAPE" val="1043008388"/>
  <p:tag name="KSO_WM_UNIT_PLACING_PICTURE_USER_VIEWPORT" val="{&quot;height&quot;:6660,&quot;width&quot;:10000}"/>
</p:tagLst>
</file>

<file path=ppt/tags/tag4.xml><?xml version="1.0" encoding="utf-8"?>
<p:tagLst xmlns:p="http://schemas.openxmlformats.org/presentationml/2006/main">
  <p:tag name="KSO_WPP_MARK_KEY" val="fc9c3b71-e36f-405b-8f0e-73fbf01cd4d3"/>
  <p:tag name="COMMONDATA" val="eyJoZGlkIjoiMDUzMmRhYzhkNzM3Y2ZlODExZjhhYzliMDJjYzA0ZGI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5524</Words>
  <Application>WPS 演示</Application>
  <PresentationFormat>全屏显示(16:9)</PresentationFormat>
  <Paragraphs>623</Paragraphs>
  <Slides>55</Slides>
  <Notes>18</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55</vt:i4>
      </vt:variant>
    </vt:vector>
  </HeadingPairs>
  <TitlesOfParts>
    <vt:vector size="68" baseType="lpstr">
      <vt:lpstr>Arial</vt:lpstr>
      <vt:lpstr>宋体</vt:lpstr>
      <vt:lpstr>Wingdings</vt:lpstr>
      <vt:lpstr>微软雅黑</vt:lpstr>
      <vt:lpstr>黑体</vt:lpstr>
      <vt:lpstr>楷体</vt:lpstr>
      <vt:lpstr>汉语拼音</vt:lpstr>
      <vt:lpstr>Segoe Print</vt:lpstr>
      <vt:lpstr>幼圆</vt:lpstr>
      <vt:lpstr>方正粗黑宋简体</vt:lpstr>
      <vt:lpstr>Arial Unicode MS</vt:lpstr>
      <vt:lpstr>Xingkai SC</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Rocket Girls</cp:lastModifiedBy>
  <cp:revision>377</cp:revision>
  <dcterms:created xsi:type="dcterms:W3CDTF">2019-03-14T07:25:00Z</dcterms:created>
  <dcterms:modified xsi:type="dcterms:W3CDTF">2022-12-30T06:14:32Z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FC0AB56AF1FA432698BEAE080F7088E5</vt:lpwstr>
  </property>
</Properties>
</file>