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57"/>
  </p:handoutMasterIdLst>
  <p:sldIdLst>
    <p:sldId id="258" r:id="rId3"/>
    <p:sldId id="701" r:id="rId5"/>
    <p:sldId id="259" r:id="rId6"/>
    <p:sldId id="317" r:id="rId7"/>
    <p:sldId id="620" r:id="rId8"/>
    <p:sldId id="621" r:id="rId9"/>
    <p:sldId id="260" r:id="rId10"/>
    <p:sldId id="622" r:id="rId11"/>
    <p:sldId id="624" r:id="rId12"/>
    <p:sldId id="804" r:id="rId13"/>
    <p:sldId id="805" r:id="rId14"/>
    <p:sldId id="663" r:id="rId15"/>
    <p:sldId id="802" r:id="rId16"/>
    <p:sldId id="803" r:id="rId17"/>
    <p:sldId id="702" r:id="rId18"/>
    <p:sldId id="262" r:id="rId19"/>
    <p:sldId id="264" r:id="rId20"/>
    <p:sldId id="806" r:id="rId21"/>
    <p:sldId id="807" r:id="rId22"/>
    <p:sldId id="480" r:id="rId23"/>
    <p:sldId id="626" r:id="rId24"/>
    <p:sldId id="627" r:id="rId25"/>
    <p:sldId id="551" r:id="rId26"/>
    <p:sldId id="552" r:id="rId27"/>
    <p:sldId id="629" r:id="rId28"/>
    <p:sldId id="628" r:id="rId29"/>
    <p:sldId id="630" r:id="rId30"/>
    <p:sldId id="631" r:id="rId31"/>
    <p:sldId id="632" r:id="rId32"/>
    <p:sldId id="633" r:id="rId33"/>
    <p:sldId id="634" r:id="rId34"/>
    <p:sldId id="749" r:id="rId35"/>
    <p:sldId id="268" r:id="rId36"/>
    <p:sldId id="270" r:id="rId37"/>
    <p:sldId id="365" r:id="rId38"/>
    <p:sldId id="516" r:id="rId39"/>
    <p:sldId id="512" r:id="rId40"/>
    <p:sldId id="780" r:id="rId41"/>
    <p:sldId id="276" r:id="rId42"/>
    <p:sldId id="368" r:id="rId43"/>
    <p:sldId id="391" r:id="rId44"/>
    <p:sldId id="449" r:id="rId45"/>
    <p:sldId id="450" r:id="rId46"/>
    <p:sldId id="603" r:id="rId47"/>
    <p:sldId id="614" r:id="rId48"/>
    <p:sldId id="300" r:id="rId49"/>
    <p:sldId id="476" r:id="rId50"/>
    <p:sldId id="477" r:id="rId51"/>
    <p:sldId id="773" r:id="rId52"/>
    <p:sldId id="452" r:id="rId53"/>
    <p:sldId id="455" r:id="rId54"/>
    <p:sldId id="812" r:id="rId55"/>
    <p:sldId id="811" r:id="rId56"/>
  </p:sldIdLst>
  <p:sldSz cx="9144000" cy="5143500" type="screen16x9"/>
  <p:notesSz cx="6858000" cy="9144000"/>
  <p:custDataLst>
    <p:tags r:id="rId6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45" userDrawn="1">
          <p15:clr>
            <a:srgbClr val="A4A3A4"/>
          </p15:clr>
        </p15:guide>
        <p15:guide id="2" pos="197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25CE9"/>
    <a:srgbClr val="FF0000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>
        <p:scale>
          <a:sx n="100" d="100"/>
          <a:sy n="100" d="100"/>
        </p:scale>
        <p:origin x="-696" y="-324"/>
      </p:cViewPr>
      <p:guideLst>
        <p:guide orient="horz" pos="2245"/>
        <p:guide pos="1979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2" Type="http://schemas.openxmlformats.org/officeDocument/2006/relationships/tags" Target="tags/tag3.xml"/><Relationship Id="rId61" Type="http://schemas.openxmlformats.org/officeDocument/2006/relationships/commentAuthors" Target="commentAuthors.xml"/><Relationship Id="rId60" Type="http://schemas.openxmlformats.org/officeDocument/2006/relationships/tableStyles" Target="tableStyles.xml"/><Relationship Id="rId6" Type="http://schemas.openxmlformats.org/officeDocument/2006/relationships/slide" Target="slides/slide3.xml"/><Relationship Id="rId59" Type="http://schemas.openxmlformats.org/officeDocument/2006/relationships/viewProps" Target="viewProps.xml"/><Relationship Id="rId58" Type="http://schemas.openxmlformats.org/officeDocument/2006/relationships/presProps" Target="presProps.xml"/><Relationship Id="rId57" Type="http://schemas.openxmlformats.org/officeDocument/2006/relationships/handoutMaster" Target="handoutMasters/handoutMaster1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2.png"/><Relationship Id="rId5" Type="http://schemas.openxmlformats.org/officeDocument/2006/relationships/tags" Target="../tags/tag1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-12700"/>
            <a:ext cx="9156700" cy="5164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KSO_TEMPLATE" hidden="1"/>
          <p:cNvSpPr/>
          <p:nvPr userDrawn="1">
            <p:custDataLst>
              <p:tags r:id="rId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350"/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3783" y="87475"/>
            <a:ext cx="1026114" cy="489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2B3C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ysClr val="windowText" lastClr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207770" algn="l"/>
        </a:tabLst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2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tags" Target="../tags/tag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731010" y="1504130"/>
            <a:ext cx="5669280" cy="119888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/>
            <a:r>
              <a:rPr lang="zh-CN" altLang="en-US" sz="7200" b="1" dirty="0">
                <a:ln w="9525">
                  <a:solidFill>
                    <a:schemeClr val="bg1"/>
                  </a:solidFill>
                  <a:prstDash val="solid"/>
                </a:ln>
                <a:effectLst/>
              </a:rPr>
              <a:t>第八单元复习</a:t>
            </a:r>
            <a:endParaRPr lang="zh-CN" altLang="en-US" sz="7200" b="1" dirty="0">
              <a:ln w="9525">
                <a:solidFill>
                  <a:schemeClr val="bg1"/>
                </a:solidFill>
                <a:prstDash val="solid"/>
              </a:ln>
              <a:effectLst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0" y="104719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zh-CN" altLang="en-US"/>
          </a:p>
        </p:txBody>
      </p:sp>
      <p:sp>
        <p:nvSpPr>
          <p:cNvPr id="4" name="TextBox 4"/>
          <p:cNvSpPr txBox="1"/>
          <p:nvPr/>
        </p:nvSpPr>
        <p:spPr>
          <a:xfrm>
            <a:off x="97069" y="104719"/>
            <a:ext cx="17235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语文  </a:t>
            </a:r>
            <a:r>
              <a:rPr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六</a:t>
            </a:r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0" y="499550"/>
            <a:ext cx="2174875" cy="508635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latin typeface="楷体" panose="02010609060101010101" charset="-122"/>
                  <a:ea typeface="楷体" panose="02010609060101010101" charset="-122"/>
                </a:rPr>
                <a:t>多义字</a:t>
              </a:r>
              <a:endParaRPr lang="zh-CN" altLang="en-US" sz="2800" b="1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1091410" y="2402989"/>
            <a:ext cx="6902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窜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857855" y="1651276"/>
            <a:ext cx="181610" cy="220446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3174846" y="1292374"/>
            <a:ext cx="4454679" cy="953135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乱跑，逃走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（用于敌军、匪徒、野兽等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74846" y="2502049"/>
            <a:ext cx="1684810" cy="52197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放逐。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74846" y="3454549"/>
            <a:ext cx="2390140" cy="52197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③修改文字。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123285" y="1507639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流窜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123285" y="2450614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窜逐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123285" y="3454549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窜改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51610" y="2152015"/>
            <a:ext cx="95758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削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396579" y="1203706"/>
            <a:ext cx="101422" cy="265988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4481830" y="1121410"/>
            <a:ext cx="2666365" cy="52197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减少，减弱。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481830" y="2244090"/>
            <a:ext cx="1642745" cy="52197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除去。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81830" y="3463290"/>
            <a:ext cx="2591435" cy="521970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搜刮，掠取。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632075" y="2244090"/>
            <a:ext cx="17037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削职为民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632075" y="346329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剥削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632075" y="1121410"/>
            <a:ext cx="897890" cy="52197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削减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9410" y="1487620"/>
            <a:ext cx="8792845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、给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下列画线字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选择正确的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读音，画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“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✔</a:t>
            </a:r>
            <a:r>
              <a:rPr lang="en-US" altLang="zh-CN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u="sng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正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zhèng</a:t>
            </a:r>
            <a:r>
              <a:rPr lang="zh-CN" altLang="en-US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zhēng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）月   瘦</a:t>
            </a:r>
            <a:r>
              <a:rPr lang="zh-CN" altLang="en-US" sz="3200" b="1" u="sng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削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（</a:t>
            </a:r>
            <a:r>
              <a:rPr 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xiāo</a:t>
            </a:r>
            <a:r>
              <a:rPr lang="zh-CN" altLang="en-US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xuē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）  </a:t>
            </a:r>
            <a:endParaRPr lang="zh-CN" altLang="en-US" sz="3200" b="1" dirty="0">
              <a:latin typeface="汉语拼音" pitchFamily="34" charset="0"/>
              <a:ea typeface="楷体" panose="02010609060101010101" charset="-122"/>
              <a:cs typeface="汉语拼音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u="sng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骤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（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zhòu</a:t>
            </a:r>
            <a:r>
              <a:rPr lang="zh-CN" altLang="en-US" sz="3200" b="1" dirty="0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 </a:t>
            </a:r>
            <a:r>
              <a:rPr lang="en-US" altLang="zh-CN" sz="3200" b="1" dirty="0" smtClean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jù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）然          </a:t>
            </a:r>
            <a:r>
              <a:rPr lang="zh-CN" altLang="en-US" sz="3200" b="1" u="sng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搁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gē</a:t>
            </a:r>
            <a:r>
              <a:rPr lang="zh-CN" altLang="en-US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gé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）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置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 </a:t>
            </a:r>
            <a:endParaRPr lang="zh-CN" altLang="en-US" sz="3200" b="1" dirty="0">
              <a:latin typeface="汉语拼音" pitchFamily="34" charset="0"/>
              <a:ea typeface="楷体" panose="02010609060101010101" charset="-122"/>
              <a:cs typeface="汉语拼音" pitchFamily="34" charset="0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u="sng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参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shēn</a:t>
            </a:r>
            <a:r>
              <a:rPr lang="zh-CN" altLang="en-US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cēn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）差  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     </a:t>
            </a:r>
            <a:r>
              <a:rPr lang="zh-CN" altLang="en-US" sz="3200" b="1" u="sng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撒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（</a:t>
            </a:r>
            <a:r>
              <a:rPr lang="en-US" altLang="zh-CN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sǎ</a:t>
            </a:r>
            <a:r>
              <a:rPr lang="zh-CN" altLang="en-US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 </a:t>
            </a:r>
            <a:r>
              <a:rPr lang="en-US" altLang="zh-CN" sz="3200" b="1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sā</a:t>
            </a:r>
            <a:r>
              <a:rPr lang="zh-CN" altLang="en-US" sz="3200" b="1" dirty="0">
                <a:latin typeface="汉语拼音" pitchFamily="34" charset="0"/>
                <a:ea typeface="楷体" panose="02010609060101010101" charset="-122"/>
                <a:cs typeface="汉语拼音" pitchFamily="34" charset="0"/>
                <a:sym typeface="+mn-ea"/>
              </a:rPr>
              <a:t>）种</a:t>
            </a:r>
            <a:endParaRPr lang="zh-CN" altLang="en-US" sz="3200" b="1" dirty="0">
              <a:latin typeface="汉语拼音" pitchFamily="34" charset="0"/>
              <a:ea typeface="楷体" panose="02010609060101010101" charset="-122"/>
              <a:cs typeface="汉语拼音" pitchFamily="34" charset="0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869565" y="2378525"/>
            <a:ext cx="37020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216775" y="2313755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80210" y="2835725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✔</a:t>
            </a:r>
            <a:endParaRPr lang="zh-CN" altLang="en-US" sz="2800">
              <a:solidFill>
                <a:srgbClr val="FF0000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534025" y="2805245"/>
            <a:ext cx="3905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</a:rPr>
              <a:t>✔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2465705" y="3557720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584190" y="3557720"/>
            <a:ext cx="3905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</a:rPr>
              <a:t>✔</a:t>
            </a:r>
            <a:endParaRPr lang="zh-CN" altLang="en-US" sz="2800" dirty="0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01955" y="830395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7" grpId="0"/>
      <p:bldP spid="7" grpId="1"/>
      <p:bldP spid="13" grpId="0"/>
      <p:bldP spid="13" grpId="1"/>
      <p:bldP spid="15" grpId="0"/>
      <p:bldP spid="15" grpId="1"/>
      <p:bldP spid="16" grpId="0"/>
      <p:bldP spid="16" grpId="1"/>
      <p:bldP spid="17" grpId="0"/>
      <p:bldP spid="17" grpId="1"/>
      <p:bldP spid="18" grpId="0"/>
      <p:bldP spid="18" grpId="1"/>
      <p:bldP spid="9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9304" y="893118"/>
            <a:ext cx="899998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二、下面的读音和字形完全正确的一组是（  ）。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744" y="1492166"/>
            <a:ext cx="8604448" cy="2212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汉语拼音" pitchFamily="34" charset="0"/>
              </a:rPr>
              <a:t>A.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逃窜（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táo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chuàn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）毡帽（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zhān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mào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）</a:t>
            </a:r>
            <a:endParaRPr lang="en-US" altLang="zh-CN" sz="3200" b="1" dirty="0" smtClean="0"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汉语拼音" pitchFamily="34" charset="0"/>
              </a:rPr>
              <a:t>B.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徒峭（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dǒu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qiào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） 剥削（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bō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xiāo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）</a:t>
            </a:r>
            <a:endParaRPr lang="en-US" altLang="zh-CN" sz="3200" b="1" dirty="0" smtClean="0"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汉语拼音" pitchFamily="34" charset="0"/>
              </a:rPr>
              <a:t>C.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拜访（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bài fǎng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） 步骤（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bù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en-US" altLang="zh-CN" sz="3200" b="1" dirty="0" err="1" smtClean="0">
                <a:latin typeface="汉语拼音" pitchFamily="34" charset="0"/>
                <a:cs typeface="汉语拼音" pitchFamily="34" charset="0"/>
              </a:rPr>
              <a:t>zhòu</a:t>
            </a:r>
            <a:r>
              <a:rPr lang="en-US" altLang="zh-CN" sz="3200" b="1" dirty="0" smtClean="0">
                <a:latin typeface="汉语拼音" pitchFamily="34" charset="0"/>
                <a:cs typeface="汉语拼音" pitchFamily="34" charset="0"/>
              </a:rPr>
              <a:t> </a:t>
            </a:r>
            <a:r>
              <a:rPr lang="zh-CN" altLang="en-US" sz="3200" b="1" dirty="0" smtClean="0"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）</a:t>
            </a:r>
            <a:endParaRPr lang="zh-CN" altLang="en-US" sz="3200" b="1" dirty="0" smtClean="0">
              <a:latin typeface="汉语拼音" pitchFamily="34" charset="0"/>
              <a:ea typeface="楷体" panose="02010609060101010101" charset="-122"/>
              <a:cs typeface="汉语拼音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40650" y="893118"/>
            <a:ext cx="57606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C</a:t>
            </a:r>
            <a:endParaRPr 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642932"/>
            <a:ext cx="813690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三、给红色字选择正确的解释。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削：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减少，减弱；②除去；③搜刮，掠取。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职为民（   ）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剥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）</a:t>
            </a:r>
            <a:endParaRPr lang="en-US" altLang="zh-CN" sz="36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减 （   ）</a:t>
            </a:r>
            <a:endParaRPr lang="zh-CN" altLang="en-US" sz="3600" b="1" dirty="0"/>
          </a:p>
        </p:txBody>
      </p:sp>
      <p:sp>
        <p:nvSpPr>
          <p:cNvPr id="2" name="矩形 1"/>
          <p:cNvSpPr/>
          <p:nvPr/>
        </p:nvSpPr>
        <p:spPr>
          <a:xfrm>
            <a:off x="3674872" y="2242863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92258" y="2725610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73200" y="3278431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374140" y="1405255"/>
            <a:ext cx="6786245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6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掌握了这一单元的生字后，我们再一起看一看本单元有哪些需要掌握的词语吧！</a:t>
            </a:r>
            <a:endParaRPr lang="zh-CN" altLang="en-US" sz="36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599406" y="1627670"/>
            <a:ext cx="6580823" cy="2745709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60591" y="1730699"/>
            <a:ext cx="6659880" cy="24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讲究  萍藻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项圈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刺猬  伶俐  潮汛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预告  昏沉  澄碧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错综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解散  凝视  浮动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瘦削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瞬间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骤然  陡然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凌乱  荡漾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退缩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07950" y="877118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0" y="211440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词语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  <p:bldLst>
      <p:bldP spid="1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61360" y="422725"/>
            <a:ext cx="2621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《少年闰土》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12604" y="3658209"/>
            <a:ext cx="839597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一望无际：</a:t>
            </a:r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际：边。一眼望不到边。形容非常辽阔。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1810" y="2368550"/>
            <a:ext cx="83273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郑重：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指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庄严，庄重，其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形容词（郑重的）指严肃的样子、副词（郑重地）指严肃地干某事。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12445" y="1426845"/>
            <a:ext cx="80784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无端：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指的是无缘无故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地；没有由来；没有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尽头。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61360" y="422725"/>
            <a:ext cx="26212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《好的故事》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17404" y="3658209"/>
            <a:ext cx="232219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伽蓝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寺庙。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6610" y="2368550"/>
            <a:ext cx="832739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云头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看起来成团成堆的云。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夏云头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是指夏天成团成堆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的，边缘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参差不齐的云朵。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6610" y="1426845"/>
            <a:ext cx="80784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膝髁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膝盖。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16610" y="2982595"/>
            <a:ext cx="729043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奔迸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表示水的动态的动词。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泼剌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奔迸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描绘出了大红花倒影被拉长时的声音和动态。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16610" y="2035175"/>
            <a:ext cx="83273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泼剌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：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拟声词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。形容鱼在水里跳跃的声音。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16610" y="1093470"/>
            <a:ext cx="25171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皱蹙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收缩。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033145" y="1084580"/>
            <a:ext cx="737044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1200" algn="l" fontAlgn="auto"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亲爱的同学们，在第八单元中，我们学习了《少年闰土》《好的故事》《我的伯父鲁迅先生》《有的人——纪念鲁迅有感》以及《语文园地》，让我们一起来复习一下本单元的知识吧！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pPr indent="711200" algn="l" fontAlgn="auto">
              <a:buNone/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首先让我们一起来看看本单元有哪些需要注意的生字。</a:t>
            </a:r>
            <a:endParaRPr lang="zh-CN" altLang="en-US" sz="24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722880" y="518610"/>
            <a:ext cx="42468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《我的伯父鲁迅先生》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71195" y="1201420"/>
            <a:ext cx="79648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失声：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指悲极气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噎，哭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不成声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者；不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自主地发出声音。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1195" y="2388870"/>
            <a:ext cx="796480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碰壁：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比喻遇受阻碍或遭到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拒绝，也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指事情行不通或达不到目的。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71195" y="3573145"/>
            <a:ext cx="79986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张冠李戴</a:t>
            </a: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姓张的帽子戴到姓李的头上。比喻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认错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对象，弄错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了事实。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628650" y="824866"/>
            <a:ext cx="51542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恍然大悟</a:t>
            </a:r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恍然，猛然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清醒的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样子；悟，理解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、明白。形容一下子明白过来。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1168401" y="2840830"/>
            <a:ext cx="6819900" cy="80613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近义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词：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恍然大悟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—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豁然开朗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/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如梦初醒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" name="图片 5" descr="timg (1)"/>
          <p:cNvPicPr>
            <a:picLocks noChangeAspect="1"/>
          </p:cNvPicPr>
          <p:nvPr/>
        </p:nvPicPr>
        <p:blipFill rotWithShape="1">
          <a:blip r:embed="rId1"/>
          <a:srcRect t="10340"/>
          <a:stretch>
            <a:fillRect/>
          </a:stretch>
        </p:blipFill>
        <p:spPr>
          <a:xfrm>
            <a:off x="5633720" y="634999"/>
            <a:ext cx="3020060" cy="18856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6105" y="1875155"/>
            <a:ext cx="82403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囫囵吞枣：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出自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《答许顺之书》，把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枣整个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咽下去，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 algn="l"/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不加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咀嚼，不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滋味；比喻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对事物不加分析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思考，笼统地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接受。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841375" y="3571714"/>
            <a:ext cx="7543800" cy="716811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读书要有收获，千万不能一目十行、囫囵吞枣。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11505" y="847725"/>
            <a:ext cx="818959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三更半夜：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指深夜。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17220" y="2463800"/>
            <a:ext cx="810768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饱经风霜：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饱，充分；经，经历；风霜，比喻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艰难困苦。形容经历过长期的艰难困苦的生活和斗争。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7220" y="1120590"/>
            <a:ext cx="446341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哈哈大笑：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形容非常开心。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03926" y="1821190"/>
            <a:ext cx="5089049" cy="52322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>
              <a:defRPr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solidFill>
                  <a:schemeClr val="tx1"/>
                </a:solidFill>
              </a:rPr>
              <a:t>反义词</a:t>
            </a:r>
            <a:r>
              <a:rPr lang="zh-CN" altLang="en-US" dirty="0" smtClean="0">
                <a:solidFill>
                  <a:schemeClr val="tx1"/>
                </a:solidFill>
              </a:rPr>
              <a:t>：哈哈大笑</a:t>
            </a:r>
            <a:r>
              <a:rPr lang="en-US" altLang="zh-CN" dirty="0" smtClean="0">
                <a:solidFill>
                  <a:schemeClr val="tx1"/>
                </a:solidFill>
              </a:rPr>
              <a:t>—</a:t>
            </a:r>
            <a:r>
              <a:rPr lang="zh-CN" altLang="en-US" dirty="0" smtClean="0">
                <a:solidFill>
                  <a:schemeClr val="tx1"/>
                </a:solidFill>
              </a:rPr>
              <a:t>闷闷不乐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7" grpId="0" animBg="1"/>
      <p:bldP spid="7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47700" y="1631130"/>
            <a:ext cx="1403985" cy="5835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altLang="zh-CN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AA</a:t>
            </a:r>
            <a:r>
              <a:rPr lang="en-US" altLang="zh-CN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B</a:t>
            </a:r>
            <a:r>
              <a:rPr lang="en-US" altLang="zh-CN" sz="32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C</a:t>
            </a:r>
            <a:r>
              <a:rPr lang="zh-CN" altLang="en-US" sz="32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式</a:t>
            </a:r>
            <a:endParaRPr lang="zh-CN" altLang="en-US" sz="32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27605" y="163113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哈哈大笑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" name="流程图: 延期 10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词语分类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673600" y="163131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念念不忘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62750" y="163131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多多益善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27605" y="233680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息息相关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73600" y="233680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滔滔不绝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762750" y="233680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欣欣向荣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27605" y="313436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栩栩如生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673600" y="313436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依依不舍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762750" y="313436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津津乐道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5" grpId="0"/>
      <p:bldP spid="13" grpId="0"/>
      <p:bldP spid="14" grpId="0"/>
      <p:bldP spid="16" grpId="0"/>
      <p:bldP spid="17" grpId="0"/>
      <p:bldP spid="18" grpId="0"/>
      <p:bldP spid="19" grpId="0"/>
      <p:bldP spid="2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45105" y="123743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三更半夜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76800" y="123761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光阴似箭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965950" y="1237615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日月如梭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745105" y="213360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时光荏苒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876800" y="213360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度日如年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965950" y="213360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时不待我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745105" y="305816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日积月累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876800" y="305816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时过境迁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965950" y="305816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白驹过隙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68605" y="1237430"/>
            <a:ext cx="2224405" cy="5835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含有时间的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3" grpId="0"/>
      <p:bldP spid="14" grpId="0"/>
      <p:bldP spid="16" grpId="0"/>
      <p:bldP spid="17" grpId="0"/>
      <p:bldP spid="18" grpId="0"/>
      <p:bldP spid="19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733425" y="1577790"/>
            <a:ext cx="2224405" cy="583565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描写人物的</a:t>
            </a:r>
            <a:endParaRPr lang="zh-CN" altLang="en-US" sz="3200" b="1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28419" y="159049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囫囵吞枣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81700" y="159049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张冠李戴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728879" y="233344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恍然大悟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998845" y="2333440"/>
            <a:ext cx="181610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饱经风霜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  <p:bldP spid="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8137" y="1049946"/>
            <a:ext cx="8434864" cy="341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、读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拼音，写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词语。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1.</a:t>
            </a:r>
            <a:r>
              <a:rPr lang="en-US" altLang="zh-CN" sz="2800" b="1" dirty="0">
                <a:solidFill>
                  <a:schemeClr val="tx1"/>
                </a:solidFill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líng </a:t>
            </a:r>
            <a:r>
              <a:rPr lang="en-US" altLang="zh-CN" sz="2800" b="1" dirty="0" err="1">
                <a:solidFill>
                  <a:schemeClr val="tx1"/>
                </a:solidFill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lì</a:t>
            </a:r>
            <a:r>
              <a:rPr lang="zh-CN" altLang="en-US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</a:t>
            </a:r>
            <a:r>
              <a:rPr lang="en-US" altLang="zh-CN" sz="2800" b="1" dirty="0" err="1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可爱的小燕子</a:t>
            </a:r>
            <a:r>
              <a:rPr lang="zh-CN" altLang="en-US" sz="2800" b="1" dirty="0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便也由南方飞来</a:t>
            </a:r>
            <a:r>
              <a:rPr lang="zh-CN" altLang="en-US" sz="2800" b="1" dirty="0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加人了这个隽妙无比的春景的图画中</a:t>
            </a:r>
            <a:r>
              <a:rPr lang="zh-CN" altLang="en-US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2.</a:t>
            </a:r>
            <a:r>
              <a:rPr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我如同一只</a:t>
            </a:r>
            <a:r>
              <a:rPr sz="2800" b="1" dirty="0">
                <a:solidFill>
                  <a:schemeClr val="tx1"/>
                </a:solidFill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cì </a:t>
            </a:r>
            <a:r>
              <a:rPr sz="2800" b="1" dirty="0" err="1">
                <a:solidFill>
                  <a:schemeClr val="tx1"/>
                </a:solidFill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wei</a:t>
            </a:r>
            <a:r>
              <a:rPr lang="zh-CN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</a:t>
            </a:r>
            <a:r>
              <a:rPr lang="zh-CN" sz="2800" b="1" dirty="0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逐渐坚硬的刺让爸妈愈渐不舒服</a:t>
            </a:r>
            <a:r>
              <a:rPr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sz="2800" b="1" dirty="0">
              <a:solidFill>
                <a:schemeClr val="tx1"/>
              </a:solidFill>
              <a:uFillTx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3.</a:t>
            </a:r>
            <a:r>
              <a:rPr lang="en-US" altLang="zh-CN" sz="2800" b="1" dirty="0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烟花飞上天空</a:t>
            </a:r>
            <a:r>
              <a:rPr lang="zh-CN" altLang="en-US" sz="2800" b="1" dirty="0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</a:t>
            </a:r>
            <a:r>
              <a:rPr lang="en-US" altLang="zh-CN" sz="2800" b="1" dirty="0" err="1" smtClean="0"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yí</a:t>
            </a:r>
            <a:r>
              <a:rPr lang="en-US" altLang="zh-CN" sz="2800" b="1" dirty="0" smtClean="0"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2800" b="1" dirty="0" err="1" smtClean="0"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shùn</a:t>
            </a:r>
            <a:r>
              <a:rPr lang="en-US" altLang="zh-CN" sz="2800" b="1" dirty="0" smtClean="0"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 </a:t>
            </a:r>
            <a:r>
              <a:rPr lang="en-US" altLang="zh-CN" sz="2800" b="1" dirty="0" err="1">
                <a:uFillTx/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jiān</a:t>
            </a:r>
            <a:r>
              <a:rPr lang="zh-CN" altLang="en-US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）</a:t>
            </a:r>
            <a:r>
              <a:rPr lang="en-US" altLang="zh-CN" sz="2800" b="1" dirty="0" err="1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炸开了</a:t>
            </a:r>
            <a:r>
              <a:rPr lang="zh-CN" altLang="en-US" sz="2800" b="1" dirty="0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天上礼花朵朵</a:t>
            </a:r>
            <a:r>
              <a:rPr lang="en-US" altLang="zh-CN" sz="2800" b="1" dirty="0">
                <a:solidFill>
                  <a:schemeClr val="tx1"/>
                </a:solidFill>
                <a:uFillTx/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423240" y="1513315"/>
            <a:ext cx="108632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伶俐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76054" y="359860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40066" y="2449169"/>
            <a:ext cx="9601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刺猬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68649" y="3374840"/>
            <a:ext cx="1284446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一瞬间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4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47394" y="707046"/>
            <a:ext cx="8668127" cy="3289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二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、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形近字组词。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胯（    ）  捕（     ）  综（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跨（    ）  铺（     ）  踪（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陡（    ）  锦（     ）  萍（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徒（    ）  棉（     ）  苹（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583689" y="1215840"/>
            <a:ext cx="1121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胯下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57333" y="1215840"/>
            <a:ext cx="14447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捕捉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651307" y="1190440"/>
            <a:ext cx="16536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综合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84166" y="1715426"/>
            <a:ext cx="1120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跨过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057333" y="1715426"/>
            <a:ext cx="1444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铺张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664008" y="1702726"/>
            <a:ext cx="110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跟踪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584166" y="2785877"/>
            <a:ext cx="1968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陡坡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074160" y="2783972"/>
            <a:ext cx="11856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锦鸡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51308" y="2760477"/>
            <a:ext cx="1433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萍藻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583690" y="3298164"/>
            <a:ext cx="1968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徒弟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082733" y="3298164"/>
            <a:ext cx="13147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棉花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51784" y="3329596"/>
            <a:ext cx="14334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苹果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11" grpId="0"/>
      <p:bldP spid="13" grpId="0"/>
      <p:bldP spid="15" grpId="0"/>
      <p:bldP spid="16" grpId="0"/>
      <p:bldP spid="4" grpId="0"/>
      <p:bldP spid="5" grpId="0"/>
      <p:bldP spid="6" grpId="0"/>
      <p:bldP spid="9" grpId="0"/>
      <p:bldP spid="10" grpId="0"/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68325" y="1039495"/>
            <a:ext cx="790575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三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、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写出下面词语的近义词。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美丽（    ）  伶俐（    ） 昏沉（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3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幽雅（    ）  讲究（    ） 瞬间（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800225" y="1720850"/>
            <a:ext cx="10166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漂亮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672171" y="1726062"/>
            <a:ext cx="14592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灵活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03293" y="1738604"/>
            <a:ext cx="1161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迷糊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87366" y="2352014"/>
            <a:ext cx="1162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文雅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646770" y="2339314"/>
            <a:ext cx="1145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考究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343775" y="2339155"/>
            <a:ext cx="106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霎时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5" grpId="0"/>
      <p:bldP spid="16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80364" y="2000522"/>
            <a:ext cx="792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毡</a:t>
            </a:r>
            <a:endParaRPr lang="zh-CN" altLang="zh-CN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96850" y="1522049"/>
            <a:ext cx="11657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zh</a:t>
            </a:r>
            <a:r>
              <a:rPr lang="en-US" sz="3200" dirty="0" err="1">
                <a:solidFill>
                  <a:schemeClr val="tx1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ān</a:t>
            </a:r>
            <a:endParaRPr lang="en-US" sz="3200" dirty="0">
              <a:solidFill>
                <a:schemeClr val="tx1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491387" y="2000522"/>
            <a:ext cx="792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窜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384935" y="1522234"/>
            <a:ext cx="1217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cuàn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602410" y="2000522"/>
            <a:ext cx="792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综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2540952" y="1522049"/>
            <a:ext cx="1116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</a:t>
            </a:r>
            <a:r>
              <a:rPr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ōng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713433" y="2000522"/>
            <a:ext cx="792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藻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3722820" y="1522525"/>
            <a:ext cx="10031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</a:t>
            </a:r>
            <a:r>
              <a:rPr lang="zh-CN" altLang="en-US" sz="32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ǎo</a:t>
            </a:r>
            <a:endParaRPr lang="zh-CN" altLang="en-US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158750" y="93834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935479" y="2000522"/>
            <a:ext cx="792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瞬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046502" y="2000522"/>
            <a:ext cx="792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骤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824456" y="2000522"/>
            <a:ext cx="7920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掷</a:t>
            </a:r>
            <a:endParaRPr lang="zh-CN" altLang="en-US" sz="4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53066" y="1538877"/>
            <a:ext cx="11272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zh</a:t>
            </a:r>
            <a:r>
              <a:rPr lang="en-US" sz="3200" dirty="0" err="1">
                <a:solidFill>
                  <a:schemeClr val="tx1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ò</a:t>
            </a:r>
            <a:r>
              <a:rPr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u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783137" y="1539194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zh</a:t>
            </a:r>
            <a:r>
              <a:rPr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ì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738018" y="1539194"/>
            <a:ext cx="1087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sh</a:t>
            </a:r>
            <a:r>
              <a:rPr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ùn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752846" y="1539194"/>
            <a:ext cx="13516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sz="3200" dirty="0" err="1">
                <a:solidFill>
                  <a:srgbClr val="FF0000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ch</a:t>
            </a:r>
            <a:r>
              <a:rPr sz="3200" dirty="0" err="1">
                <a:solidFill>
                  <a:schemeClr val="tx1"/>
                </a:solidFill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éng</a:t>
            </a:r>
            <a:endParaRPr sz="3200" dirty="0">
              <a:solidFill>
                <a:schemeClr val="tx1"/>
              </a:solidFill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157527" y="2001048"/>
            <a:ext cx="7920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澄</a:t>
            </a:r>
            <a:endParaRPr lang="zh-CN" altLang="en-US" sz="4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线形标注 1 13"/>
          <p:cNvSpPr/>
          <p:nvPr/>
        </p:nvSpPr>
        <p:spPr>
          <a:xfrm>
            <a:off x="4081648" y="3311512"/>
            <a:ext cx="2146935" cy="1193189"/>
          </a:xfrm>
          <a:prstGeom prst="borderCallout1">
            <a:avLst>
              <a:gd name="adj1" fmla="val 389"/>
              <a:gd name="adj2" fmla="val 49786"/>
              <a:gd name="adj3" fmla="val -49285"/>
              <a:gd name="adj4" fmla="val 5099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掷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字易读成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en-US" altLang="zh-CN" sz="2400" b="1" dirty="0" err="1">
                <a:solidFill>
                  <a:schemeClr val="tx1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zhèng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，本意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是扔。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5" name="线形标注 1 14"/>
          <p:cNvSpPr/>
          <p:nvPr/>
        </p:nvSpPr>
        <p:spPr>
          <a:xfrm>
            <a:off x="676275" y="3234689"/>
            <a:ext cx="3114675" cy="1278255"/>
          </a:xfrm>
          <a:prstGeom prst="borderCallout1">
            <a:avLst>
              <a:gd name="adj1" fmla="val -1369"/>
              <a:gd name="adj2" fmla="val 48733"/>
              <a:gd name="adj3" fmla="val -37525"/>
              <a:gd name="adj4" fmla="val 10004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平舌音，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本意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是藻类植物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、泛指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生长在水中的绿色植物。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0" y="339710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生字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  <p:sp>
        <p:nvSpPr>
          <p:cNvPr id="17" name="线形标注 1 16"/>
          <p:cNvSpPr/>
          <p:nvPr/>
        </p:nvSpPr>
        <p:spPr>
          <a:xfrm>
            <a:off x="6304662" y="3137851"/>
            <a:ext cx="2858388" cy="1643380"/>
          </a:xfrm>
          <a:prstGeom prst="borderCallout1">
            <a:avLst>
              <a:gd name="adj1" fmla="val 203"/>
              <a:gd name="adj2" fmla="val 48649"/>
              <a:gd name="adj3" fmla="val -24865"/>
              <a:gd name="adj4" fmla="val 7263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澄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为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多音字，在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本单元课文中读作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en-US" altLang="zh-CN" sz="2400" b="1" dirty="0" err="1">
                <a:solidFill>
                  <a:schemeClr val="tx1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chéng</a:t>
            </a:r>
            <a:r>
              <a:rPr lang="en-US" altLang="zh-CN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，不要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读成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en-US" altLang="zh-CN" sz="2400" b="1" dirty="0" err="1">
                <a:solidFill>
                  <a:schemeClr val="tx1"/>
                </a:solidFill>
                <a:latin typeface="汉语拼音" pitchFamily="34" charset="0"/>
                <a:ea typeface="楷体" panose="02010609060101010101" charset="-122"/>
                <a:cs typeface="汉语拼音" pitchFamily="34" charset="0"/>
              </a:rPr>
              <a:t>dèng</a:t>
            </a:r>
            <a:r>
              <a:rPr lang="en-US" altLang="zh-CN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en-US" sz="24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/>
      <p:bldP spid="24" grpId="0"/>
      <p:bldP spid="56" grpId="0"/>
      <p:bldP spid="7" grpId="0"/>
      <p:bldP spid="8" grpId="0"/>
      <p:bldP spid="12" grpId="0"/>
      <p:bldP spid="9" grpId="0"/>
      <p:bldP spid="14" grpId="0" animBg="1"/>
      <p:bldP spid="15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80745" y="936440"/>
            <a:ext cx="7649210" cy="2453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四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、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填写恰当的词语。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）的情节     （    ）的内容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）的表情      剧烈地（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痛苦地（    ）     微弱的（    ）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03654" y="1522730"/>
            <a:ext cx="13318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感人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170645" y="1553184"/>
            <a:ext cx="1698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丰富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715260" y="2721266"/>
            <a:ext cx="11518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呻吟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303338" y="2102459"/>
            <a:ext cx="11524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痛苦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582569" y="2102300"/>
            <a:ext cx="1135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抖动</a:t>
            </a:r>
            <a:endParaRPr lang="zh-CN" altLang="en-US" sz="32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608604" y="2695866"/>
            <a:ext cx="10576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灯光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/>
      <p:bldP spid="13" grpId="0"/>
      <p:bldP spid="15" grpId="0"/>
      <p:bldP spid="16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484" y="661035"/>
            <a:ext cx="857821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五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、</a:t>
            </a: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选词填空。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注视    凝视        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1.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梦回童年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我独枕一轮孤月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仰头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）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着满天闪烁的星辰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似笑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似是在向我招手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2.老师用慈祥的目光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）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着我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32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使我感到有一股暖流涌上心头</a:t>
            </a:r>
            <a:r>
              <a:rPr lang="en-US" altLang="zh-CN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766209" y="1658435"/>
            <a:ext cx="1238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凝视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941411" y="2735712"/>
            <a:ext cx="1153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注视</a:t>
            </a:r>
            <a:endParaRPr lang="zh-CN" altLang="en-US" sz="32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68450" y="1576705"/>
            <a:ext cx="626681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本单元有很多描写充满画面感的句子，让我们一起来总结一下吧！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57200" y="1365700"/>
            <a:ext cx="807720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1.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有一天黄昏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呼呼的北风怒号着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天色十分阴暗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（《我的伯父鲁迅先生》）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07315" y="857223"/>
            <a:ext cx="2513939" cy="508324"/>
            <a:chOff x="458" y="988"/>
            <a:chExt cx="4135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35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环境描写</a:t>
              </a:r>
              <a:endParaRPr lang="zh-CN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7848" y="3526155"/>
            <a:ext cx="8021952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2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.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天黑了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路灯发出微弱的光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（《我的伯父鲁迅先生》）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zh-CN" altLang="en-US" sz="2800" dirty="0"/>
          </a:p>
        </p:txBody>
      </p:sp>
      <p:sp>
        <p:nvSpPr>
          <p:cNvPr id="6" name="文本框 5"/>
          <p:cNvSpPr txBox="1"/>
          <p:nvPr/>
        </p:nvSpPr>
        <p:spPr>
          <a:xfrm>
            <a:off x="537845" y="2534920"/>
            <a:ext cx="8047355" cy="95313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此处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的环境描写起烘托、渲染气氛的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作用，为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下文人物的出现和事件的描述做了铺垫。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67955"/>
            <a:ext cx="1126497" cy="598805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句子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9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690" y="1118870"/>
            <a:ext cx="9024620" cy="3408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1.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深蓝的天空中挂着一轮金黄的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圆月，下面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是海边的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沙地，都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种着一望无际的碧绿的西瓜。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（《少年闰土》）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2.……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都倒影在澄碧的小河中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随着每一打桨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各各夹带了闪烁的日光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并水里的萍藻游鱼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一同荡漾</a:t>
            </a:r>
            <a:r>
              <a:rPr lang="en-US" altLang="zh-CN" sz="28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诸影诸物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无不解散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而且摇动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扩大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互相融和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刚一融和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却又退缩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复近于原形</a:t>
            </a:r>
            <a:r>
              <a:rPr lang="en-US" altLang="zh-CN" sz="28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边缘都参差如夏云头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镶着日光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发出水银色焰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（《好的故事》）</a:t>
            </a:r>
            <a:endParaRPr lang="en-US" alt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0" y="486410"/>
            <a:ext cx="2629535" cy="506095"/>
            <a:chOff x="623" y="988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623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景物描写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4345" y="1065980"/>
            <a:ext cx="8211820" cy="1799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他们把那个拉车的扶上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车子，一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个蹲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着，一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个半跪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着，爸爸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拿镊子夹出碎玻璃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片，伯父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拿硼酸水给他洗干净。他们又给他敷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上药，扎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好绷带</a:t>
            </a:r>
            <a:r>
              <a:rPr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6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（《我的伯父鲁迅先生》）</a:t>
            </a:r>
            <a:endParaRPr lang="zh-CN" altLang="en-US" sz="26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129" y="483685"/>
            <a:ext cx="2413016" cy="506094"/>
            <a:chOff x="623" y="988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623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动作描写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432002" y="2963545"/>
            <a:ext cx="8297141" cy="16927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动作描写是刻画人物的重要方法之一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r>
              <a:rPr lang="en-US" altLang="zh-CN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扶</a:t>
            </a:r>
            <a:r>
              <a:rPr lang="en-US" altLang="zh-CN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蹲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半跪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拿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夹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洗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敷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扎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等一系列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动词，表现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了伯父和父亲对广大劳动人民的同情和</a:t>
            </a:r>
            <a:r>
              <a:rPr lang="zh-CN" altLang="en-US" sz="26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关爱，突出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了鲁迅先生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俯首甘为孺子牛</a:t>
            </a:r>
            <a:r>
              <a:rPr lang="en-US" altLang="zh-CN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6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的感人形象。</a:t>
            </a:r>
            <a:endParaRPr lang="zh-CN" altLang="en-US" sz="2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090" y="1556200"/>
            <a:ext cx="8211820" cy="1124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他的脸上不再有那种慈祥的愉快的表情了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，他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变得那么严肃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（《我的伯父鲁迅先生》）</a:t>
            </a:r>
            <a:endParaRPr lang="zh-CN" altLang="en-US" sz="2800" b="1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7129" y="483685"/>
            <a:ext cx="2413016" cy="506094"/>
            <a:chOff x="623" y="988"/>
            <a:chExt cx="3969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623" y="1000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神态描写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529590" y="2966720"/>
            <a:ext cx="7915910" cy="138499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神态描写专指脸部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表情，描写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时要用表示表情、神态的词语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。这句话刻画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出鲁迅先生忧国忧民的情怀。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66065" y="1330140"/>
            <a:ext cx="8637905" cy="2091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spc="-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spc="-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“你</a:t>
            </a:r>
            <a:r>
              <a:rPr lang="zh-CN" altLang="en-US" sz="2800" b="1" spc="-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想，四周</a:t>
            </a:r>
            <a:r>
              <a:rPr lang="zh-CN" altLang="en-US" sz="2800" b="1" spc="-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黑洞洞</a:t>
            </a:r>
            <a:r>
              <a:rPr lang="zh-CN" altLang="en-US" sz="2800" b="1" spc="-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的，还</a:t>
            </a:r>
            <a:r>
              <a:rPr lang="zh-CN" altLang="en-US" sz="2800" b="1" spc="-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不容易碰壁吗？”</a:t>
            </a:r>
            <a:r>
              <a:rPr lang="zh-CN" altLang="en-US" sz="2800" b="1" spc="-1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（《我的伯父鲁迅先生》）</a:t>
            </a:r>
            <a:endParaRPr lang="zh-CN" altLang="en-US" sz="2800" b="1" spc="-100" dirty="0">
              <a:solidFill>
                <a:srgbClr val="0000FF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spc="-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2.“</a:t>
            </a:r>
            <a:r>
              <a:rPr lang="en-US" altLang="zh-CN" sz="2800" b="1" spc="-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我们沙地里</a:t>
            </a:r>
            <a:r>
              <a:rPr lang="zh-CN" altLang="en-US" sz="2800" b="1" spc="-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spc="-1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潮汛要来的时候</a:t>
            </a:r>
            <a:r>
              <a:rPr lang="zh-CN" altLang="en-US" sz="2800" b="1" spc="-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spc="-1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就有许多跳鱼儿只是跳</a:t>
            </a:r>
            <a:r>
              <a:rPr lang="zh-CN" altLang="en-US" sz="2800" b="1" spc="-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</a:t>
            </a:r>
            <a:r>
              <a:rPr lang="en-US" altLang="zh-CN" sz="2800" b="1" spc="-100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都有青蛙似的两个脚</a:t>
            </a:r>
            <a:r>
              <a:rPr lang="en-US" altLang="zh-CN" sz="2800" b="1" spc="-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……”</a:t>
            </a:r>
            <a:r>
              <a:rPr lang="zh-CN" altLang="en-US" sz="2800" b="1" spc="-100" dirty="0">
                <a:solidFill>
                  <a:srgbClr val="0000FF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（《少年闰土》）</a:t>
            </a:r>
            <a:endParaRPr lang="en-US" altLang="zh-CN" sz="2800" b="1" spc="-1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95567" y="334142"/>
            <a:ext cx="2513939" cy="508324"/>
            <a:chOff x="458" y="988"/>
            <a:chExt cx="4135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35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zh-CN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语言描写</a:t>
              </a:r>
              <a:endParaRPr lang="zh-CN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294765" y="1631950"/>
            <a:ext cx="685101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这一单元的课文中有哪些知识点呢？我们一起来复习吧！</a:t>
            </a:r>
            <a:endParaRPr lang="zh-CN" altLang="en-US" sz="40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04311" y="1303946"/>
            <a:ext cx="91614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《少年闰土》一课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中，作者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写了哪些不同时段的闰土？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4005" y="2228215"/>
            <a:ext cx="579183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一是记忆中的闰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土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；</a:t>
            </a:r>
            <a:endParaRPr lang="zh-CN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二是初次相识时的闰</a:t>
            </a:r>
            <a:r>
              <a:rPr lang="zh-CN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土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；</a:t>
            </a:r>
            <a:endParaRPr lang="zh-CN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三是给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“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我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”</a:t>
            </a:r>
            <a:r>
              <a:rPr lang="zh-CN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讲新鲜事的闰土。</a:t>
            </a:r>
            <a:endParaRPr lang="zh-CN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498460"/>
            <a:ext cx="1466850" cy="600164"/>
          </a:xfrm>
          <a:prstGeom prst="rect">
            <a:avLst/>
          </a:prstGeom>
          <a:solidFill>
            <a:srgbClr val="92D050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300" b="1" dirty="0" smtClean="0">
                <a:solidFill>
                  <a:schemeClr val="tx1"/>
                </a:solidFill>
                <a:uFillTx/>
                <a:latin typeface="幼圆" panose="02010509060101010101" charset="-122"/>
                <a:ea typeface="幼圆" panose="02010509060101010101" charset="-122"/>
              </a:rPr>
              <a:t>知识点</a:t>
            </a:r>
            <a:endParaRPr lang="zh-CN" altLang="en-US" sz="3300" b="1" dirty="0" smtClean="0">
              <a:solidFill>
                <a:schemeClr val="tx1"/>
              </a:solidFill>
              <a:uFillTx/>
              <a:latin typeface="幼圆" panose="02010509060101010101" charset="-122"/>
              <a:ea typeface="幼圆" panose="020105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1232535" y="2197550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撒</a:t>
            </a:r>
            <a:endParaRPr lang="zh-CN" altLang="zh-CN" sz="4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286318" y="1323155"/>
            <a:ext cx="6286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sā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804410" y="2156275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削</a:t>
            </a:r>
            <a:endParaRPr lang="zh-CN" altLang="en-US" sz="4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786914" y="1323631"/>
            <a:ext cx="931069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xuē</a:t>
            </a:r>
            <a:endParaRPr lang="zh-CN" altLang="en-US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多音字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286794" y="3099091"/>
            <a:ext cx="6270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sǎ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013234" y="1314106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撒娇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13075" y="3053847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撒种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86438" y="3186563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xiāo</a:t>
            </a:r>
            <a:endParaRPr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891020" y="1252220"/>
            <a:ext cx="15538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瘦削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891020" y="3141980"/>
            <a:ext cx="151765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削笔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2159000" y="1689100"/>
            <a:ext cx="76200" cy="198374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>
            <a:off x="5710555" y="1689100"/>
            <a:ext cx="76200" cy="198374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2" grpId="0"/>
      <p:bldP spid="12" grpId="0"/>
      <p:bldP spid="7" grpId="0"/>
      <p:bldP spid="8" grpId="0"/>
      <p:bldP spid="9" grpId="0"/>
      <p:bldP spid="1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87059" y="1552556"/>
            <a:ext cx="7972742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少年闰土并没有受封建思想的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毒害，他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是鲁迅先生笔下的一个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朴实、健康、活泼、机灵、勇敢的农村少年的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形象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，作者通过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闰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土给"我"讲的看瓜刺猹、雪地捕鸟、海边拾贝、潮汛看跳鱼儿等几件事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来表现闰土的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特点，表现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了闰土丰富的知识和宽阔的眼界。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47358" y="488931"/>
            <a:ext cx="80743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闰土是一个怎样的少年？文中通过哪几件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事表现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了闰土的特点？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4009" y="1752732"/>
            <a:ext cx="857186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此文通过对梦境中“好的故事”的描绘，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反映了作者鲁迅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在希望与失望的矛盾中，启示人们毁掉“昏沉的夜”，实现充满“好的故事”的生活的强烈愿望，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表现了作者鲁迅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对美好事物的追求与歌赞，对理想的热烈憧憬。</a:t>
            </a:r>
            <a:endParaRPr lang="zh-CN" altLang="en-US" sz="2800" b="1" dirty="0" smtClean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11150" y="548640"/>
            <a:ext cx="85191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《好的故事》这篇文章反映了作者怎样的愿望？表现了作者怎样的思想感情？</a:t>
            </a: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5750" y="1535403"/>
            <a:ext cx="8571865" cy="2676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五件事：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谈《水浒传》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笑谈“碰壁”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燃放花筒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救助车夫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关心女佣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    反映了鲁迅先生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憎恶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旧社会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同情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和关怀劳动人民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的性格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特征，赞扬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了他“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为自己想得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少，为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别人想得多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”的优秀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品质，同时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又表达了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作者对鲁迅先生的无比怀念、敬爱与敬仰之情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5749" y="444315"/>
            <a:ext cx="86704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《我的伯父鲁迅先生》这一课讲了哪几件事？表达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了怎样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的思想感情？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3210" y="1485265"/>
            <a:ext cx="8747125" cy="2245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sz="2800" b="1" dirty="0"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</a:rPr>
              <a:t>有的人》是当代诗人臧克家为纪念鲁迅逝世十三周年而写的一首抒情诗。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</a:rPr>
              <a:t>诗人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以高度浓缩概括的诗句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总结了两种人</a:t>
            </a:r>
            <a:r>
              <a:rPr sz="28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、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两种人生选择和两种人生归宿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讴歌了鲁迅先生甘为孺子牛的一生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抒发了对那些为人民而活的人们由衷的赞美之情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8596" y="457173"/>
            <a:ext cx="63296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●</a:t>
            </a:r>
            <a:r>
              <a:rPr lang="zh-CN" altLang="en-US" sz="320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《有的人》一课写了什么内容？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7337" y="874845"/>
            <a:ext cx="8670842" cy="250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一、</a:t>
            </a:r>
            <a:r>
              <a:rPr sz="2800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归纳课文有关内容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，</a:t>
            </a:r>
            <a:r>
              <a:rPr sz="2800" dirty="0" err="1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然后填空</a:t>
            </a:r>
            <a:r>
              <a:rPr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。</a:t>
            </a:r>
            <a:endParaRPr sz="2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　　</a:t>
            </a:r>
            <a:r>
              <a:rPr sz="2800" b="1" dirty="0" err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从闰土给“我”讲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　　）、（　    　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、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　　    ）、（　　        ）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等几件事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可以看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闰土是一个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　     　</a:t>
            </a:r>
            <a:r>
              <a:rPr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少年</a:t>
            </a:r>
            <a:r>
              <a:rPr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</a:t>
            </a:r>
            <a:endParaRPr lang="zh-CN" altLang="en-US" sz="2800" dirty="0"/>
          </a:p>
        </p:txBody>
      </p:sp>
      <p:sp>
        <p:nvSpPr>
          <p:cNvPr id="11" name="文本框 10"/>
          <p:cNvSpPr txBox="1"/>
          <p:nvPr/>
        </p:nvSpPr>
        <p:spPr>
          <a:xfrm>
            <a:off x="4263866" y="1556676"/>
            <a:ext cx="167735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看瓜刺猹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877368" y="1569376"/>
            <a:ext cx="2081689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雪地捕鸟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76111" y="2160402"/>
            <a:ext cx="233076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潮汛看跳鱼儿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4844" y="2145321"/>
            <a:ext cx="171831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海边拾贝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92571" y="2751587"/>
            <a:ext cx="3069908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知识丰富、眼界宽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5754" y="359860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5" grpId="0"/>
      <p:bldP spid="6" grpId="0"/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5437" y="890720"/>
            <a:ext cx="8374063" cy="24406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7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   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《我的伯父鲁迅先生》这一课讲述了五件事</a:t>
            </a:r>
            <a:r>
              <a:rPr lang="zh-CN" altLang="en-US" sz="27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：谈《水浒传》、（            </a:t>
            </a:r>
            <a:r>
              <a:rPr lang="zh-CN" altLang="en-US" sz="27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）</a:t>
            </a:r>
            <a:r>
              <a:rPr lang="zh-CN" altLang="en-US" sz="27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、（        </a:t>
            </a:r>
            <a:r>
              <a:rPr lang="zh-CN" altLang="en-US" sz="27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）</a:t>
            </a:r>
            <a:r>
              <a:rPr lang="zh-CN" altLang="en-US" sz="27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        </a:t>
            </a:r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）</a:t>
            </a:r>
            <a:r>
              <a:rPr lang="zh-CN" altLang="en-US" sz="27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zh-CN" altLang="en-US" sz="27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（        </a:t>
            </a:r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 ）</a:t>
            </a:r>
            <a:r>
              <a:rPr lang="zh-CN" altLang="en-US" sz="27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。赞扬了</a:t>
            </a:r>
            <a:r>
              <a:rPr lang="zh-CN" altLang="en-US" sz="27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他</a:t>
            </a:r>
            <a:endParaRPr lang="en-US" altLang="zh-CN" sz="27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zh-CN" altLang="en-US" sz="27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“</a:t>
            </a:r>
            <a:r>
              <a:rPr lang="zh-CN" altLang="en-US" sz="27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（                            ）</a:t>
            </a:r>
            <a:r>
              <a:rPr lang="zh-CN" altLang="en-US" sz="27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”</a:t>
            </a:r>
            <a:r>
              <a:rPr lang="zh-CN" altLang="en-US" sz="27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的优秀品质。</a:t>
            </a:r>
            <a:r>
              <a:rPr lang="zh-CN" altLang="en-US" sz="27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</a:t>
            </a:r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2847975" y="1533525"/>
            <a:ext cx="225171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笑谈“碰壁”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323330" y="1546225"/>
            <a:ext cx="15760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燃放花筒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28370" y="2109470"/>
            <a:ext cx="15621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救助车夫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090035" y="2147570"/>
            <a:ext cx="1562100" cy="5067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关心女佣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172845" y="2710815"/>
            <a:ext cx="4706738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为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自己想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得</a:t>
            </a:r>
            <a:r>
              <a:rPr lang="zh-CN" altLang="en-US" sz="27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少，为</a:t>
            </a:r>
            <a:r>
              <a:rPr lang="zh-CN" altLang="en-US" sz="27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别人想得多</a:t>
            </a:r>
            <a:endParaRPr lang="zh-CN" altLang="en-US" sz="27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10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2895" y="702125"/>
            <a:ext cx="8538845" cy="151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品析下列句子中画线词语的表达效果。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……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都</a:t>
            </a:r>
            <a:r>
              <a:rPr sz="2800" b="1" u="heavy" dirty="0" err="1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倒影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在澄碧的小河中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随着每一打桨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各各</a:t>
            </a:r>
            <a:r>
              <a:rPr sz="2800" b="1" u="heavy" dirty="0" err="1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夹带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了闪烁的日光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，并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水里的萍藻游鱼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一同</a:t>
            </a:r>
            <a:r>
              <a:rPr sz="2800" b="1" u="heavy" dirty="0" err="1" smtClean="0">
                <a:solidFill>
                  <a:schemeClr val="tx1"/>
                </a:solidFill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荡漾</a:t>
            </a:r>
            <a:r>
              <a:rPr 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2895" y="2386965"/>
            <a:ext cx="853884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倒影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表现了大面积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的，相对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静止的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景物；</a:t>
            </a:r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夹带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则表现了斑斑点点的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动态；而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荡漾</a:t>
            </a:r>
            <a:r>
              <a:rPr lang="en-US" alt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则表达了作者对河水、对水乡浓浓的沉醉的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爱，那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河水就像醇醇的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米酒，荡漾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在作者的心头。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6401" y="306705"/>
            <a:ext cx="825499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三、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课文直通车。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我素不知道天下有这许多新鲜事：海边有如许五色的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贝壳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；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西瓜</a:t>
            </a:r>
            <a:r>
              <a:rPr 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有这样危险的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经历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</a:t>
            </a:r>
            <a:r>
              <a:rPr 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先前单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知道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在</a:t>
            </a:r>
            <a:r>
              <a:rPr 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水果店里出卖罢了。</a:t>
            </a:r>
            <a:endParaRPr lang="zh-CN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</a:t>
            </a:r>
            <a:r>
              <a:rPr 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“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我们沙地里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潮汛要来的时候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就有许多跳鱼儿只是跳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都有青蛙似的两个脚</a:t>
            </a:r>
            <a:r>
              <a:rPr 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……</a:t>
            </a:r>
            <a:r>
              <a:rPr 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”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endParaRPr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阿</a:t>
            </a:r>
            <a:r>
              <a:rPr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！</a:t>
            </a:r>
            <a:r>
              <a:rPr sz="28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闰土的心里有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无穷无尽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的希</a:t>
            </a:r>
            <a:r>
              <a:rPr 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奇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事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都是我往常的朋友所不知道的</a:t>
            </a:r>
            <a:r>
              <a:rPr sz="2800" b="1" dirty="0" err="1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他们不知道一些事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闰土在海边时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他们都和我一样只看见院子里高墙上的四角的天空</a:t>
            </a:r>
            <a:r>
              <a:rPr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。</a:t>
            </a:r>
            <a:endParaRPr lang="en-US" altLang="zh-CN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5739" y="736256"/>
            <a:ext cx="8821261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第①自然段中“这许多新鲜事”是指哪两件事？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；</a:t>
            </a: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2.第①自然段表达了“我”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对少年闰土</a:t>
            </a: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3.“院子里高墙上的四角的天空”是形容“我”和“我的朋友们”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生活的天地非常</a:t>
            </a: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，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与</a:t>
            </a: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______________</a:t>
            </a:r>
            <a:r>
              <a:rPr lang="en-US" altLang="zh-CN" sz="2800" b="1" dirty="0" err="1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形成了鲜明的</a:t>
            </a: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_______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。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76739" y="1249495"/>
            <a:ext cx="3199924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海边有五色的贝壳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02413" y="1764480"/>
            <a:ext cx="183642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敬佩之情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570095" y="1262380"/>
            <a:ext cx="383095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西瓜有这样危险的经历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50330" y="2794635"/>
            <a:ext cx="23634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闰土见识广泛</a:t>
            </a:r>
            <a:endParaRPr lang="zh-CN" altLang="en-US" sz="28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709795" y="2782067"/>
            <a:ext cx="1578769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狭窄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79700" y="3303905"/>
            <a:ext cx="11220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对比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6" grpId="0"/>
      <p:bldP spid="5" grpId="0"/>
      <p:bldP spid="9" grpId="0"/>
      <p:bldP spid="10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334135" y="1346835"/>
            <a:ext cx="6646545" cy="219290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812800" fontAlgn="auto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200" checksum="3877492575"/>
                </a:ext>
              </a:extLst>
            </a:pP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复习完课文的知识点后，我们一起来看看本单元有哪些需要背诵的语句吧！</a:t>
            </a:r>
            <a:endParaRPr lang="zh-CN" altLang="en-US" sz="32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769620" y="2198185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正</a:t>
            </a:r>
            <a:endParaRPr lang="zh-CN" altLang="zh-CN" sz="4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48168" y="1313630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zhèng</a:t>
            </a:r>
            <a:endParaRPr lang="en-US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779645" y="2020385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搁</a:t>
            </a:r>
            <a:endParaRPr lang="zh-CN" altLang="en-US" sz="4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786755" y="1313815"/>
            <a:ext cx="9956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 dirty="0" err="1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gē</a:t>
            </a:r>
            <a:endParaRPr lang="en-US" altLang="zh-CN" sz="32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48644" y="3181006"/>
            <a:ext cx="1343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zhēng</a:t>
            </a:r>
            <a:endParaRPr lang="en-US" sz="320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192282" y="1314106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正确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183890" y="3119252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正月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86438" y="3242443"/>
            <a:ext cx="6399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汉语拼音" pitchFamily="34" charset="0"/>
                <a:ea typeface="黑体" panose="02010609060101010101" pitchFamily="49" charset="-122"/>
                <a:cs typeface="汉语拼音" pitchFamily="34" charset="0"/>
                <a:sym typeface="+mn-ea"/>
              </a:rPr>
              <a:t>gé</a:t>
            </a:r>
            <a:endParaRPr lang="en-US" sz="3200">
              <a:latin typeface="汉语拼音" pitchFamily="34" charset="0"/>
              <a:ea typeface="黑体" panose="02010609060101010101" pitchFamily="49" charset="-122"/>
              <a:cs typeface="汉语拼音" pitchFamily="34" charset="0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58610" y="1313815"/>
            <a:ext cx="15538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zh-CN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搁置</a:t>
            </a:r>
            <a:endParaRPr lang="zh-CN" altLang="zh-CN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6658610" y="3094990"/>
            <a:ext cx="186690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搁不住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720850" y="1689100"/>
            <a:ext cx="76200" cy="184848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>
            <a:off x="5648960" y="1689100"/>
            <a:ext cx="137795" cy="1848485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2" grpId="0"/>
      <p:bldP spid="12" grpId="0"/>
      <p:bldP spid="7" grpId="0"/>
      <p:bldP spid="8" grpId="0"/>
      <p:bldP spid="9" grpId="0"/>
      <p:bldP spid="1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6236" y="1054550"/>
            <a:ext cx="2316480" cy="52197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sym typeface="+mn-ea"/>
              </a:rPr>
              <a:t>课文中的段落</a:t>
            </a:r>
            <a:endParaRPr lang="zh-CN" altLang="en-US" sz="2800" dirty="0">
              <a:solidFill>
                <a:schemeClr val="lt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79692" y="45447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75761" y="1696535"/>
            <a:ext cx="82062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/>
              <a:t>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          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</a:rPr>
              <a:t>少年闰土   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深蓝的天空中挂着一轮金黄的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圆月，下面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是海边的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沙地，都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种着一望无际的碧绿的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西瓜，其间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有一个十一二岁的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少年，项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带银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圈，手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捏一柄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钢叉，向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一匹猹尽力的刺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去，那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猹却将身一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扭，反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从他的胯下逃走了。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1935" y="852805"/>
            <a:ext cx="850836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无情未必真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豪杰，怜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子如何不丈夫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r">
              <a:buClr>
                <a:schemeClr val="accent2">
                  <a:lumMod val="75000"/>
                </a:schemeClr>
              </a:buClr>
              <a:buSzPct val="80000"/>
            </a:pP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鲁迅《答客诮》</a:t>
            </a:r>
            <a:endParaRPr lang="zh-CN" altLang="en-US" sz="2800" b="1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其实地上本没有路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走的人多了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也便成了路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2800" b="1" dirty="0" smtClean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r">
              <a:buClr>
                <a:schemeClr val="accent2">
                  <a:lumMod val="75000"/>
                </a:schemeClr>
              </a:buClr>
              <a:buSzPct val="80000"/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鲁迅《故乡》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45720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惟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有民魂是值得宝贵的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，惟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他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发扬起来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2800" b="1" dirty="0" err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中国才有真进步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 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鲁迅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《学界三魂》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 marL="457200" lvl="0" indent="-457200">
              <a:buClr>
                <a:schemeClr val="accent2">
                  <a:lumMod val="75000"/>
                </a:schemeClr>
              </a:buClr>
              <a:buSzPct val="80000"/>
              <a:buFont typeface="楷体" panose="02010609060101010101" charset="-122"/>
              <a:buChar char="◎"/>
            </a:pPr>
            <a:r>
              <a:rPr lang="en-US" altLang="zh-CN"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我们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从</a:t>
            </a:r>
            <a:r>
              <a:rPr lang="en-US" altLang="zh-CN" sz="2800" b="1" dirty="0" err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古以来，就有埋头苦干的人，有拼命硬干的人，有为民请命的人，有舍身求法的人</a:t>
            </a:r>
            <a:r>
              <a:rPr lang="en-US" altLang="zh-CN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……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这就是中国的脊梁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——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鲁迅《中国人失掉自信力了吗》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9235" y="267150"/>
            <a:ext cx="1605280" cy="52197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6703" y="953585"/>
            <a:ext cx="8598786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8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一</a:t>
            </a:r>
            <a:r>
              <a:rPr lang="zh-CN" altLang="en-US" sz="28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、按原文填空。</a:t>
            </a:r>
            <a:endParaRPr lang="zh-CN" altLang="en-US" sz="28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　</a:t>
            </a:r>
            <a:r>
              <a:rPr 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　</a:t>
            </a:r>
            <a:r>
              <a:rPr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天空中挂着</a:t>
            </a:r>
            <a:r>
              <a:rPr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   　</a:t>
            </a:r>
            <a:r>
              <a:rPr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的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圆月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下面是海边的沙地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都种着</a:t>
            </a:r>
            <a:r>
              <a:rPr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    　         　）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西瓜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其间有一个十一二岁的少年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　    　</a:t>
            </a:r>
            <a:r>
              <a:rPr 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</a:t>
            </a:r>
            <a:r>
              <a:rPr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</a:t>
            </a:r>
            <a:r>
              <a:rPr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　     　   </a:t>
            </a:r>
            <a:r>
              <a:rPr 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</a:t>
            </a:r>
            <a:r>
              <a:rPr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）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向一匹猹</a:t>
            </a:r>
            <a:r>
              <a:rPr sz="2800" b="1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（　　   ）</a:t>
            </a:r>
            <a:r>
              <a:rPr sz="2800" b="1" dirty="0" err="1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刺去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，那猹却将身一扭，反从他的胯下逃走了。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</a:t>
            </a:r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                                                                       </a:t>
            </a:r>
            <a:endParaRPr lang="zh-CN" altLang="en-US" sz="2800" dirty="0">
              <a:solidFill>
                <a:prstClr val="black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342231" y="1631315"/>
            <a:ext cx="113220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深蓝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68673" y="1625415"/>
            <a:ext cx="2081689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一轮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金黄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044689" y="2220595"/>
            <a:ext cx="3091339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一望无际的碧绿的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75180" y="3441908"/>
            <a:ext cx="2493712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手捏一柄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钢叉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209517" y="2792976"/>
            <a:ext cx="171831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项带银圈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209517" y="3429320"/>
            <a:ext cx="1278731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尽力的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15754" y="359860"/>
            <a:ext cx="1668780" cy="52197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" grpId="0"/>
      <p:bldP spid="4" grpId="0"/>
      <p:bldP spid="5" grpId="0"/>
      <p:bldP spid="6" grpId="0"/>
      <p:bldP spid="7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11175" y="1174750"/>
            <a:ext cx="81210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二、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按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要求将句子补充完整。</a:t>
            </a:r>
            <a:endParaRPr lang="zh-CN" altLang="en-US" sz="1600" dirty="0"/>
          </a:p>
          <a:p>
            <a:endParaRPr lang="zh-CN" altLang="en-US" sz="16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41018" y="1877516"/>
            <a:ext cx="8183881" cy="212365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ts val="1200"/>
              </a:spcBef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无情未必真豪杰，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___________________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spcBef>
                <a:spcPts val="12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2.__________________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，走的人多了，也便成了路。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spcBef>
                <a:spcPts val="1200"/>
              </a:spcBef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3.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惟有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sym typeface="+mn-ea"/>
              </a:rPr>
              <a:t>民魂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是值得宝贵的，惟有他发扬起来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，</a:t>
            </a: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___________________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sym typeface="+mn-ea"/>
              </a:rPr>
              <a:t>。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71073" y="2436922"/>
            <a:ext cx="34577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其实地上本没有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路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62424" y="1886734"/>
            <a:ext cx="287655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怜子如何不丈夫</a:t>
            </a:r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999649" y="3459033"/>
            <a:ext cx="28675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中国才有真进步</a:t>
            </a:r>
            <a:endParaRPr lang="zh-CN" alt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768350" y="2052135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zh-CN" sz="4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参</a:t>
            </a:r>
            <a:endParaRPr lang="zh-CN" altLang="zh-CN" sz="4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861185" y="1142180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cēn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551045" y="1947995"/>
            <a:ext cx="7924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差</a:t>
            </a:r>
            <a:endParaRPr lang="zh-CN" altLang="en-US" sz="4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692458" y="1019175"/>
            <a:ext cx="99568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cī</a:t>
            </a:r>
            <a:endParaRPr lang="en-US" altLang="zh-CN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61185" y="2298991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dirty="0" err="1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cān</a:t>
            </a:r>
            <a:endParaRPr lang="en-US" sz="32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00204" y="1081061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参差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900204" y="2237237"/>
            <a:ext cx="1300163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参加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92458" y="1948313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chā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03415" y="935355"/>
            <a:ext cx="13538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参差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003415" y="1948180"/>
            <a:ext cx="12280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差错</a:t>
            </a:r>
            <a:endParaRPr lang="zh-CN" altLang="en-US"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6" name="左大括号 5"/>
          <p:cNvSpPr/>
          <p:nvPr/>
        </p:nvSpPr>
        <p:spPr>
          <a:xfrm>
            <a:off x="1608455" y="1326071"/>
            <a:ext cx="210185" cy="245452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左大括号 12"/>
          <p:cNvSpPr/>
          <p:nvPr/>
        </p:nvSpPr>
        <p:spPr>
          <a:xfrm>
            <a:off x="5468220" y="1238250"/>
            <a:ext cx="122720" cy="291846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861185" y="3367405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shēn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00204" y="3354705"/>
            <a:ext cx="137731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人参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692458" y="2882265"/>
            <a:ext cx="7924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chà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692458" y="3726815"/>
            <a:ext cx="99568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chāi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003415" y="2876550"/>
            <a:ext cx="122809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差劲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003415" y="3665220"/>
            <a:ext cx="12655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0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出差</a:t>
            </a:r>
            <a:endParaRPr lang="zh-CN" altLang="en-US" sz="40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4" grpId="0"/>
      <p:bldP spid="2" grpId="0"/>
      <p:bldP spid="12" grpId="0"/>
      <p:bldP spid="7" grpId="0"/>
      <p:bldP spid="8" grpId="0"/>
      <p:bldP spid="9" grpId="0"/>
      <p:bldP spid="14" grpId="0"/>
      <p:bldP spid="3" grpId="0"/>
      <p:bldP spid="15" grpId="0"/>
      <p:bldP spid="16" grpId="0"/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65172" y="1415865"/>
            <a:ext cx="8718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拜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81222" y="1415865"/>
            <a:ext cx="8718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漾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96637" y="1415865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羞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597985"/>
            <a:ext cx="2513330" cy="508324"/>
            <a:chOff x="458" y="988"/>
            <a:chExt cx="4134" cy="9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5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charset="-122"/>
                  <a:ea typeface="楷体" panose="02010609060101010101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6425070" y="1416341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5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陡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线形标注 1 10"/>
          <p:cNvSpPr/>
          <p:nvPr/>
        </p:nvSpPr>
        <p:spPr>
          <a:xfrm>
            <a:off x="3007181" y="385482"/>
            <a:ext cx="4850765" cy="762903"/>
          </a:xfrm>
          <a:prstGeom prst="borderCallout1">
            <a:avLst>
              <a:gd name="adj1" fmla="val 101222"/>
              <a:gd name="adj2" fmla="val 37150"/>
              <a:gd name="adj3" fmla="val 153186"/>
              <a:gd name="adj4" fmla="val -2534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右部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是四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横，不要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少写一横。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165172" y="2559050"/>
            <a:ext cx="8718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焰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581222" y="2559050"/>
            <a:ext cx="8718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996637" y="2559050"/>
            <a:ext cx="871855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骤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425387" y="2559050"/>
            <a:ext cx="8803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54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萍</a:t>
            </a:r>
            <a:endParaRPr lang="zh-CN" altLang="en-US" sz="5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线形标注 1 17"/>
          <p:cNvSpPr/>
          <p:nvPr/>
        </p:nvSpPr>
        <p:spPr>
          <a:xfrm>
            <a:off x="296014" y="3709771"/>
            <a:ext cx="6017260" cy="777459"/>
          </a:xfrm>
          <a:prstGeom prst="borderCallout1">
            <a:avLst>
              <a:gd name="adj1" fmla="val -113"/>
              <a:gd name="adj2" fmla="val 50405"/>
              <a:gd name="adj3" fmla="val -40585"/>
              <a:gd name="adj4" fmla="val 39096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右下部是</a:t>
            </a:r>
            <a:r>
              <a:rPr lang="en-US" altLang="zh-CN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“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臼</a:t>
            </a:r>
            <a:r>
              <a:rPr lang="en-US" altLang="zh-CN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”</a:t>
            </a:r>
            <a:r>
              <a:rPr lang="zh-CN" altLang="en-US" sz="2800" b="1" dirty="0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，里边</a:t>
            </a:r>
            <a:r>
              <a:rPr lang="zh-CN" altLang="en-US" sz="2800" b="1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两短横不相接。</a:t>
            </a:r>
            <a:endParaRPr lang="zh-CN" altLang="en-US" sz="2800" b="1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82600" y="1689391"/>
            <a:ext cx="877570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陡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473835" y="1689391"/>
            <a:ext cx="1326515" cy="76835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陡峭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3" name="图片 12" descr="u=261847293,2981757236&amp;fm=26&amp;gp=0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145155" y="1306301"/>
            <a:ext cx="2591435" cy="143637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82600" y="2881286"/>
            <a:ext cx="902335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徒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498601" y="2881286"/>
            <a:ext cx="1356246" cy="76835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徒步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7" name="图片 16" descr="untitle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1505" y="2825221"/>
            <a:ext cx="2590800" cy="1456055"/>
          </a:xfrm>
          <a:prstGeom prst="rect">
            <a:avLst/>
          </a:prstGeom>
        </p:spPr>
      </p:pic>
      <p:sp>
        <p:nvSpPr>
          <p:cNvPr id="9" name="文本框 13"/>
          <p:cNvSpPr txBox="1"/>
          <p:nvPr/>
        </p:nvSpPr>
        <p:spPr>
          <a:xfrm>
            <a:off x="17145" y="551286"/>
            <a:ext cx="2632710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容易写出别字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4"/>
          <p:cNvSpPr txBox="1"/>
          <p:nvPr/>
        </p:nvSpPr>
        <p:spPr>
          <a:xfrm>
            <a:off x="6393180" y="1696085"/>
            <a:ext cx="877570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削  </a:t>
            </a: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7372268" y="1696085"/>
            <a:ext cx="1367313" cy="76835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剥削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8" name="文本框 14"/>
          <p:cNvSpPr txBox="1"/>
          <p:nvPr/>
        </p:nvSpPr>
        <p:spPr>
          <a:xfrm>
            <a:off x="6368415" y="2916910"/>
            <a:ext cx="902335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俏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9" name="文本框 15"/>
          <p:cNvSpPr txBox="1"/>
          <p:nvPr/>
        </p:nvSpPr>
        <p:spPr>
          <a:xfrm>
            <a:off x="7334168" y="2916910"/>
            <a:ext cx="1397959" cy="76835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俊俏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5" grpId="0"/>
      <p:bldP spid="16" grpId="0" animBg="1"/>
      <p:bldP spid="10" grpId="0"/>
      <p:bldP spid="12" grpId="0" animBg="1"/>
      <p:bldP spid="18" grpId="0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4"/>
          <p:cNvSpPr txBox="1"/>
          <p:nvPr/>
        </p:nvSpPr>
        <p:spPr>
          <a:xfrm>
            <a:off x="1962785" y="1629727"/>
            <a:ext cx="877570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萍  </a:t>
            </a: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10"/>
          <p:cNvSpPr txBox="1"/>
          <p:nvPr/>
        </p:nvSpPr>
        <p:spPr>
          <a:xfrm>
            <a:off x="3096895" y="1629727"/>
            <a:ext cx="1332230" cy="76835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44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浮萍</a:t>
            </a:r>
            <a:endParaRPr lang="zh-CN" altLang="en-US" sz="44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3" name="文本框 14"/>
          <p:cNvSpPr txBox="1"/>
          <p:nvPr/>
        </p:nvSpPr>
        <p:spPr>
          <a:xfrm>
            <a:off x="1938020" y="2995612"/>
            <a:ext cx="902335" cy="7683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 algn="l">
              <a:buClrTx/>
              <a:buSzTx/>
              <a:buFontTx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坪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7" name="文本框 15"/>
          <p:cNvSpPr txBox="1"/>
          <p:nvPr/>
        </p:nvSpPr>
        <p:spPr>
          <a:xfrm>
            <a:off x="3081966" y="2995612"/>
            <a:ext cx="1362089" cy="76835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>
              <a:buClrTx/>
              <a:buSzTx/>
              <a:buFontTx/>
            </a:pPr>
            <a:r>
              <a:rPr lang="zh-CN" altLang="en-US" sz="44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草坪</a:t>
            </a:r>
            <a:endParaRPr lang="zh-CN" altLang="en-US" sz="4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18" name="图片 17" descr="u=4088722441,3670276205&amp;fm=26&amp;gp=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861560" y="1072197"/>
            <a:ext cx="2623185" cy="1548130"/>
          </a:xfrm>
          <a:prstGeom prst="rect">
            <a:avLst/>
          </a:prstGeom>
        </p:spPr>
      </p:pic>
      <p:pic>
        <p:nvPicPr>
          <p:cNvPr id="19" name="图片 18" descr="u=2313254096,3388694783&amp;fm=26&amp;gp=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1623" y="2800350"/>
            <a:ext cx="2625822" cy="1512887"/>
          </a:xfrm>
          <a:prstGeom prst="rect">
            <a:avLst/>
          </a:prstGeom>
        </p:spPr>
      </p:pic>
      <p:sp>
        <p:nvSpPr>
          <p:cNvPr id="9" name="文本框 13"/>
          <p:cNvSpPr txBox="1"/>
          <p:nvPr/>
        </p:nvSpPr>
        <p:spPr>
          <a:xfrm>
            <a:off x="17145" y="551286"/>
            <a:ext cx="2632710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容易写出别字</a:t>
            </a:r>
            <a:endParaRPr lang="zh-CN" altLang="en-US" sz="32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 animBg="1"/>
      <p:bldP spid="13" grpId="0"/>
      <p:bldP spid="17" grpId="0" animBg="1"/>
    </p:bldLst>
  </p:timing>
</p:sld>
</file>

<file path=ppt/tags/tag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2.xml><?xml version="1.0" encoding="utf-8"?>
<p:tagLst xmlns:p="http://schemas.openxmlformats.org/presentationml/2006/main">
  <p:tag name="REFSHAPE" val="2053219100"/>
  <p:tag name="KSO_WM_UNIT_PLACING_PICTURE_USER_VIEWPORT" val="{&quot;height&quot;:4980,&quot;width&quot;:4080}"/>
</p:tagLst>
</file>

<file path=ppt/tags/tag3.xml><?xml version="1.0" encoding="utf-8"?>
<p:tagLst xmlns:p="http://schemas.openxmlformats.org/presentationml/2006/main">
  <p:tag name="KSO_WPP_MARK_KEY" val="bc7d8b4f-befd-492b-94d7-865f9a0be7b5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5206</Words>
  <Application>WPS 演示</Application>
  <PresentationFormat>全屏显示(16:9)</PresentationFormat>
  <Paragraphs>599</Paragraphs>
  <Slides>53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53</vt:i4>
      </vt:variant>
    </vt:vector>
  </HeadingPairs>
  <TitlesOfParts>
    <vt:vector size="65" baseType="lpstr">
      <vt:lpstr>Arial</vt:lpstr>
      <vt:lpstr>宋体</vt:lpstr>
      <vt:lpstr>Wingdings</vt:lpstr>
      <vt:lpstr>微软雅黑</vt:lpstr>
      <vt:lpstr>黑体</vt:lpstr>
      <vt:lpstr>楷体</vt:lpstr>
      <vt:lpstr>汉语拼音</vt:lpstr>
      <vt:lpstr>Segoe Print</vt:lpstr>
      <vt:lpstr>幼圆</vt:lpstr>
      <vt:lpstr>Arial Unicode MS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Rocket Girls</cp:lastModifiedBy>
  <cp:revision>431</cp:revision>
  <dcterms:created xsi:type="dcterms:W3CDTF">2019-03-14T07:25:00Z</dcterms:created>
  <dcterms:modified xsi:type="dcterms:W3CDTF">2022-12-30T06:17:10Z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802E5BD8251747A897BADC75EDB964BB</vt:lpwstr>
  </property>
</Properties>
</file>