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27"/>
  </p:handoutMasterIdLst>
  <p:sldIdLst>
    <p:sldId id="523" r:id="rId3"/>
    <p:sldId id="1024" r:id="rId5"/>
    <p:sldId id="1046" r:id="rId6"/>
    <p:sldId id="1025" r:id="rId7"/>
    <p:sldId id="1026" r:id="rId8"/>
    <p:sldId id="1085" r:id="rId9"/>
    <p:sldId id="1012" r:id="rId10"/>
    <p:sldId id="1020" r:id="rId11"/>
    <p:sldId id="1028" r:id="rId12"/>
    <p:sldId id="1036" r:id="rId13"/>
    <p:sldId id="1029" r:id="rId14"/>
    <p:sldId id="1030" r:id="rId15"/>
    <p:sldId id="1031" r:id="rId16"/>
    <p:sldId id="1032" r:id="rId17"/>
    <p:sldId id="1033" r:id="rId18"/>
    <p:sldId id="1034" r:id="rId19"/>
    <p:sldId id="1035" r:id="rId20"/>
    <p:sldId id="1037" r:id="rId21"/>
    <p:sldId id="1062" r:id="rId22"/>
    <p:sldId id="1065" r:id="rId23"/>
    <p:sldId id="1066" r:id="rId24"/>
    <p:sldId id="1067" r:id="rId25"/>
    <p:sldId id="1068" r:id="rId26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31"/>
    </p:embeddedFont>
    <p:embeddedFont>
      <p:font typeface="微软雅黑" panose="020B0503020204020204" pitchFamily="34" charset="-122"/>
      <p:regular r:id="rId32"/>
    </p:embeddedFont>
    <p:embeddedFont>
      <p:font typeface="汉语拼音" panose="020B0604020202020204" pitchFamily="34" charset="0"/>
      <p:regular r:id="rId33"/>
    </p:embeddedFont>
    <p:embeddedFont>
      <p:font typeface="楷体" panose="02010609060101010101" charset="-122"/>
      <p:regular r:id="rId34"/>
    </p:embeddedFont>
    <p:embeddedFont>
      <p:font typeface="Calibri" panose="020F0502020204030204" charset="0"/>
      <p:regular r:id="rId35"/>
      <p:bold r:id="rId36"/>
      <p:italic r:id="rId37"/>
      <p:boldItalic r:id="rId38"/>
    </p:embeddedFont>
  </p:embeddedFontLst>
  <p:custDataLst>
    <p:tags r:id="rId39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9" userDrawn="1">
          <p15:clr>
            <a:srgbClr val="A4A3A4"/>
          </p15:clr>
        </p15:guide>
        <p15:guide id="2" pos="575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CDE"/>
    <a:srgbClr val="FF00FF"/>
    <a:srgbClr val="0000FF"/>
    <a:srgbClr val="FF0000"/>
    <a:srgbClr val="0066FF"/>
    <a:srgbClr val="A38302"/>
    <a:srgbClr val="00B050"/>
    <a:srgbClr val="FFFFFF"/>
    <a:srgbClr val="FF66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79" autoAdjust="0"/>
    <p:restoredTop sz="94705" autoAdjust="0"/>
  </p:normalViewPr>
  <p:slideViewPr>
    <p:cSldViewPr>
      <p:cViewPr>
        <p:scale>
          <a:sx n="100" d="100"/>
          <a:sy n="100" d="100"/>
        </p:scale>
        <p:origin x="-666" y="-216"/>
      </p:cViewPr>
      <p:guideLst>
        <p:guide orient="horz" pos="3239"/>
        <p:guide pos="5759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012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9" Type="http://schemas.openxmlformats.org/officeDocument/2006/relationships/tags" Target="tags/tag1.xml"/><Relationship Id="rId38" Type="http://schemas.openxmlformats.org/officeDocument/2006/relationships/font" Target="fonts/font8.fntdata"/><Relationship Id="rId37" Type="http://schemas.openxmlformats.org/officeDocument/2006/relationships/font" Target="fonts/font7.fntdata"/><Relationship Id="rId36" Type="http://schemas.openxmlformats.org/officeDocument/2006/relationships/font" Target="fonts/font6.fntdata"/><Relationship Id="rId35" Type="http://schemas.openxmlformats.org/officeDocument/2006/relationships/font" Target="fonts/font5.fntdata"/><Relationship Id="rId34" Type="http://schemas.openxmlformats.org/officeDocument/2006/relationships/font" Target="fonts/font4.fntdata"/><Relationship Id="rId33" Type="http://schemas.openxmlformats.org/officeDocument/2006/relationships/font" Target="fonts/font3.fntdata"/><Relationship Id="rId32" Type="http://schemas.openxmlformats.org/officeDocument/2006/relationships/font" Target="fonts/font2.fntdata"/><Relationship Id="rId31" Type="http://schemas.openxmlformats.org/officeDocument/2006/relationships/font" Target="fonts/font1.fntdata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handoutMaster" Target="handoutMasters/handoutMaster1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PPT母版素材包\小树.jpg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27710"/>
          <a:stretch>
            <a:fillRect/>
          </a:stretch>
        </p:blipFill>
        <p:spPr bwMode="auto">
          <a:xfrm>
            <a:off x="0" y="-3176"/>
            <a:ext cx="9144000" cy="5146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jpeg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E:\PPT母版素材包\标题分隔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83" r="14710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48"/>
          <p:cNvSpPr txBox="1"/>
          <p:nvPr/>
        </p:nvSpPr>
        <p:spPr>
          <a:xfrm>
            <a:off x="2113621" y="1934969"/>
            <a:ext cx="4916759" cy="99257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6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生字专项复习</a:t>
            </a:r>
            <a:endParaRPr lang="zh-CN" altLang="en-US" sz="6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 flipH="1">
            <a:off x="273" y="123478"/>
            <a:ext cx="3203575" cy="252095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97342" y="123478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语文  </a:t>
            </a: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六</a:t>
            </a:r>
            <a:r>
              <a:rPr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年级  上册</a:t>
            </a:r>
            <a:endParaRPr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57175" y="1334770"/>
            <a:ext cx="86347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57175" y="1334770"/>
            <a:ext cx="8634730" cy="233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4.</a:t>
            </a:r>
            <a:r>
              <a:rPr sz="28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8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cān</a:t>
            </a:r>
            <a:r>
              <a:rPr sz="28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　</a:t>
            </a:r>
            <a:r>
              <a:rPr sz="28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cēn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加这次活动的人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文化水平</a:t>
            </a:r>
            <a:r>
              <a:rPr sz="2800" b="1" dirty="0" err="1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8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cān</a:t>
            </a:r>
            <a:r>
              <a:rPr sz="28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　</a:t>
            </a:r>
            <a:r>
              <a:rPr sz="28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cēn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28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差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8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chā</a:t>
            </a:r>
            <a:r>
              <a:rPr sz="28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　</a:t>
            </a:r>
            <a:r>
              <a:rPr sz="28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cī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不齐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可动手操作能力却一个不</a:t>
            </a:r>
            <a:r>
              <a:rPr sz="2800" b="1" dirty="0" err="1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差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8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chà</a:t>
            </a:r>
            <a:r>
              <a:rPr sz="28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　</a:t>
            </a:r>
            <a:r>
              <a:rPr sz="28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cī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0000"/>
              </a:lnSpc>
            </a:pP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5.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我家</a:t>
            </a:r>
            <a:r>
              <a:rPr sz="28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尽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8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jǐn</a:t>
            </a:r>
            <a:r>
              <a:rPr sz="28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　</a:t>
            </a:r>
            <a:r>
              <a:rPr sz="28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jìn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管没有什么奇花异草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但常见的花却是应有</a:t>
            </a:r>
            <a:r>
              <a:rPr sz="2800" b="1" dirty="0" err="1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尽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8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jǐn</a:t>
            </a:r>
            <a:r>
              <a:rPr sz="28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　</a:t>
            </a:r>
            <a:r>
              <a:rPr sz="28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jìn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有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195736" y="1473716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74495" y="1856740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249291" y="1951355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593107" y="2310765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843808" y="2764790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355976" y="3273916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79512" y="555526"/>
            <a:ext cx="30397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r>
              <a:rPr lang="zh-CN" altLang="en-US" dirty="0"/>
              <a:t>四、精挑细选。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365245" y="1441472"/>
            <a:ext cx="86347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63010" y="1200577"/>
            <a:ext cx="936104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下列</a:t>
            </a:r>
            <a:r>
              <a:rPr 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蓝色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字注音全部正确的一项是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50000"/>
              </a:lnSpc>
              <a:tabLst>
                <a:tab pos="2419350" algn="l"/>
                <a:tab pos="4391025" algn="l"/>
                <a:tab pos="4486275" algn="l"/>
                <a:tab pos="6372225" algn="l"/>
                <a:tab pos="6543675" algn="l"/>
              </a:tabLst>
            </a:pPr>
            <a:r>
              <a:rPr sz="24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A．</a:t>
            </a:r>
            <a:r>
              <a:rPr sz="2400" b="1" dirty="0" err="1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行</a:t>
            </a:r>
            <a:r>
              <a:rPr sz="24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业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4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háng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sz="24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出</a:t>
            </a:r>
            <a:r>
              <a:rPr sz="2400" b="1" dirty="0" err="1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差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4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chāi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sz="2400" b="1" dirty="0" err="1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会</a:t>
            </a:r>
            <a:r>
              <a:rPr sz="24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计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4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kuài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sz="2400" b="1" dirty="0" err="1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好</a:t>
            </a:r>
            <a:r>
              <a:rPr sz="24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高骛远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4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hào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endParaRPr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50000"/>
              </a:lnSpc>
              <a:tabLst>
                <a:tab pos="2419350" algn="l"/>
                <a:tab pos="4391025" algn="l"/>
                <a:tab pos="4486275" algn="l"/>
                <a:tab pos="6372225" algn="l"/>
                <a:tab pos="6543675" algn="l"/>
              </a:tabLst>
            </a:pPr>
            <a:r>
              <a:rPr sz="24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B．</a:t>
            </a:r>
            <a:r>
              <a:rPr sz="2400" b="1" dirty="0" err="1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毗</a:t>
            </a:r>
            <a:r>
              <a:rPr sz="24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邻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4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pí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sz="24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干</a:t>
            </a:r>
            <a:r>
              <a:rPr sz="2400" b="1" dirty="0" err="1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涸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4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gù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sz="24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裙</a:t>
            </a:r>
            <a:r>
              <a:rPr sz="2400" b="1" dirty="0" err="1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袂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4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jué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sz="2400" b="1" dirty="0" err="1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讳</a:t>
            </a:r>
            <a:r>
              <a:rPr sz="24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莫如深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4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huì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endParaRPr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50000"/>
              </a:lnSpc>
              <a:tabLst>
                <a:tab pos="2419350" algn="l"/>
                <a:tab pos="4391025" algn="l"/>
                <a:tab pos="4486275" algn="l"/>
                <a:tab pos="6372225" algn="l"/>
                <a:tab pos="6543675" algn="l"/>
              </a:tabLst>
            </a:pPr>
            <a:r>
              <a:rPr sz="24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C．</a:t>
            </a:r>
            <a:r>
              <a:rPr sz="2400" b="1" dirty="0" err="1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栖</a:t>
            </a:r>
            <a:r>
              <a:rPr sz="24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身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4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xī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sz="24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瓦</a:t>
            </a:r>
            <a:r>
              <a:rPr sz="2400" b="1" dirty="0" err="1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砾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4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lì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sz="24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闪</a:t>
            </a:r>
            <a:r>
              <a:rPr sz="2400" b="1" dirty="0" err="1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烁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4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lè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sz="24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不无</a:t>
            </a:r>
            <a:r>
              <a:rPr sz="2400" b="1" dirty="0" err="1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裨</a:t>
            </a:r>
            <a:r>
              <a:rPr sz="24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益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4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bì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endParaRPr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50000"/>
              </a:lnSpc>
              <a:tabLst>
                <a:tab pos="2419350" algn="l"/>
                <a:tab pos="4391025" algn="l"/>
                <a:tab pos="4486275" algn="l"/>
                <a:tab pos="6372225" algn="l"/>
                <a:tab pos="6543675" algn="l"/>
              </a:tabLst>
            </a:pPr>
            <a:r>
              <a:rPr sz="24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D．</a:t>
            </a:r>
            <a:r>
              <a:rPr sz="2400" b="1" dirty="0" err="1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隽</a:t>
            </a:r>
            <a:r>
              <a:rPr sz="24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妙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4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juàn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sz="24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分</a:t>
            </a:r>
            <a:r>
              <a:rPr sz="2400" b="1" dirty="0" err="1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歧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4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zhī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sz="24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褴</a:t>
            </a:r>
            <a:r>
              <a:rPr sz="2400" b="1" dirty="0" err="1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褛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4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lǒu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sz="24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挑拨离</a:t>
            </a:r>
            <a:r>
              <a:rPr sz="2400" b="1" dirty="0" err="1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间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4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jiàn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endParaRPr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239674" y="1266847"/>
            <a:ext cx="4667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A</a:t>
            </a:r>
            <a:endParaRPr lang="en-US" altLang="zh-CN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16846" y="2499741"/>
            <a:ext cx="537327" cy="461665"/>
          </a:xfrm>
          <a:prstGeom prst="rect">
            <a:avLst/>
          </a:prstGeom>
          <a:solidFill>
            <a:srgbClr val="FEFCDE"/>
          </a:solidFill>
        </p:spPr>
        <p:txBody>
          <a:bodyPr wrap="none">
            <a:spAutoFit/>
          </a:bodyPr>
          <a:lstStyle/>
          <a:p>
            <a:r>
              <a:rPr lang="en-US" altLang="zh-CN" sz="2400" b="1" dirty="0" err="1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hé</a:t>
            </a:r>
            <a:endParaRPr lang="zh-CN" altLang="en-US" sz="1200" b="1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677772" y="3036664"/>
            <a:ext cx="445956" cy="461665"/>
          </a:xfrm>
          <a:prstGeom prst="rect">
            <a:avLst/>
          </a:prstGeom>
          <a:solidFill>
            <a:srgbClr val="FEFCDE"/>
          </a:solidFill>
        </p:spPr>
        <p:txBody>
          <a:bodyPr wrap="none">
            <a:spAutoFit/>
          </a:bodyPr>
          <a:lstStyle/>
          <a:p>
            <a:r>
              <a:rPr lang="en-US" altLang="zh-CN" sz="2400" b="1" dirty="0" err="1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qī</a:t>
            </a:r>
            <a:endParaRPr lang="zh-CN" altLang="en-US" sz="2400" b="1" dirty="0">
              <a:solidFill>
                <a:srgbClr val="FF0000"/>
              </a:solidFill>
              <a:latin typeface="汉语拼音" panose="020B0604020202020204" pitchFamily="34" charset="0"/>
              <a:ea typeface="楷体" panose="02010609060101010101" charset="-122"/>
              <a:cs typeface="汉语拼音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508104" y="3046189"/>
            <a:ext cx="849913" cy="461665"/>
          </a:xfrm>
          <a:prstGeom prst="rect">
            <a:avLst/>
          </a:prstGeom>
          <a:solidFill>
            <a:srgbClr val="FEFCDE"/>
          </a:solidFill>
        </p:spPr>
        <p:txBody>
          <a:bodyPr wrap="none">
            <a:spAutoFit/>
          </a:bodyPr>
          <a:lstStyle/>
          <a:p>
            <a:r>
              <a:rPr lang="en-US" altLang="zh-CN" sz="2400" b="1" dirty="0" err="1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shuò</a:t>
            </a:r>
            <a:endParaRPr lang="zh-CN" altLang="en-US" sz="2400" b="1" dirty="0">
              <a:solidFill>
                <a:srgbClr val="FF0000"/>
              </a:solidFill>
              <a:latin typeface="汉语拼音" panose="020B0604020202020204" pitchFamily="34" charset="0"/>
              <a:ea typeface="楷体" panose="02010609060101010101" charset="-122"/>
              <a:cs typeface="汉语拼音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700408" y="3579862"/>
            <a:ext cx="439544" cy="461665"/>
          </a:xfrm>
          <a:prstGeom prst="rect">
            <a:avLst/>
          </a:prstGeom>
          <a:solidFill>
            <a:srgbClr val="FEFCDE"/>
          </a:solidFill>
        </p:spPr>
        <p:txBody>
          <a:bodyPr wrap="none">
            <a:spAutoFit/>
          </a:bodyPr>
          <a:lstStyle/>
          <a:p>
            <a:r>
              <a:rPr lang="en-US" altLang="zh-CN" sz="2400" b="1" dirty="0" err="1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qí</a:t>
            </a:r>
            <a:endParaRPr lang="zh-CN" altLang="en-US" sz="2400" b="1" dirty="0">
              <a:solidFill>
                <a:srgbClr val="FF0000"/>
              </a:solidFill>
              <a:latin typeface="汉语拼音" panose="020B0604020202020204" pitchFamily="34" charset="0"/>
              <a:ea typeface="楷体" panose="02010609060101010101" charset="-122"/>
              <a:cs typeface="汉语拼音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671170" y="3612728"/>
            <a:ext cx="425116" cy="461665"/>
          </a:xfrm>
          <a:prstGeom prst="rect">
            <a:avLst/>
          </a:prstGeom>
          <a:solidFill>
            <a:srgbClr val="FEFCDE"/>
          </a:solidFill>
        </p:spPr>
        <p:txBody>
          <a:bodyPr wrap="none">
            <a:spAutoFit/>
          </a:bodyPr>
          <a:lstStyle/>
          <a:p>
            <a:r>
              <a:rPr lang="en-US" altLang="zh-CN" sz="2400" b="1" dirty="0" err="1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lǚ</a:t>
            </a:r>
            <a:endParaRPr lang="zh-CN" altLang="en-US" sz="2400" b="1" dirty="0">
              <a:solidFill>
                <a:srgbClr val="FF0000"/>
              </a:solidFill>
              <a:latin typeface="汉语拼音" panose="020B0604020202020204" pitchFamily="34" charset="0"/>
              <a:ea typeface="楷体" panose="02010609060101010101" charset="-122"/>
              <a:cs typeface="汉语拼音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23528" y="339502"/>
            <a:ext cx="7821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r>
              <a:rPr lang="zh-CN" altLang="en-US" dirty="0"/>
              <a:t>五、画去括号中写错的字。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329758" y="1285017"/>
            <a:ext cx="86347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57368" y="943387"/>
            <a:ext cx="8634730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1.大热天下午上课前，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老师让我们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趴</a:t>
            </a:r>
            <a:r>
              <a:rPr 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扒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在桌上午睡半小时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2.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我们要善于分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析</a:t>
            </a:r>
            <a:r>
              <a:rPr 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折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问题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、解决问题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3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即</a:t>
            </a:r>
            <a:r>
              <a:rPr 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既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使明天下雨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，我也要参加慰问老年人活动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4.早晨，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金色的阳光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撒</a:t>
            </a:r>
            <a:r>
              <a:rPr 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洒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向大地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，我迎着太阳上学去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5.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我要刻苦锻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练</a:t>
            </a:r>
            <a:r>
              <a:rPr 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炼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身体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，以充沛的精力投入到紧张的学习中去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74778" y="871632"/>
            <a:ext cx="4667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\</a:t>
            </a:r>
            <a:endParaRPr lang="en-US" altLang="zh-CN" sz="36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640773" y="1755552"/>
            <a:ext cx="47688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\</a:t>
            </a:r>
            <a:endParaRPr lang="en-US" altLang="zh-CN" sz="36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510348" y="2127662"/>
            <a:ext cx="4667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\</a:t>
            </a:r>
            <a:endParaRPr lang="en-US" altLang="zh-CN" sz="36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391343" y="3041427"/>
            <a:ext cx="4667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\</a:t>
            </a:r>
            <a:endParaRPr lang="en-US" altLang="zh-CN" sz="36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594293" y="3847242"/>
            <a:ext cx="4667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\</a:t>
            </a:r>
            <a:endParaRPr lang="en-US" altLang="zh-CN" sz="36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663575" y="502920"/>
            <a:ext cx="7821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r>
              <a:rPr lang="zh-CN" altLang="en-US" dirty="0"/>
              <a:t>六、对号入座，选字填空。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440055" y="1233448"/>
            <a:ext cx="823341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艰        坚</a:t>
            </a:r>
            <a:endParaRPr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持 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巨 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固   </a:t>
            </a:r>
            <a:endParaRPr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险 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贞    无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32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不摧</a:t>
            </a:r>
            <a:endParaRPr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强 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辛 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定   </a:t>
            </a:r>
            <a:endParaRPr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决 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苦    </a:t>
            </a:r>
            <a:r>
              <a:rPr sz="32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举步维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endParaRPr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10590" y="3212321"/>
            <a:ext cx="4667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坚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422650" y="1704831"/>
            <a:ext cx="4667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艰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875655" y="1704831"/>
            <a:ext cx="4667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坚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422650" y="2226801"/>
            <a:ext cx="4667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坚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444208" y="2217276"/>
            <a:ext cx="4667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坚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10590" y="2692891"/>
            <a:ext cx="4667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坚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875655" y="2692891"/>
            <a:ext cx="4667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坚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10590" y="1704831"/>
            <a:ext cx="4667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坚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82345" y="2226801"/>
            <a:ext cx="4667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艰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423285" y="2692891"/>
            <a:ext cx="4667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艰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422650" y="3212321"/>
            <a:ext cx="4667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艰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273627" y="3185914"/>
            <a:ext cx="4667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艰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15616" y="3939902"/>
            <a:ext cx="7118047" cy="95313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坚：表示坚强，坚韧，也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表示非常的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硬朗。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艰：表示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非常的困苦困难。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23528" y="546815"/>
            <a:ext cx="5544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r>
              <a:rPr lang="zh-CN" altLang="en-US" dirty="0"/>
              <a:t>七、运用查字典知识填空。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327218" y="1263377"/>
            <a:ext cx="8634730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1.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“张冠李戴”的“冠”用音序查字法，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应先查音序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再查音节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用部首查字法先查部首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再查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画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。“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冠”的意思有</a:t>
            </a:r>
            <a:r>
              <a:rPr 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：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①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名列第一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；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②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帽子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；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③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形状像帽子的东西。在“张冠李戴”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中应取第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种解释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。在“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冠军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中应选第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种解释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764263" y="1679937"/>
            <a:ext cx="5187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G</a:t>
            </a:r>
            <a:endParaRPr lang="en-US" altLang="zh-CN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788599" y="1657464"/>
            <a:ext cx="12585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800" b="1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gu</a:t>
            </a:r>
            <a:r>
              <a:rPr lang="en-US" sz="2800" b="1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a</a:t>
            </a:r>
            <a:r>
              <a:rPr sz="2800" b="1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n</a:t>
            </a:r>
            <a:endParaRPr lang="en-US" altLang="zh-CN" sz="2800" b="1">
              <a:solidFill>
                <a:srgbClr val="FF0000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283058" y="2201907"/>
            <a:ext cx="7169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冖</a:t>
            </a:r>
            <a:endParaRPr lang="en-US" altLang="zh-CN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030068" y="2120627"/>
            <a:ext cx="7169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七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863197" y="2972162"/>
            <a:ext cx="7169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②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405400" y="3382888"/>
            <a:ext cx="7169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①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401766" y="1154326"/>
            <a:ext cx="86347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9536" y="915566"/>
            <a:ext cx="8634730" cy="3107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2.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“盛满”的“盛”，用音序查字法，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先查音序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再查音节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它的另一个读音是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可以组词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下面四项中“盛”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的意思分别与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）（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相同的项是什么</a:t>
            </a:r>
            <a:r>
              <a:rPr 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？</a:t>
            </a:r>
            <a:endParaRPr 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盛情邀请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　　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盛况空前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　　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.参加盛会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　　 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B.盛意难却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　　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C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.身着盛装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　　 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D.盛气凌人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118781" y="1329700"/>
            <a:ext cx="500891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C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284543" y="1309689"/>
            <a:ext cx="12842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err="1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cheng</a:t>
            </a:r>
            <a:endParaRPr lang="en-US" altLang="zh-CN" sz="2800" b="1" dirty="0" err="1">
              <a:solidFill>
                <a:srgbClr val="FF0000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80606" y="1747184"/>
            <a:ext cx="14052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err="1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shèng</a:t>
            </a:r>
            <a:endParaRPr lang="en-US" altLang="zh-CN" sz="2800" b="1" dirty="0">
              <a:solidFill>
                <a:srgbClr val="FF0000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230172" y="1756518"/>
            <a:ext cx="10293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盛开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414841" y="2607206"/>
            <a:ext cx="7169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B</a:t>
            </a:r>
            <a:endParaRPr lang="en-US" altLang="zh-CN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374701" y="2643758"/>
            <a:ext cx="7169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C</a:t>
            </a:r>
            <a:endParaRPr lang="en-US" altLang="zh-CN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67622" y="843558"/>
            <a:ext cx="83534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r>
              <a:rPr lang="zh-CN" altLang="en-US" dirty="0"/>
              <a:t>八、选择字的正确解释，把序号填入括号。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401766" y="1550313"/>
            <a:ext cx="820325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42925"/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1.绝：①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断绝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；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②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穷尽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；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③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走不通的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；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④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独一无二的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；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⑤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极、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最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sz="1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542925"/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伯牙</a:t>
            </a:r>
            <a:r>
              <a:rPr sz="2800" b="1" u="sng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绝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琴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斩尽杀</a:t>
            </a:r>
            <a:r>
              <a:rPr sz="2800" b="1" u="sng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绝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542925"/>
            <a:r>
              <a:rPr sz="2800" b="1" u="sng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绝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处逢生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美妙</a:t>
            </a:r>
            <a:r>
              <a:rPr sz="2800" b="1" u="sng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绝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伦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542925"/>
            <a:r>
              <a:rPr sz="2800" b="1" u="sng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绝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大多数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悬崖</a:t>
            </a:r>
            <a:r>
              <a:rPr sz="2800" b="1" u="sng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绝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壁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205306" y="2374776"/>
            <a:ext cx="7169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①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020272" y="2374776"/>
            <a:ext cx="7169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②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205306" y="2803401"/>
            <a:ext cx="7169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③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020272" y="2803401"/>
            <a:ext cx="7169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⑤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205306" y="3242821"/>
            <a:ext cx="7169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⑤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020272" y="3242821"/>
            <a:ext cx="7169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③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57175" y="1334770"/>
            <a:ext cx="86347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535" y="1086882"/>
            <a:ext cx="843413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42925"/>
            <a:r>
              <a:rPr 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善：①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擅长、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善于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；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②好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；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③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善良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；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④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容易，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易于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；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⑤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办好、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弄好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sz="1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542925"/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伯牙</a:t>
            </a:r>
            <a:r>
              <a:rPr sz="2800" b="1" u="sng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善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鼓琴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心怀不</a:t>
            </a:r>
            <a:r>
              <a:rPr sz="2800" b="1" u="sng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善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542925"/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多愁</a:t>
            </a:r>
            <a:r>
              <a:rPr sz="2800" b="1" u="sng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善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感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sz="2800" b="1" u="sng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善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始</a:t>
            </a:r>
            <a:r>
              <a:rPr sz="2800" b="1" u="sng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善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终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542925"/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英勇</a:t>
            </a:r>
            <a:r>
              <a:rPr sz="2800" b="1" u="sng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善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战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423037" y="1923678"/>
            <a:ext cx="7169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①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222316" y="1923678"/>
            <a:ext cx="7169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③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151257" y="2373893"/>
            <a:ext cx="7169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④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239461" y="2375163"/>
            <a:ext cx="7169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②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131473" y="2853318"/>
            <a:ext cx="7169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①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06328" y="848751"/>
            <a:ext cx="8071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r>
              <a:rPr lang="zh-CN" altLang="en-US" dirty="0"/>
              <a:t>九、下列词语中没有错别字的</a:t>
            </a:r>
            <a:r>
              <a:rPr lang="zh-CN" altLang="en-US" dirty="0" smtClean="0"/>
              <a:t>是（    ）。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683568" y="1517759"/>
            <a:ext cx="792088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32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A．</a:t>
            </a:r>
            <a:r>
              <a:rPr sz="32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演秦</a:t>
            </a:r>
            <a:r>
              <a:rPr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sz="32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德高望重</a:t>
            </a:r>
            <a:r>
              <a:rPr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sz="32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意味深长</a:t>
            </a:r>
            <a:r>
              <a:rPr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sz="32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庞然大物</a:t>
            </a:r>
            <a:r>
              <a:rPr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</a:t>
            </a:r>
            <a:endParaRPr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sz="32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B．清脆</a:t>
            </a:r>
            <a:r>
              <a:rPr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sz="32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小心翼翼</a:t>
            </a:r>
            <a:r>
              <a:rPr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sz="32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不拘一格</a:t>
            </a:r>
            <a:r>
              <a:rPr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sz="32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奇妙无比</a:t>
            </a:r>
            <a:endParaRPr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sz="32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C</a:t>
            </a:r>
            <a:r>
              <a:rPr sz="32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．精致</a:t>
            </a:r>
            <a:r>
              <a:rPr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sz="32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津津乐道</a:t>
            </a:r>
            <a:r>
              <a:rPr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sz="32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形色匆匆</a:t>
            </a:r>
            <a:r>
              <a:rPr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sz="32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思潮起伏</a:t>
            </a:r>
            <a:r>
              <a:rPr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endParaRPr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sz="32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D．瞻仰</a:t>
            </a:r>
            <a:r>
              <a:rPr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sz="32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可见一斑</a:t>
            </a:r>
            <a:r>
              <a:rPr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sz="32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惹人讥笑</a:t>
            </a:r>
            <a:r>
              <a:rPr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sz="32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百拆不回</a:t>
            </a:r>
            <a:endParaRPr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718545" y="834766"/>
            <a:ext cx="964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BC</a:t>
            </a:r>
            <a:endParaRPr lang="en-US" altLang="zh-CN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95680" y="153726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奏</a:t>
            </a:r>
            <a:endParaRPr lang="zh-CN" altLang="en-US" sz="1600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7018600" y="340789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折</a:t>
            </a:r>
            <a:endParaRPr lang="zh-CN" altLang="en-US" sz="1600" dirty="0">
              <a:solidFill>
                <a:srgbClr val="FF0000"/>
              </a:solidFill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799841" y="2048438"/>
            <a:ext cx="365191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7138491" y="3478226"/>
            <a:ext cx="365191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PPT母版素材包\花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2591780" y="1732910"/>
            <a:ext cx="3960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>
                <a:latin typeface="黑体" panose="02010609060101010101" pitchFamily="49" charset="-122"/>
                <a:ea typeface="黑体" panose="02010609060101010101" pitchFamily="49" charset="-122"/>
              </a:rPr>
              <a:t>真   题  </a:t>
            </a:r>
            <a:endParaRPr lang="zh-CN" altLang="en-US" sz="7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94501" y="518795"/>
            <a:ext cx="3069387" cy="68480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>
              <a:defRPr sz="54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4000" dirty="0"/>
              <a:t>易读错的字</a:t>
            </a:r>
            <a:endParaRPr lang="zh-CN" altLang="en-US" sz="4000" dirty="0"/>
          </a:p>
        </p:txBody>
      </p:sp>
      <p:sp>
        <p:nvSpPr>
          <p:cNvPr id="6" name="文本框 5"/>
          <p:cNvSpPr txBox="1"/>
          <p:nvPr/>
        </p:nvSpPr>
        <p:spPr>
          <a:xfrm>
            <a:off x="581278" y="1549117"/>
            <a:ext cx="838321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68655">
              <a:tabLst>
                <a:tab pos="2778125" algn="l"/>
              </a:tabLst>
            </a:pPr>
            <a:r>
              <a:rPr lang="zh-CN" altLang="en-US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陈（</a:t>
            </a:r>
            <a:r>
              <a:rPr lang="zh-CN" altLang="en-US" sz="2800" b="1" dirty="0" smtClean="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ch</a:t>
            </a:r>
            <a:r>
              <a:rPr lang="zh-CN" altLang="en-US" sz="28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é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n</a:t>
            </a:r>
            <a:r>
              <a:rPr lang="zh-CN" altLang="en-US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）列 </a:t>
            </a:r>
            <a:r>
              <a:rPr lang="en-US" altLang="zh-CN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	</a:t>
            </a:r>
            <a:r>
              <a:rPr lang="zh-CN" altLang="en-US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衣裳（</a:t>
            </a:r>
            <a:r>
              <a:rPr lang="zh-CN" altLang="en-US" sz="2800" b="1" dirty="0" smtClean="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sh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ang</a:t>
            </a:r>
            <a:r>
              <a:rPr lang="zh-CN" altLang="en-US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）</a:t>
            </a:r>
            <a:r>
              <a:rPr lang="en-US" altLang="zh-CN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	</a:t>
            </a:r>
            <a:r>
              <a:rPr lang="zh-CN" altLang="en-US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拘束（</a:t>
            </a:r>
            <a:r>
              <a:rPr lang="zh-CN" altLang="en-US" sz="2800" b="1" dirty="0" smtClean="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sh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ù</a:t>
            </a:r>
            <a:r>
              <a:rPr lang="zh-CN" altLang="en-US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）  </a:t>
            </a:r>
            <a:endParaRPr lang="zh-CN" altLang="en-US" sz="2800" b="1" dirty="0">
              <a:latin typeface="汉语拼音" panose="020B0604020202020204" pitchFamily="34" charset="0"/>
              <a:ea typeface="楷体" panose="02010609060101010101" charset="-122"/>
              <a:cs typeface="汉语拼音" panose="020B0604020202020204" pitchFamily="34" charset="0"/>
            </a:endParaRPr>
          </a:p>
          <a:p>
            <a:pPr defTabSz="668655">
              <a:tabLst>
                <a:tab pos="2778125" algn="l"/>
              </a:tabLst>
            </a:pPr>
            <a:r>
              <a:rPr lang="zh-CN" altLang="en-US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痴（</a:t>
            </a:r>
            <a:r>
              <a:rPr lang="zh-CN" altLang="en-US" sz="2800" b="1" dirty="0" smtClean="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ch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ī</a:t>
            </a:r>
            <a:r>
              <a:rPr lang="zh-CN" altLang="en-US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）迷</a:t>
            </a:r>
            <a:r>
              <a:rPr lang="en-US" altLang="zh-CN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	</a:t>
            </a:r>
            <a:r>
              <a:rPr lang="zh-CN" altLang="en-US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熟（</a:t>
            </a:r>
            <a:r>
              <a:rPr lang="zh-CN" altLang="en-US" sz="2800" b="1" dirty="0" smtClean="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sh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ú</a:t>
            </a:r>
            <a:r>
              <a:rPr lang="zh-CN" altLang="en-US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）悉 </a:t>
            </a:r>
            <a:r>
              <a:rPr lang="en-US" altLang="zh-CN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	</a:t>
            </a:r>
            <a:r>
              <a:rPr lang="zh-CN" altLang="en-US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晋察冀（</a:t>
            </a:r>
            <a:r>
              <a:rPr lang="zh-CN" altLang="en-US" sz="2800" b="1" dirty="0" smtClean="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j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ì</a:t>
            </a:r>
            <a:r>
              <a:rPr lang="zh-CN" altLang="en-US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）   </a:t>
            </a:r>
            <a:endParaRPr lang="zh-CN" altLang="en-US" sz="2800" b="1" dirty="0">
              <a:latin typeface="汉语拼音" panose="020B0604020202020204" pitchFamily="34" charset="0"/>
              <a:ea typeface="楷体" panose="02010609060101010101" charset="-122"/>
              <a:cs typeface="汉语拼音" panose="020B0604020202020204" pitchFamily="34" charset="0"/>
            </a:endParaRPr>
          </a:p>
          <a:p>
            <a:pPr defTabSz="668655">
              <a:tabLst>
                <a:tab pos="2778125" algn="l"/>
              </a:tabLst>
            </a:pPr>
            <a:r>
              <a:rPr lang="zh-CN" altLang="en-US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政（</a:t>
            </a:r>
            <a:r>
              <a:rPr lang="zh-CN" altLang="en-US" sz="2800" b="1" dirty="0" smtClean="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zh</a:t>
            </a:r>
            <a:r>
              <a:rPr lang="zh-CN" altLang="en-US" sz="28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è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ng</a:t>
            </a:r>
            <a:r>
              <a:rPr lang="zh-CN" altLang="en-US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）委</a:t>
            </a:r>
            <a:r>
              <a:rPr lang="en-US" altLang="zh-CN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	</a:t>
            </a:r>
            <a:r>
              <a:rPr lang="zh-CN" altLang="en-US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旗帜（</a:t>
            </a:r>
            <a:r>
              <a:rPr lang="zh-CN" altLang="en-US" sz="2800" b="1" dirty="0" smtClean="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zhì</a:t>
            </a:r>
            <a:r>
              <a:rPr lang="zh-CN" altLang="en-US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）</a:t>
            </a:r>
            <a:r>
              <a:rPr lang="en-US" altLang="zh-CN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	</a:t>
            </a:r>
            <a:r>
              <a:rPr lang="zh-CN" altLang="en-US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制（</a:t>
            </a:r>
            <a:r>
              <a:rPr lang="zh-CN" altLang="en-US" sz="2800" b="1" dirty="0" smtClean="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zh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ì</a:t>
            </a:r>
            <a:r>
              <a:rPr lang="zh-CN" altLang="en-US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）度</a:t>
            </a:r>
            <a:endParaRPr lang="en-US" altLang="zh-CN" sz="2800" b="1" dirty="0" smtClean="0">
              <a:latin typeface="汉语拼音" panose="020B0604020202020204" pitchFamily="34" charset="0"/>
              <a:ea typeface="楷体" panose="02010609060101010101" charset="-122"/>
              <a:cs typeface="汉语拼音" panose="020B0604020202020204" pitchFamily="34" charset="0"/>
            </a:endParaRPr>
          </a:p>
          <a:p>
            <a:pPr defTabSz="668655">
              <a:tabLst>
                <a:tab pos="2778125" algn="l"/>
              </a:tabLst>
            </a:pPr>
            <a:r>
              <a:rPr lang="zh-CN" altLang="en-US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嫦（</a:t>
            </a:r>
            <a:r>
              <a:rPr lang="zh-CN" altLang="en-US" sz="2800" b="1" dirty="0" smtClean="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ch</a:t>
            </a:r>
            <a:r>
              <a:rPr lang="zh-CN" altLang="en-US" sz="28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á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ng</a:t>
            </a:r>
            <a:r>
              <a:rPr lang="zh-CN" altLang="en-US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）娥</a:t>
            </a:r>
            <a:r>
              <a:rPr lang="en-US" altLang="zh-CN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	</a:t>
            </a:r>
            <a:r>
              <a:rPr lang="zh-CN" altLang="en-US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高尚（</a:t>
            </a:r>
            <a:r>
              <a:rPr lang="zh-CN" altLang="en-US" sz="2800" b="1" dirty="0" smtClean="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sh</a:t>
            </a:r>
            <a:r>
              <a:rPr lang="zh-CN" altLang="en-US" sz="28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à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ng</a:t>
            </a:r>
            <a:r>
              <a:rPr lang="zh-CN" altLang="en-US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）</a:t>
            </a:r>
            <a:r>
              <a:rPr lang="en-US" altLang="zh-CN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	</a:t>
            </a:r>
            <a:r>
              <a:rPr lang="zh-CN" altLang="en-US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磁（</a:t>
            </a:r>
            <a:r>
              <a:rPr lang="zh-CN" altLang="en-US" sz="2800" b="1" dirty="0" smtClean="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c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í</a:t>
            </a:r>
            <a:r>
              <a:rPr lang="zh-CN" altLang="en-US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）场</a:t>
            </a:r>
            <a:endParaRPr lang="en-US" altLang="zh-CN" sz="2800" b="1" dirty="0" smtClean="0">
              <a:latin typeface="汉语拼音" panose="020B0604020202020204" pitchFamily="34" charset="0"/>
              <a:ea typeface="楷体" panose="02010609060101010101" charset="-122"/>
              <a:cs typeface="汉语拼音" panose="020B0604020202020204" pitchFamily="34" charset="0"/>
            </a:endParaRPr>
          </a:p>
          <a:p>
            <a:pPr defTabSz="668655">
              <a:tabLst>
                <a:tab pos="2778125" algn="l"/>
              </a:tabLst>
            </a:pPr>
            <a:r>
              <a:rPr lang="zh-CN" altLang="en-US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糟（</a:t>
            </a:r>
            <a:r>
              <a:rPr lang="zh-CN" altLang="en-US" sz="2800" b="1" dirty="0" smtClean="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z</a:t>
            </a:r>
            <a:r>
              <a:rPr lang="zh-CN" altLang="en-US" sz="28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ā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o</a:t>
            </a:r>
            <a:r>
              <a:rPr lang="zh-CN" altLang="en-US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）糕 </a:t>
            </a:r>
            <a:r>
              <a:rPr lang="en-US" altLang="zh-CN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	</a:t>
            </a:r>
            <a:r>
              <a:rPr lang="zh-CN" altLang="en-US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缩（</a:t>
            </a:r>
            <a:r>
              <a:rPr lang="zh-CN" altLang="en-US" sz="2800" b="1" dirty="0" smtClean="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s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uō</a:t>
            </a:r>
            <a:r>
              <a:rPr lang="zh-CN" altLang="en-US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）小 </a:t>
            </a:r>
            <a:r>
              <a:rPr lang="en-US" altLang="zh-CN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	</a:t>
            </a:r>
            <a:r>
              <a:rPr lang="zh-CN" altLang="en-US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嘴唇（</a:t>
            </a:r>
            <a:r>
              <a:rPr lang="zh-CN" altLang="en-US" sz="2800" b="1" dirty="0" smtClean="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ch</a:t>
            </a:r>
            <a:r>
              <a:rPr lang="zh-CN" altLang="en-US" sz="28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ú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n</a:t>
            </a:r>
            <a:r>
              <a:rPr lang="zh-CN" altLang="en-US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）</a:t>
            </a:r>
            <a:endParaRPr lang="en-US" altLang="zh-CN" sz="2800" b="1" dirty="0" smtClean="0">
              <a:latin typeface="汉语拼音" panose="020B0604020202020204" pitchFamily="34" charset="0"/>
              <a:ea typeface="楷体" panose="02010609060101010101" charset="-122"/>
              <a:cs typeface="汉语拼音" panose="020B0604020202020204" pitchFamily="34" charset="0"/>
            </a:endParaRPr>
          </a:p>
        </p:txBody>
      </p:sp>
      <p:sp>
        <p:nvSpPr>
          <p:cNvPr id="2" name="矩形标注 1"/>
          <p:cNvSpPr/>
          <p:nvPr/>
        </p:nvSpPr>
        <p:spPr>
          <a:xfrm>
            <a:off x="3491865" y="483235"/>
            <a:ext cx="3096260" cy="791845"/>
          </a:xfrm>
          <a:prstGeom prst="wedgeRectCallou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线形标注 1 2"/>
          <p:cNvSpPr/>
          <p:nvPr/>
        </p:nvSpPr>
        <p:spPr>
          <a:xfrm>
            <a:off x="4441011" y="483518"/>
            <a:ext cx="3731389" cy="922938"/>
          </a:xfrm>
          <a:prstGeom prst="borderCallout1">
            <a:avLst>
              <a:gd name="adj1" fmla="val 53348"/>
              <a:gd name="adj2" fmla="val -1331"/>
              <a:gd name="adj3" fmla="val 112500"/>
              <a:gd name="adj4" fmla="val -13828"/>
            </a:avLst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accent5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裳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字为多音字，易读成衣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en-US" altLang="zh-CN" sz="2800" b="1" dirty="0" err="1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cháng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65984" y="690750"/>
            <a:ext cx="819968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一、在带点字的正确读音下面画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“</a:t>
            </a:r>
            <a:r>
              <a:rPr lang="en-US" altLang="zh-CN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___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”。</a:t>
            </a:r>
            <a:endParaRPr lang="en-US" altLang="zh-CN" sz="3200" dirty="0" smtClean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r"/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（葫芦岛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连山区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卷）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  <a:tabLst>
                <a:tab pos="4756150" algn="l"/>
                <a:tab pos="4845050" algn="l"/>
              </a:tabLst>
            </a:pP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画卷（</a:t>
            </a:r>
            <a:r>
              <a:rPr lang="zh-CN" altLang="en-US" sz="32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ju</a:t>
            </a:r>
            <a:r>
              <a:rPr lang="zh-CN" altLang="en-US" sz="32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àn juǎ</a:t>
            </a:r>
            <a:r>
              <a:rPr lang="zh-CN" altLang="en-US" sz="32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n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   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邮差（</a:t>
            </a:r>
            <a:r>
              <a:rPr lang="zh-CN" altLang="en-US" sz="32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ch</a:t>
            </a:r>
            <a:r>
              <a:rPr lang="zh-CN" altLang="en-US" sz="32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āi ch</a:t>
            </a:r>
            <a:r>
              <a:rPr lang="zh-CN" altLang="en-US" sz="32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à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50000"/>
              </a:lnSpc>
              <a:tabLst>
                <a:tab pos="4756150" algn="l"/>
                <a:tab pos="4845050" algn="l"/>
              </a:tabLst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一场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雪（</a:t>
            </a:r>
            <a:r>
              <a:rPr lang="zh-CN" altLang="en-US" sz="32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ch</a:t>
            </a:r>
            <a:r>
              <a:rPr lang="zh-CN" altLang="en-US" sz="32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áng chǎ</a:t>
            </a:r>
            <a:r>
              <a:rPr lang="zh-CN" altLang="en-US" sz="32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ng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）扁舟（</a:t>
            </a:r>
            <a:r>
              <a:rPr lang="zh-CN" altLang="en-US" sz="32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pi</a:t>
            </a:r>
            <a:r>
              <a:rPr lang="zh-CN" altLang="en-US" sz="32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ān biǎ</a:t>
            </a:r>
            <a:r>
              <a:rPr lang="zh-CN" altLang="en-US" sz="32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n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50000"/>
              </a:lnSpc>
              <a:tabLst>
                <a:tab pos="4756150" algn="l"/>
                <a:tab pos="4845050" algn="l"/>
              </a:tabLst>
            </a:pP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水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间（</a:t>
            </a:r>
            <a:r>
              <a:rPr lang="zh-CN" altLang="en-US" sz="32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ji</a:t>
            </a:r>
            <a:r>
              <a:rPr lang="zh-CN" altLang="en-US" sz="32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àn jiā</a:t>
            </a:r>
            <a:r>
              <a:rPr lang="zh-CN" altLang="en-US" sz="32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n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 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52901" y="2164272"/>
            <a:ext cx="13569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——</a:t>
            </a:r>
            <a:endParaRPr lang="en-US" altLang="zh-CN" sz="32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 flipH="1">
            <a:off x="6475291" y="2161742"/>
            <a:ext cx="123825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——</a:t>
            </a:r>
            <a:endParaRPr lang="en-US" altLang="zh-CN" sz="32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54154" y="2900495"/>
            <a:ext cx="14077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——</a:t>
            </a:r>
            <a:endParaRPr lang="en-US" altLang="zh-CN" sz="32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240933" y="3641794"/>
            <a:ext cx="15290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——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416399" y="2948471"/>
            <a:ext cx="12960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——</a:t>
            </a:r>
            <a:endParaRPr lang="en-US" altLang="zh-CN" sz="32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79281" y="2178877"/>
            <a:ext cx="8020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·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625309" y="2161742"/>
            <a:ext cx="8020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·</a:t>
            </a:r>
            <a:endParaRPr lang="en-US" altLang="zh-CN" sz="32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72296" y="2885255"/>
            <a:ext cx="8020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·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469848" y="3608970"/>
            <a:ext cx="8020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·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210845" y="2885255"/>
            <a:ext cx="8020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·</a:t>
            </a:r>
            <a:endParaRPr lang="en-US" altLang="zh-CN" sz="32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1"/>
      <p:bldP spid="9" grpId="1"/>
      <p:bldP spid="10" grpId="1"/>
      <p:bldP spid="11" grpId="1"/>
      <p:bldP spid="12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7544" y="771550"/>
            <a:ext cx="8587556" cy="316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二、在完全正确的一组词后的括号里画“√”，再找出错别字依次改正在括号中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（朝阳卷）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电钮 咨询 媒体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馒头（   ）  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俗话 春辉 胁商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慷慨（   ）  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树稍 誉写 谨慎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生锈（   ）   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274391" y="1922794"/>
            <a:ext cx="8020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274391" y="2563039"/>
            <a:ext cx="8020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协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274391" y="3255071"/>
            <a:ext cx="8020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梢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2970431" y="2616200"/>
            <a:ext cx="458233" cy="531614"/>
          </a:xfrm>
          <a:prstGeom prst="ellipse">
            <a:avLst/>
          </a:prstGeom>
          <a:grpFill/>
          <a:ln w="28575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366808" y="3299235"/>
            <a:ext cx="458233" cy="531614"/>
          </a:xfrm>
          <a:prstGeom prst="ellipse">
            <a:avLst/>
          </a:prstGeom>
          <a:grpFill/>
          <a:ln w="28575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  <p:bldP spid="9" grpId="0"/>
      <p:bldP spid="9" grpId="1"/>
      <p:bldP spid="3" grpId="0" animBg="1"/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70044" y="771550"/>
            <a:ext cx="8222436" cy="2850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三、读一读，红体字念什么，在正确的音节下面画“＿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＿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”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（锦州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古塔区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卷）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镌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刻（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ju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ān  juà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n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扁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舟（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bi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ān  piā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n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阻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挠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n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áo  rá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o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挫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折（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cu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ō  cu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ò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瘦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削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xi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āo  xu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ē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  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1900361" y="2301824"/>
            <a:ext cx="9525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6859860" y="2283718"/>
            <a:ext cx="9525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1874979" y="2904631"/>
            <a:ext cx="785668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5580112" y="2905687"/>
            <a:ext cx="78719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3071580" y="3489748"/>
            <a:ext cx="9525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25544" y="850265"/>
            <a:ext cx="812292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四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、请你为“肖”字加偏旁，组成新的字填写在空格内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（葫芦岛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市龙港区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卷）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陡（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）的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悬崖   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胜利的（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）息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俊（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）的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姑娘   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（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）好的铅笔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弥漫的（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）烟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畅（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）的商品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）遥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自在的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生活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元（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）佳节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439977" y="1851670"/>
            <a:ext cx="54038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Calibri" panose="020F0502020204030204" charset="0"/>
                <a:ea typeface="楷体" panose="02010609060101010101" charset="-122"/>
                <a:cs typeface="Calibri" panose="020F0502020204030204" charset="0"/>
              </a:rPr>
              <a:t>峭</a:t>
            </a:r>
            <a:endParaRPr lang="zh-CN" altLang="en-US" sz="3200" b="1">
              <a:solidFill>
                <a:srgbClr val="FF0000"/>
              </a:solidFill>
              <a:latin typeface="Calibri" panose="020F0502020204030204" charset="0"/>
              <a:ea typeface="楷体" panose="02010609060101010101" charset="-122"/>
              <a:cs typeface="Calibri" panose="020F050202020403020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354616" y="1851670"/>
            <a:ext cx="54038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Calibri" panose="020F0502020204030204" charset="0"/>
                <a:ea typeface="楷体" panose="02010609060101010101" charset="-122"/>
                <a:cs typeface="Calibri" panose="020F0502020204030204" charset="0"/>
              </a:rPr>
              <a:t>消</a:t>
            </a:r>
            <a:endParaRPr lang="zh-CN" altLang="en-US" sz="3200" b="1">
              <a:solidFill>
                <a:srgbClr val="FF0000"/>
              </a:solidFill>
              <a:latin typeface="Calibri" panose="020F0502020204030204" charset="0"/>
              <a:ea typeface="楷体" panose="02010609060101010101" charset="-122"/>
              <a:cs typeface="Calibri" panose="020F05020202040302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448769" y="2348225"/>
            <a:ext cx="54038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Calibri" panose="020F0502020204030204" charset="0"/>
                <a:ea typeface="楷体" panose="02010609060101010101" charset="-122"/>
                <a:cs typeface="Calibri" panose="020F0502020204030204" charset="0"/>
              </a:rPr>
              <a:t>俏</a:t>
            </a:r>
            <a:endParaRPr lang="zh-CN" altLang="en-US" sz="3200" b="1" dirty="0">
              <a:solidFill>
                <a:srgbClr val="FF0000"/>
              </a:solidFill>
              <a:latin typeface="Calibri" panose="020F0502020204030204" charset="0"/>
              <a:ea typeface="楷体" panose="02010609060101010101" charset="-122"/>
              <a:cs typeface="Calibri" panose="020F050202020403020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932040" y="2355726"/>
            <a:ext cx="54038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Calibri" panose="020F0502020204030204" charset="0"/>
                <a:ea typeface="楷体" panose="02010609060101010101" charset="-122"/>
                <a:cs typeface="Calibri" panose="020F0502020204030204" charset="0"/>
              </a:rPr>
              <a:t>削</a:t>
            </a:r>
            <a:endParaRPr lang="zh-CN" altLang="en-US" sz="3200" b="1" dirty="0">
              <a:solidFill>
                <a:srgbClr val="FF0000"/>
              </a:solidFill>
              <a:latin typeface="Calibri" panose="020F0502020204030204" charset="0"/>
              <a:ea typeface="楷体" panose="02010609060101010101" charset="-122"/>
              <a:cs typeface="Calibri" panose="020F050202020403020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258952" y="2842198"/>
            <a:ext cx="54038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Calibri" panose="020F0502020204030204" charset="0"/>
                <a:ea typeface="楷体" panose="02010609060101010101" charset="-122"/>
                <a:cs typeface="Calibri" panose="020F0502020204030204" charset="0"/>
              </a:rPr>
              <a:t>销</a:t>
            </a:r>
            <a:endParaRPr lang="zh-CN" altLang="en-US" sz="3200" b="1" dirty="0">
              <a:solidFill>
                <a:srgbClr val="FF0000"/>
              </a:solidFill>
              <a:latin typeface="Calibri" panose="020F0502020204030204" charset="0"/>
              <a:ea typeface="楷体" panose="02010609060101010101" charset="-122"/>
              <a:cs typeface="Calibri" panose="020F050202020403020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508104" y="2833160"/>
            <a:ext cx="54038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Calibri" panose="020F0502020204030204" charset="0"/>
                <a:ea typeface="楷体" panose="02010609060101010101" charset="-122"/>
                <a:cs typeface="Calibri" panose="020F0502020204030204" charset="0"/>
              </a:rPr>
              <a:t>销</a:t>
            </a:r>
            <a:endParaRPr lang="zh-CN" altLang="en-US" sz="3200" b="1" dirty="0">
              <a:solidFill>
                <a:srgbClr val="FF0000"/>
              </a:solidFill>
              <a:latin typeface="Calibri" panose="020F0502020204030204" charset="0"/>
              <a:ea typeface="楷体" panose="02010609060101010101" charset="-122"/>
              <a:cs typeface="Calibri" panose="020F050202020403020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43608" y="3315115"/>
            <a:ext cx="54038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Calibri" panose="020F0502020204030204" charset="0"/>
                <a:ea typeface="楷体" panose="02010609060101010101" charset="-122"/>
                <a:cs typeface="Calibri" panose="020F0502020204030204" charset="0"/>
              </a:rPr>
              <a:t>逍</a:t>
            </a:r>
            <a:endParaRPr lang="zh-CN" altLang="en-US" sz="3200" b="1" dirty="0">
              <a:solidFill>
                <a:srgbClr val="FF0000"/>
              </a:solidFill>
              <a:latin typeface="Calibri" panose="020F0502020204030204" charset="0"/>
              <a:ea typeface="楷体" panose="02010609060101010101" charset="-122"/>
              <a:cs typeface="Calibri" panose="020F050202020403020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536152" y="3315114"/>
            <a:ext cx="54038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Calibri" panose="020F0502020204030204" charset="0"/>
                <a:ea typeface="楷体" panose="02010609060101010101" charset="-122"/>
                <a:cs typeface="Calibri" panose="020F0502020204030204" charset="0"/>
              </a:rPr>
              <a:t>宵</a:t>
            </a:r>
            <a:endParaRPr lang="zh-CN" altLang="en-US" sz="3200" b="1" dirty="0">
              <a:solidFill>
                <a:srgbClr val="FF0000"/>
              </a:solidFill>
              <a:latin typeface="Calibri" panose="020F0502020204030204" charset="0"/>
              <a:ea typeface="楷体" panose="02010609060101010101" charset="-122"/>
              <a:cs typeface="Calibri" panose="020F05020202040302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4" grpId="0"/>
      <p:bldP spid="4" grpId="1"/>
      <p:bldP spid="8" grpId="0"/>
      <p:bldP spid="8" grpId="1"/>
      <p:bldP spid="9" grpId="0"/>
      <p:bldP spid="9" grpId="1"/>
      <p:bldP spid="11" grpId="0"/>
      <p:bldP spid="11" grpId="1"/>
      <p:bldP spid="12" grpId="0"/>
      <p:bldP spid="12" grpId="1"/>
      <p:bldP spid="13" grpId="0"/>
      <p:bldP spid="13" grpId="1"/>
      <p:bldP spid="3" grpId="0"/>
      <p:bldP spid="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线形标注 1 2"/>
          <p:cNvSpPr/>
          <p:nvPr/>
        </p:nvSpPr>
        <p:spPr>
          <a:xfrm>
            <a:off x="2987824" y="81300"/>
            <a:ext cx="4176395" cy="935990"/>
          </a:xfrm>
          <a:prstGeom prst="borderCallout1">
            <a:avLst>
              <a:gd name="adj1" fmla="val 100936"/>
              <a:gd name="adj2" fmla="val 50400"/>
              <a:gd name="adj3" fmla="val 166774"/>
              <a:gd name="adj4" fmla="val 83651"/>
            </a:avLst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accent5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耀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字易读成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en-US" altLang="zh-CN" sz="2800" b="1" dirty="0" err="1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yuè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”,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意为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显示、炫耀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线形标注 1 3"/>
          <p:cNvSpPr/>
          <p:nvPr/>
        </p:nvSpPr>
        <p:spPr>
          <a:xfrm>
            <a:off x="1244612" y="3825716"/>
            <a:ext cx="3399396" cy="1050290"/>
          </a:xfrm>
          <a:prstGeom prst="borderCallout1">
            <a:avLst>
              <a:gd name="adj1" fmla="val 49152"/>
              <a:gd name="adj2" fmla="val -221"/>
              <a:gd name="adj3" fmla="val -14638"/>
              <a:gd name="adj4" fmla="val -10580"/>
            </a:avLst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accent5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陨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字易读成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en-US" altLang="zh-CN" sz="2800" b="1" dirty="0" err="1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sǔn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”,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意为坠落。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线形标注 1 1"/>
          <p:cNvSpPr/>
          <p:nvPr/>
        </p:nvSpPr>
        <p:spPr>
          <a:xfrm>
            <a:off x="5073719" y="3393668"/>
            <a:ext cx="3242697" cy="1416591"/>
          </a:xfrm>
          <a:prstGeom prst="borderCallout1">
            <a:avLst>
              <a:gd name="adj1" fmla="val 48463"/>
              <a:gd name="adj2" fmla="val 171"/>
              <a:gd name="adj3" fmla="val -7378"/>
              <a:gd name="adj4" fmla="val -28038"/>
            </a:avLst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accent5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蕾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字易读成二声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意为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含苞未放的花，花骨朵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11502" y="1089412"/>
            <a:ext cx="809294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668655">
              <a:tabLst>
                <a:tab pos="2778125" algn="l"/>
              </a:tabLst>
            </a:pPr>
            <a:r>
              <a:rPr lang="zh-CN" altLang="en-US" sz="2800" b="1" dirty="0" smtClean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资（</a:t>
            </a:r>
            <a:r>
              <a:rPr lang="zh-CN" altLang="en-US" sz="2800" b="1" dirty="0" smtClean="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z</a:t>
            </a:r>
            <a:r>
              <a:rPr lang="zh-CN" altLang="en-US" sz="2800" b="1" dirty="0" smtClean="0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ī</a:t>
            </a:r>
            <a:r>
              <a:rPr lang="zh-CN" altLang="en-US" sz="2800" b="1" dirty="0" smtClean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）源 </a:t>
            </a:r>
            <a:r>
              <a:rPr lang="en-US" altLang="zh-CN" sz="2800" b="1" dirty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	</a:t>
            </a:r>
            <a:r>
              <a:rPr lang="zh-CN" altLang="en-US" sz="2800" b="1" dirty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善</a:t>
            </a:r>
            <a:r>
              <a:rPr lang="zh-CN" altLang="en-US" sz="2800" b="1" dirty="0" smtClean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哉（</a:t>
            </a:r>
            <a:r>
              <a:rPr lang="zh-CN" altLang="en-US" sz="2800" b="1" dirty="0" smtClean="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z</a:t>
            </a:r>
            <a:r>
              <a:rPr lang="zh-CN" altLang="en-US" sz="2800" b="1" dirty="0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ā</a:t>
            </a:r>
            <a:r>
              <a:rPr lang="zh-CN" altLang="en-US" sz="2800" b="1" dirty="0" smtClean="0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i</a:t>
            </a:r>
            <a:r>
              <a:rPr lang="zh-CN" altLang="en-US" sz="2800" b="1" dirty="0" smtClean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）</a:t>
            </a:r>
            <a:r>
              <a:rPr lang="en-US" altLang="zh-CN" sz="2800" b="1" dirty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	</a:t>
            </a:r>
            <a:r>
              <a:rPr lang="zh-CN" altLang="en-US" sz="2800" b="1" dirty="0" smtClean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霎（</a:t>
            </a:r>
            <a:r>
              <a:rPr lang="zh-CN" altLang="en-US" sz="2800" b="1" dirty="0" smtClean="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sh</a:t>
            </a:r>
            <a:r>
              <a:rPr lang="zh-CN" altLang="en-US" sz="2800" b="1" dirty="0" smtClean="0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à</a:t>
            </a:r>
            <a:r>
              <a:rPr lang="zh-CN" altLang="en-US" sz="2800" b="1" dirty="0" smtClean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）时</a:t>
            </a:r>
            <a:endParaRPr lang="en-US" altLang="zh-CN" sz="2800" b="1" dirty="0">
              <a:solidFill>
                <a:prstClr val="black"/>
              </a:solidFill>
              <a:latin typeface="汉语拼音" panose="020B0604020202020204" pitchFamily="34" charset="0"/>
              <a:ea typeface="楷体" panose="02010609060101010101" charset="-122"/>
              <a:cs typeface="汉语拼音" panose="020B0604020202020204" pitchFamily="34" charset="0"/>
            </a:endParaRPr>
          </a:p>
          <a:p>
            <a:pPr lvl="0" defTabSz="668655">
              <a:tabLst>
                <a:tab pos="2778125" algn="l"/>
              </a:tabLst>
            </a:pPr>
            <a:r>
              <a:rPr lang="zh-CN" altLang="en-US" sz="2800" b="1" dirty="0" smtClean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窜（</a:t>
            </a:r>
            <a:r>
              <a:rPr lang="zh-CN" altLang="en-US" sz="2800" b="1" dirty="0" smtClean="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c</a:t>
            </a:r>
            <a:r>
              <a:rPr lang="zh-CN" altLang="en-US" sz="2800" b="1" dirty="0" smtClean="0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u</a:t>
            </a:r>
            <a:r>
              <a:rPr lang="zh-CN" altLang="en-US" sz="2800" b="1" dirty="0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à</a:t>
            </a:r>
            <a:r>
              <a:rPr lang="zh-CN" altLang="en-US" sz="2800" b="1" dirty="0" smtClean="0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n</a:t>
            </a:r>
            <a:r>
              <a:rPr lang="zh-CN" altLang="en-US" sz="2800" b="1" dirty="0" smtClean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）出</a:t>
            </a:r>
            <a:r>
              <a:rPr lang="en-US" altLang="zh-CN" sz="2800" b="1" dirty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	</a:t>
            </a:r>
            <a:r>
              <a:rPr lang="zh-CN" altLang="en-US" sz="2800" b="1" dirty="0" smtClean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纯（</a:t>
            </a:r>
            <a:r>
              <a:rPr lang="zh-CN" altLang="en-US" sz="2800" b="1" dirty="0" smtClean="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ch</a:t>
            </a:r>
            <a:r>
              <a:rPr lang="zh-CN" altLang="en-US" sz="2800" b="1" dirty="0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ú</a:t>
            </a:r>
            <a:r>
              <a:rPr lang="zh-CN" altLang="en-US" sz="2800" b="1" dirty="0" smtClean="0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n</a:t>
            </a:r>
            <a:r>
              <a:rPr lang="zh-CN" altLang="en-US" sz="2800" b="1" dirty="0" smtClean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）洁</a:t>
            </a:r>
            <a:r>
              <a:rPr lang="en-US" altLang="zh-CN" sz="2800" b="1" dirty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	</a:t>
            </a:r>
            <a:r>
              <a:rPr lang="zh-CN" altLang="en-US" sz="2800" b="1" dirty="0" smtClean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照耀（</a:t>
            </a:r>
            <a:r>
              <a:rPr lang="zh-CN" altLang="en-US" sz="2800" b="1" dirty="0" smtClean="0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y</a:t>
            </a:r>
            <a:r>
              <a:rPr lang="zh-CN" altLang="en-US" sz="2800" b="1" dirty="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à</a:t>
            </a:r>
            <a:r>
              <a:rPr lang="zh-CN" altLang="en-US" sz="2800" b="1" dirty="0" smtClean="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o</a:t>
            </a:r>
            <a:r>
              <a:rPr lang="zh-CN" altLang="en-US" sz="2800" b="1" dirty="0" smtClean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）</a:t>
            </a:r>
            <a:endParaRPr lang="en-US" altLang="zh-CN" sz="2800" b="1" dirty="0">
              <a:solidFill>
                <a:prstClr val="black"/>
              </a:solidFill>
              <a:latin typeface="汉语拼音" panose="020B0604020202020204" pitchFamily="34" charset="0"/>
              <a:ea typeface="楷体" panose="02010609060101010101" charset="-122"/>
              <a:cs typeface="汉语拼音" panose="020B0604020202020204" pitchFamily="34" charset="0"/>
            </a:endParaRPr>
          </a:p>
          <a:p>
            <a:pPr lvl="0" defTabSz="668655">
              <a:tabLst>
                <a:tab pos="2778125" algn="l"/>
              </a:tabLst>
            </a:pPr>
            <a:r>
              <a:rPr lang="zh-CN" altLang="en-US" sz="2800" b="1" dirty="0" smtClean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瞬（</a:t>
            </a:r>
            <a:r>
              <a:rPr lang="zh-CN" altLang="en-US" sz="2800" b="1" dirty="0" smtClean="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sh</a:t>
            </a:r>
            <a:r>
              <a:rPr lang="zh-CN" altLang="en-US" sz="2800" b="1" dirty="0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ù</a:t>
            </a:r>
            <a:r>
              <a:rPr lang="zh-CN" altLang="en-US" sz="2800" b="1" dirty="0" smtClean="0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n</a:t>
            </a:r>
            <a:r>
              <a:rPr lang="zh-CN" altLang="en-US" sz="2800" b="1" dirty="0" smtClean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）间</a:t>
            </a:r>
            <a:r>
              <a:rPr lang="en-US" altLang="zh-CN" sz="2800" b="1" dirty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	</a:t>
            </a:r>
            <a:r>
              <a:rPr lang="zh-CN" altLang="en-US" sz="2800" b="1" dirty="0" smtClean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掷（</a:t>
            </a:r>
            <a:r>
              <a:rPr lang="zh-CN" altLang="en-US" sz="2800" b="1" dirty="0" smtClean="0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zh</a:t>
            </a:r>
            <a:r>
              <a:rPr lang="zh-CN" altLang="en-US" sz="2800" b="1" dirty="0" smtClean="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ì</a:t>
            </a:r>
            <a:r>
              <a:rPr lang="zh-CN" altLang="en-US" sz="2800" b="1" dirty="0" smtClean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）向</a:t>
            </a:r>
            <a:r>
              <a:rPr lang="en-US" altLang="zh-CN" sz="2800" b="1" dirty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	</a:t>
            </a:r>
            <a:r>
              <a:rPr lang="zh-CN" altLang="en-US" sz="2800" b="1" dirty="0" smtClean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和蔼（</a:t>
            </a:r>
            <a:r>
              <a:rPr lang="zh-CN" altLang="en-US" sz="2800" b="1" dirty="0" smtClean="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ǎ</a:t>
            </a:r>
            <a:r>
              <a:rPr lang="zh-CN" altLang="en-US" sz="2800" b="1" dirty="0" smtClean="0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i</a:t>
            </a:r>
            <a:r>
              <a:rPr lang="zh-CN" altLang="en-US" sz="2800" b="1" dirty="0" smtClean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）</a:t>
            </a:r>
            <a:endParaRPr lang="en-US" altLang="zh-CN" sz="2800" b="1" dirty="0">
              <a:solidFill>
                <a:prstClr val="black"/>
              </a:solidFill>
              <a:latin typeface="汉语拼音" panose="020B0604020202020204" pitchFamily="34" charset="0"/>
              <a:ea typeface="楷体" panose="02010609060101010101" charset="-122"/>
              <a:cs typeface="汉语拼音" panose="020B0604020202020204" pitchFamily="34" charset="0"/>
            </a:endParaRPr>
          </a:p>
          <a:p>
            <a:pPr lvl="0" defTabSz="668655">
              <a:tabLst>
                <a:tab pos="2778125" algn="l"/>
              </a:tabLst>
            </a:pPr>
            <a:r>
              <a:rPr lang="zh-CN" altLang="en-US" sz="2800" b="1" dirty="0" smtClean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甩（</a:t>
            </a:r>
            <a:r>
              <a:rPr lang="zh-CN" altLang="en-US" sz="2800" b="1" dirty="0" smtClean="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sh</a:t>
            </a:r>
            <a:r>
              <a:rPr lang="zh-CN" altLang="en-US" sz="2800" b="1" dirty="0" smtClean="0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u</a:t>
            </a:r>
            <a:r>
              <a:rPr lang="zh-CN" altLang="en-US" sz="2800" b="1" dirty="0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ǎ</a:t>
            </a:r>
            <a:r>
              <a:rPr lang="zh-CN" altLang="en-US" sz="2800" b="1" dirty="0" smtClean="0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i</a:t>
            </a:r>
            <a:r>
              <a:rPr lang="zh-CN" altLang="en-US" sz="2800" b="1" dirty="0" smtClean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）开</a:t>
            </a:r>
            <a:r>
              <a:rPr lang="en-US" altLang="zh-CN" sz="2800" b="1" dirty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	</a:t>
            </a:r>
            <a:r>
              <a:rPr lang="zh-CN" altLang="en-US" sz="2800" b="1" dirty="0" smtClean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呻（</a:t>
            </a:r>
            <a:r>
              <a:rPr lang="zh-CN" altLang="en-US" sz="2800" b="1" dirty="0" smtClean="0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sh</a:t>
            </a:r>
            <a:r>
              <a:rPr lang="zh-CN" altLang="en-US" sz="2800" b="1" dirty="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ē</a:t>
            </a:r>
            <a:r>
              <a:rPr lang="zh-CN" altLang="en-US" sz="2800" b="1" dirty="0" smtClean="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n</a:t>
            </a:r>
            <a:r>
              <a:rPr lang="zh-CN" altLang="en-US" sz="2800" b="1" dirty="0" smtClean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）吟</a:t>
            </a:r>
            <a:r>
              <a:rPr lang="en-US" altLang="zh-CN" sz="2800" b="1" dirty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	</a:t>
            </a:r>
            <a:r>
              <a:rPr lang="zh-CN" altLang="en-US" sz="2800" b="1" dirty="0" smtClean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皱（</a:t>
            </a:r>
            <a:r>
              <a:rPr lang="zh-CN" altLang="en-US" sz="2800" b="1" dirty="0" smtClean="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zh</a:t>
            </a:r>
            <a:r>
              <a:rPr lang="zh-CN" altLang="en-US" sz="2800" b="1" dirty="0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ò</a:t>
            </a:r>
            <a:r>
              <a:rPr lang="zh-CN" altLang="en-US" sz="2800" b="1" dirty="0" smtClean="0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u</a:t>
            </a:r>
            <a:r>
              <a:rPr lang="zh-CN" altLang="en-US" sz="2800" b="1" dirty="0" smtClean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）纹</a:t>
            </a:r>
            <a:endParaRPr lang="en-US" altLang="zh-CN" sz="2800" b="1" dirty="0">
              <a:solidFill>
                <a:prstClr val="black"/>
              </a:solidFill>
              <a:latin typeface="汉语拼音" panose="020B0604020202020204" pitchFamily="34" charset="0"/>
              <a:ea typeface="楷体" panose="02010609060101010101" charset="-122"/>
              <a:cs typeface="汉语拼音" panose="020B0604020202020204" pitchFamily="34" charset="0"/>
            </a:endParaRPr>
          </a:p>
          <a:p>
            <a:pPr lvl="0" defTabSz="668655">
              <a:tabLst>
                <a:tab pos="2778125" algn="l"/>
              </a:tabLst>
            </a:pPr>
            <a:r>
              <a:rPr lang="zh-CN" altLang="en-US" sz="2800" b="1" dirty="0" smtClean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勺（</a:t>
            </a:r>
            <a:r>
              <a:rPr lang="zh-CN" altLang="en-US" sz="2800" b="1" dirty="0" smtClean="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sh</a:t>
            </a:r>
            <a:r>
              <a:rPr lang="zh-CN" altLang="en-US" sz="2800" b="1" dirty="0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á</a:t>
            </a:r>
            <a:r>
              <a:rPr lang="zh-CN" altLang="en-US" sz="2800" b="1" dirty="0" smtClean="0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o</a:t>
            </a:r>
            <a:r>
              <a:rPr lang="zh-CN" altLang="en-US" sz="2800" b="1" dirty="0" smtClean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）子</a:t>
            </a:r>
            <a:r>
              <a:rPr lang="en-US" altLang="zh-CN" sz="2800" b="1" dirty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	</a:t>
            </a:r>
            <a:r>
              <a:rPr lang="zh-CN" altLang="en-US" sz="2800" b="1" dirty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苞</a:t>
            </a:r>
            <a:r>
              <a:rPr lang="zh-CN" altLang="en-US" sz="2800" b="1" dirty="0" smtClean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蕾（</a:t>
            </a:r>
            <a:r>
              <a:rPr lang="zh-CN" altLang="en-US" sz="2800" b="1" dirty="0" smtClean="0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l</a:t>
            </a:r>
            <a:r>
              <a:rPr lang="zh-CN" altLang="en-US" sz="2800" b="1" dirty="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ě</a:t>
            </a:r>
            <a:r>
              <a:rPr lang="zh-CN" altLang="en-US" sz="2800" b="1" dirty="0" smtClean="0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i</a:t>
            </a:r>
            <a:r>
              <a:rPr lang="zh-CN" altLang="en-US" sz="2800" b="1" dirty="0" smtClean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）</a:t>
            </a:r>
            <a:r>
              <a:rPr lang="en-US" altLang="zh-CN" sz="2800" b="1" dirty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	</a:t>
            </a:r>
            <a:r>
              <a:rPr lang="zh-CN" altLang="en-US" sz="2800" b="1" dirty="0" smtClean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干燥</a:t>
            </a:r>
            <a:r>
              <a:rPr lang="zh-CN" altLang="en-US" sz="2800" b="1" dirty="0" smtClean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（</a:t>
            </a:r>
            <a:r>
              <a:rPr lang="zh-CN" altLang="en-US" sz="2800" b="1" dirty="0" smtClean="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z</a:t>
            </a:r>
            <a:r>
              <a:rPr lang="zh-CN" altLang="en-US" sz="2800" b="1" dirty="0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à</a:t>
            </a:r>
            <a:r>
              <a:rPr lang="zh-CN" altLang="en-US" sz="2800" b="1" dirty="0" smtClean="0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o</a:t>
            </a:r>
            <a:r>
              <a:rPr lang="zh-CN" altLang="en-US" sz="2800" b="1" dirty="0" smtClean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）</a:t>
            </a:r>
            <a:endParaRPr lang="en-US" altLang="zh-CN" sz="2800" b="1" dirty="0">
              <a:solidFill>
                <a:prstClr val="black"/>
              </a:solidFill>
              <a:latin typeface="汉语拼音" panose="020B0604020202020204" pitchFamily="34" charset="0"/>
              <a:ea typeface="楷体" panose="02010609060101010101" charset="-122"/>
              <a:cs typeface="汉语拼音" panose="020B0604020202020204" pitchFamily="34" charset="0"/>
            </a:endParaRPr>
          </a:p>
          <a:p>
            <a:pPr lvl="0" defTabSz="668655">
              <a:tabLst>
                <a:tab pos="2778125" algn="l"/>
              </a:tabLst>
            </a:pPr>
            <a:r>
              <a:rPr lang="zh-CN" altLang="en-US" sz="2800" b="1" dirty="0" smtClean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陨（</a:t>
            </a:r>
            <a:r>
              <a:rPr lang="zh-CN" altLang="en-US" sz="2800" b="1" dirty="0" smtClean="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y</a:t>
            </a:r>
            <a:r>
              <a:rPr lang="zh-CN" altLang="en-US" sz="2800" b="1" dirty="0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ǔ</a:t>
            </a:r>
            <a:r>
              <a:rPr lang="zh-CN" altLang="en-US" sz="2800" b="1" dirty="0" smtClean="0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n</a:t>
            </a:r>
            <a:r>
              <a:rPr lang="zh-CN" altLang="en-US" sz="2800" b="1" dirty="0" smtClean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）落</a:t>
            </a:r>
            <a:r>
              <a:rPr lang="en-US" altLang="zh-CN" sz="2800" b="1" dirty="0">
                <a:solidFill>
                  <a:prstClr val="black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	</a:t>
            </a:r>
            <a:endParaRPr lang="zh-CN" altLang="en-US" sz="2800" b="1" dirty="0">
              <a:solidFill>
                <a:prstClr val="black"/>
              </a:solidFill>
              <a:latin typeface="汉语拼音" panose="020B0604020202020204" pitchFamily="34" charset="0"/>
              <a:ea typeface="楷体" panose="02010609060101010101" charset="-122"/>
              <a:cs typeface="汉语拼音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42878" y="267494"/>
            <a:ext cx="3049002" cy="70675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>
              <a:defRPr sz="40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易写错的字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1295589" y="995119"/>
            <a:ext cx="6480765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微  </a:t>
            </a:r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贯  隆 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颓  </a:t>
            </a:r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甩  </a:t>
            </a:r>
            <a:endParaRPr lang="en-US" altLang="zh-CN" sz="40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嚷  </a:t>
            </a:r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幽  </a:t>
            </a:r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寇  湃 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裹  </a:t>
            </a:r>
            <a:endParaRPr lang="en-US" altLang="zh-CN" sz="40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御  嚷  缚  凛  莹  酱  </a:t>
            </a:r>
            <a:endParaRPr lang="en-US" altLang="zh-CN" sz="40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索  悬  焰  律 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骤 </a:t>
            </a:r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漾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线形标注 1 1"/>
          <p:cNvSpPr/>
          <p:nvPr/>
        </p:nvSpPr>
        <p:spPr>
          <a:xfrm>
            <a:off x="4629328" y="56376"/>
            <a:ext cx="3327048" cy="931198"/>
          </a:xfrm>
          <a:prstGeom prst="borderCallout1">
            <a:avLst>
              <a:gd name="adj1" fmla="val 101603"/>
              <a:gd name="adj2" fmla="val 50643"/>
              <a:gd name="adj3" fmla="val 184101"/>
              <a:gd name="adj4" fmla="val 30949"/>
            </a:avLst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accent5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湃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字最右边是四横，易写成三横。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7" name="线形标注 1 6"/>
          <p:cNvSpPr/>
          <p:nvPr/>
        </p:nvSpPr>
        <p:spPr>
          <a:xfrm>
            <a:off x="7032605" y="1059582"/>
            <a:ext cx="2003891" cy="1228090"/>
          </a:xfrm>
          <a:prstGeom prst="borderCallout1">
            <a:avLst>
              <a:gd name="adj1" fmla="val 48223"/>
              <a:gd name="adj2" fmla="val -728"/>
              <a:gd name="adj3" fmla="val 129563"/>
              <a:gd name="adj4" fmla="val -88242"/>
            </a:avLst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accent5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凛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字易将部首写成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氵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8" name="矩形标注 7"/>
          <p:cNvSpPr/>
          <p:nvPr/>
        </p:nvSpPr>
        <p:spPr>
          <a:xfrm>
            <a:off x="4715510" y="4803988"/>
            <a:ext cx="3240405" cy="720090"/>
          </a:xfrm>
          <a:prstGeom prst="wedgeRectCallou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uFillTx/>
            </a:endParaRPr>
          </a:p>
        </p:txBody>
      </p:sp>
      <p:sp>
        <p:nvSpPr>
          <p:cNvPr id="9" name="线形标注 1 8"/>
          <p:cNvSpPr/>
          <p:nvPr/>
        </p:nvSpPr>
        <p:spPr>
          <a:xfrm>
            <a:off x="5066061" y="3888102"/>
            <a:ext cx="3799205" cy="915896"/>
          </a:xfrm>
          <a:prstGeom prst="borderCallout1">
            <a:avLst>
              <a:gd name="adj1" fmla="val 31"/>
              <a:gd name="adj2" fmla="val 49330"/>
              <a:gd name="adj3" fmla="val -29975"/>
              <a:gd name="adj4" fmla="val 53928"/>
            </a:avLst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accent5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漾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字右下部是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永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，易写成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水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0" name="线形标注 1 9"/>
          <p:cNvSpPr/>
          <p:nvPr/>
        </p:nvSpPr>
        <p:spPr>
          <a:xfrm>
            <a:off x="396042" y="3939902"/>
            <a:ext cx="4319974" cy="922682"/>
          </a:xfrm>
          <a:prstGeom prst="borderCallout1">
            <a:avLst>
              <a:gd name="adj1" fmla="val -992"/>
              <a:gd name="adj2" fmla="val 50462"/>
              <a:gd name="adj3" fmla="val -36043"/>
              <a:gd name="adj4" fmla="val 86648"/>
            </a:avLst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accent5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焰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字右下部是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臼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，里面两短横不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相连。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17790" y="915566"/>
            <a:ext cx="8634730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cáng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（捉迷藏）        </a:t>
            </a:r>
            <a:r>
              <a:rPr lang="zh-CN" altLang="en-US" sz="28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fè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ng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（缝隙）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藏                     缝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z</a:t>
            </a:r>
            <a:r>
              <a:rPr lang="zh-CN" altLang="en-US" sz="28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à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ng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（宝藏）          </a:t>
            </a:r>
            <a:r>
              <a:rPr lang="zh-CN" altLang="en-US" sz="28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fé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ng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（缝补）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sā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（撒娇）             </a:t>
            </a:r>
            <a:r>
              <a:rPr lang="zh-CN" altLang="en-US" sz="28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xu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ē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（剥削）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撒                     削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sǎ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（撒种）             </a:t>
            </a:r>
            <a:r>
              <a:rPr lang="zh-CN" altLang="en-US" sz="28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xiā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o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（削笔）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altLang="zh-CN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p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ù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（曝晒）             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dǎi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（逮住）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曝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逮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bào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（曝光）            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dài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（逮捕）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09270" y="195486"/>
            <a:ext cx="2731135" cy="70675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>
              <a:defRPr sz="40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多音字</a:t>
            </a:r>
            <a:endParaRPr lang="zh-CN" altLang="en-US" dirty="0"/>
          </a:p>
        </p:txBody>
      </p:sp>
      <p:sp>
        <p:nvSpPr>
          <p:cNvPr id="3" name="左大括号 2"/>
          <p:cNvSpPr/>
          <p:nvPr/>
        </p:nvSpPr>
        <p:spPr>
          <a:xfrm>
            <a:off x="1097915" y="1140267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左大括号 3"/>
          <p:cNvSpPr/>
          <p:nvPr/>
        </p:nvSpPr>
        <p:spPr>
          <a:xfrm>
            <a:off x="5220449" y="1140267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左大括号 8"/>
          <p:cNvSpPr/>
          <p:nvPr/>
        </p:nvSpPr>
        <p:spPr>
          <a:xfrm>
            <a:off x="5220449" y="3697471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左大括号 9"/>
          <p:cNvSpPr/>
          <p:nvPr/>
        </p:nvSpPr>
        <p:spPr>
          <a:xfrm>
            <a:off x="1097915" y="3660815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左大括号 10"/>
          <p:cNvSpPr/>
          <p:nvPr/>
        </p:nvSpPr>
        <p:spPr>
          <a:xfrm>
            <a:off x="5220449" y="2438584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左大括号 11"/>
          <p:cNvSpPr/>
          <p:nvPr/>
        </p:nvSpPr>
        <p:spPr>
          <a:xfrm>
            <a:off x="1097915" y="2390959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PPT母版素材包\花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2865073" y="1741805"/>
            <a:ext cx="29642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>
                <a:latin typeface="黑体" panose="02010609060101010101" pitchFamily="49" charset="-122"/>
                <a:ea typeface="黑体" panose="02010609060101010101" pitchFamily="49" charset="-122"/>
              </a:rPr>
              <a:t>练习题</a:t>
            </a:r>
            <a:endParaRPr lang="zh-CN" altLang="en-US" sz="7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586105" y="411510"/>
            <a:ext cx="7821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一、用“√”选择蓝色字的正确读音。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11560" y="1010335"/>
            <a:ext cx="7749540" cy="353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3943350" algn="l"/>
              </a:tabLst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唱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和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h</a:t>
            </a:r>
            <a:r>
              <a:rPr lang="zh-CN" altLang="en-US" sz="28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è 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hé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树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冠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ɡ</a:t>
            </a:r>
            <a:r>
              <a:rPr lang="zh-CN" altLang="en-US" sz="28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uān  ɡuà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n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    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tabLst>
                <a:tab pos="3943350" algn="l"/>
              </a:tabLst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旋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转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zhu</a:t>
            </a:r>
            <a:r>
              <a:rPr lang="zh-CN" altLang="en-US" sz="28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àn 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zhu</a:t>
            </a:r>
            <a:r>
              <a:rPr lang="zh-CN" altLang="en-US" sz="28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ǎ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n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蕴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含（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y</a:t>
            </a:r>
            <a:r>
              <a:rPr lang="zh-CN" altLang="en-US" sz="28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ùn  wē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n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  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tabLst>
                <a:tab pos="3943350" algn="l"/>
              </a:tabLst>
            </a:pP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湛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蓝（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zh</a:t>
            </a:r>
            <a:r>
              <a:rPr lang="zh-CN" altLang="en-US" sz="28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àn 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sh</a:t>
            </a:r>
            <a:r>
              <a:rPr lang="zh-CN" altLang="en-US" sz="28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è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n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栀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子（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zh</a:t>
            </a:r>
            <a:r>
              <a:rPr lang="zh-CN" altLang="en-US" sz="28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ī  z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ī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      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tabLst>
                <a:tab pos="3943350" algn="l"/>
              </a:tabLst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刚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劲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j</a:t>
            </a:r>
            <a:r>
              <a:rPr lang="zh-CN" altLang="en-US" sz="28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ìn 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j</a:t>
            </a:r>
            <a:r>
              <a:rPr lang="zh-CN" altLang="en-US" sz="28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ìn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ɡ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哈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达（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h</a:t>
            </a:r>
            <a:r>
              <a:rPr lang="zh-CN" altLang="en-US" sz="28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ā  h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ǎ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 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tabLst>
                <a:tab pos="3943350" algn="l"/>
              </a:tabLst>
            </a:pP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纤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夫（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qi</a:t>
            </a:r>
            <a:r>
              <a:rPr lang="zh-CN" altLang="en-US" sz="28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ān 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qi</a:t>
            </a:r>
            <a:r>
              <a:rPr lang="zh-CN" altLang="en-US" sz="28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à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n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露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出（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l</a:t>
            </a:r>
            <a:r>
              <a:rPr lang="zh-CN" altLang="en-US" sz="28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ù  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lòu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      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tabLst>
                <a:tab pos="3943350" algn="l"/>
              </a:tabLst>
            </a:pP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滋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养（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z</a:t>
            </a:r>
            <a:r>
              <a:rPr lang="zh-CN" altLang="en-US" sz="28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ī 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 cī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雏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鹰（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ch</a:t>
            </a:r>
            <a:r>
              <a:rPr lang="zh-CN" altLang="en-US" sz="28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ú  zhò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u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tabLst>
                <a:tab pos="3943350" algn="l"/>
              </a:tabLst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记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载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z</a:t>
            </a:r>
            <a:r>
              <a:rPr lang="zh-CN" altLang="en-US" sz="28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ǎ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i   z</a:t>
            </a:r>
            <a:r>
              <a:rPr lang="zh-CN" altLang="en-US" sz="28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à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i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险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恶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w</a:t>
            </a:r>
            <a:r>
              <a:rPr lang="zh-CN" altLang="en-US" sz="28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ù  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è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         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tabLst>
                <a:tab pos="3943350" algn="l"/>
              </a:tabLst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归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宿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s</a:t>
            </a:r>
            <a:r>
              <a:rPr lang="zh-CN" altLang="en-US" sz="28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ù  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xiù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禁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j</a:t>
            </a:r>
            <a:r>
              <a:rPr lang="zh-CN" altLang="en-US" sz="28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īn  jì</a:t>
            </a:r>
            <a:r>
              <a:rPr lang="zh-CN" altLang="en-US"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n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 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763688" y="1083360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785708" y="1083360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979712" y="1512620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639023" y="1605330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899578" y="2034590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704428" y="2029510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555776" y="2481828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337523" y="2420670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880018" y="2832150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639023" y="2832150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763688" y="3239185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704428" y="3239185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763688" y="3761155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300192" y="3686860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63688" y="4208830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704428" y="4145330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24180" y="761365"/>
            <a:ext cx="80937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r>
              <a:rPr lang="zh-CN" altLang="zh-CN" dirty="0"/>
              <a:t>二、给</a:t>
            </a:r>
            <a:r>
              <a:rPr lang="en-US" altLang="zh-CN" dirty="0"/>
              <a:t>“</a:t>
            </a:r>
            <a:r>
              <a:rPr lang="zh-CN" altLang="en-US" dirty="0"/>
              <a:t>令</a:t>
            </a:r>
            <a:r>
              <a:rPr lang="en-US" altLang="zh-CN" dirty="0"/>
              <a:t>”</a:t>
            </a:r>
            <a:r>
              <a:rPr lang="zh-CN" altLang="en-US" dirty="0"/>
              <a:t>字加部首，组成新字，再填空。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396111" y="1550035"/>
            <a:ext cx="856837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小（  ）是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一个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聪明（  ）俐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的小女孩。她每天都要爬过一座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山（  ），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在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上课（  ）声响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之前，赶到学校，然后安静地坐在教室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里（  ）听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老师讲课。有时候，赶上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大（  ）天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，她也从来不会迟到。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051720" y="1550035"/>
            <a:ext cx="4667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玲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29411" y="1550035"/>
            <a:ext cx="4667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伶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895081" y="2049458"/>
            <a:ext cx="4667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岭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749877" y="2053813"/>
            <a:ext cx="4667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铃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08534" y="3013323"/>
            <a:ext cx="4667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聆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380312" y="3013323"/>
            <a:ext cx="4667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冷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78130" y="656590"/>
            <a:ext cx="7821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r>
              <a:rPr lang="zh-CN" altLang="en-US" dirty="0"/>
              <a:t>三、给多音字选择正确的读音。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257175" y="1275606"/>
            <a:ext cx="86347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57175" y="1275606"/>
            <a:ext cx="8634730" cy="3107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他沿着弯弯曲</a:t>
            </a:r>
            <a:r>
              <a:rPr sz="28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曲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8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qū</a:t>
            </a:r>
            <a:r>
              <a:rPr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 </a:t>
            </a:r>
            <a:r>
              <a:rPr sz="28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qǔ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的小路向前走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 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忽然从茅屋里传来断断续续的琴声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, 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弹得正是他写的</a:t>
            </a:r>
            <a:r>
              <a:rPr sz="2800" b="1" dirty="0" err="1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曲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8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qū</a:t>
            </a:r>
            <a:r>
              <a:rPr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 </a:t>
            </a:r>
            <a:r>
              <a:rPr sz="28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qǔ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子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2.盲姑娘从琴声中知道</a:t>
            </a:r>
            <a:r>
              <a:rPr 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给她弹曲子</a:t>
            </a:r>
            <a:r>
              <a:rPr sz="2800" b="1" dirty="0" err="1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de  </a:t>
            </a:r>
            <a:r>
              <a:rPr sz="28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dí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人</a:t>
            </a:r>
            <a:r>
              <a:rPr sz="2800" b="1" dirty="0" err="1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de  </a:t>
            </a:r>
            <a:r>
              <a:rPr sz="28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dí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确是贝多芬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 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3.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盲姑娘从美妙的</a:t>
            </a:r>
            <a:r>
              <a:rPr sz="28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乐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8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yuè</a:t>
            </a:r>
            <a:r>
              <a:rPr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 </a:t>
            </a:r>
            <a:r>
              <a:rPr sz="28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lè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声中感受到了快</a:t>
            </a:r>
            <a:r>
              <a:rPr sz="2800" b="1" dirty="0" err="1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乐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sz="28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yuè</a:t>
            </a:r>
            <a:r>
              <a:rPr sz="28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 </a:t>
            </a:r>
            <a:r>
              <a:rPr sz="28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lè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   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211960" y="1414552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59632" y="2251601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452320" y="2710696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893228" y="3131711"/>
            <a:ext cx="48704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714533" y="3551446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763688" y="4024754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PP_MARK_KEY" val="7876d464-3af6-4824-b8c7-3efefb062b6f"/>
  <p:tag name="COMMONDATA" val="eyJoZGlkIjoiMDUzMmRhYzhkNzM3Y2ZlODExZjhhYzliMDJjYzA0ZGIifQ=="/>
</p:tagLst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3213</Words>
  <Application>WPS 演示</Application>
  <PresentationFormat>全屏显示(16:9)</PresentationFormat>
  <Paragraphs>379</Paragraphs>
  <Slides>23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5" baseType="lpstr">
      <vt:lpstr>Arial</vt:lpstr>
      <vt:lpstr>宋体</vt:lpstr>
      <vt:lpstr>Wingdings</vt:lpstr>
      <vt:lpstr>黑体</vt:lpstr>
      <vt:lpstr>微软雅黑</vt:lpstr>
      <vt:lpstr>汉语拼音</vt:lpstr>
      <vt:lpstr>楷体</vt:lpstr>
      <vt:lpstr>Times New Roman</vt:lpstr>
      <vt:lpstr>Arial Unicode MS</vt:lpstr>
      <vt:lpstr>Calibri</vt:lpstr>
      <vt:lpstr>Xingkai SC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146</cp:revision>
  <dcterms:created xsi:type="dcterms:W3CDTF">2017-03-17T02:28:00Z</dcterms:created>
  <dcterms:modified xsi:type="dcterms:W3CDTF">2022-12-30T06:21:06Z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83411E7E4C1C4EEB86AE5379E1305510</vt:lpwstr>
  </property>
</Properties>
</file>