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handoutMasterIdLst>
    <p:handoutMasterId r:id="rId26"/>
  </p:handoutMasterIdLst>
  <p:sldIdLst>
    <p:sldId id="523" r:id="rId3"/>
    <p:sldId id="1024" r:id="rId5"/>
    <p:sldId id="1069" r:id="rId6"/>
    <p:sldId id="1086" r:id="rId7"/>
    <p:sldId id="1046" r:id="rId8"/>
    <p:sldId id="1047" r:id="rId9"/>
    <p:sldId id="1110" r:id="rId10"/>
    <p:sldId id="1048" r:id="rId11"/>
    <p:sldId id="1049" r:id="rId12"/>
    <p:sldId id="1050" r:id="rId13"/>
    <p:sldId id="1051" r:id="rId14"/>
    <p:sldId id="1053" r:id="rId15"/>
    <p:sldId id="1061" r:id="rId16"/>
    <p:sldId id="1054" r:id="rId17"/>
    <p:sldId id="1055" r:id="rId18"/>
    <p:sldId id="1056" r:id="rId19"/>
    <p:sldId id="1057" r:id="rId20"/>
    <p:sldId id="1058" r:id="rId21"/>
    <p:sldId id="1105" r:id="rId22"/>
    <p:sldId id="1059" r:id="rId23"/>
    <p:sldId id="1087" r:id="rId24"/>
    <p:sldId id="1088" r:id="rId25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30"/>
    </p:embeddedFont>
    <p:embeddedFont>
      <p:font typeface="微软雅黑" panose="020B0503020204020204" pitchFamily="34" charset="-122"/>
      <p:regular r:id="rId31"/>
    </p:embeddedFont>
    <p:embeddedFont>
      <p:font typeface="楷体" panose="02010609060101010101" charset="-122"/>
      <p:regular r:id="rId32"/>
    </p:embeddedFont>
    <p:embeddedFont>
      <p:font typeface="Calibri" panose="020F0502020204030204" charset="0"/>
      <p:regular r:id="rId33"/>
      <p:bold r:id="rId34"/>
      <p:italic r:id="rId35"/>
      <p:boldItalic r:id="rId36"/>
    </p:embeddedFont>
  </p:embeddedFontLst>
  <p:custDataLst>
    <p:tags r:id="rId37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21" userDrawn="1">
          <p15:clr>
            <a:srgbClr val="A4A3A4"/>
          </p15:clr>
        </p15:guide>
        <p15:guide id="2" pos="560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5CE9"/>
    <a:srgbClr val="0000FF"/>
    <a:srgbClr val="FF0000"/>
    <a:srgbClr val="0066FF"/>
    <a:srgbClr val="A38302"/>
    <a:srgbClr val="FEFCDE"/>
    <a:srgbClr val="00B050"/>
    <a:srgbClr val="FF00FF"/>
    <a:srgbClr val="FFFF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79" autoAdjust="0"/>
    <p:restoredTop sz="94705" autoAdjust="0"/>
  </p:normalViewPr>
  <p:slideViewPr>
    <p:cSldViewPr>
      <p:cViewPr>
        <p:scale>
          <a:sx n="100" d="100"/>
          <a:sy n="100" d="100"/>
        </p:scale>
        <p:origin x="-666" y="-216"/>
      </p:cViewPr>
      <p:guideLst>
        <p:guide orient="horz" pos="1121"/>
        <p:guide pos="5602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241"/>
        <p:guide pos="22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7" Type="http://schemas.openxmlformats.org/officeDocument/2006/relationships/tags" Target="tags/tag1.xml"/><Relationship Id="rId36" Type="http://schemas.openxmlformats.org/officeDocument/2006/relationships/font" Target="fonts/font7.fntdata"/><Relationship Id="rId35" Type="http://schemas.openxmlformats.org/officeDocument/2006/relationships/font" Target="fonts/font6.fntdata"/><Relationship Id="rId34" Type="http://schemas.openxmlformats.org/officeDocument/2006/relationships/font" Target="fonts/font5.fntdata"/><Relationship Id="rId33" Type="http://schemas.openxmlformats.org/officeDocument/2006/relationships/font" Target="fonts/font4.fntdata"/><Relationship Id="rId32" Type="http://schemas.openxmlformats.org/officeDocument/2006/relationships/font" Target="fonts/font3.fntdata"/><Relationship Id="rId31" Type="http://schemas.openxmlformats.org/officeDocument/2006/relationships/font" Target="fonts/font2.fntdata"/><Relationship Id="rId30" Type="http://schemas.openxmlformats.org/officeDocument/2006/relationships/font" Target="fonts/font1.fntdata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handoutMaster" Target="handoutMasters/handoutMaster1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PPT母版素材包\小树.jpg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27710"/>
          <a:stretch>
            <a:fillRect/>
          </a:stretch>
        </p:blipFill>
        <p:spPr bwMode="auto">
          <a:xfrm>
            <a:off x="0" y="-3176"/>
            <a:ext cx="9144000" cy="5146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jpeg"/><Relationship Id="rId1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E:\PPT母版素材包\标题分隔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83" r="14710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48"/>
          <p:cNvSpPr txBox="1"/>
          <p:nvPr/>
        </p:nvSpPr>
        <p:spPr>
          <a:xfrm>
            <a:off x="1930408" y="1995686"/>
            <a:ext cx="5283185" cy="99257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6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词语专项复习</a:t>
            </a:r>
            <a:endParaRPr lang="zh-CN" altLang="en-US" sz="60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 flipH="1">
            <a:off x="273" y="123478"/>
            <a:ext cx="3203575" cy="252095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97342" y="123478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语文  </a:t>
            </a: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六</a:t>
            </a:r>
            <a:r>
              <a:rPr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年级  上册</a:t>
            </a:r>
            <a:endParaRPr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79512" y="627615"/>
            <a:ext cx="7821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r>
              <a:rPr lang="zh-CN" altLang="en-US" dirty="0"/>
              <a:t>三、根据意思写词语。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167451" y="1262494"/>
            <a:ext cx="8869045" cy="2245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1.不甘心落于他人之后。 </a:t>
            </a:r>
            <a:r>
              <a:rPr 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      </a:t>
            </a:r>
            <a:r>
              <a:rPr 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    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2.形容说话或行动坚决果断，毫不含糊。</a:t>
            </a:r>
            <a:r>
              <a:rPr 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   </a:t>
            </a:r>
            <a:r>
              <a:rPr 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      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3.由于过度兴奋或骄傲自满而忘记了一切。</a:t>
            </a:r>
            <a:r>
              <a:rPr 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   ）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  4.形容对事情不能放心，非常害怕。</a:t>
            </a:r>
            <a:r>
              <a:rPr 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   </a:t>
            </a:r>
            <a:r>
              <a:rPr 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           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5.形容脚步迈得大，走得快。（        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   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644008" y="1262494"/>
            <a:ext cx="16313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不甘落后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978268" y="1673974"/>
            <a:ext cx="16313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斩钉截铁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333173" y="2115397"/>
            <a:ext cx="16313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忘乎所以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253053" y="2546464"/>
            <a:ext cx="16313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提心吊胆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169153" y="2985884"/>
            <a:ext cx="16313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大步流星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  <p:bldP spid="4" grpId="0"/>
      <p:bldP spid="4" grpId="1"/>
      <p:bldP spid="7" grpId="0"/>
      <p:bldP spid="7" grpId="1"/>
      <p:bldP spid="9" grpId="0"/>
      <p:bldP spid="9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54635" y="891540"/>
            <a:ext cx="8634730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6.随着自己的心意，想要怎样就怎样。</a:t>
            </a:r>
            <a:r>
              <a:rPr 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      ）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7.不局限于一种规格或形式。</a:t>
            </a:r>
            <a:r>
              <a:rPr 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      ）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8.自己做了错事，自己承受不好的后果。</a:t>
            </a:r>
            <a:r>
              <a:rPr 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   ）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 </a:t>
            </a:r>
            <a:r>
              <a:rPr 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9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.人工的精巧胜过天然。形容技艺十分高超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r"/>
            <a:r>
              <a:rPr 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   </a:t>
            </a:r>
            <a:r>
              <a:rPr 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0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.稍强一些，技术高人一等。（        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668135" y="891540"/>
            <a:ext cx="16313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随心所欲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85740" y="1310005"/>
            <a:ext cx="16313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不拘一格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012940" y="1747520"/>
            <a:ext cx="16313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自作自受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897575" y="2592948"/>
            <a:ext cx="16313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巧夺天工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36096" y="3019719"/>
            <a:ext cx="16313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技高一筹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/>
      <p:bldP spid="5" grpId="1"/>
      <p:bldP spid="7" grpId="0"/>
      <p:bldP spid="7" grpId="1"/>
      <p:bldP spid="8" grpId="0"/>
      <p:bldP spid="8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57175" y="448310"/>
            <a:ext cx="60430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r>
              <a:rPr lang="zh-CN" altLang="en-US" dirty="0"/>
              <a:t>四、在括号里填上合适的量词。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254634" y="1155065"/>
            <a:ext cx="9429934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一（  ）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呼唤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　  一（  ）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蜘蛛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　  一（  ）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鱼网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endParaRPr 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）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电脑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一（  ）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书信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　　一（  ）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木门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　　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一（  ）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圆月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　  一（  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涟漪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一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  ）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画报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     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一（  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石子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 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 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 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帆船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一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  ）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话语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  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一（  ）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文章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一（  ）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老人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一（  ）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幽静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endParaRPr 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）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小诗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一（  ）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落花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一（  ）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石头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780547" y="1595755"/>
            <a:ext cx="6851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封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624436" y="1513840"/>
            <a:ext cx="6851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扇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30593" y="2035810"/>
            <a:ext cx="6851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轮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779912" y="2040727"/>
            <a:ext cx="6851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丝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624436" y="1941830"/>
            <a:ext cx="6851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张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30593" y="2463800"/>
            <a:ext cx="6851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块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780547" y="2427734"/>
            <a:ext cx="6851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条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624436" y="2372995"/>
            <a:ext cx="6851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番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780547" y="2894965"/>
            <a:ext cx="6851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位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624436" y="2894965"/>
            <a:ext cx="6851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片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12487" y="3254538"/>
            <a:ext cx="6851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首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780547" y="3309620"/>
            <a:ext cx="6851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片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624436" y="3345180"/>
            <a:ext cx="6851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个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930593" y="1155065"/>
            <a:ext cx="6851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声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780547" y="1155065"/>
            <a:ext cx="6851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只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624436" y="1155065"/>
            <a:ext cx="6851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张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930593" y="1595755"/>
            <a:ext cx="6851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台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002983" y="2843530"/>
            <a:ext cx="54038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篇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1763688" y="3939902"/>
            <a:ext cx="5883369" cy="81788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    通常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用来表示人、事物或动作的数量单位的词，叫做量词。</a:t>
            </a:r>
            <a:endParaRPr lang="zh-CN" altLang="en-US" sz="28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57175" y="448310"/>
            <a:ext cx="7821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r>
              <a:rPr lang="zh-CN" altLang="en-US" dirty="0"/>
              <a:t>五、写出下面蓝色词语的近义词。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254634" y="1155065"/>
            <a:ext cx="8781861" cy="3107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同学们欢欣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鼓舞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地迎接“六一”儿童节。（     ）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甲虫音乐家们</a:t>
            </a:r>
            <a:r>
              <a:rPr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全神贯注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地振着翅膀,优美的音韵,像灵泉一般流了出来。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      ）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科学的结论最开始的时候都是建立在大胆的</a:t>
            </a:r>
            <a:r>
              <a:rPr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猜测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上。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   ）</a:t>
            </a:r>
            <a:endParaRPr 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4.这时的晚霞,像是</a:t>
            </a:r>
            <a:r>
              <a:rPr lang="en-US" altLang="zh-CN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羞涩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的小姑娘,只是抹上了一层橘黄色。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   ）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468870" y="1155065"/>
            <a:ext cx="9772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鼓励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491880" y="2002155"/>
            <a:ext cx="19265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聚精会神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73884" y="2867562"/>
            <a:ext cx="9772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猜想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403648" y="3731993"/>
            <a:ext cx="9772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害羞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  <p:bldP spid="4" grpId="0"/>
      <p:bldP spid="4" grpId="1"/>
      <p:bldP spid="7" grpId="0"/>
      <p:bldP spid="7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57175" y="448310"/>
            <a:ext cx="7821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r>
              <a:rPr lang="zh-CN" altLang="en-US" dirty="0"/>
              <a:t>六、写出下面蓝色词语的反义词。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326643" y="1131590"/>
            <a:ext cx="8493829" cy="3107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他是一个遇事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沉着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冷静的人，不管什么事情都没看见他（     ）过。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2.平时多给群众办实事,百姓才会真心</a:t>
            </a:r>
            <a:r>
              <a:rPr lang="en-US" altLang="zh-CN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拥戴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否则，人们就会（     ）。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3.轻轻开了杯盖,立即闻到一股沁人肺腑的清香气息扑鼻而来,还没有喝呢,</a:t>
            </a:r>
            <a:r>
              <a:rPr lang="en-US" altLang="zh-CN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干燥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的嗓子里就觉得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  ）</a:t>
            </a:r>
            <a:r>
              <a:rPr lang="en-US" altLang="zh-CN"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凉爽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69008" y="1517035"/>
            <a:ext cx="9772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慌张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161804" y="2415658"/>
            <a:ext cx="9772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反对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83167" y="3264653"/>
            <a:ext cx="9772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湿润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23528" y="239395"/>
            <a:ext cx="7821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r>
              <a:rPr lang="zh-CN" altLang="en-US" dirty="0"/>
              <a:t>七、对号入座，选词填空。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329758" y="873760"/>
            <a:ext cx="8274690" cy="353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陶醉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沉醉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兄妹俩被美妙的琴声（    ）了。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我敢肯定,今夜我将难以入睡,我还</a:t>
            </a:r>
            <a:r>
              <a:rPr 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  ）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在这美妙的创举中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 </a:t>
            </a:r>
            <a:r>
              <a:rPr 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僻静    寂静</a:t>
            </a:r>
            <a:endParaRPr 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拾荒老奶奶的家在一条（    ）的巷子里。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夏天的晚上，天上群星闪烁，一阵阵凉风驱散了白天的余热，大地一片（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）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262313" y="1334770"/>
            <a:ext cx="9150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陶醉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422144" y="1726580"/>
            <a:ext cx="9880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沉醉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645853" y="3025775"/>
            <a:ext cx="95694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僻静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287257" y="3849980"/>
            <a:ext cx="9328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寂静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  <p:bldP spid="4" grpId="0"/>
      <p:bldP spid="4" grpId="1"/>
      <p:bldP spid="7" grpId="0"/>
      <p:bldP spid="7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64599" y="617706"/>
            <a:ext cx="8311857" cy="353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宁可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……也……  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与其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……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不如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……    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尽管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……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还是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……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5.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桑娜一家（    ）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生活十分艰难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，（    ）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决定收养西蒙的孩子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6.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渔夫和妻子（　  ）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自己多受些苦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，（　  ）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要把西蒙的孩子抱回家中抚养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7.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桑娜觉得（　  ）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看着西蒙的孩子活活饿死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   ）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自己多受些苦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，把他们抱回来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477146" y="1461425"/>
            <a:ext cx="9772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尽管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446139" y="1470217"/>
            <a:ext cx="9772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还是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66499" y="2311436"/>
            <a:ext cx="9772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宁可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964789" y="2289563"/>
            <a:ext cx="9772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也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68354" y="3146276"/>
            <a:ext cx="9772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与其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99536" y="3598788"/>
            <a:ext cx="9772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不如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  <p:bldP spid="4" grpId="0"/>
      <p:bldP spid="4" grpId="1"/>
      <p:bldP spid="5" grpId="0"/>
      <p:bldP spid="5" grpId="1"/>
      <p:bldP spid="7" grpId="0"/>
      <p:bldP spid="7" grpId="1"/>
      <p:bldP spid="8" grpId="0"/>
      <p:bldP spid="8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85750" y="732790"/>
            <a:ext cx="84283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r>
              <a:rPr lang="zh-CN" altLang="en-US" dirty="0"/>
              <a:t>八、下列词语中没有别字的一组是(    </a:t>
            </a:r>
            <a:r>
              <a:rPr lang="zh-CN" altLang="en-US" dirty="0" smtClean="0"/>
              <a:t>)。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627955" y="1563638"/>
            <a:ext cx="8264525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A．施工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寝不安席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悬崖峭壁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狂风怒号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B．朦胧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惟妙惟肖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举一返三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溜之大吉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C．潮讯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莫名其妙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芽芽学语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食指连心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D．分亨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水落石出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波涛起伏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碧空如洗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899359" y="762839"/>
            <a:ext cx="7689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endParaRPr lang="en-US" altLang="zh-CN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85429" y="2046869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反</a:t>
            </a:r>
            <a:endParaRPr lang="zh-CN" altLang="en-US" sz="1200" b="1" dirty="0">
              <a:solidFill>
                <a:srgbClr val="FF0000"/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544944" y="2445318"/>
            <a:ext cx="43204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1979712" y="2474420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汛</a:t>
            </a:r>
            <a:endParaRPr lang="zh-CN" altLang="en-US" sz="1200" b="1" dirty="0">
              <a:solidFill>
                <a:srgbClr val="FF0000"/>
              </a:solidFill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547664" y="2872869"/>
            <a:ext cx="43204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6266242" y="2490950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牙</a:t>
            </a:r>
            <a:endParaRPr lang="zh-CN" altLang="en-US" sz="1200" b="1" dirty="0">
              <a:solidFill>
                <a:srgbClr val="FF0000"/>
              </a:solidFill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4860032" y="2872869"/>
            <a:ext cx="63256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8189984" y="2465628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十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6807223" y="2877366"/>
            <a:ext cx="357065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2016552" y="2908011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享</a:t>
            </a:r>
            <a:endParaRPr lang="zh-CN" altLang="en-US" sz="1200" b="1" dirty="0">
              <a:solidFill>
                <a:srgbClr val="FF0000"/>
              </a:solidFill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1584504" y="3306460"/>
            <a:ext cx="43204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9" grpId="0"/>
      <p:bldP spid="11" grpId="0"/>
      <p:bldP spid="13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39496" y="412581"/>
            <a:ext cx="81394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r>
              <a:rPr lang="zh-CN" altLang="en-US" dirty="0"/>
              <a:t>九、依次填入下列句中横线处的词，恰当的一组是(    </a:t>
            </a:r>
            <a:r>
              <a:rPr lang="zh-CN" altLang="en-US" dirty="0" smtClean="0"/>
              <a:t>)。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467544" y="1563638"/>
            <a:ext cx="838296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一切学问家，不但对于流俗传说，就是对于过去学者的学说也常常抱怀疑的态度，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常常和书中的学说</a:t>
            </a:r>
            <a:r>
              <a:rPr lang="en-US" altLang="zh-CN" sz="2800" b="1" u="sng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常常</a:t>
            </a:r>
            <a:r>
              <a:rPr lang="en-US" altLang="zh-CN" sz="2800" b="1" u="sng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书中的学说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常常</a:t>
            </a:r>
            <a:r>
              <a:rPr lang="en-US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书中的学说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    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A．修正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评判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辩论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B．辩论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评判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修正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C．评判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修正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辩论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D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．修正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辩论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评判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167688" y="906855"/>
            <a:ext cx="7689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B</a:t>
            </a:r>
            <a:endParaRPr lang="en-US" altLang="zh-CN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PPT母版素材包\花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1"/>
          <p:cNvSpPr txBox="1"/>
          <p:nvPr/>
        </p:nvSpPr>
        <p:spPr>
          <a:xfrm>
            <a:off x="2591780" y="1732910"/>
            <a:ext cx="3960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>
                <a:latin typeface="黑体" panose="02010609060101010101" pitchFamily="49" charset="-122"/>
                <a:ea typeface="黑体" panose="02010609060101010101" pitchFamily="49" charset="-122"/>
              </a:rPr>
              <a:t>真   题  </a:t>
            </a:r>
            <a:endParaRPr lang="zh-CN" altLang="en-US" sz="7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57175" y="520065"/>
            <a:ext cx="2802657" cy="70675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>
              <a:defRPr sz="40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四字词语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467544" y="1274054"/>
            <a:ext cx="809676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襟飘带舞   全神贯注    念念有词   提心吊胆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惊天动地   粉身碎骨    居高临下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斩钉截铁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排山倒海   轻手轻脚    心满意足   忘乎所以    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暴露无遗   怒气冲冲    大步流星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技高一筹    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别出心裁   呆头呆脑    威风凛凛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跌跌撞撞   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自作自受   心惊肉跳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纹丝不动   热气腾腾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47714" y="321499"/>
            <a:ext cx="88607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r>
              <a:rPr lang="zh-CN" altLang="en-US" dirty="0"/>
              <a:t>一、下面句子中成语使用恰当的一项是(    </a:t>
            </a:r>
            <a:r>
              <a:rPr lang="zh-CN" altLang="en-US" dirty="0" smtClean="0"/>
              <a:t>)</a:t>
            </a:r>
            <a:endParaRPr lang="en-US" altLang="zh-CN" dirty="0" smtClean="0"/>
          </a:p>
          <a:p>
            <a:pPr algn="r"/>
            <a:r>
              <a:rPr lang="zh-CN" altLang="en-US" sz="2400" dirty="0" smtClean="0"/>
              <a:t>（</a:t>
            </a:r>
            <a:r>
              <a:rPr lang="zh-CN" altLang="en-US" sz="2400" dirty="0"/>
              <a:t>葫芦岛市连山区）</a:t>
            </a:r>
            <a:endParaRPr lang="zh-CN" altLang="en-US" sz="2400" dirty="0"/>
          </a:p>
        </p:txBody>
      </p:sp>
      <p:sp>
        <p:nvSpPr>
          <p:cNvPr id="6" name="文本框 5"/>
          <p:cNvSpPr txBox="1"/>
          <p:nvPr/>
        </p:nvSpPr>
        <p:spPr>
          <a:xfrm>
            <a:off x="420589" y="1258022"/>
            <a:ext cx="8408675" cy="342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A．巍峨的埃菲尔铁塔，雄伟的凯旋门，庄严的巴黎圣母院，这些名胜古迹令人</a:t>
            </a:r>
            <a:r>
              <a:rPr sz="2800" b="1" dirty="0" err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流连忘返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90000"/>
              </a:lnSpc>
              <a:spcBef>
                <a:spcPts val="600"/>
              </a:spcBef>
            </a:pP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B．北京电视台的几个经济类节目都办得</a:t>
            </a:r>
            <a:r>
              <a:rPr sz="2800" b="1" dirty="0" err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栩栩如生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，显示出编导很有水平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90000"/>
              </a:lnSpc>
              <a:spcBef>
                <a:spcPts val="600"/>
              </a:spcBef>
            </a:pP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C．这家伙明知罪行严重，却在</a:t>
            </a:r>
            <a:r>
              <a:rPr sz="2800" b="1" dirty="0" err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从容不迫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地抹桌子，好像什么事也没有发生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90000"/>
              </a:lnSpc>
              <a:spcBef>
                <a:spcPts val="600"/>
              </a:spcBef>
            </a:pP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D．我们不要</a:t>
            </a:r>
            <a:r>
              <a:rPr sz="2800" b="1" dirty="0" err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妄自菲薄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自己的成绩，也不要轻易满足自己的成绩，而应当正确地对待自己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653069" y="258702"/>
            <a:ext cx="536916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endParaRPr lang="en-US" altLang="zh-CN" sz="4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194141" y="2536582"/>
            <a:ext cx="4347091" cy="3987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</a:rPr>
              <a:t>栩栩如生是形容画作、雕塑的词语。</a:t>
            </a:r>
            <a:endParaRPr lang="zh-CN" altLang="en-US" sz="20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652800" y="3397106"/>
            <a:ext cx="2396847" cy="3987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</a:rPr>
              <a:t>从容不迫是褒义词。</a:t>
            </a:r>
            <a:endParaRPr lang="zh-CN" altLang="en-US" sz="20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788704" y="4603658"/>
            <a:ext cx="3254375" cy="3987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</a:rPr>
              <a:t>妄自菲薄是指过分看轻自己。</a:t>
            </a:r>
            <a:endParaRPr lang="zh-CN" altLang="en-US" sz="20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animBg="1"/>
      <p:bldP spid="4" grpId="0" animBg="1"/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95536" y="496570"/>
            <a:ext cx="81490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r>
              <a:rPr lang="zh-CN" altLang="en-US" dirty="0"/>
              <a:t>二、将下面词语补充完整，并按要求分类，另外自己再写两个。</a:t>
            </a:r>
            <a:r>
              <a:rPr lang="zh-CN" altLang="en-US" sz="2400" dirty="0"/>
              <a:t>（朝阳市）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485899" y="1812925"/>
            <a:ext cx="8634730" cy="250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和</a:t>
            </a:r>
            <a:r>
              <a:rPr 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）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可亲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（  ）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梁画栋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世外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 ）</a:t>
            </a:r>
            <a:r>
              <a:rPr 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源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80000"/>
              </a:lnSpc>
            </a:pP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80000"/>
              </a:lnSpc>
            </a:pP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横（  ）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不幸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不同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）响  （  ）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俗共赏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80000"/>
              </a:lnSpc>
            </a:pP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80000"/>
              </a:lnSpc>
            </a:pP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描写人物的词语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：</a:t>
            </a:r>
            <a:r>
              <a:rPr 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  ________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80000"/>
              </a:lnSpc>
            </a:pP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80000"/>
              </a:lnSpc>
            </a:pP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描写</a:t>
            </a:r>
            <a:r>
              <a:rPr 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景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物的词语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：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  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94802" y="1716446"/>
            <a:ext cx="7689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蔼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353657" y="1716446"/>
            <a:ext cx="7689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雕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997189" y="1741170"/>
            <a:ext cx="7689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桃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194802" y="2404110"/>
            <a:ext cx="7689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遭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235063" y="2404110"/>
            <a:ext cx="7689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凡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073264" y="2404110"/>
            <a:ext cx="7689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雅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338123" y="3093390"/>
            <a:ext cx="17183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怒气冲冲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056433" y="3093390"/>
            <a:ext cx="18034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炯炯有神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338123" y="3755597"/>
            <a:ext cx="171894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山清水秀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057068" y="3755597"/>
            <a:ext cx="19577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繁花似锦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08220" y="483518"/>
            <a:ext cx="86842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r>
              <a:rPr lang="zh-CN" altLang="en-US" dirty="0"/>
              <a:t>三、按要求写词（每个题目写</a:t>
            </a:r>
            <a:r>
              <a:rPr lang="en-US" altLang="zh-CN" dirty="0"/>
              <a:t>3</a:t>
            </a:r>
            <a:r>
              <a:rPr lang="zh-CN" altLang="en-US" dirty="0"/>
              <a:t>个）</a:t>
            </a:r>
            <a:r>
              <a:rPr lang="zh-CN" altLang="en-US" sz="2400" dirty="0"/>
              <a:t>（锦州凌河区）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329758" y="1131590"/>
            <a:ext cx="863473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1.带“然”的成语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：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________  ________  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.带数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字</a:t>
            </a:r>
            <a:r>
              <a:rPr lang="en-US" altLang="zh-CN"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的四字词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语：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________  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  ________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.带“虎”的四字词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语：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________  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  ________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.形容情况紧急的成语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：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________  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  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99912" y="1543752"/>
            <a:ext cx="17068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恍然大悟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483768" y="1543752"/>
            <a:ext cx="19837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悠然自得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312016" y="1552731"/>
            <a:ext cx="17291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豁然开朗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99912" y="2401100"/>
            <a:ext cx="17468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三番五次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83768" y="2401100"/>
            <a:ext cx="16383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一心一意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312016" y="2418871"/>
            <a:ext cx="18510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三心二意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99912" y="3253074"/>
            <a:ext cx="17183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狐假虎威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312016" y="3253261"/>
            <a:ext cx="18034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虎头蛇尾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483768" y="3238748"/>
            <a:ext cx="171894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虎视眈眈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99912" y="4111449"/>
            <a:ext cx="19577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千钧一发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483768" y="4093865"/>
            <a:ext cx="19577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火烧眉毛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312016" y="4092710"/>
            <a:ext cx="19577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十万火急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2" grpId="0"/>
      <p:bldP spid="2" grpId="1"/>
      <p:bldP spid="15" grpId="0"/>
      <p:bldP spid="15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10031" y="987574"/>
            <a:ext cx="790638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AABB</a:t>
            </a:r>
            <a:r>
              <a:rPr lang="zh-CN" altLang="zh-CN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式：</a:t>
            </a:r>
            <a:r>
              <a:rPr lang="zh-CN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跌跌撞撞  </a:t>
            </a:r>
            <a:endParaRPr lang="zh-CN" altLang="zh-CN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10031" y="1632734"/>
            <a:ext cx="7906385" cy="1137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AB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A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C</a:t>
            </a:r>
            <a:r>
              <a:rPr lang="zh-CN" altLang="zh-CN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式：</a:t>
            </a:r>
            <a:r>
              <a:rPr lang="zh-CN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自作自受  不声不响  一模一样</a:t>
            </a:r>
            <a:endParaRPr lang="zh-CN" altLang="zh-CN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无穷无尽  没头没脑  呆头呆脑</a:t>
            </a:r>
            <a:endParaRPr lang="zh-CN" altLang="zh-CN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10031" y="2770019"/>
            <a:ext cx="790638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ABCC</a:t>
            </a:r>
            <a:r>
              <a:rPr lang="zh-CN" altLang="zh-CN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式：</a:t>
            </a:r>
            <a:r>
              <a:rPr lang="zh-CN" altLang="zh-CN" sz="3200" b="1" dirty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怒气冲冲</a:t>
            </a:r>
            <a:r>
              <a:rPr lang="zh-CN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微波粼粼  威风凛凛 </a:t>
            </a:r>
            <a:endParaRPr lang="zh-CN" altLang="zh-CN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10031" y="3415179"/>
            <a:ext cx="790638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AABC</a:t>
            </a:r>
            <a:r>
              <a:rPr lang="zh-CN" altLang="zh-CN" sz="36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式：</a:t>
            </a:r>
            <a:r>
              <a:rPr lang="zh-CN" altLang="zh-CN" sz="3200" b="1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徐徐上升</a:t>
            </a:r>
            <a:r>
              <a:rPr lang="zh-CN" altLang="zh-CN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津津有味  念念有词</a:t>
            </a:r>
            <a:endParaRPr lang="zh-CN" altLang="zh-CN" sz="32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6" name="矩形标注 5"/>
          <p:cNvSpPr/>
          <p:nvPr/>
        </p:nvSpPr>
        <p:spPr>
          <a:xfrm>
            <a:off x="4387929" y="407820"/>
            <a:ext cx="3640455" cy="1011802"/>
          </a:xfrm>
          <a:prstGeom prst="wedgeRectCallout">
            <a:avLst>
              <a:gd name="adj1" fmla="val -58192"/>
              <a:gd name="adj2" fmla="val 35572"/>
            </a:avLst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accent3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可以起到突出强调和加强语气的修辞作用。</a:t>
            </a:r>
            <a:endParaRPr lang="zh-CN" altLang="en-US" sz="28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02122" y="771550"/>
            <a:ext cx="894029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2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含有人体名称的</a:t>
            </a:r>
            <a:r>
              <a:rPr lang="zh-CN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lang="zh-CN" altLang="zh-CN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心满意足 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 </a:t>
            </a:r>
            <a:r>
              <a:rPr lang="zh-CN" altLang="zh-CN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昂首挺胸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黑体" panose="02010609060101010101" pitchFamily="49" charset="-122"/>
            </a:endParaRPr>
          </a:p>
          <a:p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                别出心裁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 心惊肉跳</a:t>
            </a:r>
            <a:endParaRPr lang="zh-CN" altLang="zh-CN" sz="3200" b="1" dirty="0">
              <a:latin typeface="楷体" panose="02010609060101010101" charset="-122"/>
              <a:ea typeface="楷体" panose="02010609060101010101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2123" y="1995686"/>
            <a:ext cx="5377989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2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含有反义词的：</a:t>
            </a:r>
            <a:r>
              <a:rPr lang="zh-CN" altLang="zh-CN" sz="3200" b="1" dirty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惊天动地</a:t>
            </a:r>
            <a:r>
              <a:rPr lang="zh-CN" altLang="zh-CN" sz="2800" b="1" dirty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  </a:t>
            </a:r>
            <a:endParaRPr lang="zh-CN" altLang="zh-CN" sz="2800" b="1" dirty="0">
              <a:latin typeface="楷体" panose="02010609060101010101" charset="-122"/>
              <a:ea typeface="楷体" panose="02010609060101010101" charset="-122"/>
              <a:cs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02123" y="2780273"/>
            <a:ext cx="87623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2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描写人物神态的：</a:t>
            </a:r>
            <a:r>
              <a:rPr lang="zh-CN" altLang="zh-CN" sz="3200" b="1" dirty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全神贯注 聚精会神 恍然大悟</a:t>
            </a:r>
            <a:endParaRPr lang="zh-CN" altLang="zh-CN" sz="3200" b="1" dirty="0">
              <a:latin typeface="楷体" panose="02010609060101010101" charset="-122"/>
              <a:ea typeface="楷体" panose="02010609060101010101" charset="-122"/>
              <a:cs typeface="黑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02123" y="3572361"/>
            <a:ext cx="85001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2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含有数字的：</a:t>
            </a:r>
            <a:r>
              <a:rPr lang="zh-CN" altLang="zh-CN" sz="3200" b="1" dirty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三番五次 </a:t>
            </a:r>
            <a:r>
              <a:rPr lang="zh-CN" altLang="zh-CN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五颜六色</a:t>
            </a:r>
            <a:r>
              <a:rPr lang="zh-CN" altLang="zh-CN" sz="28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  </a:t>
            </a:r>
            <a:endParaRPr lang="zh-CN" altLang="zh-CN" sz="2800" b="1" dirty="0">
              <a:latin typeface="楷体" panose="02010609060101010101" charset="-122"/>
              <a:ea typeface="楷体" panose="02010609060101010101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18770" y="541020"/>
            <a:ext cx="7821930" cy="70675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>
              <a:defRPr sz="40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近义词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606802" y="1419622"/>
            <a:ext cx="8285678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柔美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优美    惊叹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赞叹   回味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品味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拘束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约束    羞涩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羞怯   奇异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奇特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坚硬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坚挺    英勇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神勇   良久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许久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俏丽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俊俏    僻静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寂静   探索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探究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迷惑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迷惘    蕴藏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储藏   险要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险峻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著名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有名    猜测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猜想   照顾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照料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63427" y="528857"/>
            <a:ext cx="2436365" cy="70675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>
              <a:defRPr sz="40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反义词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617790" y="1478518"/>
            <a:ext cx="8130674" cy="2245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娇小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强大    勤勉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懒惰   沉着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慌张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僻静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喧闹    沮丧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兴奋   干燥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潮湿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抵御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侵略    惊慌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镇定   拥戴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反对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糟糕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精彩    忧虑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安心   丰满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干瘪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毁坏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修复    参差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整齐   瘦削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丰盈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633220" y="1513205"/>
            <a:ext cx="423481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  <p:pic>
        <p:nvPicPr>
          <p:cNvPr id="4" name="Picture 2" descr="E:\PPT母版素材包\花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2865073" y="1741805"/>
            <a:ext cx="29642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>
                <a:latin typeface="黑体" panose="02010609060101010101" pitchFamily="49" charset="-122"/>
                <a:ea typeface="黑体" panose="02010609060101010101" pitchFamily="49" charset="-122"/>
              </a:rPr>
              <a:t>练习题</a:t>
            </a:r>
            <a:endParaRPr lang="zh-CN" altLang="en-US" sz="7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95536" y="546815"/>
            <a:ext cx="7821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一、改正下面词语中的错别字。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54634" y="1155065"/>
            <a:ext cx="8853869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自做自受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）  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溜连忘返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）  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兴高彩烈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）  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晃然大悟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）  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涛涛不绝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）  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一泄千里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）  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羞愧不以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）  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刻骨明心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）  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玻涛起伏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）  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留之大吉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）  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狂风奴号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）  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惹人几笑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）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可见一班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）  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奇秒无比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）  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德高忘重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）  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意味伸长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）  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世外桃原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）  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抑扬顿座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）   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051720" y="1155065"/>
            <a:ext cx="4508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作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133547" y="1122468"/>
            <a:ext cx="4508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留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135560" y="1149174"/>
            <a:ext cx="4508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采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051720" y="1585976"/>
            <a:ext cx="4508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恍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133547" y="1545724"/>
            <a:ext cx="4508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滔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135560" y="1599080"/>
            <a:ext cx="4508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泻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051720" y="2016887"/>
            <a:ext cx="4508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已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133547" y="1995356"/>
            <a:ext cx="4508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铭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135560" y="2000741"/>
            <a:ext cx="4508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波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051720" y="2447798"/>
            <a:ext cx="4508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溜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133547" y="2405449"/>
            <a:ext cx="4508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怒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135560" y="2459846"/>
            <a:ext cx="4508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讥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51720" y="2878709"/>
            <a:ext cx="4508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斑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133547" y="2842906"/>
            <a:ext cx="4508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妙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135560" y="2856721"/>
            <a:ext cx="4508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望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051720" y="3309620"/>
            <a:ext cx="4508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深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133547" y="3297947"/>
            <a:ext cx="4508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源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135560" y="3273916"/>
            <a:ext cx="4508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挫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694032" y="1599080"/>
            <a:ext cx="36004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333992" y="2016887"/>
            <a:ext cx="36004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1412440" y="2436918"/>
            <a:ext cx="36004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333992" y="2878709"/>
            <a:ext cx="36004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1403648" y="3292779"/>
            <a:ext cx="36004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1069984" y="3723878"/>
            <a:ext cx="36004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3391824" y="1603812"/>
            <a:ext cx="36004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3391824" y="2020499"/>
            <a:ext cx="67612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4126481" y="2445710"/>
            <a:ext cx="36004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4107167" y="2866962"/>
            <a:ext cx="36004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3747468" y="3300828"/>
            <a:ext cx="36004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4475999" y="3723878"/>
            <a:ext cx="36004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7164288" y="1594768"/>
            <a:ext cx="36004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6804248" y="2020499"/>
            <a:ext cx="36004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6435416" y="2456590"/>
            <a:ext cx="36004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7132739" y="2878709"/>
            <a:ext cx="36004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7155496" y="3309620"/>
            <a:ext cx="36004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7515536" y="3723878"/>
            <a:ext cx="36004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6" presetClass="entr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6" presetClass="entr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6" presetClass="entr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6" presetClass="entr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6" presetClass="entr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6" presetClass="entr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6" presetClass="entr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6" presetClass="entr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6" presetClass="entr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6" presetClass="entr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6" presetClass="entr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6" presetClass="entr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2" grpId="2"/>
      <p:bldP spid="8" grpId="1"/>
      <p:bldP spid="8" grpId="2"/>
      <p:bldP spid="9" grpId="1"/>
      <p:bldP spid="9" grpId="2"/>
      <p:bldP spid="10" grpId="1"/>
      <p:bldP spid="10" grpId="2"/>
      <p:bldP spid="11" grpId="1"/>
      <p:bldP spid="11" grpId="2"/>
      <p:bldP spid="12" grpId="1"/>
      <p:bldP spid="12" grpId="2"/>
      <p:bldP spid="13" grpId="1"/>
      <p:bldP spid="13" grpId="2"/>
      <p:bldP spid="14" grpId="1"/>
      <p:bldP spid="14" grpId="2"/>
      <p:bldP spid="15" grpId="1"/>
      <p:bldP spid="15" grpId="2"/>
      <p:bldP spid="16" grpId="1"/>
      <p:bldP spid="16" grpId="2"/>
      <p:bldP spid="17" grpId="1"/>
      <p:bldP spid="17" grpId="2"/>
      <p:bldP spid="18" grpId="1"/>
      <p:bldP spid="18" grpId="2"/>
      <p:bldP spid="19" grpId="1"/>
      <p:bldP spid="19" grpId="2"/>
      <p:bldP spid="20" grpId="1"/>
      <p:bldP spid="20" grpId="2"/>
      <p:bldP spid="21" grpId="1"/>
      <p:bldP spid="21" grpId="2"/>
      <p:bldP spid="22" grpId="1"/>
      <p:bldP spid="22" grpId="2"/>
      <p:bldP spid="23" grpId="1"/>
      <p:bldP spid="23" grpId="2"/>
      <p:bldP spid="24" grpId="1"/>
      <p:bldP spid="24" grpId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79512" y="491978"/>
            <a:ext cx="44513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r>
              <a:rPr lang="zh-CN" altLang="en-US" dirty="0"/>
              <a:t>二、词语充值。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107504" y="1155065"/>
            <a:ext cx="914501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德（  ）望（  ） 津（  ）乐（  ） 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别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 ）</a:t>
            </a:r>
            <a:r>
              <a:rPr 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深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）  左（  ）右（  ） 意（  ）深（  ） 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庞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  ）大（  ） 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行色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 ）（  ） 奇（  ）无（  ） 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 ）一（  ）   狂（  ）怒（  ） 寝（  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）（ 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 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安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可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</a:t>
            </a:r>
            <a:r>
              <a:rPr 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一（  ）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暑（  ）寒（  ） 不（  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话下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</a:t>
            </a:r>
            <a:r>
              <a:rPr 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）（ 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 ）</a:t>
            </a:r>
            <a:r>
              <a:rPr 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私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语     无（  ）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以对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雕（  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画（  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 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巧（  ）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天工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27584" y="1155065"/>
            <a:ext cx="4508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高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267744" y="1155065"/>
            <a:ext cx="4508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众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51920" y="1155065"/>
            <a:ext cx="4508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津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273278" y="1155065"/>
            <a:ext cx="4508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道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885048" y="1113676"/>
            <a:ext cx="4508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具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334000" y="1104884"/>
            <a:ext cx="4508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意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27584" y="1563308"/>
            <a:ext cx="4508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躲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257703" y="1583055"/>
            <a:ext cx="4508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闪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851920" y="1583055"/>
            <a:ext cx="4508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味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273278" y="1555358"/>
            <a:ext cx="4508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长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885048" y="1583055"/>
            <a:ext cx="4508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然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334000" y="1574263"/>
            <a:ext cx="4508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物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253060" y="2031233"/>
            <a:ext cx="4508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匆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257703" y="2015784"/>
            <a:ext cx="4508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匆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851920" y="2013781"/>
            <a:ext cx="4508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妙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290862" y="2002300"/>
            <a:ext cx="4508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比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885048" y="2013781"/>
            <a:ext cx="4508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拘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334000" y="2022573"/>
            <a:ext cx="4508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格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27584" y="2429470"/>
            <a:ext cx="4508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风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257703" y="2429470"/>
            <a:ext cx="4508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号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851920" y="2429470"/>
            <a:ext cx="4508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食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927343" y="2429470"/>
            <a:ext cx="4508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难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885048" y="2429470"/>
            <a:ext cx="4508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见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334000" y="2429470"/>
            <a:ext cx="4508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斑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277930" y="2881947"/>
            <a:ext cx="4508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来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27584" y="2881947"/>
            <a:ext cx="4508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往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851920" y="2881947"/>
            <a:ext cx="4508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在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328410" y="2881947"/>
            <a:ext cx="4508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窃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433518" y="2881947"/>
            <a:ext cx="4508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窃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827584" y="3309620"/>
            <a:ext cx="4508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言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851920" y="3309620"/>
            <a:ext cx="4508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龙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302885" y="3309620"/>
            <a:ext cx="4508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凤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6885048" y="3309620"/>
            <a:ext cx="4508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夺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  <p:bldP spid="4" grpId="0"/>
      <p:bldP spid="4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6" grpId="0"/>
      <p:bldP spid="36" grpId="1"/>
      <p:bldP spid="37" grpId="0"/>
      <p:bldP spid="37" grpId="1"/>
    </p:bldLst>
  </p:timing>
</p:sld>
</file>

<file path=ppt/tags/tag1.xml><?xml version="1.0" encoding="utf-8"?>
<p:tagLst xmlns:p="http://schemas.openxmlformats.org/presentationml/2006/main">
  <p:tag name="KSO_WPP_MARK_KEY" val="86fcbf64-97d7-43e7-81d1-737fa6875dae"/>
  <p:tag name="COMMONDATA" val="eyJoZGlkIjoiMDUzMmRhYzhkNzM3Y2ZlODExZjhhYzliMDJjYzA0ZGIifQ=="/>
</p:tagLst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3487</Words>
  <Application>WPS 演示</Application>
  <PresentationFormat>全屏显示(16:9)</PresentationFormat>
  <Paragraphs>412</Paragraphs>
  <Slides>22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3" baseType="lpstr">
      <vt:lpstr>Arial</vt:lpstr>
      <vt:lpstr>宋体</vt:lpstr>
      <vt:lpstr>Wingdings</vt:lpstr>
      <vt:lpstr>黑体</vt:lpstr>
      <vt:lpstr>微软雅黑</vt:lpstr>
      <vt:lpstr>楷体</vt:lpstr>
      <vt:lpstr>Times New Roman</vt:lpstr>
      <vt:lpstr>Calibri</vt:lpstr>
      <vt:lpstr>Arial Unicode MS</vt:lpstr>
      <vt:lpstr>Xingkai SC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180</cp:revision>
  <dcterms:created xsi:type="dcterms:W3CDTF">2017-03-17T02:28:00Z</dcterms:created>
  <dcterms:modified xsi:type="dcterms:W3CDTF">2022-12-30T06:35:42Z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66AB5C68D6C94CBBB8A10DE39E9D09AF</vt:lpwstr>
  </property>
</Properties>
</file>