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523" r:id="rId3"/>
    <p:sldId id="1024" r:id="rId5"/>
    <p:sldId id="1127" r:id="rId6"/>
    <p:sldId id="1087" r:id="rId7"/>
    <p:sldId id="1088" r:id="rId8"/>
    <p:sldId id="1104" r:id="rId9"/>
    <p:sldId id="1103" r:id="rId10"/>
    <p:sldId id="1106" r:id="rId11"/>
    <p:sldId id="1107" r:id="rId12"/>
    <p:sldId id="1105" r:id="rId13"/>
    <p:sldId id="1109" r:id="rId14"/>
    <p:sldId id="1150" r:id="rId15"/>
    <p:sldId id="1149" r:id="rId16"/>
    <p:sldId id="1090" r:id="rId17"/>
    <p:sldId id="1092" r:id="rId18"/>
    <p:sldId id="1094" r:id="rId19"/>
    <p:sldId id="1117" r:id="rId20"/>
    <p:sldId id="1118" r:id="rId21"/>
    <p:sldId id="1120" r:id="rId22"/>
    <p:sldId id="1121" r:id="rId23"/>
    <p:sldId id="1122" r:id="rId24"/>
    <p:sldId id="1123" r:id="rId25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1"/>
    </p:embeddedFont>
    <p:embeddedFont>
      <p:font typeface="微软雅黑" panose="020B0503020204020204" pitchFamily="34" charset="-122"/>
      <p:regular r:id="rId32"/>
    </p:embeddedFont>
    <p:embeddedFont>
      <p:font typeface="楷体" panose="02010609060101010101" charset="-122"/>
      <p:regular r:id="rId33"/>
    </p:embeddedFont>
    <p:embeddedFont>
      <p:font typeface="Calibri" panose="020F0502020204030204" charset="0"/>
      <p:regular r:id="rId34"/>
      <p:bold r:id="rId35"/>
      <p:italic r:id="rId36"/>
      <p:boldItalic r:id="rId37"/>
    </p:embeddedFont>
  </p:embeddedFontLst>
  <p:custDataLst>
    <p:tags r:id="rId3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6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2DD"/>
    <a:srgbClr val="F25CE9"/>
    <a:srgbClr val="FF0000"/>
    <a:srgbClr val="0066FF"/>
    <a:srgbClr val="A38302"/>
    <a:srgbClr val="FEFCDE"/>
    <a:srgbClr val="00B05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3037" autoAdjust="0"/>
  </p:normalViewPr>
  <p:slideViewPr>
    <p:cSldViewPr>
      <p:cViewPr>
        <p:scale>
          <a:sx n="100" d="100"/>
          <a:sy n="100" d="100"/>
        </p:scale>
        <p:origin x="-666" y="-180"/>
      </p:cViewPr>
      <p:guideLst>
        <p:guide orient="horz" pos="3116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2"/>
        <p:guide pos="2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48"/>
          <p:cNvSpPr txBox="1"/>
          <p:nvPr/>
        </p:nvSpPr>
        <p:spPr>
          <a:xfrm>
            <a:off x="2113621" y="1934969"/>
            <a:ext cx="4916759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标点专项复习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9575" y="588061"/>
            <a:ext cx="8358188" cy="4022148"/>
            <a:chOff x="400050" y="348854"/>
            <a:chExt cx="8358188" cy="4424363"/>
          </a:xfrm>
        </p:grpSpPr>
        <p:sp>
          <p:nvSpPr>
            <p:cNvPr id="7" name="矩形: 圆角 6"/>
            <p:cNvSpPr/>
            <p:nvPr/>
          </p:nvSpPr>
          <p:spPr>
            <a:xfrm>
              <a:off x="400050" y="348854"/>
              <a:ext cx="8358188" cy="4424363"/>
            </a:xfrm>
            <a:prstGeom prst="roundRect">
              <a:avLst>
                <a:gd name="adj" fmla="val 8025"/>
              </a:avLst>
            </a:prstGeom>
            <a:solidFill>
              <a:schemeClr val="accent6">
                <a:lumMod val="20000"/>
                <a:lumOff val="80000"/>
                <a:alpha val="85098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endParaRPr>
            </a:p>
          </p:txBody>
        </p:sp>
        <p:grpSp>
          <p:nvGrpSpPr>
            <p:cNvPr id="8" name="组合 12"/>
            <p:cNvGrpSpPr/>
            <p:nvPr/>
          </p:nvGrpSpPr>
          <p:grpSpPr bwMode="auto">
            <a:xfrm rot="10800000">
              <a:off x="7901979" y="4017170"/>
              <a:ext cx="702469" cy="578644"/>
              <a:chOff x="672817" y="696656"/>
              <a:chExt cx="935990" cy="772520"/>
            </a:xfrm>
          </p:grpSpPr>
          <p:sp>
            <p:nvSpPr>
              <p:cNvPr id="9" name="任意多边形: 形状 13"/>
              <p:cNvSpPr/>
              <p:nvPr/>
            </p:nvSpPr>
            <p:spPr>
              <a:xfrm rot="5400000">
                <a:off x="873771" y="516325"/>
                <a:ext cx="530909" cy="891570"/>
              </a:xfrm>
              <a:custGeom>
                <a:avLst/>
                <a:gdLst>
                  <a:gd name="connsiteX0" fmla="*/ 49093 w 455493"/>
                  <a:gd name="connsiteY0" fmla="*/ 0 h 858125"/>
                  <a:gd name="connsiteX1" fmla="*/ 36393 w 455493"/>
                  <a:gd name="connsiteY1" fmla="*/ 749300 h 858125"/>
                  <a:gd name="connsiteX2" fmla="*/ 455493 w 455493"/>
                  <a:gd name="connsiteY2" fmla="*/ 838200 h 858125"/>
                  <a:gd name="connsiteX0-1" fmla="*/ 26968 w 480993"/>
                  <a:gd name="connsiteY0-2" fmla="*/ 0 h 870592"/>
                  <a:gd name="connsiteX1-3" fmla="*/ 61893 w 480993"/>
                  <a:gd name="connsiteY1-4" fmla="*/ 761206 h 870592"/>
                  <a:gd name="connsiteX2-5" fmla="*/ 480993 w 480993"/>
                  <a:gd name="connsiteY2-6" fmla="*/ 850106 h 870592"/>
                  <a:gd name="connsiteX0-7" fmla="*/ 5261 w 459286"/>
                  <a:gd name="connsiteY0-8" fmla="*/ 0 h 870592"/>
                  <a:gd name="connsiteX1-9" fmla="*/ 40186 w 459286"/>
                  <a:gd name="connsiteY1-10" fmla="*/ 761206 h 870592"/>
                  <a:gd name="connsiteX2-11" fmla="*/ 459286 w 459286"/>
                  <a:gd name="connsiteY2-12" fmla="*/ 850106 h 870592"/>
                  <a:gd name="connsiteX0-13" fmla="*/ 16721 w 451696"/>
                  <a:gd name="connsiteY0-14" fmla="*/ 0 h 878078"/>
                  <a:gd name="connsiteX1-15" fmla="*/ 32596 w 451696"/>
                  <a:gd name="connsiteY1-16" fmla="*/ 768350 h 878078"/>
                  <a:gd name="connsiteX2-17" fmla="*/ 451696 w 451696"/>
                  <a:gd name="connsiteY2-18" fmla="*/ 857250 h 878078"/>
                  <a:gd name="connsiteX0-19" fmla="*/ 23745 w 458720"/>
                  <a:gd name="connsiteY0-20" fmla="*/ 0 h 878078"/>
                  <a:gd name="connsiteX1-21" fmla="*/ 39620 w 458720"/>
                  <a:gd name="connsiteY1-22" fmla="*/ 768350 h 878078"/>
                  <a:gd name="connsiteX2-23" fmla="*/ 458720 w 458720"/>
                  <a:gd name="connsiteY2-24" fmla="*/ 857250 h 878078"/>
                  <a:gd name="connsiteX0-25" fmla="*/ 9157 w 477469"/>
                  <a:gd name="connsiteY0-26" fmla="*/ 0 h 888062"/>
                  <a:gd name="connsiteX1-27" fmla="*/ 58369 w 477469"/>
                  <a:gd name="connsiteY1-28" fmla="*/ 777875 h 888062"/>
                  <a:gd name="connsiteX2-29" fmla="*/ 477469 w 477469"/>
                  <a:gd name="connsiteY2-30" fmla="*/ 866775 h 888062"/>
                  <a:gd name="connsiteX0-31" fmla="*/ 9625 w 487464"/>
                  <a:gd name="connsiteY0-32" fmla="*/ 0 h 905643"/>
                  <a:gd name="connsiteX1-33" fmla="*/ 58837 w 487464"/>
                  <a:gd name="connsiteY1-34" fmla="*/ 777875 h 905643"/>
                  <a:gd name="connsiteX2-35" fmla="*/ 487464 w 487464"/>
                  <a:gd name="connsiteY2-36" fmla="*/ 890587 h 905643"/>
                  <a:gd name="connsiteX0-37" fmla="*/ 9625 w 487464"/>
                  <a:gd name="connsiteY0-38" fmla="*/ 0 h 895062"/>
                  <a:gd name="connsiteX1-39" fmla="*/ 58837 w 487464"/>
                  <a:gd name="connsiteY1-40" fmla="*/ 777875 h 895062"/>
                  <a:gd name="connsiteX2-41" fmla="*/ 487464 w 487464"/>
                  <a:gd name="connsiteY2-42" fmla="*/ 890587 h 895062"/>
                  <a:gd name="connsiteX0-43" fmla="*/ 23835 w 501674"/>
                  <a:gd name="connsiteY0-44" fmla="*/ 0 h 890891"/>
                  <a:gd name="connsiteX1-45" fmla="*/ 44472 w 501674"/>
                  <a:gd name="connsiteY1-46" fmla="*/ 744538 h 890891"/>
                  <a:gd name="connsiteX2-47" fmla="*/ 501674 w 501674"/>
                  <a:gd name="connsiteY2-48" fmla="*/ 890587 h 890891"/>
                  <a:gd name="connsiteX0-49" fmla="*/ 30916 w 508755"/>
                  <a:gd name="connsiteY0-50" fmla="*/ 0 h 890632"/>
                  <a:gd name="connsiteX1-51" fmla="*/ 51553 w 508755"/>
                  <a:gd name="connsiteY1-52" fmla="*/ 744538 h 890632"/>
                  <a:gd name="connsiteX2-53" fmla="*/ 508755 w 508755"/>
                  <a:gd name="connsiteY2-54" fmla="*/ 890587 h 890632"/>
                  <a:gd name="connsiteX0-55" fmla="*/ 25843 w 503682"/>
                  <a:gd name="connsiteY0-56" fmla="*/ 0 h 890715"/>
                  <a:gd name="connsiteX1-57" fmla="*/ 46480 w 503682"/>
                  <a:gd name="connsiteY1-58" fmla="*/ 744538 h 890715"/>
                  <a:gd name="connsiteX2-59" fmla="*/ 503682 w 503682"/>
                  <a:gd name="connsiteY2-60" fmla="*/ 890587 h 890715"/>
                  <a:gd name="connsiteX0-61" fmla="*/ 15729 w 510233"/>
                  <a:gd name="connsiteY0-62" fmla="*/ 0 h 890892"/>
                  <a:gd name="connsiteX1-63" fmla="*/ 53031 w 510233"/>
                  <a:gd name="connsiteY1-64" fmla="*/ 744539 h 890892"/>
                  <a:gd name="connsiteX2-65" fmla="*/ 510233 w 510233"/>
                  <a:gd name="connsiteY2-66" fmla="*/ 890588 h 890892"/>
                  <a:gd name="connsiteX0-67" fmla="*/ 8165 w 502669"/>
                  <a:gd name="connsiteY0-68" fmla="*/ 0 h 890892"/>
                  <a:gd name="connsiteX1-69" fmla="*/ 45467 w 502669"/>
                  <a:gd name="connsiteY1-70" fmla="*/ 744539 h 890892"/>
                  <a:gd name="connsiteX2-71" fmla="*/ 502669 w 502669"/>
                  <a:gd name="connsiteY2-72" fmla="*/ 890588 h 890892"/>
                  <a:gd name="connsiteX0-73" fmla="*/ 1491 w 510280"/>
                  <a:gd name="connsiteY0-74" fmla="*/ 0 h 888499"/>
                  <a:gd name="connsiteX1-75" fmla="*/ 53078 w 510280"/>
                  <a:gd name="connsiteY1-76" fmla="*/ 742157 h 888499"/>
                  <a:gd name="connsiteX2-77" fmla="*/ 510280 w 510280"/>
                  <a:gd name="connsiteY2-78" fmla="*/ 888206 h 888499"/>
                  <a:gd name="connsiteX0-79" fmla="*/ 4340 w 513129"/>
                  <a:gd name="connsiteY0-80" fmla="*/ 0 h 888499"/>
                  <a:gd name="connsiteX1-81" fmla="*/ 55927 w 513129"/>
                  <a:gd name="connsiteY1-82" fmla="*/ 742157 h 888499"/>
                  <a:gd name="connsiteX2-83" fmla="*/ 513129 w 513129"/>
                  <a:gd name="connsiteY2-84" fmla="*/ 888206 h 888499"/>
                  <a:gd name="connsiteX0-85" fmla="*/ 16617 w 525406"/>
                  <a:gd name="connsiteY0-86" fmla="*/ 0 h 913488"/>
                  <a:gd name="connsiteX1-87" fmla="*/ 45344 w 525406"/>
                  <a:gd name="connsiteY1-88" fmla="*/ 825977 h 913488"/>
                  <a:gd name="connsiteX2-89" fmla="*/ 525406 w 525406"/>
                  <a:gd name="connsiteY2-90" fmla="*/ 888206 h 913488"/>
                  <a:gd name="connsiteX0-91" fmla="*/ 21537 w 530326"/>
                  <a:gd name="connsiteY0-92" fmla="*/ 0 h 891925"/>
                  <a:gd name="connsiteX1-93" fmla="*/ 42644 w 530326"/>
                  <a:gd name="connsiteY1-94" fmla="*/ 772637 h 891925"/>
                  <a:gd name="connsiteX2-95" fmla="*/ 530326 w 530326"/>
                  <a:gd name="connsiteY2-96" fmla="*/ 888206 h 8919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30326" h="891925">
                    <a:moveTo>
                      <a:pt x="21537" y="0"/>
                    </a:moveTo>
                    <a:cubicBezTo>
                      <a:pt x="26572" y="307181"/>
                      <a:pt x="-42154" y="624603"/>
                      <a:pt x="42644" y="772637"/>
                    </a:cubicBezTo>
                    <a:cubicBezTo>
                      <a:pt x="127442" y="920671"/>
                      <a:pt x="349881" y="889793"/>
                      <a:pt x="530326" y="888206"/>
                    </a:cubicBezTo>
                  </a:path>
                </a:pathLst>
              </a:custGeom>
              <a:noFill/>
              <a:ln w="444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0" name="矩形: 圆角 14"/>
              <p:cNvSpPr/>
              <p:nvPr/>
            </p:nvSpPr>
            <p:spPr>
              <a:xfrm>
                <a:off x="679163" y="1318169"/>
                <a:ext cx="46006" cy="154187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75990" y="1210079"/>
                <a:ext cx="46006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565973" y="701424"/>
                <a:ext cx="46007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494486" y="568851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省略号的作用</a:t>
            </a:r>
            <a:endParaRPr lang="zh-CN" altLang="en-US" sz="40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8047" y="1275606"/>
            <a:ext cx="637222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引文或引述的话有所省略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重复词语的省略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列举同类事物和序数词语的省略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静默或思考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⑤表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说话断断续续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⑥表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语言的中断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⑦表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话未说完，语意未尽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446405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分号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6643" y="1403940"/>
            <a:ext cx="84938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是的，保住了这黄土，我们才有这绿树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有了这绿树，我们才守住了这片土。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亭台楼阁、池馆水榭，掩映在青松翠柏之中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假山怪石、花坛盆景、藤萝翠竹，点缀其间。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575" y="588061"/>
            <a:ext cx="8358188" cy="4022148"/>
            <a:chOff x="400050" y="348854"/>
            <a:chExt cx="8358188" cy="4424363"/>
          </a:xfrm>
        </p:grpSpPr>
        <p:sp>
          <p:nvSpPr>
            <p:cNvPr id="3" name="矩形: 圆角 6"/>
            <p:cNvSpPr/>
            <p:nvPr/>
          </p:nvSpPr>
          <p:spPr>
            <a:xfrm>
              <a:off x="400050" y="348854"/>
              <a:ext cx="8358188" cy="4424363"/>
            </a:xfrm>
            <a:prstGeom prst="roundRect">
              <a:avLst>
                <a:gd name="adj" fmla="val 8025"/>
              </a:avLst>
            </a:prstGeom>
            <a:solidFill>
              <a:schemeClr val="accent6">
                <a:lumMod val="20000"/>
                <a:lumOff val="80000"/>
                <a:alpha val="85098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endParaRPr>
            </a:p>
          </p:txBody>
        </p:sp>
        <p:grpSp>
          <p:nvGrpSpPr>
            <p:cNvPr id="4" name="组合 12"/>
            <p:cNvGrpSpPr/>
            <p:nvPr/>
          </p:nvGrpSpPr>
          <p:grpSpPr bwMode="auto">
            <a:xfrm rot="10800000">
              <a:off x="7901979" y="4017170"/>
              <a:ext cx="702469" cy="578644"/>
              <a:chOff x="672817" y="696656"/>
              <a:chExt cx="935990" cy="772520"/>
            </a:xfrm>
          </p:grpSpPr>
          <p:sp>
            <p:nvSpPr>
              <p:cNvPr id="5" name="任意多边形: 形状 13"/>
              <p:cNvSpPr/>
              <p:nvPr/>
            </p:nvSpPr>
            <p:spPr>
              <a:xfrm rot="5400000">
                <a:off x="873771" y="516325"/>
                <a:ext cx="530909" cy="891570"/>
              </a:xfrm>
              <a:custGeom>
                <a:avLst/>
                <a:gdLst>
                  <a:gd name="connsiteX0" fmla="*/ 49093 w 455493"/>
                  <a:gd name="connsiteY0" fmla="*/ 0 h 858125"/>
                  <a:gd name="connsiteX1" fmla="*/ 36393 w 455493"/>
                  <a:gd name="connsiteY1" fmla="*/ 749300 h 858125"/>
                  <a:gd name="connsiteX2" fmla="*/ 455493 w 455493"/>
                  <a:gd name="connsiteY2" fmla="*/ 838200 h 858125"/>
                  <a:gd name="connsiteX0-1" fmla="*/ 26968 w 480993"/>
                  <a:gd name="connsiteY0-2" fmla="*/ 0 h 870592"/>
                  <a:gd name="connsiteX1-3" fmla="*/ 61893 w 480993"/>
                  <a:gd name="connsiteY1-4" fmla="*/ 761206 h 870592"/>
                  <a:gd name="connsiteX2-5" fmla="*/ 480993 w 480993"/>
                  <a:gd name="connsiteY2-6" fmla="*/ 850106 h 870592"/>
                  <a:gd name="connsiteX0-7" fmla="*/ 5261 w 459286"/>
                  <a:gd name="connsiteY0-8" fmla="*/ 0 h 870592"/>
                  <a:gd name="connsiteX1-9" fmla="*/ 40186 w 459286"/>
                  <a:gd name="connsiteY1-10" fmla="*/ 761206 h 870592"/>
                  <a:gd name="connsiteX2-11" fmla="*/ 459286 w 459286"/>
                  <a:gd name="connsiteY2-12" fmla="*/ 850106 h 870592"/>
                  <a:gd name="connsiteX0-13" fmla="*/ 16721 w 451696"/>
                  <a:gd name="connsiteY0-14" fmla="*/ 0 h 878078"/>
                  <a:gd name="connsiteX1-15" fmla="*/ 32596 w 451696"/>
                  <a:gd name="connsiteY1-16" fmla="*/ 768350 h 878078"/>
                  <a:gd name="connsiteX2-17" fmla="*/ 451696 w 451696"/>
                  <a:gd name="connsiteY2-18" fmla="*/ 857250 h 878078"/>
                  <a:gd name="connsiteX0-19" fmla="*/ 23745 w 458720"/>
                  <a:gd name="connsiteY0-20" fmla="*/ 0 h 878078"/>
                  <a:gd name="connsiteX1-21" fmla="*/ 39620 w 458720"/>
                  <a:gd name="connsiteY1-22" fmla="*/ 768350 h 878078"/>
                  <a:gd name="connsiteX2-23" fmla="*/ 458720 w 458720"/>
                  <a:gd name="connsiteY2-24" fmla="*/ 857250 h 878078"/>
                  <a:gd name="connsiteX0-25" fmla="*/ 9157 w 477469"/>
                  <a:gd name="connsiteY0-26" fmla="*/ 0 h 888062"/>
                  <a:gd name="connsiteX1-27" fmla="*/ 58369 w 477469"/>
                  <a:gd name="connsiteY1-28" fmla="*/ 777875 h 888062"/>
                  <a:gd name="connsiteX2-29" fmla="*/ 477469 w 477469"/>
                  <a:gd name="connsiteY2-30" fmla="*/ 866775 h 888062"/>
                  <a:gd name="connsiteX0-31" fmla="*/ 9625 w 487464"/>
                  <a:gd name="connsiteY0-32" fmla="*/ 0 h 905643"/>
                  <a:gd name="connsiteX1-33" fmla="*/ 58837 w 487464"/>
                  <a:gd name="connsiteY1-34" fmla="*/ 777875 h 905643"/>
                  <a:gd name="connsiteX2-35" fmla="*/ 487464 w 487464"/>
                  <a:gd name="connsiteY2-36" fmla="*/ 890587 h 905643"/>
                  <a:gd name="connsiteX0-37" fmla="*/ 9625 w 487464"/>
                  <a:gd name="connsiteY0-38" fmla="*/ 0 h 895062"/>
                  <a:gd name="connsiteX1-39" fmla="*/ 58837 w 487464"/>
                  <a:gd name="connsiteY1-40" fmla="*/ 777875 h 895062"/>
                  <a:gd name="connsiteX2-41" fmla="*/ 487464 w 487464"/>
                  <a:gd name="connsiteY2-42" fmla="*/ 890587 h 895062"/>
                  <a:gd name="connsiteX0-43" fmla="*/ 23835 w 501674"/>
                  <a:gd name="connsiteY0-44" fmla="*/ 0 h 890891"/>
                  <a:gd name="connsiteX1-45" fmla="*/ 44472 w 501674"/>
                  <a:gd name="connsiteY1-46" fmla="*/ 744538 h 890891"/>
                  <a:gd name="connsiteX2-47" fmla="*/ 501674 w 501674"/>
                  <a:gd name="connsiteY2-48" fmla="*/ 890587 h 890891"/>
                  <a:gd name="connsiteX0-49" fmla="*/ 30916 w 508755"/>
                  <a:gd name="connsiteY0-50" fmla="*/ 0 h 890632"/>
                  <a:gd name="connsiteX1-51" fmla="*/ 51553 w 508755"/>
                  <a:gd name="connsiteY1-52" fmla="*/ 744538 h 890632"/>
                  <a:gd name="connsiteX2-53" fmla="*/ 508755 w 508755"/>
                  <a:gd name="connsiteY2-54" fmla="*/ 890587 h 890632"/>
                  <a:gd name="connsiteX0-55" fmla="*/ 25843 w 503682"/>
                  <a:gd name="connsiteY0-56" fmla="*/ 0 h 890715"/>
                  <a:gd name="connsiteX1-57" fmla="*/ 46480 w 503682"/>
                  <a:gd name="connsiteY1-58" fmla="*/ 744538 h 890715"/>
                  <a:gd name="connsiteX2-59" fmla="*/ 503682 w 503682"/>
                  <a:gd name="connsiteY2-60" fmla="*/ 890587 h 890715"/>
                  <a:gd name="connsiteX0-61" fmla="*/ 15729 w 510233"/>
                  <a:gd name="connsiteY0-62" fmla="*/ 0 h 890892"/>
                  <a:gd name="connsiteX1-63" fmla="*/ 53031 w 510233"/>
                  <a:gd name="connsiteY1-64" fmla="*/ 744539 h 890892"/>
                  <a:gd name="connsiteX2-65" fmla="*/ 510233 w 510233"/>
                  <a:gd name="connsiteY2-66" fmla="*/ 890588 h 890892"/>
                  <a:gd name="connsiteX0-67" fmla="*/ 8165 w 502669"/>
                  <a:gd name="connsiteY0-68" fmla="*/ 0 h 890892"/>
                  <a:gd name="connsiteX1-69" fmla="*/ 45467 w 502669"/>
                  <a:gd name="connsiteY1-70" fmla="*/ 744539 h 890892"/>
                  <a:gd name="connsiteX2-71" fmla="*/ 502669 w 502669"/>
                  <a:gd name="connsiteY2-72" fmla="*/ 890588 h 890892"/>
                  <a:gd name="connsiteX0-73" fmla="*/ 1491 w 510280"/>
                  <a:gd name="connsiteY0-74" fmla="*/ 0 h 888499"/>
                  <a:gd name="connsiteX1-75" fmla="*/ 53078 w 510280"/>
                  <a:gd name="connsiteY1-76" fmla="*/ 742157 h 888499"/>
                  <a:gd name="connsiteX2-77" fmla="*/ 510280 w 510280"/>
                  <a:gd name="connsiteY2-78" fmla="*/ 888206 h 888499"/>
                  <a:gd name="connsiteX0-79" fmla="*/ 4340 w 513129"/>
                  <a:gd name="connsiteY0-80" fmla="*/ 0 h 888499"/>
                  <a:gd name="connsiteX1-81" fmla="*/ 55927 w 513129"/>
                  <a:gd name="connsiteY1-82" fmla="*/ 742157 h 888499"/>
                  <a:gd name="connsiteX2-83" fmla="*/ 513129 w 513129"/>
                  <a:gd name="connsiteY2-84" fmla="*/ 888206 h 888499"/>
                  <a:gd name="connsiteX0-85" fmla="*/ 16617 w 525406"/>
                  <a:gd name="connsiteY0-86" fmla="*/ 0 h 913488"/>
                  <a:gd name="connsiteX1-87" fmla="*/ 45344 w 525406"/>
                  <a:gd name="connsiteY1-88" fmla="*/ 825977 h 913488"/>
                  <a:gd name="connsiteX2-89" fmla="*/ 525406 w 525406"/>
                  <a:gd name="connsiteY2-90" fmla="*/ 888206 h 913488"/>
                  <a:gd name="connsiteX0-91" fmla="*/ 21537 w 530326"/>
                  <a:gd name="connsiteY0-92" fmla="*/ 0 h 891925"/>
                  <a:gd name="connsiteX1-93" fmla="*/ 42644 w 530326"/>
                  <a:gd name="connsiteY1-94" fmla="*/ 772637 h 891925"/>
                  <a:gd name="connsiteX2-95" fmla="*/ 530326 w 530326"/>
                  <a:gd name="connsiteY2-96" fmla="*/ 888206 h 8919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30326" h="891925">
                    <a:moveTo>
                      <a:pt x="21537" y="0"/>
                    </a:moveTo>
                    <a:cubicBezTo>
                      <a:pt x="26572" y="307181"/>
                      <a:pt x="-42154" y="624603"/>
                      <a:pt x="42644" y="772637"/>
                    </a:cubicBezTo>
                    <a:cubicBezTo>
                      <a:pt x="127442" y="920671"/>
                      <a:pt x="349881" y="889793"/>
                      <a:pt x="530326" y="888206"/>
                    </a:cubicBezTo>
                  </a:path>
                </a:pathLst>
              </a:custGeom>
              <a:noFill/>
              <a:ln w="444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6" name="矩形: 圆角 14"/>
              <p:cNvSpPr/>
              <p:nvPr/>
            </p:nvSpPr>
            <p:spPr>
              <a:xfrm>
                <a:off x="679163" y="1318169"/>
                <a:ext cx="46006" cy="154187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675990" y="1210079"/>
                <a:ext cx="46006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565973" y="701424"/>
                <a:ext cx="46007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</p:grpSp>
      </p:grpSp>
      <p:sp>
        <p:nvSpPr>
          <p:cNvPr id="9" name="文本框 4"/>
          <p:cNvSpPr txBox="1"/>
          <p:nvPr/>
        </p:nvSpPr>
        <p:spPr>
          <a:xfrm>
            <a:off x="494486" y="568851"/>
            <a:ext cx="7821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分号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作用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533142" y="1264260"/>
            <a:ext cx="8205797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分号是一种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介于逗号和句号之间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的标点符号，主要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用以分隔存在一定关系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并列、转折、承接、因果等，通常以并列关系居多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的两句分句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——分句可以属于单重复句，也可以是多重复句的第一层分句，或者是大句中的并列部分。除此之外，分号还可以用来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分隔作为列举分项出现的并列短语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，或是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辞书中同一义项的不同释义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865073" y="1741805"/>
            <a:ext cx="296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练习题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462" y="697999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一、给下面的句子加上标点符号。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1350918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捡起一朵落花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捧在手中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我嗅到了大自然的芬芳清香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拾起一片落叶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细数精致的纹理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我看到了它蕴含的生命的奥秘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在它们走向泥土的途中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我加入了这短暂而别有深意的仪式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捧起一块石头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轻轻敲击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我听见远古火山爆发的声浪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听见时间隆隆的回声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86268" y="120359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33595" y="119212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7318" y="158967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13343" y="158967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99418" y="158967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78698" y="1980203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99518" y="1980203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08718" y="2453913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13818" y="2423433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41618" y="287364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85068" y="287364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19748" y="3290208"/>
            <a:ext cx="392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6454" y="402799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二、</a:t>
            </a:r>
            <a:r>
              <a:rPr lang="zh-CN" altLang="en-US" dirty="0"/>
              <a:t>选择引号的用法。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69811" y="1134780"/>
            <a:ext cx="8660769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A．表示引用部分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 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B．表示特定称谓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</a:pP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C．表讽刺或否定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D．表着重指出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我们的“大蜻蜓”已经稳稳当当地飞上了天空</a:t>
            </a:r>
            <a:r>
              <a:rPr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   ）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“桂林山水甲天下”，</a:t>
            </a:r>
            <a:r>
              <a:rPr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桂林山水果真名不虚传。（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 ）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10000"/>
              </a:lnSpc>
            </a:pPr>
            <a:r>
              <a:rPr lang="en-US"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人，不能低下高贵的头，只有怕死鬼才乞求“自由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”。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10000"/>
              </a:lnSpc>
            </a:pPr>
            <a:r>
              <a:rPr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 ）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10000"/>
              </a:lnSpc>
            </a:pPr>
            <a:r>
              <a:rPr lang="en-US"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洪教头措手不及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，“</a:t>
            </a:r>
            <a:r>
              <a:rPr sz="26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扑”的一声倒在地上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。（    ）</a:t>
            </a:r>
            <a:endParaRPr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46817" y="1884626"/>
            <a:ext cx="392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en-US" altLang="zh-CN" sz="2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46674" y="2406384"/>
            <a:ext cx="392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2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86292" y="3252778"/>
            <a:ext cx="392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en-US" altLang="zh-CN" sz="2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10228" y="3675301"/>
            <a:ext cx="392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en-US" altLang="zh-CN" sz="2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9512" y="339502"/>
            <a:ext cx="8670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三、</a:t>
            </a:r>
            <a:r>
              <a:rPr lang="zh-CN" altLang="en-US" dirty="0"/>
              <a:t>给结尾句子加上标点，表示不同的意思。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9758" y="1563638"/>
            <a:ext cx="8346698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传说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有个吝啬的财主请位先生来教儿子。来时先生起草了个契约，就是上文的内容。但财主理解的是：供给先生的饭食，没有米面也可以，没有鸡鸭也可以，没有鱼肉也可以，没有银钱也可以，就非常高兴地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留下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了先生，并且粗茶淡饭伙食很差，年底结账时，还不想给塾资。但先生却拿出契约要财主承担违约的责任，并赔偿他一年来伙食不好的巨大损失。先生为什么这样说呢？请你注标点说明先生的意思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7584" y="998488"/>
            <a:ext cx="7372985" cy="5651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无米面也可无鸡鸭也可无鱼肉也可无银钱也可</a:t>
            </a:r>
            <a:endParaRPr lang="zh-CN" altLang="en-US" dirty="0"/>
          </a:p>
        </p:txBody>
      </p:sp>
      <p:sp>
        <p:nvSpPr>
          <p:cNvPr id="7" name="文本框 5"/>
          <p:cNvSpPr txBox="1"/>
          <p:nvPr/>
        </p:nvSpPr>
        <p:spPr>
          <a:xfrm>
            <a:off x="360258" y="4443958"/>
            <a:ext cx="810017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无米面也可无鸡鸭也可无鱼肉也可无银钱也可</a:t>
            </a:r>
            <a:endParaRPr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032847" y="4302854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2195736" y="4290154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;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3047132" y="4302854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4224660" y="4264754"/>
            <a:ext cx="3638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;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7"/>
          <p:cNvSpPr txBox="1"/>
          <p:nvPr/>
        </p:nvSpPr>
        <p:spPr>
          <a:xfrm>
            <a:off x="5063356" y="4302854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219676" y="4253334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;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034224" y="4303775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0"/>
          <p:cNvSpPr txBox="1"/>
          <p:nvPr/>
        </p:nvSpPr>
        <p:spPr>
          <a:xfrm>
            <a:off x="8259621" y="4341649"/>
            <a:ext cx="392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4"/>
          <p:cNvSpPr txBox="1"/>
          <p:nvPr/>
        </p:nvSpPr>
        <p:spPr>
          <a:xfrm>
            <a:off x="2531894" y="2626915"/>
            <a:ext cx="4776410" cy="1384995"/>
          </a:xfrm>
          <a:prstGeom prst="wedgeRectCallout">
            <a:avLst>
              <a:gd name="adj1" fmla="val -38154"/>
              <a:gd name="adj2" fmla="val 74028"/>
            </a:avLst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这里的引号表示并列。不同的标点符号在相同的句子里也会有不同的意思。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5110" y="518160"/>
            <a:ext cx="782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四、</a:t>
            </a:r>
            <a:r>
              <a:rPr lang="zh-CN" altLang="en-US" dirty="0"/>
              <a:t>判断下面句子中的标点使用是否正确。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7750" y="1262380"/>
            <a:ext cx="86347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人们都说：“桂林山水甲天下”。（   ） 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这个养殖场里什么鸟都有：珍珠鸟，天鹅，角鸡，鹁鸪，孔雀。 （    ）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贝多芬花了一夜的功夫，才把刚才弹的曲子：月光曲记录下来。（   ） 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为什么昨天答应得好好的？今天又反悔了呢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endParaRPr 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50270" y="1223263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19695" y="2121788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57770" y="2987675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020" y="3777972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725805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西子湖畔风景优美！  （   ） 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当老师问：“学数学最怕什么？”的时候，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大家异口同声回答粗心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楼顶的大钟，敲了八下。我们的张老师，还伏在办公桌上，全神贯注地，批改着作业。 （    ）  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“这难道不是你的错吗？”这是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反问句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。 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  ）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参加大会的有干部，工人，还有科学家。 （  ） 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几十年，几百年，几千年，时间一转眼就过了。  （   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44008" y="725805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1498" y="1581150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0232" y="2409820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42514" y="2810933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96336" y="3267075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6120" y="4172585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✖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4155" y="342900"/>
            <a:ext cx="8562975" cy="1512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读句子，写出每句中省略号所表达的意思。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①表引文或引述的话有所省略；②表列举同类事物和序数词语的省略；③表静默或思考。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760" y="1809115"/>
            <a:ext cx="86658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我小时候，妈妈哄我睡觉时常常哼起《摇篮曲》：“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月儿明，风儿静，树叶儿遮窗棂啊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”(      ) 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肉店里有山鹬啊，鹧鸪啊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可是那些东西哪儿打来的，店里的伙计不肯说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。(      ) 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3.“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我？”桑娜脸色发白，说：“我嘛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缝缝补补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风吼得这么凶，真叫人害怕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81900" y="2207895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76056" y="3097530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60232" y="3963670"/>
            <a:ext cx="39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2560" y="353695"/>
            <a:ext cx="2177192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书名号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7504" y="1347614"/>
            <a:ext cx="9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1.那天临走的时候，伯父送我两本书，一本是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7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一本是</a:t>
            </a:r>
            <a:r>
              <a:rPr lang="en-US" altLang="zh-CN" sz="27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en-US" altLang="zh-CN" sz="27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小约翰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</a:t>
            </a:r>
            <a:r>
              <a:rPr lang="en-US" altLang="zh-CN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五星红旗在雄壮的</a:t>
            </a:r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义勇军进行曲</a:t>
            </a:r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中徐徐上升。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有戴嵩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牛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一轴，尤所爱，锦囊玉轴，常以自随。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比如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拾玉镯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小姑娘纳鞋底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，鞋底是实的，针线可是虚的，但在演员手里，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远远胜过了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2560" y="517525"/>
            <a:ext cx="8634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六、</a:t>
            </a:r>
            <a:r>
              <a:rPr lang="zh-CN" altLang="en-US" dirty="0"/>
              <a:t>给下面句子加上标点符号，使它表示两种不同的意思。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2560" y="1733535"/>
            <a:ext cx="8634730" cy="189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中国女排打败了日本女排得了冠军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（1）＿＿＿＿＿＿＿＿＿＿＿＿＿＿＿＿＿＿＿ 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（2）＿＿＿＿＿＿＿＿＿＿＿＿＿＿＿＿＿＿＿＿＿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00" y="2404745"/>
            <a:ext cx="61645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中国女排打败了日本女排</a:t>
            </a:r>
            <a:r>
              <a:rPr 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得了冠军</a:t>
            </a:r>
            <a:r>
              <a:rPr 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7635" y="3001010"/>
            <a:ext cx="61645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中国女排打败了</a:t>
            </a:r>
            <a:r>
              <a:rPr 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日本女排得了冠军</a:t>
            </a:r>
            <a:r>
              <a:rPr 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384810"/>
            <a:ext cx="86347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七、</a:t>
            </a:r>
            <a:r>
              <a:rPr lang="zh-CN" altLang="en-US" dirty="0"/>
              <a:t>根据破折号的不同用法，仿照例子各写一句话。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1290" y="1583690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他对我说：“九寨沟的风景真是很美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哎，对了，你没有去过。”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</a:t>
            </a:r>
            <a:endParaRPr sz="28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sz="28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远远地望见了一条迂回的明如玻璃的带子——河！ 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4965" y="2435225"/>
            <a:ext cx="84410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到山上打柴的记忆至今都是幸福而快乐的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尽管那是童年十分辛苦的一种劳作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965" y="3829050"/>
            <a:ext cx="82251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迈进金黄色的大门，穿过宽阔的风门厅和衣帽厅，就到了大会堂建筑的枢纽部分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中央大厅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1649412" y="1059448"/>
            <a:ext cx="7531100" cy="504190"/>
          </a:xfrm>
          <a:prstGeom prst="wedgeRect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第一句话是表示意思的转折，第二句话是表示解释说明。</a:t>
            </a:r>
            <a:endParaRPr lang="zh-CN" altLang="en-US" sz="24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8601" y="342404"/>
            <a:ext cx="8228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八、</a:t>
            </a:r>
            <a:r>
              <a:rPr lang="zh-CN" altLang="en-US" dirty="0"/>
              <a:t>给下面的这段话加标点，把正确一项的序号填在句末的括号里。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26732" y="1491630"/>
            <a:ext cx="7986658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为什么瓜秧开了花不结瓜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是水浇得不够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是肥施得不够足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还是土壤根本不行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一位雷达兵在生产队当过副队长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他找到了答案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瓜秧开了花要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授粉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                         （   ） 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A． ？ ？ ？ ？ ， —— ！ 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B． ？ 、 、 ？ ， ， 。   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C． ？ ， ， ？ ， ： 。  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D． ， ， ？ 。 —— 。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08304" y="2564249"/>
            <a:ext cx="3924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09575" y="588061"/>
            <a:ext cx="8358188" cy="4022148"/>
            <a:chOff x="400050" y="348854"/>
            <a:chExt cx="8358188" cy="4424363"/>
          </a:xfrm>
        </p:grpSpPr>
        <p:sp>
          <p:nvSpPr>
            <p:cNvPr id="7" name="矩形: 圆角 6"/>
            <p:cNvSpPr/>
            <p:nvPr/>
          </p:nvSpPr>
          <p:spPr>
            <a:xfrm>
              <a:off x="400050" y="348854"/>
              <a:ext cx="8358188" cy="4424363"/>
            </a:xfrm>
            <a:prstGeom prst="roundRect">
              <a:avLst>
                <a:gd name="adj" fmla="val 8025"/>
              </a:avLst>
            </a:prstGeom>
            <a:solidFill>
              <a:schemeClr val="accent6">
                <a:lumMod val="20000"/>
                <a:lumOff val="80000"/>
                <a:alpha val="85098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endParaRPr>
            </a:p>
          </p:txBody>
        </p:sp>
        <p:grpSp>
          <p:nvGrpSpPr>
            <p:cNvPr id="8" name="组合 12"/>
            <p:cNvGrpSpPr/>
            <p:nvPr/>
          </p:nvGrpSpPr>
          <p:grpSpPr bwMode="auto">
            <a:xfrm rot="10800000">
              <a:off x="7901979" y="4017170"/>
              <a:ext cx="702469" cy="578644"/>
              <a:chOff x="672817" y="696656"/>
              <a:chExt cx="935990" cy="772520"/>
            </a:xfrm>
          </p:grpSpPr>
          <p:sp>
            <p:nvSpPr>
              <p:cNvPr id="9" name="任意多边形: 形状 13"/>
              <p:cNvSpPr/>
              <p:nvPr/>
            </p:nvSpPr>
            <p:spPr>
              <a:xfrm rot="5400000">
                <a:off x="873771" y="516325"/>
                <a:ext cx="530909" cy="891570"/>
              </a:xfrm>
              <a:custGeom>
                <a:avLst/>
                <a:gdLst>
                  <a:gd name="connsiteX0" fmla="*/ 49093 w 455493"/>
                  <a:gd name="connsiteY0" fmla="*/ 0 h 858125"/>
                  <a:gd name="connsiteX1" fmla="*/ 36393 w 455493"/>
                  <a:gd name="connsiteY1" fmla="*/ 749300 h 858125"/>
                  <a:gd name="connsiteX2" fmla="*/ 455493 w 455493"/>
                  <a:gd name="connsiteY2" fmla="*/ 838200 h 858125"/>
                  <a:gd name="connsiteX0-1" fmla="*/ 26968 w 480993"/>
                  <a:gd name="connsiteY0-2" fmla="*/ 0 h 870592"/>
                  <a:gd name="connsiteX1-3" fmla="*/ 61893 w 480993"/>
                  <a:gd name="connsiteY1-4" fmla="*/ 761206 h 870592"/>
                  <a:gd name="connsiteX2-5" fmla="*/ 480993 w 480993"/>
                  <a:gd name="connsiteY2-6" fmla="*/ 850106 h 870592"/>
                  <a:gd name="connsiteX0-7" fmla="*/ 5261 w 459286"/>
                  <a:gd name="connsiteY0-8" fmla="*/ 0 h 870592"/>
                  <a:gd name="connsiteX1-9" fmla="*/ 40186 w 459286"/>
                  <a:gd name="connsiteY1-10" fmla="*/ 761206 h 870592"/>
                  <a:gd name="connsiteX2-11" fmla="*/ 459286 w 459286"/>
                  <a:gd name="connsiteY2-12" fmla="*/ 850106 h 870592"/>
                  <a:gd name="connsiteX0-13" fmla="*/ 16721 w 451696"/>
                  <a:gd name="connsiteY0-14" fmla="*/ 0 h 878078"/>
                  <a:gd name="connsiteX1-15" fmla="*/ 32596 w 451696"/>
                  <a:gd name="connsiteY1-16" fmla="*/ 768350 h 878078"/>
                  <a:gd name="connsiteX2-17" fmla="*/ 451696 w 451696"/>
                  <a:gd name="connsiteY2-18" fmla="*/ 857250 h 878078"/>
                  <a:gd name="connsiteX0-19" fmla="*/ 23745 w 458720"/>
                  <a:gd name="connsiteY0-20" fmla="*/ 0 h 878078"/>
                  <a:gd name="connsiteX1-21" fmla="*/ 39620 w 458720"/>
                  <a:gd name="connsiteY1-22" fmla="*/ 768350 h 878078"/>
                  <a:gd name="connsiteX2-23" fmla="*/ 458720 w 458720"/>
                  <a:gd name="connsiteY2-24" fmla="*/ 857250 h 878078"/>
                  <a:gd name="connsiteX0-25" fmla="*/ 9157 w 477469"/>
                  <a:gd name="connsiteY0-26" fmla="*/ 0 h 888062"/>
                  <a:gd name="connsiteX1-27" fmla="*/ 58369 w 477469"/>
                  <a:gd name="connsiteY1-28" fmla="*/ 777875 h 888062"/>
                  <a:gd name="connsiteX2-29" fmla="*/ 477469 w 477469"/>
                  <a:gd name="connsiteY2-30" fmla="*/ 866775 h 888062"/>
                  <a:gd name="connsiteX0-31" fmla="*/ 9625 w 487464"/>
                  <a:gd name="connsiteY0-32" fmla="*/ 0 h 905643"/>
                  <a:gd name="connsiteX1-33" fmla="*/ 58837 w 487464"/>
                  <a:gd name="connsiteY1-34" fmla="*/ 777875 h 905643"/>
                  <a:gd name="connsiteX2-35" fmla="*/ 487464 w 487464"/>
                  <a:gd name="connsiteY2-36" fmla="*/ 890587 h 905643"/>
                  <a:gd name="connsiteX0-37" fmla="*/ 9625 w 487464"/>
                  <a:gd name="connsiteY0-38" fmla="*/ 0 h 895062"/>
                  <a:gd name="connsiteX1-39" fmla="*/ 58837 w 487464"/>
                  <a:gd name="connsiteY1-40" fmla="*/ 777875 h 895062"/>
                  <a:gd name="connsiteX2-41" fmla="*/ 487464 w 487464"/>
                  <a:gd name="connsiteY2-42" fmla="*/ 890587 h 895062"/>
                  <a:gd name="connsiteX0-43" fmla="*/ 23835 w 501674"/>
                  <a:gd name="connsiteY0-44" fmla="*/ 0 h 890891"/>
                  <a:gd name="connsiteX1-45" fmla="*/ 44472 w 501674"/>
                  <a:gd name="connsiteY1-46" fmla="*/ 744538 h 890891"/>
                  <a:gd name="connsiteX2-47" fmla="*/ 501674 w 501674"/>
                  <a:gd name="connsiteY2-48" fmla="*/ 890587 h 890891"/>
                  <a:gd name="connsiteX0-49" fmla="*/ 30916 w 508755"/>
                  <a:gd name="connsiteY0-50" fmla="*/ 0 h 890632"/>
                  <a:gd name="connsiteX1-51" fmla="*/ 51553 w 508755"/>
                  <a:gd name="connsiteY1-52" fmla="*/ 744538 h 890632"/>
                  <a:gd name="connsiteX2-53" fmla="*/ 508755 w 508755"/>
                  <a:gd name="connsiteY2-54" fmla="*/ 890587 h 890632"/>
                  <a:gd name="connsiteX0-55" fmla="*/ 25843 w 503682"/>
                  <a:gd name="connsiteY0-56" fmla="*/ 0 h 890715"/>
                  <a:gd name="connsiteX1-57" fmla="*/ 46480 w 503682"/>
                  <a:gd name="connsiteY1-58" fmla="*/ 744538 h 890715"/>
                  <a:gd name="connsiteX2-59" fmla="*/ 503682 w 503682"/>
                  <a:gd name="connsiteY2-60" fmla="*/ 890587 h 890715"/>
                  <a:gd name="connsiteX0-61" fmla="*/ 15729 w 510233"/>
                  <a:gd name="connsiteY0-62" fmla="*/ 0 h 890892"/>
                  <a:gd name="connsiteX1-63" fmla="*/ 53031 w 510233"/>
                  <a:gd name="connsiteY1-64" fmla="*/ 744539 h 890892"/>
                  <a:gd name="connsiteX2-65" fmla="*/ 510233 w 510233"/>
                  <a:gd name="connsiteY2-66" fmla="*/ 890588 h 890892"/>
                  <a:gd name="connsiteX0-67" fmla="*/ 8165 w 502669"/>
                  <a:gd name="connsiteY0-68" fmla="*/ 0 h 890892"/>
                  <a:gd name="connsiteX1-69" fmla="*/ 45467 w 502669"/>
                  <a:gd name="connsiteY1-70" fmla="*/ 744539 h 890892"/>
                  <a:gd name="connsiteX2-71" fmla="*/ 502669 w 502669"/>
                  <a:gd name="connsiteY2-72" fmla="*/ 890588 h 890892"/>
                  <a:gd name="connsiteX0-73" fmla="*/ 1491 w 510280"/>
                  <a:gd name="connsiteY0-74" fmla="*/ 0 h 888499"/>
                  <a:gd name="connsiteX1-75" fmla="*/ 53078 w 510280"/>
                  <a:gd name="connsiteY1-76" fmla="*/ 742157 h 888499"/>
                  <a:gd name="connsiteX2-77" fmla="*/ 510280 w 510280"/>
                  <a:gd name="connsiteY2-78" fmla="*/ 888206 h 888499"/>
                  <a:gd name="connsiteX0-79" fmla="*/ 4340 w 513129"/>
                  <a:gd name="connsiteY0-80" fmla="*/ 0 h 888499"/>
                  <a:gd name="connsiteX1-81" fmla="*/ 55927 w 513129"/>
                  <a:gd name="connsiteY1-82" fmla="*/ 742157 h 888499"/>
                  <a:gd name="connsiteX2-83" fmla="*/ 513129 w 513129"/>
                  <a:gd name="connsiteY2-84" fmla="*/ 888206 h 888499"/>
                  <a:gd name="connsiteX0-85" fmla="*/ 16617 w 525406"/>
                  <a:gd name="connsiteY0-86" fmla="*/ 0 h 913488"/>
                  <a:gd name="connsiteX1-87" fmla="*/ 45344 w 525406"/>
                  <a:gd name="connsiteY1-88" fmla="*/ 825977 h 913488"/>
                  <a:gd name="connsiteX2-89" fmla="*/ 525406 w 525406"/>
                  <a:gd name="connsiteY2-90" fmla="*/ 888206 h 913488"/>
                  <a:gd name="connsiteX0-91" fmla="*/ 21537 w 530326"/>
                  <a:gd name="connsiteY0-92" fmla="*/ 0 h 891925"/>
                  <a:gd name="connsiteX1-93" fmla="*/ 42644 w 530326"/>
                  <a:gd name="connsiteY1-94" fmla="*/ 772637 h 891925"/>
                  <a:gd name="connsiteX2-95" fmla="*/ 530326 w 530326"/>
                  <a:gd name="connsiteY2-96" fmla="*/ 888206 h 8919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30326" h="891925">
                    <a:moveTo>
                      <a:pt x="21537" y="0"/>
                    </a:moveTo>
                    <a:cubicBezTo>
                      <a:pt x="26572" y="307181"/>
                      <a:pt x="-42154" y="624603"/>
                      <a:pt x="42644" y="772637"/>
                    </a:cubicBezTo>
                    <a:cubicBezTo>
                      <a:pt x="127442" y="920671"/>
                      <a:pt x="349881" y="889793"/>
                      <a:pt x="530326" y="888206"/>
                    </a:cubicBezTo>
                  </a:path>
                </a:pathLst>
              </a:custGeom>
              <a:noFill/>
              <a:ln w="444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0" name="矩形: 圆角 14"/>
              <p:cNvSpPr/>
              <p:nvPr/>
            </p:nvSpPr>
            <p:spPr>
              <a:xfrm>
                <a:off x="679163" y="1318169"/>
                <a:ext cx="46006" cy="154187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75990" y="1210079"/>
                <a:ext cx="46006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565973" y="701424"/>
                <a:ext cx="46007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474439" y="1275606"/>
            <a:ext cx="8202017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书名号是用于标明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篇名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报刊名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文件名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戏曲名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歌曲名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图画名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等的标点符号，亦用于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歌曲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电影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电视剧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等与书面媒介紧密相关的文艺作品。书名号分为双书名号(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)和单书名号(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〈〉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)，书名号里还有书名号时，外面一层用双书名号，里面一层用单书名号;若单书名号里还有书名号，则单书名号里用双书名号。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7122" y="620033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书名号的作用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311150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双引号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5" y="1017905"/>
            <a:ext cx="86347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怎么了？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爸爸问他。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（提示语在后）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先生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他那灰白的抽动着的嘴唇里发出低微的声音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没留心，踩在碎玻璃上，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玻璃片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插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进脚底了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。疼得厉害，回不了家啦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（提示语在中间）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3.拉车的感激地说：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我家离这儿不远，这就可以支持着回去了。两位好心的先生，我真不知道怎么谢你们!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（提示语在前）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9575" y="588061"/>
            <a:ext cx="8358188" cy="4022148"/>
            <a:chOff x="400050" y="348854"/>
            <a:chExt cx="8358188" cy="4424363"/>
          </a:xfrm>
        </p:grpSpPr>
        <p:sp>
          <p:nvSpPr>
            <p:cNvPr id="7" name="矩形: 圆角 6"/>
            <p:cNvSpPr/>
            <p:nvPr/>
          </p:nvSpPr>
          <p:spPr>
            <a:xfrm>
              <a:off x="400050" y="348854"/>
              <a:ext cx="8358188" cy="4424363"/>
            </a:xfrm>
            <a:prstGeom prst="roundRect">
              <a:avLst>
                <a:gd name="adj" fmla="val 8025"/>
              </a:avLst>
            </a:prstGeom>
            <a:solidFill>
              <a:schemeClr val="accent6">
                <a:lumMod val="20000"/>
                <a:lumOff val="80000"/>
                <a:alpha val="85098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endParaRPr>
            </a:p>
          </p:txBody>
        </p:sp>
        <p:grpSp>
          <p:nvGrpSpPr>
            <p:cNvPr id="8" name="组合 12"/>
            <p:cNvGrpSpPr/>
            <p:nvPr/>
          </p:nvGrpSpPr>
          <p:grpSpPr bwMode="auto">
            <a:xfrm rot="10800000">
              <a:off x="7901979" y="4017170"/>
              <a:ext cx="702469" cy="578644"/>
              <a:chOff x="672817" y="696656"/>
              <a:chExt cx="935990" cy="772520"/>
            </a:xfrm>
          </p:grpSpPr>
          <p:sp>
            <p:nvSpPr>
              <p:cNvPr id="9" name="任意多边形: 形状 13"/>
              <p:cNvSpPr/>
              <p:nvPr/>
            </p:nvSpPr>
            <p:spPr>
              <a:xfrm rot="5400000">
                <a:off x="873771" y="516325"/>
                <a:ext cx="530909" cy="891570"/>
              </a:xfrm>
              <a:custGeom>
                <a:avLst/>
                <a:gdLst>
                  <a:gd name="connsiteX0" fmla="*/ 49093 w 455493"/>
                  <a:gd name="connsiteY0" fmla="*/ 0 h 858125"/>
                  <a:gd name="connsiteX1" fmla="*/ 36393 w 455493"/>
                  <a:gd name="connsiteY1" fmla="*/ 749300 h 858125"/>
                  <a:gd name="connsiteX2" fmla="*/ 455493 w 455493"/>
                  <a:gd name="connsiteY2" fmla="*/ 838200 h 858125"/>
                  <a:gd name="connsiteX0-1" fmla="*/ 26968 w 480993"/>
                  <a:gd name="connsiteY0-2" fmla="*/ 0 h 870592"/>
                  <a:gd name="connsiteX1-3" fmla="*/ 61893 w 480993"/>
                  <a:gd name="connsiteY1-4" fmla="*/ 761206 h 870592"/>
                  <a:gd name="connsiteX2-5" fmla="*/ 480993 w 480993"/>
                  <a:gd name="connsiteY2-6" fmla="*/ 850106 h 870592"/>
                  <a:gd name="connsiteX0-7" fmla="*/ 5261 w 459286"/>
                  <a:gd name="connsiteY0-8" fmla="*/ 0 h 870592"/>
                  <a:gd name="connsiteX1-9" fmla="*/ 40186 w 459286"/>
                  <a:gd name="connsiteY1-10" fmla="*/ 761206 h 870592"/>
                  <a:gd name="connsiteX2-11" fmla="*/ 459286 w 459286"/>
                  <a:gd name="connsiteY2-12" fmla="*/ 850106 h 870592"/>
                  <a:gd name="connsiteX0-13" fmla="*/ 16721 w 451696"/>
                  <a:gd name="connsiteY0-14" fmla="*/ 0 h 878078"/>
                  <a:gd name="connsiteX1-15" fmla="*/ 32596 w 451696"/>
                  <a:gd name="connsiteY1-16" fmla="*/ 768350 h 878078"/>
                  <a:gd name="connsiteX2-17" fmla="*/ 451696 w 451696"/>
                  <a:gd name="connsiteY2-18" fmla="*/ 857250 h 878078"/>
                  <a:gd name="connsiteX0-19" fmla="*/ 23745 w 458720"/>
                  <a:gd name="connsiteY0-20" fmla="*/ 0 h 878078"/>
                  <a:gd name="connsiteX1-21" fmla="*/ 39620 w 458720"/>
                  <a:gd name="connsiteY1-22" fmla="*/ 768350 h 878078"/>
                  <a:gd name="connsiteX2-23" fmla="*/ 458720 w 458720"/>
                  <a:gd name="connsiteY2-24" fmla="*/ 857250 h 878078"/>
                  <a:gd name="connsiteX0-25" fmla="*/ 9157 w 477469"/>
                  <a:gd name="connsiteY0-26" fmla="*/ 0 h 888062"/>
                  <a:gd name="connsiteX1-27" fmla="*/ 58369 w 477469"/>
                  <a:gd name="connsiteY1-28" fmla="*/ 777875 h 888062"/>
                  <a:gd name="connsiteX2-29" fmla="*/ 477469 w 477469"/>
                  <a:gd name="connsiteY2-30" fmla="*/ 866775 h 888062"/>
                  <a:gd name="connsiteX0-31" fmla="*/ 9625 w 487464"/>
                  <a:gd name="connsiteY0-32" fmla="*/ 0 h 905643"/>
                  <a:gd name="connsiteX1-33" fmla="*/ 58837 w 487464"/>
                  <a:gd name="connsiteY1-34" fmla="*/ 777875 h 905643"/>
                  <a:gd name="connsiteX2-35" fmla="*/ 487464 w 487464"/>
                  <a:gd name="connsiteY2-36" fmla="*/ 890587 h 905643"/>
                  <a:gd name="connsiteX0-37" fmla="*/ 9625 w 487464"/>
                  <a:gd name="connsiteY0-38" fmla="*/ 0 h 895062"/>
                  <a:gd name="connsiteX1-39" fmla="*/ 58837 w 487464"/>
                  <a:gd name="connsiteY1-40" fmla="*/ 777875 h 895062"/>
                  <a:gd name="connsiteX2-41" fmla="*/ 487464 w 487464"/>
                  <a:gd name="connsiteY2-42" fmla="*/ 890587 h 895062"/>
                  <a:gd name="connsiteX0-43" fmla="*/ 23835 w 501674"/>
                  <a:gd name="connsiteY0-44" fmla="*/ 0 h 890891"/>
                  <a:gd name="connsiteX1-45" fmla="*/ 44472 w 501674"/>
                  <a:gd name="connsiteY1-46" fmla="*/ 744538 h 890891"/>
                  <a:gd name="connsiteX2-47" fmla="*/ 501674 w 501674"/>
                  <a:gd name="connsiteY2-48" fmla="*/ 890587 h 890891"/>
                  <a:gd name="connsiteX0-49" fmla="*/ 30916 w 508755"/>
                  <a:gd name="connsiteY0-50" fmla="*/ 0 h 890632"/>
                  <a:gd name="connsiteX1-51" fmla="*/ 51553 w 508755"/>
                  <a:gd name="connsiteY1-52" fmla="*/ 744538 h 890632"/>
                  <a:gd name="connsiteX2-53" fmla="*/ 508755 w 508755"/>
                  <a:gd name="connsiteY2-54" fmla="*/ 890587 h 890632"/>
                  <a:gd name="connsiteX0-55" fmla="*/ 25843 w 503682"/>
                  <a:gd name="connsiteY0-56" fmla="*/ 0 h 890715"/>
                  <a:gd name="connsiteX1-57" fmla="*/ 46480 w 503682"/>
                  <a:gd name="connsiteY1-58" fmla="*/ 744538 h 890715"/>
                  <a:gd name="connsiteX2-59" fmla="*/ 503682 w 503682"/>
                  <a:gd name="connsiteY2-60" fmla="*/ 890587 h 890715"/>
                  <a:gd name="connsiteX0-61" fmla="*/ 15729 w 510233"/>
                  <a:gd name="connsiteY0-62" fmla="*/ 0 h 890892"/>
                  <a:gd name="connsiteX1-63" fmla="*/ 53031 w 510233"/>
                  <a:gd name="connsiteY1-64" fmla="*/ 744539 h 890892"/>
                  <a:gd name="connsiteX2-65" fmla="*/ 510233 w 510233"/>
                  <a:gd name="connsiteY2-66" fmla="*/ 890588 h 890892"/>
                  <a:gd name="connsiteX0-67" fmla="*/ 8165 w 502669"/>
                  <a:gd name="connsiteY0-68" fmla="*/ 0 h 890892"/>
                  <a:gd name="connsiteX1-69" fmla="*/ 45467 w 502669"/>
                  <a:gd name="connsiteY1-70" fmla="*/ 744539 h 890892"/>
                  <a:gd name="connsiteX2-71" fmla="*/ 502669 w 502669"/>
                  <a:gd name="connsiteY2-72" fmla="*/ 890588 h 890892"/>
                  <a:gd name="connsiteX0-73" fmla="*/ 1491 w 510280"/>
                  <a:gd name="connsiteY0-74" fmla="*/ 0 h 888499"/>
                  <a:gd name="connsiteX1-75" fmla="*/ 53078 w 510280"/>
                  <a:gd name="connsiteY1-76" fmla="*/ 742157 h 888499"/>
                  <a:gd name="connsiteX2-77" fmla="*/ 510280 w 510280"/>
                  <a:gd name="connsiteY2-78" fmla="*/ 888206 h 888499"/>
                  <a:gd name="connsiteX0-79" fmla="*/ 4340 w 513129"/>
                  <a:gd name="connsiteY0-80" fmla="*/ 0 h 888499"/>
                  <a:gd name="connsiteX1-81" fmla="*/ 55927 w 513129"/>
                  <a:gd name="connsiteY1-82" fmla="*/ 742157 h 888499"/>
                  <a:gd name="connsiteX2-83" fmla="*/ 513129 w 513129"/>
                  <a:gd name="connsiteY2-84" fmla="*/ 888206 h 888499"/>
                  <a:gd name="connsiteX0-85" fmla="*/ 16617 w 525406"/>
                  <a:gd name="connsiteY0-86" fmla="*/ 0 h 913488"/>
                  <a:gd name="connsiteX1-87" fmla="*/ 45344 w 525406"/>
                  <a:gd name="connsiteY1-88" fmla="*/ 825977 h 913488"/>
                  <a:gd name="connsiteX2-89" fmla="*/ 525406 w 525406"/>
                  <a:gd name="connsiteY2-90" fmla="*/ 888206 h 913488"/>
                  <a:gd name="connsiteX0-91" fmla="*/ 21537 w 530326"/>
                  <a:gd name="connsiteY0-92" fmla="*/ 0 h 891925"/>
                  <a:gd name="connsiteX1-93" fmla="*/ 42644 w 530326"/>
                  <a:gd name="connsiteY1-94" fmla="*/ 772637 h 891925"/>
                  <a:gd name="connsiteX2-95" fmla="*/ 530326 w 530326"/>
                  <a:gd name="connsiteY2-96" fmla="*/ 888206 h 8919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30326" h="891925">
                    <a:moveTo>
                      <a:pt x="21537" y="0"/>
                    </a:moveTo>
                    <a:cubicBezTo>
                      <a:pt x="26572" y="307181"/>
                      <a:pt x="-42154" y="624603"/>
                      <a:pt x="42644" y="772637"/>
                    </a:cubicBezTo>
                    <a:cubicBezTo>
                      <a:pt x="127442" y="920671"/>
                      <a:pt x="349881" y="889793"/>
                      <a:pt x="530326" y="888206"/>
                    </a:cubicBezTo>
                  </a:path>
                </a:pathLst>
              </a:custGeom>
              <a:noFill/>
              <a:ln w="444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0" name="矩形: 圆角 14"/>
              <p:cNvSpPr/>
              <p:nvPr/>
            </p:nvSpPr>
            <p:spPr>
              <a:xfrm>
                <a:off x="679163" y="1318169"/>
                <a:ext cx="46006" cy="154187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75990" y="1210079"/>
                <a:ext cx="46006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565973" y="701424"/>
                <a:ext cx="46007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526350" y="720199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双引号的作用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9798" y="1622534"/>
            <a:ext cx="75546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引语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特定称谓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特殊含义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（也表示否定和讽刺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着重论述的对象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用于话语之中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破折号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5" y="994410"/>
            <a:ext cx="86347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去年冬天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，他用林业收入资助每户村民买了一台电视机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他还有宏伟设想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，还要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栽树，直到自己爬不起来为止。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我不禁鼻子一酸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也许老人进去后就再也出不来了。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他飞奔回客店，花了一夜工夫，把刚才弹的曲子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《月光曲》记录了下来。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467544" y="4228053"/>
            <a:ext cx="4824189" cy="575945"/>
          </a:xfrm>
          <a:prstGeom prst="wedgeRectCallout">
            <a:avLst>
              <a:gd name="adj1" fmla="val -36658"/>
              <a:gd name="adj2" fmla="val -9145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此处破折号表示解释说明。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9575" y="588061"/>
            <a:ext cx="8358188" cy="4022148"/>
            <a:chOff x="400050" y="348854"/>
            <a:chExt cx="8358188" cy="4424363"/>
          </a:xfrm>
        </p:grpSpPr>
        <p:sp>
          <p:nvSpPr>
            <p:cNvPr id="7" name="矩形: 圆角 6"/>
            <p:cNvSpPr/>
            <p:nvPr/>
          </p:nvSpPr>
          <p:spPr>
            <a:xfrm>
              <a:off x="400050" y="348854"/>
              <a:ext cx="8358188" cy="4424363"/>
            </a:xfrm>
            <a:prstGeom prst="roundRect">
              <a:avLst>
                <a:gd name="adj" fmla="val 8025"/>
              </a:avLst>
            </a:prstGeom>
            <a:solidFill>
              <a:schemeClr val="accent6">
                <a:lumMod val="20000"/>
                <a:lumOff val="80000"/>
                <a:alpha val="85098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楷体" panose="02010609060101010101" charset="-122"/>
              </a:endParaRPr>
            </a:p>
          </p:txBody>
        </p:sp>
        <p:grpSp>
          <p:nvGrpSpPr>
            <p:cNvPr id="8" name="组合 12"/>
            <p:cNvGrpSpPr/>
            <p:nvPr/>
          </p:nvGrpSpPr>
          <p:grpSpPr bwMode="auto">
            <a:xfrm rot="10800000">
              <a:off x="7901979" y="4017170"/>
              <a:ext cx="702469" cy="578644"/>
              <a:chOff x="672817" y="696656"/>
              <a:chExt cx="935990" cy="772520"/>
            </a:xfrm>
          </p:grpSpPr>
          <p:sp>
            <p:nvSpPr>
              <p:cNvPr id="9" name="任意多边形: 形状 13"/>
              <p:cNvSpPr/>
              <p:nvPr/>
            </p:nvSpPr>
            <p:spPr>
              <a:xfrm rot="5400000">
                <a:off x="873771" y="516325"/>
                <a:ext cx="530909" cy="891570"/>
              </a:xfrm>
              <a:custGeom>
                <a:avLst/>
                <a:gdLst>
                  <a:gd name="connsiteX0" fmla="*/ 49093 w 455493"/>
                  <a:gd name="connsiteY0" fmla="*/ 0 h 858125"/>
                  <a:gd name="connsiteX1" fmla="*/ 36393 w 455493"/>
                  <a:gd name="connsiteY1" fmla="*/ 749300 h 858125"/>
                  <a:gd name="connsiteX2" fmla="*/ 455493 w 455493"/>
                  <a:gd name="connsiteY2" fmla="*/ 838200 h 858125"/>
                  <a:gd name="connsiteX0-1" fmla="*/ 26968 w 480993"/>
                  <a:gd name="connsiteY0-2" fmla="*/ 0 h 870592"/>
                  <a:gd name="connsiteX1-3" fmla="*/ 61893 w 480993"/>
                  <a:gd name="connsiteY1-4" fmla="*/ 761206 h 870592"/>
                  <a:gd name="connsiteX2-5" fmla="*/ 480993 w 480993"/>
                  <a:gd name="connsiteY2-6" fmla="*/ 850106 h 870592"/>
                  <a:gd name="connsiteX0-7" fmla="*/ 5261 w 459286"/>
                  <a:gd name="connsiteY0-8" fmla="*/ 0 h 870592"/>
                  <a:gd name="connsiteX1-9" fmla="*/ 40186 w 459286"/>
                  <a:gd name="connsiteY1-10" fmla="*/ 761206 h 870592"/>
                  <a:gd name="connsiteX2-11" fmla="*/ 459286 w 459286"/>
                  <a:gd name="connsiteY2-12" fmla="*/ 850106 h 870592"/>
                  <a:gd name="connsiteX0-13" fmla="*/ 16721 w 451696"/>
                  <a:gd name="connsiteY0-14" fmla="*/ 0 h 878078"/>
                  <a:gd name="connsiteX1-15" fmla="*/ 32596 w 451696"/>
                  <a:gd name="connsiteY1-16" fmla="*/ 768350 h 878078"/>
                  <a:gd name="connsiteX2-17" fmla="*/ 451696 w 451696"/>
                  <a:gd name="connsiteY2-18" fmla="*/ 857250 h 878078"/>
                  <a:gd name="connsiteX0-19" fmla="*/ 23745 w 458720"/>
                  <a:gd name="connsiteY0-20" fmla="*/ 0 h 878078"/>
                  <a:gd name="connsiteX1-21" fmla="*/ 39620 w 458720"/>
                  <a:gd name="connsiteY1-22" fmla="*/ 768350 h 878078"/>
                  <a:gd name="connsiteX2-23" fmla="*/ 458720 w 458720"/>
                  <a:gd name="connsiteY2-24" fmla="*/ 857250 h 878078"/>
                  <a:gd name="connsiteX0-25" fmla="*/ 9157 w 477469"/>
                  <a:gd name="connsiteY0-26" fmla="*/ 0 h 888062"/>
                  <a:gd name="connsiteX1-27" fmla="*/ 58369 w 477469"/>
                  <a:gd name="connsiteY1-28" fmla="*/ 777875 h 888062"/>
                  <a:gd name="connsiteX2-29" fmla="*/ 477469 w 477469"/>
                  <a:gd name="connsiteY2-30" fmla="*/ 866775 h 888062"/>
                  <a:gd name="connsiteX0-31" fmla="*/ 9625 w 487464"/>
                  <a:gd name="connsiteY0-32" fmla="*/ 0 h 905643"/>
                  <a:gd name="connsiteX1-33" fmla="*/ 58837 w 487464"/>
                  <a:gd name="connsiteY1-34" fmla="*/ 777875 h 905643"/>
                  <a:gd name="connsiteX2-35" fmla="*/ 487464 w 487464"/>
                  <a:gd name="connsiteY2-36" fmla="*/ 890587 h 905643"/>
                  <a:gd name="connsiteX0-37" fmla="*/ 9625 w 487464"/>
                  <a:gd name="connsiteY0-38" fmla="*/ 0 h 895062"/>
                  <a:gd name="connsiteX1-39" fmla="*/ 58837 w 487464"/>
                  <a:gd name="connsiteY1-40" fmla="*/ 777875 h 895062"/>
                  <a:gd name="connsiteX2-41" fmla="*/ 487464 w 487464"/>
                  <a:gd name="connsiteY2-42" fmla="*/ 890587 h 895062"/>
                  <a:gd name="connsiteX0-43" fmla="*/ 23835 w 501674"/>
                  <a:gd name="connsiteY0-44" fmla="*/ 0 h 890891"/>
                  <a:gd name="connsiteX1-45" fmla="*/ 44472 w 501674"/>
                  <a:gd name="connsiteY1-46" fmla="*/ 744538 h 890891"/>
                  <a:gd name="connsiteX2-47" fmla="*/ 501674 w 501674"/>
                  <a:gd name="connsiteY2-48" fmla="*/ 890587 h 890891"/>
                  <a:gd name="connsiteX0-49" fmla="*/ 30916 w 508755"/>
                  <a:gd name="connsiteY0-50" fmla="*/ 0 h 890632"/>
                  <a:gd name="connsiteX1-51" fmla="*/ 51553 w 508755"/>
                  <a:gd name="connsiteY1-52" fmla="*/ 744538 h 890632"/>
                  <a:gd name="connsiteX2-53" fmla="*/ 508755 w 508755"/>
                  <a:gd name="connsiteY2-54" fmla="*/ 890587 h 890632"/>
                  <a:gd name="connsiteX0-55" fmla="*/ 25843 w 503682"/>
                  <a:gd name="connsiteY0-56" fmla="*/ 0 h 890715"/>
                  <a:gd name="connsiteX1-57" fmla="*/ 46480 w 503682"/>
                  <a:gd name="connsiteY1-58" fmla="*/ 744538 h 890715"/>
                  <a:gd name="connsiteX2-59" fmla="*/ 503682 w 503682"/>
                  <a:gd name="connsiteY2-60" fmla="*/ 890587 h 890715"/>
                  <a:gd name="connsiteX0-61" fmla="*/ 15729 w 510233"/>
                  <a:gd name="connsiteY0-62" fmla="*/ 0 h 890892"/>
                  <a:gd name="connsiteX1-63" fmla="*/ 53031 w 510233"/>
                  <a:gd name="connsiteY1-64" fmla="*/ 744539 h 890892"/>
                  <a:gd name="connsiteX2-65" fmla="*/ 510233 w 510233"/>
                  <a:gd name="connsiteY2-66" fmla="*/ 890588 h 890892"/>
                  <a:gd name="connsiteX0-67" fmla="*/ 8165 w 502669"/>
                  <a:gd name="connsiteY0-68" fmla="*/ 0 h 890892"/>
                  <a:gd name="connsiteX1-69" fmla="*/ 45467 w 502669"/>
                  <a:gd name="connsiteY1-70" fmla="*/ 744539 h 890892"/>
                  <a:gd name="connsiteX2-71" fmla="*/ 502669 w 502669"/>
                  <a:gd name="connsiteY2-72" fmla="*/ 890588 h 890892"/>
                  <a:gd name="connsiteX0-73" fmla="*/ 1491 w 510280"/>
                  <a:gd name="connsiteY0-74" fmla="*/ 0 h 888499"/>
                  <a:gd name="connsiteX1-75" fmla="*/ 53078 w 510280"/>
                  <a:gd name="connsiteY1-76" fmla="*/ 742157 h 888499"/>
                  <a:gd name="connsiteX2-77" fmla="*/ 510280 w 510280"/>
                  <a:gd name="connsiteY2-78" fmla="*/ 888206 h 888499"/>
                  <a:gd name="connsiteX0-79" fmla="*/ 4340 w 513129"/>
                  <a:gd name="connsiteY0-80" fmla="*/ 0 h 888499"/>
                  <a:gd name="connsiteX1-81" fmla="*/ 55927 w 513129"/>
                  <a:gd name="connsiteY1-82" fmla="*/ 742157 h 888499"/>
                  <a:gd name="connsiteX2-83" fmla="*/ 513129 w 513129"/>
                  <a:gd name="connsiteY2-84" fmla="*/ 888206 h 888499"/>
                  <a:gd name="connsiteX0-85" fmla="*/ 16617 w 525406"/>
                  <a:gd name="connsiteY0-86" fmla="*/ 0 h 913488"/>
                  <a:gd name="connsiteX1-87" fmla="*/ 45344 w 525406"/>
                  <a:gd name="connsiteY1-88" fmla="*/ 825977 h 913488"/>
                  <a:gd name="connsiteX2-89" fmla="*/ 525406 w 525406"/>
                  <a:gd name="connsiteY2-90" fmla="*/ 888206 h 913488"/>
                  <a:gd name="connsiteX0-91" fmla="*/ 21537 w 530326"/>
                  <a:gd name="connsiteY0-92" fmla="*/ 0 h 891925"/>
                  <a:gd name="connsiteX1-93" fmla="*/ 42644 w 530326"/>
                  <a:gd name="connsiteY1-94" fmla="*/ 772637 h 891925"/>
                  <a:gd name="connsiteX2-95" fmla="*/ 530326 w 530326"/>
                  <a:gd name="connsiteY2-96" fmla="*/ 888206 h 8919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530326" h="891925">
                    <a:moveTo>
                      <a:pt x="21537" y="0"/>
                    </a:moveTo>
                    <a:cubicBezTo>
                      <a:pt x="26572" y="307181"/>
                      <a:pt x="-42154" y="624603"/>
                      <a:pt x="42644" y="772637"/>
                    </a:cubicBezTo>
                    <a:cubicBezTo>
                      <a:pt x="127442" y="920671"/>
                      <a:pt x="349881" y="889793"/>
                      <a:pt x="530326" y="888206"/>
                    </a:cubicBezTo>
                  </a:path>
                </a:pathLst>
              </a:custGeom>
              <a:noFill/>
              <a:ln w="444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0" name="矩形: 圆角 14"/>
              <p:cNvSpPr/>
              <p:nvPr/>
            </p:nvSpPr>
            <p:spPr>
              <a:xfrm>
                <a:off x="679163" y="1318169"/>
                <a:ext cx="46006" cy="154187"/>
              </a:xfrm>
              <a:prstGeom prst="roundRect">
                <a:avLst>
                  <a:gd name="adj" fmla="val 50000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75990" y="1210079"/>
                <a:ext cx="46006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565973" y="701424"/>
                <a:ext cx="46007" cy="46097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charset="-122"/>
                  <a:ea typeface="楷体" panose="02010609060101010101" charset="-122"/>
                  <a:sym typeface="楷体" panose="02010609060101010101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545564" y="640859"/>
            <a:ext cx="6042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破折号的作用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3529" y="1635646"/>
            <a:ext cx="645477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解释说明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意思的递进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语音的延长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表示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意思的转换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跳跃或转折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415290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省略号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5" y="1122045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1.我嘛……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缝缝补补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风吼得这么凶，真叫人害怕。我可替你担心呢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还差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半小时啊。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不是还要炖肉吗？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4.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它们在我的头顶和肩膀上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起劲地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跳跃：滴答，滴答滴答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1632585" y="3798570"/>
            <a:ext cx="5649595" cy="575945"/>
          </a:xfrm>
          <a:prstGeom prst="wedgeRectCallout">
            <a:avLst>
              <a:gd name="adj1" fmla="val -42232"/>
              <a:gd name="adj2" fmla="val -6973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此处省略号表示重复词语的省略。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353060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省略号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5" y="1121410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5.自己的五个孩子已经够他受的了……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是他来啦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不，还没来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为什么把他们抱过来啊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他会揍我的！那也活该，我自作自受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嗯，揍我一顿也好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6.“不，没有人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我为什么要这样做？……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如今叫我怎么对他说呢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？……”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693c7429-01e5-43e2-a17a-aca949bcae9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3080</Words>
  <Application>WPS 演示</Application>
  <PresentationFormat>全屏显示(16:9)</PresentationFormat>
  <Paragraphs>231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206</cp:revision>
  <dcterms:created xsi:type="dcterms:W3CDTF">2017-03-17T02:28:00Z</dcterms:created>
  <dcterms:modified xsi:type="dcterms:W3CDTF">2022-12-30T06:40:49Z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D88BD675762D4D5A932B236A0E03051C</vt:lpwstr>
  </property>
</Properties>
</file>