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Lst>
  <p:notesMasterIdLst>
    <p:notesMasterId r:id="rId4"/>
  </p:notesMasterIdLst>
  <p:handoutMasterIdLst>
    <p:handoutMasterId r:id="rId45"/>
  </p:handoutMasterIdLst>
  <p:sldIdLst>
    <p:sldId id="523" r:id="rId3"/>
    <p:sldId id="1024" r:id="rId5"/>
    <p:sldId id="1106" r:id="rId6"/>
    <p:sldId id="1110" r:id="rId7"/>
    <p:sldId id="1083" r:id="rId8"/>
    <p:sldId id="1145" r:id="rId9"/>
    <p:sldId id="1131" r:id="rId10"/>
    <p:sldId id="1146" r:id="rId11"/>
    <p:sldId id="1113" r:id="rId12"/>
    <p:sldId id="1121" r:id="rId13"/>
    <p:sldId id="1120" r:id="rId14"/>
    <p:sldId id="1210" r:id="rId15"/>
    <p:sldId id="1124" r:id="rId16"/>
    <p:sldId id="1123" r:id="rId17"/>
    <p:sldId id="1183" r:id="rId18"/>
    <p:sldId id="1127" r:id="rId19"/>
    <p:sldId id="1128" r:id="rId20"/>
    <p:sldId id="1158" r:id="rId21"/>
    <p:sldId id="1159" r:id="rId22"/>
    <p:sldId id="1160" r:id="rId23"/>
    <p:sldId id="1162" r:id="rId24"/>
    <p:sldId id="1163" r:id="rId25"/>
    <p:sldId id="1165" r:id="rId26"/>
    <p:sldId id="1164" r:id="rId27"/>
    <p:sldId id="1166" r:id="rId28"/>
    <p:sldId id="1167" r:id="rId29"/>
    <p:sldId id="1211" r:id="rId30"/>
    <p:sldId id="1185" r:id="rId31"/>
    <p:sldId id="1170" r:id="rId32"/>
    <p:sldId id="1171" r:id="rId33"/>
    <p:sldId id="1172" r:id="rId34"/>
    <p:sldId id="1173" r:id="rId35"/>
    <p:sldId id="1174" r:id="rId36"/>
    <p:sldId id="1186" r:id="rId37"/>
    <p:sldId id="1187" r:id="rId38"/>
    <p:sldId id="1175" r:id="rId39"/>
    <p:sldId id="1177" r:id="rId40"/>
    <p:sldId id="1178" r:id="rId41"/>
    <p:sldId id="1179" r:id="rId42"/>
    <p:sldId id="1180" r:id="rId43"/>
    <p:sldId id="1008" r:id="rId44"/>
  </p:sldIdLst>
  <p:sldSz cx="9144000" cy="5143500" type="screen16x9"/>
  <p:notesSz cx="6858000" cy="9144000"/>
  <p:embeddedFontLst>
    <p:embeddedFont>
      <p:font typeface="黑体" panose="02010609060101010101" pitchFamily="49" charset="-122"/>
      <p:regular r:id="rId49"/>
    </p:embeddedFont>
    <p:embeddedFont>
      <p:font typeface="Calibri" panose="020F0502020204030204" charset="0"/>
      <p:regular r:id="rId50"/>
      <p:bold r:id="rId51"/>
      <p:italic r:id="rId52"/>
      <p:boldItalic r:id="rId53"/>
    </p:embeddedFont>
    <p:embeddedFont>
      <p:font typeface="楷体" panose="02010609060101010101" charset="-122"/>
      <p:regular r:id="rId54"/>
    </p:embeddedFont>
    <p:embeddedFont>
      <p:font typeface="微软雅黑" panose="020B0503020204020204" charset="-122"/>
      <p:regular r:id="rId55"/>
    </p:embeddedFont>
  </p:embeddedFontLst>
  <p:custDataLst>
    <p:tags r:id="rId56"/>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06" userDrawn="1">
          <p15:clr>
            <a:srgbClr val="A4A3A4"/>
          </p15:clr>
        </p15:guide>
        <p15:guide id="2" pos="57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FF0000"/>
    <a:srgbClr val="FFFFFF"/>
    <a:srgbClr val="0000FF"/>
    <a:srgbClr val="0066FF"/>
    <a:srgbClr val="A38302"/>
    <a:srgbClr val="FEFCDE"/>
    <a:srgbClr val="00B050"/>
    <a:srgbClr val="FF6600"/>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79" autoAdjust="0"/>
    <p:restoredTop sz="94705" autoAdjust="0"/>
  </p:normalViewPr>
  <p:slideViewPr>
    <p:cSldViewPr>
      <p:cViewPr>
        <p:scale>
          <a:sx n="100" d="100"/>
          <a:sy n="100" d="100"/>
        </p:scale>
        <p:origin x="-666" y="-324"/>
      </p:cViewPr>
      <p:guideLst>
        <p:guide orient="horz" pos="3106"/>
        <p:guide pos="5760"/>
      </p:guideLst>
    </p:cSldViewPr>
  </p:slideViewPr>
  <p:outlineViewPr>
    <p:cViewPr>
      <p:scale>
        <a:sx n="33" d="100"/>
        <a:sy n="33" d="100"/>
      </p:scale>
      <p:origin x="0" y="1122"/>
    </p:cViewPr>
  </p:outlineViewPr>
  <p:notesTextViewPr>
    <p:cViewPr>
      <p:scale>
        <a:sx n="1" d="1"/>
        <a:sy n="1" d="1"/>
      </p:scale>
      <p:origin x="0" y="0"/>
    </p:cViewPr>
  </p:notesTextViewPr>
  <p:sorterViewPr>
    <p:cViewPr>
      <p:scale>
        <a:sx n="66" d="100"/>
        <a:sy n="66" d="100"/>
      </p:scale>
      <p:origin x="0" y="4578"/>
    </p:cViewPr>
  </p:sorterViewPr>
  <p:notesViewPr>
    <p:cSldViewPr>
      <p:cViewPr varScale="1">
        <p:scale>
          <a:sx n="65" d="100"/>
          <a:sy n="65" d="100"/>
        </p:scale>
        <p:origin x="-2502" y="-114"/>
      </p:cViewPr>
      <p:guideLst>
        <p:guide orient="horz" pos="3289"/>
        <p:guide pos="2271"/>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6" Type="http://schemas.openxmlformats.org/officeDocument/2006/relationships/tags" Target="tags/tag2.xml"/><Relationship Id="rId55" Type="http://schemas.openxmlformats.org/officeDocument/2006/relationships/font" Target="fonts/font7.fntdata"/><Relationship Id="rId54" Type="http://schemas.openxmlformats.org/officeDocument/2006/relationships/font" Target="fonts/font6.fntdata"/><Relationship Id="rId53" Type="http://schemas.openxmlformats.org/officeDocument/2006/relationships/font" Target="fonts/font5.fntdata"/><Relationship Id="rId52" Type="http://schemas.openxmlformats.org/officeDocument/2006/relationships/font" Target="fonts/font4.fntdata"/><Relationship Id="rId51" Type="http://schemas.openxmlformats.org/officeDocument/2006/relationships/font" Target="fonts/font3.fntdata"/><Relationship Id="rId50" Type="http://schemas.openxmlformats.org/officeDocument/2006/relationships/font" Target="fonts/font2.fntdata"/><Relationship Id="rId5" Type="http://schemas.openxmlformats.org/officeDocument/2006/relationships/slide" Target="slides/slide2.xml"/><Relationship Id="rId49" Type="http://schemas.openxmlformats.org/officeDocument/2006/relationships/font" Target="fonts/font1.fntdata"/><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handoutMaster" Target="handoutMasters/handoutMaster1.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0C8EF0-063C-4EC8-822D-D4BEE606CB45}"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7F7337-2D4C-4836-9F96-E27918AAD3E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5514D-1C19-4227-9FDB-AE9C2557C608}"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E:\PPT母版素材包\小树.jpg"/>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t="1" b="27710"/>
          <a:stretch>
            <a:fillRect/>
          </a:stretch>
        </p:blipFill>
        <p:spPr bwMode="auto">
          <a:xfrm>
            <a:off x="0" y="-3176"/>
            <a:ext cx="9144000" cy="5146676"/>
          </a:xfrm>
          <a:prstGeom prst="rect">
            <a:avLst/>
          </a:prstGeom>
          <a:noFill/>
          <a:extLst>
            <a:ext uri="{909E8E84-426E-40DD-AFC4-6F175D3DCCD1}">
              <a14:hiddenFill xmlns:a14="http://schemas.microsoft.com/office/drawing/2010/main">
                <a:solidFill>
                  <a:srgbClr val="FFFFFF"/>
                </a:solidFill>
              </a14:hiddenFill>
            </a:ext>
          </a:extLst>
        </p:spPr>
      </p:pic>
      <p:pic>
        <p:nvPicPr>
          <p:cNvPr id="4" name="图片 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028384" y="73600"/>
            <a:ext cx="915984" cy="36004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3.xml"/><Relationship Id="rId3" Type="http://schemas.openxmlformats.org/officeDocument/2006/relationships/tags" Target="../tags/tag1.xml"/><Relationship Id="rId2" Type="http://schemas.openxmlformats.org/officeDocument/2006/relationships/image" Target="../media/image4.jpe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4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7" name="Picture 2" descr="E:\PPT母版素材包\标题分隔.jpg"/>
          <p:cNvPicPr>
            <a:picLocks noChangeAspect="1" noChangeArrowheads="1"/>
          </p:cNvPicPr>
          <p:nvPr/>
        </p:nvPicPr>
        <p:blipFill rotWithShape="1">
          <a:blip r:embed="rId2">
            <a:extLst>
              <a:ext uri="{28A0092B-C50C-407E-A947-70E740481C1C}">
                <a14:useLocalDpi xmlns:a14="http://schemas.microsoft.com/office/drawing/2010/main" val="0"/>
              </a:ext>
            </a:extLst>
          </a:blip>
          <a:srcRect l="17383" r="14710"/>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48"/>
          <p:cNvSpPr txBox="1"/>
          <p:nvPr/>
        </p:nvSpPr>
        <p:spPr>
          <a:xfrm>
            <a:off x="1374351" y="1723187"/>
            <a:ext cx="6438009" cy="992579"/>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6000" b="1" dirty="0" smtClean="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阅读指导专项</a:t>
            </a:r>
            <a:r>
              <a:rPr lang="zh-CN" altLang="en-US" sz="60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复习</a:t>
            </a:r>
            <a:endParaRPr lang="zh-CN" altLang="en-US" sz="60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
        <p:nvSpPr>
          <p:cNvPr id="5" name="矩形 4"/>
          <p:cNvSpPr/>
          <p:nvPr/>
        </p:nvSpPr>
        <p:spPr>
          <a:xfrm flipH="1">
            <a:off x="273" y="123478"/>
            <a:ext cx="3203575" cy="252095"/>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TextBox 5"/>
          <p:cNvSpPr txBox="1"/>
          <p:nvPr/>
        </p:nvSpPr>
        <p:spPr>
          <a:xfrm>
            <a:off x="97342" y="113953"/>
            <a:ext cx="1723549" cy="276999"/>
          </a:xfrm>
          <a:prstGeom prst="rect">
            <a:avLst/>
          </a:prstGeom>
          <a:noFill/>
        </p:spPr>
        <p:txBody>
          <a:bodyPr wrap="none" rtlCol="0">
            <a:spAutoFit/>
          </a:bodyPr>
          <a:lstStyle/>
          <a:p>
            <a:r>
              <a:rPr lang="zh-CN" altLang="en-US" sz="1200" dirty="0" smtClean="0">
                <a:latin typeface="黑体" panose="02010609060101010101" pitchFamily="49" charset="-122"/>
                <a:ea typeface="黑体" panose="02010609060101010101" pitchFamily="49" charset="-122"/>
              </a:rPr>
              <a:t>  语文  </a:t>
            </a:r>
            <a:r>
              <a:rPr lang="zh-CN" altLang="en-US" sz="1200" dirty="0">
                <a:latin typeface="黑体" panose="02010609060101010101" pitchFamily="49" charset="-122"/>
                <a:ea typeface="黑体" panose="02010609060101010101" pitchFamily="49" charset="-122"/>
              </a:rPr>
              <a:t>六</a:t>
            </a:r>
            <a:r>
              <a:rPr lang="zh-CN" altLang="en-US" sz="1200" dirty="0" smtClean="0">
                <a:latin typeface="黑体" panose="02010609060101010101" pitchFamily="49" charset="-122"/>
                <a:ea typeface="黑体" panose="02010609060101010101" pitchFamily="49" charset="-122"/>
              </a:rPr>
              <a:t>年级  上册</a:t>
            </a:r>
            <a:endParaRPr lang="zh-CN" altLang="en-US" sz="1200" dirty="0">
              <a:latin typeface="黑体" panose="02010609060101010101" pitchFamily="49" charset="-122"/>
              <a:ea typeface="黑体" panose="02010609060101010101" pitchFamily="49"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52705" y="267494"/>
            <a:ext cx="9123680" cy="4831080"/>
          </a:xfrm>
          <a:prstGeom prst="rect">
            <a:avLst/>
          </a:prstGeom>
          <a:noFill/>
        </p:spPr>
        <p:txBody>
          <a:bodyPr wrap="square">
            <a:spAutoFit/>
          </a:bodyPr>
          <a:lstStyle/>
          <a:p>
            <a:pPr algn="just">
              <a:spcAft>
                <a:spcPts val="0"/>
              </a:spcAft>
            </a:pPr>
            <a:r>
              <a:rPr lang="en-US" altLang="zh-CN" sz="2800" b="1" kern="100" dirty="0">
                <a:latin typeface="楷体" panose="02010609060101010101" charset="-122"/>
                <a:ea typeface="楷体" panose="02010609060101010101" charset="-122"/>
                <a:cs typeface="Times New Roman" panose="02020603050405020304" charset="0"/>
              </a:rPr>
              <a:t>            </a:t>
            </a:r>
            <a:r>
              <a:rPr lang="en-US" altLang="zh-CN" sz="2800" b="1" kern="100" dirty="0">
                <a:latin typeface="黑体" panose="02010609060101010101" pitchFamily="49" charset="-122"/>
                <a:ea typeface="黑体" panose="02010609060101010101" pitchFamily="49" charset="-122"/>
                <a:cs typeface="Times New Roman" panose="02020603050405020304" charset="0"/>
              </a:rPr>
              <a:t>我的伯父鲁迅先生</a:t>
            </a:r>
            <a:r>
              <a:rPr lang="zh-CN" altLang="en-US" sz="2800" b="1" kern="100" dirty="0">
                <a:latin typeface="黑体" panose="02010609060101010101" pitchFamily="49" charset="-122"/>
                <a:ea typeface="黑体" panose="02010609060101010101" pitchFamily="49" charset="-122"/>
                <a:cs typeface="Times New Roman" panose="02020603050405020304" charset="0"/>
              </a:rPr>
              <a:t>（节选）</a:t>
            </a:r>
            <a:endParaRPr lang="en-US" altLang="zh-CN"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lang="en-US" altLang="zh-CN" sz="2800" b="1" kern="100" dirty="0">
                <a:latin typeface="楷体" panose="02010609060101010101" charset="-122"/>
                <a:ea typeface="楷体" panose="02010609060101010101" charset="-122"/>
                <a:cs typeface="Times New Roman" panose="02020603050405020304" charset="0"/>
              </a:rPr>
              <a:t>    </a:t>
            </a:r>
            <a:r>
              <a:rPr lang="zh-CN" altLang="zh-CN" sz="2800" b="1" kern="100" dirty="0">
                <a:latin typeface="楷体" panose="02010609060101010101" charset="-122"/>
                <a:ea typeface="楷体" panose="02010609060101010101" charset="-122"/>
                <a:cs typeface="Times New Roman" panose="02020603050405020304" charset="0"/>
              </a:rPr>
              <a:t>“你不知道，”伯父摸了摸自己的鼻子，笑着说，“我小的时候，鼻子跟你爸爸的一样，也是又高又直的。”</a:t>
            </a:r>
            <a:endParaRPr lang="zh-CN" altLang="zh-CN"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lang="zh-CN" altLang="zh-CN" sz="2800" b="1" kern="100" dirty="0">
                <a:latin typeface="楷体" panose="02010609060101010101" charset="-122"/>
                <a:ea typeface="楷体" panose="02010609060101010101" charset="-122"/>
                <a:cs typeface="Times New Roman" panose="02020603050405020304" charset="0"/>
              </a:rPr>
              <a:t>　　“那怎么—--”</a:t>
            </a:r>
            <a:endParaRPr lang="zh-CN" altLang="zh-CN"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lang="zh-CN" altLang="zh-CN" sz="2800" b="1" kern="100" dirty="0">
                <a:latin typeface="楷体" panose="02010609060101010101" charset="-122"/>
                <a:ea typeface="楷体" panose="02010609060101010101" charset="-122"/>
                <a:cs typeface="Times New Roman" panose="02020603050405020304" charset="0"/>
              </a:rPr>
              <a:t>　　“可是到了后来，碰了几次壁，把鼻子碰扁了。”</a:t>
            </a:r>
            <a:endParaRPr lang="zh-CN" altLang="zh-CN"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lang="zh-CN" altLang="zh-CN" sz="2800" b="1" kern="100" dirty="0">
                <a:latin typeface="楷体" panose="02010609060101010101" charset="-122"/>
                <a:ea typeface="楷体" panose="02010609060101010101" charset="-122"/>
                <a:cs typeface="Times New Roman" panose="02020603050405020304" charset="0"/>
              </a:rPr>
              <a:t>　　“碰壁？”我说，“您怎么会碰壁呢？是不是您走路不小心？”</a:t>
            </a:r>
            <a:endParaRPr lang="zh-CN" altLang="zh-CN"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lang="zh-CN" altLang="zh-CN" sz="2800" b="1" kern="100" dirty="0">
                <a:latin typeface="楷体" panose="02010609060101010101" charset="-122"/>
                <a:ea typeface="楷体" panose="02010609060101010101" charset="-122"/>
                <a:cs typeface="Times New Roman" panose="02020603050405020304" charset="0"/>
              </a:rPr>
              <a:t>　　“你想，</a:t>
            </a:r>
            <a:r>
              <a:rPr lang="zh-CN" altLang="zh-CN" sz="2800" b="1" u="sng" kern="100" dirty="0">
                <a:latin typeface="楷体" panose="02010609060101010101" charset="-122"/>
                <a:ea typeface="楷体" panose="02010609060101010101" charset="-122"/>
                <a:cs typeface="Times New Roman" panose="02020603050405020304" charset="0"/>
              </a:rPr>
              <a:t>四周黑洞洞的，还不容易碰壁吗？”</a:t>
            </a:r>
            <a:endParaRPr lang="zh-CN" altLang="zh-CN" sz="2800" b="1" u="sng" kern="100" dirty="0">
              <a:latin typeface="楷体" panose="02010609060101010101" charset="-122"/>
              <a:ea typeface="楷体" panose="02010609060101010101" charset="-122"/>
              <a:cs typeface="Times New Roman" panose="02020603050405020304" charset="0"/>
            </a:endParaRPr>
          </a:p>
          <a:p>
            <a:pPr algn="just">
              <a:spcAft>
                <a:spcPts val="0"/>
              </a:spcAft>
            </a:pPr>
            <a:r>
              <a:rPr lang="zh-CN" altLang="zh-CN" sz="2800" b="1" kern="100" dirty="0">
                <a:latin typeface="楷体" panose="02010609060101010101" charset="-122"/>
                <a:ea typeface="楷体" panose="02010609060101010101" charset="-122"/>
                <a:cs typeface="Times New Roman" panose="02020603050405020304" charset="0"/>
              </a:rPr>
              <a:t>　　“哦！”我恍然大悟，“墙壁当然比鼻子硬得多了，怪不得您把鼻子碰扁了。”</a:t>
            </a:r>
            <a:endParaRPr lang="zh-CN" altLang="zh-CN"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lang="zh-CN" altLang="zh-CN" sz="2800" b="1" kern="100" dirty="0">
                <a:latin typeface="楷体" panose="02010609060101010101" charset="-122"/>
                <a:ea typeface="楷体" panose="02010609060101010101" charset="-122"/>
                <a:cs typeface="Times New Roman" panose="02020603050405020304" charset="0"/>
              </a:rPr>
              <a:t>　　在座的人都哈哈大笑起来。</a:t>
            </a:r>
            <a:endParaRPr lang="zh-CN" altLang="zh-CN" sz="2800" b="1" kern="100" dirty="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95712" y="627534"/>
            <a:ext cx="8951768" cy="3222998"/>
          </a:xfrm>
          <a:prstGeom prst="rect">
            <a:avLst/>
          </a:prstGeom>
          <a:noFill/>
        </p:spPr>
        <p:txBody>
          <a:bodyPr wrap="square">
            <a:spAutoFit/>
          </a:bodyPr>
          <a:lstStyle/>
          <a:p>
            <a:pPr indent="269240">
              <a:lnSpc>
                <a:spcPct val="150000"/>
              </a:lnSpc>
            </a:pPr>
            <a:r>
              <a:rPr lang="en-US" sz="2800" b="1" kern="100" dirty="0" smtClean="0">
                <a:latin typeface="宋体" panose="02010600030101010101" pitchFamily="2" charset="-122"/>
                <a:ea typeface="宋体" panose="02010600030101010101" pitchFamily="2" charset="-122"/>
                <a:cs typeface="宋体" panose="02010600030101010101" pitchFamily="2" charset="-122"/>
              </a:rPr>
              <a:t>1.</a:t>
            </a:r>
            <a:r>
              <a:rPr altLang="zh-CN" sz="2800" b="1" kern="100" dirty="0" smtClean="0">
                <a:latin typeface="宋体" panose="02010600030101010101" pitchFamily="2" charset="-122"/>
                <a:ea typeface="宋体" panose="02010600030101010101" pitchFamily="2" charset="-122"/>
                <a:cs typeface="宋体" panose="02010600030101010101" pitchFamily="2" charset="-122"/>
              </a:rPr>
              <a:t>联系上下文解释词语。</a:t>
            </a:r>
            <a:endParaRPr altLang="zh-CN" sz="2800" b="1" kern="100" dirty="0" smtClean="0">
              <a:latin typeface="宋体" panose="02010600030101010101" pitchFamily="2" charset="-122"/>
              <a:ea typeface="宋体" panose="02010600030101010101" pitchFamily="2" charset="-122"/>
              <a:cs typeface="宋体" panose="02010600030101010101" pitchFamily="2" charset="-122"/>
            </a:endParaRPr>
          </a:p>
          <a:p>
            <a:pPr indent="269240">
              <a:lnSpc>
                <a:spcPct val="150000"/>
              </a:lnSpc>
            </a:pPr>
            <a:r>
              <a:rPr altLang="zh-CN" sz="2800" b="1" kern="100" dirty="0" err="1" smtClean="0">
                <a:latin typeface="宋体" panose="02010600030101010101" pitchFamily="2" charset="-122"/>
                <a:ea typeface="宋体" panose="02010600030101010101" pitchFamily="2" charset="-122"/>
                <a:cs typeface="宋体" panose="02010600030101010101" pitchFamily="2" charset="-122"/>
              </a:rPr>
              <a:t>恍然大悟</a:t>
            </a:r>
            <a:r>
              <a:rPr altLang="zh-CN" sz="2800" b="1" kern="100" dirty="0" smtClean="0">
                <a:latin typeface="宋体" panose="02010600030101010101" pitchFamily="2" charset="-122"/>
                <a:ea typeface="宋体" panose="02010600030101010101" pitchFamily="2" charset="-122"/>
                <a:cs typeface="宋体" panose="02010600030101010101" pitchFamily="2" charset="-122"/>
              </a:rPr>
              <a:t>:</a:t>
            </a:r>
            <a:r>
              <a:rPr lang="en-US" altLang="zh-CN" sz="2800" b="1" u="sng" kern="100" dirty="0" smtClean="0">
                <a:latin typeface="宋体" panose="02010600030101010101" pitchFamily="2" charset="-122"/>
                <a:ea typeface="宋体" panose="02010600030101010101" pitchFamily="2" charset="-122"/>
                <a:cs typeface="宋体" panose="02010600030101010101" pitchFamily="2" charset="-122"/>
              </a:rPr>
              <a:t>______________________________________</a:t>
            </a:r>
            <a:endParaRPr altLang="zh-CN" sz="2800" b="1" kern="100" dirty="0" smtClean="0">
              <a:latin typeface="宋体" panose="02010600030101010101" pitchFamily="2" charset="-122"/>
              <a:ea typeface="宋体" panose="02010600030101010101" pitchFamily="2" charset="-122"/>
              <a:cs typeface="宋体" panose="02010600030101010101" pitchFamily="2" charset="-122"/>
            </a:endParaRPr>
          </a:p>
          <a:p>
            <a:pPr indent="269240">
              <a:lnSpc>
                <a:spcPct val="150000"/>
              </a:lnSpc>
            </a:pPr>
            <a:r>
              <a:rPr lang="en-US" altLang="zh-CN" sz="2800" b="1" kern="100" dirty="0" smtClean="0">
                <a:latin typeface="宋体" panose="02010600030101010101" pitchFamily="2" charset="-122"/>
                <a:ea typeface="宋体" panose="02010600030101010101" pitchFamily="2" charset="-122"/>
                <a:cs typeface="宋体" panose="02010600030101010101" pitchFamily="2" charset="-122"/>
              </a:rPr>
              <a:t>2.</a:t>
            </a:r>
            <a:r>
              <a:rPr altLang="zh-CN" sz="2800" b="1" kern="100" dirty="0" smtClean="0">
                <a:latin typeface="宋体" panose="02010600030101010101" pitchFamily="2" charset="-122"/>
                <a:ea typeface="宋体" panose="02010600030101010101" pitchFamily="2" charset="-122"/>
                <a:cs typeface="宋体" panose="02010600030101010101" pitchFamily="2" charset="-122"/>
              </a:rPr>
              <a:t>“碰了几次壁，把鼻子碰扁了”实际上指的是什么？</a:t>
            </a:r>
            <a:endParaRPr altLang="zh-CN" sz="2800" b="1" kern="100" dirty="0" smtClean="0">
              <a:latin typeface="宋体" panose="02010600030101010101" pitchFamily="2" charset="-122"/>
              <a:ea typeface="宋体" panose="02010600030101010101" pitchFamily="2" charset="-122"/>
              <a:cs typeface="宋体" panose="02010600030101010101" pitchFamily="2" charset="-122"/>
            </a:endParaRPr>
          </a:p>
          <a:p>
            <a:pPr indent="269240">
              <a:lnSpc>
                <a:spcPct val="150000"/>
              </a:lnSpc>
            </a:pPr>
            <a:r>
              <a:rPr lang="en-US" altLang="zh-CN" sz="2800" b="1" u="sng" kern="100" dirty="0" smtClean="0">
                <a:latin typeface="宋体" panose="02010600030101010101" pitchFamily="2" charset="-122"/>
                <a:ea typeface="宋体" panose="02010600030101010101" pitchFamily="2" charset="-122"/>
                <a:cs typeface="宋体" panose="02010600030101010101" pitchFamily="2" charset="-122"/>
              </a:rPr>
              <a:t>_______________________________________________</a:t>
            </a:r>
            <a:endParaRPr altLang="zh-CN" sz="2800" b="1" kern="100" dirty="0" smtClean="0">
              <a:latin typeface="宋体" panose="02010600030101010101" pitchFamily="2" charset="-122"/>
              <a:ea typeface="宋体" panose="02010600030101010101" pitchFamily="2" charset="-122"/>
              <a:cs typeface="宋体" panose="02010600030101010101" pitchFamily="2" charset="-122"/>
            </a:endParaRPr>
          </a:p>
          <a:p>
            <a:pPr indent="269240">
              <a:lnSpc>
                <a:spcPct val="150000"/>
              </a:lnSpc>
            </a:pPr>
            <a:endParaRPr lang="zh-CN" sz="2800" b="1" u="sng" kern="100" dirty="0" smtClean="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3" name="文本框 2"/>
          <p:cNvSpPr txBox="1"/>
          <p:nvPr/>
        </p:nvSpPr>
        <p:spPr>
          <a:xfrm>
            <a:off x="2339975" y="1386374"/>
            <a:ext cx="3960217"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形容一下子明白过来。</a:t>
            </a:r>
            <a:endParaRPr lang="zh-CN" altLang="en-US" sz="2800" b="1" dirty="0">
              <a:solidFill>
                <a:srgbClr val="FF0000"/>
              </a:solidFill>
              <a:latin typeface="楷体" panose="02010609060101010101" charset="-122"/>
              <a:ea typeface="楷体" panose="02010609060101010101" charset="-122"/>
            </a:endParaRPr>
          </a:p>
        </p:txBody>
      </p:sp>
      <p:sp>
        <p:nvSpPr>
          <p:cNvPr id="5" name="文本框 4"/>
          <p:cNvSpPr txBox="1"/>
          <p:nvPr/>
        </p:nvSpPr>
        <p:spPr>
          <a:xfrm>
            <a:off x="481965" y="2634779"/>
            <a:ext cx="734568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鲁迅与反动势力作斗争时受到的挫折与迫害。</a:t>
            </a:r>
            <a:endParaRPr lang="zh-CN" altLang="en-US" sz="2800" b="1" dirty="0">
              <a:solidFill>
                <a:srgbClr val="FF0000"/>
              </a:solidFill>
              <a:latin typeface="楷体" panose="02010609060101010101" charset="-122"/>
              <a:ea typeface="楷体" panose="02010609060101010101" charset="-122"/>
            </a:endParaRPr>
          </a:p>
        </p:txBody>
      </p:sp>
      <p:sp>
        <p:nvSpPr>
          <p:cNvPr id="9" name="矩形标注 8"/>
          <p:cNvSpPr/>
          <p:nvPr/>
        </p:nvSpPr>
        <p:spPr>
          <a:xfrm>
            <a:off x="1573103" y="3329905"/>
            <a:ext cx="6455281" cy="1448435"/>
          </a:xfrm>
          <a:prstGeom prst="wedgeRectCallout">
            <a:avLst>
              <a:gd name="adj1" fmla="val -16505"/>
              <a:gd name="adj2" fmla="val -58198"/>
            </a:avLst>
          </a:prstGeom>
          <a:solidFill>
            <a:schemeClr val="accent1">
              <a:lumMod val="20000"/>
              <a:lumOff val="8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628650"/>
            <a:r>
              <a:rPr lang="zh-CN" altLang="en-US" sz="2800" b="1" dirty="0">
                <a:solidFill>
                  <a:schemeClr val="tx1"/>
                </a:solidFill>
                <a:latin typeface="楷体" panose="02010609060101010101" charset="-122"/>
                <a:ea typeface="楷体" panose="02010609060101010101" charset="-122"/>
              </a:rPr>
              <a:t>双关：在一定的语言环境中，利用词的多义或同音的条件，有意使语句具有两种意思，言在此而意在彼。</a:t>
            </a:r>
            <a:endParaRPr lang="zh-CN" altLang="en-US" sz="2800" b="1" dirty="0">
              <a:solidFill>
                <a:schemeClr val="tx1"/>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5" grpId="0"/>
      <p:bldP spid="5" grpId="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56736" y="606331"/>
            <a:ext cx="8735744" cy="3416320"/>
          </a:xfrm>
          <a:prstGeom prst="rect">
            <a:avLst/>
          </a:prstGeom>
          <a:noFill/>
        </p:spPr>
        <p:txBody>
          <a:bodyPr wrap="square">
            <a:spAutoFit/>
          </a:bodyPr>
          <a:lstStyle/>
          <a:p>
            <a:pPr indent="269240"/>
            <a:endParaRPr altLang="zh-CN" sz="2800" b="1" kern="100" dirty="0" smtClean="0">
              <a:latin typeface="宋体" panose="02010600030101010101" pitchFamily="2" charset="-122"/>
              <a:ea typeface="宋体" panose="02010600030101010101" pitchFamily="2" charset="-122"/>
              <a:cs typeface="宋体" panose="02010600030101010101" pitchFamily="2" charset="-122"/>
            </a:endParaRPr>
          </a:p>
          <a:p>
            <a:pPr indent="542925"/>
            <a:r>
              <a:rPr lang="en-US" sz="2800" b="1" kern="100" dirty="0" smtClean="0">
                <a:latin typeface="宋体" panose="02010600030101010101" pitchFamily="2" charset="-122"/>
                <a:ea typeface="宋体" panose="02010600030101010101" pitchFamily="2" charset="-122"/>
                <a:cs typeface="宋体" panose="02010600030101010101" pitchFamily="2" charset="-122"/>
              </a:rPr>
              <a:t>3.</a:t>
            </a:r>
            <a:r>
              <a:rPr altLang="zh-CN" sz="2800" b="1" kern="100" dirty="0" smtClean="0">
                <a:latin typeface="宋体" panose="02010600030101010101" pitchFamily="2" charset="-122"/>
                <a:ea typeface="宋体" panose="02010600030101010101" pitchFamily="2" charset="-122"/>
                <a:cs typeface="宋体" panose="02010600030101010101" pitchFamily="2" charset="-122"/>
              </a:rPr>
              <a:t>“四周黑洞洞的”怎么理解？</a:t>
            </a:r>
            <a:endParaRPr altLang="zh-CN" sz="2800" b="1" kern="100" dirty="0" smtClean="0">
              <a:latin typeface="宋体" panose="02010600030101010101" pitchFamily="2" charset="-122"/>
              <a:ea typeface="宋体" panose="02010600030101010101" pitchFamily="2" charset="-122"/>
              <a:cs typeface="宋体" panose="02010600030101010101" pitchFamily="2" charset="-122"/>
            </a:endParaRPr>
          </a:p>
          <a:p>
            <a:pPr indent="542925"/>
            <a:r>
              <a:rPr lang="en-US" altLang="zh-CN" sz="2800" b="1" u="sng" kern="100" dirty="0" smtClean="0">
                <a:latin typeface="宋体" panose="02010600030101010101" pitchFamily="2" charset="-122"/>
                <a:ea typeface="宋体" panose="02010600030101010101" pitchFamily="2" charset="-122"/>
                <a:cs typeface="宋体" panose="02010600030101010101" pitchFamily="2" charset="-122"/>
              </a:rPr>
              <a:t>___________________________________________________________________________________________</a:t>
            </a:r>
            <a:endParaRPr altLang="zh-CN" sz="2800" b="1" kern="100" dirty="0" smtClean="0">
              <a:latin typeface="宋体" panose="02010600030101010101" pitchFamily="2" charset="-122"/>
              <a:ea typeface="宋体" panose="02010600030101010101" pitchFamily="2" charset="-122"/>
              <a:cs typeface="宋体" panose="02010600030101010101" pitchFamily="2" charset="-122"/>
            </a:endParaRPr>
          </a:p>
          <a:p>
            <a:pPr indent="542925">
              <a:spcBef>
                <a:spcPts val="1200"/>
              </a:spcBef>
            </a:pPr>
            <a:r>
              <a:rPr lang="en-US" sz="2800" b="1" kern="100" dirty="0" smtClean="0">
                <a:latin typeface="宋体" panose="02010600030101010101" pitchFamily="2" charset="-122"/>
                <a:ea typeface="宋体" panose="02010600030101010101" pitchFamily="2" charset="-122"/>
                <a:cs typeface="宋体" panose="02010600030101010101" pitchFamily="2" charset="-122"/>
              </a:rPr>
              <a:t>4.</a:t>
            </a:r>
            <a:r>
              <a:rPr altLang="zh-CN" sz="2800" b="1" kern="100" dirty="0" smtClean="0">
                <a:latin typeface="宋体" panose="02010600030101010101" pitchFamily="2" charset="-122"/>
                <a:ea typeface="宋体" panose="02010600030101010101" pitchFamily="2" charset="-122"/>
                <a:cs typeface="宋体" panose="02010600030101010101" pitchFamily="2" charset="-122"/>
              </a:rPr>
              <a:t>把文中</a:t>
            </a:r>
            <a:r>
              <a:rPr lang="zh-CN" sz="2800" b="1" kern="100" dirty="0" smtClean="0">
                <a:latin typeface="宋体" panose="02010600030101010101" pitchFamily="2" charset="-122"/>
                <a:ea typeface="宋体" panose="02010600030101010101" pitchFamily="2" charset="-122"/>
                <a:cs typeface="宋体" panose="02010600030101010101" pitchFamily="2" charset="-122"/>
              </a:rPr>
              <a:t>画</a:t>
            </a:r>
            <a:r>
              <a:rPr altLang="zh-CN" sz="2800" b="1" kern="100" dirty="0" smtClean="0">
                <a:latin typeface="宋体" panose="02010600030101010101" pitchFamily="2" charset="-122"/>
                <a:ea typeface="宋体" panose="02010600030101010101" pitchFamily="2" charset="-122"/>
                <a:cs typeface="宋体" panose="02010600030101010101" pitchFamily="2" charset="-122"/>
              </a:rPr>
              <a:t>线的句子改为陈述句:</a:t>
            </a:r>
            <a:endParaRPr altLang="zh-CN" sz="2800" b="1" kern="100" dirty="0" smtClean="0">
              <a:latin typeface="宋体" panose="02010600030101010101" pitchFamily="2" charset="-122"/>
              <a:ea typeface="宋体" panose="02010600030101010101" pitchFamily="2" charset="-122"/>
              <a:cs typeface="宋体" panose="02010600030101010101" pitchFamily="2" charset="-122"/>
            </a:endParaRPr>
          </a:p>
          <a:p>
            <a:pPr indent="542925"/>
            <a:r>
              <a:rPr lang="en-US" altLang="zh-CN" sz="2800" b="1" u="sng" kern="100" dirty="0" smtClean="0">
                <a:latin typeface="宋体" panose="02010600030101010101" pitchFamily="2" charset="-122"/>
                <a:ea typeface="宋体" panose="02010600030101010101" pitchFamily="2" charset="-122"/>
                <a:cs typeface="宋体" panose="02010600030101010101" pitchFamily="2" charset="-122"/>
              </a:rPr>
              <a:t>__________________________________________</a:t>
            </a:r>
            <a:endParaRPr altLang="zh-CN" sz="2800" b="1" kern="100" dirty="0" smtClean="0">
              <a:latin typeface="宋体" panose="02010600030101010101" pitchFamily="2" charset="-122"/>
              <a:ea typeface="宋体" panose="02010600030101010101" pitchFamily="2" charset="-122"/>
              <a:cs typeface="宋体" panose="02010600030101010101" pitchFamily="2" charset="-122"/>
            </a:endParaRPr>
          </a:p>
          <a:p>
            <a:pPr indent="542925">
              <a:spcBef>
                <a:spcPts val="1200"/>
              </a:spcBef>
            </a:pPr>
            <a:r>
              <a:rPr altLang="zh-CN" sz="2800" b="1" kern="100" dirty="0" smtClean="0">
                <a:latin typeface="宋体" panose="02010600030101010101" pitchFamily="2" charset="-122"/>
                <a:ea typeface="宋体" panose="02010600030101010101" pitchFamily="2" charset="-122"/>
                <a:cs typeface="宋体" panose="02010600030101010101" pitchFamily="2" charset="-122"/>
              </a:rPr>
              <a:t>5</a:t>
            </a:r>
            <a:r>
              <a:rPr lang="en-US" sz="2800" b="1" kern="100" dirty="0" smtClean="0">
                <a:latin typeface="宋体" panose="02010600030101010101" pitchFamily="2" charset="-122"/>
                <a:ea typeface="宋体" panose="02010600030101010101" pitchFamily="2" charset="-122"/>
                <a:cs typeface="宋体" panose="02010600030101010101" pitchFamily="2" charset="-122"/>
              </a:rPr>
              <a:t>.</a:t>
            </a:r>
            <a:r>
              <a:rPr altLang="zh-CN" sz="2800" b="1" kern="100" dirty="0" smtClean="0">
                <a:latin typeface="宋体" panose="02010600030101010101" pitchFamily="2" charset="-122"/>
                <a:ea typeface="宋体" panose="02010600030101010101" pitchFamily="2" charset="-122"/>
                <a:cs typeface="宋体" panose="02010600030101010101" pitchFamily="2" charset="-122"/>
              </a:rPr>
              <a:t>这段话表现了</a:t>
            </a:r>
            <a:r>
              <a:rPr lang="en-US" altLang="zh-CN" sz="2800" b="1" u="sng" kern="100" dirty="0" smtClean="0">
                <a:latin typeface="宋体" panose="02010600030101010101" pitchFamily="2" charset="-122"/>
                <a:ea typeface="宋体" panose="02010600030101010101" pitchFamily="2" charset="-122"/>
                <a:cs typeface="宋体" panose="02010600030101010101" pitchFamily="2" charset="-122"/>
              </a:rPr>
              <a:t>_____________________________</a:t>
            </a:r>
            <a:r>
              <a:rPr lang="zh-CN" sz="2800" b="1" kern="100" dirty="0" smtClean="0">
                <a:latin typeface="宋体" panose="02010600030101010101" pitchFamily="2" charset="-122"/>
                <a:ea typeface="宋体" panose="02010600030101010101" pitchFamily="2" charset="-122"/>
                <a:cs typeface="宋体" panose="02010600030101010101" pitchFamily="2" charset="-122"/>
              </a:rPr>
              <a:t>。</a:t>
            </a:r>
            <a:endParaRPr lang="zh-CN" sz="2800" b="1" u="sng" kern="100" dirty="0" smtClean="0">
              <a:solidFill>
                <a:schemeClr val="bg1"/>
              </a:solidFill>
              <a:latin typeface="宋体" panose="02010600030101010101" pitchFamily="2" charset="-122"/>
              <a:ea typeface="宋体" panose="02010600030101010101" pitchFamily="2" charset="-122"/>
              <a:cs typeface="宋体" panose="02010600030101010101" pitchFamily="2" charset="-122"/>
            </a:endParaRPr>
          </a:p>
        </p:txBody>
      </p:sp>
      <p:sp>
        <p:nvSpPr>
          <p:cNvPr id="6" name="文本框 5"/>
          <p:cNvSpPr txBox="1"/>
          <p:nvPr/>
        </p:nvSpPr>
        <p:spPr>
          <a:xfrm>
            <a:off x="213420" y="1445052"/>
            <a:ext cx="8352928" cy="954107"/>
          </a:xfrm>
          <a:prstGeom prst="rect">
            <a:avLst/>
          </a:prstGeom>
          <a:noFill/>
        </p:spPr>
        <p:txBody>
          <a:bodyPr wrap="square" rtlCol="0">
            <a:spAutoFit/>
          </a:bodyPr>
          <a:lstStyle/>
          <a:p>
            <a:r>
              <a:rPr lang="zh-CN" altLang="en-US" sz="2800" b="1" dirty="0" smtClean="0">
                <a:solidFill>
                  <a:srgbClr val="FF0000"/>
                </a:solidFill>
                <a:latin typeface="楷体" panose="02010609060101010101" charset="-122"/>
                <a:ea typeface="楷体" panose="02010609060101010101" charset="-122"/>
              </a:rPr>
              <a:t>    比喻</a:t>
            </a:r>
            <a:r>
              <a:rPr lang="zh-CN" altLang="en-US" sz="2800" b="1" dirty="0">
                <a:solidFill>
                  <a:srgbClr val="FF0000"/>
                </a:solidFill>
                <a:latin typeface="楷体" panose="02010609060101010101" charset="-122"/>
                <a:ea typeface="楷体" panose="02010609060101010101" charset="-122"/>
              </a:rPr>
              <a:t>当时的社会一片黑暗,看不到一点儿光明,人民连一点儿民主和自由都没有。</a:t>
            </a:r>
            <a:endParaRPr lang="zh-CN" altLang="en-US" sz="2800" b="1" dirty="0">
              <a:solidFill>
                <a:srgbClr val="FF0000"/>
              </a:solidFill>
              <a:latin typeface="楷体" panose="02010609060101010101" charset="-122"/>
              <a:ea typeface="楷体" panose="02010609060101010101" charset="-122"/>
            </a:endParaRPr>
          </a:p>
        </p:txBody>
      </p:sp>
      <p:sp>
        <p:nvSpPr>
          <p:cNvPr id="7" name="文本框 6"/>
          <p:cNvSpPr txBox="1"/>
          <p:nvPr/>
        </p:nvSpPr>
        <p:spPr>
          <a:xfrm>
            <a:off x="703644" y="2893576"/>
            <a:ext cx="6670675"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四周黑洞洞的，容易碰壁。</a:t>
            </a:r>
            <a:endParaRPr lang="zh-CN" altLang="en-US" sz="2800" b="1" dirty="0">
              <a:solidFill>
                <a:srgbClr val="FF0000"/>
              </a:solidFill>
              <a:latin typeface="楷体" panose="02010609060101010101" charset="-122"/>
              <a:ea typeface="楷体" panose="02010609060101010101" charset="-122"/>
            </a:endParaRPr>
          </a:p>
        </p:txBody>
      </p:sp>
      <p:sp>
        <p:nvSpPr>
          <p:cNvPr id="8" name="文本框 7"/>
          <p:cNvSpPr txBox="1"/>
          <p:nvPr/>
        </p:nvSpPr>
        <p:spPr>
          <a:xfrm>
            <a:off x="3255327" y="3435732"/>
            <a:ext cx="5349121"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鲁迅对黑暗的旧社会的厌恶之情</a:t>
            </a:r>
            <a:endParaRPr lang="zh-CN" altLang="en-US" sz="2800" b="1"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7" grpId="1"/>
      <p:bldP spid="8" grpId="0"/>
      <p:bldP spid="8" grpId="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5969" y="-30892"/>
            <a:ext cx="9108505" cy="5262979"/>
          </a:xfrm>
          <a:prstGeom prst="rect">
            <a:avLst/>
          </a:prstGeom>
          <a:noFill/>
        </p:spPr>
        <p:txBody>
          <a:bodyPr wrap="square">
            <a:spAutoFit/>
          </a:bodyPr>
          <a:lstStyle/>
          <a:p>
            <a:pPr algn="ctr">
              <a:spcAft>
                <a:spcPts val="0"/>
              </a:spcAft>
            </a:pPr>
            <a:r>
              <a:rPr lang="zh-CN" altLang="en-US" sz="2400" b="1" kern="100" dirty="0" smtClean="0">
                <a:latin typeface="黑体" panose="02010609060101010101" pitchFamily="49" charset="-122"/>
                <a:ea typeface="黑体" panose="02010609060101010101" pitchFamily="49" charset="-122"/>
                <a:cs typeface="黑体" panose="02010609060101010101" pitchFamily="49" charset="-122"/>
              </a:rPr>
              <a:t>月光</a:t>
            </a:r>
            <a:r>
              <a:rPr lang="zh-CN" altLang="en-US" sz="2400" b="1" kern="100" dirty="0">
                <a:latin typeface="黑体" panose="02010609060101010101" pitchFamily="49" charset="-122"/>
                <a:ea typeface="黑体" panose="02010609060101010101" pitchFamily="49" charset="-122"/>
                <a:cs typeface="黑体" panose="02010609060101010101" pitchFamily="49" charset="-122"/>
              </a:rPr>
              <a:t>曲（节选）</a:t>
            </a:r>
            <a:endParaRPr lang="zh-CN" altLang="zh-CN" sz="2400" b="1" kern="100" dirty="0">
              <a:latin typeface="楷体" panose="02010609060101010101" charset="-122"/>
              <a:ea typeface="楷体" panose="02010609060101010101" charset="-122"/>
              <a:cs typeface="楷体" panose="02010609060101010101" charset="-122"/>
            </a:endParaRPr>
          </a:p>
          <a:p>
            <a:pPr algn="just">
              <a:spcAft>
                <a:spcPts val="0"/>
              </a:spcAft>
            </a:pPr>
            <a:r>
              <a:rPr lang="zh-CN" altLang="zh-CN" sz="2400" b="1" kern="100" dirty="0">
                <a:latin typeface="楷体" panose="02010609060101010101" charset="-122"/>
                <a:ea typeface="楷体" panose="02010609060101010101" charset="-122"/>
                <a:cs typeface="楷体" panose="02010609060101010101" charset="-122"/>
              </a:rPr>
              <a:t>    一阵风把蜡烛吹灭了</a:t>
            </a:r>
            <a:r>
              <a:rPr lang="zh-CN" altLang="zh-CN" sz="2400" b="1" kern="100" dirty="0">
                <a:solidFill>
                  <a:schemeClr val="tx1"/>
                </a:solidFill>
                <a:latin typeface="楷体" panose="02010609060101010101" charset="-122"/>
                <a:ea typeface="楷体" panose="02010609060101010101" charset="-122"/>
                <a:cs typeface="楷体" panose="02010609060101010101" charset="-122"/>
              </a:rPr>
              <a:t>。月光照进窗子，茅屋里的一切好像披上了银纱，显得格外清幽。贝多芬望了望站在他身旁的兄妹俩，借着清幽的月光，按起了琴键。</a:t>
            </a:r>
            <a:endParaRPr lang="zh-CN" altLang="zh-CN" sz="2400" b="1" kern="100" dirty="0">
              <a:solidFill>
                <a:schemeClr val="tx1"/>
              </a:solidFill>
              <a:latin typeface="楷体" panose="02010609060101010101" charset="-122"/>
              <a:ea typeface="楷体" panose="02010609060101010101" charset="-122"/>
              <a:cs typeface="楷体" panose="02010609060101010101" charset="-122"/>
            </a:endParaRPr>
          </a:p>
          <a:p>
            <a:pPr algn="just">
              <a:spcAft>
                <a:spcPts val="0"/>
              </a:spcAft>
            </a:pPr>
            <a:r>
              <a:rPr lang="zh-CN" altLang="zh-CN" sz="2400" b="1" kern="100" dirty="0">
                <a:solidFill>
                  <a:schemeClr val="tx1"/>
                </a:solidFill>
                <a:latin typeface="楷体" panose="02010609060101010101" charset="-122"/>
                <a:ea typeface="楷体" panose="02010609060101010101" charset="-122"/>
                <a:cs typeface="楷体" panose="02010609060101010101" charset="-122"/>
              </a:rPr>
              <a:t>    ①皮鞋匠静静地听着。②他好像面对着大海，月亮正从水天相接的地方升起来。③微波粼粼的海面上，霎时间洒满了银光。④月亮越升越高，穿过一缕一缕轻纱似的微云。⑤忽然，海面上刮起了大风，卷起了巨浪。⑥被月光照得雪亮的浪花，一个连一个朝着岸边涌过来……⑦皮鞋匠看看妹妹，月光正照在她那恬静的脸上，照着她睁得大大的眼睛。⑧她仿佛也看到了，看到了她从来没有看到过的</a:t>
            </a:r>
            <a:r>
              <a:rPr lang="zh-CN" altLang="zh-CN" sz="2400" b="1" kern="100" dirty="0" smtClean="0">
                <a:solidFill>
                  <a:schemeClr val="tx1"/>
                </a:solidFill>
                <a:latin typeface="楷体" panose="02010609060101010101" charset="-122"/>
                <a:ea typeface="楷体" panose="02010609060101010101" charset="-122"/>
                <a:cs typeface="楷体" panose="02010609060101010101" charset="-122"/>
              </a:rPr>
              <a:t>景象</a:t>
            </a:r>
            <a:r>
              <a:rPr lang="en-US" altLang="zh-CN" sz="2400" b="1" kern="100" dirty="0" smtClean="0">
                <a:solidFill>
                  <a:schemeClr val="tx1"/>
                </a:solidFill>
                <a:latin typeface="楷体" panose="02010609060101010101" charset="-122"/>
                <a:ea typeface="楷体" panose="02010609060101010101" charset="-122"/>
                <a:cs typeface="楷体" panose="02010609060101010101" charset="-122"/>
              </a:rPr>
              <a:t>——</a:t>
            </a:r>
            <a:r>
              <a:rPr lang="zh-CN" altLang="zh-CN" sz="2400" b="1" kern="100" dirty="0" smtClean="0">
                <a:solidFill>
                  <a:schemeClr val="tx1"/>
                </a:solidFill>
                <a:latin typeface="楷体" panose="02010609060101010101" charset="-122"/>
                <a:ea typeface="楷体" panose="02010609060101010101" charset="-122"/>
                <a:cs typeface="楷体" panose="02010609060101010101" charset="-122"/>
              </a:rPr>
              <a:t>月光</a:t>
            </a:r>
            <a:r>
              <a:rPr lang="zh-CN" altLang="zh-CN" sz="2400" b="1" kern="100" dirty="0">
                <a:solidFill>
                  <a:schemeClr val="tx1"/>
                </a:solidFill>
                <a:latin typeface="楷体" panose="02010609060101010101" charset="-122"/>
                <a:ea typeface="楷体" panose="02010609060101010101" charset="-122"/>
                <a:cs typeface="楷体" panose="02010609060101010101" charset="-122"/>
              </a:rPr>
              <a:t>照耀下的波涛汹涌的大海。</a:t>
            </a:r>
            <a:endParaRPr lang="zh-CN" altLang="zh-CN" sz="2400" b="1" kern="100" dirty="0">
              <a:solidFill>
                <a:schemeClr val="tx1"/>
              </a:solidFill>
              <a:latin typeface="楷体" panose="02010609060101010101" charset="-122"/>
              <a:ea typeface="楷体" panose="02010609060101010101" charset="-122"/>
              <a:cs typeface="楷体" panose="02010609060101010101" charset="-122"/>
            </a:endParaRPr>
          </a:p>
          <a:p>
            <a:pPr algn="just">
              <a:spcAft>
                <a:spcPts val="0"/>
              </a:spcAft>
            </a:pPr>
            <a:r>
              <a:rPr lang="zh-CN" altLang="zh-CN" sz="2400" b="1" kern="100" dirty="0">
                <a:latin typeface="楷体" panose="02010609060101010101" charset="-122"/>
                <a:ea typeface="楷体" panose="02010609060101010101" charset="-122"/>
                <a:cs typeface="楷体" panose="02010609060101010101" charset="-122"/>
              </a:rPr>
              <a:t>    兄妹俩被美妙的琴声陶醉了。等他们醒过神来，贝多芬早已离开了茅屋。他飞奔回客店，花了一夜工夫，把刚才弹的曲子</a:t>
            </a:r>
            <a:r>
              <a:rPr lang="en-US" altLang="zh-CN" sz="2400" b="1" kern="100" dirty="0">
                <a:latin typeface="楷体" panose="02010609060101010101" charset="-122"/>
                <a:ea typeface="楷体" panose="02010609060101010101" charset="-122"/>
                <a:cs typeface="楷体" panose="02010609060101010101" charset="-122"/>
              </a:rPr>
              <a:t>——</a:t>
            </a:r>
            <a:r>
              <a:rPr lang="zh-CN" altLang="zh-CN" sz="2400" b="1" kern="100" dirty="0">
                <a:latin typeface="楷体" panose="02010609060101010101" charset="-122"/>
                <a:ea typeface="楷体" panose="02010609060101010101" charset="-122"/>
                <a:cs typeface="楷体" panose="02010609060101010101" charset="-122"/>
              </a:rPr>
              <a:t>《月光曲》记录了下来。</a:t>
            </a:r>
            <a:endParaRPr lang="zh-CN" altLang="zh-CN" sz="2400" b="1" kern="100" dirty="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79512" y="760512"/>
            <a:ext cx="8712968" cy="3539430"/>
          </a:xfrm>
          <a:prstGeom prst="rect">
            <a:avLst/>
          </a:prstGeom>
          <a:noFill/>
        </p:spPr>
        <p:txBody>
          <a:bodyPr wrap="square">
            <a:spAutoFit/>
          </a:bodyPr>
          <a:lstStyle/>
          <a:p>
            <a:pPr indent="536575" latinLnBrk="1"/>
            <a:r>
              <a:rPr lang="en-US" sz="2800" b="1" kern="100" dirty="0">
                <a:latin typeface="宋体" panose="02010600030101010101" pitchFamily="2" charset="-122"/>
                <a:ea typeface="宋体" panose="02010600030101010101" pitchFamily="2" charset="-122"/>
                <a:cs typeface="楷体" panose="02010609060101010101" charset="-122"/>
                <a:sym typeface="+mn-ea"/>
              </a:rPr>
              <a:t>1.</a:t>
            </a:r>
            <a:r>
              <a:rPr altLang="zh-CN" sz="2800" b="1" kern="100" dirty="0">
                <a:latin typeface="宋体" panose="02010600030101010101" pitchFamily="2" charset="-122"/>
                <a:ea typeface="宋体" panose="02010600030101010101" pitchFamily="2" charset="-122"/>
                <a:cs typeface="楷体" panose="02010609060101010101" charset="-122"/>
                <a:sym typeface="+mn-ea"/>
              </a:rPr>
              <a:t>本文段主要写了什么？</a:t>
            </a:r>
            <a:endParaRPr altLang="zh-CN" sz="2800" b="1" kern="100" dirty="0">
              <a:latin typeface="宋体" panose="02010600030101010101" pitchFamily="2" charset="-122"/>
              <a:ea typeface="宋体" panose="02010600030101010101" pitchFamily="2" charset="-122"/>
              <a:cs typeface="楷体" panose="02010609060101010101" charset="-122"/>
              <a:sym typeface="+mn-ea"/>
            </a:endParaRPr>
          </a:p>
          <a:p>
            <a:pPr indent="536575" latinLnBrk="1"/>
            <a:r>
              <a:rPr lang="en-US" altLang="zh-CN" sz="2800" b="1" u="sng" kern="100" dirty="0" smtClean="0">
                <a:latin typeface="宋体" panose="02010600030101010101" pitchFamily="2" charset="-122"/>
                <a:ea typeface="宋体" panose="02010600030101010101" pitchFamily="2" charset="-122"/>
                <a:cs typeface="楷体" panose="02010609060101010101" charset="-122"/>
                <a:sym typeface="+mn-ea"/>
              </a:rPr>
              <a:t>____________________________________________</a:t>
            </a:r>
            <a:endParaRPr altLang="zh-CN" sz="2800" b="1" kern="100" dirty="0">
              <a:latin typeface="宋体" panose="02010600030101010101" pitchFamily="2" charset="-122"/>
              <a:ea typeface="宋体" panose="02010600030101010101" pitchFamily="2" charset="-122"/>
              <a:cs typeface="楷体" panose="02010609060101010101" charset="-122"/>
              <a:sym typeface="+mn-ea"/>
            </a:endParaRPr>
          </a:p>
          <a:p>
            <a:pPr indent="536575" latinLnBrk="1"/>
            <a:r>
              <a:rPr lang="en-US" sz="2800" b="1" kern="100" dirty="0">
                <a:latin typeface="宋体" panose="02010600030101010101" pitchFamily="2" charset="-122"/>
                <a:ea typeface="宋体" panose="02010600030101010101" pitchFamily="2" charset="-122"/>
                <a:cs typeface="楷体" panose="02010609060101010101" charset="-122"/>
                <a:sym typeface="+mn-ea"/>
              </a:rPr>
              <a:t>2.</a:t>
            </a:r>
            <a:r>
              <a:rPr altLang="zh-CN" sz="2800" b="1" kern="100" dirty="0">
                <a:latin typeface="宋体" panose="02010600030101010101" pitchFamily="2" charset="-122"/>
                <a:ea typeface="宋体" panose="02010600030101010101" pitchFamily="2" charset="-122"/>
                <a:cs typeface="楷体" panose="02010609060101010101" charset="-122"/>
                <a:sym typeface="+mn-ea"/>
              </a:rPr>
              <a:t>第三自然段中体现音乐艺术的巨大感染力的句子</a:t>
            </a:r>
            <a:r>
              <a:rPr lang="zh-CN" sz="2800" b="1" kern="100" dirty="0" smtClean="0">
                <a:latin typeface="宋体" panose="02010600030101010101" pitchFamily="2" charset="-122"/>
                <a:ea typeface="宋体" panose="02010600030101010101" pitchFamily="2" charset="-122"/>
                <a:cs typeface="楷体" panose="02010609060101010101" charset="-122"/>
                <a:sym typeface="+mn-ea"/>
              </a:rPr>
              <a:t>是</a:t>
            </a:r>
            <a:r>
              <a:rPr lang="en-US" altLang="zh-CN" sz="2800" b="1" kern="100" dirty="0" smtClean="0">
                <a:latin typeface="宋体" panose="02010600030101010101" pitchFamily="2" charset="-122"/>
                <a:ea typeface="宋体" panose="02010600030101010101" pitchFamily="2" charset="-122"/>
                <a:cs typeface="楷体" panose="02010609060101010101" charset="-122"/>
                <a:sym typeface="+mn-ea"/>
              </a:rPr>
              <a:t>___________________________________________________________________</a:t>
            </a:r>
            <a:r>
              <a:rPr altLang="zh-CN" sz="2800" b="1" kern="100" dirty="0" smtClean="0">
                <a:latin typeface="宋体" panose="02010600030101010101" pitchFamily="2" charset="-122"/>
                <a:ea typeface="宋体" panose="02010600030101010101" pitchFamily="2" charset="-122"/>
                <a:cs typeface="楷体" panose="02010609060101010101" charset="-122"/>
                <a:sym typeface="+mn-ea"/>
              </a:rPr>
              <a:t>。 </a:t>
            </a:r>
            <a:endParaRPr altLang="zh-CN" sz="2800" b="1" kern="100" dirty="0">
              <a:latin typeface="宋体" panose="02010600030101010101" pitchFamily="2" charset="-122"/>
              <a:ea typeface="宋体" panose="02010600030101010101" pitchFamily="2" charset="-122"/>
              <a:cs typeface="楷体" panose="02010609060101010101" charset="-122"/>
              <a:sym typeface="+mn-ea"/>
            </a:endParaRPr>
          </a:p>
          <a:p>
            <a:pPr indent="536575" latinLnBrk="1"/>
            <a:r>
              <a:rPr lang="en-US" sz="2800" b="1" kern="100" dirty="0">
                <a:latin typeface="宋体" panose="02010600030101010101" pitchFamily="2" charset="-122"/>
                <a:ea typeface="宋体" panose="02010600030101010101" pitchFamily="2" charset="-122"/>
                <a:cs typeface="楷体" panose="02010609060101010101" charset="-122"/>
                <a:sym typeface="+mn-ea"/>
              </a:rPr>
              <a:t>3.</a:t>
            </a:r>
            <a:r>
              <a:rPr altLang="zh-CN" sz="2800" b="1" kern="100" dirty="0">
                <a:latin typeface="宋体" panose="02010600030101010101" pitchFamily="2" charset="-122"/>
                <a:ea typeface="宋体" panose="02010600030101010101" pitchFamily="2" charset="-122"/>
                <a:cs typeface="楷体" panose="02010609060101010101" charset="-122"/>
                <a:sym typeface="+mn-ea"/>
              </a:rPr>
              <a:t>在文中用“</a:t>
            </a:r>
            <a:r>
              <a:rPr altLang="zh-CN" sz="2800" b="1" u="sng" kern="100" dirty="0">
                <a:latin typeface="宋体" panose="02010600030101010101" pitchFamily="2" charset="-122"/>
                <a:ea typeface="宋体" panose="02010600030101010101" pitchFamily="2" charset="-122"/>
                <a:cs typeface="楷体" panose="02010609060101010101" charset="-122"/>
                <a:sym typeface="+mn-ea"/>
              </a:rPr>
              <a:t>    </a:t>
            </a:r>
            <a:r>
              <a:rPr altLang="zh-CN" sz="2800" b="1" kern="100" dirty="0" smtClean="0">
                <a:latin typeface="宋体" panose="02010600030101010101" pitchFamily="2" charset="-122"/>
                <a:ea typeface="宋体" panose="02010600030101010101" pitchFamily="2" charset="-122"/>
                <a:cs typeface="楷体" panose="02010609060101010101" charset="-122"/>
                <a:sym typeface="+mn-ea"/>
              </a:rPr>
              <a:t>”</a:t>
            </a:r>
            <a:r>
              <a:rPr altLang="zh-CN" sz="2800" b="1" kern="100" dirty="0">
                <a:latin typeface="宋体" panose="02010600030101010101" pitchFamily="2" charset="-122"/>
                <a:ea typeface="宋体" panose="02010600030101010101" pitchFamily="2" charset="-122"/>
                <a:cs typeface="楷体" panose="02010609060101010101" charset="-122"/>
                <a:sym typeface="+mn-ea"/>
              </a:rPr>
              <a:t>画出描写实实在在事物的句子；用“</a:t>
            </a:r>
            <a:r>
              <a:rPr altLang="zh-CN" sz="2800" b="1" kern="100" spc="-500" baseline="-25000" dirty="0">
                <a:latin typeface="宋体" panose="02010600030101010101" pitchFamily="2" charset="-122"/>
                <a:ea typeface="宋体" panose="02010600030101010101" pitchFamily="2" charset="-122"/>
                <a:cs typeface="楷体" panose="02010609060101010101" charset="-122"/>
                <a:sym typeface="+mn-ea"/>
              </a:rPr>
              <a:t>~~~~~~~~</a:t>
            </a:r>
            <a:r>
              <a:rPr altLang="zh-CN" sz="2800" b="1" kern="100" dirty="0">
                <a:latin typeface="宋体" panose="02010600030101010101" pitchFamily="2" charset="-122"/>
                <a:ea typeface="宋体" panose="02010600030101010101" pitchFamily="2" charset="-122"/>
                <a:cs typeface="楷体" panose="02010609060101010101" charset="-122"/>
                <a:sym typeface="+mn-ea"/>
              </a:rPr>
              <a:t>”画出由事物引起的联想的句子。</a:t>
            </a:r>
            <a:endParaRPr altLang="zh-CN" sz="2800" b="1" kern="100" dirty="0">
              <a:latin typeface="宋体" panose="02010600030101010101" pitchFamily="2" charset="-122"/>
              <a:ea typeface="宋体" panose="02010600030101010101" pitchFamily="2" charset="-122"/>
              <a:cs typeface="楷体" panose="02010609060101010101" charset="-122"/>
              <a:sym typeface="+mn-ea"/>
            </a:endParaRPr>
          </a:p>
          <a:p>
            <a:pPr indent="536575" latinLnBrk="1"/>
            <a:r>
              <a:rPr lang="en-US" sz="2800" b="1" kern="100" dirty="0">
                <a:latin typeface="宋体" panose="02010600030101010101" pitchFamily="2" charset="-122"/>
                <a:ea typeface="宋体" panose="02010600030101010101" pitchFamily="2" charset="-122"/>
                <a:cs typeface="楷体" panose="02010609060101010101" charset="-122"/>
                <a:sym typeface="+mn-ea"/>
              </a:rPr>
              <a:t>4.</a:t>
            </a:r>
            <a:r>
              <a:rPr altLang="zh-CN" sz="2800" b="1" kern="100" dirty="0">
                <a:latin typeface="宋体" panose="02010600030101010101" pitchFamily="2" charset="-122"/>
                <a:ea typeface="宋体" panose="02010600030101010101" pitchFamily="2" charset="-122"/>
                <a:cs typeface="楷体" panose="02010609060101010101" charset="-122"/>
                <a:sym typeface="+mn-ea"/>
              </a:rPr>
              <a:t>用“（   ）”找出文段中的一个比喻句</a:t>
            </a:r>
            <a:r>
              <a:rPr lang="zh-CN" sz="2800" b="1" kern="100" dirty="0">
                <a:latin typeface="宋体" panose="02010600030101010101" pitchFamily="2" charset="-122"/>
                <a:ea typeface="宋体" panose="02010600030101010101" pitchFamily="2" charset="-122"/>
                <a:cs typeface="楷体" panose="02010609060101010101" charset="-122"/>
                <a:sym typeface="+mn-ea"/>
              </a:rPr>
              <a:t>。</a:t>
            </a:r>
            <a:endParaRPr lang="zh-CN" sz="2800" b="1" kern="100" dirty="0">
              <a:latin typeface="宋体" panose="02010600030101010101" pitchFamily="2" charset="-122"/>
              <a:ea typeface="宋体" panose="02010600030101010101" pitchFamily="2" charset="-122"/>
              <a:cs typeface="楷体" panose="02010609060101010101" charset="-122"/>
              <a:sym typeface="+mn-ea"/>
            </a:endParaRPr>
          </a:p>
        </p:txBody>
      </p:sp>
      <p:sp>
        <p:nvSpPr>
          <p:cNvPr id="3" name="文本框 2"/>
          <p:cNvSpPr txBox="1"/>
          <p:nvPr/>
        </p:nvSpPr>
        <p:spPr>
          <a:xfrm>
            <a:off x="737341" y="1164512"/>
            <a:ext cx="8027035"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贝多芬弹奏乐曲，兄妹俩陶醉了。</a:t>
            </a:r>
            <a:endParaRPr lang="zh-CN" altLang="en-US" sz="2800" b="1" dirty="0">
              <a:solidFill>
                <a:srgbClr val="FF0000"/>
              </a:solidFill>
              <a:latin typeface="楷体" panose="02010609060101010101" charset="-122"/>
              <a:ea typeface="楷体" panose="02010609060101010101" charset="-122"/>
            </a:endParaRPr>
          </a:p>
        </p:txBody>
      </p:sp>
      <p:sp>
        <p:nvSpPr>
          <p:cNvPr id="4" name="文本框 3"/>
          <p:cNvSpPr txBox="1"/>
          <p:nvPr/>
        </p:nvSpPr>
        <p:spPr>
          <a:xfrm>
            <a:off x="242728" y="2011024"/>
            <a:ext cx="8289712" cy="954107"/>
          </a:xfrm>
          <a:prstGeom prst="rect">
            <a:avLst/>
          </a:prstGeom>
          <a:noFill/>
        </p:spPr>
        <p:txBody>
          <a:bodyPr wrap="square" rtlCol="0">
            <a:spAutoFit/>
          </a:bodyPr>
          <a:lstStyle/>
          <a:p>
            <a:r>
              <a:rPr lang="zh-CN" altLang="en-US" sz="2800" b="1" dirty="0" smtClean="0">
                <a:solidFill>
                  <a:srgbClr val="FF0000"/>
                </a:solidFill>
                <a:latin typeface="楷体" panose="02010609060101010101" charset="-122"/>
                <a:ea typeface="楷体" panose="02010609060101010101" charset="-122"/>
              </a:rPr>
              <a:t>   兄妹</a:t>
            </a:r>
            <a:r>
              <a:rPr lang="zh-CN" altLang="en-US" sz="2800" b="1" dirty="0">
                <a:solidFill>
                  <a:srgbClr val="FF0000"/>
                </a:solidFill>
                <a:latin typeface="楷体" panose="02010609060101010101" charset="-122"/>
                <a:ea typeface="楷体" panose="02010609060101010101" charset="-122"/>
              </a:rPr>
              <a:t>俩被美妙的琴声陶醉了。等他们醒过神来，贝多芬早已离开了茅屋</a:t>
            </a:r>
            <a:endParaRPr lang="zh-CN" altLang="en-US" sz="2800" b="1" dirty="0">
              <a:solidFill>
                <a:srgbClr val="FF0000"/>
              </a:solidFill>
              <a:latin typeface="楷体" panose="02010609060101010101" charset="-122"/>
              <a:ea typeface="楷体" panose="02010609060101010101" charset="-122"/>
            </a:endParaRPr>
          </a:p>
        </p:txBody>
      </p:sp>
      <p:sp>
        <p:nvSpPr>
          <p:cNvPr id="5" name="矩形标注 4"/>
          <p:cNvSpPr/>
          <p:nvPr/>
        </p:nvSpPr>
        <p:spPr>
          <a:xfrm>
            <a:off x="4682742" y="195486"/>
            <a:ext cx="3633674" cy="992909"/>
          </a:xfrm>
          <a:prstGeom prst="wedgeRectCallout">
            <a:avLst>
              <a:gd name="adj1" fmla="val 29012"/>
              <a:gd name="adj2" fmla="val 95797"/>
            </a:avLst>
          </a:prstGeom>
          <a:solidFill>
            <a:schemeClr val="accent1">
              <a:lumMod val="20000"/>
              <a:lumOff val="8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800" dirty="0">
                <a:solidFill>
                  <a:schemeClr val="tx1"/>
                </a:solidFill>
                <a:latin typeface="楷体" panose="02010609060101010101" charset="-122"/>
                <a:ea typeface="楷体" panose="02010609060101010101" charset="-122"/>
                <a:cs typeface="楷体" panose="02010609060101010101" charset="-122"/>
              </a:rPr>
              <a:t>抓住文中关键词</a:t>
            </a:r>
            <a:r>
              <a:rPr lang="en-US" altLang="zh-CN" sz="2800" dirty="0">
                <a:solidFill>
                  <a:schemeClr val="tx1"/>
                </a:solidFill>
                <a:latin typeface="楷体" panose="02010609060101010101" charset="-122"/>
                <a:ea typeface="楷体" panose="02010609060101010101" charset="-122"/>
                <a:cs typeface="楷体" panose="02010609060101010101" charset="-122"/>
              </a:rPr>
              <a:t>“</a:t>
            </a:r>
            <a:r>
              <a:rPr lang="zh-CN" altLang="en-US" sz="2800" dirty="0">
                <a:solidFill>
                  <a:schemeClr val="tx1"/>
                </a:solidFill>
                <a:latin typeface="楷体" panose="02010609060101010101" charset="-122"/>
                <a:ea typeface="楷体" panose="02010609060101010101" charset="-122"/>
                <a:cs typeface="楷体" panose="02010609060101010101" charset="-122"/>
              </a:rPr>
              <a:t>陶醉</a:t>
            </a:r>
            <a:r>
              <a:rPr lang="en-US" altLang="zh-CN" sz="2800" dirty="0">
                <a:solidFill>
                  <a:schemeClr val="tx1"/>
                </a:solidFill>
                <a:latin typeface="楷体" panose="02010609060101010101" charset="-122"/>
                <a:ea typeface="楷体" panose="02010609060101010101" charset="-122"/>
                <a:cs typeface="楷体" panose="02010609060101010101" charset="-122"/>
              </a:rPr>
              <a:t>”</a:t>
            </a:r>
            <a:r>
              <a:rPr lang="zh-CN" altLang="en-US" sz="2800" dirty="0">
                <a:solidFill>
                  <a:schemeClr val="tx1"/>
                </a:solidFill>
                <a:latin typeface="楷体" panose="02010609060101010101" charset="-122"/>
                <a:ea typeface="楷体" panose="02010609060101010101" charset="-122"/>
                <a:cs typeface="楷体" panose="02010609060101010101" charset="-122"/>
              </a:rPr>
              <a:t>、</a:t>
            </a:r>
            <a:r>
              <a:rPr lang="en-US" altLang="zh-CN" sz="2800" dirty="0">
                <a:solidFill>
                  <a:schemeClr val="tx1"/>
                </a:solidFill>
                <a:latin typeface="楷体" panose="02010609060101010101" charset="-122"/>
                <a:ea typeface="楷体" panose="02010609060101010101" charset="-122"/>
                <a:cs typeface="楷体" panose="02010609060101010101" charset="-122"/>
              </a:rPr>
              <a:t>“</a:t>
            </a:r>
            <a:r>
              <a:rPr lang="zh-CN" altLang="en-US" sz="2800" dirty="0">
                <a:solidFill>
                  <a:schemeClr val="tx1"/>
                </a:solidFill>
                <a:latin typeface="楷体" panose="02010609060101010101" charset="-122"/>
                <a:ea typeface="楷体" panose="02010609060101010101" charset="-122"/>
                <a:cs typeface="楷体" panose="02010609060101010101" charset="-122"/>
              </a:rPr>
              <a:t>醒过神来</a:t>
            </a:r>
            <a:r>
              <a:rPr lang="en-US" altLang="zh-CN" sz="2800" dirty="0">
                <a:solidFill>
                  <a:schemeClr val="tx1"/>
                </a:solidFill>
                <a:latin typeface="楷体" panose="02010609060101010101" charset="-122"/>
                <a:ea typeface="楷体" panose="02010609060101010101" charset="-122"/>
                <a:cs typeface="楷体" panose="02010609060101010101" charset="-122"/>
              </a:rPr>
              <a:t>”</a:t>
            </a:r>
            <a:r>
              <a:rPr lang="zh-CN" altLang="en-US" sz="2800" dirty="0">
                <a:solidFill>
                  <a:schemeClr val="tx1"/>
                </a:solidFill>
                <a:latin typeface="楷体" panose="02010609060101010101" charset="-122"/>
                <a:ea typeface="楷体" panose="02010609060101010101" charset="-122"/>
                <a:cs typeface="楷体" panose="02010609060101010101" charset="-122"/>
              </a:rPr>
              <a:t>。</a:t>
            </a:r>
            <a:endParaRPr lang="zh-CN" altLang="en-US" sz="2800" dirty="0">
              <a:solidFill>
                <a:schemeClr val="tx1"/>
              </a:solidFill>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25969" y="-30892"/>
            <a:ext cx="9108505" cy="5262979"/>
          </a:xfrm>
          <a:prstGeom prst="rect">
            <a:avLst/>
          </a:prstGeom>
          <a:noFill/>
        </p:spPr>
        <p:txBody>
          <a:bodyPr wrap="square">
            <a:spAutoFit/>
          </a:bodyPr>
          <a:lstStyle/>
          <a:p>
            <a:pPr algn="ctr">
              <a:spcAft>
                <a:spcPts val="0"/>
              </a:spcAft>
            </a:pPr>
            <a:r>
              <a:rPr lang="zh-CN" altLang="en-US" sz="2400" b="1" kern="100" dirty="0" smtClean="0">
                <a:latin typeface="黑体" panose="02010609060101010101" pitchFamily="49" charset="-122"/>
                <a:ea typeface="黑体" panose="02010609060101010101" pitchFamily="49" charset="-122"/>
                <a:cs typeface="黑体" panose="02010609060101010101" pitchFamily="49" charset="-122"/>
              </a:rPr>
              <a:t>月光</a:t>
            </a:r>
            <a:r>
              <a:rPr lang="zh-CN" altLang="en-US" sz="2400" b="1" kern="100" dirty="0">
                <a:latin typeface="黑体" panose="02010609060101010101" pitchFamily="49" charset="-122"/>
                <a:ea typeface="黑体" panose="02010609060101010101" pitchFamily="49" charset="-122"/>
                <a:cs typeface="黑体" panose="02010609060101010101" pitchFamily="49" charset="-122"/>
              </a:rPr>
              <a:t>曲（节选）</a:t>
            </a:r>
            <a:endParaRPr lang="zh-CN" altLang="zh-CN" sz="2400" b="1" kern="100" dirty="0">
              <a:latin typeface="楷体" panose="02010609060101010101" charset="-122"/>
              <a:ea typeface="楷体" panose="02010609060101010101" charset="-122"/>
              <a:cs typeface="楷体" panose="02010609060101010101" charset="-122"/>
            </a:endParaRPr>
          </a:p>
          <a:p>
            <a:pPr algn="just">
              <a:spcAft>
                <a:spcPts val="0"/>
              </a:spcAft>
            </a:pPr>
            <a:r>
              <a:rPr lang="zh-CN" altLang="zh-CN" sz="2400" b="1" kern="100" dirty="0">
                <a:latin typeface="楷体" panose="02010609060101010101" charset="-122"/>
                <a:ea typeface="楷体" panose="02010609060101010101" charset="-122"/>
                <a:cs typeface="楷体" panose="02010609060101010101" charset="-122"/>
              </a:rPr>
              <a:t>    一阵风把蜡烛吹灭了</a:t>
            </a:r>
            <a:r>
              <a:rPr lang="zh-CN" altLang="zh-CN" sz="2400" b="1" kern="100" dirty="0">
                <a:solidFill>
                  <a:schemeClr val="tx1"/>
                </a:solidFill>
                <a:latin typeface="楷体" panose="02010609060101010101" charset="-122"/>
                <a:ea typeface="楷体" panose="02010609060101010101" charset="-122"/>
                <a:cs typeface="楷体" panose="02010609060101010101" charset="-122"/>
              </a:rPr>
              <a:t>。月光照进窗子，茅屋里的一切好像披上了银纱，显得格外清幽。贝多芬望了望站在他身旁的兄妹俩，借着清幽的月光，按起了琴键。</a:t>
            </a:r>
            <a:endParaRPr lang="zh-CN" altLang="zh-CN" sz="2400" b="1" kern="100" dirty="0">
              <a:solidFill>
                <a:schemeClr val="tx1"/>
              </a:solidFill>
              <a:latin typeface="楷体" panose="02010609060101010101" charset="-122"/>
              <a:ea typeface="楷体" panose="02010609060101010101" charset="-122"/>
              <a:cs typeface="楷体" panose="02010609060101010101" charset="-122"/>
            </a:endParaRPr>
          </a:p>
          <a:p>
            <a:pPr algn="just">
              <a:spcAft>
                <a:spcPts val="0"/>
              </a:spcAft>
            </a:pPr>
            <a:r>
              <a:rPr lang="zh-CN" altLang="zh-CN" sz="2400" b="1" kern="100" dirty="0">
                <a:solidFill>
                  <a:schemeClr val="tx1"/>
                </a:solidFill>
                <a:latin typeface="楷体" panose="02010609060101010101" charset="-122"/>
                <a:ea typeface="楷体" panose="02010609060101010101" charset="-122"/>
                <a:cs typeface="楷体" panose="02010609060101010101" charset="-122"/>
              </a:rPr>
              <a:t>    ①皮鞋匠静静地听着。②他好像面对着大海，月亮正从水天相接的地方升起来。③微波粼粼的海面上，霎时间洒满了银光。④月亮越升越高，穿过一缕一缕轻纱似的微云。⑤忽然，海面上刮起了大风，卷起了巨浪。⑥被月光照得雪亮的浪花，一个连一个朝着岸边涌过来……⑦皮鞋匠看看妹妹，月光正照在她那恬静的脸上，照着她睁得大大的眼睛。⑧她仿佛也看到了，看到了她从来没有看到过的</a:t>
            </a:r>
            <a:r>
              <a:rPr lang="zh-CN" altLang="zh-CN" sz="2400" b="1" kern="100" dirty="0" smtClean="0">
                <a:solidFill>
                  <a:schemeClr val="tx1"/>
                </a:solidFill>
                <a:latin typeface="楷体" panose="02010609060101010101" charset="-122"/>
                <a:ea typeface="楷体" panose="02010609060101010101" charset="-122"/>
                <a:cs typeface="楷体" panose="02010609060101010101" charset="-122"/>
              </a:rPr>
              <a:t>景象</a:t>
            </a:r>
            <a:r>
              <a:rPr lang="en-US" altLang="zh-CN" sz="2400" b="1" kern="100" dirty="0" smtClean="0">
                <a:solidFill>
                  <a:schemeClr val="tx1"/>
                </a:solidFill>
                <a:latin typeface="楷体" panose="02010609060101010101" charset="-122"/>
                <a:ea typeface="楷体" panose="02010609060101010101" charset="-122"/>
                <a:cs typeface="楷体" panose="02010609060101010101" charset="-122"/>
              </a:rPr>
              <a:t>——</a:t>
            </a:r>
            <a:r>
              <a:rPr lang="zh-CN" altLang="zh-CN" sz="2400" b="1" kern="100" dirty="0" smtClean="0">
                <a:solidFill>
                  <a:schemeClr val="tx1"/>
                </a:solidFill>
                <a:latin typeface="楷体" panose="02010609060101010101" charset="-122"/>
                <a:ea typeface="楷体" panose="02010609060101010101" charset="-122"/>
                <a:cs typeface="楷体" panose="02010609060101010101" charset="-122"/>
              </a:rPr>
              <a:t>月光</a:t>
            </a:r>
            <a:r>
              <a:rPr lang="zh-CN" altLang="zh-CN" sz="2400" b="1" kern="100" dirty="0">
                <a:solidFill>
                  <a:schemeClr val="tx1"/>
                </a:solidFill>
                <a:latin typeface="楷体" panose="02010609060101010101" charset="-122"/>
                <a:ea typeface="楷体" panose="02010609060101010101" charset="-122"/>
                <a:cs typeface="楷体" panose="02010609060101010101" charset="-122"/>
              </a:rPr>
              <a:t>照耀下的波涛汹涌的大海。</a:t>
            </a:r>
            <a:endParaRPr lang="zh-CN" altLang="zh-CN" sz="2400" b="1" kern="100" dirty="0">
              <a:solidFill>
                <a:schemeClr val="tx1"/>
              </a:solidFill>
              <a:latin typeface="楷体" panose="02010609060101010101" charset="-122"/>
              <a:ea typeface="楷体" panose="02010609060101010101" charset="-122"/>
              <a:cs typeface="楷体" panose="02010609060101010101" charset="-122"/>
            </a:endParaRPr>
          </a:p>
          <a:p>
            <a:pPr algn="just">
              <a:spcAft>
                <a:spcPts val="0"/>
              </a:spcAft>
            </a:pPr>
            <a:r>
              <a:rPr lang="zh-CN" altLang="zh-CN" sz="2400" b="1" kern="100" dirty="0">
                <a:latin typeface="楷体" panose="02010609060101010101" charset="-122"/>
                <a:ea typeface="楷体" panose="02010609060101010101" charset="-122"/>
                <a:cs typeface="楷体" panose="02010609060101010101" charset="-122"/>
              </a:rPr>
              <a:t>    兄妹俩被美妙的琴声陶醉了。等他们醒过神来，贝多芬早已离开了茅屋。他飞奔回客店，花了一夜工夫，把刚才弹的曲子</a:t>
            </a:r>
            <a:r>
              <a:rPr lang="en-US" altLang="zh-CN" sz="2400" b="1" kern="100" dirty="0">
                <a:latin typeface="楷体" panose="02010609060101010101" charset="-122"/>
                <a:ea typeface="楷体" panose="02010609060101010101" charset="-122"/>
                <a:cs typeface="楷体" panose="02010609060101010101" charset="-122"/>
              </a:rPr>
              <a:t>——</a:t>
            </a:r>
            <a:r>
              <a:rPr lang="zh-CN" altLang="zh-CN" sz="2400" b="1" kern="100" dirty="0">
                <a:latin typeface="楷体" panose="02010609060101010101" charset="-122"/>
                <a:ea typeface="楷体" panose="02010609060101010101" charset="-122"/>
                <a:cs typeface="楷体" panose="02010609060101010101" charset="-122"/>
              </a:rPr>
              <a:t>《月光曲》记录了下来。</a:t>
            </a:r>
            <a:endParaRPr lang="zh-CN" altLang="zh-CN" sz="2400" b="1" kern="100" dirty="0">
              <a:latin typeface="楷体" panose="02010609060101010101" charset="-122"/>
              <a:ea typeface="楷体" panose="02010609060101010101" charset="-122"/>
              <a:cs typeface="楷体" panose="02010609060101010101" charset="-122"/>
            </a:endParaRPr>
          </a:p>
        </p:txBody>
      </p:sp>
      <p:sp>
        <p:nvSpPr>
          <p:cNvPr id="3" name="文本框 2"/>
          <p:cNvSpPr txBox="1"/>
          <p:nvPr/>
        </p:nvSpPr>
        <p:spPr>
          <a:xfrm>
            <a:off x="4041568" y="1731108"/>
            <a:ext cx="5066530" cy="461665"/>
          </a:xfrm>
          <a:prstGeom prst="rect">
            <a:avLst/>
          </a:prstGeom>
          <a:noFill/>
        </p:spPr>
        <p:txBody>
          <a:bodyPr wrap="square" rtlCol="0">
            <a:spAutoFit/>
          </a:bodyPr>
          <a:lstStyle/>
          <a:p>
            <a:r>
              <a:rPr altLang="zh-CN" sz="2400" b="1" kern="100" spc="-500" dirty="0" smtClean="0">
                <a:solidFill>
                  <a:srgbClr val="FF0000"/>
                </a:solidFill>
                <a:latin typeface="楷体" panose="02010609060101010101" charset="-122"/>
                <a:ea typeface="楷体" panose="02010609060101010101" charset="-122"/>
                <a:cs typeface="楷体" panose="02010609060101010101" charset="-122"/>
                <a:sym typeface="+mn-ea"/>
              </a:rPr>
              <a:t>~~~~~~~</a:t>
            </a:r>
            <a:r>
              <a:rPr lang="en-US" altLang="zh-CN" sz="2400" b="1" kern="100" spc="-500" dirty="0" smtClean="0">
                <a:solidFill>
                  <a:srgbClr val="FF0000"/>
                </a:solidFill>
                <a:latin typeface="楷体" panose="02010609060101010101" charset="-122"/>
                <a:ea typeface="楷体" panose="02010609060101010101" charset="-122"/>
                <a:cs typeface="楷体" panose="02010609060101010101" charset="-122"/>
                <a:sym typeface="+mn-ea"/>
              </a:rPr>
              <a:t>~~~~~~~~~~~~~~~~~~~~~~~~~~~~~~</a:t>
            </a:r>
            <a:r>
              <a:rPr lang="en-US" altLang="zh-CN" sz="2400" b="1" kern="100" spc="-500" dirty="0">
                <a:solidFill>
                  <a:srgbClr val="FF0000"/>
                </a:solidFill>
                <a:latin typeface="楷体" panose="02010609060101010101" charset="-122"/>
                <a:ea typeface="楷体" panose="02010609060101010101" charset="-122"/>
                <a:cs typeface="楷体" panose="02010609060101010101" charset="-122"/>
                <a:sym typeface="+mn-ea"/>
              </a:rPr>
              <a:t>~~~~~~~~~~~~~~~</a:t>
            </a:r>
            <a:r>
              <a:rPr altLang="zh-CN" sz="2400" b="1" kern="100" spc="-500" dirty="0" smtClean="0">
                <a:solidFill>
                  <a:srgbClr val="FF0000"/>
                </a:solidFill>
                <a:latin typeface="楷体" panose="02010609060101010101" charset="-122"/>
                <a:ea typeface="楷体" panose="02010609060101010101" charset="-122"/>
                <a:cs typeface="楷体" panose="02010609060101010101" charset="-122"/>
                <a:sym typeface="+mn-ea"/>
              </a:rPr>
              <a:t>~</a:t>
            </a:r>
            <a:endParaRPr lang="zh-CN" altLang="zh-CN" sz="2400" b="1" kern="100" spc="-500"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4" name="文本框 3"/>
          <p:cNvSpPr txBox="1"/>
          <p:nvPr/>
        </p:nvSpPr>
        <p:spPr>
          <a:xfrm>
            <a:off x="9053" y="2085800"/>
            <a:ext cx="9134947" cy="2308324"/>
          </a:xfrm>
          <a:prstGeom prst="rect">
            <a:avLst/>
          </a:prstGeom>
          <a:noFill/>
        </p:spPr>
        <p:txBody>
          <a:bodyPr wrap="square" rtlCol="0">
            <a:spAutoFit/>
          </a:bodyPr>
          <a:lstStyle/>
          <a:p>
            <a:r>
              <a:rPr altLang="zh-CN" sz="2400" b="1" kern="100" spc="-500" dirty="0" smtClean="0">
                <a:solidFill>
                  <a:srgbClr val="FF0000"/>
                </a:solidFill>
                <a:latin typeface="楷体" panose="02010609060101010101" charset="-122"/>
                <a:ea typeface="楷体" panose="02010609060101010101" charset="-122"/>
                <a:cs typeface="楷体" panose="02010609060101010101" charset="-122"/>
                <a:sym typeface="+mn-ea"/>
              </a:rPr>
              <a:t>~~~~~~~~~~~~~~~~~~~~~~~~~~~~~~~~~~~~~~~~~~~~~~~~~~~~~~~~~~~~~~~~~~~~~~~~~~~~~~~~~~~~~~~~~~~~~~~~~~~~~~~~~~~~~~~~~~~~~~~~~~~~~~~~~~~~~~~~~~~~~~~~~~~~~~~~~~~~~~~~~~~~~~~~~~~~~~~~~~~~~~~~~~~~~~~~~~~~~~</a:t>
            </a:r>
            <a:r>
              <a:rPr lang="en-US" altLang="zh-CN" sz="2400" b="1" kern="100" spc="-500" dirty="0" smtClean="0">
                <a:solidFill>
                  <a:srgbClr val="FF0000"/>
                </a:solidFill>
                <a:latin typeface="楷体" panose="02010609060101010101" charset="-122"/>
                <a:ea typeface="楷体" panose="02010609060101010101" charset="-122"/>
                <a:cs typeface="楷体" panose="02010609060101010101" charset="-122"/>
                <a:sym typeface="+mn-ea"/>
              </a:rPr>
              <a:t>~~~~~~~~~~~~~~~~~~~~~~~~~~~~~~~~~~~~~~~~~~~~~~~~~~~~~~~~~~~~~~~~~~~~~~~~~~~~~~~~~~~~~~~~~~~~~~~~~~~~~~~~~~~~~~~~</a:t>
            </a:r>
            <a:r>
              <a:rPr altLang="zh-CN" sz="2400" b="1" kern="100" spc="-500" dirty="0" smtClean="0">
                <a:solidFill>
                  <a:srgbClr val="FF0000"/>
                </a:solidFill>
                <a:latin typeface="楷体" panose="02010609060101010101" charset="-122"/>
                <a:ea typeface="楷体" panose="02010609060101010101" charset="-122"/>
                <a:cs typeface="楷体" panose="02010609060101010101" charset="-122"/>
                <a:sym typeface="+mn-ea"/>
              </a:rPr>
              <a:t>~</a:t>
            </a:r>
            <a:r>
              <a:rPr lang="en-US" altLang="zh-CN" sz="2400" b="1" kern="100" spc="-500" dirty="0" smtClean="0">
                <a:solidFill>
                  <a:srgbClr val="FF0000"/>
                </a:solidFill>
                <a:latin typeface="楷体" panose="02010609060101010101" charset="-122"/>
                <a:ea typeface="楷体" panose="02010609060101010101" charset="-122"/>
                <a:cs typeface="楷体" panose="02010609060101010101" charset="-122"/>
                <a:sym typeface="+mn-ea"/>
              </a:rPr>
              <a:t>~~</a:t>
            </a:r>
            <a:r>
              <a:rPr altLang="zh-CN" sz="2400" b="1" kern="100" spc="-500" dirty="0" smtClean="0">
                <a:solidFill>
                  <a:srgbClr val="FF0000"/>
                </a:solidFill>
                <a:latin typeface="楷体" panose="02010609060101010101" charset="-122"/>
                <a:ea typeface="楷体" panose="02010609060101010101" charset="-122"/>
                <a:cs typeface="楷体" panose="02010609060101010101" charset="-122"/>
                <a:sym typeface="+mn-ea"/>
              </a:rPr>
              <a:t>~ </a:t>
            </a:r>
            <a:endParaRPr lang="en-US" altLang="zh-CN" sz="2400" b="1" kern="100" spc="-500" dirty="0" smtClean="0">
              <a:solidFill>
                <a:srgbClr val="FF0000"/>
              </a:solidFill>
              <a:latin typeface="楷体" panose="02010609060101010101" charset="-122"/>
              <a:ea typeface="楷体" panose="02010609060101010101" charset="-122"/>
              <a:cs typeface="楷体" panose="02010609060101010101" charset="-122"/>
              <a:sym typeface="+mn-ea"/>
            </a:endParaRPr>
          </a:p>
          <a:p>
            <a:pPr indent="3051175"/>
            <a:r>
              <a:rPr lang="en-US" altLang="zh-CN" sz="2400" b="1" kern="100" spc="-500" dirty="0" smtClean="0">
                <a:solidFill>
                  <a:srgbClr val="FF0000"/>
                </a:solidFill>
                <a:latin typeface="楷体" panose="02010609060101010101" charset="-122"/>
                <a:ea typeface="楷体" panose="02010609060101010101" charset="-122"/>
                <a:cs typeface="楷体" panose="02010609060101010101" charset="-122"/>
                <a:sym typeface="+mn-ea"/>
              </a:rPr>
              <a:t>~~~~~~~~~~~~~~~~~~~~~~~~~~~~~</a:t>
            </a:r>
            <a:r>
              <a:rPr altLang="zh-CN" sz="2400" b="1" kern="100" spc="-500" dirty="0" smtClean="0">
                <a:solidFill>
                  <a:srgbClr val="FF0000"/>
                </a:solidFill>
                <a:latin typeface="楷体" panose="02010609060101010101" charset="-122"/>
                <a:ea typeface="楷体" panose="02010609060101010101" charset="-122"/>
                <a:cs typeface="楷体" panose="02010609060101010101" charset="-122"/>
                <a:sym typeface="+mn-ea"/>
              </a:rPr>
              <a:t>~~~</a:t>
            </a:r>
            <a:r>
              <a:rPr lang="en-US" altLang="zh-CN" sz="2400" b="1" kern="100" spc="-500" dirty="0" smtClean="0">
                <a:solidFill>
                  <a:srgbClr val="FF0000"/>
                </a:solidFill>
                <a:latin typeface="楷体" panose="02010609060101010101" charset="-122"/>
                <a:ea typeface="楷体" panose="02010609060101010101" charset="-122"/>
                <a:cs typeface="楷体" panose="02010609060101010101" charset="-122"/>
                <a:sym typeface="+mn-ea"/>
              </a:rPr>
              <a:t>~~~</a:t>
            </a:r>
            <a:r>
              <a:rPr altLang="zh-CN" sz="2400" b="1" kern="100" spc="-500" dirty="0" smtClean="0">
                <a:solidFill>
                  <a:srgbClr val="FF0000"/>
                </a:solidFill>
                <a:latin typeface="楷体" panose="02010609060101010101" charset="-122"/>
                <a:ea typeface="楷体" panose="02010609060101010101" charset="-122"/>
                <a:cs typeface="楷体" panose="02010609060101010101" charset="-122"/>
                <a:sym typeface="+mn-ea"/>
              </a:rPr>
              <a:t>~~~~~~~~~~~~</a:t>
            </a:r>
            <a:r>
              <a:rPr lang="en-US" altLang="zh-CN" sz="2400" b="1" kern="100" spc="-500" dirty="0" smtClean="0">
                <a:solidFill>
                  <a:srgbClr val="FF0000"/>
                </a:solidFill>
                <a:latin typeface="楷体" panose="02010609060101010101" charset="-122"/>
                <a:ea typeface="楷体" panose="02010609060101010101" charset="-122"/>
                <a:cs typeface="楷体" panose="02010609060101010101" charset="-122"/>
                <a:sym typeface="+mn-ea"/>
              </a:rPr>
              <a:t>~~~~~~~~~~~~~~~~~~~~~~~~~~~~~</a:t>
            </a:r>
            <a:r>
              <a:rPr altLang="zh-CN" sz="2400" b="1" kern="100" spc="-500" dirty="0" smtClean="0">
                <a:solidFill>
                  <a:srgbClr val="FF0000"/>
                </a:solidFill>
                <a:latin typeface="楷体" panose="02010609060101010101" charset="-122"/>
                <a:ea typeface="楷体" panose="02010609060101010101" charset="-122"/>
                <a:cs typeface="楷体" panose="02010609060101010101" charset="-122"/>
                <a:sym typeface="+mn-ea"/>
              </a:rPr>
              <a:t>~~~~~~~~~~~~~~~~~~~~~~~~~~~~~~~~~~~~~~~~~~~~~~~~~~~~~~</a:t>
            </a:r>
            <a:endParaRPr lang="zh-CN" altLang="zh-CN" sz="2400" b="1" kern="100" spc="-500" dirty="0">
              <a:solidFill>
                <a:srgbClr val="FF0000"/>
              </a:solidFill>
              <a:latin typeface="楷体" panose="02010609060101010101" charset="-122"/>
              <a:ea typeface="楷体" panose="02010609060101010101" charset="-122"/>
              <a:cs typeface="楷体" panose="02010609060101010101" charset="-122"/>
              <a:sym typeface="+mn-ea"/>
            </a:endParaRPr>
          </a:p>
        </p:txBody>
      </p:sp>
      <p:cxnSp>
        <p:nvCxnSpPr>
          <p:cNvPr id="5" name="直接连接符 4"/>
          <p:cNvCxnSpPr/>
          <p:nvPr/>
        </p:nvCxnSpPr>
        <p:spPr>
          <a:xfrm flipV="1">
            <a:off x="3804920" y="753444"/>
            <a:ext cx="5231765" cy="0"/>
          </a:xfrm>
          <a:prstGeom prst="line">
            <a:avLst/>
          </a:prstGeom>
          <a:ln>
            <a:solidFill>
              <a:srgbClr val="FF0000"/>
            </a:solidFill>
          </a:ln>
          <a:effectLst/>
        </p:spPr>
        <p:style>
          <a:lnRef idx="3">
            <a:schemeClr val="accent2"/>
          </a:lnRef>
          <a:fillRef idx="0">
            <a:schemeClr val="accent2"/>
          </a:fillRef>
          <a:effectRef idx="2">
            <a:schemeClr val="accent2"/>
          </a:effectRef>
          <a:fontRef idx="minor">
            <a:schemeClr val="tx1"/>
          </a:fontRef>
        </p:style>
      </p:cxnSp>
      <p:cxnSp>
        <p:nvCxnSpPr>
          <p:cNvPr id="6" name="直接连接符 5"/>
          <p:cNvCxnSpPr/>
          <p:nvPr/>
        </p:nvCxnSpPr>
        <p:spPr>
          <a:xfrm flipV="1">
            <a:off x="98451" y="1122537"/>
            <a:ext cx="3338368" cy="0"/>
          </a:xfrm>
          <a:prstGeom prst="line">
            <a:avLst/>
          </a:prstGeom>
          <a:ln>
            <a:solidFill>
              <a:srgbClr val="FF0000"/>
            </a:solidFill>
          </a:ln>
          <a:effectLst/>
        </p:spPr>
        <p:style>
          <a:lnRef idx="3">
            <a:schemeClr val="accent2"/>
          </a:lnRef>
          <a:fillRef idx="0">
            <a:schemeClr val="accent2"/>
          </a:fillRef>
          <a:effectRef idx="2">
            <a:schemeClr val="accent2"/>
          </a:effectRef>
          <a:fontRef idx="minor">
            <a:schemeClr val="tx1"/>
          </a:fontRef>
        </p:style>
      </p:cxnSp>
      <p:sp>
        <p:nvSpPr>
          <p:cNvPr id="7" name="文本框 6"/>
          <p:cNvSpPr txBox="1"/>
          <p:nvPr/>
        </p:nvSpPr>
        <p:spPr>
          <a:xfrm>
            <a:off x="7994015" y="1768458"/>
            <a:ext cx="540385" cy="521970"/>
          </a:xfrm>
          <a:prstGeom prst="rect">
            <a:avLst/>
          </a:prstGeom>
          <a:noFill/>
        </p:spPr>
        <p:txBody>
          <a:bodyPr wrap="none" rtlCol="0">
            <a:spAutoFit/>
          </a:bodyPr>
          <a:lstStyle/>
          <a:p>
            <a:pPr algn="l"/>
            <a:r>
              <a:rPr lang="zh-CN" altLang="zh-CN" sz="2800" b="1" kern="100" dirty="0">
                <a:solidFill>
                  <a:srgbClr val="0000FF"/>
                </a:solidFill>
                <a:latin typeface="楷体" panose="02010609060101010101" charset="-122"/>
                <a:ea typeface="楷体" panose="02010609060101010101" charset="-122"/>
                <a:cs typeface="楷体" panose="02010609060101010101" charset="-122"/>
                <a:sym typeface="+mn-ea"/>
              </a:rPr>
              <a:t>（</a:t>
            </a:r>
            <a:endParaRPr lang="zh-CN" altLang="zh-CN" sz="2800" b="1" kern="100" dirty="0">
              <a:solidFill>
                <a:srgbClr val="0000FF"/>
              </a:solidFill>
              <a:latin typeface="楷体" panose="02010609060101010101" charset="-122"/>
              <a:ea typeface="楷体" panose="02010609060101010101" charset="-122"/>
              <a:cs typeface="楷体" panose="02010609060101010101" charset="-122"/>
              <a:sym typeface="+mn-ea"/>
            </a:endParaRPr>
          </a:p>
        </p:txBody>
      </p:sp>
      <p:sp>
        <p:nvSpPr>
          <p:cNvPr id="8" name="文本框 7"/>
          <p:cNvSpPr txBox="1"/>
          <p:nvPr/>
        </p:nvSpPr>
        <p:spPr>
          <a:xfrm>
            <a:off x="5671837" y="2145957"/>
            <a:ext cx="540385" cy="521970"/>
          </a:xfrm>
          <a:prstGeom prst="rect">
            <a:avLst/>
          </a:prstGeom>
          <a:noFill/>
        </p:spPr>
        <p:txBody>
          <a:bodyPr wrap="none" rtlCol="0">
            <a:spAutoFit/>
          </a:bodyPr>
          <a:lstStyle/>
          <a:p>
            <a:pPr algn="l"/>
            <a:r>
              <a:rPr lang="zh-CN" altLang="zh-CN" sz="2800" b="1" kern="100" dirty="0">
                <a:solidFill>
                  <a:srgbClr val="0000FF"/>
                </a:solidFill>
                <a:latin typeface="楷体" panose="02010609060101010101" charset="-122"/>
                <a:ea typeface="楷体" panose="02010609060101010101" charset="-122"/>
                <a:cs typeface="楷体" panose="02010609060101010101" charset="-122"/>
                <a:sym typeface="+mn-ea"/>
              </a:rPr>
              <a:t>）</a:t>
            </a:r>
            <a:endParaRPr lang="zh-CN" altLang="zh-CN" sz="2800" b="1" kern="100" dirty="0">
              <a:solidFill>
                <a:srgbClr val="0000FF"/>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checkerboard(across)">
                                      <p:cBhvr>
                                        <p:cTn id="25" dur="500"/>
                                        <p:tgtEl>
                                          <p:spTgt spid="7"/>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checkerboard(across)">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84056" y="628015"/>
            <a:ext cx="8636416" cy="3970318"/>
          </a:xfrm>
          <a:prstGeom prst="rect">
            <a:avLst/>
          </a:prstGeom>
          <a:noFill/>
        </p:spPr>
        <p:txBody>
          <a:bodyPr wrap="square">
            <a:spAutoFit/>
          </a:bodyPr>
          <a:lstStyle/>
          <a:p>
            <a:pPr indent="624205" algn="just" latinLnBrk="1">
              <a:spcAft>
                <a:spcPts val="0"/>
              </a:spcAft>
            </a:pPr>
            <a:r>
              <a:rPr lang="en-US" altLang="zh-CN" sz="2800" b="1" kern="100" dirty="0" smtClean="0">
                <a:latin typeface="宋体" panose="02010600030101010101" pitchFamily="2" charset="-122"/>
                <a:ea typeface="宋体" panose="02010600030101010101" pitchFamily="2" charset="-122"/>
                <a:cs typeface="宋体" panose="02010600030101010101" pitchFamily="2" charset="-122"/>
              </a:rPr>
              <a:t>5</a:t>
            </a:r>
            <a:r>
              <a:rPr lang="en-US" altLang="zh-CN" sz="2800" b="1" kern="100" dirty="0">
                <a:latin typeface="宋体" panose="02010600030101010101" pitchFamily="2" charset="-122"/>
                <a:ea typeface="宋体" panose="02010600030101010101" pitchFamily="2" charset="-122"/>
                <a:cs typeface="宋体" panose="02010600030101010101" pitchFamily="2" charset="-122"/>
              </a:rPr>
              <a:t>.</a:t>
            </a:r>
            <a:r>
              <a:rPr lang="zh-CN" altLang="zh-CN" sz="2800" b="1" kern="100" dirty="0">
                <a:latin typeface="宋体" panose="02010600030101010101" pitchFamily="2" charset="-122"/>
                <a:ea typeface="宋体" panose="02010600030101010101" pitchFamily="2" charset="-122"/>
                <a:cs typeface="宋体" panose="02010600030101010101" pitchFamily="2" charset="-122"/>
              </a:rPr>
              <a:t>选一选。</a:t>
            </a:r>
            <a:endParaRPr lang="zh-CN" altLang="zh-CN" sz="2800" b="1" kern="100" dirty="0">
              <a:latin typeface="宋体" panose="02010600030101010101" pitchFamily="2" charset="-122"/>
              <a:ea typeface="宋体" panose="02010600030101010101" pitchFamily="2" charset="-122"/>
              <a:cs typeface="Times New Roman" panose="02020603050405020304" charset="0"/>
            </a:endParaRPr>
          </a:p>
          <a:p>
            <a:pPr indent="624205" latinLnBrk="1"/>
            <a:r>
              <a:rPr altLang="zh-CN" sz="2800" b="1" kern="100" dirty="0" err="1" smtClean="0">
                <a:latin typeface="宋体" panose="02010600030101010101" pitchFamily="2" charset="-122"/>
                <a:ea typeface="宋体" panose="02010600030101010101" pitchFamily="2" charset="-122"/>
                <a:cs typeface="楷体" panose="02010609060101010101" charset="-122"/>
              </a:rPr>
              <a:t>A</a:t>
            </a:r>
            <a:r>
              <a:rPr lang="en-US" sz="2800" b="1" kern="100" dirty="0" err="1">
                <a:latin typeface="宋体" panose="02010600030101010101" pitchFamily="2" charset="-122"/>
                <a:ea typeface="宋体" panose="02010600030101010101" pitchFamily="2" charset="-122"/>
                <a:cs typeface="楷体" panose="02010609060101010101" charset="-122"/>
              </a:rPr>
              <a:t>.</a:t>
            </a:r>
            <a:r>
              <a:rPr altLang="zh-CN" sz="2800" b="1" kern="100" dirty="0" err="1">
                <a:latin typeface="宋体" panose="02010600030101010101" pitchFamily="2" charset="-122"/>
                <a:ea typeface="宋体" panose="02010600030101010101" pitchFamily="2" charset="-122"/>
                <a:cs typeface="楷体" panose="02010609060101010101" charset="-122"/>
              </a:rPr>
              <a:t>气势逐渐增强</a:t>
            </a:r>
            <a:r>
              <a:rPr altLang="zh-CN" sz="2800" b="1" kern="100" dirty="0">
                <a:latin typeface="宋体" panose="02010600030101010101" pitchFamily="2" charset="-122"/>
                <a:ea typeface="宋体" panose="02010600030101010101" pitchFamily="2" charset="-122"/>
                <a:cs typeface="楷体" panose="02010609060101010101" charset="-122"/>
              </a:rPr>
              <a:t>   B</a:t>
            </a:r>
            <a:r>
              <a:rPr lang="en-US" sz="2800" b="1" kern="100" dirty="0">
                <a:latin typeface="宋体" panose="02010600030101010101" pitchFamily="2" charset="-122"/>
                <a:ea typeface="宋体" panose="02010600030101010101" pitchFamily="2" charset="-122"/>
                <a:cs typeface="楷体" panose="02010609060101010101" charset="-122"/>
              </a:rPr>
              <a:t>.</a:t>
            </a:r>
            <a:r>
              <a:rPr altLang="zh-CN" sz="2800" b="1" kern="100" dirty="0">
                <a:latin typeface="宋体" panose="02010600030101010101" pitchFamily="2" charset="-122"/>
                <a:ea typeface="宋体" panose="02010600030101010101" pitchFamily="2" charset="-122"/>
                <a:cs typeface="楷体" panose="02010609060101010101" charset="-122"/>
              </a:rPr>
              <a:t>清幽舒缓   C</a:t>
            </a:r>
            <a:r>
              <a:rPr lang="en-US" sz="2800" b="1" kern="100" dirty="0">
                <a:latin typeface="宋体" panose="02010600030101010101" pitchFamily="2" charset="-122"/>
                <a:ea typeface="宋体" panose="02010600030101010101" pitchFamily="2" charset="-122"/>
                <a:cs typeface="楷体" panose="02010609060101010101" charset="-122"/>
              </a:rPr>
              <a:t>.</a:t>
            </a:r>
            <a:r>
              <a:rPr altLang="zh-CN" sz="2800" b="1" kern="100" dirty="0">
                <a:latin typeface="宋体" panose="02010600030101010101" pitchFamily="2" charset="-122"/>
                <a:ea typeface="宋体" panose="02010600030101010101" pitchFamily="2" charset="-122"/>
                <a:cs typeface="楷体" panose="02010609060101010101" charset="-122"/>
              </a:rPr>
              <a:t>高昂激越</a:t>
            </a:r>
            <a:endParaRPr altLang="zh-CN" sz="2800" b="1" kern="100" dirty="0">
              <a:latin typeface="宋体" panose="02010600030101010101" pitchFamily="2" charset="-122"/>
              <a:ea typeface="宋体" panose="02010600030101010101" pitchFamily="2" charset="-122"/>
              <a:cs typeface="楷体" panose="02010609060101010101" charset="-122"/>
            </a:endParaRPr>
          </a:p>
          <a:p>
            <a:pPr indent="624205" latinLnBrk="1"/>
            <a:r>
              <a:rPr altLang="zh-CN" sz="2800" b="1" kern="100" dirty="0" err="1" smtClean="0">
                <a:latin typeface="宋体" panose="02010600030101010101" pitchFamily="2" charset="-122"/>
                <a:ea typeface="宋体" panose="02010600030101010101" pitchFamily="2" charset="-122"/>
                <a:cs typeface="楷体" panose="02010609060101010101" charset="-122"/>
              </a:rPr>
              <a:t>第二段中</a:t>
            </a:r>
            <a:r>
              <a:rPr altLang="zh-CN" sz="2800" b="1" kern="100" dirty="0" err="1">
                <a:latin typeface="宋体" panose="02010600030101010101" pitchFamily="2" charset="-122"/>
                <a:ea typeface="宋体" panose="02010600030101010101" pitchFamily="2" charset="-122"/>
                <a:cs typeface="楷体" panose="02010609060101010101" charset="-122"/>
              </a:rPr>
              <a:t>，第</a:t>
            </a:r>
            <a:r>
              <a:rPr altLang="zh-CN" sz="2800" b="1" kern="100" dirty="0">
                <a:latin typeface="宋体" panose="02010600030101010101" pitchFamily="2" charset="-122"/>
                <a:ea typeface="宋体" panose="02010600030101010101" pitchFamily="2" charset="-122"/>
                <a:cs typeface="楷体" panose="02010609060101010101" charset="-122"/>
              </a:rPr>
              <a:t>②③句描写了音乐节奏</a:t>
            </a:r>
            <a:r>
              <a:rPr altLang="zh-CN" sz="2800" b="1" u="sng" kern="100" dirty="0">
                <a:latin typeface="宋体" panose="02010600030101010101" pitchFamily="2" charset="-122"/>
                <a:ea typeface="宋体" panose="02010600030101010101" pitchFamily="2" charset="-122"/>
                <a:cs typeface="楷体" panose="02010609060101010101" charset="-122"/>
              </a:rPr>
              <a:t>      </a:t>
            </a:r>
            <a:r>
              <a:rPr altLang="zh-CN" sz="2800" b="1" kern="100" dirty="0">
                <a:latin typeface="宋体" panose="02010600030101010101" pitchFamily="2" charset="-122"/>
                <a:ea typeface="宋体" panose="02010600030101010101" pitchFamily="2" charset="-122"/>
                <a:cs typeface="楷体" panose="02010609060101010101" charset="-122"/>
              </a:rPr>
              <a:t>，第④句描写表现了乐声</a:t>
            </a:r>
            <a:r>
              <a:rPr altLang="zh-CN" sz="2800" b="1" u="sng" kern="100" dirty="0">
                <a:latin typeface="宋体" panose="02010600030101010101" pitchFamily="2" charset="-122"/>
                <a:ea typeface="宋体" panose="02010600030101010101" pitchFamily="2" charset="-122"/>
                <a:cs typeface="楷体" panose="02010609060101010101" charset="-122"/>
              </a:rPr>
              <a:t>       </a:t>
            </a:r>
            <a:r>
              <a:rPr altLang="zh-CN" sz="2800" b="1" kern="100" dirty="0">
                <a:latin typeface="宋体" panose="02010600030101010101" pitchFamily="2" charset="-122"/>
                <a:ea typeface="宋体" panose="02010600030101010101" pitchFamily="2" charset="-122"/>
                <a:cs typeface="楷体" panose="02010609060101010101" charset="-122"/>
              </a:rPr>
              <a:t>，第</a:t>
            </a:r>
            <a:r>
              <a:rPr altLang="zh-CN" sz="2800" b="1" kern="100" dirty="0" smtClean="0">
                <a:latin typeface="宋体" panose="02010600030101010101" pitchFamily="2" charset="-122"/>
                <a:ea typeface="宋体" panose="02010600030101010101" pitchFamily="2" charset="-122"/>
                <a:cs typeface="楷体" panose="02010609060101010101" charset="-122"/>
              </a:rPr>
              <a:t>⑤⑥</a:t>
            </a:r>
            <a:r>
              <a:rPr altLang="zh-CN" sz="2800" b="1" kern="100" dirty="0">
                <a:latin typeface="宋体" panose="02010600030101010101" pitchFamily="2" charset="-122"/>
                <a:ea typeface="宋体" panose="02010600030101010101" pitchFamily="2" charset="-122"/>
                <a:cs typeface="楷体" panose="02010609060101010101" charset="-122"/>
              </a:rPr>
              <a:t>句描写表现了乐声</a:t>
            </a:r>
            <a:r>
              <a:rPr altLang="zh-CN" sz="2800" b="1" u="sng" kern="100" dirty="0">
                <a:latin typeface="宋体" panose="02010600030101010101" pitchFamily="2" charset="-122"/>
                <a:ea typeface="宋体" panose="02010600030101010101" pitchFamily="2" charset="-122"/>
                <a:cs typeface="楷体" panose="02010609060101010101" charset="-122"/>
              </a:rPr>
              <a:t>        </a:t>
            </a:r>
            <a:r>
              <a:rPr altLang="zh-CN" sz="2800" b="1" kern="100" dirty="0">
                <a:latin typeface="宋体" panose="02010600030101010101" pitchFamily="2" charset="-122"/>
                <a:ea typeface="宋体" panose="02010600030101010101" pitchFamily="2" charset="-122"/>
                <a:cs typeface="楷体" panose="02010609060101010101" charset="-122"/>
              </a:rPr>
              <a:t>。</a:t>
            </a:r>
            <a:r>
              <a:rPr lang="en-US" altLang="zh-CN" sz="2800" b="1" kern="100" dirty="0" smtClean="0">
                <a:latin typeface="宋体" panose="02010600030101010101" pitchFamily="2" charset="-122"/>
                <a:ea typeface="宋体" panose="02010600030101010101" pitchFamily="2" charset="-122"/>
                <a:cs typeface="Times New Roman" panose="02020603050405020304" charset="0"/>
              </a:rPr>
              <a:t> </a:t>
            </a:r>
            <a:endParaRPr lang="en-US" altLang="zh-CN" sz="2800" b="1" kern="100" dirty="0" smtClean="0">
              <a:latin typeface="宋体" panose="02010600030101010101" pitchFamily="2" charset="-122"/>
              <a:ea typeface="宋体" panose="02010600030101010101" pitchFamily="2" charset="-122"/>
              <a:cs typeface="Times New Roman" panose="02020603050405020304" charset="0"/>
            </a:endParaRPr>
          </a:p>
          <a:p>
            <a:pPr indent="624205" latinLnBrk="1"/>
            <a:r>
              <a:rPr lang="en-US" altLang="zh-CN" sz="2800" b="1" kern="100" dirty="0" smtClean="0">
                <a:latin typeface="宋体" panose="02010600030101010101" pitchFamily="2" charset="-122"/>
                <a:ea typeface="宋体" panose="02010600030101010101" pitchFamily="2" charset="-122"/>
                <a:cs typeface="宋体" panose="02010600030101010101" pitchFamily="2" charset="-122"/>
              </a:rPr>
              <a:t>6.贝多芬弹奏的音乐，带给了兄妹俩无穷无尽的想象，我们可以感受到</a:t>
            </a:r>
            <a:r>
              <a:rPr lang="en-US" sz="2800" b="1" kern="100" dirty="0" smtClean="0">
                <a:latin typeface="宋体" panose="02010600030101010101" pitchFamily="2" charset="-122"/>
                <a:ea typeface="宋体" panose="02010600030101010101" pitchFamily="2" charset="-122"/>
                <a:cs typeface="宋体" panose="02010600030101010101" pitchFamily="2" charset="-122"/>
              </a:rPr>
              <a:t>:________________________________________________________________________________________________________________________</a:t>
            </a:r>
            <a:endParaRPr lang="en-US" sz="2800" b="1" kern="100" dirty="0" smtClean="0">
              <a:latin typeface="宋体" panose="02010600030101010101" pitchFamily="2" charset="-122"/>
              <a:ea typeface="宋体" panose="02010600030101010101" pitchFamily="2" charset="-122"/>
              <a:cs typeface="宋体" panose="02010600030101010101" pitchFamily="2" charset="-122"/>
            </a:endParaRPr>
          </a:p>
        </p:txBody>
      </p:sp>
      <p:sp>
        <p:nvSpPr>
          <p:cNvPr id="3" name="文本框 2"/>
          <p:cNvSpPr txBox="1"/>
          <p:nvPr/>
        </p:nvSpPr>
        <p:spPr>
          <a:xfrm>
            <a:off x="6943938" y="1410970"/>
            <a:ext cx="580390" cy="583565"/>
          </a:xfrm>
          <a:prstGeom prst="rect">
            <a:avLst/>
          </a:prstGeom>
          <a:noFill/>
        </p:spPr>
        <p:txBody>
          <a:bodyPr wrap="square" rtlCol="0">
            <a:spAutoFit/>
          </a:bodyPr>
          <a:lstStyle/>
          <a:p>
            <a:r>
              <a:rPr lang="en-US" altLang="zh-CN" sz="3200" b="1">
                <a:solidFill>
                  <a:srgbClr val="FF0000"/>
                </a:solidFill>
                <a:latin typeface="楷体" panose="02010609060101010101" charset="-122"/>
                <a:ea typeface="楷体" panose="02010609060101010101" charset="-122"/>
              </a:rPr>
              <a:t>A</a:t>
            </a:r>
            <a:endParaRPr lang="en-US" altLang="zh-CN" sz="3200" b="1">
              <a:solidFill>
                <a:srgbClr val="FF0000"/>
              </a:solidFill>
              <a:latin typeface="楷体" panose="02010609060101010101" charset="-122"/>
              <a:ea typeface="楷体" panose="02010609060101010101" charset="-122"/>
            </a:endParaRPr>
          </a:p>
        </p:txBody>
      </p:sp>
      <p:sp>
        <p:nvSpPr>
          <p:cNvPr id="4" name="文本框 3"/>
          <p:cNvSpPr txBox="1"/>
          <p:nvPr/>
        </p:nvSpPr>
        <p:spPr>
          <a:xfrm>
            <a:off x="3847594" y="1889760"/>
            <a:ext cx="580390" cy="583565"/>
          </a:xfrm>
          <a:prstGeom prst="rect">
            <a:avLst/>
          </a:prstGeom>
          <a:noFill/>
        </p:spPr>
        <p:txBody>
          <a:bodyPr wrap="square" rtlCol="0">
            <a:spAutoFit/>
          </a:bodyPr>
          <a:lstStyle/>
          <a:p>
            <a:r>
              <a:rPr lang="en-US" altLang="zh-CN" sz="3200" b="1">
                <a:solidFill>
                  <a:srgbClr val="FF0000"/>
                </a:solidFill>
                <a:latin typeface="楷体" panose="02010609060101010101" charset="-122"/>
                <a:ea typeface="楷体" panose="02010609060101010101" charset="-122"/>
              </a:rPr>
              <a:t>B</a:t>
            </a:r>
            <a:endParaRPr lang="en-US" altLang="zh-CN" sz="3200" b="1">
              <a:solidFill>
                <a:srgbClr val="FF0000"/>
              </a:solidFill>
              <a:latin typeface="楷体" panose="02010609060101010101" charset="-122"/>
              <a:ea typeface="楷体" panose="02010609060101010101" charset="-122"/>
            </a:endParaRPr>
          </a:p>
        </p:txBody>
      </p:sp>
      <p:sp>
        <p:nvSpPr>
          <p:cNvPr id="5" name="文本框 4"/>
          <p:cNvSpPr txBox="1"/>
          <p:nvPr/>
        </p:nvSpPr>
        <p:spPr>
          <a:xfrm>
            <a:off x="1187624" y="2280285"/>
            <a:ext cx="580390" cy="583565"/>
          </a:xfrm>
          <a:prstGeom prst="rect">
            <a:avLst/>
          </a:prstGeom>
          <a:noFill/>
        </p:spPr>
        <p:txBody>
          <a:bodyPr wrap="square" rtlCol="0">
            <a:spAutoFit/>
          </a:bodyPr>
          <a:lstStyle/>
          <a:p>
            <a:r>
              <a:rPr lang="en-US" altLang="zh-CN" sz="3200" b="1">
                <a:solidFill>
                  <a:srgbClr val="FF0000"/>
                </a:solidFill>
                <a:latin typeface="楷体" panose="02010609060101010101" charset="-122"/>
                <a:ea typeface="楷体" panose="02010609060101010101" charset="-122"/>
              </a:rPr>
              <a:t>C</a:t>
            </a:r>
            <a:endParaRPr lang="en-US" altLang="zh-CN" sz="3200" b="1">
              <a:solidFill>
                <a:srgbClr val="FF0000"/>
              </a:solidFill>
              <a:latin typeface="楷体" panose="02010609060101010101" charset="-122"/>
              <a:ea typeface="楷体" panose="02010609060101010101" charset="-122"/>
            </a:endParaRPr>
          </a:p>
        </p:txBody>
      </p:sp>
      <p:sp>
        <p:nvSpPr>
          <p:cNvPr id="6" name="文本框 5"/>
          <p:cNvSpPr txBox="1"/>
          <p:nvPr/>
        </p:nvSpPr>
        <p:spPr>
          <a:xfrm>
            <a:off x="232391" y="3200566"/>
            <a:ext cx="8561705" cy="1384995"/>
          </a:xfrm>
          <a:prstGeom prst="rect">
            <a:avLst/>
          </a:prstGeom>
          <a:noFill/>
        </p:spPr>
        <p:txBody>
          <a:bodyPr wrap="square" rtlCol="0">
            <a:spAutoFit/>
          </a:bodyPr>
          <a:lstStyle/>
          <a:p>
            <a:pPr indent="624205"/>
            <a:r>
              <a:rPr lang="en-US" altLang="zh-CN" sz="2800" b="1" dirty="0" smtClean="0">
                <a:solidFill>
                  <a:srgbClr val="FF0000"/>
                </a:solidFill>
                <a:latin typeface="楷体" panose="02010609060101010101" charset="-122"/>
                <a:ea typeface="楷体" panose="02010609060101010101" charset="-122"/>
              </a:rPr>
              <a:t>                  </a:t>
            </a:r>
            <a:r>
              <a:rPr lang="en-US" altLang="zh-CN" sz="2800" b="1" dirty="0" err="1" smtClean="0">
                <a:solidFill>
                  <a:srgbClr val="FF0000"/>
                </a:solidFill>
                <a:latin typeface="楷体" panose="02010609060101010101" charset="-122"/>
                <a:ea typeface="楷体" panose="02010609060101010101" charset="-122"/>
              </a:rPr>
              <a:t>那微波粼粼的海面景象</a:t>
            </a:r>
            <a:r>
              <a:rPr lang="en-US" altLang="zh-CN" sz="2800" b="1" dirty="0" err="1">
                <a:solidFill>
                  <a:srgbClr val="FF0000"/>
                </a:solidFill>
                <a:latin typeface="楷体" panose="02010609060101010101" charset="-122"/>
                <a:ea typeface="楷体" panose="02010609060101010101" charset="-122"/>
              </a:rPr>
              <a:t>，仿佛是穷兄妹俩淳朴、善良、勤劳的美好情操；而波涛汹涌的海面,仿佛是贝多芬为兄妹俩鸣不平</a:t>
            </a:r>
            <a:r>
              <a:rPr lang="en-US" altLang="zh-CN" sz="2800" b="1" dirty="0">
                <a:solidFill>
                  <a:srgbClr val="FF0000"/>
                </a:solidFill>
                <a:latin typeface="楷体" panose="02010609060101010101" charset="-122"/>
                <a:ea typeface="楷体" panose="02010609060101010101" charset="-122"/>
              </a:rPr>
              <a:t>。</a:t>
            </a:r>
            <a:endParaRPr lang="en-US" altLang="zh-CN" sz="2800" b="1" dirty="0">
              <a:solidFill>
                <a:srgbClr val="FF0000"/>
              </a:solidFill>
              <a:latin typeface="楷体" panose="02010609060101010101" charset="-122"/>
              <a:ea typeface="楷体" panose="02010609060101010101" charset="-122"/>
            </a:endParaRPr>
          </a:p>
        </p:txBody>
      </p:sp>
      <p:sp>
        <p:nvSpPr>
          <p:cNvPr id="7" name="矩形标注 6"/>
          <p:cNvSpPr/>
          <p:nvPr/>
        </p:nvSpPr>
        <p:spPr>
          <a:xfrm>
            <a:off x="3060288" y="123190"/>
            <a:ext cx="3743960" cy="791845"/>
          </a:xfrm>
          <a:prstGeom prst="wedgeRectCallout">
            <a:avLst/>
          </a:prstGeom>
          <a:solidFill>
            <a:schemeClr val="accent1">
              <a:lumMod val="20000"/>
              <a:lumOff val="8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a:solidFill>
                  <a:schemeClr val="tx1"/>
                </a:solidFill>
                <a:latin typeface="楷体" panose="02010609060101010101" charset="-122"/>
                <a:ea typeface="楷体" panose="02010609060101010101" charset="-122"/>
              </a:rPr>
              <a:t>抓关键词，概括句子。</a:t>
            </a:r>
            <a:endParaRPr lang="zh-CN" altLang="en-US" sz="2800">
              <a:solidFill>
                <a:schemeClr val="tx1"/>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P spid="5" grpId="0"/>
      <p:bldP spid="5" grpId="1"/>
      <p:bldP spid="6" grpId="0" bldLvl="0"/>
      <p:bldP spid="6" grpId="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76280" y="628275"/>
            <a:ext cx="8278047" cy="1384995"/>
          </a:xfrm>
          <a:prstGeom prst="rect">
            <a:avLst/>
          </a:prstGeom>
          <a:noFill/>
        </p:spPr>
        <p:txBody>
          <a:bodyPr wrap="square">
            <a:spAutoFit/>
          </a:bodyPr>
          <a:lstStyle/>
          <a:p>
            <a:pPr indent="624205"/>
            <a:r>
              <a:rPr lang="en-US" sz="2800" b="1" kern="100" dirty="0">
                <a:latin typeface="宋体" panose="02010600030101010101" pitchFamily="2" charset="-122"/>
                <a:ea typeface="宋体" panose="02010600030101010101" pitchFamily="2" charset="-122"/>
                <a:cs typeface="宋体" panose="02010600030101010101" pitchFamily="2" charset="-122"/>
              </a:rPr>
              <a:t>7.</a:t>
            </a:r>
            <a:r>
              <a:rPr altLang="zh-CN" sz="2800" b="1" kern="100" dirty="0">
                <a:latin typeface="宋体" panose="02010600030101010101" pitchFamily="2" charset="-122"/>
                <a:ea typeface="宋体" panose="02010600030101010101" pitchFamily="2" charset="-122"/>
                <a:cs typeface="宋体" panose="02010600030101010101" pitchFamily="2" charset="-122"/>
              </a:rPr>
              <a:t>兄妹俩醒</a:t>
            </a:r>
            <a:r>
              <a:rPr lang="zh-CN" sz="2800" b="1" kern="100" dirty="0">
                <a:latin typeface="宋体" panose="02010600030101010101" pitchFamily="2" charset="-122"/>
                <a:ea typeface="宋体" panose="02010600030101010101" pitchFamily="2" charset="-122"/>
                <a:cs typeface="宋体" panose="02010600030101010101" pitchFamily="2" charset="-122"/>
              </a:rPr>
              <a:t>过神</a:t>
            </a:r>
            <a:r>
              <a:rPr altLang="zh-CN" sz="2800" b="1" kern="100" dirty="0" err="1">
                <a:latin typeface="宋体" panose="02010600030101010101" pitchFamily="2" charset="-122"/>
                <a:ea typeface="宋体" panose="02010600030101010101" pitchFamily="2" charset="-122"/>
                <a:cs typeface="宋体" panose="02010600030101010101" pitchFamily="2" charset="-122"/>
              </a:rPr>
              <a:t>来之后，他们会谈些什么呢？请发挥想象，写一段兄妹俩的对话</a:t>
            </a:r>
            <a:r>
              <a:rPr altLang="zh-CN" sz="2800" b="1" kern="100" dirty="0" smtClean="0">
                <a:latin typeface="宋体" panose="02010600030101010101" pitchFamily="2" charset="-122"/>
                <a:ea typeface="宋体" panose="02010600030101010101" pitchFamily="2" charset="-122"/>
                <a:cs typeface="宋体" panose="02010600030101010101" pitchFamily="2" charset="-122"/>
              </a:rPr>
              <a:t>。</a:t>
            </a:r>
            <a:r>
              <a:rPr lang="en-US" altLang="zh-CN" sz="2800" b="1" dirty="0">
                <a:latin typeface="楷体" panose="02010609060101010101" charset="-122"/>
                <a:ea typeface="楷体" panose="02010609060101010101" charset="-122"/>
              </a:rPr>
              <a:t>【</a:t>
            </a:r>
            <a:r>
              <a:rPr lang="en-US" altLang="zh-CN" sz="2800" b="1" dirty="0" err="1">
                <a:latin typeface="楷体" panose="02010609060101010101" charset="-122"/>
                <a:ea typeface="楷体" panose="02010609060101010101" charset="-122"/>
              </a:rPr>
              <a:t>围绕“感受到的景色美、韵律美、人格美”来写</a:t>
            </a:r>
            <a:r>
              <a:rPr lang="en-US" altLang="zh-CN" sz="2800" b="1" dirty="0" smtClean="0">
                <a:latin typeface="楷体" panose="02010609060101010101" charset="-122"/>
                <a:ea typeface="楷体" panose="02010609060101010101" charset="-122"/>
              </a:rPr>
              <a:t>。</a:t>
            </a:r>
            <a:r>
              <a:rPr lang="en-US" altLang="zh-CN" sz="2800" b="1" dirty="0" smtClean="0">
                <a:latin typeface="楷体" panose="02010609060101010101" charset="-122"/>
                <a:ea typeface="楷体" panose="02010609060101010101" charset="-122"/>
                <a:sym typeface="+mn-ea"/>
              </a:rPr>
              <a:t>】</a:t>
            </a:r>
            <a:endParaRPr lang="zh-CN" sz="2800" b="1" u="sng" kern="100" dirty="0">
              <a:latin typeface="黑体" panose="02010609060101010101" pitchFamily="49" charset="-122"/>
              <a:ea typeface="黑体" panose="02010609060101010101" pitchFamily="49" charset="-122"/>
              <a:cs typeface="楷体" panose="02010609060101010101" charset="-122"/>
            </a:endParaRPr>
          </a:p>
        </p:txBody>
      </p:sp>
      <p:sp>
        <p:nvSpPr>
          <p:cNvPr id="4" name="文本框 3"/>
          <p:cNvSpPr txBox="1"/>
          <p:nvPr/>
        </p:nvSpPr>
        <p:spPr>
          <a:xfrm>
            <a:off x="448288" y="2220502"/>
            <a:ext cx="8210583" cy="1815882"/>
          </a:xfrm>
          <a:prstGeom prst="rect">
            <a:avLst/>
          </a:prstGeom>
          <a:noFill/>
        </p:spPr>
        <p:txBody>
          <a:bodyPr wrap="square" rtlCol="0">
            <a:spAutoFit/>
          </a:bodyPr>
          <a:lstStyle/>
          <a:p>
            <a:pPr indent="447675"/>
            <a:r>
              <a:rPr lang="en-US" altLang="zh-CN" sz="2800" b="1" dirty="0" smtClean="0">
                <a:solidFill>
                  <a:srgbClr val="0000FF"/>
                </a:solidFill>
                <a:latin typeface="楷体" panose="02010609060101010101" charset="-122"/>
                <a:ea typeface="楷体" panose="02010609060101010101" charset="-122"/>
              </a:rPr>
              <a:t> 例：</a:t>
            </a:r>
            <a:r>
              <a:rPr lang="en-US" altLang="zh-CN" sz="2800" b="1" dirty="0">
                <a:solidFill>
                  <a:srgbClr val="FF0000"/>
                </a:solidFill>
                <a:latin typeface="楷体" panose="02010609060101010101" charset="-122"/>
                <a:ea typeface="楷体" panose="02010609060101010101" charset="-122"/>
              </a:rPr>
              <a:t>盲姑娘说：“贝多芬先生把我们带到一个仙境中了。听他的演奏简直就是美的享受。”哥哥接着说：“我听说贝多芬先生的耳朵听力已经不太好了，他还能为我们演奏，真是太了不起了。” </a:t>
            </a:r>
            <a:r>
              <a:rPr lang="en-US" altLang="zh-CN" sz="2400" b="1" dirty="0">
                <a:solidFill>
                  <a:srgbClr val="FF0000"/>
                </a:solidFill>
                <a:latin typeface="楷体" panose="02010609060101010101" charset="-122"/>
                <a:ea typeface="楷体" panose="02010609060101010101" charset="-122"/>
              </a:rPr>
              <a:t> </a:t>
            </a:r>
            <a:endParaRPr lang="en-US" altLang="zh-CN" sz="2400" b="1"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4" name="Picture 2" descr="E:\PPT母版素材包\花.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499"/>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457835" y="1796415"/>
            <a:ext cx="7821930" cy="706755"/>
          </a:xfrm>
          <a:prstGeom prst="rect">
            <a:avLst/>
          </a:prstGeom>
          <a:noFill/>
        </p:spPr>
        <p:txBody>
          <a:bodyPr wrap="square" rtlCol="0">
            <a:spAutoFit/>
          </a:bodyPr>
          <a:lstStyle/>
          <a:p>
            <a:endParaRPr lang="zh-CN" altLang="en-US" sz="4000" b="1">
              <a:latin typeface="黑体" panose="02010609060101010101" pitchFamily="49" charset="-122"/>
              <a:ea typeface="黑体" panose="02010609060101010101" pitchFamily="49" charset="-122"/>
              <a:cs typeface="黑体" panose="02010609060101010101" pitchFamily="49" charset="-122"/>
            </a:endParaRPr>
          </a:p>
        </p:txBody>
      </p:sp>
      <p:sp>
        <p:nvSpPr>
          <p:cNvPr id="14" name="TextBox 48"/>
          <p:cNvSpPr txBox="1"/>
          <p:nvPr/>
        </p:nvSpPr>
        <p:spPr>
          <a:xfrm>
            <a:off x="2061845" y="1509390"/>
            <a:ext cx="4810760" cy="1422400"/>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8800" b="1" dirty="0">
                <a:ln w="0"/>
                <a:solidFill>
                  <a:schemeClr val="accent4">
                    <a:lumMod val="60000"/>
                    <a:lumOff val="40000"/>
                  </a:schemeClr>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课外阅读</a:t>
            </a:r>
            <a:endParaRPr lang="zh-CN" altLang="en-US" sz="8800" b="1" dirty="0">
              <a:ln w="0"/>
              <a:solidFill>
                <a:schemeClr val="accent4">
                  <a:lumMod val="60000"/>
                  <a:lumOff val="40000"/>
                </a:schemeClr>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457835" y="1796415"/>
            <a:ext cx="7821930" cy="706755"/>
          </a:xfrm>
          <a:prstGeom prst="rect">
            <a:avLst/>
          </a:prstGeom>
          <a:noFill/>
        </p:spPr>
        <p:txBody>
          <a:bodyPr wrap="square" rtlCol="0">
            <a:spAutoFit/>
          </a:bodyPr>
          <a:lstStyle/>
          <a:p>
            <a:endParaRPr lang="zh-CN" altLang="en-US" sz="4000" b="1">
              <a:latin typeface="黑体" panose="02010609060101010101" pitchFamily="49" charset="-122"/>
              <a:ea typeface="黑体" panose="02010609060101010101" pitchFamily="49" charset="-122"/>
              <a:cs typeface="黑体" panose="02010609060101010101" pitchFamily="49" charset="-122"/>
            </a:endParaRPr>
          </a:p>
        </p:txBody>
      </p:sp>
      <p:sp>
        <p:nvSpPr>
          <p:cNvPr id="14" name="TextBox 48"/>
          <p:cNvSpPr txBox="1"/>
          <p:nvPr/>
        </p:nvSpPr>
        <p:spPr>
          <a:xfrm>
            <a:off x="706829" y="1314192"/>
            <a:ext cx="7681595" cy="1545590"/>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4800" b="1" dirty="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一、感受文章丰富的想象，</a:t>
            </a:r>
            <a:endParaRPr lang="zh-CN" altLang="en-US" sz="4800" b="1" dirty="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a:p>
            <a:r>
              <a:rPr lang="zh-CN" altLang="en-US" sz="4800" b="1" dirty="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    深入理解内容</a:t>
            </a:r>
            <a:endParaRPr lang="zh-CN" altLang="en-US" sz="4800" b="1" dirty="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4" name="Picture 2" descr="E:\PPT母版素材包\花.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499"/>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457835" y="1796415"/>
            <a:ext cx="7821930" cy="706755"/>
          </a:xfrm>
          <a:prstGeom prst="rect">
            <a:avLst/>
          </a:prstGeom>
          <a:noFill/>
        </p:spPr>
        <p:txBody>
          <a:bodyPr wrap="square" rtlCol="0">
            <a:spAutoFit/>
          </a:bodyPr>
          <a:lstStyle/>
          <a:p>
            <a:endParaRPr lang="zh-CN" altLang="en-US" sz="4000" b="1">
              <a:latin typeface="黑体" panose="02010609060101010101" pitchFamily="49" charset="-122"/>
              <a:ea typeface="黑体" panose="02010609060101010101" pitchFamily="49" charset="-122"/>
              <a:cs typeface="黑体" panose="02010609060101010101" pitchFamily="49" charset="-122"/>
            </a:endParaRPr>
          </a:p>
        </p:txBody>
      </p:sp>
      <p:sp>
        <p:nvSpPr>
          <p:cNvPr id="14" name="TextBox 48"/>
          <p:cNvSpPr txBox="1"/>
          <p:nvPr/>
        </p:nvSpPr>
        <p:spPr>
          <a:xfrm>
            <a:off x="2154384" y="1563638"/>
            <a:ext cx="4835232" cy="1423467"/>
          </a:xfrm>
          <a:prstGeom prst="rect">
            <a:avLst/>
          </a:prstGeom>
          <a:noFill/>
          <a:ln w="19050">
            <a:solidFill>
              <a:schemeClr val="tx1"/>
            </a:solidFill>
          </a:ln>
          <a:effectLst>
            <a:softEdge rad="31750"/>
          </a:effectLst>
        </p:spPr>
        <p:txBody>
          <a:bodyPr wrap="square" lIns="68580" tIns="34290" rIns="68580" bIns="34290" rtlCol="0">
            <a:spAutoFit/>
          </a:bodyPr>
          <a:lstStyle/>
          <a:p>
            <a:pPr algn="ctr"/>
            <a:r>
              <a:rPr lang="zh-CN" altLang="en-US" sz="8800" b="1" dirty="0">
                <a:ln w="0"/>
                <a:solidFill>
                  <a:schemeClr val="accent4">
                    <a:lumMod val="60000"/>
                    <a:lumOff val="40000"/>
                  </a:schemeClr>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课内阅读</a:t>
            </a:r>
            <a:endParaRPr lang="zh-CN" altLang="en-US" sz="8800" b="1" dirty="0">
              <a:ln w="0"/>
              <a:solidFill>
                <a:schemeClr val="accent4">
                  <a:lumMod val="60000"/>
                  <a:lumOff val="40000"/>
                </a:schemeClr>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985516" y="525145"/>
            <a:ext cx="5394796" cy="3969385"/>
          </a:xfrm>
          <a:prstGeom prst="rect">
            <a:avLst/>
          </a:prstGeom>
          <a:noFill/>
        </p:spPr>
        <p:txBody>
          <a:bodyPr wrap="square">
            <a:spAutoFit/>
          </a:bodyPr>
          <a:lstStyle/>
          <a:p>
            <a:pPr algn="just">
              <a:spcAft>
                <a:spcPts val="0"/>
              </a:spcAft>
            </a:pPr>
            <a:r>
              <a:rPr lang="en-US" altLang="zh-CN" sz="2800" b="1" kern="100" dirty="0">
                <a:latin typeface="楷体" panose="02010609060101010101" charset="-122"/>
                <a:ea typeface="楷体" panose="02010609060101010101" charset="-122"/>
                <a:cs typeface="Times New Roman" panose="02020603050405020304" charset="0"/>
              </a:rPr>
              <a:t>        </a:t>
            </a:r>
            <a:r>
              <a:rPr lang="en-US" altLang="zh-CN" sz="2800" b="1" kern="100" dirty="0" smtClean="0">
                <a:latin typeface="楷体" panose="02010609060101010101" charset="-122"/>
                <a:ea typeface="楷体" panose="02010609060101010101" charset="-122"/>
                <a:cs typeface="Times New Roman" panose="02020603050405020304" charset="0"/>
              </a:rPr>
              <a:t> </a:t>
            </a:r>
            <a:r>
              <a:rPr sz="2800" b="1" kern="100" dirty="0">
                <a:latin typeface="黑体" panose="02010609060101010101" pitchFamily="49" charset="-122"/>
                <a:ea typeface="黑体" panose="02010609060101010101" pitchFamily="49" charset="-122"/>
                <a:cs typeface="Times New Roman" panose="02020603050405020304" charset="0"/>
              </a:rPr>
              <a:t>暖色的梦</a:t>
            </a:r>
            <a:endParaRPr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sz="2800" b="1" kern="100" dirty="0">
                <a:latin typeface="楷体" panose="02010609060101010101" charset="-122"/>
                <a:ea typeface="楷体" panose="02010609060101010101" charset="-122"/>
                <a:cs typeface="Times New Roman" panose="02020603050405020304" charset="0"/>
              </a:rPr>
              <a:t>路边的小花在瑟瑟的寒风中</a:t>
            </a:r>
            <a:endParaRPr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sz="2800" b="1" kern="100" dirty="0">
                <a:latin typeface="楷体" panose="02010609060101010101" charset="-122"/>
                <a:ea typeface="楷体" panose="02010609060101010101" charset="-122"/>
                <a:cs typeface="Times New Roman" panose="02020603050405020304" charset="0"/>
              </a:rPr>
              <a:t>谦卑地开放了</a:t>
            </a:r>
            <a:endParaRPr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sz="2800" b="1" kern="100" dirty="0">
                <a:latin typeface="楷体" panose="02010609060101010101" charset="-122"/>
                <a:ea typeface="楷体" panose="02010609060101010101" charset="-122"/>
                <a:cs typeface="Times New Roman" panose="02020603050405020304" charset="0"/>
              </a:rPr>
              <a:t>仿佛大地做了一个小小的梦</a:t>
            </a:r>
            <a:endParaRPr sz="2800" b="1" kern="100" dirty="0">
              <a:latin typeface="楷体" panose="02010609060101010101" charset="-122"/>
              <a:ea typeface="楷体" panose="02010609060101010101" charset="-122"/>
              <a:cs typeface="Times New Roman" panose="02020603050405020304" charset="0"/>
            </a:endParaRPr>
          </a:p>
          <a:p>
            <a:pPr algn="just">
              <a:spcAft>
                <a:spcPts val="0"/>
              </a:spcAft>
            </a:pPr>
            <a:endParaRPr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sz="2800" b="1" kern="100" dirty="0">
                <a:latin typeface="楷体" panose="02010609060101010101" charset="-122"/>
                <a:ea typeface="楷体" panose="02010609060101010101" charset="-122"/>
                <a:cs typeface="Times New Roman" panose="02020603050405020304" charset="0"/>
              </a:rPr>
              <a:t>纤弱的身影</a:t>
            </a:r>
            <a:endParaRPr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sz="2800" b="1" kern="100" dirty="0">
                <a:latin typeface="楷体" panose="02010609060101010101" charset="-122"/>
                <a:ea typeface="楷体" panose="02010609060101010101" charset="-122"/>
                <a:cs typeface="Times New Roman" panose="02020603050405020304" charset="0"/>
              </a:rPr>
              <a:t>投在深黑的土地上</a:t>
            </a:r>
            <a:endParaRPr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sz="2800" b="1" kern="100" dirty="0">
                <a:latin typeface="楷体" panose="02010609060101010101" charset="-122"/>
                <a:ea typeface="楷体" panose="02010609060101010101" charset="-122"/>
                <a:cs typeface="Times New Roman" panose="02020603050405020304" charset="0"/>
              </a:rPr>
              <a:t>沉默的微笑</a:t>
            </a:r>
            <a:endParaRPr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sz="2800" b="1" kern="100" dirty="0">
                <a:latin typeface="楷体" panose="02010609060101010101" charset="-122"/>
                <a:ea typeface="楷体" panose="02010609060101010101" charset="-122"/>
                <a:cs typeface="Times New Roman" panose="02020603050405020304" charset="0"/>
              </a:rPr>
              <a:t>温柔了整个世界</a:t>
            </a:r>
            <a:endParaRPr sz="2800" b="1" kern="100" dirty="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769110" y="1202690"/>
            <a:ext cx="5893435" cy="2676525"/>
          </a:xfrm>
          <a:prstGeom prst="rect">
            <a:avLst/>
          </a:prstGeom>
        </p:spPr>
        <p:txBody>
          <a:bodyPr wrap="square">
            <a:spAutoFit/>
          </a:bodyPr>
          <a:lstStyle/>
          <a:p>
            <a:pPr algn="just">
              <a:spcAft>
                <a:spcPts val="0"/>
              </a:spcAft>
            </a:pPr>
            <a:r>
              <a:rPr sz="2800" b="1" kern="100" dirty="0">
                <a:latin typeface="楷体" panose="02010609060101010101" charset="-122"/>
                <a:ea typeface="楷体" panose="02010609060101010101" charset="-122"/>
                <a:cs typeface="Times New Roman" panose="02020603050405020304" charset="0"/>
                <a:sym typeface="+mn-ea"/>
              </a:rPr>
              <a:t>那几片单纯的花瓣</a:t>
            </a:r>
            <a:endParaRPr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sz="2800" b="1" kern="100" dirty="0">
                <a:latin typeface="楷体" panose="02010609060101010101" charset="-122"/>
                <a:ea typeface="楷体" panose="02010609060101010101" charset="-122"/>
                <a:cs typeface="Times New Roman" panose="02020603050405020304" charset="0"/>
                <a:sym typeface="+mn-ea"/>
              </a:rPr>
              <a:t>竟一下子使行者的眼眶涌满了泪水</a:t>
            </a:r>
            <a:endParaRPr sz="2800" b="1" kern="100" dirty="0">
              <a:latin typeface="楷体" panose="02010609060101010101" charset="-122"/>
              <a:ea typeface="楷体" panose="02010609060101010101" charset="-122"/>
              <a:cs typeface="Times New Roman" panose="02020603050405020304" charset="0"/>
              <a:sym typeface="+mn-ea"/>
            </a:endParaRPr>
          </a:p>
          <a:p>
            <a:pPr algn="just">
              <a:spcAft>
                <a:spcPts val="0"/>
              </a:spcAft>
            </a:pPr>
            <a:r>
              <a:rPr lang="en-US" altLang="zh-CN" sz="2800" b="1" kern="100" dirty="0">
                <a:latin typeface="楷体" panose="02010609060101010101" charset="-122"/>
                <a:ea typeface="楷体" panose="02010609060101010101" charset="-122"/>
                <a:cs typeface="Times New Roman" panose="02020603050405020304" charset="0"/>
              </a:rPr>
              <a:t> </a:t>
            </a:r>
            <a:endParaRPr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sz="2800" b="1" kern="100" dirty="0">
                <a:latin typeface="楷体" panose="02010609060101010101" charset="-122"/>
                <a:ea typeface="楷体" panose="02010609060101010101" charset="-122"/>
                <a:cs typeface="Times New Roman" panose="02020603050405020304" charset="0"/>
              </a:rPr>
              <a:t>开了又枯萎了</a:t>
            </a:r>
            <a:endParaRPr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sz="2800" b="1" kern="100" dirty="0">
                <a:latin typeface="楷体" panose="02010609060101010101" charset="-122"/>
                <a:ea typeface="楷体" panose="02010609060101010101" charset="-122"/>
                <a:cs typeface="Times New Roman" panose="02020603050405020304" charset="0"/>
              </a:rPr>
              <a:t>路边的小花</a:t>
            </a:r>
            <a:endParaRPr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sz="2800" b="1" kern="100" dirty="0">
                <a:latin typeface="楷体" panose="02010609060101010101" charset="-122"/>
                <a:ea typeface="楷体" panose="02010609060101010101" charset="-122"/>
                <a:cs typeface="Times New Roman" panose="02020603050405020304" charset="0"/>
              </a:rPr>
              <a:t>仿佛大地做了又一个小小的梦</a:t>
            </a:r>
            <a:endParaRPr sz="2800" b="1" kern="100" dirty="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42728" y="707760"/>
            <a:ext cx="8676456" cy="3539430"/>
          </a:xfrm>
          <a:prstGeom prst="rect">
            <a:avLst/>
          </a:prstGeom>
          <a:noFill/>
        </p:spPr>
        <p:txBody>
          <a:bodyPr wrap="square">
            <a:spAutoFit/>
          </a:bodyPr>
          <a:lstStyle/>
          <a:p>
            <a:pPr algn="just">
              <a:spcAft>
                <a:spcPts val="0"/>
              </a:spcAft>
            </a:pPr>
            <a:r>
              <a:rPr lang="en-US" altLang="zh-CN" sz="2800" b="1" kern="100" dirty="0">
                <a:latin typeface="宋体" panose="02010600030101010101" pitchFamily="2" charset="-122"/>
                <a:ea typeface="宋体" panose="02010600030101010101" pitchFamily="2" charset="-122"/>
                <a:cs typeface="宋体" panose="02010600030101010101" pitchFamily="2" charset="-122"/>
              </a:rPr>
              <a:t>    </a:t>
            </a:r>
            <a:r>
              <a:rPr sz="2800" b="1" kern="100" dirty="0">
                <a:latin typeface="宋体" panose="02010600030101010101" pitchFamily="2" charset="-122"/>
                <a:ea typeface="宋体" panose="02010600030101010101" pitchFamily="2" charset="-122"/>
                <a:cs typeface="宋体" panose="02010600030101010101" pitchFamily="2" charset="-122"/>
              </a:rPr>
              <a:t>1．路边的小花开了，大地做了一个“小小的梦</a:t>
            </a:r>
            <a:r>
              <a:rPr sz="2800" b="1" kern="100" dirty="0" smtClean="0">
                <a:latin typeface="宋体" panose="02010600030101010101" pitchFamily="2" charset="-122"/>
                <a:ea typeface="宋体" panose="02010600030101010101" pitchFamily="2" charset="-122"/>
                <a:cs typeface="宋体" panose="02010600030101010101" pitchFamily="2" charset="-122"/>
              </a:rPr>
              <a:t>”</a:t>
            </a:r>
            <a:r>
              <a:rPr lang="zh-CN" altLang="en-US" sz="2800" b="1" kern="100" dirty="0" smtClean="0">
                <a:latin typeface="宋体" panose="02010600030101010101" pitchFamily="2" charset="-122"/>
                <a:ea typeface="宋体" panose="02010600030101010101" pitchFamily="2" charset="-122"/>
                <a:cs typeface="宋体" panose="02010600030101010101" pitchFamily="2" charset="-122"/>
              </a:rPr>
              <a:t>，它</a:t>
            </a:r>
            <a:r>
              <a:rPr sz="2800" b="1" kern="100" dirty="0" err="1" smtClean="0">
                <a:latin typeface="宋体" panose="02010600030101010101" pitchFamily="2" charset="-122"/>
                <a:ea typeface="宋体" panose="02010600030101010101" pitchFamily="2" charset="-122"/>
                <a:cs typeface="宋体" panose="02010600030101010101" pitchFamily="2" charset="-122"/>
              </a:rPr>
              <a:t>梦见了什么</a:t>
            </a:r>
            <a:r>
              <a:rPr sz="2800" b="1" kern="100" dirty="0" err="1">
                <a:latin typeface="宋体" panose="02010600030101010101" pitchFamily="2" charset="-122"/>
                <a:ea typeface="宋体" panose="02010600030101010101" pitchFamily="2" charset="-122"/>
                <a:cs typeface="宋体" panose="02010600030101010101" pitchFamily="2" charset="-122"/>
              </a:rPr>
              <a:t>，请你展开想象，写一写</a:t>
            </a:r>
            <a:r>
              <a:rPr lang="zh-CN" sz="2800" b="1" kern="100" dirty="0">
                <a:latin typeface="宋体" panose="02010600030101010101" pitchFamily="2" charset="-122"/>
                <a:ea typeface="宋体" panose="02010600030101010101" pitchFamily="2" charset="-122"/>
                <a:cs typeface="宋体" panose="02010600030101010101" pitchFamily="2" charset="-122"/>
              </a:rPr>
              <a:t>。</a:t>
            </a:r>
            <a:endParaRPr sz="2800" b="1" kern="100" dirty="0">
              <a:latin typeface="宋体" panose="02010600030101010101" pitchFamily="2" charset="-122"/>
              <a:ea typeface="宋体" panose="02010600030101010101" pitchFamily="2" charset="-122"/>
              <a:cs typeface="宋体" panose="02010600030101010101" pitchFamily="2" charset="-122"/>
            </a:endParaRPr>
          </a:p>
          <a:p>
            <a:pPr algn="just">
              <a:spcAft>
                <a:spcPts val="0"/>
              </a:spcAft>
            </a:pPr>
            <a:r>
              <a:rPr lang="en-US" sz="2800" b="1" u="sng" kern="100" dirty="0" smtClean="0">
                <a:latin typeface="宋体" panose="02010600030101010101" pitchFamily="2" charset="-122"/>
                <a:ea typeface="宋体" panose="02010600030101010101" pitchFamily="2" charset="-122"/>
                <a:cs typeface="宋体" panose="02010600030101010101" pitchFamily="2" charset="-122"/>
              </a:rPr>
              <a:t>_______________________________________________</a:t>
            </a:r>
            <a:endParaRPr lang="zh-CN" sz="2800" b="1" u="sng" kern="100" dirty="0">
              <a:latin typeface="宋体" panose="02010600030101010101" pitchFamily="2" charset="-122"/>
              <a:ea typeface="宋体" panose="02010600030101010101" pitchFamily="2" charset="-122"/>
              <a:cs typeface="宋体" panose="02010600030101010101" pitchFamily="2" charset="-122"/>
            </a:endParaRPr>
          </a:p>
          <a:p>
            <a:pPr algn="just">
              <a:spcAft>
                <a:spcPts val="0"/>
              </a:spcAft>
            </a:pPr>
            <a:r>
              <a:rPr lang="en-US" altLang="zh-CN" sz="2800" b="1" kern="100" dirty="0">
                <a:latin typeface="宋体" panose="02010600030101010101" pitchFamily="2" charset="-122"/>
                <a:ea typeface="宋体" panose="02010600030101010101" pitchFamily="2" charset="-122"/>
                <a:cs typeface="宋体" panose="02010600030101010101" pitchFamily="2" charset="-122"/>
              </a:rPr>
              <a:t>    2.面对如些谦卑的小花，“行者的眼眶涌满了泪水”，你是怎样理解的</a:t>
            </a:r>
            <a:r>
              <a:rPr lang="en-US" altLang="zh-CN" sz="2800" b="1" kern="100" dirty="0" smtClean="0">
                <a:latin typeface="宋体" panose="02010600030101010101" pitchFamily="2" charset="-122"/>
                <a:ea typeface="宋体" panose="02010600030101010101" pitchFamily="2" charset="-122"/>
                <a:cs typeface="宋体" panose="02010600030101010101" pitchFamily="2" charset="-122"/>
              </a:rPr>
              <a:t>？</a:t>
            </a:r>
            <a:endParaRPr lang="en-US" altLang="zh-CN" sz="2800" b="1" kern="100" dirty="0">
              <a:latin typeface="宋体" panose="02010600030101010101" pitchFamily="2" charset="-122"/>
              <a:ea typeface="宋体" panose="02010600030101010101" pitchFamily="2" charset="-122"/>
              <a:cs typeface="宋体" panose="02010600030101010101" pitchFamily="2" charset="-122"/>
            </a:endParaRPr>
          </a:p>
          <a:p>
            <a:pPr algn="just"/>
            <a:r>
              <a:rPr lang="en-US" altLang="zh-CN" sz="2800" b="1" u="sng" kern="100" dirty="0" smtClean="0">
                <a:latin typeface="宋体" panose="02010600030101010101" pitchFamily="2" charset="-122"/>
                <a:ea typeface="宋体" panose="02010600030101010101" pitchFamily="2" charset="-122"/>
                <a:cs typeface="宋体" panose="02010600030101010101" pitchFamily="2" charset="-122"/>
              </a:rPr>
              <a:t>_____________________________________________________________________</a:t>
            </a:r>
            <a:r>
              <a:rPr lang="en-US" altLang="zh-CN" sz="2800" b="1" u="sng" kern="100" dirty="0">
                <a:latin typeface="宋体" panose="02010600030101010101" pitchFamily="2" charset="-122"/>
                <a:ea typeface="宋体" panose="02010600030101010101" pitchFamily="2" charset="-122"/>
                <a:cs typeface="宋体" panose="02010600030101010101" pitchFamily="2" charset="-122"/>
              </a:rPr>
              <a:t>_______________________________________________</a:t>
            </a:r>
            <a:r>
              <a:rPr lang="en-US" altLang="zh-CN" sz="2800" b="1" u="sng" kern="100" dirty="0" smtClean="0">
                <a:latin typeface="宋体" panose="02010600030101010101" pitchFamily="2" charset="-122"/>
                <a:ea typeface="宋体" panose="02010600030101010101" pitchFamily="2" charset="-122"/>
                <a:cs typeface="宋体" panose="02010600030101010101" pitchFamily="2" charset="-122"/>
              </a:rPr>
              <a:t>_________________________</a:t>
            </a:r>
            <a:endParaRPr lang="zh-CN" altLang="zh-CN" sz="2800" b="1" u="sng" kern="100" dirty="0">
              <a:latin typeface="宋体" panose="02010600030101010101" pitchFamily="2" charset="-122"/>
              <a:ea typeface="宋体" panose="02010600030101010101" pitchFamily="2" charset="-122"/>
              <a:cs typeface="宋体" panose="02010600030101010101" pitchFamily="2" charset="-122"/>
            </a:endParaRPr>
          </a:p>
        </p:txBody>
      </p:sp>
      <p:sp>
        <p:nvSpPr>
          <p:cNvPr id="3" name="文本框 2"/>
          <p:cNvSpPr txBox="1"/>
          <p:nvPr/>
        </p:nvSpPr>
        <p:spPr>
          <a:xfrm>
            <a:off x="937453" y="1559295"/>
            <a:ext cx="8027035" cy="52197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如：它梦见自己散发着芬芳，人们非常喜欢它。</a:t>
            </a:r>
            <a:endParaRPr lang="zh-CN" altLang="en-US" sz="2800" b="1" dirty="0">
              <a:solidFill>
                <a:srgbClr val="FF0000"/>
              </a:solidFill>
              <a:latin typeface="楷体" panose="02010609060101010101" charset="-122"/>
              <a:ea typeface="楷体" panose="02010609060101010101" charset="-122"/>
            </a:endParaRPr>
          </a:p>
        </p:txBody>
      </p:sp>
      <p:sp>
        <p:nvSpPr>
          <p:cNvPr id="4" name="文本框 3"/>
          <p:cNvSpPr txBox="1"/>
          <p:nvPr/>
        </p:nvSpPr>
        <p:spPr>
          <a:xfrm>
            <a:off x="239330" y="2844731"/>
            <a:ext cx="8509134" cy="1384995"/>
          </a:xfrm>
          <a:prstGeom prst="rect">
            <a:avLst/>
          </a:prstGeom>
          <a:noFill/>
        </p:spPr>
        <p:txBody>
          <a:bodyPr wrap="square" rtlCol="0">
            <a:spAutoFit/>
          </a:bodyPr>
          <a:lstStyle/>
          <a:p>
            <a:r>
              <a:rPr lang="zh-CN" altLang="en-US" sz="2800" b="1" dirty="0" smtClean="0">
                <a:solidFill>
                  <a:srgbClr val="FF0000"/>
                </a:solidFill>
                <a:latin typeface="楷体" panose="02010609060101010101" charset="-122"/>
                <a:ea typeface="楷体" panose="02010609060101010101" charset="-122"/>
              </a:rPr>
              <a:t>    花</a:t>
            </a:r>
            <a:r>
              <a:rPr lang="zh-CN" altLang="en-US" sz="2800" b="1" dirty="0">
                <a:solidFill>
                  <a:srgbClr val="FF0000"/>
                </a:solidFill>
                <a:latin typeface="楷体" panose="02010609060101010101" charset="-122"/>
                <a:ea typeface="楷体" panose="02010609060101010101" charset="-122"/>
              </a:rPr>
              <a:t>默默地吐露芬芳，装点自然，温暖世界</a:t>
            </a:r>
            <a:r>
              <a:rPr lang="zh-CN" altLang="en-US" sz="2800" b="1" dirty="0" smtClean="0">
                <a:solidFill>
                  <a:srgbClr val="FF0000"/>
                </a:solidFill>
                <a:latin typeface="楷体" panose="02010609060101010101" charset="-122"/>
                <a:ea typeface="楷体" panose="02010609060101010101" charset="-122"/>
              </a:rPr>
              <a:t>，它的</a:t>
            </a:r>
            <a:r>
              <a:rPr lang="zh-CN" altLang="en-US" sz="2800" b="1" dirty="0">
                <a:solidFill>
                  <a:srgbClr val="FF0000"/>
                </a:solidFill>
                <a:latin typeface="楷体" panose="02010609060101010101" charset="-122"/>
                <a:ea typeface="楷体" panose="02010609060101010101" charset="-122"/>
              </a:rPr>
              <a:t>生命虽然短暂，奉献虽然很小，</a:t>
            </a:r>
            <a:r>
              <a:rPr lang="zh-CN" altLang="en-US" sz="2800" b="1" dirty="0" smtClean="0">
                <a:solidFill>
                  <a:srgbClr val="FF0000"/>
                </a:solidFill>
                <a:latin typeface="楷体" panose="02010609060101010101" charset="-122"/>
                <a:ea typeface="楷体" panose="02010609060101010101" charset="-122"/>
              </a:rPr>
              <a:t>但它深深地</a:t>
            </a:r>
            <a:r>
              <a:rPr lang="zh-CN" altLang="en-US" sz="2800" b="1" dirty="0">
                <a:solidFill>
                  <a:srgbClr val="FF0000"/>
                </a:solidFill>
                <a:latin typeface="楷体" panose="02010609060101010101" charset="-122"/>
                <a:ea typeface="楷体" panose="02010609060101010101" charset="-122"/>
              </a:rPr>
              <a:t>感动了每一个行者。</a:t>
            </a:r>
            <a:endParaRPr lang="zh-CN" altLang="en-US" sz="2800" b="1"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457835" y="1796415"/>
            <a:ext cx="7821930" cy="706755"/>
          </a:xfrm>
          <a:prstGeom prst="rect">
            <a:avLst/>
          </a:prstGeom>
          <a:noFill/>
        </p:spPr>
        <p:txBody>
          <a:bodyPr wrap="square" rtlCol="0">
            <a:spAutoFit/>
          </a:bodyPr>
          <a:lstStyle/>
          <a:p>
            <a:endParaRPr lang="zh-CN" altLang="en-US" sz="4000" b="1">
              <a:latin typeface="黑体" panose="02010609060101010101" pitchFamily="49" charset="-122"/>
              <a:ea typeface="黑体" panose="02010609060101010101" pitchFamily="49" charset="-122"/>
              <a:cs typeface="黑体" panose="02010609060101010101" pitchFamily="49" charset="-122"/>
            </a:endParaRPr>
          </a:p>
        </p:txBody>
      </p:sp>
      <p:sp>
        <p:nvSpPr>
          <p:cNvPr id="14" name="TextBox 48"/>
          <p:cNvSpPr txBox="1"/>
          <p:nvPr/>
        </p:nvSpPr>
        <p:spPr>
          <a:xfrm>
            <a:off x="454605" y="1203598"/>
            <a:ext cx="8205470" cy="1730375"/>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5400" b="1" dirty="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二、写事物时，融入感情，</a:t>
            </a:r>
            <a:endParaRPr lang="zh-CN" altLang="en-US" sz="5400" b="1" dirty="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a:p>
            <a:r>
              <a:rPr lang="zh-CN" altLang="en-US" sz="5400" b="1" dirty="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    表达看法</a:t>
            </a:r>
            <a:endParaRPr lang="zh-CN" altLang="en-US" sz="5400" b="1" dirty="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89976" y="195486"/>
            <a:ext cx="8784976" cy="4646295"/>
          </a:xfrm>
          <a:prstGeom prst="rect">
            <a:avLst/>
          </a:prstGeom>
          <a:noFill/>
        </p:spPr>
        <p:txBody>
          <a:bodyPr wrap="square">
            <a:spAutoFit/>
          </a:bodyPr>
          <a:lstStyle/>
          <a:p>
            <a:pPr>
              <a:spcAft>
                <a:spcPts val="0"/>
              </a:spcAft>
            </a:pPr>
            <a:r>
              <a:rPr lang="en-US" altLang="zh-CN" sz="2800" b="1" kern="100" dirty="0">
                <a:latin typeface="楷体" panose="02010609060101010101" charset="-122"/>
                <a:ea typeface="楷体" panose="02010609060101010101" charset="-122"/>
                <a:cs typeface="Times New Roman" panose="02020603050405020304" charset="0"/>
              </a:rPr>
              <a:t>                </a:t>
            </a:r>
            <a:r>
              <a:rPr sz="2800" b="1" kern="100" dirty="0">
                <a:latin typeface="黑体" panose="02010609060101010101" pitchFamily="49" charset="-122"/>
                <a:ea typeface="黑体" panose="02010609060101010101" pitchFamily="49" charset="-122"/>
                <a:cs typeface="Times New Roman" panose="02020603050405020304" charset="0"/>
              </a:rPr>
              <a:t>又是荠菜花开时</a:t>
            </a:r>
            <a:endParaRPr sz="2800" b="1" kern="100" dirty="0">
              <a:latin typeface="楷体" panose="02010609060101010101" charset="-122"/>
              <a:ea typeface="楷体" panose="02010609060101010101" charset="-122"/>
              <a:cs typeface="Times New Roman" panose="02020603050405020304" charset="0"/>
            </a:endParaRPr>
          </a:p>
          <a:p>
            <a:pPr>
              <a:spcAft>
                <a:spcPts val="0"/>
              </a:spcAft>
            </a:pPr>
            <a:r>
              <a:rPr sz="2800" b="1" kern="100" dirty="0">
                <a:latin typeface="楷体" panose="02010609060101010101" charset="-122"/>
                <a:ea typeface="楷体" panose="02010609060101010101" charset="-122"/>
                <a:cs typeface="Times New Roman" panose="02020603050405020304" charset="0"/>
              </a:rPr>
              <a:t>   </a:t>
            </a:r>
            <a:r>
              <a:rPr sz="2400" b="1" kern="100" dirty="0" err="1">
                <a:latin typeface="楷体" panose="02010609060101010101" charset="-122"/>
                <a:ea typeface="楷体" panose="02010609060101010101" charset="-122"/>
                <a:cs typeface="Times New Roman" panose="02020603050405020304" charset="0"/>
              </a:rPr>
              <a:t>我的童年是在江南广阔的田野里度过的，</a:t>
            </a:r>
            <a:r>
              <a:rPr sz="2400" b="1" kern="100" dirty="0" err="1" smtClean="0">
                <a:latin typeface="楷体" panose="02010609060101010101" charset="-122"/>
                <a:ea typeface="楷体" panose="02010609060101010101" charset="-122"/>
                <a:cs typeface="Times New Roman" panose="02020603050405020304" charset="0"/>
              </a:rPr>
              <a:t>那里是我的活动室</a:t>
            </a:r>
            <a:r>
              <a:rPr lang="zh-CN" altLang="en-US" sz="2400" b="1" kern="100" dirty="0" smtClean="0">
                <a:latin typeface="楷体" panose="02010609060101010101" charset="-122"/>
                <a:ea typeface="楷体" panose="02010609060101010101" charset="-122"/>
                <a:cs typeface="Times New Roman" panose="02020603050405020304" charset="0"/>
              </a:rPr>
              <a:t>。</a:t>
            </a:r>
            <a:r>
              <a:rPr sz="2400" b="1" kern="100" dirty="0" smtClean="0">
                <a:latin typeface="楷体" panose="02010609060101010101" charset="-122"/>
                <a:ea typeface="楷体" panose="02010609060101010101" charset="-122"/>
                <a:cs typeface="Times New Roman" panose="02020603050405020304" charset="0"/>
              </a:rPr>
              <a:t>这个活动室是现在幼儿园的小朋友们所无法想象的</a:t>
            </a:r>
            <a:r>
              <a:rPr sz="2400" b="1" kern="100" dirty="0">
                <a:latin typeface="楷体" panose="02010609060101010101" charset="-122"/>
                <a:ea typeface="楷体" panose="02010609060101010101" charset="-122"/>
                <a:cs typeface="Times New Roman" panose="02020603050405020304" charset="0"/>
              </a:rPr>
              <a:t>。那可真是个激动人心的世界，蕴藏着无穷无尽的乐趣。</a:t>
            </a:r>
            <a:r>
              <a:rPr sz="2400" b="1" kern="100" dirty="0">
                <a:solidFill>
                  <a:schemeClr val="tx1"/>
                </a:solidFill>
                <a:latin typeface="楷体" panose="02010609060101010101" charset="-122"/>
                <a:ea typeface="楷体" panose="02010609060101010101" charset="-122"/>
                <a:cs typeface="Times New Roman" panose="02020603050405020304" charset="0"/>
              </a:rPr>
              <a:t>无论是春夏，还是秋冬，那里都有许多东西令我兴奋激动，其中就有荠菜。 </a:t>
            </a:r>
            <a:endParaRPr sz="2400" b="1" kern="100" dirty="0">
              <a:latin typeface="楷体" panose="02010609060101010101" charset="-122"/>
              <a:ea typeface="楷体" panose="02010609060101010101" charset="-122"/>
              <a:cs typeface="Times New Roman" panose="02020603050405020304" charset="0"/>
            </a:endParaRPr>
          </a:p>
          <a:p>
            <a:pPr>
              <a:spcAft>
                <a:spcPts val="0"/>
              </a:spcAft>
            </a:pPr>
            <a:r>
              <a:rPr sz="2400" b="1" kern="100" dirty="0">
                <a:latin typeface="楷体" panose="02010609060101010101" charset="-122"/>
                <a:ea typeface="楷体" panose="02010609060101010101" charset="-122"/>
                <a:cs typeface="Times New Roman" panose="02020603050405020304" charset="0"/>
              </a:rPr>
              <a:t>    </a:t>
            </a:r>
            <a:r>
              <a:rPr sz="2400" b="1" kern="100" dirty="0" err="1">
                <a:latin typeface="楷体" panose="02010609060101010101" charset="-122"/>
                <a:ea typeface="楷体" panose="02010609060101010101" charset="-122"/>
                <a:cs typeface="Times New Roman" panose="02020603050405020304" charset="0"/>
              </a:rPr>
              <a:t>兴奋激动的理由，主要不在她的美味，</a:t>
            </a:r>
            <a:r>
              <a:rPr sz="2400" b="1" kern="100" dirty="0" err="1" smtClean="0">
                <a:latin typeface="楷体" panose="02010609060101010101" charset="-122"/>
                <a:ea typeface="楷体" panose="02010609060101010101" charset="-122"/>
                <a:cs typeface="Times New Roman" panose="02020603050405020304" charset="0"/>
              </a:rPr>
              <a:t>而在于寻找她的过程</a:t>
            </a:r>
            <a:r>
              <a:rPr lang="zh-CN" altLang="en-US" sz="2400" b="1" kern="100" dirty="0" smtClean="0">
                <a:latin typeface="楷体" panose="02010609060101010101" charset="-122"/>
                <a:ea typeface="楷体" panose="02010609060101010101" charset="-122"/>
                <a:cs typeface="Times New Roman" panose="02020603050405020304" charset="0"/>
              </a:rPr>
              <a:t>。</a:t>
            </a:r>
            <a:r>
              <a:rPr sz="2400" b="1" kern="100" dirty="0" err="1" smtClean="0">
                <a:latin typeface="楷体" panose="02010609060101010101" charset="-122"/>
                <a:ea typeface="楷体" panose="02010609060101010101" charset="-122"/>
                <a:cs typeface="Times New Roman" panose="02020603050405020304" charset="0"/>
              </a:rPr>
              <a:t>荠菜善变</a:t>
            </a:r>
            <a:r>
              <a:rPr sz="2400" b="1" kern="100" dirty="0" err="1">
                <a:latin typeface="楷体" panose="02010609060101010101" charset="-122"/>
                <a:ea typeface="楷体" panose="02010609060101010101" charset="-122"/>
                <a:cs typeface="Times New Roman" panose="02020603050405020304" charset="0"/>
              </a:rPr>
              <a:t>，不仅颜色变，形状也会变。</a:t>
            </a:r>
            <a:r>
              <a:rPr sz="2400" b="1" kern="100" dirty="0" err="1" smtClean="0">
                <a:latin typeface="楷体" panose="02010609060101010101" charset="-122"/>
                <a:ea typeface="楷体" panose="02010609060101010101" charset="-122"/>
                <a:cs typeface="Times New Roman" panose="02020603050405020304" charset="0"/>
              </a:rPr>
              <a:t>长在没有太多杂草的地方</a:t>
            </a:r>
            <a:r>
              <a:rPr lang="zh-CN" altLang="en-US" sz="2400" b="1" kern="100" dirty="0" smtClean="0">
                <a:latin typeface="楷体" panose="02010609060101010101" charset="-122"/>
                <a:ea typeface="楷体" panose="02010609060101010101" charset="-122"/>
                <a:cs typeface="Times New Roman" panose="02020603050405020304" charset="0"/>
              </a:rPr>
              <a:t>，</a:t>
            </a:r>
            <a:r>
              <a:rPr sz="2400" b="1" kern="100" dirty="0" smtClean="0">
                <a:latin typeface="楷体" panose="02010609060101010101" charset="-122"/>
                <a:ea typeface="楷体" panose="02010609060101010101" charset="-122"/>
                <a:cs typeface="Times New Roman" panose="02020603050405020304" charset="0"/>
              </a:rPr>
              <a:t>她是匍匐在地上的</a:t>
            </a:r>
            <a:r>
              <a:rPr sz="2400" b="1" kern="100" dirty="0">
                <a:latin typeface="楷体" panose="02010609060101010101" charset="-122"/>
                <a:ea typeface="楷体" panose="02010609060101010101" charset="-122"/>
                <a:cs typeface="Times New Roman" panose="02020603050405020304" charset="0"/>
              </a:rPr>
              <a:t>，叶子呈锯齿状，有时候那锯齿还很大，整片叶子看上去像从叶子中间的茎上又生出许多瘦长的叶子来，而且颜色很深，灰紫色，不仔细找，</a:t>
            </a:r>
            <a:r>
              <a:rPr sz="2400" b="1" kern="100" dirty="0">
                <a:latin typeface="楷体" panose="02010609060101010101" charset="-122"/>
                <a:ea typeface="楷体" panose="02010609060101010101" charset="-122"/>
                <a:cs typeface="Times New Roman" panose="02020603050405020304" charset="0"/>
                <a:sym typeface="+mn-ea"/>
              </a:rPr>
              <a:t>根本发现不了。如果长在菠菜地里，她就往上长，叶子几乎没有齿，而且颜色碧绿，和菠菜的模样十分相似。</a:t>
            </a:r>
            <a:endParaRPr sz="2400" b="1" kern="100" dirty="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158750" y="221862"/>
            <a:ext cx="8805738" cy="4893647"/>
          </a:xfrm>
          <a:prstGeom prst="rect">
            <a:avLst/>
          </a:prstGeom>
          <a:noFill/>
        </p:spPr>
        <p:txBody>
          <a:bodyPr wrap="square" rtlCol="0">
            <a:spAutoFit/>
          </a:bodyPr>
          <a:lstStyle/>
          <a:p>
            <a:pPr algn="just">
              <a:spcAft>
                <a:spcPts val="0"/>
              </a:spcAft>
            </a:pPr>
            <a:r>
              <a:rPr lang="en-US" sz="2400" b="1" kern="100" dirty="0">
                <a:latin typeface="楷体" panose="02010609060101010101" charset="-122"/>
                <a:ea typeface="楷体" panose="02010609060101010101" charset="-122"/>
                <a:cs typeface="Times New Roman" panose="02020603050405020304" charset="0"/>
                <a:sym typeface="+mn-ea"/>
              </a:rPr>
              <a:t>    </a:t>
            </a:r>
            <a:r>
              <a:rPr sz="2400" b="1" kern="100" dirty="0">
                <a:latin typeface="楷体" panose="02010609060101010101" charset="-122"/>
                <a:ea typeface="楷体" panose="02010609060101010101" charset="-122"/>
                <a:cs typeface="Times New Roman" panose="02020603050405020304" charset="0"/>
                <a:sym typeface="+mn-ea"/>
              </a:rPr>
              <a:t>如果周围有些浅浅的、灰绿色的草，她既不匍匐着，也不高高站着，颜色也就变成灰绿，叶子有浅齿，和周围的草一样，叶表一层细细的茸毛，这就又和采杂草打成一片了。所以，每找到一棵，都是一次胜利。有时候，第一遍没有发现，但有些疑惑，一回头，突然发现一个肥大的家伙正趴在那里呢。这时候，会感觉胸腔里那颗心正激动得怦怦直跳。这不像是在干活，而像捉迷藏，甚至比捉迷藏还好玩，谁不愿意呢？五六岁的时候，如果让我看守晒在场上的稻谷，驱赶麻雀和鸡，我是不愿意的，太乏味了。如果母亲说：“海度啊，去挑点荠菜来，晚上包团子吃”，我就兴高采烈，拿了篮子雀跃而去。 </a:t>
            </a:r>
            <a:endParaRPr sz="2400" b="1" kern="100" dirty="0">
              <a:latin typeface="楷体" panose="02010609060101010101" charset="-122"/>
              <a:ea typeface="楷体" panose="02010609060101010101" charset="-122"/>
              <a:cs typeface="Times New Roman" panose="02020603050405020304" charset="0"/>
            </a:endParaRPr>
          </a:p>
          <a:p>
            <a:pPr algn="just">
              <a:spcAft>
                <a:spcPts val="0"/>
              </a:spcAft>
              <a:buClrTx/>
              <a:buSzTx/>
              <a:buFontTx/>
            </a:pPr>
            <a:r>
              <a:rPr sz="2400" b="1" kern="100" dirty="0">
                <a:latin typeface="楷体" panose="02010609060101010101" charset="-122"/>
                <a:ea typeface="楷体" panose="02010609060101010101" charset="-122"/>
                <a:cs typeface="Times New Roman" panose="02020603050405020304" charset="0"/>
                <a:sym typeface="+mn-ea"/>
              </a:rPr>
              <a:t>  </a:t>
            </a:r>
            <a:r>
              <a:rPr lang="en-US" sz="2400" b="1" kern="100" dirty="0" smtClean="0">
                <a:latin typeface="楷体" panose="02010609060101010101" charset="-122"/>
                <a:ea typeface="楷体" panose="02010609060101010101" charset="-122"/>
                <a:cs typeface="Times New Roman" panose="02020603050405020304" charset="0"/>
                <a:sym typeface="+mn-ea"/>
              </a:rPr>
              <a:t> </a:t>
            </a:r>
            <a:r>
              <a:rPr sz="2400" b="1" kern="100" dirty="0" smtClean="0">
                <a:latin typeface="楷体" panose="02010609060101010101" charset="-122"/>
                <a:ea typeface="楷体" panose="02010609060101010101" charset="-122"/>
                <a:cs typeface="Times New Roman" panose="02020603050405020304" charset="0"/>
                <a:sym typeface="+mn-ea"/>
              </a:rPr>
              <a:t> </a:t>
            </a:r>
            <a:r>
              <a:rPr sz="2400" b="1" kern="100" dirty="0">
                <a:latin typeface="楷体" panose="02010609060101010101" charset="-122"/>
                <a:ea typeface="楷体" panose="02010609060101010101" charset="-122"/>
                <a:cs typeface="Times New Roman" panose="02020603050405020304" charset="0"/>
                <a:sym typeface="+mn-ea"/>
              </a:rPr>
              <a:t>又是烟花三月、荠菜开花的时候了，不知道江南的孩子还能否认识荠菜，也不知道被春雨浇醒的田野里是否还有挑荠菜的妇女、孩子。</a:t>
            </a:r>
            <a:endParaRPr sz="2400" b="1" kern="100" dirty="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60312" y="457142"/>
            <a:ext cx="8639944" cy="3293209"/>
          </a:xfrm>
          <a:prstGeom prst="rect">
            <a:avLst/>
          </a:prstGeom>
          <a:noFill/>
        </p:spPr>
        <p:txBody>
          <a:bodyPr wrap="square">
            <a:spAutoFit/>
          </a:bodyPr>
          <a:lstStyle/>
          <a:p>
            <a:pPr indent="447675" algn="just">
              <a:spcBef>
                <a:spcPts val="1200"/>
              </a:spcBef>
              <a:spcAft>
                <a:spcPts val="0"/>
              </a:spcAft>
            </a:pPr>
            <a:r>
              <a:rPr lang="en-US" sz="2400" b="1" kern="100" dirty="0">
                <a:latin typeface="宋体" panose="02010600030101010101" pitchFamily="2" charset="-122"/>
                <a:ea typeface="宋体" panose="02010600030101010101" pitchFamily="2" charset="-122"/>
                <a:cs typeface="Times New Roman" panose="02020603050405020304" charset="0"/>
              </a:rPr>
              <a:t>1.</a:t>
            </a:r>
            <a:r>
              <a:rPr sz="2400" b="1" kern="100" dirty="0">
                <a:latin typeface="宋体" panose="02010600030101010101" pitchFamily="2" charset="-122"/>
                <a:ea typeface="宋体" panose="02010600030101010101" pitchFamily="2" charset="-122"/>
                <a:cs typeface="Times New Roman" panose="02020603050405020304" charset="0"/>
              </a:rPr>
              <a:t>荠菜的特点是什么？并举一个例子说明。</a:t>
            </a:r>
            <a:endParaRPr sz="2400" b="1" kern="100" dirty="0">
              <a:latin typeface="宋体" panose="02010600030101010101" pitchFamily="2" charset="-122"/>
              <a:ea typeface="宋体" panose="02010600030101010101" pitchFamily="2" charset="-122"/>
              <a:cs typeface="Times New Roman" panose="02020603050405020304" charset="0"/>
            </a:endParaRPr>
          </a:p>
          <a:p>
            <a:pPr indent="447675" algn="just">
              <a:spcBef>
                <a:spcPts val="1200"/>
              </a:spcBef>
              <a:spcAft>
                <a:spcPts val="0"/>
              </a:spcAft>
            </a:pPr>
            <a:r>
              <a:rPr lang="en-US" altLang="zh-CN" sz="2400" b="1" kern="100" dirty="0" smtClean="0">
                <a:latin typeface="宋体" panose="02010600030101010101" pitchFamily="2" charset="-122"/>
                <a:ea typeface="宋体" panose="02010600030101010101" pitchFamily="2" charset="-122"/>
                <a:cs typeface="Times New Roman" panose="02020603050405020304" charset="0"/>
              </a:rPr>
              <a:t>______________________________________________________</a:t>
            </a:r>
            <a:r>
              <a:rPr lang="en-US" sz="2400" b="1" kern="100" dirty="0" smtClean="0">
                <a:latin typeface="宋体" panose="02010600030101010101" pitchFamily="2" charset="-122"/>
                <a:ea typeface="宋体" panose="02010600030101010101" pitchFamily="2" charset="-122"/>
                <a:cs typeface="Times New Roman" panose="02020603050405020304" charset="0"/>
              </a:rPr>
              <a:t>____________________________________________________</a:t>
            </a:r>
            <a:endParaRPr lang="en-US" sz="2400" b="1" kern="100" dirty="0">
              <a:latin typeface="宋体" panose="02010600030101010101" pitchFamily="2" charset="-122"/>
              <a:ea typeface="宋体" panose="02010600030101010101" pitchFamily="2" charset="-122"/>
              <a:cs typeface="Times New Roman" panose="02020603050405020304" charset="0"/>
            </a:endParaRPr>
          </a:p>
          <a:p>
            <a:pPr indent="447675" algn="just">
              <a:spcBef>
                <a:spcPts val="1200"/>
              </a:spcBef>
              <a:spcAft>
                <a:spcPts val="0"/>
              </a:spcAft>
            </a:pPr>
            <a:r>
              <a:rPr lang="en-US" sz="2400" b="1" kern="100" dirty="0">
                <a:latin typeface="宋体" panose="02010600030101010101" pitchFamily="2" charset="-122"/>
                <a:ea typeface="宋体" panose="02010600030101010101" pitchFamily="2" charset="-122"/>
                <a:cs typeface="Times New Roman" panose="02020603050405020304" charset="0"/>
              </a:rPr>
              <a:t>2.</a:t>
            </a:r>
            <a:r>
              <a:rPr sz="2400" b="1" kern="100" dirty="0">
                <a:latin typeface="宋体" panose="02010600030101010101" pitchFamily="2" charset="-122"/>
                <a:ea typeface="宋体" panose="02010600030101010101" pitchFamily="2" charset="-122"/>
                <a:cs typeface="Times New Roman" panose="02020603050405020304" charset="0"/>
              </a:rPr>
              <a:t>作者挖荠菜的感受是什么？你从课文哪个地方体会出来？</a:t>
            </a:r>
            <a:endParaRPr sz="2400" b="1" kern="100" dirty="0">
              <a:latin typeface="宋体" panose="02010600030101010101" pitchFamily="2" charset="-122"/>
              <a:ea typeface="宋体" panose="02010600030101010101" pitchFamily="2" charset="-122"/>
              <a:cs typeface="Times New Roman" panose="02020603050405020304" charset="0"/>
            </a:endParaRPr>
          </a:p>
          <a:p>
            <a:pPr indent="447675" algn="just">
              <a:spcBef>
                <a:spcPts val="1200"/>
              </a:spcBef>
              <a:spcAft>
                <a:spcPts val="0"/>
              </a:spcAft>
            </a:pPr>
            <a:r>
              <a:rPr lang="en-US" altLang="zh-CN" sz="2400" b="1" kern="100" dirty="0" smtClean="0">
                <a:latin typeface="宋体" panose="02010600030101010101" pitchFamily="2" charset="-122"/>
                <a:ea typeface="宋体" panose="02010600030101010101" pitchFamily="2" charset="-122"/>
                <a:cs typeface="Times New Roman" panose="02020603050405020304" charset="0"/>
              </a:rPr>
              <a:t>__________________________________________________________________________________________________________</a:t>
            </a:r>
            <a:endParaRPr lang="en-US" altLang="zh-CN" sz="2400" b="1" kern="100" dirty="0" smtClean="0">
              <a:latin typeface="宋体" panose="02010600030101010101" pitchFamily="2" charset="-122"/>
              <a:ea typeface="宋体" panose="02010600030101010101" pitchFamily="2" charset="-122"/>
              <a:cs typeface="Times New Roman" panose="02020603050405020304" charset="0"/>
            </a:endParaRPr>
          </a:p>
          <a:p>
            <a:pPr indent="447675" algn="just">
              <a:spcBef>
                <a:spcPts val="1200"/>
              </a:spcBef>
              <a:spcAft>
                <a:spcPts val="0"/>
              </a:spcAft>
            </a:pPr>
            <a:r>
              <a:rPr lang="en-US" altLang="zh-CN" sz="2400" b="1" kern="100" dirty="0">
                <a:latin typeface="宋体" panose="02010600030101010101" pitchFamily="2" charset="-122"/>
                <a:ea typeface="宋体" panose="02010600030101010101" pitchFamily="2" charset="-122"/>
                <a:cs typeface="Times New Roman" panose="02020603050405020304" charset="0"/>
              </a:rPr>
              <a:t>3.</a:t>
            </a:r>
            <a:r>
              <a:rPr lang="zh-CN" altLang="en-US" sz="2400" b="1" kern="100" dirty="0">
                <a:latin typeface="宋体" panose="02010600030101010101" pitchFamily="2" charset="-122"/>
                <a:ea typeface="宋体" panose="02010600030101010101" pitchFamily="2" charset="-122"/>
                <a:cs typeface="Times New Roman" panose="02020603050405020304" charset="0"/>
              </a:rPr>
              <a:t>用</a:t>
            </a:r>
            <a:r>
              <a:rPr lang="zh-CN" altLang="en-US" sz="2400" b="1" kern="100" dirty="0" smtClean="0">
                <a:latin typeface="宋体" panose="02010600030101010101" pitchFamily="2" charset="-122"/>
                <a:ea typeface="宋体" panose="02010600030101010101" pitchFamily="2" charset="-122"/>
                <a:cs typeface="Times New Roman" panose="02020603050405020304" charset="0"/>
              </a:rPr>
              <a:t>“</a:t>
            </a:r>
            <a:r>
              <a:rPr lang="en-US" altLang="zh-CN" sz="2400" b="1" kern="100" dirty="0" smtClean="0">
                <a:latin typeface="宋体" panose="02010600030101010101" pitchFamily="2" charset="-122"/>
                <a:ea typeface="宋体" panose="02010600030101010101" pitchFamily="2" charset="-122"/>
                <a:cs typeface="Times New Roman" panose="02020603050405020304" charset="0"/>
              </a:rPr>
              <a:t>____</a:t>
            </a:r>
            <a:r>
              <a:rPr lang="zh-CN" altLang="en-US" sz="2400" b="1" kern="100" dirty="0" smtClean="0">
                <a:latin typeface="宋体" panose="02010600030101010101" pitchFamily="2" charset="-122"/>
                <a:ea typeface="宋体" panose="02010600030101010101" pitchFamily="2" charset="-122"/>
                <a:cs typeface="Times New Roman" panose="02020603050405020304" charset="0"/>
              </a:rPr>
              <a:t>”</a:t>
            </a:r>
            <a:r>
              <a:rPr lang="zh-CN" altLang="en-US" sz="2400" b="1" kern="100" dirty="0">
                <a:latin typeface="宋体" panose="02010600030101010101" pitchFamily="2" charset="-122"/>
                <a:ea typeface="宋体" panose="02010600030101010101" pitchFamily="2" charset="-122"/>
                <a:cs typeface="Times New Roman" panose="02020603050405020304" charset="0"/>
              </a:rPr>
              <a:t>画出文中点明题意的句子</a:t>
            </a:r>
            <a:r>
              <a:rPr lang="zh-CN" altLang="en-US" sz="2400" b="1" kern="100" dirty="0" smtClean="0">
                <a:latin typeface="宋体" panose="02010600030101010101" pitchFamily="2" charset="-122"/>
                <a:ea typeface="宋体" panose="02010600030101010101" pitchFamily="2" charset="-122"/>
                <a:cs typeface="Times New Roman" panose="02020603050405020304" charset="0"/>
              </a:rPr>
              <a:t>。</a:t>
            </a:r>
            <a:endParaRPr lang="zh-CN" altLang="en-US" sz="2400" b="1" kern="100" dirty="0">
              <a:latin typeface="宋体" panose="02010600030101010101" pitchFamily="2" charset="-122"/>
              <a:ea typeface="宋体" panose="02010600030101010101" pitchFamily="2" charset="-122"/>
              <a:cs typeface="Times New Roman" panose="02020603050405020304" charset="0"/>
            </a:endParaRPr>
          </a:p>
        </p:txBody>
      </p:sp>
      <p:sp>
        <p:nvSpPr>
          <p:cNvPr id="3" name="文本框 2"/>
          <p:cNvSpPr txBox="1"/>
          <p:nvPr/>
        </p:nvSpPr>
        <p:spPr>
          <a:xfrm>
            <a:off x="276579" y="986557"/>
            <a:ext cx="8524111" cy="829945"/>
          </a:xfrm>
          <a:prstGeom prst="rect">
            <a:avLst/>
          </a:prstGeom>
          <a:noFill/>
        </p:spPr>
        <p:txBody>
          <a:bodyPr wrap="square" rtlCol="0">
            <a:spAutoFit/>
          </a:bodyPr>
          <a:lstStyle/>
          <a:p>
            <a:pPr indent="536575"/>
            <a:r>
              <a:rPr lang="zh-CN" altLang="en-US" sz="2400" b="1" dirty="0">
                <a:solidFill>
                  <a:srgbClr val="FF0000"/>
                </a:solidFill>
                <a:latin typeface="楷体" panose="02010609060101010101" charset="-122"/>
                <a:ea typeface="楷体" panose="02010609060101010101" charset="-122"/>
              </a:rPr>
              <a:t>荠菜的特点是善变，如果长在菠菜地里，它就往上走，叶子几乎没有齿，而且颜色碧绿，和菠菜的模样十分相似。 </a:t>
            </a:r>
            <a:endParaRPr lang="zh-CN" altLang="en-US" sz="2400" b="1" dirty="0">
              <a:solidFill>
                <a:srgbClr val="FF0000"/>
              </a:solidFill>
              <a:latin typeface="楷体" panose="02010609060101010101" charset="-122"/>
              <a:ea typeface="楷体" panose="02010609060101010101" charset="-122"/>
            </a:endParaRPr>
          </a:p>
        </p:txBody>
      </p:sp>
      <p:sp>
        <p:nvSpPr>
          <p:cNvPr id="4" name="文本框 3"/>
          <p:cNvSpPr txBox="1"/>
          <p:nvPr/>
        </p:nvSpPr>
        <p:spPr>
          <a:xfrm>
            <a:off x="324710" y="2401358"/>
            <a:ext cx="8475980" cy="829945"/>
          </a:xfrm>
          <a:prstGeom prst="rect">
            <a:avLst/>
          </a:prstGeom>
          <a:noFill/>
        </p:spPr>
        <p:txBody>
          <a:bodyPr wrap="square" rtlCol="0">
            <a:spAutoFit/>
          </a:bodyPr>
          <a:lstStyle/>
          <a:p>
            <a:pPr indent="536575"/>
            <a:r>
              <a:rPr lang="zh-CN" altLang="en-US" sz="2400" b="1" dirty="0">
                <a:solidFill>
                  <a:srgbClr val="FF0000"/>
                </a:solidFill>
                <a:latin typeface="楷体" panose="02010609060101010101" charset="-122"/>
                <a:ea typeface="楷体" panose="02010609060101010101" charset="-122"/>
              </a:rPr>
              <a:t>作者挖荠菜的感受是兴奋、激动，我是从感觉胸腔里那颗心激动得怦怦直跳体会出来的。 </a:t>
            </a:r>
            <a:endParaRPr lang="zh-CN" altLang="en-US" sz="2400" b="1" dirty="0">
              <a:solidFill>
                <a:srgbClr val="FF0000"/>
              </a:solidFill>
              <a:latin typeface="楷体" panose="02010609060101010101" charset="-122"/>
              <a:ea typeface="楷体" panose="02010609060101010101" charset="-122"/>
            </a:endParaRPr>
          </a:p>
        </p:txBody>
      </p:sp>
      <p:sp>
        <p:nvSpPr>
          <p:cNvPr id="6" name="矩形标注 5"/>
          <p:cNvSpPr/>
          <p:nvPr/>
        </p:nvSpPr>
        <p:spPr>
          <a:xfrm>
            <a:off x="3491880" y="3867502"/>
            <a:ext cx="3980180" cy="792480"/>
          </a:xfrm>
          <a:prstGeom prst="wedgeRectCallout">
            <a:avLst>
              <a:gd name="adj1" fmla="val -62394"/>
              <a:gd name="adj2" fmla="val -59960"/>
            </a:avLst>
          </a:prstGeom>
          <a:solidFill>
            <a:schemeClr val="accent1">
              <a:lumMod val="20000"/>
              <a:lumOff val="8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tx1"/>
                </a:solidFill>
                <a:latin typeface="楷体" panose="02010609060101010101" charset="-122"/>
                <a:ea typeface="楷体" panose="02010609060101010101" charset="-122"/>
              </a:rPr>
              <a:t>即找中心句，也就是文章围绕哪句话来写的。</a:t>
            </a:r>
            <a:endParaRPr lang="zh-CN" altLang="en-US" sz="2800" dirty="0">
              <a:solidFill>
                <a:schemeClr val="tx1"/>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9976" y="195486"/>
            <a:ext cx="8784976" cy="4646295"/>
          </a:xfrm>
          <a:prstGeom prst="rect">
            <a:avLst/>
          </a:prstGeom>
          <a:noFill/>
        </p:spPr>
        <p:txBody>
          <a:bodyPr wrap="square">
            <a:spAutoFit/>
          </a:bodyPr>
          <a:lstStyle/>
          <a:p>
            <a:pPr>
              <a:spcAft>
                <a:spcPts val="0"/>
              </a:spcAft>
            </a:pPr>
            <a:r>
              <a:rPr lang="en-US" altLang="zh-CN" sz="2800" b="1" kern="100" dirty="0">
                <a:latin typeface="楷体" panose="02010609060101010101" charset="-122"/>
                <a:ea typeface="楷体" panose="02010609060101010101" charset="-122"/>
                <a:cs typeface="Times New Roman" panose="02020603050405020304" charset="0"/>
              </a:rPr>
              <a:t>                </a:t>
            </a:r>
            <a:r>
              <a:rPr sz="2800" b="1" kern="100" dirty="0">
                <a:latin typeface="黑体" panose="02010609060101010101" pitchFamily="49" charset="-122"/>
                <a:ea typeface="黑体" panose="02010609060101010101" pitchFamily="49" charset="-122"/>
                <a:cs typeface="Times New Roman" panose="02020603050405020304" charset="0"/>
              </a:rPr>
              <a:t>又是荠菜花开时</a:t>
            </a:r>
            <a:endParaRPr sz="2800" b="1" kern="100" dirty="0">
              <a:latin typeface="楷体" panose="02010609060101010101" charset="-122"/>
              <a:ea typeface="楷体" panose="02010609060101010101" charset="-122"/>
              <a:cs typeface="Times New Roman" panose="02020603050405020304" charset="0"/>
            </a:endParaRPr>
          </a:p>
          <a:p>
            <a:pPr>
              <a:spcAft>
                <a:spcPts val="0"/>
              </a:spcAft>
            </a:pPr>
            <a:r>
              <a:rPr sz="2800" b="1" kern="100" dirty="0">
                <a:latin typeface="楷体" panose="02010609060101010101" charset="-122"/>
                <a:ea typeface="楷体" panose="02010609060101010101" charset="-122"/>
                <a:cs typeface="Times New Roman" panose="02020603050405020304" charset="0"/>
              </a:rPr>
              <a:t>   </a:t>
            </a:r>
            <a:r>
              <a:rPr sz="2400" b="1" kern="100" dirty="0" err="1">
                <a:latin typeface="楷体" panose="02010609060101010101" charset="-122"/>
                <a:ea typeface="楷体" panose="02010609060101010101" charset="-122"/>
                <a:cs typeface="Times New Roman" panose="02020603050405020304" charset="0"/>
              </a:rPr>
              <a:t>我的童年是在江南广阔的田野里度过的，</a:t>
            </a:r>
            <a:r>
              <a:rPr sz="2400" b="1" kern="100" dirty="0" err="1" smtClean="0">
                <a:latin typeface="楷体" panose="02010609060101010101" charset="-122"/>
                <a:ea typeface="楷体" panose="02010609060101010101" charset="-122"/>
                <a:cs typeface="Times New Roman" panose="02020603050405020304" charset="0"/>
              </a:rPr>
              <a:t>那里是我的活动室</a:t>
            </a:r>
            <a:r>
              <a:rPr lang="zh-CN" altLang="en-US" sz="2400" b="1" kern="100" dirty="0" smtClean="0">
                <a:latin typeface="楷体" panose="02010609060101010101" charset="-122"/>
                <a:ea typeface="楷体" panose="02010609060101010101" charset="-122"/>
                <a:cs typeface="Times New Roman" panose="02020603050405020304" charset="0"/>
              </a:rPr>
              <a:t>。</a:t>
            </a:r>
            <a:r>
              <a:rPr sz="2400" b="1" kern="100" dirty="0" smtClean="0">
                <a:latin typeface="楷体" panose="02010609060101010101" charset="-122"/>
                <a:ea typeface="楷体" panose="02010609060101010101" charset="-122"/>
                <a:cs typeface="Times New Roman" panose="02020603050405020304" charset="0"/>
              </a:rPr>
              <a:t>这个活动室是现在幼儿园的小朋友们所无法想象的</a:t>
            </a:r>
            <a:r>
              <a:rPr sz="2400" b="1" kern="100" dirty="0">
                <a:latin typeface="楷体" panose="02010609060101010101" charset="-122"/>
                <a:ea typeface="楷体" panose="02010609060101010101" charset="-122"/>
                <a:cs typeface="Times New Roman" panose="02020603050405020304" charset="0"/>
              </a:rPr>
              <a:t>。那可真是个激动人心的世界，蕴藏着无穷无尽的乐趣。</a:t>
            </a:r>
            <a:r>
              <a:rPr sz="2400" b="1" kern="100" dirty="0">
                <a:solidFill>
                  <a:schemeClr val="tx1"/>
                </a:solidFill>
                <a:latin typeface="楷体" panose="02010609060101010101" charset="-122"/>
                <a:ea typeface="楷体" panose="02010609060101010101" charset="-122"/>
                <a:cs typeface="Times New Roman" panose="02020603050405020304" charset="0"/>
              </a:rPr>
              <a:t>无论是春夏，还是秋冬，那里都有许多东西令我兴奋激动，其中就有荠菜。 </a:t>
            </a:r>
            <a:endParaRPr sz="2400" b="1" kern="100" dirty="0">
              <a:latin typeface="楷体" panose="02010609060101010101" charset="-122"/>
              <a:ea typeface="楷体" panose="02010609060101010101" charset="-122"/>
              <a:cs typeface="Times New Roman" panose="02020603050405020304" charset="0"/>
            </a:endParaRPr>
          </a:p>
          <a:p>
            <a:pPr>
              <a:spcAft>
                <a:spcPts val="0"/>
              </a:spcAft>
            </a:pPr>
            <a:r>
              <a:rPr sz="2400" b="1" kern="100" dirty="0">
                <a:latin typeface="楷体" panose="02010609060101010101" charset="-122"/>
                <a:ea typeface="楷体" panose="02010609060101010101" charset="-122"/>
                <a:cs typeface="Times New Roman" panose="02020603050405020304" charset="0"/>
              </a:rPr>
              <a:t>    </a:t>
            </a:r>
            <a:r>
              <a:rPr sz="2400" b="1" kern="100" dirty="0" err="1">
                <a:latin typeface="楷体" panose="02010609060101010101" charset="-122"/>
                <a:ea typeface="楷体" panose="02010609060101010101" charset="-122"/>
                <a:cs typeface="Times New Roman" panose="02020603050405020304" charset="0"/>
              </a:rPr>
              <a:t>兴奋激动的理由，主要不在她的美味，</a:t>
            </a:r>
            <a:r>
              <a:rPr sz="2400" b="1" kern="100" dirty="0" err="1" smtClean="0">
                <a:latin typeface="楷体" panose="02010609060101010101" charset="-122"/>
                <a:ea typeface="楷体" panose="02010609060101010101" charset="-122"/>
                <a:cs typeface="Times New Roman" panose="02020603050405020304" charset="0"/>
              </a:rPr>
              <a:t>而在于寻找她的过程</a:t>
            </a:r>
            <a:r>
              <a:rPr lang="zh-CN" altLang="en-US" sz="2400" b="1" kern="100" dirty="0" smtClean="0">
                <a:latin typeface="楷体" panose="02010609060101010101" charset="-122"/>
                <a:ea typeface="楷体" panose="02010609060101010101" charset="-122"/>
                <a:cs typeface="Times New Roman" panose="02020603050405020304" charset="0"/>
              </a:rPr>
              <a:t>。</a:t>
            </a:r>
            <a:r>
              <a:rPr sz="2400" b="1" kern="100" dirty="0" err="1" smtClean="0">
                <a:latin typeface="楷体" panose="02010609060101010101" charset="-122"/>
                <a:ea typeface="楷体" panose="02010609060101010101" charset="-122"/>
                <a:cs typeface="Times New Roman" panose="02020603050405020304" charset="0"/>
              </a:rPr>
              <a:t>荠菜善变</a:t>
            </a:r>
            <a:r>
              <a:rPr sz="2400" b="1" kern="100" dirty="0" err="1">
                <a:latin typeface="楷体" panose="02010609060101010101" charset="-122"/>
                <a:ea typeface="楷体" panose="02010609060101010101" charset="-122"/>
                <a:cs typeface="Times New Roman" panose="02020603050405020304" charset="0"/>
              </a:rPr>
              <a:t>，不仅颜色变，形状也会变。</a:t>
            </a:r>
            <a:r>
              <a:rPr sz="2400" b="1" kern="100" dirty="0" err="1" smtClean="0">
                <a:latin typeface="楷体" panose="02010609060101010101" charset="-122"/>
                <a:ea typeface="楷体" panose="02010609060101010101" charset="-122"/>
                <a:cs typeface="Times New Roman" panose="02020603050405020304" charset="0"/>
              </a:rPr>
              <a:t>长在没有太多杂草的地方</a:t>
            </a:r>
            <a:r>
              <a:rPr lang="zh-CN" altLang="en-US" sz="2400" b="1" kern="100" dirty="0" smtClean="0">
                <a:latin typeface="楷体" panose="02010609060101010101" charset="-122"/>
                <a:ea typeface="楷体" panose="02010609060101010101" charset="-122"/>
                <a:cs typeface="Times New Roman" panose="02020603050405020304" charset="0"/>
              </a:rPr>
              <a:t>，</a:t>
            </a:r>
            <a:r>
              <a:rPr sz="2400" b="1" kern="100" dirty="0" smtClean="0">
                <a:latin typeface="楷体" panose="02010609060101010101" charset="-122"/>
                <a:ea typeface="楷体" panose="02010609060101010101" charset="-122"/>
                <a:cs typeface="Times New Roman" panose="02020603050405020304" charset="0"/>
              </a:rPr>
              <a:t>她是匍匐在地上的</a:t>
            </a:r>
            <a:r>
              <a:rPr sz="2400" b="1" kern="100" dirty="0">
                <a:latin typeface="楷体" panose="02010609060101010101" charset="-122"/>
                <a:ea typeface="楷体" panose="02010609060101010101" charset="-122"/>
                <a:cs typeface="Times New Roman" panose="02020603050405020304" charset="0"/>
              </a:rPr>
              <a:t>，叶子呈锯齿状，有时候那锯齿还很大，整片叶子看上去像从叶子中间的茎上又生出许多瘦长的叶子来，而且颜色很深，灰紫色，不仔细找，</a:t>
            </a:r>
            <a:r>
              <a:rPr sz="2400" b="1" kern="100" dirty="0">
                <a:latin typeface="楷体" panose="02010609060101010101" charset="-122"/>
                <a:ea typeface="楷体" panose="02010609060101010101" charset="-122"/>
                <a:cs typeface="Times New Roman" panose="02020603050405020304" charset="0"/>
                <a:sym typeface="+mn-ea"/>
              </a:rPr>
              <a:t>根本发现不了。如果长在菠菜地里，她就往上长，叶子几乎没有齿，而且颜色碧绿，和菠菜的模样十分相似。</a:t>
            </a:r>
            <a:endParaRPr sz="2400" b="1" kern="100" dirty="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158750" y="212090"/>
            <a:ext cx="8826500" cy="4892675"/>
          </a:xfrm>
          <a:prstGeom prst="rect">
            <a:avLst/>
          </a:prstGeom>
          <a:noFill/>
        </p:spPr>
        <p:txBody>
          <a:bodyPr wrap="square" rtlCol="0">
            <a:spAutoFit/>
          </a:bodyPr>
          <a:lstStyle/>
          <a:p>
            <a:pPr algn="just">
              <a:spcAft>
                <a:spcPts val="0"/>
              </a:spcAft>
            </a:pPr>
            <a:r>
              <a:rPr lang="en-US" sz="2400" b="1" kern="100" dirty="0">
                <a:latin typeface="楷体" panose="02010609060101010101" charset="-122"/>
                <a:ea typeface="楷体" panose="02010609060101010101" charset="-122"/>
                <a:cs typeface="Times New Roman" panose="02020603050405020304" charset="0"/>
                <a:sym typeface="+mn-ea"/>
              </a:rPr>
              <a:t>    </a:t>
            </a:r>
            <a:r>
              <a:rPr sz="2400" b="1" kern="100" dirty="0">
                <a:latin typeface="楷体" panose="02010609060101010101" charset="-122"/>
                <a:ea typeface="楷体" panose="02010609060101010101" charset="-122"/>
                <a:cs typeface="Times New Roman" panose="02020603050405020304" charset="0"/>
                <a:sym typeface="+mn-ea"/>
              </a:rPr>
              <a:t>如果周围有些浅浅的、灰绿色的草，她既不匍匐着，也不高高站着，颜色也就变成灰绿，叶子有浅齿，和周围的草一样，叶表一层细细的茸毛，这就又和采杂草打成一片了。所以，每找到一棵，都是一次胜利。有时候，第一遍没有发现，但有些疑惑，一回头，突然发现一个肥大的家伙正趴在那里呢。这时候，会感觉胸腔里那颗心正激动得怦怦直跳。这不像是在干活，而像捉迷藏，甚至比捉迷藏还好玩，谁不愿意呢？五六岁的时候，如果让我看守晒在场上的稻谷，驱赶麻雀和鸡，我是不愿意的，太乏味了。如果母亲说：“海度啊，去挑点荠菜来，晚上包团子吃”，我就兴高采烈，拿了篮子雀跃而去。 </a:t>
            </a:r>
            <a:endParaRPr sz="2400" b="1" kern="100" dirty="0">
              <a:latin typeface="楷体" panose="02010609060101010101" charset="-122"/>
              <a:ea typeface="楷体" panose="02010609060101010101" charset="-122"/>
              <a:cs typeface="Times New Roman" panose="02020603050405020304" charset="0"/>
            </a:endParaRPr>
          </a:p>
          <a:p>
            <a:pPr algn="just">
              <a:spcAft>
                <a:spcPts val="0"/>
              </a:spcAft>
              <a:buClrTx/>
              <a:buSzTx/>
              <a:buFontTx/>
            </a:pPr>
            <a:r>
              <a:rPr sz="2400" b="1" kern="100" dirty="0">
                <a:latin typeface="楷体" panose="02010609060101010101" charset="-122"/>
                <a:ea typeface="楷体" panose="02010609060101010101" charset="-122"/>
                <a:cs typeface="Times New Roman" panose="02020603050405020304" charset="0"/>
                <a:sym typeface="+mn-ea"/>
              </a:rPr>
              <a:t>    又是烟花三月、荠菜开花的时候了，不知道江南的孩子还能否认识荠菜，也不知道被春雨浇醒的田野里是否还有挑荠菜的妇女、孩子。</a:t>
            </a:r>
            <a:endParaRPr sz="2400" b="1" kern="100" dirty="0">
              <a:latin typeface="楷体" panose="02010609060101010101" charset="-122"/>
              <a:ea typeface="楷体" panose="02010609060101010101" charset="-122"/>
              <a:cs typeface="Times New Roman" panose="02020603050405020304" charset="0"/>
            </a:endParaRPr>
          </a:p>
        </p:txBody>
      </p:sp>
      <p:cxnSp>
        <p:nvCxnSpPr>
          <p:cNvPr id="2" name="直接连接符 1"/>
          <p:cNvCxnSpPr/>
          <p:nvPr/>
        </p:nvCxnSpPr>
        <p:spPr>
          <a:xfrm flipV="1">
            <a:off x="875068" y="4262998"/>
            <a:ext cx="8008620" cy="0"/>
          </a:xfrm>
          <a:prstGeom prst="line">
            <a:avLst/>
          </a:prstGeom>
          <a:ln>
            <a:solidFill>
              <a:srgbClr val="FF0000"/>
            </a:solidFill>
          </a:ln>
          <a:effectLst/>
        </p:spPr>
        <p:style>
          <a:lnRef idx="3">
            <a:schemeClr val="accent2"/>
          </a:lnRef>
          <a:fillRef idx="0">
            <a:schemeClr val="accent2"/>
          </a:fillRef>
          <a:effectRef idx="2">
            <a:schemeClr val="accent2"/>
          </a:effectRef>
          <a:fontRef idx="minor">
            <a:schemeClr val="tx1"/>
          </a:fontRef>
        </p:style>
      </p:cxnSp>
      <p:cxnSp>
        <p:nvCxnSpPr>
          <p:cNvPr id="4" name="直接连接符 3"/>
          <p:cNvCxnSpPr/>
          <p:nvPr/>
        </p:nvCxnSpPr>
        <p:spPr>
          <a:xfrm flipV="1">
            <a:off x="292773" y="4623043"/>
            <a:ext cx="8590915" cy="0"/>
          </a:xfrm>
          <a:prstGeom prst="line">
            <a:avLst/>
          </a:prstGeom>
          <a:ln>
            <a:solidFill>
              <a:srgbClr val="FF0000"/>
            </a:solidFill>
          </a:ln>
          <a:effectLst/>
        </p:spPr>
        <p:style>
          <a:lnRef idx="3">
            <a:schemeClr val="accent2"/>
          </a:lnRef>
          <a:fillRef idx="0">
            <a:schemeClr val="accent2"/>
          </a:fillRef>
          <a:effectRef idx="2">
            <a:schemeClr val="accent2"/>
          </a:effectRef>
          <a:fontRef idx="minor">
            <a:schemeClr val="tx1"/>
          </a:fontRef>
        </p:style>
      </p:cxnSp>
      <p:cxnSp>
        <p:nvCxnSpPr>
          <p:cNvPr id="5" name="直接连接符 4"/>
          <p:cNvCxnSpPr/>
          <p:nvPr/>
        </p:nvCxnSpPr>
        <p:spPr>
          <a:xfrm flipV="1">
            <a:off x="292773" y="5010883"/>
            <a:ext cx="1318260" cy="0"/>
          </a:xfrm>
          <a:prstGeom prst="line">
            <a:avLst/>
          </a:prstGeom>
          <a:ln>
            <a:solidFill>
              <a:srgbClr val="FF0000"/>
            </a:solidFill>
          </a:ln>
          <a:effectLst/>
        </p:spPr>
        <p:style>
          <a:lnRef idx="3">
            <a:schemeClr val="accent2"/>
          </a:lnRef>
          <a:fillRef idx="0">
            <a:schemeClr val="accent2"/>
          </a:fillRef>
          <a:effectRef idx="2">
            <a:schemeClr val="accent2"/>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79512" y="339502"/>
            <a:ext cx="8784783" cy="4401205"/>
          </a:xfrm>
          <a:prstGeom prst="rect">
            <a:avLst/>
          </a:prstGeom>
          <a:noFill/>
        </p:spPr>
        <p:txBody>
          <a:bodyPr wrap="square">
            <a:spAutoFit/>
          </a:bodyPr>
          <a:lstStyle/>
          <a:p>
            <a:pPr indent="536575" algn="just">
              <a:spcAft>
                <a:spcPts val="0"/>
              </a:spcAft>
            </a:pPr>
            <a:r>
              <a:rPr lang="en-US" sz="2800" b="1" kern="100" dirty="0">
                <a:latin typeface="宋体" panose="02010600030101010101" pitchFamily="2" charset="-122"/>
                <a:ea typeface="宋体" panose="02010600030101010101" pitchFamily="2" charset="-122"/>
                <a:cs typeface="宋体" panose="02010600030101010101" pitchFamily="2" charset="-122"/>
              </a:rPr>
              <a:t>4.</a:t>
            </a:r>
            <a:r>
              <a:rPr sz="2800" b="1" kern="100" dirty="0">
                <a:latin typeface="宋体" panose="02010600030101010101" pitchFamily="2" charset="-122"/>
                <a:ea typeface="宋体" panose="02010600030101010101" pitchFamily="2" charset="-122"/>
                <a:cs typeface="宋体" panose="02010600030101010101" pitchFamily="2" charset="-122"/>
              </a:rPr>
              <a:t>按要求回答。</a:t>
            </a:r>
            <a:endParaRPr sz="2800" b="1" kern="100" dirty="0">
              <a:latin typeface="宋体" panose="02010600030101010101" pitchFamily="2" charset="-122"/>
              <a:ea typeface="宋体" panose="02010600030101010101" pitchFamily="2" charset="-122"/>
              <a:cs typeface="宋体" panose="02010600030101010101" pitchFamily="2" charset="-122"/>
            </a:endParaRPr>
          </a:p>
          <a:p>
            <a:pPr indent="536575" algn="just">
              <a:spcAft>
                <a:spcPts val="0"/>
              </a:spcAft>
            </a:pPr>
            <a:r>
              <a:rPr sz="2800" b="1" kern="100" dirty="0">
                <a:latin typeface="宋体" panose="02010600030101010101" pitchFamily="2" charset="-122"/>
                <a:ea typeface="宋体" panose="02010600030101010101" pitchFamily="2" charset="-122"/>
                <a:cs typeface="宋体" panose="02010600030101010101" pitchFamily="2" charset="-122"/>
              </a:rPr>
              <a:t>（1）联系全文回答。</a:t>
            </a:r>
            <a:endParaRPr sz="2800" b="1" kern="100" dirty="0">
              <a:latin typeface="宋体" panose="02010600030101010101" pitchFamily="2" charset="-122"/>
              <a:ea typeface="宋体" panose="02010600030101010101" pitchFamily="2" charset="-122"/>
              <a:cs typeface="宋体" panose="02010600030101010101" pitchFamily="2" charset="-122"/>
            </a:endParaRPr>
          </a:p>
          <a:p>
            <a:pPr indent="536575" algn="just">
              <a:spcAft>
                <a:spcPts val="0"/>
              </a:spcAft>
            </a:pPr>
            <a:r>
              <a:rPr sz="2800" b="1" kern="100" dirty="0">
                <a:latin typeface="宋体" panose="02010600030101010101" pitchFamily="2" charset="-122"/>
                <a:ea typeface="宋体" panose="02010600030101010101" pitchFamily="2" charset="-122"/>
                <a:cs typeface="楷体" panose="02010609060101010101" charset="-122"/>
              </a:rPr>
              <a:t>“又是荠菜花开时”，表达了怎样的思想感情？</a:t>
            </a:r>
            <a:endParaRPr sz="2800" b="1" kern="100" dirty="0">
              <a:latin typeface="宋体" panose="02010600030101010101" pitchFamily="2" charset="-122"/>
              <a:ea typeface="宋体" panose="02010600030101010101" pitchFamily="2" charset="-122"/>
              <a:cs typeface="楷体" panose="02010609060101010101" charset="-122"/>
            </a:endParaRPr>
          </a:p>
          <a:p>
            <a:pPr indent="536575" algn="just">
              <a:spcAft>
                <a:spcPts val="0"/>
              </a:spcAft>
            </a:pPr>
            <a:r>
              <a:rPr lang="en-US" sz="2800" b="1" u="sng" kern="100" dirty="0" smtClean="0">
                <a:latin typeface="宋体" panose="02010600030101010101" pitchFamily="2" charset="-122"/>
                <a:ea typeface="宋体" panose="02010600030101010101" pitchFamily="2" charset="-122"/>
                <a:cs typeface="宋体" panose="02010600030101010101" pitchFamily="2" charset="-122"/>
              </a:rPr>
              <a:t>___________________________________________</a:t>
            </a:r>
            <a:endParaRPr sz="2800" b="1" kern="100" dirty="0">
              <a:solidFill>
                <a:schemeClr val="bg1"/>
              </a:solidFill>
              <a:latin typeface="宋体" panose="02010600030101010101" pitchFamily="2" charset="-122"/>
              <a:ea typeface="宋体" panose="02010600030101010101" pitchFamily="2" charset="-122"/>
              <a:cs typeface="宋体" panose="02010600030101010101" pitchFamily="2" charset="-122"/>
            </a:endParaRPr>
          </a:p>
          <a:p>
            <a:pPr indent="536575" algn="just">
              <a:spcAft>
                <a:spcPts val="0"/>
              </a:spcAft>
            </a:pPr>
            <a:r>
              <a:rPr sz="2800" b="1" kern="100" dirty="0">
                <a:latin typeface="宋体" panose="02010600030101010101" pitchFamily="2" charset="-122"/>
                <a:ea typeface="宋体" panose="02010600030101010101" pitchFamily="2" charset="-122"/>
                <a:cs typeface="宋体" panose="02010600030101010101" pitchFamily="2" charset="-122"/>
              </a:rPr>
              <a:t>（2）读句子，联系生活经验或运用想象回答。</a:t>
            </a:r>
            <a:endParaRPr sz="2800" b="1" kern="100" dirty="0">
              <a:latin typeface="宋体" panose="02010600030101010101" pitchFamily="2" charset="-122"/>
              <a:ea typeface="宋体" panose="02010600030101010101" pitchFamily="2" charset="-122"/>
              <a:cs typeface="宋体" panose="02010600030101010101" pitchFamily="2" charset="-122"/>
            </a:endParaRPr>
          </a:p>
          <a:p>
            <a:pPr indent="536575" algn="just">
              <a:spcAft>
                <a:spcPts val="0"/>
              </a:spcAft>
            </a:pPr>
            <a:r>
              <a:rPr sz="2800" b="1" kern="100" dirty="0" err="1" smtClean="0">
                <a:latin typeface="楷体" panose="02010609060101010101" charset="-122"/>
                <a:ea typeface="楷体" panose="02010609060101010101" charset="-122"/>
                <a:cs typeface="楷体" panose="02010609060101010101" charset="-122"/>
              </a:rPr>
              <a:t>我的童年是在江南广阔的田野里度过的</a:t>
            </a:r>
            <a:r>
              <a:rPr sz="2800" b="1" kern="100" dirty="0" err="1">
                <a:latin typeface="楷体" panose="02010609060101010101" charset="-122"/>
                <a:ea typeface="楷体" panose="02010609060101010101" charset="-122"/>
                <a:cs typeface="楷体" panose="02010609060101010101" charset="-122"/>
              </a:rPr>
              <a:t>，那里是我的活动室。这个活动室是现在幼儿园的小朋友们所无法想象的</a:t>
            </a:r>
            <a:r>
              <a:rPr sz="2800" b="1" kern="100" dirty="0">
                <a:latin typeface="楷体" panose="02010609060101010101" charset="-122"/>
                <a:ea typeface="楷体" panose="02010609060101010101" charset="-122"/>
                <a:cs typeface="楷体" panose="02010609060101010101" charset="-122"/>
              </a:rPr>
              <a:t>。</a:t>
            </a:r>
            <a:endParaRPr sz="2800" b="1" kern="100" dirty="0">
              <a:latin typeface="楷体" panose="02010609060101010101" charset="-122"/>
              <a:ea typeface="楷体" panose="02010609060101010101" charset="-122"/>
              <a:cs typeface="楷体" panose="02010609060101010101" charset="-122"/>
            </a:endParaRPr>
          </a:p>
          <a:p>
            <a:pPr indent="536575" algn="just">
              <a:spcAft>
                <a:spcPts val="0"/>
              </a:spcAft>
            </a:pPr>
            <a:r>
              <a:rPr sz="2800" b="1" kern="100" dirty="0">
                <a:latin typeface="宋体" panose="02010600030101010101" pitchFamily="2" charset="-122"/>
                <a:ea typeface="宋体" panose="02010600030101010101" pitchFamily="2" charset="-122"/>
                <a:cs typeface="楷体" panose="02010609060101010101" charset="-122"/>
              </a:rPr>
              <a:t>这个活动室会有哪些活动？</a:t>
            </a:r>
            <a:r>
              <a:rPr sz="2800" b="1" kern="100" dirty="0">
                <a:latin typeface="宋体" panose="02010600030101010101" pitchFamily="2" charset="-122"/>
                <a:ea typeface="宋体" panose="02010600030101010101" pitchFamily="2" charset="-122"/>
                <a:cs typeface="Times New Roman" panose="02020603050405020304" charset="0"/>
              </a:rPr>
              <a:t> </a:t>
            </a:r>
            <a:endParaRPr sz="2800" b="1" kern="100" dirty="0">
              <a:latin typeface="宋体" panose="02010600030101010101" pitchFamily="2" charset="-122"/>
              <a:ea typeface="宋体" panose="02010600030101010101" pitchFamily="2" charset="-122"/>
              <a:cs typeface="Times New Roman" panose="02020603050405020304" charset="0"/>
            </a:endParaRPr>
          </a:p>
          <a:p>
            <a:pPr indent="536575" algn="just">
              <a:spcAft>
                <a:spcPts val="0"/>
              </a:spcAft>
            </a:pPr>
            <a:r>
              <a:rPr lang="en-US" sz="2800" b="1" u="sng" kern="100" dirty="0" smtClean="0">
                <a:latin typeface="宋体" panose="02010600030101010101" pitchFamily="2" charset="-122"/>
                <a:ea typeface="宋体" panose="02010600030101010101" pitchFamily="2" charset="-122"/>
                <a:cs typeface="Times New Roman" panose="02020603050405020304" charset="0"/>
              </a:rPr>
              <a:t>____________________________________________</a:t>
            </a:r>
            <a:endParaRPr lang="zh-CN" sz="2800" b="1" u="sng" kern="100" dirty="0">
              <a:solidFill>
                <a:schemeClr val="bg1"/>
              </a:solidFill>
              <a:latin typeface="宋体" panose="02010600030101010101" pitchFamily="2" charset="-122"/>
              <a:ea typeface="宋体" panose="02010600030101010101" pitchFamily="2" charset="-122"/>
              <a:cs typeface="Times New Roman" panose="02020603050405020304" charset="0"/>
            </a:endParaRPr>
          </a:p>
        </p:txBody>
      </p:sp>
      <p:sp>
        <p:nvSpPr>
          <p:cNvPr id="3" name="文本框 2"/>
          <p:cNvSpPr txBox="1"/>
          <p:nvPr/>
        </p:nvSpPr>
        <p:spPr>
          <a:xfrm>
            <a:off x="731893" y="1590014"/>
            <a:ext cx="8027035"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表达了作者怀念童年美好的时光思想感情。 </a:t>
            </a:r>
            <a:endParaRPr lang="zh-CN" altLang="en-US" sz="2800" b="1" dirty="0">
              <a:solidFill>
                <a:srgbClr val="FF0000"/>
              </a:solidFill>
              <a:latin typeface="楷体" panose="02010609060101010101" charset="-122"/>
              <a:ea typeface="楷体" panose="02010609060101010101" charset="-122"/>
            </a:endParaRPr>
          </a:p>
        </p:txBody>
      </p:sp>
      <p:sp>
        <p:nvSpPr>
          <p:cNvPr id="4" name="文本框 3"/>
          <p:cNvSpPr txBox="1"/>
          <p:nvPr/>
        </p:nvSpPr>
        <p:spPr>
          <a:xfrm>
            <a:off x="737992" y="4184409"/>
            <a:ext cx="847598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这个“活动室”会有放纸鸢、爬树、斗麦秆。</a:t>
            </a:r>
            <a:endParaRPr lang="zh-CN" altLang="en-US" sz="2800" b="1" dirty="0">
              <a:solidFill>
                <a:srgbClr val="FF0000"/>
              </a:solidFill>
              <a:latin typeface="楷体" panose="02010609060101010101" charset="-122"/>
              <a:ea typeface="楷体" panose="02010609060101010101" charset="-122"/>
            </a:endParaRPr>
          </a:p>
        </p:txBody>
      </p:sp>
      <p:sp>
        <p:nvSpPr>
          <p:cNvPr id="5" name="矩形标注 4"/>
          <p:cNvSpPr/>
          <p:nvPr/>
        </p:nvSpPr>
        <p:spPr>
          <a:xfrm>
            <a:off x="6588125" y="3508152"/>
            <a:ext cx="2376170" cy="576580"/>
          </a:xfrm>
          <a:prstGeom prst="wedgeRectCallout">
            <a:avLst>
              <a:gd name="adj1" fmla="val -72100"/>
              <a:gd name="adj2" fmla="val -30616"/>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6" name="文本框 5"/>
          <p:cNvSpPr txBox="1"/>
          <p:nvPr/>
        </p:nvSpPr>
        <p:spPr>
          <a:xfrm>
            <a:off x="254635" y="195486"/>
            <a:ext cx="8634730" cy="3969385"/>
          </a:xfrm>
          <a:prstGeom prst="rect">
            <a:avLst/>
          </a:prstGeom>
          <a:noFill/>
        </p:spPr>
        <p:txBody>
          <a:bodyPr wrap="square" rtlCol="0">
            <a:spAutoFit/>
          </a:bodyPr>
          <a:lstStyle/>
          <a:p>
            <a:r>
              <a:rPr lang="en-US" altLang="zh-CN" sz="2800" b="1" kern="100" dirty="0">
                <a:latin typeface="Calibri" panose="020F0502020204030204" charset="0"/>
                <a:cs typeface="Times New Roman" panose="02020603050405020304" charset="0"/>
                <a:sym typeface="+mn-ea"/>
              </a:rPr>
              <a:t>                                      </a:t>
            </a:r>
            <a:r>
              <a:rPr lang="zh-CN" altLang="en-US" sz="2800" b="1" kern="100" dirty="0">
                <a:latin typeface="Calibri" panose="020F0502020204030204" charset="0"/>
                <a:cs typeface="Times New Roman" panose="02020603050405020304" charset="0"/>
                <a:sym typeface="+mn-ea"/>
              </a:rPr>
              <a:t>穷人（节选）</a:t>
            </a:r>
            <a:endParaRPr lang="en-US" altLang="zh-CN" sz="2800" b="1" kern="100" dirty="0">
              <a:latin typeface="Calibri" panose="020F0502020204030204" charset="0"/>
              <a:cs typeface="Times New Roman" panose="02020603050405020304" charset="0"/>
              <a:sym typeface="+mn-ea"/>
            </a:endParaRPr>
          </a:p>
          <a:p>
            <a:r>
              <a:rPr lang="en-US" altLang="zh-CN" sz="2800" b="1" kern="100" dirty="0">
                <a:latin typeface="Calibri" panose="020F0502020204030204" charset="0"/>
                <a:cs typeface="Times New Roman" panose="02020603050405020304" charset="0"/>
                <a:sym typeface="+mn-ea"/>
              </a:rPr>
              <a:t>        </a:t>
            </a:r>
            <a:r>
              <a:rPr lang="zh-CN" altLang="zh-CN" sz="2800" b="1" kern="100" dirty="0">
                <a:latin typeface="楷体" panose="02010609060101010101" charset="-122"/>
                <a:ea typeface="楷体" panose="02010609060101010101" charset="-122"/>
                <a:cs typeface="楷体" panose="02010609060101010101" charset="-122"/>
                <a:sym typeface="+mn-ea"/>
              </a:rPr>
              <a:t>古老的钟发哑地敲了十下，十一下</a:t>
            </a:r>
            <a:r>
              <a:rPr lang="en-US" altLang="zh-CN" sz="2800" b="1" kern="100" dirty="0">
                <a:latin typeface="楷体" panose="02010609060101010101" charset="-122"/>
                <a:ea typeface="楷体" panose="02010609060101010101" charset="-122"/>
                <a:cs typeface="楷体" panose="02010609060101010101" charset="-122"/>
                <a:sym typeface="+mn-ea"/>
              </a:rPr>
              <a:t>……</a:t>
            </a:r>
            <a:r>
              <a:rPr lang="zh-CN" altLang="zh-CN" sz="2800" b="1" kern="100" dirty="0">
                <a:latin typeface="楷体" panose="02010609060101010101" charset="-122"/>
                <a:ea typeface="楷体" panose="02010609060101010101" charset="-122"/>
                <a:cs typeface="楷体" panose="02010609060101010101" charset="-122"/>
                <a:sym typeface="+mn-ea"/>
              </a:rPr>
              <a:t>始终不见丈夫回来。桑娜沉思：丈夫不顾惜身体，冒着寒冷和风暴出去打鱼，她自己也从早到晚地干活，还只能勉强填饱肚子。孩子们没有鞋穿，不论冬夏都光着脚跑来跑去；吃的是黑面包，菜只有鱼。不过，孩子们都还健康，没什么可抱怨的。</a:t>
            </a:r>
            <a:r>
              <a:rPr lang="zh-CN" altLang="zh-CN" sz="2800" b="1" kern="100" dirty="0">
                <a:solidFill>
                  <a:schemeClr val="tx1"/>
                </a:solidFill>
                <a:uFill>
                  <a:solidFill>
                    <a:srgbClr val="FF0000"/>
                  </a:solidFill>
                </a:uFill>
                <a:latin typeface="楷体" panose="02010609060101010101" charset="-122"/>
                <a:ea typeface="楷体" panose="02010609060101010101" charset="-122"/>
                <a:cs typeface="楷体" panose="02010609060101010101" charset="-122"/>
                <a:sym typeface="+mn-ea"/>
              </a:rPr>
              <a:t>桑娜倾听着风暴的声音</a:t>
            </a:r>
            <a:r>
              <a:rPr lang="zh-CN" altLang="zh-CN" sz="2800" b="1" kern="100" dirty="0">
                <a:uFill>
                  <a:solidFill>
                    <a:srgbClr val="FF0000"/>
                  </a:solidFill>
                </a:uFill>
                <a:latin typeface="楷体" panose="02010609060101010101" charset="-122"/>
                <a:ea typeface="楷体" panose="02010609060101010101" charset="-122"/>
                <a:cs typeface="楷体" panose="02010609060101010101" charset="-122"/>
                <a:sym typeface="+mn-ea"/>
              </a:rPr>
              <a:t>。</a:t>
            </a:r>
            <a:r>
              <a:rPr lang="en-US" altLang="zh-CN" sz="2800" b="1" kern="100" dirty="0">
                <a:latin typeface="楷体" panose="02010609060101010101" charset="-122"/>
                <a:ea typeface="楷体" panose="02010609060101010101" charset="-122"/>
                <a:cs typeface="楷体" panose="02010609060101010101" charset="-122"/>
                <a:sym typeface="+mn-ea"/>
              </a:rPr>
              <a:t>“</a:t>
            </a:r>
            <a:r>
              <a:rPr lang="zh-CN" altLang="zh-CN" sz="2800" b="1" kern="100" dirty="0">
                <a:latin typeface="楷体" panose="02010609060101010101" charset="-122"/>
                <a:ea typeface="楷体" panose="02010609060101010101" charset="-122"/>
                <a:cs typeface="楷体" panose="02010609060101010101" charset="-122"/>
                <a:sym typeface="+mn-ea"/>
              </a:rPr>
              <a:t>他现在在哪儿</a:t>
            </a:r>
            <a:r>
              <a:rPr lang="zh-CN" altLang="zh-CN" sz="2800" b="1" kern="100" dirty="0" smtClean="0">
                <a:latin typeface="楷体" panose="02010609060101010101" charset="-122"/>
                <a:ea typeface="楷体" panose="02010609060101010101" charset="-122"/>
                <a:cs typeface="楷体" panose="02010609060101010101" charset="-122"/>
                <a:sym typeface="+mn-ea"/>
              </a:rPr>
              <a:t>？</a:t>
            </a:r>
            <a:r>
              <a:rPr lang="zh-CN" altLang="en-US" sz="2800" b="1" kern="100" dirty="0" smtClean="0">
                <a:latin typeface="楷体" panose="02010609060101010101" charset="-122"/>
                <a:ea typeface="楷体" panose="02010609060101010101" charset="-122"/>
                <a:cs typeface="楷体" panose="02010609060101010101" charset="-122"/>
                <a:sym typeface="+mn-ea"/>
              </a:rPr>
              <a:t>老天</a:t>
            </a:r>
            <a:r>
              <a:rPr lang="zh-CN" altLang="zh-CN" sz="2800" b="1" kern="100" dirty="0" smtClean="0">
                <a:latin typeface="楷体" panose="02010609060101010101" charset="-122"/>
                <a:ea typeface="楷体" panose="02010609060101010101" charset="-122"/>
                <a:cs typeface="楷体" panose="02010609060101010101" charset="-122"/>
                <a:sym typeface="+mn-ea"/>
              </a:rPr>
              <a:t>啊</a:t>
            </a:r>
            <a:r>
              <a:rPr lang="zh-CN" altLang="zh-CN" sz="2800" b="1" kern="100" dirty="0">
                <a:latin typeface="楷体" panose="02010609060101010101" charset="-122"/>
                <a:ea typeface="楷体" panose="02010609060101010101" charset="-122"/>
                <a:cs typeface="楷体" panose="02010609060101010101" charset="-122"/>
                <a:sym typeface="+mn-ea"/>
              </a:rPr>
              <a:t>，保佑他,救救他,开开恩吧！</a:t>
            </a:r>
            <a:r>
              <a:rPr lang="en-US" altLang="zh-CN" sz="2800" b="1" kern="100" dirty="0">
                <a:latin typeface="楷体" panose="02010609060101010101" charset="-122"/>
                <a:ea typeface="楷体" panose="02010609060101010101" charset="-122"/>
                <a:cs typeface="楷体" panose="02010609060101010101" charset="-122"/>
                <a:sym typeface="+mn-ea"/>
              </a:rPr>
              <a:t>”</a:t>
            </a:r>
            <a:r>
              <a:rPr lang="zh-CN" altLang="zh-CN" sz="2800" b="1" kern="100" dirty="0">
                <a:latin typeface="楷体" panose="02010609060101010101" charset="-122"/>
                <a:ea typeface="楷体" panose="02010609060101010101" charset="-122"/>
                <a:cs typeface="楷体" panose="02010609060101010101" charset="-122"/>
                <a:sym typeface="+mn-ea"/>
              </a:rPr>
              <a:t>她自言自语着。</a:t>
            </a:r>
            <a:endParaRPr lang="zh-CN" altLang="zh-CN" sz="2800" b="1" kern="100" dirty="0">
              <a:latin typeface="楷体" panose="02010609060101010101" charset="-122"/>
              <a:ea typeface="楷体" panose="02010609060101010101" charset="-122"/>
              <a:cs typeface="楷体" panose="02010609060101010101" charset="-122"/>
              <a:sym typeface="+mn-ea"/>
            </a:endParaRPr>
          </a:p>
        </p:txBody>
      </p:sp>
      <p:sp>
        <p:nvSpPr>
          <p:cNvPr id="2" name="文本框 1"/>
          <p:cNvSpPr txBox="1"/>
          <p:nvPr/>
        </p:nvSpPr>
        <p:spPr>
          <a:xfrm>
            <a:off x="261045" y="4066887"/>
            <a:ext cx="8521701" cy="953135"/>
          </a:xfrm>
          <a:prstGeom prst="rect">
            <a:avLst/>
          </a:prstGeom>
          <a:noFill/>
        </p:spPr>
        <p:txBody>
          <a:bodyPr wrap="square" rtlCol="0" anchor="t">
            <a:spAutoFit/>
          </a:bodyPr>
          <a:lstStyle/>
          <a:p>
            <a:pPr indent="542925"/>
            <a:r>
              <a:rPr lang="en-US" altLang="zh-CN" sz="2800" b="1" dirty="0">
                <a:latin typeface="宋体" panose="02010600030101010101" pitchFamily="2" charset="-122"/>
                <a:ea typeface="宋体" panose="02010600030101010101" pitchFamily="2" charset="-122"/>
                <a:cs typeface="宋体" panose="02010600030101010101" pitchFamily="2" charset="-122"/>
                <a:sym typeface="+mn-ea"/>
              </a:rPr>
              <a:t>1.</a:t>
            </a: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用</a:t>
            </a:r>
            <a:r>
              <a:rPr lang="en-US" altLang="zh-CN" sz="2800" b="1"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sz="2800" b="1" u="sng" dirty="0">
                <a:latin typeface="宋体" panose="02010600030101010101" pitchFamily="2" charset="-122"/>
                <a:ea typeface="宋体" panose="02010600030101010101" pitchFamily="2" charset="-122"/>
                <a:cs typeface="宋体" panose="02010600030101010101" pitchFamily="2" charset="-122"/>
                <a:sym typeface="+mn-ea"/>
              </a:rPr>
              <a:t>    </a:t>
            </a:r>
            <a:r>
              <a:rPr lang="en-US" altLang="zh-CN" sz="2800" b="1" dirty="0" smtClean="0">
                <a:latin typeface="宋体" panose="02010600030101010101" pitchFamily="2" charset="-122"/>
                <a:ea typeface="宋体" panose="02010600030101010101" pitchFamily="2" charset="-122"/>
                <a:cs typeface="宋体" panose="02010600030101010101" pitchFamily="2" charset="-122"/>
                <a:sym typeface="+mn-ea"/>
              </a:rPr>
              <a:t>”</a:t>
            </a: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画出描写环境的语句。用</a:t>
            </a:r>
            <a:r>
              <a:rPr lang="en-US" altLang="zh-CN" sz="2800" b="1"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   ）</a:t>
            </a:r>
            <a:r>
              <a:rPr lang="en-US" altLang="zh-CN" sz="2800" b="1"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标出描写人物心理活动的句子。</a:t>
            </a:r>
            <a:endParaRPr lang="zh-CN" altLang="en-US" dirty="0">
              <a:latin typeface="宋体" panose="02010600030101010101" pitchFamily="2" charset="-122"/>
              <a:ea typeface="宋体" panose="02010600030101010101" pitchFamily="2" charset="-122"/>
              <a:cs typeface="宋体" panose="02010600030101010101" pitchFamily="2" charset="-122"/>
            </a:endParaRPr>
          </a:p>
        </p:txBody>
      </p:sp>
      <p:sp>
        <p:nvSpPr>
          <p:cNvPr id="4" name="文本框 3"/>
          <p:cNvSpPr txBox="1"/>
          <p:nvPr/>
        </p:nvSpPr>
        <p:spPr>
          <a:xfrm>
            <a:off x="3496945" y="1052101"/>
            <a:ext cx="540385" cy="521970"/>
          </a:xfrm>
          <a:prstGeom prst="rect">
            <a:avLst/>
          </a:prstGeom>
          <a:noFill/>
        </p:spPr>
        <p:txBody>
          <a:bodyPr wrap="none" rtlCol="0">
            <a:spAutoFit/>
          </a:bodyPr>
          <a:lstStyle/>
          <a:p>
            <a:pPr algn="l"/>
            <a:r>
              <a:rPr lang="zh-CN" altLang="zh-CN" sz="2800" b="1" kern="100" dirty="0">
                <a:solidFill>
                  <a:srgbClr val="FF0000"/>
                </a:solidFill>
                <a:latin typeface="楷体" panose="02010609060101010101" charset="-122"/>
                <a:ea typeface="楷体" panose="02010609060101010101" charset="-122"/>
                <a:cs typeface="楷体" panose="02010609060101010101" charset="-122"/>
                <a:sym typeface="+mn-ea"/>
              </a:rPr>
              <a:t>（</a:t>
            </a:r>
            <a:endParaRPr lang="zh-CN" altLang="zh-CN" sz="2800" b="1" kern="100" dirty="0">
              <a:latin typeface="楷体" panose="02010609060101010101" charset="-122"/>
              <a:ea typeface="楷体" panose="02010609060101010101" charset="-122"/>
              <a:cs typeface="楷体" panose="02010609060101010101" charset="-122"/>
              <a:sym typeface="+mn-ea"/>
            </a:endParaRPr>
          </a:p>
        </p:txBody>
      </p:sp>
      <p:sp>
        <p:nvSpPr>
          <p:cNvPr id="5" name="文本框 4"/>
          <p:cNvSpPr txBox="1"/>
          <p:nvPr/>
        </p:nvSpPr>
        <p:spPr>
          <a:xfrm>
            <a:off x="4301490" y="2744376"/>
            <a:ext cx="540385" cy="521970"/>
          </a:xfrm>
          <a:prstGeom prst="rect">
            <a:avLst/>
          </a:prstGeom>
          <a:noFill/>
        </p:spPr>
        <p:txBody>
          <a:bodyPr wrap="none" rtlCol="0">
            <a:spAutoFit/>
          </a:bodyPr>
          <a:lstStyle/>
          <a:p>
            <a:pPr algn="l"/>
            <a:r>
              <a:rPr lang="zh-CN" altLang="zh-CN" sz="2800" b="1" kern="100" dirty="0">
                <a:solidFill>
                  <a:srgbClr val="FF0000"/>
                </a:solidFill>
                <a:latin typeface="楷体" panose="02010609060101010101" charset="-122"/>
                <a:ea typeface="楷体" panose="02010609060101010101" charset="-122"/>
                <a:cs typeface="楷体" panose="02010609060101010101" charset="-122"/>
                <a:sym typeface="+mn-ea"/>
              </a:rPr>
              <a:t>）</a:t>
            </a:r>
            <a:endParaRPr lang="zh-CN" altLang="zh-CN" sz="2800" b="1" kern="100" dirty="0">
              <a:latin typeface="楷体" panose="02010609060101010101" charset="-122"/>
              <a:ea typeface="楷体" panose="02010609060101010101" charset="-122"/>
              <a:cs typeface="楷体" panose="02010609060101010101" charset="-122"/>
              <a:sym typeface="+mn-ea"/>
            </a:endParaRPr>
          </a:p>
        </p:txBody>
      </p:sp>
      <p:cxnSp>
        <p:nvCxnSpPr>
          <p:cNvPr id="7" name="直接连接符 6"/>
          <p:cNvCxnSpPr/>
          <p:nvPr/>
        </p:nvCxnSpPr>
        <p:spPr>
          <a:xfrm>
            <a:off x="4572000" y="3215536"/>
            <a:ext cx="398532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checkerboard(across)">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457835" y="1796415"/>
            <a:ext cx="7821930" cy="706755"/>
          </a:xfrm>
          <a:prstGeom prst="rect">
            <a:avLst/>
          </a:prstGeom>
          <a:noFill/>
        </p:spPr>
        <p:txBody>
          <a:bodyPr wrap="square" rtlCol="0">
            <a:spAutoFit/>
          </a:bodyPr>
          <a:lstStyle/>
          <a:p>
            <a:endParaRPr lang="zh-CN" altLang="en-US" sz="4000" b="1">
              <a:latin typeface="黑体" panose="02010609060101010101" pitchFamily="49" charset="-122"/>
              <a:ea typeface="黑体" panose="02010609060101010101" pitchFamily="49" charset="-122"/>
              <a:cs typeface="黑体" panose="02010609060101010101" pitchFamily="49" charset="-122"/>
            </a:endParaRPr>
          </a:p>
        </p:txBody>
      </p:sp>
      <p:sp>
        <p:nvSpPr>
          <p:cNvPr id="14" name="TextBox 48"/>
          <p:cNvSpPr txBox="1"/>
          <p:nvPr/>
        </p:nvSpPr>
        <p:spPr>
          <a:xfrm>
            <a:off x="634821" y="1275606"/>
            <a:ext cx="7681595" cy="1545590"/>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4800" b="1" dirty="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三、抓住关键句，把握文章</a:t>
            </a:r>
            <a:endParaRPr lang="zh-CN" altLang="en-US" sz="4800" b="1" dirty="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a:p>
            <a:r>
              <a:rPr lang="zh-CN" altLang="en-US" sz="4800" b="1" dirty="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    主要观点</a:t>
            </a:r>
            <a:endParaRPr lang="zh-CN" altLang="en-US" sz="4800" b="1" dirty="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28523" y="114686"/>
            <a:ext cx="8907973" cy="4831080"/>
          </a:xfrm>
          <a:prstGeom prst="rect">
            <a:avLst/>
          </a:prstGeom>
          <a:noFill/>
        </p:spPr>
        <p:txBody>
          <a:bodyPr wrap="square">
            <a:spAutoFit/>
          </a:bodyPr>
          <a:lstStyle/>
          <a:p>
            <a:pPr algn="ctr">
              <a:spcAft>
                <a:spcPts val="0"/>
              </a:spcAft>
            </a:pPr>
            <a:r>
              <a:rPr lang="en-US" altLang="zh-CN" sz="2800" b="1" kern="100" dirty="0" smtClean="0">
                <a:latin typeface="楷体" panose="02010609060101010101" charset="-122"/>
                <a:ea typeface="楷体" panose="02010609060101010101" charset="-122"/>
                <a:cs typeface="Times New Roman" panose="02020603050405020304" charset="0"/>
              </a:rPr>
              <a:t>________________</a:t>
            </a:r>
            <a:r>
              <a:rPr sz="2800" b="1" kern="100" dirty="0" smtClean="0">
                <a:latin typeface="楷体" panose="02010609060101010101" charset="-122"/>
                <a:ea typeface="楷体" panose="02010609060101010101" charset="-122"/>
                <a:cs typeface="Times New Roman" panose="02020603050405020304" charset="0"/>
              </a:rPr>
              <a:t>                       </a:t>
            </a:r>
            <a:endParaRPr sz="2800" b="1" kern="100" dirty="0">
              <a:latin typeface="楷体" panose="02010609060101010101" charset="-122"/>
              <a:ea typeface="楷体" panose="02010609060101010101" charset="-122"/>
              <a:cs typeface="Times New Roman" panose="02020603050405020304" charset="0"/>
            </a:endParaRPr>
          </a:p>
          <a:p>
            <a:pPr>
              <a:spcAft>
                <a:spcPts val="0"/>
              </a:spcAft>
            </a:pPr>
            <a:r>
              <a:rPr sz="2800" b="1" kern="100" dirty="0">
                <a:latin typeface="楷体" panose="02010609060101010101" charset="-122"/>
                <a:ea typeface="楷体" panose="02010609060101010101" charset="-122"/>
                <a:cs typeface="Times New Roman" panose="02020603050405020304" charset="0"/>
              </a:rPr>
              <a:t>    我爱水，所以我爱大海，爱长江，也爱小溪流。但是，我最爱的还是湖。 </a:t>
            </a:r>
            <a:endParaRPr sz="2800" b="1" kern="100" dirty="0">
              <a:latin typeface="楷体" panose="02010609060101010101" charset="-122"/>
              <a:ea typeface="楷体" panose="02010609060101010101" charset="-122"/>
              <a:cs typeface="Times New Roman" panose="02020603050405020304" charset="0"/>
            </a:endParaRPr>
          </a:p>
          <a:p>
            <a:pPr>
              <a:spcAft>
                <a:spcPts val="0"/>
              </a:spcAft>
            </a:pPr>
            <a:r>
              <a:rPr sz="2800" b="1" kern="100" dirty="0">
                <a:latin typeface="楷体" panose="02010609060101010101" charset="-122"/>
                <a:ea typeface="楷体" panose="02010609060101010101" charset="-122"/>
                <a:cs typeface="Times New Roman" panose="02020603050405020304" charset="0"/>
              </a:rPr>
              <a:t>    </a:t>
            </a:r>
            <a:r>
              <a:rPr sz="2800" b="1" kern="100" dirty="0" err="1">
                <a:latin typeface="楷体" panose="02010609060101010101" charset="-122"/>
                <a:ea typeface="楷体" panose="02010609060101010101" charset="-122"/>
                <a:cs typeface="Times New Roman" panose="02020603050405020304" charset="0"/>
              </a:rPr>
              <a:t>静静的湖，像是一块无瑕的翡翠，</a:t>
            </a:r>
            <a:r>
              <a:rPr sz="2800" b="1" kern="100" dirty="0" err="1" smtClean="0">
                <a:latin typeface="楷体" panose="02010609060101010101" charset="-122"/>
                <a:ea typeface="楷体" panose="02010609060101010101" charset="-122"/>
                <a:cs typeface="Times New Roman" panose="02020603050405020304" charset="0"/>
              </a:rPr>
              <a:t>在阳光的照耀下</a:t>
            </a:r>
            <a:r>
              <a:rPr lang="zh-CN" altLang="en-US" sz="2800" b="1" kern="100" dirty="0" smtClean="0">
                <a:latin typeface="楷体" panose="02010609060101010101" charset="-122"/>
                <a:ea typeface="楷体" panose="02010609060101010101" charset="-122"/>
                <a:cs typeface="Times New Roman" panose="02020603050405020304" charset="0"/>
              </a:rPr>
              <a:t>，</a:t>
            </a:r>
            <a:r>
              <a:rPr sz="2800" b="1" kern="100" dirty="0" err="1" smtClean="0">
                <a:latin typeface="楷体" panose="02010609060101010101" charset="-122"/>
                <a:ea typeface="楷体" panose="02010609060101010101" charset="-122"/>
                <a:cs typeface="Times New Roman" panose="02020603050405020304" charset="0"/>
              </a:rPr>
              <a:t>闪烁着美丽的光泽</a:t>
            </a:r>
            <a:r>
              <a:rPr sz="2800" b="1" kern="100" dirty="0">
                <a:latin typeface="楷体" panose="02010609060101010101" charset="-122"/>
                <a:ea typeface="楷体" panose="02010609060101010101" charset="-122"/>
                <a:cs typeface="Times New Roman" panose="02020603050405020304" charset="0"/>
              </a:rPr>
              <a:t>。 </a:t>
            </a:r>
            <a:endParaRPr sz="2800" b="1" kern="100" dirty="0">
              <a:latin typeface="楷体" panose="02010609060101010101" charset="-122"/>
              <a:ea typeface="楷体" panose="02010609060101010101" charset="-122"/>
              <a:cs typeface="Times New Roman" panose="02020603050405020304" charset="0"/>
            </a:endParaRPr>
          </a:p>
          <a:p>
            <a:pPr>
              <a:spcAft>
                <a:spcPts val="0"/>
              </a:spcAft>
            </a:pPr>
            <a:r>
              <a:rPr sz="2800" b="1" kern="100" dirty="0">
                <a:latin typeface="楷体" panose="02010609060101010101" charset="-122"/>
                <a:ea typeface="楷体" panose="02010609060101010101" charset="-122"/>
                <a:cs typeface="Times New Roman" panose="02020603050405020304" charset="0"/>
              </a:rPr>
              <a:t>    </a:t>
            </a:r>
            <a:r>
              <a:rPr sz="2800" b="1" kern="100" dirty="0" err="1">
                <a:latin typeface="楷体" panose="02010609060101010101" charset="-122"/>
                <a:ea typeface="楷体" panose="02010609060101010101" charset="-122"/>
                <a:cs typeface="Times New Roman" panose="02020603050405020304" charset="0"/>
              </a:rPr>
              <a:t>我喜欢独自一个人坐在湖畔，</a:t>
            </a:r>
            <a:r>
              <a:rPr sz="2800" b="1" kern="100" dirty="0" err="1" smtClean="0">
                <a:latin typeface="楷体" panose="02010609060101010101" charset="-122"/>
                <a:ea typeface="楷体" panose="02010609060101010101" charset="-122"/>
                <a:cs typeface="Times New Roman" panose="02020603050405020304" charset="0"/>
              </a:rPr>
              <a:t>看着平静的湖面幻想</a:t>
            </a:r>
            <a:r>
              <a:rPr lang="zh-CN" altLang="en-US" sz="2800" b="1" kern="100" dirty="0" smtClean="0">
                <a:latin typeface="楷体" panose="02010609060101010101" charset="-122"/>
                <a:ea typeface="楷体" panose="02010609060101010101" charset="-122"/>
                <a:cs typeface="Times New Roman" panose="02020603050405020304" charset="0"/>
              </a:rPr>
              <a:t>。</a:t>
            </a:r>
            <a:r>
              <a:rPr sz="2800" b="1" kern="100" dirty="0" smtClean="0">
                <a:latin typeface="楷体" panose="02010609060101010101" charset="-122"/>
                <a:ea typeface="楷体" panose="02010609060101010101" charset="-122"/>
                <a:cs typeface="Times New Roman" panose="02020603050405020304" charset="0"/>
              </a:rPr>
              <a:t>我想湖中一定有一个明亮的水晶宫</a:t>
            </a:r>
            <a:r>
              <a:rPr sz="2800" b="1" kern="100" dirty="0">
                <a:latin typeface="楷体" panose="02010609060101010101" charset="-122"/>
                <a:ea typeface="楷体" panose="02010609060101010101" charset="-122"/>
                <a:cs typeface="Times New Roman" panose="02020603050405020304" charset="0"/>
              </a:rPr>
              <a:t>，那是鱼儿的家园，不然它们怎么整天那么欢乐？水晶宫里一定有一块巨大的、发光的翡翠，不然湖水为什么会绿得这么美？我凝视湖面，偶尔投一枚石子，让它激起一道道波纹；或是放一只纸船，让它随着湖波飘荡。 </a:t>
            </a:r>
            <a:endParaRPr sz="2800" b="1" kern="100" dirty="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13070"/>
            <a:ext cx="9144000" cy="4831080"/>
          </a:xfrm>
          <a:prstGeom prst="rect">
            <a:avLst/>
          </a:prstGeom>
          <a:noFill/>
        </p:spPr>
        <p:txBody>
          <a:bodyPr wrap="square">
            <a:spAutoFit/>
          </a:bodyPr>
          <a:lstStyle/>
          <a:p>
            <a:pPr algn="just">
              <a:spcAft>
                <a:spcPts val="0"/>
              </a:spcAft>
            </a:pPr>
            <a:r>
              <a:rPr lang="en-US" sz="2800" b="1" kern="100" dirty="0">
                <a:latin typeface="楷体" panose="02010609060101010101" charset="-122"/>
                <a:ea typeface="楷体" panose="02010609060101010101" charset="-122"/>
                <a:cs typeface="Times New Roman" panose="02020603050405020304" charset="0"/>
              </a:rPr>
              <a:t>    </a:t>
            </a:r>
            <a:r>
              <a:rPr sz="2800" b="1" kern="100" dirty="0">
                <a:latin typeface="楷体" panose="02010609060101010101" charset="-122"/>
                <a:ea typeface="楷体" panose="02010609060101010101" charset="-122"/>
                <a:cs typeface="Times New Roman" panose="02020603050405020304" charset="0"/>
              </a:rPr>
              <a:t>静静的湖是可爱的，但雨中的湖更动人。 </a:t>
            </a:r>
            <a:endParaRPr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sz="2800" b="1" kern="100" dirty="0">
                <a:latin typeface="楷体" panose="02010609060101010101" charset="-122"/>
                <a:ea typeface="楷体" panose="02010609060101010101" charset="-122"/>
                <a:cs typeface="Times New Roman" panose="02020603050405020304" charset="0"/>
              </a:rPr>
              <a:t>    细丝般的雨丝飘下来，不停地织啊织，织出湖——这块绿色的“锦”。“锦”上无穷无尽的圆环，像美丽的姑娘绣出的朵朵鲜花。 </a:t>
            </a:r>
            <a:endParaRPr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sz="2800" b="1" kern="100" dirty="0">
                <a:latin typeface="楷体" panose="02010609060101010101" charset="-122"/>
                <a:ea typeface="楷体" panose="02010609060101010101" charset="-122"/>
                <a:cs typeface="Times New Roman" panose="02020603050405020304" charset="0"/>
              </a:rPr>
              <a:t>    雷雨到来时的湖真热闹。你看，天空中一道道亮光，那是开幕的礼花上了天。你听，“轰轰”，礼炮响了，大会就开始了。等大雨一落，联欢会立刻开始。你看到湖面上朵朵竞相开放的雨花了吗？那是正在翩翩起舞的金色姑娘头上的玉花。你想知道节目是否精彩吗？那“哗哗”的雷鸣般的“掌声”会把一切都告诉你。 </a:t>
            </a:r>
            <a:endParaRPr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sz="2800" b="1" kern="100" dirty="0">
                <a:latin typeface="楷体" panose="02010609060101010101" charset="-122"/>
                <a:ea typeface="楷体" panose="02010609060101010101" charset="-122"/>
                <a:cs typeface="Times New Roman" panose="02020603050405020304" charset="0"/>
              </a:rPr>
              <a:t>    湖是美的……</a:t>
            </a:r>
            <a:endParaRPr sz="2800" b="1" kern="100" dirty="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6512" y="697865"/>
            <a:ext cx="8892480" cy="3539430"/>
          </a:xfrm>
          <a:prstGeom prst="rect">
            <a:avLst/>
          </a:prstGeom>
          <a:noFill/>
        </p:spPr>
        <p:txBody>
          <a:bodyPr wrap="square">
            <a:spAutoFit/>
          </a:bodyPr>
          <a:lstStyle/>
          <a:p>
            <a:pPr indent="536575" algn="just">
              <a:spcAft>
                <a:spcPts val="0"/>
              </a:spcAft>
            </a:pPr>
            <a:r>
              <a:rPr lang="en-US" sz="2800" b="1" kern="100" dirty="0">
                <a:latin typeface="宋体" panose="02010600030101010101" pitchFamily="2" charset="-122"/>
                <a:ea typeface="宋体" panose="02010600030101010101" pitchFamily="2" charset="-122"/>
                <a:cs typeface="Times New Roman" panose="02020603050405020304" charset="0"/>
              </a:rPr>
              <a:t>1.</a:t>
            </a:r>
            <a:r>
              <a:rPr sz="2800" b="1" kern="100" dirty="0">
                <a:latin typeface="宋体" panose="02010600030101010101" pitchFamily="2" charset="-122"/>
                <a:ea typeface="宋体" panose="02010600030101010101" pitchFamily="2" charset="-122"/>
                <a:cs typeface="Times New Roman" panose="02020603050405020304" charset="0"/>
              </a:rPr>
              <a:t>作者从哪几方面描写了雨中湖的什么特点</a:t>
            </a:r>
            <a:r>
              <a:rPr sz="2800" b="1" kern="100" dirty="0" smtClean="0">
                <a:latin typeface="宋体" panose="02010600030101010101" pitchFamily="2" charset="-122"/>
                <a:ea typeface="宋体" panose="02010600030101010101" pitchFamily="2" charset="-122"/>
                <a:cs typeface="Times New Roman" panose="02020603050405020304" charset="0"/>
              </a:rPr>
              <a:t>？</a:t>
            </a:r>
            <a:endParaRPr lang="en-US" sz="2800" b="1" kern="100" dirty="0" smtClean="0">
              <a:latin typeface="宋体" panose="02010600030101010101" pitchFamily="2" charset="-122"/>
              <a:ea typeface="宋体" panose="02010600030101010101" pitchFamily="2" charset="-122"/>
              <a:cs typeface="Times New Roman" panose="02020603050405020304" charset="0"/>
            </a:endParaRPr>
          </a:p>
          <a:p>
            <a:pPr indent="536575" algn="just">
              <a:spcAft>
                <a:spcPts val="0"/>
              </a:spcAft>
            </a:pPr>
            <a:r>
              <a:rPr lang="en-US" altLang="zh-CN" sz="2800" b="1" kern="100" dirty="0" smtClean="0">
                <a:latin typeface="宋体" panose="02010600030101010101" pitchFamily="2" charset="-122"/>
                <a:ea typeface="宋体" panose="02010600030101010101" pitchFamily="2" charset="-122"/>
                <a:cs typeface="Times New Roman" panose="02020603050405020304" charset="0"/>
              </a:rPr>
              <a:t>_____________________________________________</a:t>
            </a:r>
            <a:endParaRPr lang="en-US" altLang="zh-CN" sz="2800" b="1" kern="100" dirty="0">
              <a:latin typeface="宋体" panose="02010600030101010101" pitchFamily="2" charset="-122"/>
              <a:ea typeface="宋体" panose="02010600030101010101" pitchFamily="2" charset="-122"/>
              <a:cs typeface="Times New Roman" panose="02020603050405020304" charset="0"/>
            </a:endParaRPr>
          </a:p>
          <a:p>
            <a:pPr indent="536575" algn="just">
              <a:spcAft>
                <a:spcPts val="0"/>
              </a:spcAft>
            </a:pPr>
            <a:r>
              <a:rPr lang="en-US" altLang="zh-CN" sz="2800" b="1" kern="100" dirty="0" smtClean="0">
                <a:latin typeface="宋体" panose="02010600030101010101" pitchFamily="2" charset="-122"/>
                <a:ea typeface="宋体" panose="02010600030101010101" pitchFamily="2" charset="-122"/>
                <a:cs typeface="Times New Roman" panose="02020603050405020304" charset="0"/>
              </a:rPr>
              <a:t>2</a:t>
            </a:r>
            <a:r>
              <a:rPr lang="en-US" altLang="zh-CN" sz="2800" b="1" kern="100" dirty="0">
                <a:latin typeface="宋体" panose="02010600030101010101" pitchFamily="2" charset="-122"/>
                <a:ea typeface="宋体" panose="02010600030101010101" pitchFamily="2" charset="-122"/>
                <a:cs typeface="Times New Roman" panose="02020603050405020304" charset="0"/>
              </a:rPr>
              <a:t>.文中的“礼花”</a:t>
            </a:r>
            <a:r>
              <a:rPr lang="en-US" altLang="zh-CN" sz="2800" b="1" kern="100" dirty="0" smtClean="0">
                <a:latin typeface="宋体" panose="02010600030101010101" pitchFamily="2" charset="-122"/>
                <a:ea typeface="宋体" panose="02010600030101010101" pitchFamily="2" charset="-122"/>
                <a:cs typeface="Times New Roman" panose="02020603050405020304" charset="0"/>
              </a:rPr>
              <a:t>指的是_________，“</a:t>
            </a:r>
            <a:r>
              <a:rPr lang="en-US" altLang="zh-CN" sz="2800" b="1" kern="100" dirty="0">
                <a:latin typeface="宋体" panose="02010600030101010101" pitchFamily="2" charset="-122"/>
                <a:ea typeface="宋体" panose="02010600030101010101" pitchFamily="2" charset="-122"/>
                <a:cs typeface="Times New Roman" panose="02020603050405020304" charset="0"/>
              </a:rPr>
              <a:t>礼炮”</a:t>
            </a:r>
            <a:r>
              <a:rPr lang="en-US" altLang="zh-CN" sz="2800" b="1" kern="100" dirty="0" smtClean="0">
                <a:latin typeface="宋体" panose="02010600030101010101" pitchFamily="2" charset="-122"/>
                <a:ea typeface="宋体" panose="02010600030101010101" pitchFamily="2" charset="-122"/>
                <a:cs typeface="Times New Roman" panose="02020603050405020304" charset="0"/>
              </a:rPr>
              <a:t>指的是________，“</a:t>
            </a:r>
            <a:r>
              <a:rPr lang="en-US" altLang="zh-CN" sz="2800" b="1" kern="100" dirty="0">
                <a:latin typeface="宋体" panose="02010600030101010101" pitchFamily="2" charset="-122"/>
                <a:ea typeface="宋体" panose="02010600030101010101" pitchFamily="2" charset="-122"/>
                <a:cs typeface="Times New Roman" panose="02020603050405020304" charset="0"/>
              </a:rPr>
              <a:t>玉花”</a:t>
            </a:r>
            <a:r>
              <a:rPr lang="en-US" altLang="zh-CN" sz="2800" b="1" kern="100" dirty="0" smtClean="0">
                <a:latin typeface="宋体" panose="02010600030101010101" pitchFamily="2" charset="-122"/>
                <a:ea typeface="宋体" panose="02010600030101010101" pitchFamily="2" charset="-122"/>
                <a:cs typeface="Times New Roman" panose="02020603050405020304" charset="0"/>
              </a:rPr>
              <a:t>指的是________，“</a:t>
            </a:r>
            <a:r>
              <a:rPr lang="en-US" altLang="zh-CN" sz="2800" b="1" kern="100" dirty="0">
                <a:latin typeface="宋体" panose="02010600030101010101" pitchFamily="2" charset="-122"/>
                <a:ea typeface="宋体" panose="02010600030101010101" pitchFamily="2" charset="-122"/>
                <a:cs typeface="Times New Roman" panose="02020603050405020304" charset="0"/>
              </a:rPr>
              <a:t>掌声”</a:t>
            </a:r>
            <a:r>
              <a:rPr lang="en-US" altLang="zh-CN" sz="2800" b="1" kern="100" dirty="0" smtClean="0">
                <a:latin typeface="宋体" panose="02010600030101010101" pitchFamily="2" charset="-122"/>
                <a:ea typeface="宋体" panose="02010600030101010101" pitchFamily="2" charset="-122"/>
                <a:cs typeface="Times New Roman" panose="02020603050405020304" charset="0"/>
              </a:rPr>
              <a:t>指的是_______________________。</a:t>
            </a:r>
            <a:endParaRPr lang="en-US" altLang="zh-CN" sz="2800" b="1" kern="100" dirty="0">
              <a:latin typeface="宋体" panose="02010600030101010101" pitchFamily="2" charset="-122"/>
              <a:ea typeface="宋体" panose="02010600030101010101" pitchFamily="2" charset="-122"/>
              <a:cs typeface="Times New Roman" panose="02020603050405020304" charset="0"/>
            </a:endParaRPr>
          </a:p>
          <a:p>
            <a:pPr indent="536575" algn="just">
              <a:spcAft>
                <a:spcPts val="0"/>
              </a:spcAft>
            </a:pPr>
            <a:r>
              <a:rPr lang="en-US" sz="2800" b="1" kern="100" dirty="0">
                <a:latin typeface="宋体" panose="02010600030101010101" pitchFamily="2" charset="-122"/>
                <a:ea typeface="宋体" panose="02010600030101010101" pitchFamily="2" charset="-122"/>
                <a:cs typeface="Times New Roman" panose="02020603050405020304" charset="0"/>
                <a:sym typeface="+mn-ea"/>
              </a:rPr>
              <a:t>3.</a:t>
            </a:r>
            <a:r>
              <a:rPr sz="2800" b="1" kern="100" dirty="0">
                <a:latin typeface="宋体" panose="02010600030101010101" pitchFamily="2" charset="-122"/>
                <a:ea typeface="宋体" panose="02010600030101010101" pitchFamily="2" charset="-122"/>
                <a:cs typeface="Times New Roman" panose="02020603050405020304" charset="0"/>
                <a:sym typeface="+mn-ea"/>
              </a:rPr>
              <a:t>给短文加上题目,写在横线上。 </a:t>
            </a:r>
            <a:endParaRPr sz="2800" b="1" kern="100" dirty="0">
              <a:latin typeface="宋体" panose="02010600030101010101" pitchFamily="2" charset="-122"/>
              <a:ea typeface="宋体" panose="02010600030101010101" pitchFamily="2" charset="-122"/>
              <a:cs typeface="Times New Roman" panose="02020603050405020304" charset="0"/>
            </a:endParaRPr>
          </a:p>
          <a:p>
            <a:pPr indent="536575" algn="just">
              <a:spcAft>
                <a:spcPts val="0"/>
              </a:spcAft>
            </a:pPr>
            <a:r>
              <a:rPr lang="en-US" sz="2800" b="1" kern="100" dirty="0">
                <a:latin typeface="宋体" panose="02010600030101010101" pitchFamily="2" charset="-122"/>
                <a:ea typeface="宋体" panose="02010600030101010101" pitchFamily="2" charset="-122"/>
                <a:cs typeface="Times New Roman" panose="02020603050405020304" charset="0"/>
                <a:sym typeface="+mn-ea"/>
              </a:rPr>
              <a:t>4.</a:t>
            </a:r>
            <a:r>
              <a:rPr sz="2800" b="1" kern="100" dirty="0">
                <a:latin typeface="宋体" panose="02010600030101010101" pitchFamily="2" charset="-122"/>
                <a:ea typeface="宋体" panose="02010600030101010101" pitchFamily="2" charset="-122"/>
                <a:cs typeface="Times New Roman" panose="02020603050405020304" charset="0"/>
                <a:sym typeface="+mn-ea"/>
              </a:rPr>
              <a:t>用</a:t>
            </a:r>
            <a:r>
              <a:rPr sz="2800" b="1" kern="100" dirty="0" smtClean="0">
                <a:latin typeface="宋体" panose="02010600030101010101" pitchFamily="2" charset="-122"/>
                <a:ea typeface="宋体" panose="02010600030101010101" pitchFamily="2" charset="-122"/>
                <a:cs typeface="Times New Roman" panose="02020603050405020304" charset="0"/>
                <a:sym typeface="+mn-ea"/>
              </a:rPr>
              <a:t>“</a:t>
            </a:r>
            <a:r>
              <a:rPr lang="en-US" sz="2800" b="1" kern="100" dirty="0" smtClean="0">
                <a:latin typeface="宋体" panose="02010600030101010101" pitchFamily="2" charset="-122"/>
                <a:ea typeface="宋体" panose="02010600030101010101" pitchFamily="2" charset="-122"/>
                <a:cs typeface="Times New Roman" panose="02020603050405020304" charset="0"/>
                <a:sym typeface="+mn-ea"/>
              </a:rPr>
              <a:t>____</a:t>
            </a:r>
            <a:r>
              <a:rPr sz="2800" b="1" kern="100" dirty="0" smtClean="0">
                <a:latin typeface="宋体" panose="02010600030101010101" pitchFamily="2" charset="-122"/>
                <a:ea typeface="宋体" panose="02010600030101010101" pitchFamily="2" charset="-122"/>
                <a:cs typeface="Times New Roman" panose="02020603050405020304" charset="0"/>
                <a:sym typeface="+mn-ea"/>
              </a:rPr>
              <a:t>”</a:t>
            </a:r>
            <a:r>
              <a:rPr sz="2800" b="1" kern="100" dirty="0">
                <a:latin typeface="宋体" panose="02010600030101010101" pitchFamily="2" charset="-122"/>
                <a:ea typeface="宋体" panose="02010600030101010101" pitchFamily="2" charset="-122"/>
                <a:cs typeface="Times New Roman" panose="02020603050405020304" charset="0"/>
                <a:sym typeface="+mn-ea"/>
              </a:rPr>
              <a:t>画出文中的过渡句。用</a:t>
            </a:r>
            <a:r>
              <a:rPr sz="2800" b="1" kern="100" dirty="0" smtClean="0">
                <a:latin typeface="宋体" panose="02010600030101010101" pitchFamily="2" charset="-122"/>
                <a:ea typeface="宋体" panose="02010600030101010101" pitchFamily="2" charset="-122"/>
                <a:cs typeface="Times New Roman" panose="02020603050405020304" charset="0"/>
                <a:sym typeface="+mn-ea"/>
              </a:rPr>
              <a:t>“</a:t>
            </a:r>
            <a:r>
              <a:rPr lang="en-US" sz="2800" b="1" u="wavyHeavy" kern="100" spc="-800" dirty="0" smtClean="0">
                <a:latin typeface="宋体" panose="02010600030101010101" pitchFamily="2" charset="-122"/>
                <a:ea typeface="宋体" panose="02010600030101010101" pitchFamily="2" charset="-122"/>
                <a:cs typeface="Times New Roman" panose="02020603050405020304" charset="0"/>
                <a:sym typeface="+mn-ea"/>
              </a:rPr>
              <a:t>    </a:t>
            </a:r>
            <a:r>
              <a:rPr sz="2800" b="1" kern="100" dirty="0" smtClean="0">
                <a:latin typeface="宋体" panose="02010600030101010101" pitchFamily="2" charset="-122"/>
                <a:ea typeface="宋体" panose="02010600030101010101" pitchFamily="2" charset="-122"/>
                <a:cs typeface="Times New Roman" panose="02020603050405020304" charset="0"/>
                <a:sym typeface="+mn-ea"/>
              </a:rPr>
              <a:t>”</a:t>
            </a:r>
            <a:r>
              <a:rPr sz="2800" b="1" kern="100" dirty="0">
                <a:latin typeface="宋体" panose="02010600030101010101" pitchFamily="2" charset="-122"/>
                <a:ea typeface="宋体" panose="02010600030101010101" pitchFamily="2" charset="-122"/>
                <a:cs typeface="Times New Roman" panose="02020603050405020304" charset="0"/>
                <a:sym typeface="+mn-ea"/>
              </a:rPr>
              <a:t>画出文中前后照应的句子。</a:t>
            </a:r>
            <a:endParaRPr lang="en-US" altLang="zh-CN" sz="2800" b="1" kern="100" dirty="0">
              <a:latin typeface="宋体" panose="02010600030101010101" pitchFamily="2" charset="-122"/>
              <a:ea typeface="宋体" panose="02010600030101010101" pitchFamily="2" charset="-122"/>
              <a:cs typeface="Times New Roman" panose="02020603050405020304" charset="0"/>
            </a:endParaRPr>
          </a:p>
        </p:txBody>
      </p:sp>
      <p:sp>
        <p:nvSpPr>
          <p:cNvPr id="3" name="文本框 2"/>
          <p:cNvSpPr txBox="1"/>
          <p:nvPr/>
        </p:nvSpPr>
        <p:spPr>
          <a:xfrm>
            <a:off x="615756" y="1125416"/>
            <a:ext cx="8492748"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细雨中的湖像块绿色的锦；雷雨到来时的湖很热闹。 </a:t>
            </a:r>
            <a:endParaRPr lang="zh-CN" altLang="en-US" sz="2800" b="1" dirty="0">
              <a:solidFill>
                <a:srgbClr val="FF0000"/>
              </a:solidFill>
              <a:latin typeface="楷体" panose="02010609060101010101" charset="-122"/>
              <a:ea typeface="楷体" panose="02010609060101010101" charset="-122"/>
            </a:endParaRPr>
          </a:p>
        </p:txBody>
      </p:sp>
      <p:sp>
        <p:nvSpPr>
          <p:cNvPr id="4" name="文本框 3"/>
          <p:cNvSpPr txBox="1"/>
          <p:nvPr/>
        </p:nvSpPr>
        <p:spPr>
          <a:xfrm>
            <a:off x="4932040" y="1563638"/>
            <a:ext cx="1001395"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闪电</a:t>
            </a:r>
            <a:endParaRPr lang="zh-CN" altLang="en-US" sz="2800" b="1" dirty="0">
              <a:solidFill>
                <a:srgbClr val="FF0000"/>
              </a:solidFill>
              <a:latin typeface="楷体" panose="02010609060101010101" charset="-122"/>
              <a:ea typeface="楷体" panose="02010609060101010101" charset="-122"/>
            </a:endParaRPr>
          </a:p>
        </p:txBody>
      </p:sp>
      <p:sp>
        <p:nvSpPr>
          <p:cNvPr id="5" name="文本框 4"/>
          <p:cNvSpPr txBox="1"/>
          <p:nvPr/>
        </p:nvSpPr>
        <p:spPr>
          <a:xfrm>
            <a:off x="602971" y="1999364"/>
            <a:ext cx="1001395"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雷声</a:t>
            </a:r>
            <a:endParaRPr lang="zh-CN" altLang="en-US" sz="2800" b="1" dirty="0">
              <a:solidFill>
                <a:srgbClr val="FF0000"/>
              </a:solidFill>
              <a:latin typeface="楷体" panose="02010609060101010101" charset="-122"/>
              <a:ea typeface="楷体" panose="02010609060101010101" charset="-122"/>
            </a:endParaRPr>
          </a:p>
        </p:txBody>
      </p:sp>
      <p:sp>
        <p:nvSpPr>
          <p:cNvPr id="6" name="文本框 5"/>
          <p:cNvSpPr txBox="1"/>
          <p:nvPr/>
        </p:nvSpPr>
        <p:spPr>
          <a:xfrm>
            <a:off x="5010765" y="1994829"/>
            <a:ext cx="1001395" cy="52322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雨花</a:t>
            </a:r>
            <a:endParaRPr lang="zh-CN" altLang="en-US" sz="2800" b="1">
              <a:solidFill>
                <a:srgbClr val="FF0000"/>
              </a:solidFill>
              <a:latin typeface="楷体" panose="02010609060101010101" charset="-122"/>
              <a:ea typeface="楷体" panose="02010609060101010101" charset="-122"/>
            </a:endParaRPr>
          </a:p>
        </p:txBody>
      </p:sp>
      <p:sp>
        <p:nvSpPr>
          <p:cNvPr id="7" name="文本框 6"/>
          <p:cNvSpPr txBox="1"/>
          <p:nvPr/>
        </p:nvSpPr>
        <p:spPr>
          <a:xfrm>
            <a:off x="602971" y="2418942"/>
            <a:ext cx="3879781"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雨点落在湖面上的声音</a:t>
            </a:r>
            <a:endParaRPr lang="zh-CN" altLang="en-US" sz="2800" b="1"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P spid="5" grpId="0"/>
      <p:bldP spid="5" grpId="1"/>
      <p:bldP spid="6" grpId="0"/>
      <p:bldP spid="6" grpId="1"/>
      <p:bldP spid="7" grpId="0"/>
      <p:bldP spid="7" grpId="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8" name="矩形 7"/>
          <p:cNvSpPr/>
          <p:nvPr/>
        </p:nvSpPr>
        <p:spPr>
          <a:xfrm>
            <a:off x="128523" y="123478"/>
            <a:ext cx="8907973" cy="4831080"/>
          </a:xfrm>
          <a:prstGeom prst="rect">
            <a:avLst/>
          </a:prstGeom>
          <a:noFill/>
        </p:spPr>
        <p:txBody>
          <a:bodyPr wrap="square">
            <a:spAutoFit/>
          </a:bodyPr>
          <a:lstStyle/>
          <a:p>
            <a:pPr algn="ctr">
              <a:spcAft>
                <a:spcPts val="0"/>
              </a:spcAft>
            </a:pPr>
            <a:r>
              <a:rPr lang="en-US" altLang="zh-CN" sz="2800" b="1" kern="100" dirty="0" smtClean="0">
                <a:latin typeface="楷体" panose="02010609060101010101" charset="-122"/>
                <a:ea typeface="楷体" panose="02010609060101010101" charset="-122"/>
                <a:cs typeface="Times New Roman" panose="02020603050405020304" charset="0"/>
              </a:rPr>
              <a:t>________________</a:t>
            </a:r>
            <a:r>
              <a:rPr sz="2800" b="1" kern="100" dirty="0" smtClean="0">
                <a:latin typeface="楷体" panose="02010609060101010101" charset="-122"/>
                <a:ea typeface="楷体" panose="02010609060101010101" charset="-122"/>
                <a:cs typeface="Times New Roman" panose="02020603050405020304" charset="0"/>
              </a:rPr>
              <a:t>                       </a:t>
            </a:r>
            <a:endParaRPr sz="2800" b="1" kern="100" dirty="0">
              <a:latin typeface="楷体" panose="02010609060101010101" charset="-122"/>
              <a:ea typeface="楷体" panose="02010609060101010101" charset="-122"/>
              <a:cs typeface="Times New Roman" panose="02020603050405020304" charset="0"/>
            </a:endParaRPr>
          </a:p>
          <a:p>
            <a:pPr>
              <a:spcAft>
                <a:spcPts val="0"/>
              </a:spcAft>
            </a:pPr>
            <a:r>
              <a:rPr sz="2800" b="1" kern="100" dirty="0">
                <a:latin typeface="楷体" panose="02010609060101010101" charset="-122"/>
                <a:ea typeface="楷体" panose="02010609060101010101" charset="-122"/>
                <a:cs typeface="Times New Roman" panose="02020603050405020304" charset="0"/>
              </a:rPr>
              <a:t>    我爱水，所以我爱大海，爱长江，也爱小溪流。但是，我最爱的还是湖。 </a:t>
            </a:r>
            <a:endParaRPr sz="2800" b="1" kern="100" dirty="0">
              <a:latin typeface="楷体" panose="02010609060101010101" charset="-122"/>
              <a:ea typeface="楷体" panose="02010609060101010101" charset="-122"/>
              <a:cs typeface="Times New Roman" panose="02020603050405020304" charset="0"/>
            </a:endParaRPr>
          </a:p>
          <a:p>
            <a:pPr>
              <a:spcAft>
                <a:spcPts val="0"/>
              </a:spcAft>
            </a:pPr>
            <a:r>
              <a:rPr sz="2800" b="1" kern="100" dirty="0">
                <a:latin typeface="楷体" panose="02010609060101010101" charset="-122"/>
                <a:ea typeface="楷体" panose="02010609060101010101" charset="-122"/>
                <a:cs typeface="Times New Roman" panose="02020603050405020304" charset="0"/>
              </a:rPr>
              <a:t>    </a:t>
            </a:r>
            <a:r>
              <a:rPr sz="2800" b="1" kern="100" dirty="0" err="1">
                <a:latin typeface="楷体" panose="02010609060101010101" charset="-122"/>
                <a:ea typeface="楷体" panose="02010609060101010101" charset="-122"/>
                <a:cs typeface="Times New Roman" panose="02020603050405020304" charset="0"/>
              </a:rPr>
              <a:t>静静的湖，像是一块无瑕的翡翠，</a:t>
            </a:r>
            <a:r>
              <a:rPr sz="2800" b="1" kern="100" dirty="0" err="1" smtClean="0">
                <a:latin typeface="楷体" panose="02010609060101010101" charset="-122"/>
                <a:ea typeface="楷体" panose="02010609060101010101" charset="-122"/>
                <a:cs typeface="Times New Roman" panose="02020603050405020304" charset="0"/>
              </a:rPr>
              <a:t>在阳光的照耀下</a:t>
            </a:r>
            <a:r>
              <a:rPr lang="zh-CN" altLang="en-US" sz="2800" b="1" kern="100" dirty="0" smtClean="0">
                <a:latin typeface="楷体" panose="02010609060101010101" charset="-122"/>
                <a:ea typeface="楷体" panose="02010609060101010101" charset="-122"/>
                <a:cs typeface="Times New Roman" panose="02020603050405020304" charset="0"/>
              </a:rPr>
              <a:t>，</a:t>
            </a:r>
            <a:r>
              <a:rPr sz="2800" b="1" kern="100" dirty="0" err="1" smtClean="0">
                <a:latin typeface="楷体" panose="02010609060101010101" charset="-122"/>
                <a:ea typeface="楷体" panose="02010609060101010101" charset="-122"/>
                <a:cs typeface="Times New Roman" panose="02020603050405020304" charset="0"/>
              </a:rPr>
              <a:t>闪烁着美丽的光泽</a:t>
            </a:r>
            <a:r>
              <a:rPr sz="2800" b="1" kern="100" dirty="0">
                <a:latin typeface="楷体" panose="02010609060101010101" charset="-122"/>
                <a:ea typeface="楷体" panose="02010609060101010101" charset="-122"/>
                <a:cs typeface="Times New Roman" panose="02020603050405020304" charset="0"/>
              </a:rPr>
              <a:t>。 </a:t>
            </a:r>
            <a:endParaRPr sz="2800" b="1" kern="100" dirty="0">
              <a:latin typeface="楷体" panose="02010609060101010101" charset="-122"/>
              <a:ea typeface="楷体" panose="02010609060101010101" charset="-122"/>
              <a:cs typeface="Times New Roman" panose="02020603050405020304" charset="0"/>
            </a:endParaRPr>
          </a:p>
          <a:p>
            <a:pPr>
              <a:spcAft>
                <a:spcPts val="0"/>
              </a:spcAft>
            </a:pPr>
            <a:r>
              <a:rPr sz="2800" b="1" kern="100" dirty="0">
                <a:latin typeface="楷体" panose="02010609060101010101" charset="-122"/>
                <a:ea typeface="楷体" panose="02010609060101010101" charset="-122"/>
                <a:cs typeface="Times New Roman" panose="02020603050405020304" charset="0"/>
              </a:rPr>
              <a:t>    </a:t>
            </a:r>
            <a:r>
              <a:rPr sz="2800" b="1" kern="100" dirty="0" err="1">
                <a:latin typeface="楷体" panose="02010609060101010101" charset="-122"/>
                <a:ea typeface="楷体" panose="02010609060101010101" charset="-122"/>
                <a:cs typeface="Times New Roman" panose="02020603050405020304" charset="0"/>
              </a:rPr>
              <a:t>我喜欢独自一个人坐在湖畔，</a:t>
            </a:r>
            <a:r>
              <a:rPr sz="2800" b="1" kern="100" dirty="0" err="1" smtClean="0">
                <a:latin typeface="楷体" panose="02010609060101010101" charset="-122"/>
                <a:ea typeface="楷体" panose="02010609060101010101" charset="-122"/>
                <a:cs typeface="Times New Roman" panose="02020603050405020304" charset="0"/>
              </a:rPr>
              <a:t>看着平静的湖面幻想</a:t>
            </a:r>
            <a:r>
              <a:rPr lang="zh-CN" altLang="en-US" sz="2800" b="1" kern="100" dirty="0" smtClean="0">
                <a:latin typeface="楷体" panose="02010609060101010101" charset="-122"/>
                <a:ea typeface="楷体" panose="02010609060101010101" charset="-122"/>
                <a:cs typeface="Times New Roman" panose="02020603050405020304" charset="0"/>
              </a:rPr>
              <a:t>。</a:t>
            </a:r>
            <a:r>
              <a:rPr sz="2800" b="1" kern="100" dirty="0" smtClean="0">
                <a:latin typeface="楷体" panose="02010609060101010101" charset="-122"/>
                <a:ea typeface="楷体" panose="02010609060101010101" charset="-122"/>
                <a:cs typeface="Times New Roman" panose="02020603050405020304" charset="0"/>
              </a:rPr>
              <a:t>我想湖中一定有一个明亮的水晶宫</a:t>
            </a:r>
            <a:r>
              <a:rPr sz="2800" b="1" kern="100" dirty="0">
                <a:latin typeface="楷体" panose="02010609060101010101" charset="-122"/>
                <a:ea typeface="楷体" panose="02010609060101010101" charset="-122"/>
                <a:cs typeface="Times New Roman" panose="02020603050405020304" charset="0"/>
              </a:rPr>
              <a:t>，那是鱼儿的家园，不然它们怎么整天那么欢乐？水晶宫里一定有一块巨大的、发光的翡翠，不然湖水为什么会绿得这么美？我凝视湖面，偶尔投一枚石子，让它激起一道道波纹；或是放一只纸船，让它随着湖波飘荡。 </a:t>
            </a:r>
            <a:endParaRPr sz="2800" b="1" kern="100" dirty="0">
              <a:latin typeface="楷体" panose="02010609060101010101" charset="-122"/>
              <a:ea typeface="楷体" panose="02010609060101010101" charset="-122"/>
              <a:cs typeface="Times New Roman" panose="02020603050405020304" charset="0"/>
            </a:endParaRPr>
          </a:p>
        </p:txBody>
      </p:sp>
      <p:sp>
        <p:nvSpPr>
          <p:cNvPr id="3" name="文本框 2"/>
          <p:cNvSpPr txBox="1"/>
          <p:nvPr/>
        </p:nvSpPr>
        <p:spPr>
          <a:xfrm>
            <a:off x="3379470" y="129610"/>
            <a:ext cx="2174240" cy="521970"/>
          </a:xfrm>
          <a:prstGeom prst="rect">
            <a:avLst/>
          </a:prstGeom>
          <a:noFill/>
        </p:spPr>
        <p:txBody>
          <a:bodyPr wrap="square" rtlCol="0">
            <a:spAutoFit/>
          </a:bodyPr>
          <a:lstStyle/>
          <a:p>
            <a:pPr algn="ctr"/>
            <a:r>
              <a:rPr lang="zh-CN" altLang="en-US" sz="2800" b="1" dirty="0">
                <a:solidFill>
                  <a:srgbClr val="FF0000"/>
                </a:solidFill>
                <a:latin typeface="楷体" panose="02010609060101010101" charset="-122"/>
                <a:ea typeface="楷体" panose="02010609060101010101" charset="-122"/>
              </a:rPr>
              <a:t>美丽的湖</a:t>
            </a:r>
            <a:r>
              <a:rPr lang="zh-CN" altLang="en-US" sz="2400" b="1" dirty="0">
                <a:solidFill>
                  <a:srgbClr val="FF0000"/>
                </a:solidFill>
                <a:latin typeface="楷体" panose="02010609060101010101" charset="-122"/>
                <a:ea typeface="楷体" panose="02010609060101010101" charset="-122"/>
              </a:rPr>
              <a:t> </a:t>
            </a:r>
            <a:endParaRPr lang="zh-CN" altLang="en-US" sz="2400" b="1" dirty="0">
              <a:solidFill>
                <a:srgbClr val="FF0000"/>
              </a:solidFill>
              <a:latin typeface="楷体" panose="02010609060101010101" charset="-122"/>
              <a:ea typeface="楷体" panose="02010609060101010101" charset="-122"/>
            </a:endParaRPr>
          </a:p>
        </p:txBody>
      </p:sp>
      <p:sp>
        <p:nvSpPr>
          <p:cNvPr id="4" name="文本框 3"/>
          <p:cNvSpPr txBox="1"/>
          <p:nvPr/>
        </p:nvSpPr>
        <p:spPr>
          <a:xfrm>
            <a:off x="777875" y="776577"/>
            <a:ext cx="8365490" cy="461665"/>
          </a:xfrm>
          <a:prstGeom prst="rect">
            <a:avLst/>
          </a:prstGeom>
          <a:noFill/>
        </p:spPr>
        <p:txBody>
          <a:bodyPr wrap="square" rtlCol="0">
            <a:spAutoFit/>
          </a:bodyPr>
          <a:lstStyle/>
          <a:p>
            <a:r>
              <a:rPr sz="2400" b="1" kern="100" spc="-500" dirty="0" smtClean="0">
                <a:solidFill>
                  <a:srgbClr val="FF0000"/>
                </a:solidFill>
                <a:latin typeface="楷体" panose="02010609060101010101" charset="-122"/>
                <a:ea typeface="楷体" panose="02010609060101010101" charset="-122"/>
                <a:cs typeface="Times New Roman" panose="02020603050405020304" charset="0"/>
                <a:sym typeface="+mn-ea"/>
              </a:rPr>
              <a:t>～～～～～</a:t>
            </a:r>
            <a:r>
              <a:rPr lang="zh-CN" altLang="en-US" sz="2400" b="1" kern="100" spc="-500" dirty="0" smtClean="0">
                <a:solidFill>
                  <a:srgbClr val="FF0000"/>
                </a:solidFill>
                <a:latin typeface="楷体" panose="02010609060101010101" charset="-122"/>
                <a:ea typeface="楷体" panose="02010609060101010101" charset="-122"/>
                <a:cs typeface="Times New Roman" panose="02020603050405020304" charset="0"/>
                <a:sym typeface="+mn-ea"/>
              </a:rPr>
              <a:t>～～～～～～～～～～～</a:t>
            </a:r>
            <a:r>
              <a:rPr sz="2400" b="1" kern="100" spc="-500" dirty="0" smtClean="0">
                <a:solidFill>
                  <a:srgbClr val="FF0000"/>
                </a:solidFill>
                <a:latin typeface="楷体" panose="02010609060101010101" charset="-122"/>
                <a:ea typeface="楷体" panose="02010609060101010101" charset="-122"/>
                <a:cs typeface="Times New Roman" panose="02020603050405020304" charset="0"/>
                <a:sym typeface="+mn-ea"/>
              </a:rPr>
              <a:t>～～～～～～～～～～～～～～～～～</a:t>
            </a:r>
            <a:endParaRPr lang="zh-CN" altLang="en-US" sz="2400" b="1" kern="100" spc="-500" dirty="0">
              <a:solidFill>
                <a:srgbClr val="FF0000"/>
              </a:solidFill>
              <a:latin typeface="楷体" panose="02010609060101010101" charset="-122"/>
              <a:ea typeface="楷体" panose="02010609060101010101" charset="-122"/>
              <a:cs typeface="Times New Roman" panose="02020603050405020304" charset="0"/>
              <a:sym typeface="+mn-ea"/>
            </a:endParaRPr>
          </a:p>
        </p:txBody>
      </p:sp>
      <p:sp>
        <p:nvSpPr>
          <p:cNvPr id="5" name="文本框 4"/>
          <p:cNvSpPr txBox="1"/>
          <p:nvPr/>
        </p:nvSpPr>
        <p:spPr>
          <a:xfrm>
            <a:off x="0" y="1224252"/>
            <a:ext cx="3847465" cy="460375"/>
          </a:xfrm>
          <a:prstGeom prst="rect">
            <a:avLst/>
          </a:prstGeom>
          <a:noFill/>
        </p:spPr>
        <p:txBody>
          <a:bodyPr wrap="square" rtlCol="0">
            <a:spAutoFit/>
          </a:bodyPr>
          <a:lstStyle/>
          <a:p>
            <a:r>
              <a:rPr sz="2400" b="1" kern="100" spc="-500" dirty="0" smtClean="0">
                <a:solidFill>
                  <a:srgbClr val="FF0000"/>
                </a:solidFill>
                <a:latin typeface="楷体" panose="02010609060101010101" charset="-122"/>
                <a:ea typeface="楷体" panose="02010609060101010101" charset="-122"/>
                <a:cs typeface="Times New Roman" panose="02020603050405020304" charset="0"/>
                <a:sym typeface="+mn-ea"/>
              </a:rPr>
              <a:t>～～～～～～～～</a:t>
            </a:r>
            <a:r>
              <a:rPr lang="zh-CN" altLang="en-US" sz="2400" b="1" kern="100" spc="-500" dirty="0" smtClean="0">
                <a:solidFill>
                  <a:srgbClr val="FF0000"/>
                </a:solidFill>
                <a:latin typeface="楷体" panose="02010609060101010101" charset="-122"/>
                <a:ea typeface="楷体" panose="02010609060101010101" charset="-122"/>
                <a:cs typeface="Times New Roman" panose="02020603050405020304" charset="0"/>
                <a:sym typeface="+mn-ea"/>
              </a:rPr>
              <a:t>～～～～～～</a:t>
            </a:r>
            <a:endParaRPr lang="zh-CN" altLang="en-US" sz="2400" b="1" kern="100" spc="-500" dirty="0">
              <a:solidFill>
                <a:srgbClr val="FF0000"/>
              </a:solidFill>
              <a:latin typeface="楷体" panose="02010609060101010101" charset="-122"/>
              <a:ea typeface="楷体" panose="02010609060101010101" charset="-122"/>
              <a:cs typeface="Times New Roman" panose="02020603050405020304" charset="0"/>
              <a:sym typeface="+mn-ea"/>
            </a:endParaRPr>
          </a:p>
        </p:txBody>
      </p:sp>
      <p:sp>
        <p:nvSpPr>
          <p:cNvPr id="6" name="文本框 5"/>
          <p:cNvSpPr txBox="1"/>
          <p:nvPr/>
        </p:nvSpPr>
        <p:spPr>
          <a:xfrm>
            <a:off x="3923928" y="1092850"/>
            <a:ext cx="4308475" cy="398780"/>
          </a:xfrm>
          <a:prstGeom prst="rect">
            <a:avLst/>
          </a:prstGeom>
          <a:solidFill>
            <a:schemeClr val="accent2">
              <a:lumMod val="60000"/>
              <a:lumOff val="40000"/>
            </a:schemeClr>
          </a:solidFill>
        </p:spPr>
        <p:txBody>
          <a:bodyPr wrap="square" rtlCol="0">
            <a:spAutoFit/>
          </a:bodyPr>
          <a:lstStyle/>
          <a:p>
            <a:r>
              <a:rPr lang="zh-CN" altLang="en-US" sz="2000">
                <a:latin typeface="楷体" panose="02010609060101010101" charset="-122"/>
                <a:ea typeface="楷体" panose="02010609060101010101" charset="-122"/>
              </a:rPr>
              <a:t>文章开头就开门见山地表达了主题。</a:t>
            </a:r>
            <a:endParaRPr lang="zh-CN" altLang="en-US" sz="2000">
              <a:latin typeface="楷体" panose="02010609060101010101" charset="-122"/>
              <a:ea typeface="楷体" panose="02010609060101010101" charset="-122"/>
            </a:endParaRPr>
          </a:p>
        </p:txBody>
      </p:sp>
      <p:sp>
        <p:nvSpPr>
          <p:cNvPr id="7" name="文本框 6"/>
          <p:cNvSpPr txBox="1"/>
          <p:nvPr/>
        </p:nvSpPr>
        <p:spPr>
          <a:xfrm>
            <a:off x="3445078" y="1890465"/>
            <a:ext cx="4799330" cy="398780"/>
          </a:xfrm>
          <a:prstGeom prst="rect">
            <a:avLst/>
          </a:prstGeom>
          <a:solidFill>
            <a:schemeClr val="accent2">
              <a:lumMod val="60000"/>
              <a:lumOff val="40000"/>
            </a:schemeClr>
          </a:solidFill>
        </p:spPr>
        <p:txBody>
          <a:bodyPr wrap="square" rtlCol="0">
            <a:spAutoFit/>
          </a:bodyPr>
          <a:lstStyle/>
          <a:p>
            <a:r>
              <a:rPr lang="zh-CN" altLang="en-US" sz="2000">
                <a:latin typeface="楷体" panose="02010609060101010101" charset="-122"/>
                <a:ea typeface="楷体" panose="02010609060101010101" charset="-122"/>
              </a:rPr>
              <a:t>运用比喻句生动地描写了湖的清澈。</a:t>
            </a:r>
            <a:endParaRPr lang="zh-CN" altLang="en-US" sz="200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P spid="5" grpId="0"/>
      <p:bldP spid="5" grpId="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03875"/>
            <a:ext cx="9144000" cy="4831080"/>
          </a:xfrm>
          <a:prstGeom prst="rect">
            <a:avLst/>
          </a:prstGeom>
          <a:noFill/>
        </p:spPr>
        <p:txBody>
          <a:bodyPr wrap="square">
            <a:spAutoFit/>
          </a:bodyPr>
          <a:lstStyle/>
          <a:p>
            <a:pPr algn="just">
              <a:spcAft>
                <a:spcPts val="0"/>
              </a:spcAft>
            </a:pPr>
            <a:r>
              <a:rPr lang="en-US" sz="2800" b="1" kern="100" dirty="0">
                <a:latin typeface="楷体" panose="02010609060101010101" charset="-122"/>
                <a:ea typeface="楷体" panose="02010609060101010101" charset="-122"/>
                <a:cs typeface="Times New Roman" panose="02020603050405020304" charset="0"/>
              </a:rPr>
              <a:t>    </a:t>
            </a:r>
            <a:r>
              <a:rPr sz="2800" b="1" kern="100" dirty="0">
                <a:latin typeface="楷体" panose="02010609060101010101" charset="-122"/>
                <a:ea typeface="楷体" panose="02010609060101010101" charset="-122"/>
                <a:cs typeface="Times New Roman" panose="02020603050405020304" charset="0"/>
              </a:rPr>
              <a:t>静静的湖是可爱的，但雨中的湖更动人。 </a:t>
            </a:r>
            <a:endParaRPr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sz="2800" b="1" kern="100" dirty="0">
                <a:latin typeface="楷体" panose="02010609060101010101" charset="-122"/>
                <a:ea typeface="楷体" panose="02010609060101010101" charset="-122"/>
                <a:cs typeface="Times New Roman" panose="02020603050405020304" charset="0"/>
              </a:rPr>
              <a:t>    细丝般的雨丝飘下来，不停地织啊织，织出湖——这块绿色的“锦”。“锦”上无穷无尽的圆环，像美丽的姑娘绣出的朵朵鲜花。 </a:t>
            </a:r>
            <a:endParaRPr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sz="2800" b="1" kern="100" dirty="0">
                <a:latin typeface="楷体" panose="02010609060101010101" charset="-122"/>
                <a:ea typeface="楷体" panose="02010609060101010101" charset="-122"/>
                <a:cs typeface="Times New Roman" panose="02020603050405020304" charset="0"/>
              </a:rPr>
              <a:t>    雷雨到来时的湖真热闹。你看，天空中一道道亮光，那是开幕的礼花上了天。你听，“轰轰”，礼炮响了，大会就开始了。等大雨一落，联欢会立刻开始。你看到湖面上朵朵竞相开放的雨花了吗？那是正在翩翩起舞的金色姑娘头上的玉花。你想知道节目是否精彩吗？那“哗哗”的雷鸣般的“掌声”会把一切都告诉你。 </a:t>
            </a:r>
            <a:endParaRPr sz="2800" b="1" kern="100" dirty="0">
              <a:latin typeface="楷体" panose="02010609060101010101" charset="-122"/>
              <a:ea typeface="楷体" panose="02010609060101010101" charset="-122"/>
              <a:cs typeface="Times New Roman" panose="02020603050405020304" charset="0"/>
            </a:endParaRPr>
          </a:p>
          <a:p>
            <a:pPr algn="just">
              <a:spcAft>
                <a:spcPts val="0"/>
              </a:spcAft>
            </a:pPr>
            <a:r>
              <a:rPr sz="2800" b="1" kern="100" dirty="0">
                <a:latin typeface="楷体" panose="02010609060101010101" charset="-122"/>
                <a:ea typeface="楷体" panose="02010609060101010101" charset="-122"/>
                <a:cs typeface="Times New Roman" panose="02020603050405020304" charset="0"/>
              </a:rPr>
              <a:t>    湖是美的……</a:t>
            </a:r>
            <a:endParaRPr sz="2800" b="1" kern="100" dirty="0">
              <a:latin typeface="楷体" panose="02010609060101010101" charset="-122"/>
              <a:ea typeface="楷体" panose="02010609060101010101" charset="-122"/>
              <a:cs typeface="Times New Roman" panose="02020603050405020304" charset="0"/>
            </a:endParaRPr>
          </a:p>
        </p:txBody>
      </p:sp>
      <p:sp>
        <p:nvSpPr>
          <p:cNvPr id="6" name="文本框 5"/>
          <p:cNvSpPr txBox="1"/>
          <p:nvPr/>
        </p:nvSpPr>
        <p:spPr>
          <a:xfrm>
            <a:off x="624205" y="4693890"/>
            <a:ext cx="2617743" cy="460375"/>
          </a:xfrm>
          <a:prstGeom prst="rect">
            <a:avLst/>
          </a:prstGeom>
          <a:noFill/>
        </p:spPr>
        <p:txBody>
          <a:bodyPr wrap="square" rtlCol="0">
            <a:spAutoFit/>
          </a:bodyPr>
          <a:lstStyle>
            <a:defPPr>
              <a:defRPr lang="zh-CN"/>
            </a:defPPr>
            <a:lvl1pPr>
              <a:defRPr sz="2400" b="1" kern="100" spc="-500">
                <a:solidFill>
                  <a:srgbClr val="FF0000"/>
                </a:solidFill>
                <a:latin typeface="楷体" panose="02010609060101010101" charset="-122"/>
                <a:ea typeface="楷体" panose="02010609060101010101" charset="-122"/>
                <a:cs typeface="Times New Roman" panose="02020603050405020304" charset="0"/>
              </a:defRPr>
            </a:lvl1pPr>
          </a:lstStyle>
          <a:p>
            <a:r>
              <a:rPr dirty="0">
                <a:sym typeface="+mn-ea"/>
              </a:rPr>
              <a:t>～～～～～～～～～</a:t>
            </a:r>
            <a:endParaRPr lang="zh-CN" altLang="en-US" dirty="0">
              <a:sym typeface="+mn-ea"/>
            </a:endParaRPr>
          </a:p>
        </p:txBody>
      </p:sp>
      <p:cxnSp>
        <p:nvCxnSpPr>
          <p:cNvPr id="3" name="直接连接符 2"/>
          <p:cNvCxnSpPr/>
          <p:nvPr/>
        </p:nvCxnSpPr>
        <p:spPr>
          <a:xfrm flipV="1">
            <a:off x="782320" y="677952"/>
            <a:ext cx="6362700" cy="0"/>
          </a:xfrm>
          <a:prstGeom prst="line">
            <a:avLst/>
          </a:prstGeom>
          <a:ln>
            <a:solidFill>
              <a:srgbClr val="FF0000"/>
            </a:solidFill>
          </a:ln>
          <a:effectLst/>
        </p:spPr>
        <p:style>
          <a:lnRef idx="3">
            <a:schemeClr val="accent2"/>
          </a:lnRef>
          <a:fillRef idx="0">
            <a:schemeClr val="accent2"/>
          </a:fillRef>
          <a:effectRef idx="2">
            <a:schemeClr val="accent2"/>
          </a:effectRef>
          <a:fontRef idx="minor">
            <a:schemeClr val="tx1"/>
          </a:fontRef>
        </p:style>
      </p:cxnSp>
      <p:sp>
        <p:nvSpPr>
          <p:cNvPr id="4" name="文本框 3"/>
          <p:cNvSpPr txBox="1"/>
          <p:nvPr/>
        </p:nvSpPr>
        <p:spPr>
          <a:xfrm>
            <a:off x="3266246" y="1582921"/>
            <a:ext cx="5770250" cy="369332"/>
          </a:xfrm>
          <a:prstGeom prst="rect">
            <a:avLst/>
          </a:prstGeom>
          <a:solidFill>
            <a:schemeClr val="accent2">
              <a:lumMod val="60000"/>
              <a:lumOff val="40000"/>
            </a:schemeClr>
          </a:solidFill>
        </p:spPr>
        <p:txBody>
          <a:bodyPr wrap="square" rtlCol="0">
            <a:spAutoFit/>
          </a:bodyPr>
          <a:lstStyle/>
          <a:p>
            <a:r>
              <a:rPr lang="zh-CN" altLang="en-US" sz="1800" dirty="0">
                <a:latin typeface="楷体" panose="02010609060101010101" charset="-122"/>
                <a:ea typeface="楷体" panose="02010609060101010101" charset="-122"/>
              </a:rPr>
              <a:t>这段语言十分地生动，运用了比喻和拟人的修辞手法。</a:t>
            </a:r>
            <a:endParaRPr lang="zh-CN" altLang="en-US" sz="1800"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44492" y="515342"/>
            <a:ext cx="8475980" cy="3784600"/>
          </a:xfrm>
          <a:prstGeom prst="rect">
            <a:avLst/>
          </a:prstGeom>
          <a:noFill/>
        </p:spPr>
        <p:txBody>
          <a:bodyPr wrap="square" rtlCol="0">
            <a:spAutoFit/>
          </a:bodyPr>
          <a:lstStyle/>
          <a:p>
            <a:r>
              <a:rPr lang="zh-CN" altLang="en-US" sz="2400" b="1" dirty="0">
                <a:solidFill>
                  <a:srgbClr val="FF0000"/>
                </a:solidFill>
                <a:latin typeface="黑体" panose="02010609060101010101" pitchFamily="49" charset="-122"/>
                <a:ea typeface="黑体" panose="02010609060101010101" pitchFamily="49" charset="-122"/>
              </a:rPr>
              <a:t>解题指导：</a:t>
            </a:r>
            <a:r>
              <a:rPr lang="zh-CN" altLang="en-US" sz="2400" b="1" dirty="0">
                <a:solidFill>
                  <a:schemeClr val="tx1"/>
                </a:solidFill>
                <a:latin typeface="楷体" panose="02010609060101010101" charset="-122"/>
                <a:ea typeface="楷体" panose="02010609060101010101" charset="-122"/>
              </a:rPr>
              <a:t>如何学会分析文章，领悟主要精神？</a:t>
            </a:r>
            <a:endParaRPr lang="zh-CN" altLang="en-US" sz="2400" b="1" dirty="0">
              <a:solidFill>
                <a:schemeClr val="tx1"/>
              </a:solidFill>
              <a:latin typeface="楷体" panose="02010609060101010101" charset="-122"/>
              <a:ea typeface="楷体" panose="02010609060101010101" charset="-122"/>
            </a:endParaRPr>
          </a:p>
          <a:p>
            <a:r>
              <a:rPr lang="zh-CN" altLang="en-US" sz="2400" b="1" dirty="0">
                <a:solidFill>
                  <a:schemeClr val="tx1"/>
                </a:solidFill>
                <a:latin typeface="楷体" panose="02010609060101010101" charset="-122"/>
                <a:ea typeface="楷体" panose="02010609060101010101" charset="-122"/>
              </a:rPr>
              <a:t>   </a:t>
            </a:r>
            <a:r>
              <a:rPr lang="zh-CN" altLang="en-US" sz="2400" b="1" dirty="0" smtClean="0">
                <a:solidFill>
                  <a:schemeClr val="tx1"/>
                </a:solidFill>
                <a:latin typeface="楷体" panose="02010609060101010101" charset="-122"/>
                <a:ea typeface="楷体" panose="02010609060101010101" charset="-122"/>
              </a:rPr>
              <a:t> 一</a:t>
            </a:r>
            <a:r>
              <a:rPr lang="zh-CN" altLang="en-US" sz="2400" b="1" dirty="0">
                <a:solidFill>
                  <a:schemeClr val="tx1"/>
                </a:solidFill>
                <a:latin typeface="楷体" panose="02010609060101010101" charset="-122"/>
                <a:ea typeface="楷体" panose="02010609060101010101" charset="-122"/>
              </a:rPr>
              <a:t>是读懂短文，知道短文讲的主要内容，作者所要表达的情感。</a:t>
            </a:r>
            <a:endParaRPr lang="zh-CN" altLang="en-US" sz="2400" b="1" dirty="0">
              <a:solidFill>
                <a:schemeClr val="tx1"/>
              </a:solidFill>
              <a:latin typeface="楷体" panose="02010609060101010101" charset="-122"/>
              <a:ea typeface="楷体" panose="02010609060101010101" charset="-122"/>
            </a:endParaRPr>
          </a:p>
          <a:p>
            <a:r>
              <a:rPr lang="zh-CN" altLang="en-US" sz="2400" b="1" dirty="0">
                <a:solidFill>
                  <a:schemeClr val="tx1"/>
                </a:solidFill>
                <a:latin typeface="楷体" panose="02010609060101010101" charset="-122"/>
                <a:ea typeface="楷体" panose="02010609060101010101" charset="-122"/>
              </a:rPr>
              <a:t>  </a:t>
            </a:r>
            <a:r>
              <a:rPr lang="zh-CN" altLang="en-US" sz="2400" b="1" dirty="0" smtClean="0">
                <a:solidFill>
                  <a:schemeClr val="tx1"/>
                </a:solidFill>
                <a:latin typeface="楷体" panose="02010609060101010101" charset="-122"/>
                <a:ea typeface="楷体" panose="02010609060101010101" charset="-122"/>
              </a:rPr>
              <a:t>  </a:t>
            </a:r>
            <a:r>
              <a:rPr lang="zh-CN" altLang="en-US" sz="2400" b="1" dirty="0">
                <a:solidFill>
                  <a:schemeClr val="tx1"/>
                </a:solidFill>
                <a:latin typeface="楷体" panose="02010609060101010101" charset="-122"/>
                <a:ea typeface="楷体" panose="02010609060101010101" charset="-122"/>
              </a:rPr>
              <a:t>二是指导学生抓住短文的开头和结尾，因为一般人用文字表达思想的时候总喜欢把最为重要的东西放在开头和结尾，诸如开场白、压轴戏。</a:t>
            </a:r>
            <a:endParaRPr lang="zh-CN" altLang="en-US" sz="2400" b="1" dirty="0">
              <a:solidFill>
                <a:schemeClr val="tx1"/>
              </a:solidFill>
              <a:latin typeface="楷体" panose="02010609060101010101" charset="-122"/>
              <a:ea typeface="楷体" panose="02010609060101010101" charset="-122"/>
            </a:endParaRPr>
          </a:p>
          <a:p>
            <a:r>
              <a:rPr lang="zh-CN" altLang="en-US" sz="2400" b="1" dirty="0">
                <a:solidFill>
                  <a:schemeClr val="tx1"/>
                </a:solidFill>
                <a:latin typeface="楷体" panose="02010609060101010101" charset="-122"/>
                <a:ea typeface="楷体" panose="02010609060101010101" charset="-122"/>
              </a:rPr>
              <a:t>    三是掌握常用的修辞手法。</a:t>
            </a:r>
            <a:endParaRPr lang="zh-CN" altLang="en-US" sz="2400" b="1" dirty="0">
              <a:solidFill>
                <a:schemeClr val="tx1"/>
              </a:solidFill>
              <a:latin typeface="楷体" panose="02010609060101010101" charset="-122"/>
              <a:ea typeface="楷体" panose="02010609060101010101" charset="-122"/>
            </a:endParaRPr>
          </a:p>
          <a:p>
            <a:r>
              <a:rPr lang="zh-CN" altLang="en-US" sz="2400" b="1" dirty="0">
                <a:solidFill>
                  <a:schemeClr val="tx1"/>
                </a:solidFill>
                <a:latin typeface="楷体" panose="02010609060101010101" charset="-122"/>
                <a:ea typeface="楷体" panose="02010609060101010101" charset="-122"/>
              </a:rPr>
              <a:t>    四是抓住短文的关键句子，进行分析，以便更好地把握文章的内容。</a:t>
            </a:r>
            <a:endParaRPr lang="zh-CN" altLang="en-US" sz="2400" b="1" dirty="0">
              <a:solidFill>
                <a:schemeClr val="tx1"/>
              </a:solidFill>
              <a:latin typeface="楷体" panose="02010609060101010101" charset="-122"/>
              <a:ea typeface="楷体" panose="02010609060101010101" charset="-122"/>
            </a:endParaRPr>
          </a:p>
          <a:p>
            <a:r>
              <a:rPr lang="zh-CN" altLang="en-US" sz="2400" b="1" dirty="0">
                <a:solidFill>
                  <a:schemeClr val="tx1"/>
                </a:solidFill>
                <a:latin typeface="楷体" panose="02010609060101010101" charset="-122"/>
                <a:ea typeface="楷体" panose="02010609060101010101" charset="-122"/>
              </a:rPr>
              <a:t>    五是回答问题，答题要简单明了，答案要紧扣题目要求。</a:t>
            </a:r>
            <a:endParaRPr lang="zh-CN" altLang="en-US" sz="2400" b="1" dirty="0">
              <a:solidFill>
                <a:schemeClr val="tx1"/>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bldLst>
      <p:bldP spid="4" grpId="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457835" y="1796415"/>
            <a:ext cx="7821930" cy="706755"/>
          </a:xfrm>
          <a:prstGeom prst="rect">
            <a:avLst/>
          </a:prstGeom>
          <a:noFill/>
        </p:spPr>
        <p:txBody>
          <a:bodyPr wrap="square" rtlCol="0">
            <a:spAutoFit/>
          </a:bodyPr>
          <a:lstStyle/>
          <a:p>
            <a:endParaRPr lang="zh-CN" altLang="en-US" sz="4000" b="1">
              <a:latin typeface="黑体" panose="02010609060101010101" pitchFamily="49" charset="-122"/>
              <a:ea typeface="黑体" panose="02010609060101010101" pitchFamily="49" charset="-122"/>
              <a:cs typeface="黑体" panose="02010609060101010101" pitchFamily="49" charset="-122"/>
            </a:endParaRPr>
          </a:p>
        </p:txBody>
      </p:sp>
      <p:sp>
        <p:nvSpPr>
          <p:cNvPr id="14" name="TextBox 48"/>
          <p:cNvSpPr txBox="1"/>
          <p:nvPr/>
        </p:nvSpPr>
        <p:spPr>
          <a:xfrm>
            <a:off x="467544" y="1242184"/>
            <a:ext cx="8278495" cy="1545590"/>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4800" b="1" dirty="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四、抓住关键词，透过话语表面的意思探寻话语深层含义。</a:t>
            </a:r>
            <a:endParaRPr lang="zh-CN" altLang="en-US" sz="4800" b="1" dirty="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118938" y="555223"/>
            <a:ext cx="8836025" cy="3538220"/>
          </a:xfrm>
          <a:prstGeom prst="rect">
            <a:avLst/>
          </a:prstGeom>
          <a:noFill/>
        </p:spPr>
        <p:txBody>
          <a:bodyPr wrap="square" rtlCol="0">
            <a:spAutoFit/>
          </a:bodyPr>
          <a:lstStyle/>
          <a:p>
            <a:r>
              <a:rPr lang="zh-CN" altLang="en-US" sz="2800" b="1" dirty="0">
                <a:solidFill>
                  <a:schemeClr val="tx1"/>
                </a:solidFill>
                <a:latin typeface="楷体" panose="02010609060101010101" charset="-122"/>
                <a:ea typeface="楷体" panose="02010609060101010101" charset="-122"/>
              </a:rPr>
              <a:t>                 </a:t>
            </a:r>
            <a:r>
              <a:rPr lang="zh-CN" altLang="en-US" sz="2800" b="1" dirty="0">
                <a:solidFill>
                  <a:schemeClr val="tx1"/>
                </a:solidFill>
                <a:latin typeface="黑体" panose="02010609060101010101" pitchFamily="49" charset="-122"/>
                <a:ea typeface="黑体" panose="02010609060101010101" pitchFamily="49" charset="-122"/>
              </a:rPr>
              <a:t>一支派克钢笔</a:t>
            </a:r>
            <a:endParaRPr lang="zh-CN" altLang="en-US" sz="2800" b="1" dirty="0">
              <a:solidFill>
                <a:schemeClr val="tx1"/>
              </a:solidFill>
              <a:latin typeface="黑体" panose="02010609060101010101" pitchFamily="49" charset="-122"/>
              <a:ea typeface="黑体" panose="02010609060101010101" pitchFamily="49" charset="-122"/>
            </a:endParaRPr>
          </a:p>
          <a:p>
            <a:r>
              <a:rPr lang="zh-CN" altLang="en-US" sz="2800" b="1" dirty="0">
                <a:solidFill>
                  <a:schemeClr val="tx1"/>
                </a:solidFill>
                <a:latin typeface="楷体" panose="02010609060101010101" charset="-122"/>
                <a:ea typeface="楷体" panose="02010609060101010101" charset="-122"/>
              </a:rPr>
              <a:t>    20世纪50年代初期，周恩来总理接受一位美国记者的采访。那位美国记者见桌子上放着一支美国派克钢笔，便问：“请问总理阁下，你们堂堂的中国人，为什么还要用我们美国生产的钢笔呢？”周总理答道：“提起这支笔啊，那可说来话长了。这不是一支普通的笔，是一个朝鲜朋友在战场上得到的战利品，他把它作为礼物送给了我。我觉得有意义，就收下了贵国的这支钢笔。”</a:t>
            </a:r>
            <a:endParaRPr lang="zh-CN" altLang="en-US" sz="2800" b="1" dirty="0">
              <a:solidFill>
                <a:schemeClr val="tx1"/>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bldLst>
      <p:bldP spid="4" grpId="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51520" y="771550"/>
            <a:ext cx="8784976" cy="3108543"/>
          </a:xfrm>
          <a:prstGeom prst="rect">
            <a:avLst/>
          </a:prstGeom>
          <a:noFill/>
        </p:spPr>
        <p:txBody>
          <a:bodyPr wrap="square">
            <a:spAutoFit/>
          </a:bodyPr>
          <a:lstStyle/>
          <a:p>
            <a:pPr indent="542925" algn="just">
              <a:spcAft>
                <a:spcPts val="0"/>
              </a:spcAft>
            </a:pPr>
            <a:r>
              <a:rPr sz="2800" b="1" kern="100" dirty="0" smtClean="0">
                <a:latin typeface="宋体" panose="02010600030101010101" pitchFamily="2" charset="-122"/>
                <a:ea typeface="宋体" panose="02010600030101010101" pitchFamily="2" charset="-122"/>
                <a:cs typeface="Times New Roman" panose="02020603050405020304" charset="0"/>
              </a:rPr>
              <a:t>1</a:t>
            </a:r>
            <a:r>
              <a:rPr lang="en-US" sz="2800" b="1" kern="100" dirty="0">
                <a:latin typeface="宋体" panose="02010600030101010101" pitchFamily="2" charset="-122"/>
                <a:ea typeface="宋体" panose="02010600030101010101" pitchFamily="2" charset="-122"/>
                <a:cs typeface="Times New Roman" panose="02020603050405020304" charset="0"/>
              </a:rPr>
              <a:t>.</a:t>
            </a:r>
            <a:r>
              <a:rPr sz="2800" b="1" kern="100" dirty="0">
                <a:latin typeface="宋体" panose="02010600030101010101" pitchFamily="2" charset="-122"/>
                <a:ea typeface="宋体" panose="02010600030101010101" pitchFamily="2" charset="-122"/>
                <a:cs typeface="Times New Roman" panose="02020603050405020304" charset="0"/>
              </a:rPr>
              <a:t>美国记者的言外之意是什么？</a:t>
            </a:r>
            <a:endParaRPr sz="2800" b="1" kern="100" dirty="0">
              <a:latin typeface="宋体" panose="02010600030101010101" pitchFamily="2" charset="-122"/>
              <a:ea typeface="宋体" panose="02010600030101010101" pitchFamily="2" charset="-122"/>
              <a:cs typeface="Times New Roman" panose="02020603050405020304" charset="0"/>
            </a:endParaRPr>
          </a:p>
          <a:p>
            <a:pPr indent="542925" algn="just">
              <a:spcAft>
                <a:spcPts val="0"/>
              </a:spcAft>
            </a:pPr>
            <a:r>
              <a:rPr lang="en-US" sz="2800" b="1" kern="100" dirty="0" smtClean="0">
                <a:latin typeface="宋体" panose="02010600030101010101" pitchFamily="2" charset="-122"/>
                <a:ea typeface="宋体" panose="02010600030101010101" pitchFamily="2" charset="-122"/>
                <a:cs typeface="Times New Roman" panose="02020603050405020304" charset="0"/>
              </a:rPr>
              <a:t>___________________________________________________________________________________________</a:t>
            </a:r>
            <a:endParaRPr sz="2800" b="1" kern="100" dirty="0">
              <a:latin typeface="宋体" panose="02010600030101010101" pitchFamily="2" charset="-122"/>
              <a:ea typeface="宋体" panose="02010600030101010101" pitchFamily="2" charset="-122"/>
              <a:cs typeface="Times New Roman" panose="02020603050405020304" charset="0"/>
            </a:endParaRPr>
          </a:p>
          <a:p>
            <a:pPr indent="542925" algn="just">
              <a:spcAft>
                <a:spcPts val="0"/>
              </a:spcAft>
            </a:pPr>
            <a:r>
              <a:rPr sz="2800" b="1" kern="100" dirty="0" smtClean="0">
                <a:latin typeface="宋体" panose="02010600030101010101" pitchFamily="2" charset="-122"/>
                <a:ea typeface="宋体" panose="02010600030101010101" pitchFamily="2" charset="-122"/>
                <a:cs typeface="Times New Roman" panose="02020603050405020304" charset="0"/>
              </a:rPr>
              <a:t>2</a:t>
            </a:r>
            <a:r>
              <a:rPr lang="en-US" sz="2800" b="1" kern="100" dirty="0">
                <a:latin typeface="宋体" panose="02010600030101010101" pitchFamily="2" charset="-122"/>
                <a:ea typeface="宋体" panose="02010600030101010101" pitchFamily="2" charset="-122"/>
                <a:cs typeface="Times New Roman" panose="02020603050405020304" charset="0"/>
              </a:rPr>
              <a:t>.</a:t>
            </a:r>
            <a:r>
              <a:rPr sz="2800" b="1" kern="100" dirty="0">
                <a:latin typeface="宋体" panose="02010600030101010101" pitchFamily="2" charset="-122"/>
                <a:ea typeface="宋体" panose="02010600030101010101" pitchFamily="2" charset="-122"/>
                <a:cs typeface="Times New Roman" panose="02020603050405020304" charset="0"/>
              </a:rPr>
              <a:t>周恩来总理的言外之意是什么？ </a:t>
            </a:r>
            <a:endParaRPr lang="en-US" sz="2800" b="1" kern="100" dirty="0" smtClean="0">
              <a:latin typeface="宋体" panose="02010600030101010101" pitchFamily="2" charset="-122"/>
              <a:ea typeface="宋体" panose="02010600030101010101" pitchFamily="2" charset="-122"/>
              <a:cs typeface="Times New Roman" panose="02020603050405020304" charset="0"/>
            </a:endParaRPr>
          </a:p>
          <a:p>
            <a:pPr indent="542925" algn="just">
              <a:spcAft>
                <a:spcPts val="0"/>
              </a:spcAft>
            </a:pPr>
            <a:r>
              <a:rPr lang="en-US" sz="2800" b="1" kern="100" dirty="0" smtClean="0">
                <a:latin typeface="宋体" panose="02010600030101010101" pitchFamily="2" charset="-122"/>
                <a:ea typeface="宋体" panose="02010600030101010101" pitchFamily="2" charset="-122"/>
                <a:cs typeface="Times New Roman" panose="02020603050405020304" charset="0"/>
              </a:rPr>
              <a:t>__________________________________________________________________________________________________________________________________________</a:t>
            </a:r>
            <a:endParaRPr sz="2800" b="1" kern="100" dirty="0">
              <a:latin typeface="宋体" panose="02010600030101010101" pitchFamily="2" charset="-122"/>
              <a:ea typeface="宋体" panose="02010600030101010101" pitchFamily="2" charset="-122"/>
              <a:cs typeface="Times New Roman" panose="02020603050405020304" charset="0"/>
            </a:endParaRPr>
          </a:p>
        </p:txBody>
      </p:sp>
      <p:sp>
        <p:nvSpPr>
          <p:cNvPr id="3" name="文本框 2"/>
          <p:cNvSpPr txBox="1"/>
          <p:nvPr/>
        </p:nvSpPr>
        <p:spPr>
          <a:xfrm>
            <a:off x="328862" y="1216606"/>
            <a:ext cx="8496944" cy="954107"/>
          </a:xfrm>
          <a:prstGeom prst="rect">
            <a:avLst/>
          </a:prstGeom>
          <a:noFill/>
        </p:spPr>
        <p:txBody>
          <a:bodyPr wrap="square" rtlCol="0">
            <a:spAutoFit/>
          </a:bodyPr>
          <a:lstStyle/>
          <a:p>
            <a:r>
              <a:rPr lang="zh-CN" altLang="en-US" sz="2800" b="1" dirty="0" smtClean="0">
                <a:solidFill>
                  <a:srgbClr val="FF0000"/>
                </a:solidFill>
                <a:latin typeface="楷体" panose="02010609060101010101" charset="-122"/>
                <a:ea typeface="楷体" panose="02010609060101010101" charset="-122"/>
              </a:rPr>
              <a:t>   恶意</a:t>
            </a:r>
            <a:r>
              <a:rPr lang="zh-CN" altLang="en-US" sz="2800" b="1" dirty="0">
                <a:solidFill>
                  <a:srgbClr val="FF0000"/>
                </a:solidFill>
                <a:latin typeface="楷体" panose="02010609060101010101" charset="-122"/>
                <a:ea typeface="楷体" panose="02010609060101010101" charset="-122"/>
              </a:rPr>
              <a:t>挑衅，认为中国落后，连简单的钢笔都生产不出来。 </a:t>
            </a:r>
            <a:endParaRPr lang="zh-CN" altLang="en-US" sz="2800" b="1" dirty="0">
              <a:solidFill>
                <a:srgbClr val="FF0000"/>
              </a:solidFill>
              <a:latin typeface="楷体" panose="02010609060101010101" charset="-122"/>
              <a:ea typeface="楷体" panose="02010609060101010101" charset="-122"/>
            </a:endParaRPr>
          </a:p>
        </p:txBody>
      </p:sp>
      <p:sp>
        <p:nvSpPr>
          <p:cNvPr id="4" name="文本框 3"/>
          <p:cNvSpPr txBox="1"/>
          <p:nvPr/>
        </p:nvSpPr>
        <p:spPr>
          <a:xfrm>
            <a:off x="251520" y="2480692"/>
            <a:ext cx="8475980" cy="1384995"/>
          </a:xfrm>
          <a:prstGeom prst="rect">
            <a:avLst/>
          </a:prstGeom>
          <a:noFill/>
        </p:spPr>
        <p:txBody>
          <a:bodyPr wrap="square" rtlCol="0">
            <a:spAutoFit/>
          </a:bodyPr>
          <a:lstStyle/>
          <a:p>
            <a:r>
              <a:rPr lang="zh-CN" altLang="en-US" sz="2800" b="1" dirty="0" smtClean="0">
                <a:solidFill>
                  <a:srgbClr val="FF0000"/>
                </a:solidFill>
                <a:latin typeface="楷体" panose="02010609060101010101" charset="-122"/>
                <a:ea typeface="楷体" panose="02010609060101010101" charset="-122"/>
              </a:rPr>
              <a:t>   美国</a:t>
            </a:r>
            <a:r>
              <a:rPr lang="zh-CN" altLang="en-US" sz="2800" b="1" dirty="0">
                <a:solidFill>
                  <a:srgbClr val="FF0000"/>
                </a:solidFill>
                <a:latin typeface="楷体" panose="02010609060101010101" charset="-122"/>
                <a:ea typeface="楷体" panose="02010609060101010101" charset="-122"/>
              </a:rPr>
              <a:t>派克钢笔是朝鲜战场上的战利品，它表明美国只不过是中朝人民手下的败将。这样的回答既有力地回击了美国记者，又显示了周总理卓越的外交风度。</a:t>
            </a:r>
            <a:endParaRPr lang="en-US" altLang="zh-CN" sz="2800" b="1"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82550" y="662940"/>
            <a:ext cx="8979535" cy="3107690"/>
          </a:xfrm>
          <a:prstGeom prst="rect">
            <a:avLst/>
          </a:prstGeom>
          <a:noFill/>
        </p:spPr>
        <p:txBody>
          <a:bodyPr wrap="square" rtlCol="0">
            <a:spAutoFit/>
          </a:bodyPr>
          <a:lstStyle/>
          <a:p>
            <a:r>
              <a:rPr lang="en-US" altLang="zh-CN" sz="2800" b="1" dirty="0">
                <a:latin typeface="宋体" panose="02010600030101010101" pitchFamily="2" charset="-122"/>
                <a:ea typeface="宋体" panose="02010600030101010101" pitchFamily="2" charset="-122"/>
                <a:cs typeface="宋体" panose="02010600030101010101" pitchFamily="2" charset="-122"/>
              </a:rPr>
              <a:t>    2.</a:t>
            </a:r>
            <a:r>
              <a:rPr lang="zh-CN" altLang="en-US" sz="2800" b="1" dirty="0">
                <a:latin typeface="宋体" panose="02010600030101010101" pitchFamily="2" charset="-122"/>
                <a:ea typeface="宋体" panose="02010600030101010101" pitchFamily="2" charset="-122"/>
                <a:cs typeface="宋体" panose="02010600030101010101" pitchFamily="2" charset="-122"/>
              </a:rPr>
              <a:t>这个文段的描写，虽然只字没提“穷”字，但也处处透出了“穷”，包括：</a:t>
            </a:r>
            <a:r>
              <a:rPr lang="zh-CN" altLang="en-US" sz="2800" b="1" u="sng" dirty="0">
                <a:latin typeface="宋体" panose="02010600030101010101" pitchFamily="2" charset="-122"/>
                <a:ea typeface="宋体" panose="02010600030101010101" pitchFamily="2" charset="-122"/>
                <a:cs typeface="宋体" panose="02010600030101010101" pitchFamily="2" charset="-122"/>
              </a:rPr>
              <a:t>        </a:t>
            </a:r>
            <a:r>
              <a:rPr lang="zh-CN" altLang="en-US" sz="2800" b="1" dirty="0">
                <a:latin typeface="宋体" panose="02010600030101010101" pitchFamily="2" charset="-122"/>
                <a:ea typeface="宋体" panose="02010600030101010101" pitchFamily="2" charset="-122"/>
                <a:cs typeface="宋体" panose="02010600030101010101" pitchFamily="2" charset="-122"/>
              </a:rPr>
              <a:t>、</a:t>
            </a:r>
            <a:r>
              <a:rPr lang="zh-CN" altLang="en-US" sz="2800" b="1" u="sng" dirty="0">
                <a:latin typeface="宋体" panose="02010600030101010101" pitchFamily="2" charset="-122"/>
                <a:ea typeface="宋体" panose="02010600030101010101" pitchFamily="2" charset="-122"/>
                <a:cs typeface="宋体" panose="02010600030101010101" pitchFamily="2" charset="-122"/>
              </a:rPr>
              <a:t>             </a:t>
            </a:r>
            <a:r>
              <a:rPr lang="zh-CN" altLang="en-US" sz="2800" b="1" dirty="0">
                <a:latin typeface="宋体" panose="02010600030101010101" pitchFamily="2" charset="-122"/>
                <a:ea typeface="宋体" panose="02010600030101010101" pitchFamily="2" charset="-122"/>
                <a:cs typeface="宋体" panose="02010600030101010101" pitchFamily="2" charset="-122"/>
              </a:rPr>
              <a:t>、</a:t>
            </a:r>
            <a:endParaRPr lang="zh-CN" altLang="en-US" sz="2800" b="1" dirty="0">
              <a:latin typeface="宋体" panose="02010600030101010101" pitchFamily="2" charset="-122"/>
              <a:ea typeface="宋体" panose="02010600030101010101" pitchFamily="2" charset="-122"/>
              <a:cs typeface="宋体" panose="02010600030101010101" pitchFamily="2" charset="-122"/>
            </a:endParaRPr>
          </a:p>
          <a:p>
            <a:r>
              <a:rPr lang="zh-CN" altLang="en-US" sz="2800" b="1" u="sng" dirty="0">
                <a:latin typeface="宋体" panose="02010600030101010101" pitchFamily="2" charset="-122"/>
                <a:ea typeface="宋体" panose="02010600030101010101" pitchFamily="2" charset="-122"/>
                <a:cs typeface="宋体" panose="02010600030101010101" pitchFamily="2" charset="-122"/>
              </a:rPr>
              <a:t>           </a:t>
            </a:r>
            <a:r>
              <a:rPr lang="zh-CN" altLang="en-US" sz="2800" b="1" u="sng" dirty="0" smtClean="0">
                <a:latin typeface="宋体" panose="02010600030101010101" pitchFamily="2" charset="-122"/>
                <a:ea typeface="宋体" panose="02010600030101010101" pitchFamily="2" charset="-122"/>
                <a:cs typeface="宋体" panose="02010600030101010101" pitchFamily="2" charset="-122"/>
              </a:rPr>
              <a:t> </a:t>
            </a:r>
            <a:r>
              <a:rPr lang="zh-CN" altLang="en-US" sz="2800" b="1" dirty="0" smtClean="0">
                <a:latin typeface="宋体" panose="02010600030101010101" pitchFamily="2" charset="-122"/>
                <a:ea typeface="宋体" panose="02010600030101010101" pitchFamily="2" charset="-122"/>
                <a:cs typeface="宋体" panose="02010600030101010101" pitchFamily="2" charset="-122"/>
              </a:rPr>
              <a:t>和</a:t>
            </a:r>
            <a:r>
              <a:rPr lang="zh-CN" altLang="en-US" sz="2800" b="1" u="sng" dirty="0" smtClean="0">
                <a:latin typeface="宋体" panose="02010600030101010101" pitchFamily="2" charset="-122"/>
                <a:ea typeface="宋体" panose="02010600030101010101" pitchFamily="2" charset="-122"/>
                <a:cs typeface="宋体" panose="02010600030101010101" pitchFamily="2" charset="-122"/>
              </a:rPr>
              <a:t>                        </a:t>
            </a:r>
            <a:r>
              <a:rPr lang="zh-CN" altLang="en-US" sz="2800" b="1" dirty="0">
                <a:latin typeface="宋体" panose="02010600030101010101" pitchFamily="2" charset="-122"/>
                <a:ea typeface="宋体" panose="02010600030101010101" pitchFamily="2" charset="-122"/>
                <a:cs typeface="宋体" panose="02010600030101010101" pitchFamily="2" charset="-122"/>
              </a:rPr>
              <a:t>。</a:t>
            </a:r>
            <a:endParaRPr lang="zh-CN" altLang="en-US" sz="2800" b="1" dirty="0">
              <a:latin typeface="宋体" panose="02010600030101010101" pitchFamily="2" charset="-122"/>
              <a:ea typeface="宋体" panose="02010600030101010101" pitchFamily="2" charset="-122"/>
              <a:cs typeface="宋体" panose="02010600030101010101" pitchFamily="2" charset="-122"/>
            </a:endParaRPr>
          </a:p>
          <a:p>
            <a:r>
              <a:rPr lang="en-US" altLang="zh-CN" sz="2800" b="1" dirty="0">
                <a:latin typeface="宋体" panose="02010600030101010101" pitchFamily="2" charset="-122"/>
                <a:ea typeface="宋体" panose="02010600030101010101" pitchFamily="2" charset="-122"/>
                <a:cs typeface="宋体" panose="02010600030101010101" pitchFamily="2" charset="-122"/>
              </a:rPr>
              <a:t>    3.这个文段的描写可以看出桑娜是勤劳善良的</a:t>
            </a:r>
            <a:r>
              <a:rPr lang="en-US" altLang="zh-CN" sz="2800" b="1" dirty="0" smtClean="0">
                <a:latin typeface="宋体" panose="02010600030101010101" pitchFamily="2" charset="-122"/>
                <a:ea typeface="宋体" panose="02010600030101010101" pitchFamily="2" charset="-122"/>
                <a:cs typeface="宋体" panose="02010600030101010101" pitchFamily="2" charset="-122"/>
              </a:rPr>
              <a:t>，</a:t>
            </a:r>
            <a:r>
              <a:rPr lang="zh-CN" altLang="en-US" sz="2800" b="1" dirty="0" smtClean="0">
                <a:latin typeface="宋体" panose="02010600030101010101" pitchFamily="2" charset="-122"/>
                <a:ea typeface="宋体" panose="02010600030101010101" pitchFamily="2" charset="-122"/>
                <a:cs typeface="宋体" panose="02010600030101010101" pitchFamily="2" charset="-122"/>
              </a:rPr>
              <a:t>从</a:t>
            </a:r>
            <a:endParaRPr lang="en-US" altLang="zh-CN" sz="2800" b="1" dirty="0">
              <a:latin typeface="宋体" panose="02010600030101010101" pitchFamily="2" charset="-122"/>
              <a:ea typeface="宋体" panose="02010600030101010101" pitchFamily="2" charset="-122"/>
              <a:cs typeface="宋体" panose="02010600030101010101" pitchFamily="2" charset="-122"/>
            </a:endParaRPr>
          </a:p>
          <a:p>
            <a:r>
              <a:rPr lang="en-US" altLang="zh-CN" sz="2800" b="1" u="sng" dirty="0">
                <a:latin typeface="宋体" panose="02010600030101010101" pitchFamily="2" charset="-122"/>
                <a:ea typeface="宋体" panose="02010600030101010101" pitchFamily="2" charset="-122"/>
                <a:cs typeface="宋体" panose="02010600030101010101" pitchFamily="2" charset="-122"/>
              </a:rPr>
              <a:t>                        </a:t>
            </a:r>
            <a:r>
              <a:rPr lang="en-US" altLang="zh-CN" sz="2800" b="1" dirty="0" err="1">
                <a:latin typeface="宋体" panose="02010600030101010101" pitchFamily="2" charset="-122"/>
                <a:ea typeface="宋体" panose="02010600030101010101" pitchFamily="2" charset="-122"/>
                <a:cs typeface="宋体" panose="02010600030101010101" pitchFamily="2" charset="-122"/>
              </a:rPr>
              <a:t>这句可以看出她的勤劳</a:t>
            </a:r>
            <a:r>
              <a:rPr lang="zh-CN" altLang="en-US" sz="2800" b="1" dirty="0">
                <a:latin typeface="宋体" panose="02010600030101010101" pitchFamily="2" charset="-122"/>
                <a:ea typeface="宋体" panose="02010600030101010101" pitchFamily="2" charset="-122"/>
                <a:cs typeface="宋体" panose="02010600030101010101" pitchFamily="2" charset="-122"/>
              </a:rPr>
              <a:t>，</a:t>
            </a:r>
            <a:r>
              <a:rPr lang="en-US" altLang="zh-CN" sz="2800" b="1" dirty="0">
                <a:latin typeface="宋体" panose="02010600030101010101" pitchFamily="2" charset="-122"/>
                <a:ea typeface="宋体" panose="02010600030101010101" pitchFamily="2" charset="-122"/>
                <a:cs typeface="宋体" panose="02010600030101010101" pitchFamily="2" charset="-122"/>
              </a:rPr>
              <a:t>从</a:t>
            </a:r>
            <a:r>
              <a:rPr lang="en-US" altLang="zh-CN" sz="2800" b="1" u="sng" dirty="0">
                <a:latin typeface="宋体" panose="02010600030101010101" pitchFamily="2" charset="-122"/>
                <a:ea typeface="宋体" panose="02010600030101010101" pitchFamily="2" charset="-122"/>
                <a:cs typeface="宋体" panose="02010600030101010101" pitchFamily="2" charset="-122"/>
              </a:rPr>
              <a:t>                                         </a:t>
            </a:r>
            <a:r>
              <a:rPr lang="en-US" altLang="zh-CN" sz="2800" b="1" u="sng" dirty="0" smtClean="0">
                <a:latin typeface="宋体" panose="02010600030101010101" pitchFamily="2" charset="-122"/>
                <a:ea typeface="宋体" panose="02010600030101010101" pitchFamily="2" charset="-122"/>
                <a:cs typeface="宋体" panose="02010600030101010101" pitchFamily="2" charset="-122"/>
              </a:rPr>
              <a:t> </a:t>
            </a:r>
            <a:r>
              <a:rPr lang="zh-CN" altLang="en-US" sz="2800" b="1" dirty="0">
                <a:latin typeface="宋体" panose="02010600030101010101" pitchFamily="2" charset="-122"/>
                <a:ea typeface="宋体" panose="02010600030101010101" pitchFamily="2" charset="-122"/>
                <a:cs typeface="宋体" panose="02010600030101010101" pitchFamily="2" charset="-122"/>
              </a:rPr>
              <a:t>，</a:t>
            </a:r>
            <a:r>
              <a:rPr lang="en-US" altLang="zh-CN" sz="2800" b="1" dirty="0" err="1">
                <a:latin typeface="宋体" panose="02010600030101010101" pitchFamily="2" charset="-122"/>
                <a:ea typeface="宋体" panose="02010600030101010101" pitchFamily="2" charset="-122"/>
                <a:cs typeface="宋体" panose="02010600030101010101" pitchFamily="2" charset="-122"/>
              </a:rPr>
              <a:t>这儿最能看出她的善良</a:t>
            </a:r>
            <a:r>
              <a:rPr lang="en-US" altLang="zh-CN" sz="2800" b="1" dirty="0">
                <a:latin typeface="宋体" panose="02010600030101010101" pitchFamily="2" charset="-122"/>
                <a:ea typeface="宋体" panose="02010600030101010101" pitchFamily="2" charset="-122"/>
                <a:cs typeface="宋体" panose="02010600030101010101" pitchFamily="2" charset="-122"/>
              </a:rPr>
              <a:t>。</a:t>
            </a:r>
            <a:endParaRPr lang="en-US" altLang="zh-CN" sz="2800" dirty="0">
              <a:latin typeface="楷体" panose="02010609060101010101" charset="-122"/>
              <a:ea typeface="楷体" panose="02010609060101010101" charset="-122"/>
              <a:cs typeface="楷体" panose="02010609060101010101" charset="-122"/>
            </a:endParaRPr>
          </a:p>
        </p:txBody>
      </p:sp>
      <p:sp>
        <p:nvSpPr>
          <p:cNvPr id="3" name="文本框 2"/>
          <p:cNvSpPr txBox="1"/>
          <p:nvPr/>
        </p:nvSpPr>
        <p:spPr>
          <a:xfrm>
            <a:off x="4355976" y="1075690"/>
            <a:ext cx="1970405"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丈夫打鱼</a:t>
            </a:r>
            <a:endParaRPr lang="zh-CN" altLang="en-US" sz="2800" b="1" dirty="0">
              <a:solidFill>
                <a:srgbClr val="FF0000"/>
              </a:solidFill>
              <a:latin typeface="楷体" panose="02010609060101010101" charset="-122"/>
              <a:ea typeface="楷体" panose="02010609060101010101" charset="-122"/>
            </a:endParaRPr>
          </a:p>
        </p:txBody>
      </p:sp>
      <p:sp>
        <p:nvSpPr>
          <p:cNvPr id="4" name="文本框 3"/>
          <p:cNvSpPr txBox="1"/>
          <p:nvPr/>
        </p:nvSpPr>
        <p:spPr>
          <a:xfrm>
            <a:off x="6228184" y="1066165"/>
            <a:ext cx="2435165"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只能填饱肚子</a:t>
            </a:r>
            <a:endParaRPr lang="zh-CN" altLang="en-US" sz="2800" b="1" dirty="0">
              <a:solidFill>
                <a:srgbClr val="FF0000"/>
              </a:solidFill>
              <a:latin typeface="楷体" panose="02010609060101010101" charset="-122"/>
              <a:ea typeface="楷体" panose="02010609060101010101" charset="-122"/>
            </a:endParaRPr>
          </a:p>
        </p:txBody>
      </p:sp>
      <p:sp>
        <p:nvSpPr>
          <p:cNvPr id="5" name="文本框 4"/>
          <p:cNvSpPr txBox="1"/>
          <p:nvPr/>
        </p:nvSpPr>
        <p:spPr>
          <a:xfrm>
            <a:off x="82550" y="1517015"/>
            <a:ext cx="2617242"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孩子们没鞋穿</a:t>
            </a:r>
            <a:endParaRPr lang="zh-CN" altLang="en-US" sz="2800" b="1" dirty="0">
              <a:solidFill>
                <a:srgbClr val="FF0000"/>
              </a:solidFill>
              <a:latin typeface="楷体" panose="02010609060101010101" charset="-122"/>
              <a:ea typeface="楷体" panose="02010609060101010101" charset="-122"/>
            </a:endParaRPr>
          </a:p>
        </p:txBody>
      </p:sp>
      <p:sp>
        <p:nvSpPr>
          <p:cNvPr id="6" name="文本框 5"/>
          <p:cNvSpPr txBox="1"/>
          <p:nvPr/>
        </p:nvSpPr>
        <p:spPr>
          <a:xfrm>
            <a:off x="2753360" y="1510680"/>
            <a:ext cx="4266912"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吃的是黑面包，菜只有鱼</a:t>
            </a:r>
            <a:endParaRPr lang="zh-CN" altLang="en-US" sz="2800" b="1" dirty="0">
              <a:solidFill>
                <a:srgbClr val="FF0000"/>
              </a:solidFill>
              <a:latin typeface="楷体" panose="02010609060101010101" charset="-122"/>
              <a:ea typeface="楷体" panose="02010609060101010101" charset="-122"/>
            </a:endParaRPr>
          </a:p>
        </p:txBody>
      </p:sp>
      <p:sp>
        <p:nvSpPr>
          <p:cNvPr id="7" name="文本框 6"/>
          <p:cNvSpPr txBox="1"/>
          <p:nvPr/>
        </p:nvSpPr>
        <p:spPr>
          <a:xfrm>
            <a:off x="971600" y="2355726"/>
            <a:ext cx="3121536"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从早到晚地干活</a:t>
            </a:r>
            <a:endParaRPr lang="zh-CN" altLang="en-US" sz="2800" b="1" dirty="0">
              <a:solidFill>
                <a:srgbClr val="FF0000"/>
              </a:solidFill>
              <a:latin typeface="楷体" panose="02010609060101010101" charset="-122"/>
              <a:ea typeface="楷体" panose="02010609060101010101" charset="-122"/>
            </a:endParaRPr>
          </a:p>
        </p:txBody>
      </p:sp>
      <p:sp>
        <p:nvSpPr>
          <p:cNvPr id="8" name="文本框 7"/>
          <p:cNvSpPr txBox="1"/>
          <p:nvPr/>
        </p:nvSpPr>
        <p:spPr>
          <a:xfrm>
            <a:off x="854908" y="2781935"/>
            <a:ext cx="6859072"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不过，孩子们都还健康，没什么可抱怨的</a:t>
            </a:r>
            <a:endParaRPr lang="zh-CN" altLang="en-US" sz="2800" b="1" dirty="0">
              <a:solidFill>
                <a:srgbClr val="FF0000"/>
              </a:solidFill>
              <a:latin typeface="楷体" panose="02010609060101010101" charset="-122"/>
              <a:ea typeface="楷体" panose="02010609060101010101" charset="-122"/>
            </a:endParaRPr>
          </a:p>
        </p:txBody>
      </p:sp>
      <p:sp>
        <p:nvSpPr>
          <p:cNvPr id="9" name="矩形标注 8"/>
          <p:cNvSpPr/>
          <p:nvPr/>
        </p:nvSpPr>
        <p:spPr>
          <a:xfrm>
            <a:off x="4041775" y="3376295"/>
            <a:ext cx="3672205" cy="935990"/>
          </a:xfrm>
          <a:prstGeom prst="wedgeRectCallout">
            <a:avLst>
              <a:gd name="adj1" fmla="val -55083"/>
              <a:gd name="adj2" fmla="val -52306"/>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标注 9"/>
          <p:cNvSpPr/>
          <p:nvPr/>
        </p:nvSpPr>
        <p:spPr>
          <a:xfrm>
            <a:off x="4500031" y="3579862"/>
            <a:ext cx="3456305" cy="956310"/>
          </a:xfrm>
          <a:prstGeom prst="wedgeRectCallout">
            <a:avLst>
              <a:gd name="adj1" fmla="val -58726"/>
              <a:gd name="adj2" fmla="val -45150"/>
            </a:avLst>
          </a:prstGeom>
          <a:solidFill>
            <a:schemeClr val="accent1">
              <a:lumMod val="20000"/>
              <a:lumOff val="80000"/>
            </a:schemeClr>
          </a:solidFill>
          <a:ln>
            <a:solidFill>
              <a:schemeClr val="accent1">
                <a:lumMod val="40000"/>
                <a:lumOff val="60000"/>
              </a:schemeClr>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800">
                <a:solidFill>
                  <a:schemeClr val="tx1"/>
                </a:solidFill>
                <a:latin typeface="楷体" panose="02010609060101010101" charset="-122"/>
                <a:ea typeface="楷体" panose="02010609060101010101" charset="-122"/>
                <a:cs typeface="楷体" panose="02010609060101010101" charset="-122"/>
              </a:rPr>
              <a:t>抓住文中的关键词</a:t>
            </a:r>
            <a:r>
              <a:rPr lang="zh-CN" sz="2800">
                <a:solidFill>
                  <a:schemeClr val="tx1"/>
                </a:solidFill>
                <a:latin typeface="楷体" panose="02010609060101010101" charset="-122"/>
                <a:ea typeface="楷体" panose="02010609060101010101" charset="-122"/>
                <a:cs typeface="楷体" panose="02010609060101010101" charset="-122"/>
              </a:rPr>
              <a:t>来对人物进行刻画。</a:t>
            </a:r>
            <a:endParaRPr lang="zh-CN" sz="2800">
              <a:solidFill>
                <a:schemeClr val="tx1"/>
              </a:solidFill>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P spid="5" grpId="0"/>
      <p:bldP spid="5" grpId="1"/>
      <p:bldP spid="6" grpId="0"/>
      <p:bldP spid="6" grpId="1"/>
      <p:bldP spid="7" grpId="0"/>
      <p:bldP spid="7" grpId="1"/>
      <p:bldP spid="8" grpId="0"/>
      <p:bldP spid="8" grpId="1"/>
      <p:bldP spid="1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23528" y="771550"/>
            <a:ext cx="8475980" cy="3107690"/>
          </a:xfrm>
          <a:prstGeom prst="rect">
            <a:avLst/>
          </a:prstGeom>
          <a:noFill/>
        </p:spPr>
        <p:txBody>
          <a:bodyPr wrap="square" rtlCol="0">
            <a:spAutoFit/>
          </a:bodyPr>
          <a:lstStyle/>
          <a:p>
            <a:r>
              <a:rPr lang="zh-CN" altLang="en-US" sz="2800" b="1" dirty="0">
                <a:solidFill>
                  <a:srgbClr val="FF0000"/>
                </a:solidFill>
                <a:latin typeface="黑体" panose="02010609060101010101" pitchFamily="49" charset="-122"/>
                <a:ea typeface="黑体" panose="02010609060101010101" pitchFamily="49" charset="-122"/>
              </a:rPr>
              <a:t>解题指导：</a:t>
            </a:r>
            <a:endParaRPr lang="zh-CN" altLang="en-US" sz="2800" b="1" dirty="0">
              <a:solidFill>
                <a:srgbClr val="FF0000"/>
              </a:solidFill>
              <a:latin typeface="楷体" panose="02010609060101010101" charset="-122"/>
              <a:ea typeface="楷体" panose="02010609060101010101" charset="-122"/>
            </a:endParaRPr>
          </a:p>
          <a:p>
            <a:r>
              <a:rPr lang="zh-CN" altLang="en-US" sz="2800" b="1" dirty="0">
                <a:solidFill>
                  <a:schemeClr val="tx1"/>
                </a:solidFill>
                <a:latin typeface="楷体" panose="02010609060101010101" charset="-122"/>
                <a:ea typeface="楷体" panose="02010609060101010101" charset="-122"/>
              </a:rPr>
              <a:t>    在口语交际中，思维的敏捷性和思维向言语转化速度快，是口语思维的最重要的品质，也是衡量一个人口语能力的重要标志。做这类题目时，我们要认真阅读题目，抓住关键词，如“堂堂中国人”“还要用”“战利品”等，透过话语表面的意思探寻话语深层含义。</a:t>
            </a:r>
            <a:endParaRPr lang="zh-CN" altLang="en-US" sz="2800" b="1" dirty="0">
              <a:solidFill>
                <a:schemeClr val="tx1"/>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bldLst>
      <p:bldP spid="4" grpId="1"/>
    </p:bldLst>
  </p:timing>
</p:sld>
</file>

<file path=ppt/slides/slide4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883562" y="1419622"/>
            <a:ext cx="7369325" cy="1107996"/>
          </a:xfrm>
          <a:prstGeom prst="rect">
            <a:avLst/>
          </a:prstGeom>
          <a:noFill/>
          <a:effectLst/>
        </p:spPr>
        <p:txBody>
          <a:bodyPr wrap="none" rtlCol="0">
            <a:spAutoFit/>
          </a:bodyPr>
          <a:lstStyle/>
          <a:p>
            <a:pPr algn="ctr"/>
            <a:r>
              <a:rPr kumimoji="1" lang="zh-CN" altLang="en-US" sz="6600" b="1" dirty="0">
                <a:solidFill>
                  <a:srgbClr val="FF6600"/>
                </a:solidFill>
                <a:latin typeface="Xingkai SC" panose="02010800040101010101" pitchFamily="2" charset="-122"/>
                <a:ea typeface="Xingkai SC" panose="02010800040101010101" pitchFamily="2" charset="-122"/>
              </a:rPr>
              <a:t>七彩课堂  伴你成长</a:t>
            </a:r>
            <a:endParaRPr kumimoji="1" lang="zh-CN" altLang="en-US" sz="6600" b="1" dirty="0">
              <a:solidFill>
                <a:srgbClr val="FF6600"/>
              </a:solidFill>
              <a:latin typeface="Xingkai SC" panose="02010800040101010101" pitchFamily="2" charset="-122"/>
              <a:ea typeface="Xingkai SC" panose="02010800040101010101" pitchFamily="2" charset="-122"/>
            </a:endParaRPr>
          </a:p>
        </p:txBody>
      </p:sp>
      <p:grpSp>
        <p:nvGrpSpPr>
          <p:cNvPr id="33" name="组合 32"/>
          <p:cNvGrpSpPr/>
          <p:nvPr/>
        </p:nvGrpSpPr>
        <p:grpSpPr>
          <a:xfrm>
            <a:off x="6968256" y="-1"/>
            <a:ext cx="1927372" cy="771551"/>
            <a:chOff x="6968256" y="-1"/>
            <a:chExt cx="1927372" cy="771551"/>
          </a:xfrm>
        </p:grpSpPr>
        <p:pic>
          <p:nvPicPr>
            <p:cNvPr id="34" name="图片 33"/>
            <p:cNvPicPr>
              <a:picLocks noChangeAspect="1"/>
            </p:cNvPicPr>
            <p:nvPr/>
          </p:nvPicPr>
          <p:blipFill rotWithShape="1">
            <a:blip r:embed="rId2" cstate="print">
              <a:extLst>
                <a:ext uri="{28A0092B-C50C-407E-A947-70E740481C1C}">
                  <a14:useLocalDpi xmlns:a14="http://schemas.microsoft.com/office/drawing/2010/main" val="0"/>
                </a:ext>
              </a:extLst>
            </a:blip>
            <a:srcRect r="5468"/>
            <a:stretch>
              <a:fillRect/>
            </a:stretch>
          </p:blipFill>
          <p:spPr>
            <a:xfrm>
              <a:off x="6968256" y="-1"/>
              <a:ext cx="961585" cy="771551"/>
            </a:xfrm>
            <a:prstGeom prst="rect">
              <a:avLst/>
            </a:prstGeom>
          </p:spPr>
        </p:pic>
        <p:pic>
          <p:nvPicPr>
            <p:cNvPr id="35" name="图片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9408" y="124932"/>
              <a:ext cx="1346220" cy="553738"/>
            </a:xfrm>
            <a:prstGeom prst="rect">
              <a:avLst/>
            </a:prstGeom>
          </p:spPr>
        </p:pic>
        <p:sp>
          <p:nvSpPr>
            <p:cNvPr id="36" name="文本框 35"/>
            <p:cNvSpPr txBox="1"/>
            <p:nvPr/>
          </p:nvSpPr>
          <p:spPr>
            <a:xfrm>
              <a:off x="7164288" y="509940"/>
              <a:ext cx="981359" cy="261610"/>
            </a:xfrm>
            <a:prstGeom prst="rect">
              <a:avLst/>
            </a:prstGeom>
            <a:noFill/>
          </p:spPr>
          <p:txBody>
            <a:bodyPr wrap="none" rtlCol="0">
              <a:spAutoFit/>
            </a:bodyPr>
            <a:lstStyle/>
            <a:p>
              <a:pPr algn="dist"/>
              <a:r>
                <a:rPr kumimoji="1" lang="en-US" altLang="zh-CN" sz="1050" dirty="0">
                  <a:solidFill>
                    <a:prstClr val="white">
                      <a:lumMod val="75000"/>
                    </a:prstClr>
                  </a:solidFill>
                </a:rPr>
                <a:t>QICAIKETANG</a:t>
              </a:r>
              <a:endParaRPr kumimoji="1" lang="zh-CN" altLang="en-US" sz="1050" dirty="0">
                <a:solidFill>
                  <a:prstClr val="white">
                    <a:lumMod val="75000"/>
                  </a:prstClr>
                </a:solidFill>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278889" y="482600"/>
            <a:ext cx="8666549" cy="3970318"/>
          </a:xfrm>
          <a:prstGeom prst="rect">
            <a:avLst/>
          </a:prstGeom>
          <a:noFill/>
        </p:spPr>
        <p:txBody>
          <a:bodyPr wrap="square" rtlCol="0">
            <a:spAutoFit/>
          </a:bodyPr>
          <a:lstStyle/>
          <a:p>
            <a:pPr algn="ctr"/>
            <a:r>
              <a:rPr lang="zh-CN" altLang="en-US" sz="2800" b="1" dirty="0" smtClean="0">
                <a:latin typeface="黑体" panose="02010609060101010101" pitchFamily="49" charset="-122"/>
                <a:ea typeface="黑体" panose="02010609060101010101" pitchFamily="49" charset="-122"/>
                <a:cs typeface="黑体" panose="02010609060101010101" pitchFamily="49" charset="-122"/>
                <a:sym typeface="+mn-ea"/>
              </a:rPr>
              <a:t>只有</a:t>
            </a:r>
            <a:r>
              <a:rPr lang="zh-CN" altLang="en-US" sz="2800" b="1" dirty="0">
                <a:latin typeface="黑体" panose="02010609060101010101" pitchFamily="49" charset="-122"/>
                <a:ea typeface="黑体" panose="02010609060101010101" pitchFamily="49" charset="-122"/>
                <a:cs typeface="黑体" panose="02010609060101010101" pitchFamily="49" charset="-122"/>
                <a:sym typeface="+mn-ea"/>
              </a:rPr>
              <a:t>一个地球（节选）</a:t>
            </a:r>
            <a:endParaRPr lang="en-US" altLang="zh-CN" sz="2800" dirty="0">
              <a:latin typeface="黑体" panose="02010609060101010101" pitchFamily="49" charset="-122"/>
              <a:ea typeface="黑体" panose="02010609060101010101" pitchFamily="49" charset="-122"/>
              <a:cs typeface="黑体" panose="02010609060101010101" pitchFamily="49" charset="-122"/>
              <a:sym typeface="+mn-ea"/>
            </a:endParaRPr>
          </a:p>
          <a:p>
            <a:r>
              <a:rPr lang="en-US" altLang="zh-CN" sz="2800" dirty="0">
                <a:latin typeface="楷体" panose="02010609060101010101" charset="-122"/>
                <a:ea typeface="楷体" panose="02010609060101010101" charset="-122"/>
                <a:cs typeface="楷体" panose="02010609060101010101" charset="-122"/>
                <a:sym typeface="+mn-ea"/>
              </a:rPr>
              <a:t>    </a:t>
            </a:r>
            <a:r>
              <a:rPr sz="2800" b="1" dirty="0">
                <a:latin typeface="楷体" panose="02010609060101010101" charset="-122"/>
                <a:ea typeface="楷体" panose="02010609060101010101" charset="-122"/>
                <a:cs typeface="楷体" panose="02010609060101010101" charset="-122"/>
                <a:sym typeface="+mn-ea"/>
              </a:rPr>
              <a:t>据有幸飞上太空的宇航员介绍，他们在天际遨游时遥望地球，映入眼帘的是一个晶莹的球体，上面蓝色和白色的纹痕相互交错，周围裹着一层薄薄的水蓝色“纱衣”。</a:t>
            </a:r>
            <a:r>
              <a:rPr sz="2800" b="1" u="wavyHeavy" dirty="0">
                <a:latin typeface="楷体" panose="02010609060101010101" charset="-122"/>
                <a:ea typeface="楷体" panose="02010609060101010101" charset="-122"/>
                <a:cs typeface="楷体" panose="02010609060101010101" charset="-122"/>
                <a:sym typeface="+mn-ea"/>
              </a:rPr>
              <a:t>地球，这位人类的母亲，这个生命的摇篮，</a:t>
            </a:r>
            <a:r>
              <a:rPr sz="2800" b="1" u="wavyHeavy" dirty="0" smtClean="0">
                <a:latin typeface="楷体" panose="02010609060101010101" charset="-122"/>
                <a:ea typeface="楷体" panose="02010609060101010101" charset="-122"/>
                <a:cs typeface="楷体" panose="02010609060101010101" charset="-122"/>
                <a:sym typeface="+mn-ea"/>
              </a:rPr>
              <a:t>是那样美丽壮观</a:t>
            </a:r>
            <a:r>
              <a:rPr sz="2800" b="1" u="wavyHeavy" dirty="0">
                <a:latin typeface="楷体" panose="02010609060101010101" charset="-122"/>
                <a:ea typeface="楷体" panose="02010609060101010101" charset="-122"/>
                <a:cs typeface="楷体" panose="02010609060101010101" charset="-122"/>
                <a:sym typeface="+mn-ea"/>
              </a:rPr>
              <a:t>，和蔼可亲</a:t>
            </a:r>
            <a:r>
              <a:rPr sz="2800" b="1" u="wavyHeavy" dirty="0" smtClean="0">
                <a:latin typeface="楷体" panose="02010609060101010101" charset="-122"/>
                <a:ea typeface="楷体" panose="02010609060101010101" charset="-122"/>
                <a:cs typeface="楷体" panose="02010609060101010101" charset="-122"/>
                <a:sym typeface="+mn-ea"/>
              </a:rPr>
              <a:t>。</a:t>
            </a:r>
            <a:endParaRPr lang="en-US" sz="2800" b="1" u="wavyHeavy" dirty="0" smtClean="0">
              <a:latin typeface="楷体" panose="02010609060101010101" charset="-122"/>
              <a:ea typeface="楷体" panose="02010609060101010101" charset="-122"/>
              <a:cs typeface="楷体" panose="02010609060101010101" charset="-122"/>
              <a:sym typeface="+mn-ea"/>
            </a:endParaRPr>
          </a:p>
          <a:p>
            <a:r>
              <a:rPr lang="en-US" sz="2800" b="1" dirty="0">
                <a:solidFill>
                  <a:srgbClr val="FF0000"/>
                </a:solidFill>
                <a:latin typeface="楷体" panose="02010609060101010101" charset="-122"/>
                <a:ea typeface="楷体" panose="02010609060101010101" charset="-122"/>
                <a:cs typeface="楷体" panose="02010609060101010101" charset="-122"/>
                <a:sym typeface="+mn-ea"/>
              </a:rPr>
              <a:t> </a:t>
            </a:r>
            <a:r>
              <a:rPr lang="en-US" sz="2800" b="1" dirty="0" smtClean="0">
                <a:solidFill>
                  <a:srgbClr val="FF0000"/>
                </a:solidFill>
                <a:latin typeface="楷体" panose="02010609060101010101" charset="-122"/>
                <a:ea typeface="楷体" panose="02010609060101010101" charset="-122"/>
                <a:cs typeface="楷体" panose="02010609060101010101" charset="-122"/>
                <a:sym typeface="+mn-ea"/>
              </a:rPr>
              <a:t>   </a:t>
            </a:r>
            <a:r>
              <a:rPr sz="2800" b="1" u="sng" dirty="0" err="1" smtClean="0">
                <a:latin typeface="楷体" panose="02010609060101010101" charset="-122"/>
                <a:ea typeface="楷体" panose="02010609060101010101" charset="-122"/>
                <a:cs typeface="楷体" panose="02010609060101010101" charset="-122"/>
                <a:sym typeface="+mn-ea"/>
              </a:rPr>
              <a:t>但是</a:t>
            </a:r>
            <a:r>
              <a:rPr sz="2800" b="1" u="sng" dirty="0" smtClean="0">
                <a:latin typeface="楷体" panose="02010609060101010101" charset="-122"/>
                <a:ea typeface="楷体" panose="02010609060101010101" charset="-122"/>
                <a:cs typeface="楷体" panose="02010609060101010101" charset="-122"/>
                <a:sym typeface="+mn-ea"/>
              </a:rPr>
              <a:t>，</a:t>
            </a:r>
            <a:r>
              <a:rPr lang="zh-CN" altLang="en-US" sz="2800" b="1" u="sng" dirty="0">
                <a:latin typeface="楷体" panose="02010609060101010101" charset="-122"/>
                <a:ea typeface="楷体" panose="02010609060101010101" charset="-122"/>
                <a:cs typeface="楷体" panose="02010609060101010101" charset="-122"/>
                <a:sym typeface="+mn-ea"/>
              </a:rPr>
              <a:t>在群星璀璨的宇宙中</a:t>
            </a:r>
            <a:r>
              <a:rPr lang="zh-CN" altLang="en-US" sz="2800" b="1" u="sng" dirty="0" smtClean="0">
                <a:latin typeface="楷体" panose="02010609060101010101" charset="-122"/>
                <a:ea typeface="楷体" panose="02010609060101010101" charset="-122"/>
                <a:cs typeface="楷体" panose="02010609060101010101" charset="-122"/>
                <a:sym typeface="+mn-ea"/>
              </a:rPr>
              <a:t>，</a:t>
            </a:r>
            <a:r>
              <a:rPr lang="zh-CN" altLang="en-US" sz="2800" b="1" u="sng" dirty="0">
                <a:latin typeface="楷体" panose="02010609060101010101" charset="-122"/>
                <a:ea typeface="楷体" panose="02010609060101010101" charset="-122"/>
                <a:cs typeface="楷体" panose="02010609060101010101" charset="-122"/>
                <a:sym typeface="+mn-ea"/>
              </a:rPr>
              <a:t>地球是一个半径约为</a:t>
            </a:r>
            <a:r>
              <a:rPr lang="en-US" altLang="zh-CN" sz="2800" b="1" u="sng" dirty="0">
                <a:latin typeface="楷体" panose="02010609060101010101" charset="-122"/>
                <a:ea typeface="楷体" panose="02010609060101010101" charset="-122"/>
                <a:cs typeface="楷体" panose="02010609060101010101" charset="-122"/>
                <a:sym typeface="+mn-ea"/>
              </a:rPr>
              <a:t>6400</a:t>
            </a:r>
            <a:r>
              <a:rPr lang="zh-CN" altLang="en-US" sz="2800" b="1" u="sng" dirty="0">
                <a:latin typeface="楷体" panose="02010609060101010101" charset="-122"/>
                <a:ea typeface="楷体" panose="02010609060101010101" charset="-122"/>
                <a:cs typeface="楷体" panose="02010609060101010101" charset="-122"/>
                <a:sym typeface="+mn-ea"/>
              </a:rPr>
              <a:t>千米的星球。</a:t>
            </a:r>
            <a:r>
              <a:rPr sz="2800" b="1" u="sng" dirty="0" err="1" smtClean="0">
                <a:latin typeface="楷体" panose="02010609060101010101" charset="-122"/>
                <a:ea typeface="楷体" panose="02010609060101010101" charset="-122"/>
                <a:cs typeface="楷体" panose="02010609060101010101" charset="-122"/>
                <a:sym typeface="+mn-ea"/>
              </a:rPr>
              <a:t>同茫茫宇宙相比</a:t>
            </a:r>
            <a:r>
              <a:rPr sz="2800" b="1" u="sng" dirty="0" err="1">
                <a:latin typeface="楷体" panose="02010609060101010101" charset="-122"/>
                <a:ea typeface="楷体" panose="02010609060101010101" charset="-122"/>
                <a:cs typeface="楷体" panose="02010609060101010101" charset="-122"/>
                <a:sym typeface="+mn-ea"/>
              </a:rPr>
              <a:t>，</a:t>
            </a:r>
            <a:r>
              <a:rPr sz="2800" b="1" u="sng" dirty="0" err="1" smtClean="0">
                <a:latin typeface="楷体" panose="02010609060101010101" charset="-122"/>
                <a:ea typeface="楷体" panose="02010609060101010101" charset="-122"/>
                <a:cs typeface="楷体" panose="02010609060101010101" charset="-122"/>
                <a:sym typeface="+mn-ea"/>
              </a:rPr>
              <a:t>地球是渺小的</a:t>
            </a:r>
            <a:r>
              <a:rPr lang="zh-CN" altLang="en-US" sz="2800" b="1" u="sng" dirty="0" smtClean="0">
                <a:latin typeface="楷体" panose="02010609060101010101" charset="-122"/>
                <a:ea typeface="楷体" panose="02010609060101010101" charset="-122"/>
                <a:cs typeface="楷体" panose="02010609060101010101" charset="-122"/>
                <a:sym typeface="+mn-ea"/>
              </a:rPr>
              <a:t>。</a:t>
            </a:r>
            <a:r>
              <a:rPr sz="2800" b="1" dirty="0" err="1" smtClean="0">
                <a:latin typeface="楷体" panose="02010609060101010101" charset="-122"/>
                <a:ea typeface="楷体" panose="02010609060101010101" charset="-122"/>
                <a:cs typeface="楷体" panose="02010609060101010101" charset="-122"/>
                <a:sym typeface="+mn-ea"/>
              </a:rPr>
              <a:t>它只有这么大</a:t>
            </a:r>
            <a:r>
              <a:rPr sz="2800" b="1" dirty="0" err="1">
                <a:latin typeface="楷体" panose="02010609060101010101" charset="-122"/>
                <a:ea typeface="楷体" panose="02010609060101010101" charset="-122"/>
                <a:cs typeface="楷体" panose="02010609060101010101" charset="-122"/>
                <a:sym typeface="+mn-ea"/>
              </a:rPr>
              <a:t>，不会再长大</a:t>
            </a:r>
            <a:r>
              <a:rPr sz="2800" b="1" dirty="0">
                <a:latin typeface="楷体" panose="02010609060101010101" charset="-122"/>
                <a:ea typeface="楷体" panose="02010609060101010101" charset="-122"/>
                <a:cs typeface="楷体" panose="02010609060101010101" charset="-122"/>
                <a:sym typeface="+mn-ea"/>
              </a:rPr>
              <a:t>。</a:t>
            </a:r>
            <a:endParaRPr sz="2800" b="1" dirty="0">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179591" y="402793"/>
            <a:ext cx="8784897" cy="4401205"/>
          </a:xfrm>
          <a:prstGeom prst="rect">
            <a:avLst/>
          </a:prstGeom>
          <a:noFill/>
        </p:spPr>
        <p:txBody>
          <a:bodyPr wrap="square" rtlCol="0">
            <a:spAutoFit/>
          </a:bodyPr>
          <a:lstStyle/>
          <a:p>
            <a:pPr indent="542925" latinLnBrk="1"/>
            <a:r>
              <a:rPr lang="en-US" sz="2800" b="1" dirty="0">
                <a:latin typeface="宋体" panose="02010600030101010101" pitchFamily="2" charset="-122"/>
                <a:ea typeface="宋体" panose="02010600030101010101" pitchFamily="2" charset="-122"/>
                <a:cs typeface="宋体" panose="02010600030101010101" pitchFamily="2" charset="-122"/>
                <a:sym typeface="+mn-ea"/>
              </a:rPr>
              <a:t>1.</a:t>
            </a:r>
            <a:r>
              <a:rPr sz="2800" b="1" dirty="0" smtClean="0">
                <a:latin typeface="宋体" panose="02010600030101010101" pitchFamily="2" charset="-122"/>
                <a:ea typeface="宋体" panose="02010600030101010101" pitchFamily="2" charset="-122"/>
                <a:cs typeface="宋体" panose="02010600030101010101" pitchFamily="2" charset="-122"/>
                <a:sym typeface="+mn-ea"/>
              </a:rPr>
              <a:t>地球在宇航员的眼中是这样的</a:t>
            </a:r>
            <a:r>
              <a:rPr lang="zh-CN" altLang="en-US" sz="2800" b="1" dirty="0" smtClean="0">
                <a:latin typeface="宋体" panose="02010600030101010101" pitchFamily="2" charset="-122"/>
                <a:ea typeface="宋体" panose="02010600030101010101" pitchFamily="2" charset="-122"/>
                <a:cs typeface="宋体" panose="02010600030101010101" pitchFamily="2" charset="-122"/>
                <a:sym typeface="+mn-ea"/>
              </a:rPr>
              <a:t>：</a:t>
            </a:r>
            <a:r>
              <a:rPr lang="en-US" sz="2800" b="1" u="sng" dirty="0" smtClean="0">
                <a:latin typeface="宋体" panose="02010600030101010101" pitchFamily="2" charset="-122"/>
                <a:ea typeface="宋体" panose="02010600030101010101" pitchFamily="2" charset="-122"/>
                <a:cs typeface="宋体" panose="02010600030101010101" pitchFamily="2" charset="-122"/>
                <a:sym typeface="+mn-ea"/>
              </a:rPr>
              <a:t>_____________________________________________________________________________________________________________                   </a:t>
            </a:r>
            <a:endParaRPr sz="2800" b="1" dirty="0">
              <a:latin typeface="宋体" panose="02010600030101010101" pitchFamily="2" charset="-122"/>
              <a:ea typeface="宋体" panose="02010600030101010101" pitchFamily="2" charset="-122"/>
              <a:cs typeface="宋体" panose="02010600030101010101" pitchFamily="2" charset="-122"/>
              <a:sym typeface="+mn-ea"/>
            </a:endParaRPr>
          </a:p>
          <a:p>
            <a:pPr indent="542925" latinLnBrk="1"/>
            <a:r>
              <a:rPr lang="en-US" sz="2800" b="1" dirty="0">
                <a:latin typeface="宋体" panose="02010600030101010101" pitchFamily="2" charset="-122"/>
                <a:ea typeface="宋体" panose="02010600030101010101" pitchFamily="2" charset="-122"/>
                <a:cs typeface="宋体" panose="02010600030101010101" pitchFamily="2" charset="-122"/>
                <a:sym typeface="+mn-ea"/>
              </a:rPr>
              <a:t>2.</a:t>
            </a: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画</a:t>
            </a:r>
            <a:r>
              <a:rPr sz="2800" b="1" dirty="0">
                <a:latin typeface="宋体" panose="02010600030101010101" pitchFamily="2" charset="-122"/>
                <a:ea typeface="宋体" panose="02010600030101010101" pitchFamily="2" charset="-122"/>
                <a:cs typeface="宋体" panose="02010600030101010101" pitchFamily="2" charset="-122"/>
                <a:sym typeface="+mn-ea"/>
              </a:rPr>
              <a:t>“</a:t>
            </a:r>
            <a:r>
              <a:rPr sz="2800" b="1" u="sng" dirty="0">
                <a:latin typeface="宋体" panose="02010600030101010101" pitchFamily="2" charset="-122"/>
                <a:ea typeface="宋体" panose="02010600030101010101" pitchFamily="2" charset="-122"/>
                <a:cs typeface="宋体" panose="02010600030101010101" pitchFamily="2" charset="-122"/>
                <a:sym typeface="+mn-ea"/>
              </a:rPr>
              <a:t>   </a:t>
            </a:r>
            <a:r>
              <a:rPr sz="2800" b="1" dirty="0" smtClean="0">
                <a:latin typeface="宋体" panose="02010600030101010101" pitchFamily="2" charset="-122"/>
                <a:ea typeface="宋体" panose="02010600030101010101" pitchFamily="2" charset="-122"/>
                <a:cs typeface="宋体" panose="02010600030101010101" pitchFamily="2" charset="-122"/>
                <a:sym typeface="+mn-ea"/>
              </a:rPr>
              <a:t>”</a:t>
            </a:r>
            <a:r>
              <a:rPr sz="2800" b="1" dirty="0" err="1" smtClean="0">
                <a:latin typeface="宋体" panose="02010600030101010101" pitchFamily="2" charset="-122"/>
                <a:ea typeface="宋体" panose="02010600030101010101" pitchFamily="2" charset="-122"/>
                <a:cs typeface="宋体" panose="02010600030101010101" pitchFamily="2" charset="-122"/>
                <a:sym typeface="+mn-ea"/>
              </a:rPr>
              <a:t>的句子用了</a:t>
            </a:r>
            <a:r>
              <a:rPr lang="en-US" sz="2800" b="1" u="sng" dirty="0" smtClean="0">
                <a:latin typeface="宋体" panose="02010600030101010101" pitchFamily="2" charset="-122"/>
                <a:ea typeface="宋体" panose="02010600030101010101" pitchFamily="2" charset="-122"/>
                <a:cs typeface="宋体" panose="02010600030101010101" pitchFamily="2" charset="-122"/>
                <a:sym typeface="+mn-ea"/>
              </a:rPr>
              <a:t>_______</a:t>
            </a:r>
            <a:r>
              <a:rPr sz="2800" b="1" dirty="0" smtClean="0">
                <a:latin typeface="宋体" panose="02010600030101010101" pitchFamily="2" charset="-122"/>
                <a:ea typeface="宋体" panose="02010600030101010101" pitchFamily="2" charset="-122"/>
                <a:cs typeface="宋体" panose="02010600030101010101" pitchFamily="2" charset="-122"/>
                <a:sym typeface="+mn-ea"/>
              </a:rPr>
              <a:t>、</a:t>
            </a:r>
            <a:r>
              <a:rPr lang="en-US" sz="2800" b="1" u="sng" dirty="0" smtClean="0">
                <a:latin typeface="宋体" panose="02010600030101010101" pitchFamily="2" charset="-122"/>
                <a:ea typeface="宋体" panose="02010600030101010101" pitchFamily="2" charset="-122"/>
                <a:cs typeface="宋体" panose="02010600030101010101" pitchFamily="2" charset="-122"/>
                <a:sym typeface="+mn-ea"/>
              </a:rPr>
              <a:t>_______</a:t>
            </a:r>
            <a:r>
              <a:rPr sz="2800" b="1" dirty="0" smtClean="0">
                <a:latin typeface="宋体" panose="02010600030101010101" pitchFamily="2" charset="-122"/>
                <a:ea typeface="宋体" panose="02010600030101010101" pitchFamily="2" charset="-122"/>
                <a:cs typeface="宋体" panose="02010600030101010101" pitchFamily="2" charset="-122"/>
                <a:sym typeface="+mn-ea"/>
              </a:rPr>
              <a:t>、</a:t>
            </a:r>
            <a:r>
              <a:rPr lang="en-US" sz="2800" b="1" u="sng" dirty="0" smtClean="0">
                <a:latin typeface="宋体" panose="02010600030101010101" pitchFamily="2" charset="-122"/>
                <a:ea typeface="宋体" panose="02010600030101010101" pitchFamily="2" charset="-122"/>
                <a:cs typeface="宋体" panose="02010600030101010101" pitchFamily="2" charset="-122"/>
                <a:sym typeface="+mn-ea"/>
              </a:rPr>
              <a:t>______</a:t>
            </a:r>
            <a:r>
              <a:rPr sz="2800" b="1" dirty="0" err="1" smtClean="0">
                <a:latin typeface="宋体" panose="02010600030101010101" pitchFamily="2" charset="-122"/>
                <a:ea typeface="宋体" panose="02010600030101010101" pitchFamily="2" charset="-122"/>
                <a:cs typeface="宋体" panose="02010600030101010101" pitchFamily="2" charset="-122"/>
                <a:sym typeface="+mn-ea"/>
              </a:rPr>
              <a:t>的说明方法</a:t>
            </a:r>
            <a:r>
              <a:rPr sz="2800" b="1" dirty="0" err="1">
                <a:latin typeface="宋体" panose="02010600030101010101" pitchFamily="2" charset="-122"/>
                <a:ea typeface="宋体" panose="02010600030101010101" pitchFamily="2" charset="-122"/>
                <a:cs typeface="宋体" panose="02010600030101010101" pitchFamily="2" charset="-122"/>
                <a:sym typeface="+mn-ea"/>
              </a:rPr>
              <a:t>，</a:t>
            </a:r>
            <a:r>
              <a:rPr sz="2800" b="1" dirty="0" err="1" smtClean="0">
                <a:latin typeface="宋体" panose="02010600030101010101" pitchFamily="2" charset="-122"/>
                <a:ea typeface="宋体" panose="02010600030101010101" pitchFamily="2" charset="-122"/>
                <a:cs typeface="宋体" panose="02010600030101010101" pitchFamily="2" charset="-122"/>
                <a:sym typeface="+mn-ea"/>
              </a:rPr>
              <a:t>说明了</a:t>
            </a:r>
            <a:r>
              <a:rPr lang="en-US" sz="2800" b="1" u="sng" dirty="0" smtClean="0">
                <a:latin typeface="宋体" panose="02010600030101010101" pitchFamily="2" charset="-122"/>
                <a:ea typeface="宋体" panose="02010600030101010101" pitchFamily="2" charset="-122"/>
                <a:cs typeface="宋体" panose="02010600030101010101" pitchFamily="2" charset="-122"/>
                <a:sym typeface="+mn-ea"/>
              </a:rPr>
              <a:t>____________________________</a:t>
            </a:r>
            <a:r>
              <a:rPr sz="2800" b="1" dirty="0" smtClean="0">
                <a:latin typeface="宋体" panose="02010600030101010101" pitchFamily="2" charset="-122"/>
                <a:ea typeface="宋体" panose="02010600030101010101" pitchFamily="2" charset="-122"/>
                <a:cs typeface="宋体" panose="02010600030101010101" pitchFamily="2" charset="-122"/>
                <a:sym typeface="+mn-ea"/>
              </a:rPr>
              <a:t>。 </a:t>
            </a:r>
            <a:endParaRPr sz="2800" b="1" dirty="0">
              <a:latin typeface="宋体" panose="02010600030101010101" pitchFamily="2" charset="-122"/>
              <a:ea typeface="宋体" panose="02010600030101010101" pitchFamily="2" charset="-122"/>
              <a:cs typeface="宋体" panose="02010600030101010101" pitchFamily="2" charset="-122"/>
              <a:sym typeface="+mn-ea"/>
            </a:endParaRPr>
          </a:p>
          <a:p>
            <a:pPr indent="542925" latinLnBrk="1"/>
            <a:r>
              <a:rPr lang="en-US" sz="2800" b="1" dirty="0">
                <a:latin typeface="宋体" panose="02010600030101010101" pitchFamily="2" charset="-122"/>
                <a:ea typeface="宋体" panose="02010600030101010101" pitchFamily="2" charset="-122"/>
                <a:cs typeface="宋体" panose="02010600030101010101" pitchFamily="2" charset="-122"/>
                <a:sym typeface="+mn-ea"/>
              </a:rPr>
              <a:t>3</a:t>
            </a:r>
            <a:r>
              <a:rPr lang="en-US" sz="2800" b="1" dirty="0" smtClean="0">
                <a:latin typeface="宋体" panose="02010600030101010101" pitchFamily="2" charset="-122"/>
                <a:ea typeface="宋体" panose="02010600030101010101" pitchFamily="2" charset="-122"/>
                <a:cs typeface="宋体" panose="02010600030101010101" pitchFamily="2" charset="-122"/>
                <a:sym typeface="+mn-ea"/>
              </a:rPr>
              <a:t>.</a:t>
            </a:r>
            <a:r>
              <a:rPr lang="zh-CN" altLang="en-US" sz="2800" b="1" dirty="0" smtClean="0">
                <a:latin typeface="宋体" panose="02010600030101010101" pitchFamily="2" charset="-122"/>
                <a:ea typeface="宋体" panose="02010600030101010101" pitchFamily="2" charset="-122"/>
                <a:cs typeface="宋体" panose="02010600030101010101" pitchFamily="2" charset="-122"/>
                <a:sym typeface="+mn-ea"/>
              </a:rPr>
              <a:t>画“</a:t>
            </a:r>
            <a:r>
              <a:rPr lang="zh-CN" altLang="en-US" sz="2800" b="1" u="wavyHeavy" dirty="0" smtClean="0">
                <a:latin typeface="宋体" panose="02010600030101010101" pitchFamily="2" charset="-122"/>
                <a:ea typeface="宋体" panose="02010600030101010101" pitchFamily="2" charset="-122"/>
                <a:cs typeface="宋体" panose="02010600030101010101" pitchFamily="2" charset="-122"/>
                <a:sym typeface="+mn-ea"/>
              </a:rPr>
              <a:t>   </a:t>
            </a:r>
            <a:r>
              <a:rPr lang="zh-CN" altLang="en-US" sz="2800" b="1" dirty="0" smtClean="0">
                <a:latin typeface="宋体" panose="02010600030101010101" pitchFamily="2" charset="-122"/>
                <a:ea typeface="宋体" panose="02010600030101010101" pitchFamily="2" charset="-122"/>
                <a:cs typeface="宋体" panose="02010600030101010101" pitchFamily="2" charset="-122"/>
                <a:sym typeface="+mn-ea"/>
              </a:rPr>
              <a:t>”的</a:t>
            </a:r>
            <a:r>
              <a:rPr sz="2800" b="1" dirty="0" err="1" smtClean="0">
                <a:latin typeface="宋体" panose="02010600030101010101" pitchFamily="2" charset="-122"/>
                <a:ea typeface="宋体" panose="02010600030101010101" pitchFamily="2" charset="-122"/>
                <a:cs typeface="宋体" panose="02010600030101010101" pitchFamily="2" charset="-122"/>
                <a:sym typeface="+mn-ea"/>
              </a:rPr>
              <a:t>句子用了</a:t>
            </a:r>
            <a:r>
              <a:rPr sz="2800" b="1" u="sng" dirty="0" smtClean="0">
                <a:latin typeface="宋体" panose="02010600030101010101" pitchFamily="2" charset="-122"/>
                <a:ea typeface="宋体" panose="02010600030101010101" pitchFamily="2" charset="-122"/>
                <a:cs typeface="宋体" panose="02010600030101010101" pitchFamily="2" charset="-122"/>
                <a:sym typeface="+mn-ea"/>
              </a:rPr>
              <a:t>      </a:t>
            </a:r>
            <a:r>
              <a:rPr sz="2800" b="1" dirty="0">
                <a:latin typeface="宋体" panose="02010600030101010101" pitchFamily="2" charset="-122"/>
                <a:ea typeface="宋体" panose="02010600030101010101" pitchFamily="2" charset="-122"/>
                <a:cs typeface="宋体" panose="02010600030101010101" pitchFamily="2" charset="-122"/>
                <a:sym typeface="+mn-ea"/>
              </a:rPr>
              <a:t>、</a:t>
            </a:r>
            <a:r>
              <a:rPr sz="2800" b="1" u="sng" dirty="0">
                <a:latin typeface="宋体" panose="02010600030101010101" pitchFamily="2" charset="-122"/>
                <a:ea typeface="宋体" panose="02010600030101010101" pitchFamily="2" charset="-122"/>
                <a:cs typeface="宋体" panose="02010600030101010101" pitchFamily="2" charset="-122"/>
                <a:sym typeface="+mn-ea"/>
              </a:rPr>
              <a:t>     </a:t>
            </a:r>
            <a:r>
              <a:rPr sz="2800" b="1" dirty="0" err="1" smtClean="0">
                <a:latin typeface="宋体" panose="02010600030101010101" pitchFamily="2" charset="-122"/>
                <a:ea typeface="宋体" panose="02010600030101010101" pitchFamily="2" charset="-122"/>
                <a:cs typeface="宋体" panose="02010600030101010101" pitchFamily="2" charset="-122"/>
                <a:sym typeface="+mn-ea"/>
              </a:rPr>
              <a:t>的修辞手法</a:t>
            </a:r>
            <a:r>
              <a:rPr lang="zh-CN" altLang="en-US" sz="2800" b="1" dirty="0" smtClean="0">
                <a:latin typeface="宋体" panose="02010600030101010101" pitchFamily="2" charset="-122"/>
                <a:ea typeface="宋体" panose="02010600030101010101" pitchFamily="2" charset="-122"/>
                <a:cs typeface="宋体" panose="02010600030101010101" pitchFamily="2" charset="-122"/>
                <a:sym typeface="+mn-ea"/>
              </a:rPr>
              <a:t>，</a:t>
            </a:r>
            <a:r>
              <a:rPr sz="2800" b="1" dirty="0" err="1" smtClean="0">
                <a:latin typeface="宋体" panose="02010600030101010101" pitchFamily="2" charset="-122"/>
                <a:ea typeface="宋体" panose="02010600030101010101" pitchFamily="2" charset="-122"/>
                <a:cs typeface="宋体" panose="02010600030101010101" pitchFamily="2" charset="-122"/>
                <a:sym typeface="+mn-ea"/>
              </a:rPr>
              <a:t>将地球比作</a:t>
            </a:r>
            <a:r>
              <a:rPr sz="2800" b="1" u="sng" dirty="0" smtClean="0">
                <a:latin typeface="宋体" panose="02010600030101010101" pitchFamily="2" charset="-122"/>
                <a:ea typeface="宋体" panose="02010600030101010101" pitchFamily="2" charset="-122"/>
                <a:cs typeface="宋体" panose="02010600030101010101" pitchFamily="2" charset="-122"/>
                <a:sym typeface="+mn-ea"/>
              </a:rPr>
              <a:t>     </a:t>
            </a:r>
            <a:r>
              <a:rPr sz="2800" b="1" dirty="0">
                <a:latin typeface="宋体" panose="02010600030101010101" pitchFamily="2" charset="-122"/>
                <a:ea typeface="宋体" panose="02010600030101010101" pitchFamily="2" charset="-122"/>
                <a:cs typeface="宋体" panose="02010600030101010101" pitchFamily="2" charset="-122"/>
                <a:sym typeface="+mn-ea"/>
              </a:rPr>
              <a:t>、</a:t>
            </a:r>
            <a:r>
              <a:rPr sz="2800" b="1" u="sng" dirty="0">
                <a:latin typeface="宋体" panose="02010600030101010101" pitchFamily="2" charset="-122"/>
                <a:ea typeface="宋体" panose="02010600030101010101" pitchFamily="2" charset="-122"/>
                <a:cs typeface="宋体" panose="02010600030101010101" pitchFamily="2" charset="-122"/>
                <a:sym typeface="+mn-ea"/>
              </a:rPr>
              <a:t>     </a:t>
            </a:r>
            <a:r>
              <a:rPr sz="2800" b="1" dirty="0">
                <a:latin typeface="宋体" panose="02010600030101010101" pitchFamily="2" charset="-122"/>
                <a:ea typeface="宋体" panose="02010600030101010101" pitchFamily="2" charset="-122"/>
                <a:cs typeface="宋体" panose="02010600030101010101" pitchFamily="2" charset="-122"/>
                <a:sym typeface="+mn-ea"/>
              </a:rPr>
              <a:t>，</a:t>
            </a:r>
            <a:r>
              <a:rPr sz="2800" b="1" dirty="0" err="1" smtClean="0">
                <a:latin typeface="宋体" panose="02010600030101010101" pitchFamily="2" charset="-122"/>
                <a:ea typeface="宋体" panose="02010600030101010101" pitchFamily="2" charset="-122"/>
                <a:cs typeface="宋体" panose="02010600030101010101" pitchFamily="2" charset="-122"/>
                <a:sym typeface="+mn-ea"/>
              </a:rPr>
              <a:t>形象生动地说明了</a:t>
            </a:r>
            <a:r>
              <a:rPr lang="en-US" altLang="zh-CN" sz="2800" b="1" dirty="0" smtClean="0">
                <a:latin typeface="宋体" panose="02010600030101010101" pitchFamily="2" charset="-122"/>
                <a:ea typeface="宋体" panose="02010600030101010101" pitchFamily="2" charset="-122"/>
                <a:cs typeface="宋体" panose="02010600030101010101" pitchFamily="2" charset="-122"/>
                <a:sym typeface="+mn-ea"/>
              </a:rPr>
              <a:t>______________________________</a:t>
            </a:r>
            <a:r>
              <a:rPr sz="2800" b="1" dirty="0" smtClean="0">
                <a:latin typeface="宋体" panose="02010600030101010101" pitchFamily="2" charset="-122"/>
                <a:ea typeface="宋体" panose="02010600030101010101" pitchFamily="2" charset="-122"/>
                <a:cs typeface="宋体" panose="02010600030101010101" pitchFamily="2" charset="-122"/>
                <a:sym typeface="+mn-ea"/>
              </a:rPr>
              <a:t>。</a:t>
            </a:r>
            <a:endParaRPr sz="2800" b="1" dirty="0">
              <a:latin typeface="宋体" panose="02010600030101010101" pitchFamily="2" charset="-122"/>
              <a:ea typeface="宋体" panose="02010600030101010101" pitchFamily="2" charset="-122"/>
              <a:cs typeface="宋体" panose="02010600030101010101" pitchFamily="2" charset="-122"/>
              <a:sym typeface="+mn-ea"/>
            </a:endParaRPr>
          </a:p>
          <a:p>
            <a:pPr indent="542925" latinLnBrk="1"/>
            <a:r>
              <a:rPr lang="en-US" sz="2800" b="1" dirty="0">
                <a:latin typeface="宋体" panose="02010600030101010101" pitchFamily="2" charset="-122"/>
                <a:ea typeface="宋体" panose="02010600030101010101" pitchFamily="2" charset="-122"/>
                <a:cs typeface="宋体" panose="02010600030101010101" pitchFamily="2" charset="-122"/>
                <a:sym typeface="+mn-ea"/>
              </a:rPr>
              <a:t>4.</a:t>
            </a:r>
            <a:r>
              <a:rPr sz="2800" b="1" dirty="0">
                <a:latin typeface="宋体" panose="02010600030101010101" pitchFamily="2" charset="-122"/>
                <a:ea typeface="宋体" panose="02010600030101010101" pitchFamily="2" charset="-122"/>
                <a:cs typeface="宋体" panose="02010600030101010101" pitchFamily="2" charset="-122"/>
                <a:sym typeface="+mn-ea"/>
              </a:rPr>
              <a:t>看过这段话后，你对地球母亲有什么话想说？</a:t>
            </a:r>
            <a:endParaRPr sz="2800" b="1" dirty="0">
              <a:latin typeface="宋体" panose="02010600030101010101" pitchFamily="2" charset="-122"/>
              <a:ea typeface="宋体" panose="02010600030101010101" pitchFamily="2" charset="-122"/>
              <a:cs typeface="宋体" panose="02010600030101010101" pitchFamily="2" charset="-122"/>
              <a:sym typeface="+mn-ea"/>
            </a:endParaRPr>
          </a:p>
          <a:p>
            <a:pPr indent="542925" latinLnBrk="1"/>
            <a:r>
              <a:rPr lang="en-US" sz="2800" b="1" u="sng" dirty="0" smtClean="0">
                <a:latin typeface="宋体" panose="02010600030101010101" pitchFamily="2" charset="-122"/>
                <a:ea typeface="宋体" panose="02010600030101010101" pitchFamily="2" charset="-122"/>
                <a:cs typeface="宋体" panose="02010600030101010101" pitchFamily="2" charset="-122"/>
                <a:sym typeface="+mn-ea"/>
              </a:rPr>
              <a:t>___________________________________________</a:t>
            </a:r>
            <a:endParaRPr lang="zh-CN" sz="2800" b="1" u="sng" dirty="0">
              <a:solidFill>
                <a:schemeClr val="bg1"/>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6" name="文本框 5"/>
          <p:cNvSpPr txBox="1"/>
          <p:nvPr/>
        </p:nvSpPr>
        <p:spPr>
          <a:xfrm>
            <a:off x="251520" y="359713"/>
            <a:ext cx="8496944" cy="1384995"/>
          </a:xfrm>
          <a:prstGeom prst="rect">
            <a:avLst/>
          </a:prstGeom>
          <a:noFill/>
        </p:spPr>
        <p:txBody>
          <a:bodyPr wrap="square" rtlCol="0">
            <a:spAutoFit/>
          </a:bodyPr>
          <a:lstStyle/>
          <a:p>
            <a:r>
              <a:rPr lang="en-US" sz="2800" b="1" dirty="0">
                <a:solidFill>
                  <a:srgbClr val="FF0000"/>
                </a:solidFill>
                <a:latin typeface="楷体" panose="02010609060101010101" charset="-122"/>
                <a:ea typeface="楷体" panose="02010609060101010101" charset="-122"/>
                <a:cs typeface="楷体" panose="02010609060101010101" charset="-122"/>
                <a:sym typeface="+mn-ea"/>
              </a:rPr>
              <a:t>                                 </a:t>
            </a:r>
            <a:r>
              <a:rPr sz="2800" b="1" dirty="0" err="1">
                <a:solidFill>
                  <a:srgbClr val="FF0000"/>
                </a:solidFill>
                <a:latin typeface="楷体" panose="02010609060101010101" charset="-122"/>
                <a:ea typeface="楷体" panose="02010609060101010101" charset="-122"/>
                <a:cs typeface="楷体" panose="02010609060101010101" charset="-122"/>
                <a:sym typeface="+mn-ea"/>
              </a:rPr>
              <a:t>是一个晶莹的球体，</a:t>
            </a:r>
            <a:r>
              <a:rPr sz="2800" b="1" dirty="0" err="1" smtClean="0">
                <a:solidFill>
                  <a:srgbClr val="FF0000"/>
                </a:solidFill>
                <a:latin typeface="楷体" panose="02010609060101010101" charset="-122"/>
                <a:ea typeface="楷体" panose="02010609060101010101" charset="-122"/>
                <a:cs typeface="楷体" panose="02010609060101010101" charset="-122"/>
                <a:sym typeface="+mn-ea"/>
              </a:rPr>
              <a:t>上面蓝色和白色的纹痕相互交错</a:t>
            </a:r>
            <a:r>
              <a:rPr sz="2800" b="1" dirty="0" err="1">
                <a:solidFill>
                  <a:srgbClr val="FF0000"/>
                </a:solidFill>
                <a:latin typeface="楷体" panose="02010609060101010101" charset="-122"/>
                <a:ea typeface="楷体" panose="02010609060101010101" charset="-122"/>
                <a:cs typeface="楷体" panose="02010609060101010101" charset="-122"/>
                <a:sym typeface="+mn-ea"/>
              </a:rPr>
              <a:t>，周围裹着一层薄薄的水蓝色“纱衣</a:t>
            </a:r>
            <a:r>
              <a:rPr sz="2800" b="1" dirty="0">
                <a:solidFill>
                  <a:srgbClr val="FF0000"/>
                </a:solidFill>
                <a:latin typeface="楷体" panose="02010609060101010101" charset="-122"/>
                <a:ea typeface="楷体" panose="02010609060101010101" charset="-122"/>
                <a:cs typeface="楷体" panose="02010609060101010101" charset="-122"/>
                <a:sym typeface="+mn-ea"/>
              </a:rPr>
              <a:t>”。</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3" name="文本框 2"/>
          <p:cNvSpPr txBox="1"/>
          <p:nvPr/>
        </p:nvSpPr>
        <p:spPr>
          <a:xfrm>
            <a:off x="4508905" y="1679491"/>
            <a:ext cx="1287231"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作比较</a:t>
            </a:r>
            <a:endParaRPr lang="zh-CN" altLang="en-US" sz="2800" b="1" dirty="0">
              <a:solidFill>
                <a:srgbClr val="FF0000"/>
              </a:solidFill>
              <a:latin typeface="楷体" panose="02010609060101010101" charset="-122"/>
              <a:ea typeface="楷体" panose="02010609060101010101" charset="-122"/>
            </a:endParaRPr>
          </a:p>
        </p:txBody>
      </p:sp>
      <p:sp>
        <p:nvSpPr>
          <p:cNvPr id="4" name="文本框 3"/>
          <p:cNvSpPr txBox="1"/>
          <p:nvPr/>
        </p:nvSpPr>
        <p:spPr>
          <a:xfrm>
            <a:off x="4642285" y="2538507"/>
            <a:ext cx="991067"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比喻</a:t>
            </a:r>
            <a:endParaRPr lang="zh-CN" altLang="en-US" sz="2800" b="1" dirty="0">
              <a:solidFill>
                <a:srgbClr val="FF0000"/>
              </a:solidFill>
              <a:latin typeface="楷体" panose="02010609060101010101" charset="-122"/>
              <a:ea typeface="楷体" panose="02010609060101010101" charset="-122"/>
            </a:endParaRPr>
          </a:p>
        </p:txBody>
      </p:sp>
      <p:sp>
        <p:nvSpPr>
          <p:cNvPr id="5" name="文本框 4"/>
          <p:cNvSpPr txBox="1"/>
          <p:nvPr/>
        </p:nvSpPr>
        <p:spPr>
          <a:xfrm>
            <a:off x="6138363" y="1680126"/>
            <a:ext cx="1313957"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列数字</a:t>
            </a:r>
            <a:endParaRPr lang="zh-CN" altLang="en-US" sz="2800" b="1" dirty="0">
              <a:solidFill>
                <a:srgbClr val="FF0000"/>
              </a:solidFill>
              <a:latin typeface="楷体" panose="02010609060101010101" charset="-122"/>
              <a:ea typeface="楷体" panose="02010609060101010101" charset="-122"/>
            </a:endParaRPr>
          </a:p>
        </p:txBody>
      </p:sp>
      <p:sp>
        <p:nvSpPr>
          <p:cNvPr id="7" name="文本框 6"/>
          <p:cNvSpPr txBox="1"/>
          <p:nvPr/>
        </p:nvSpPr>
        <p:spPr>
          <a:xfrm>
            <a:off x="7675628" y="1689651"/>
            <a:ext cx="132696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打比方</a:t>
            </a:r>
            <a:endParaRPr lang="zh-CN" altLang="en-US" sz="2800" b="1" dirty="0">
              <a:solidFill>
                <a:srgbClr val="FF0000"/>
              </a:solidFill>
              <a:latin typeface="楷体" panose="02010609060101010101" charset="-122"/>
              <a:ea typeface="楷体" panose="02010609060101010101" charset="-122"/>
            </a:endParaRPr>
          </a:p>
        </p:txBody>
      </p:sp>
      <p:sp>
        <p:nvSpPr>
          <p:cNvPr id="8" name="文本框 7"/>
          <p:cNvSpPr txBox="1"/>
          <p:nvPr/>
        </p:nvSpPr>
        <p:spPr>
          <a:xfrm>
            <a:off x="3419872" y="2097430"/>
            <a:ext cx="5391632"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同茫茫宇宙相比，地球是渺小的</a:t>
            </a:r>
            <a:endParaRPr lang="zh-CN" altLang="en-US" sz="2800" b="1" dirty="0">
              <a:solidFill>
                <a:srgbClr val="FF0000"/>
              </a:solidFill>
              <a:latin typeface="楷体" panose="02010609060101010101" charset="-122"/>
              <a:ea typeface="楷体" panose="02010609060101010101" charset="-122"/>
            </a:endParaRPr>
          </a:p>
        </p:txBody>
      </p:sp>
      <p:sp>
        <p:nvSpPr>
          <p:cNvPr id="9" name="文本框 8"/>
          <p:cNvSpPr txBox="1"/>
          <p:nvPr/>
        </p:nvSpPr>
        <p:spPr>
          <a:xfrm>
            <a:off x="5992295" y="2538507"/>
            <a:ext cx="991067" cy="52322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拟人</a:t>
            </a:r>
            <a:endParaRPr lang="zh-CN" altLang="en-US" sz="2800" b="1">
              <a:solidFill>
                <a:srgbClr val="FF0000"/>
              </a:solidFill>
              <a:latin typeface="楷体" panose="02010609060101010101" charset="-122"/>
              <a:ea typeface="楷体" panose="02010609060101010101" charset="-122"/>
            </a:endParaRPr>
          </a:p>
        </p:txBody>
      </p:sp>
      <p:sp>
        <p:nvSpPr>
          <p:cNvPr id="10" name="文本框 9"/>
          <p:cNvSpPr txBox="1"/>
          <p:nvPr/>
        </p:nvSpPr>
        <p:spPr>
          <a:xfrm>
            <a:off x="2074962" y="2957220"/>
            <a:ext cx="991067" cy="52322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母亲</a:t>
            </a:r>
            <a:endParaRPr lang="zh-CN" altLang="en-US" sz="2800" b="1">
              <a:solidFill>
                <a:srgbClr val="FF0000"/>
              </a:solidFill>
              <a:latin typeface="楷体" panose="02010609060101010101" charset="-122"/>
              <a:ea typeface="楷体" panose="02010609060101010101" charset="-122"/>
            </a:endParaRPr>
          </a:p>
        </p:txBody>
      </p:sp>
      <p:sp>
        <p:nvSpPr>
          <p:cNvPr id="11" name="文本框 10"/>
          <p:cNvSpPr txBox="1"/>
          <p:nvPr/>
        </p:nvSpPr>
        <p:spPr>
          <a:xfrm>
            <a:off x="3284637" y="2957220"/>
            <a:ext cx="991067" cy="52322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摇篮</a:t>
            </a:r>
            <a:endParaRPr lang="zh-CN" altLang="en-US" sz="2800" b="1">
              <a:solidFill>
                <a:srgbClr val="FF0000"/>
              </a:solidFill>
              <a:latin typeface="楷体" panose="02010609060101010101" charset="-122"/>
              <a:ea typeface="楷体" panose="02010609060101010101" charset="-122"/>
            </a:endParaRPr>
          </a:p>
        </p:txBody>
      </p:sp>
      <p:sp>
        <p:nvSpPr>
          <p:cNvPr id="12" name="文本框 11"/>
          <p:cNvSpPr txBox="1"/>
          <p:nvPr/>
        </p:nvSpPr>
        <p:spPr>
          <a:xfrm>
            <a:off x="871017" y="3384049"/>
            <a:ext cx="3101777"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地球的重要作用</a:t>
            </a:r>
            <a:endParaRPr lang="zh-CN" altLang="en-US" sz="2800" b="1" dirty="0">
              <a:solidFill>
                <a:srgbClr val="FF0000"/>
              </a:solidFill>
              <a:latin typeface="楷体" panose="02010609060101010101" charset="-122"/>
              <a:ea typeface="楷体" panose="02010609060101010101" charset="-122"/>
            </a:endParaRPr>
          </a:p>
        </p:txBody>
      </p:sp>
      <p:sp>
        <p:nvSpPr>
          <p:cNvPr id="13" name="文本框 12"/>
          <p:cNvSpPr txBox="1"/>
          <p:nvPr/>
        </p:nvSpPr>
        <p:spPr>
          <a:xfrm>
            <a:off x="749568" y="4248145"/>
            <a:ext cx="7125275"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地球母亲，您养育着我们，我们也要保护您。</a:t>
            </a:r>
            <a:endParaRPr lang="zh-CN" altLang="en-US" sz="2800" b="1" dirty="0">
              <a:solidFill>
                <a:srgbClr val="FF0000"/>
              </a:solidFill>
              <a:latin typeface="楷体" panose="02010609060101010101" charset="-122"/>
              <a:ea typeface="楷体" panose="02010609060101010101" charset="-122"/>
            </a:endParaRPr>
          </a:p>
        </p:txBody>
      </p:sp>
      <p:sp>
        <p:nvSpPr>
          <p:cNvPr id="14" name="矩形标注 13"/>
          <p:cNvSpPr/>
          <p:nvPr/>
        </p:nvSpPr>
        <p:spPr>
          <a:xfrm>
            <a:off x="1835785" y="5595620"/>
            <a:ext cx="914400" cy="611505"/>
          </a:xfrm>
          <a:prstGeom prst="wedgeRectCallout">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ppt_x"/>
                                          </p:val>
                                        </p:tav>
                                        <p:tav tm="100000">
                                          <p:val>
                                            <p:strVal val="#ppt_x"/>
                                          </p:val>
                                        </p:tav>
                                      </p:tavLst>
                                    </p:anim>
                                    <p:anim calcmode="lin" valueType="num">
                                      <p:cBhvr additive="base">
                                        <p:cTn id="3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500" fill="hold"/>
                                        <p:tgtEl>
                                          <p:spTgt spid="11"/>
                                        </p:tgtEl>
                                        <p:attrNameLst>
                                          <p:attrName>ppt_x</p:attrName>
                                        </p:attrNameLst>
                                      </p:cBhvr>
                                      <p:tavLst>
                                        <p:tav tm="0">
                                          <p:val>
                                            <p:strVal val="#ppt_x"/>
                                          </p:val>
                                        </p:tav>
                                        <p:tav tm="100000">
                                          <p:val>
                                            <p:strVal val="#ppt_x"/>
                                          </p:val>
                                        </p:tav>
                                      </p:tavLst>
                                    </p:anim>
                                    <p:anim calcmode="lin" valueType="num">
                                      <p:cBhvr additive="base">
                                        <p:cTn id="5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fill="hold"/>
                                        <p:tgtEl>
                                          <p:spTgt spid="12"/>
                                        </p:tgtEl>
                                        <p:attrNameLst>
                                          <p:attrName>ppt_x</p:attrName>
                                        </p:attrNameLst>
                                      </p:cBhvr>
                                      <p:tavLst>
                                        <p:tav tm="0">
                                          <p:val>
                                            <p:strVal val="#ppt_x"/>
                                          </p:val>
                                        </p:tav>
                                        <p:tav tm="100000">
                                          <p:val>
                                            <p:strVal val="#ppt_x"/>
                                          </p:val>
                                        </p:tav>
                                      </p:tavLst>
                                    </p:anim>
                                    <p:anim calcmode="lin" valueType="num">
                                      <p:cBhvr additive="base">
                                        <p:cTn id="6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500" fill="hold"/>
                                        <p:tgtEl>
                                          <p:spTgt spid="13"/>
                                        </p:tgtEl>
                                        <p:attrNameLst>
                                          <p:attrName>ppt_x</p:attrName>
                                        </p:attrNameLst>
                                      </p:cBhvr>
                                      <p:tavLst>
                                        <p:tav tm="0">
                                          <p:val>
                                            <p:strVal val="#ppt_x"/>
                                          </p:val>
                                        </p:tav>
                                        <p:tav tm="100000">
                                          <p:val>
                                            <p:strVal val="#ppt_x"/>
                                          </p:val>
                                        </p:tav>
                                      </p:tavLst>
                                    </p:anim>
                                    <p:anim calcmode="lin" valueType="num">
                                      <p:cBhvr additive="base">
                                        <p:cTn id="6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3" grpId="0"/>
      <p:bldP spid="3" grpId="1"/>
      <p:bldP spid="4" grpId="0"/>
      <p:bldP spid="4" grpId="1"/>
      <p:bldP spid="5" grpId="0"/>
      <p:bldP spid="5" grpId="1"/>
      <p:bldP spid="7" grpId="0"/>
      <p:bldP spid="7" grpId="1"/>
      <p:bldP spid="8" grpId="0"/>
      <p:bldP spid="8" grpId="1"/>
      <p:bldP spid="9" grpId="0"/>
      <p:bldP spid="9" grpId="1"/>
      <p:bldP spid="10" grpId="0"/>
      <p:bldP spid="10" grpId="1"/>
      <p:bldP spid="11" grpId="0"/>
      <p:bldP spid="11" grpId="1"/>
      <p:bldP spid="12" grpId="0"/>
      <p:bldP spid="12" grpId="1"/>
      <p:bldP spid="13" grpId="0"/>
      <p:bldP spid="13"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82550" y="987574"/>
            <a:ext cx="8979535" cy="3969385"/>
          </a:xfrm>
          <a:prstGeom prst="rect">
            <a:avLst/>
          </a:prstGeom>
          <a:noFill/>
        </p:spPr>
        <p:txBody>
          <a:bodyPr wrap="square" rtlCol="0">
            <a:spAutoFit/>
          </a:bodyPr>
          <a:lstStyle/>
          <a:p>
            <a:r>
              <a:rPr lang="en-US" sz="2400" b="1" kern="100" dirty="0">
                <a:latin typeface="楷体" panose="02010609060101010101" charset="-122"/>
                <a:ea typeface="楷体" panose="02010609060101010101" charset="-122"/>
                <a:cs typeface="楷体" panose="02010609060101010101" charset="-122"/>
                <a:sym typeface="+mn-ea"/>
              </a:rPr>
              <a:t>  </a:t>
            </a:r>
            <a:r>
              <a:rPr lang="en-US" sz="2800" b="1" kern="100" dirty="0">
                <a:latin typeface="楷体" panose="02010609060101010101" charset="-122"/>
                <a:ea typeface="楷体" panose="02010609060101010101" charset="-122"/>
                <a:cs typeface="楷体" panose="02010609060101010101" charset="-122"/>
                <a:sym typeface="+mn-ea"/>
              </a:rPr>
              <a:t> </a:t>
            </a:r>
            <a:r>
              <a:rPr sz="2800" b="1" kern="100" dirty="0">
                <a:latin typeface="楷体" panose="02010609060101010101" charset="-122"/>
                <a:ea typeface="楷体" panose="02010609060101010101" charset="-122"/>
                <a:cs typeface="楷体" panose="02010609060101010101" charset="-122"/>
                <a:sym typeface="+mn-ea"/>
              </a:rPr>
              <a:t>“管贼</a:t>
            </a:r>
            <a:r>
              <a:rPr lang="zh-CN" sz="2800" b="1" kern="100" dirty="0">
                <a:latin typeface="楷体" panose="02010609060101010101" charset="-122"/>
                <a:ea typeface="楷体" panose="02010609060101010101" charset="-122"/>
                <a:cs typeface="楷体" panose="02010609060101010101" charset="-122"/>
                <a:sym typeface="+mn-ea"/>
              </a:rPr>
              <a:t>么</a:t>
            </a:r>
            <a:r>
              <a:rPr sz="2800" b="1" kern="100" dirty="0">
                <a:latin typeface="楷体" panose="02010609060101010101" charset="-122"/>
                <a:ea typeface="楷体" panose="02010609060101010101" charset="-122"/>
                <a:cs typeface="楷体" panose="02010609060101010101" charset="-122"/>
                <a:sym typeface="+mn-ea"/>
              </a:rPr>
              <a:t>？”</a:t>
            </a:r>
            <a:endParaRPr sz="2800" b="1" kern="100" dirty="0">
              <a:latin typeface="楷体" panose="02010609060101010101" charset="-122"/>
              <a:ea typeface="楷体" panose="02010609060101010101" charset="-122"/>
              <a:cs typeface="楷体" panose="02010609060101010101" charset="-122"/>
              <a:sym typeface="+mn-ea"/>
            </a:endParaRPr>
          </a:p>
          <a:p>
            <a:pPr algn="l">
              <a:buClrTx/>
              <a:buSzTx/>
              <a:buFontTx/>
            </a:pPr>
            <a:r>
              <a:rPr sz="2800" b="1" kern="100" dirty="0">
                <a:latin typeface="楷体" panose="02010609060101010101" charset="-122"/>
                <a:ea typeface="楷体" panose="02010609060101010101" charset="-122"/>
                <a:cs typeface="楷体" panose="02010609060101010101" charset="-122"/>
                <a:sym typeface="+mn-ea"/>
              </a:rPr>
              <a:t>　 “不是。走路的人口（喝 渴）了摘一个瓜吃，我们这里是不算（愉 偷）的。要管的是獾猪，刺猬，猹。月亮地下，你听，啦啦</a:t>
            </a:r>
            <a:r>
              <a:rPr lang="zh-CN" sz="2800" b="1" kern="100" dirty="0">
                <a:latin typeface="楷体" panose="02010609060101010101" charset="-122"/>
                <a:ea typeface="楷体" panose="02010609060101010101" charset="-122"/>
                <a:cs typeface="楷体" panose="02010609060101010101" charset="-122"/>
                <a:sym typeface="+mn-ea"/>
              </a:rPr>
              <a:t>的</a:t>
            </a:r>
            <a:r>
              <a:rPr sz="2800" b="1" kern="100" dirty="0" err="1">
                <a:latin typeface="楷体" panose="02010609060101010101" charset="-122"/>
                <a:ea typeface="楷体" panose="02010609060101010101" charset="-122"/>
                <a:cs typeface="楷体" panose="02010609060101010101" charset="-122"/>
                <a:sym typeface="+mn-ea"/>
              </a:rPr>
              <a:t>响了，猹在咬瓜了。你便（拿</a:t>
            </a:r>
            <a:r>
              <a:rPr sz="2800" b="1" kern="100" dirty="0">
                <a:latin typeface="楷体" panose="02010609060101010101" charset="-122"/>
                <a:ea typeface="楷体" panose="02010609060101010101" charset="-122"/>
                <a:cs typeface="楷体" panose="02010609060101010101" charset="-122"/>
                <a:sym typeface="+mn-ea"/>
              </a:rPr>
              <a:t> </a:t>
            </a:r>
            <a:r>
              <a:rPr sz="2800" b="1" kern="100" dirty="0" smtClean="0">
                <a:latin typeface="楷体" panose="02010609060101010101" charset="-122"/>
                <a:ea typeface="楷体" panose="02010609060101010101" charset="-122"/>
                <a:cs typeface="楷体" panose="02010609060101010101" charset="-122"/>
                <a:sym typeface="+mn-ea"/>
              </a:rPr>
              <a:t>捏</a:t>
            </a:r>
            <a:r>
              <a:rPr lang="zh-CN" altLang="en-US" sz="2800" b="1" kern="100" dirty="0" smtClean="0">
                <a:latin typeface="楷体" panose="02010609060101010101" charset="-122"/>
                <a:ea typeface="楷体" panose="02010609060101010101" charset="-122"/>
                <a:cs typeface="楷体" panose="02010609060101010101" charset="-122"/>
                <a:sym typeface="+mn-ea"/>
              </a:rPr>
              <a:t>）</a:t>
            </a:r>
            <a:r>
              <a:rPr sz="2800" b="1" kern="100" dirty="0" err="1" smtClean="0">
                <a:latin typeface="楷体" panose="02010609060101010101" charset="-122"/>
                <a:ea typeface="楷体" panose="02010609060101010101" charset="-122"/>
                <a:cs typeface="楷体" panose="02010609060101010101" charset="-122"/>
                <a:sym typeface="+mn-ea"/>
              </a:rPr>
              <a:t>了胡叉</a:t>
            </a:r>
            <a:r>
              <a:rPr sz="2800" b="1" kern="100" dirty="0" err="1">
                <a:latin typeface="楷体" panose="02010609060101010101" charset="-122"/>
                <a:ea typeface="楷体" panose="02010609060101010101" charset="-122"/>
                <a:cs typeface="楷体" panose="02010609060101010101" charset="-122"/>
                <a:sym typeface="+mn-ea"/>
              </a:rPr>
              <a:t>，轻轻地走去</a:t>
            </a:r>
            <a:r>
              <a:rPr sz="2800" b="1" kern="100" dirty="0">
                <a:latin typeface="楷体" panose="02010609060101010101" charset="-122"/>
                <a:ea typeface="楷体" panose="02010609060101010101" charset="-122"/>
                <a:cs typeface="楷体" panose="02010609060101010101" charset="-122"/>
                <a:sym typeface="+mn-ea"/>
              </a:rPr>
              <a:t>……”</a:t>
            </a:r>
            <a:endParaRPr sz="2800" b="1" kern="100" dirty="0">
              <a:latin typeface="楷体" panose="02010609060101010101" charset="-122"/>
              <a:ea typeface="楷体" panose="02010609060101010101" charset="-122"/>
              <a:cs typeface="楷体" panose="02010609060101010101" charset="-122"/>
              <a:sym typeface="+mn-ea"/>
            </a:endParaRPr>
          </a:p>
          <a:p>
            <a:pPr algn="l">
              <a:buClrTx/>
              <a:buSzTx/>
              <a:buFontTx/>
            </a:pPr>
            <a:r>
              <a:rPr sz="2800" b="1" kern="100" dirty="0">
                <a:latin typeface="楷体" panose="02010609060101010101" charset="-122"/>
                <a:ea typeface="楷体" panose="02010609060101010101" charset="-122"/>
                <a:cs typeface="楷体" panose="02010609060101010101" charset="-122"/>
                <a:sym typeface="+mn-ea"/>
              </a:rPr>
              <a:t>   </a:t>
            </a:r>
            <a:r>
              <a:rPr sz="2800" b="1" kern="100" dirty="0" err="1" smtClean="0">
                <a:latin typeface="楷体" panose="02010609060101010101" charset="-122"/>
                <a:ea typeface="楷体" panose="02010609060101010101" charset="-122"/>
                <a:cs typeface="楷体" panose="02010609060101010101" charset="-122"/>
                <a:sym typeface="+mn-ea"/>
              </a:rPr>
              <a:t>我那时并不知道这所</a:t>
            </a:r>
            <a:r>
              <a:rPr sz="2800" b="1" kern="100" dirty="0" err="1">
                <a:latin typeface="楷体" panose="02010609060101010101" charset="-122"/>
                <a:ea typeface="楷体" panose="02010609060101010101" charset="-122"/>
                <a:cs typeface="楷体" panose="02010609060101010101" charset="-122"/>
                <a:sym typeface="+mn-ea"/>
              </a:rPr>
              <a:t>（谓</a:t>
            </a:r>
            <a:r>
              <a:rPr sz="2800" b="1" kern="100" dirty="0">
                <a:latin typeface="楷体" panose="02010609060101010101" charset="-122"/>
                <a:ea typeface="楷体" panose="02010609060101010101" charset="-122"/>
                <a:cs typeface="楷体" panose="02010609060101010101" charset="-122"/>
                <a:sym typeface="+mn-ea"/>
              </a:rPr>
              <a:t> 猬）猹的是怎么一件东西——便是现在也没有知道</a:t>
            </a:r>
            <a:r>
              <a:rPr lang="en-US" sz="2800" b="1" kern="100" dirty="0">
                <a:latin typeface="楷体" panose="02010609060101010101" charset="-122"/>
                <a:ea typeface="楷体" panose="02010609060101010101" charset="-122"/>
                <a:cs typeface="楷体" panose="02010609060101010101" charset="-122"/>
                <a:sym typeface="+mn-ea"/>
              </a:rPr>
              <a:t>——</a:t>
            </a:r>
            <a:r>
              <a:rPr sz="2800" b="1" kern="100" dirty="0">
                <a:latin typeface="楷体" panose="02010609060101010101" charset="-122"/>
                <a:ea typeface="楷体" panose="02010609060101010101" charset="-122"/>
                <a:cs typeface="楷体" panose="02010609060101010101" charset="-122"/>
                <a:sym typeface="+mn-ea"/>
              </a:rPr>
              <a:t>只是无端（的 地）觉得状如小狗而很（凶猛 凶狠）。</a:t>
            </a:r>
            <a:endParaRPr sz="2800" b="1" kern="100" dirty="0">
              <a:latin typeface="楷体" panose="02010609060101010101" charset="-122"/>
              <a:ea typeface="楷体" panose="02010609060101010101" charset="-122"/>
              <a:cs typeface="楷体" panose="02010609060101010101" charset="-122"/>
              <a:sym typeface="+mn-ea"/>
            </a:endParaRPr>
          </a:p>
          <a:p>
            <a:r>
              <a:rPr sz="2800" b="1" kern="100" dirty="0">
                <a:latin typeface="楷体" panose="02010609060101010101" charset="-122"/>
                <a:ea typeface="楷体" panose="02010609060101010101" charset="-122"/>
                <a:cs typeface="楷体" panose="02010609060101010101" charset="-122"/>
                <a:sym typeface="+mn-ea"/>
              </a:rPr>
              <a:t>　</a:t>
            </a:r>
            <a:r>
              <a:rPr sz="2800" b="1" kern="100" dirty="0" smtClean="0">
                <a:latin typeface="楷体" panose="02010609060101010101" charset="-122"/>
                <a:ea typeface="楷体" panose="02010609060101010101" charset="-122"/>
                <a:cs typeface="楷体" panose="02010609060101010101" charset="-122"/>
                <a:sym typeface="+mn-ea"/>
              </a:rPr>
              <a:t>“</a:t>
            </a:r>
            <a:r>
              <a:rPr lang="zh-CN" sz="2800" b="1" kern="100" dirty="0">
                <a:latin typeface="楷体" panose="02010609060101010101" charset="-122"/>
                <a:ea typeface="楷体" panose="02010609060101010101" charset="-122"/>
                <a:cs typeface="楷体" panose="02010609060101010101" charset="-122"/>
                <a:sym typeface="+mn-ea"/>
              </a:rPr>
              <a:t>他</a:t>
            </a:r>
            <a:r>
              <a:rPr sz="2800" b="1" kern="100" dirty="0" err="1" smtClean="0">
                <a:latin typeface="楷体" panose="02010609060101010101" charset="-122"/>
                <a:ea typeface="楷体" panose="02010609060101010101" charset="-122"/>
                <a:cs typeface="楷体" panose="02010609060101010101" charset="-122"/>
                <a:sym typeface="+mn-ea"/>
              </a:rPr>
              <a:t>不咬人</a:t>
            </a:r>
            <a:r>
              <a:rPr lang="zh-CN" altLang="en-US" sz="2800" b="1" kern="100" dirty="0" smtClean="0">
                <a:latin typeface="楷体" panose="02010609060101010101" charset="-122"/>
                <a:ea typeface="楷体" panose="02010609060101010101" charset="-122"/>
                <a:cs typeface="楷体" panose="02010609060101010101" charset="-122"/>
                <a:sym typeface="+mn-ea"/>
              </a:rPr>
              <a:t>么</a:t>
            </a:r>
            <a:r>
              <a:rPr sz="2800" b="1" kern="100" dirty="0" smtClean="0">
                <a:latin typeface="楷体" panose="02010609060101010101" charset="-122"/>
                <a:ea typeface="楷体" panose="02010609060101010101" charset="-122"/>
                <a:cs typeface="楷体" panose="02010609060101010101" charset="-122"/>
                <a:sym typeface="+mn-ea"/>
              </a:rPr>
              <a:t>？”</a:t>
            </a:r>
            <a:endParaRPr sz="2800" b="1" kern="100" dirty="0">
              <a:latin typeface="楷体" panose="02010609060101010101" charset="-122"/>
              <a:ea typeface="楷体" panose="02010609060101010101" charset="-122"/>
              <a:cs typeface="楷体" panose="02010609060101010101" charset="-122"/>
              <a:sym typeface="+mn-ea"/>
            </a:endParaRPr>
          </a:p>
        </p:txBody>
      </p:sp>
      <p:sp>
        <p:nvSpPr>
          <p:cNvPr id="3" name="文本框 2"/>
          <p:cNvSpPr txBox="1"/>
          <p:nvPr/>
        </p:nvSpPr>
        <p:spPr>
          <a:xfrm>
            <a:off x="117029" y="416729"/>
            <a:ext cx="8665914" cy="523220"/>
          </a:xfrm>
          <a:prstGeom prst="rect">
            <a:avLst/>
          </a:prstGeom>
          <a:noFill/>
        </p:spPr>
        <p:txBody>
          <a:bodyPr wrap="square" rtlCol="0" anchor="t">
            <a:spAutoFit/>
          </a:bodyPr>
          <a:lstStyle/>
          <a:p>
            <a:r>
              <a:rPr lang="zh-CN" altLang="zh-CN" sz="2800" kern="100" dirty="0" smtClean="0">
                <a:latin typeface="黑体" panose="02010609060101010101" pitchFamily="49" charset="-122"/>
                <a:ea typeface="黑体" panose="02010609060101010101" pitchFamily="49" charset="-122"/>
                <a:cs typeface="黑体" panose="02010609060101010101" pitchFamily="49" charset="-122"/>
                <a:sym typeface="+mn-ea"/>
              </a:rPr>
              <a:t>根据</a:t>
            </a:r>
            <a:r>
              <a:rPr lang="zh-CN" altLang="zh-CN" sz="2800" kern="100" dirty="0">
                <a:latin typeface="黑体" panose="02010609060101010101" pitchFamily="49" charset="-122"/>
                <a:ea typeface="黑体" panose="02010609060101010101" pitchFamily="49" charset="-122"/>
                <a:cs typeface="黑体" panose="02010609060101010101" pitchFamily="49" charset="-122"/>
                <a:sym typeface="+mn-ea"/>
              </a:rPr>
              <a:t>课文内容在括号里选择正确的答案</a:t>
            </a:r>
            <a:r>
              <a:rPr lang="zh-CN" altLang="zh-CN" sz="2800" kern="100" dirty="0" smtClean="0">
                <a:latin typeface="黑体" panose="02010609060101010101" pitchFamily="49" charset="-122"/>
                <a:ea typeface="黑体" panose="02010609060101010101" pitchFamily="49" charset="-122"/>
                <a:cs typeface="黑体" panose="02010609060101010101" pitchFamily="49" charset="-122"/>
                <a:sym typeface="+mn-ea"/>
              </a:rPr>
              <a:t>，画</a:t>
            </a:r>
            <a:r>
              <a:rPr lang="zh-CN" altLang="zh-CN" sz="2800" kern="1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zh-CN" sz="2800" u="sng" kern="100"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zh-CN" sz="2800" kern="100" dirty="0">
                <a:latin typeface="黑体" panose="02010609060101010101" pitchFamily="49" charset="-122"/>
                <a:ea typeface="黑体" panose="02010609060101010101" pitchFamily="49" charset="-122"/>
                <a:cs typeface="黑体" panose="02010609060101010101" pitchFamily="49" charset="-122"/>
                <a:sym typeface="+mn-ea"/>
              </a:rPr>
              <a:t>”。</a:t>
            </a:r>
            <a:endParaRPr lang="zh-CN" altLang="zh-CN" sz="2800" kern="100" dirty="0">
              <a:latin typeface="黑体" panose="02010609060101010101" pitchFamily="49" charset="-122"/>
              <a:ea typeface="黑体" panose="02010609060101010101" pitchFamily="49" charset="-122"/>
              <a:cs typeface="黑体" panose="02010609060101010101" pitchFamily="49" charset="-122"/>
              <a:sym typeface="+mn-ea"/>
            </a:endParaRPr>
          </a:p>
        </p:txBody>
      </p:sp>
      <p:cxnSp>
        <p:nvCxnSpPr>
          <p:cNvPr id="4" name="直接连接符 3"/>
          <p:cNvCxnSpPr/>
          <p:nvPr/>
        </p:nvCxnSpPr>
        <p:spPr>
          <a:xfrm flipV="1">
            <a:off x="4754880" y="1874669"/>
            <a:ext cx="48958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2819425" y="2291864"/>
            <a:ext cx="48958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8505825" y="2724299"/>
            <a:ext cx="48958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4226431" y="3568849"/>
            <a:ext cx="48958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6573297" y="3991759"/>
            <a:ext cx="48958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2307970" y="4419114"/>
            <a:ext cx="699199"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down)">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82550" y="524510"/>
            <a:ext cx="8979535" cy="3107690"/>
          </a:xfrm>
          <a:prstGeom prst="rect">
            <a:avLst/>
          </a:prstGeom>
          <a:noFill/>
        </p:spPr>
        <p:txBody>
          <a:bodyPr wrap="square" rtlCol="0">
            <a:spAutoFit/>
          </a:bodyPr>
          <a:lstStyle/>
          <a:p>
            <a:r>
              <a:rPr lang="en-US" sz="2400" b="1" kern="100" dirty="0">
                <a:latin typeface="楷体" panose="02010609060101010101" charset="-122"/>
                <a:ea typeface="楷体" panose="02010609060101010101" charset="-122"/>
                <a:cs typeface="楷体" panose="02010609060101010101" charset="-122"/>
                <a:sym typeface="+mn-ea"/>
              </a:rPr>
              <a:t>   </a:t>
            </a:r>
            <a:r>
              <a:rPr sz="2800" b="1" kern="100" dirty="0">
                <a:latin typeface="楷体" panose="02010609060101010101" charset="-122"/>
                <a:ea typeface="楷体" panose="02010609060101010101" charset="-122"/>
                <a:cs typeface="楷体" panose="02010609060101010101" charset="-122"/>
                <a:sym typeface="+mn-ea"/>
              </a:rPr>
              <a:t>“有胡叉呢。走到了，看见猹了，你便刺。这畜生很（伶俐  </a:t>
            </a:r>
            <a:r>
              <a:rPr sz="2800" b="1" kern="100" dirty="0">
                <a:solidFill>
                  <a:schemeClr val="tx1"/>
                </a:solidFill>
                <a:latin typeface="楷体" panose="02010609060101010101" charset="-122"/>
                <a:ea typeface="楷体" panose="02010609060101010101" charset="-122"/>
                <a:cs typeface="楷体" panose="02010609060101010101" charset="-122"/>
                <a:sym typeface="+mn-ea"/>
              </a:rPr>
              <a:t>机灵），倒（</a:t>
            </a:r>
            <a:r>
              <a:rPr sz="2800" b="1" kern="100" dirty="0">
                <a:solidFill>
                  <a:schemeClr val="tx1"/>
                </a:solidFill>
                <a:latin typeface="黑体" panose="02010609060101010101" pitchFamily="49" charset="-122"/>
                <a:ea typeface="黑体" panose="02010609060101010101" pitchFamily="49" charset="-122"/>
                <a:cs typeface="楷体" panose="02010609060101010101" charset="-122"/>
                <a:sym typeface="+mn-ea"/>
              </a:rPr>
              <a:t>dào  dǎo</a:t>
            </a:r>
            <a:r>
              <a:rPr sz="2800" b="1" kern="100" dirty="0">
                <a:solidFill>
                  <a:schemeClr val="tx1"/>
                </a:solidFill>
                <a:latin typeface="楷体" panose="02010609060101010101" charset="-122"/>
                <a:ea typeface="楷体" panose="02010609060101010101" charset="-122"/>
                <a:cs typeface="楷体" panose="02010609060101010101" charset="-122"/>
                <a:sym typeface="+mn-ea"/>
              </a:rPr>
              <a:t>）向你奔(</a:t>
            </a:r>
            <a:r>
              <a:rPr sz="2800" b="1" kern="100" dirty="0">
                <a:solidFill>
                  <a:schemeClr val="tx1"/>
                </a:solidFill>
                <a:latin typeface="黑体" panose="02010609060101010101" pitchFamily="49" charset="-122"/>
                <a:ea typeface="黑体" panose="02010609060101010101" pitchFamily="49" charset="-122"/>
                <a:cs typeface="楷体" panose="02010609060101010101" charset="-122"/>
                <a:sym typeface="+mn-ea"/>
              </a:rPr>
              <a:t>bēn  bèn</a:t>
            </a:r>
            <a:r>
              <a:rPr sz="2800" b="1" kern="100" dirty="0">
                <a:solidFill>
                  <a:schemeClr val="tx1"/>
                </a:solidFill>
                <a:latin typeface="楷体" panose="02010609060101010101" charset="-122"/>
                <a:ea typeface="楷体" panose="02010609060101010101" charset="-122"/>
                <a:cs typeface="楷体" panose="02010609060101010101" charset="-122"/>
                <a:sym typeface="+mn-ea"/>
              </a:rPr>
              <a:t>)</a:t>
            </a:r>
            <a:r>
              <a:rPr sz="2800" b="1" kern="100" dirty="0" smtClean="0">
                <a:solidFill>
                  <a:schemeClr val="tx1"/>
                </a:solidFill>
                <a:latin typeface="楷体" panose="02010609060101010101" charset="-122"/>
                <a:ea typeface="楷体" panose="02010609060101010101" charset="-122"/>
                <a:cs typeface="楷体" panose="02010609060101010101" charset="-122"/>
                <a:sym typeface="+mn-ea"/>
              </a:rPr>
              <a:t>来</a:t>
            </a:r>
            <a:r>
              <a:rPr lang="zh-CN" altLang="en-US" sz="2800" b="1" kern="100" dirty="0" smtClean="0">
                <a:solidFill>
                  <a:schemeClr val="tx1"/>
                </a:solidFill>
                <a:latin typeface="楷体" panose="02010609060101010101" charset="-122"/>
                <a:ea typeface="楷体" panose="02010609060101010101" charset="-122"/>
                <a:cs typeface="楷体" panose="02010609060101010101" charset="-122"/>
                <a:sym typeface="+mn-ea"/>
              </a:rPr>
              <a:t>，</a:t>
            </a:r>
            <a:r>
              <a:rPr sz="2800" b="1" kern="100" dirty="0" err="1" smtClean="0">
                <a:solidFill>
                  <a:schemeClr val="tx1"/>
                </a:solidFill>
                <a:latin typeface="楷体" panose="02010609060101010101" charset="-122"/>
                <a:ea typeface="楷体" panose="02010609060101010101" charset="-122"/>
                <a:cs typeface="楷体" panose="02010609060101010101" charset="-122"/>
                <a:sym typeface="+mn-ea"/>
              </a:rPr>
              <a:t>反从胯下窜</a:t>
            </a:r>
            <a:r>
              <a:rPr sz="2800" b="1" kern="100" dirty="0" err="1">
                <a:solidFill>
                  <a:schemeClr val="tx1"/>
                </a:solidFill>
                <a:latin typeface="楷体" panose="02010609060101010101" charset="-122"/>
                <a:ea typeface="楷体" panose="02010609060101010101" charset="-122"/>
                <a:cs typeface="楷体" panose="02010609060101010101" charset="-122"/>
                <a:sym typeface="+mn-ea"/>
              </a:rPr>
              <a:t>（</a:t>
            </a:r>
            <a:r>
              <a:rPr sz="2800" b="1" kern="100" dirty="0" err="1">
                <a:solidFill>
                  <a:schemeClr val="tx1"/>
                </a:solidFill>
                <a:latin typeface="黑体" panose="02010609060101010101" pitchFamily="49" charset="-122"/>
                <a:ea typeface="黑体" panose="02010609060101010101" pitchFamily="49" charset="-122"/>
                <a:cs typeface="楷体" panose="02010609060101010101" charset="-122"/>
                <a:sym typeface="+mn-ea"/>
              </a:rPr>
              <a:t>cuàn</a:t>
            </a:r>
            <a:r>
              <a:rPr sz="2800" b="1" kern="100" dirty="0">
                <a:solidFill>
                  <a:schemeClr val="tx1"/>
                </a:solidFill>
                <a:latin typeface="黑体" panose="02010609060101010101" pitchFamily="49" charset="-122"/>
                <a:ea typeface="黑体" panose="02010609060101010101" pitchFamily="49" charset="-122"/>
                <a:cs typeface="楷体" panose="02010609060101010101" charset="-122"/>
                <a:sym typeface="+mn-ea"/>
              </a:rPr>
              <a:t>  chuàn</a:t>
            </a:r>
            <a:r>
              <a:rPr sz="2800" b="1" kern="100" dirty="0">
                <a:solidFill>
                  <a:schemeClr val="tx1"/>
                </a:solidFill>
                <a:latin typeface="楷体" panose="02010609060101010101" charset="-122"/>
                <a:ea typeface="楷体" panose="02010609060101010101" charset="-122"/>
                <a:cs typeface="楷体" panose="02010609060101010101" charset="-122"/>
                <a:sym typeface="+mn-ea"/>
              </a:rPr>
              <a:t>)了</a:t>
            </a:r>
            <a:r>
              <a:rPr sz="2800" b="1" kern="100" dirty="0" smtClean="0">
                <a:solidFill>
                  <a:schemeClr val="tx1"/>
                </a:solidFill>
                <a:latin typeface="楷体" panose="02010609060101010101" charset="-122"/>
                <a:ea typeface="楷体" panose="02010609060101010101" charset="-122"/>
                <a:cs typeface="楷体" panose="02010609060101010101" charset="-122"/>
                <a:sym typeface="+mn-ea"/>
              </a:rPr>
              <a:t>。</a:t>
            </a:r>
            <a:r>
              <a:rPr lang="zh-CN" altLang="en-US" sz="2800" b="1" kern="100" dirty="0" smtClean="0">
                <a:solidFill>
                  <a:schemeClr val="tx1"/>
                </a:solidFill>
                <a:latin typeface="楷体" panose="02010609060101010101" charset="-122"/>
                <a:ea typeface="楷体" panose="02010609060101010101" charset="-122"/>
                <a:cs typeface="楷体" panose="02010609060101010101" charset="-122"/>
                <a:sym typeface="+mn-ea"/>
              </a:rPr>
              <a:t>他</a:t>
            </a:r>
            <a:r>
              <a:rPr sz="2800" b="1" kern="100" dirty="0" err="1" smtClean="0">
                <a:solidFill>
                  <a:schemeClr val="tx1"/>
                </a:solidFill>
                <a:latin typeface="楷体" panose="02010609060101010101" charset="-122"/>
                <a:ea typeface="楷体" panose="02010609060101010101" charset="-122"/>
                <a:cs typeface="楷体" panose="02010609060101010101" charset="-122"/>
                <a:sym typeface="+mn-ea"/>
              </a:rPr>
              <a:t>的皮毛是油一般的滑</a:t>
            </a:r>
            <a:r>
              <a:rPr sz="2800" b="1" kern="100" dirty="0">
                <a:solidFill>
                  <a:schemeClr val="tx1"/>
                </a:solidFill>
                <a:latin typeface="楷体" panose="02010609060101010101" charset="-122"/>
                <a:ea typeface="楷体" panose="02010609060101010101" charset="-122"/>
                <a:cs typeface="楷体" panose="02010609060101010101" charset="-122"/>
                <a:sym typeface="+mn-ea"/>
              </a:rPr>
              <a:t>……”</a:t>
            </a:r>
            <a:endParaRPr sz="2800" b="1" kern="100" dirty="0">
              <a:solidFill>
                <a:schemeClr val="tx1"/>
              </a:solidFill>
              <a:latin typeface="楷体" panose="02010609060101010101" charset="-122"/>
              <a:ea typeface="楷体" panose="02010609060101010101" charset="-122"/>
              <a:cs typeface="楷体" panose="02010609060101010101" charset="-122"/>
              <a:sym typeface="+mn-ea"/>
            </a:endParaRPr>
          </a:p>
          <a:p>
            <a:r>
              <a:rPr sz="2800" b="1" kern="100" dirty="0">
                <a:solidFill>
                  <a:schemeClr val="tx1"/>
                </a:solidFill>
                <a:latin typeface="楷体" panose="02010609060101010101" charset="-122"/>
                <a:ea typeface="楷体" panose="02010609060101010101" charset="-122"/>
                <a:cs typeface="楷体" panose="02010609060101010101" charset="-122"/>
                <a:sym typeface="+mn-ea"/>
              </a:rPr>
              <a:t>    我素不知道天下有这许多新鲜事  海边有如许五色的贝壳  西瓜有这样危险的（经历  经过） 我先前单知道</a:t>
            </a:r>
            <a:r>
              <a:rPr lang="zh-CN" sz="2800" b="1" kern="100" dirty="0">
                <a:solidFill>
                  <a:schemeClr val="tx1"/>
                </a:solidFill>
                <a:latin typeface="楷体" panose="02010609060101010101" charset="-122"/>
                <a:ea typeface="楷体" panose="02010609060101010101" charset="-122"/>
                <a:cs typeface="楷体" panose="02010609060101010101" charset="-122"/>
                <a:sym typeface="+mn-ea"/>
              </a:rPr>
              <a:t>他</a:t>
            </a:r>
            <a:r>
              <a:rPr sz="2800" b="1" kern="100" dirty="0">
                <a:solidFill>
                  <a:schemeClr val="tx1"/>
                </a:solidFill>
                <a:latin typeface="楷体" panose="02010609060101010101" charset="-122"/>
                <a:ea typeface="楷体" panose="02010609060101010101" charset="-122"/>
                <a:cs typeface="楷体" panose="02010609060101010101" charset="-122"/>
                <a:sym typeface="+mn-ea"/>
              </a:rPr>
              <a:t>在水果店里（出卖  出售）罢了</a:t>
            </a:r>
            <a:r>
              <a:rPr lang="zh-CN" sz="2800" b="1" kern="100" dirty="0">
                <a:solidFill>
                  <a:schemeClr val="tx1"/>
                </a:solidFill>
                <a:latin typeface="楷体" panose="02010609060101010101" charset="-122"/>
                <a:ea typeface="楷体" panose="02010609060101010101" charset="-122"/>
                <a:cs typeface="楷体" panose="02010609060101010101" charset="-122"/>
                <a:sym typeface="+mn-ea"/>
              </a:rPr>
              <a:t>。</a:t>
            </a:r>
            <a:endParaRPr lang="zh-CN" sz="2800" b="1" kern="100" dirty="0">
              <a:solidFill>
                <a:schemeClr val="tx1"/>
              </a:solidFill>
              <a:latin typeface="楷体" panose="02010609060101010101" charset="-122"/>
              <a:ea typeface="楷体" panose="02010609060101010101" charset="-122"/>
              <a:cs typeface="楷体" panose="02010609060101010101" charset="-122"/>
              <a:sym typeface="+mn-ea"/>
            </a:endParaRPr>
          </a:p>
        </p:txBody>
      </p:sp>
      <p:sp>
        <p:nvSpPr>
          <p:cNvPr id="3" name="文本框 2"/>
          <p:cNvSpPr txBox="1"/>
          <p:nvPr/>
        </p:nvSpPr>
        <p:spPr>
          <a:xfrm>
            <a:off x="5851525" y="2219325"/>
            <a:ext cx="506095"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a:t>
            </a:r>
            <a:endParaRPr lang="zh-CN" altLang="en-US" sz="2800" b="1">
              <a:solidFill>
                <a:srgbClr val="FF0000"/>
              </a:solidFill>
              <a:latin typeface="楷体" panose="02010609060101010101" charset="-122"/>
              <a:ea typeface="楷体" panose="02010609060101010101" charset="-122"/>
            </a:endParaRPr>
          </a:p>
        </p:txBody>
      </p:sp>
      <p:sp>
        <p:nvSpPr>
          <p:cNvPr id="4" name="文本框 3"/>
          <p:cNvSpPr txBox="1"/>
          <p:nvPr/>
        </p:nvSpPr>
        <p:spPr>
          <a:xfrm>
            <a:off x="1247775" y="2676525"/>
            <a:ext cx="443230" cy="52197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a:t>
            </a:r>
            <a:endParaRPr lang="zh-CN" altLang="en-US" sz="2800" b="1" dirty="0">
              <a:solidFill>
                <a:srgbClr val="FF0000"/>
              </a:solidFill>
              <a:latin typeface="楷体" panose="02010609060101010101" charset="-122"/>
              <a:ea typeface="楷体" panose="02010609060101010101" charset="-122"/>
            </a:endParaRPr>
          </a:p>
        </p:txBody>
      </p:sp>
      <p:sp>
        <p:nvSpPr>
          <p:cNvPr id="5" name="文本框 4"/>
          <p:cNvSpPr txBox="1"/>
          <p:nvPr/>
        </p:nvSpPr>
        <p:spPr>
          <a:xfrm>
            <a:off x="6809740" y="2676525"/>
            <a:ext cx="370205"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a:t>
            </a:r>
            <a:endParaRPr lang="zh-CN" altLang="en-US" sz="2800" b="1">
              <a:solidFill>
                <a:srgbClr val="FF0000"/>
              </a:solidFill>
              <a:latin typeface="楷体" panose="02010609060101010101" charset="-122"/>
              <a:ea typeface="楷体" panose="02010609060101010101" charset="-122"/>
            </a:endParaRPr>
          </a:p>
        </p:txBody>
      </p:sp>
      <p:cxnSp>
        <p:nvCxnSpPr>
          <p:cNvPr id="9" name="直接连接符 8"/>
          <p:cNvCxnSpPr/>
          <p:nvPr/>
        </p:nvCxnSpPr>
        <p:spPr>
          <a:xfrm flipV="1">
            <a:off x="612140" y="1388745"/>
            <a:ext cx="63563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3688080" y="1379855"/>
            <a:ext cx="63563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6752590" y="1389380"/>
            <a:ext cx="63563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2339752" y="1820545"/>
            <a:ext cx="63563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4839970" y="3118485"/>
            <a:ext cx="63563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3032728" y="3547110"/>
            <a:ext cx="699199"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751205" y="3822700"/>
            <a:ext cx="6262370" cy="521970"/>
          </a:xfrm>
          <a:prstGeom prst="rect">
            <a:avLst/>
          </a:prstGeom>
          <a:noFill/>
        </p:spPr>
        <p:txBody>
          <a:bodyPr wrap="none" rtlCol="0" anchor="t">
            <a:spAutoFit/>
          </a:bodyPr>
          <a:lstStyle/>
          <a:p>
            <a:r>
              <a:rPr lang="en-US" altLang="zh-CN" sz="2800" b="1" kern="100" dirty="0">
                <a:latin typeface="宋体" panose="02010600030101010101" pitchFamily="2" charset="-122"/>
                <a:ea typeface="宋体" panose="02010600030101010101" pitchFamily="2" charset="-122"/>
                <a:cs typeface="宋体" panose="02010600030101010101" pitchFamily="2" charset="-122"/>
                <a:sym typeface="+mn-ea"/>
              </a:rPr>
              <a:t>1.</a:t>
            </a:r>
            <a:r>
              <a:rPr lang="zh-CN" altLang="zh-CN" sz="2800" b="1" kern="100" dirty="0">
                <a:latin typeface="宋体" panose="02010600030101010101" pitchFamily="2" charset="-122"/>
                <a:ea typeface="宋体" panose="02010600030101010101" pitchFamily="2" charset="-122"/>
                <a:cs typeface="宋体" panose="02010600030101010101" pitchFamily="2" charset="-122"/>
                <a:sym typeface="+mn-ea"/>
              </a:rPr>
              <a:t>给上文的最后一个自然段加上标点。</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ppt_x"/>
                                          </p:val>
                                        </p:tav>
                                        <p:tav tm="100000">
                                          <p:val>
                                            <p:strVal val="#ppt_x"/>
                                          </p:val>
                                        </p:tav>
                                      </p:tavLst>
                                    </p:anim>
                                    <p:anim calcmode="lin" valueType="num">
                                      <p:cBhvr additive="base">
                                        <p:cTn id="4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500" fill="hold"/>
                                        <p:tgtEl>
                                          <p:spTgt spid="4"/>
                                        </p:tgtEl>
                                        <p:attrNameLst>
                                          <p:attrName>ppt_x</p:attrName>
                                        </p:attrNameLst>
                                      </p:cBhvr>
                                      <p:tavLst>
                                        <p:tav tm="0">
                                          <p:val>
                                            <p:strVal val="#ppt_x"/>
                                          </p:val>
                                        </p:tav>
                                        <p:tav tm="100000">
                                          <p:val>
                                            <p:strVal val="#ppt_x"/>
                                          </p:val>
                                        </p:tav>
                                      </p:tavLst>
                                    </p:anim>
                                    <p:anim calcmode="lin" valueType="num">
                                      <p:cBhvr additive="base">
                                        <p:cTn id="5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500" fill="hold"/>
                                        <p:tgtEl>
                                          <p:spTgt spid="5"/>
                                        </p:tgtEl>
                                        <p:attrNameLst>
                                          <p:attrName>ppt_x</p:attrName>
                                        </p:attrNameLst>
                                      </p:cBhvr>
                                      <p:tavLst>
                                        <p:tav tm="0">
                                          <p:val>
                                            <p:strVal val="#ppt_x"/>
                                          </p:val>
                                        </p:tav>
                                        <p:tav tm="100000">
                                          <p:val>
                                            <p:strVal val="#ppt_x"/>
                                          </p:val>
                                        </p:tav>
                                      </p:tavLst>
                                    </p:anim>
                                    <p:anim calcmode="lin" valueType="num">
                                      <p:cBhvr additive="base">
                                        <p:cTn id="5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P spid="5" grpId="0"/>
      <p:bldP spid="5" grpId="1"/>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8100" y="535940"/>
            <a:ext cx="9085580" cy="3770263"/>
          </a:xfrm>
          <a:prstGeom prst="rect">
            <a:avLst/>
          </a:prstGeom>
          <a:noFill/>
        </p:spPr>
        <p:txBody>
          <a:bodyPr wrap="square">
            <a:spAutoFit/>
          </a:bodyPr>
          <a:lstStyle/>
          <a:p>
            <a:pPr algn="just">
              <a:spcBef>
                <a:spcPts val="600"/>
              </a:spcBef>
              <a:spcAft>
                <a:spcPts val="0"/>
              </a:spcAft>
            </a:pPr>
            <a:r>
              <a:rPr lang="en-US" altLang="zh-CN" sz="2800" b="1" kern="100" dirty="0">
                <a:latin typeface="宋体" panose="02010600030101010101" pitchFamily="2" charset="-122"/>
                <a:ea typeface="宋体" panose="02010600030101010101" pitchFamily="2" charset="-122"/>
                <a:cs typeface="宋体" panose="02010600030101010101" pitchFamily="2" charset="-122"/>
              </a:rPr>
              <a:t>    2.</a:t>
            </a:r>
            <a:r>
              <a:rPr lang="zh-CN" altLang="zh-CN" sz="2800" b="1" kern="100" dirty="0">
                <a:latin typeface="宋体" panose="02010600030101010101" pitchFamily="2" charset="-122"/>
                <a:ea typeface="宋体" panose="02010600030101010101" pitchFamily="2" charset="-122"/>
                <a:cs typeface="宋体" panose="02010600030101010101" pitchFamily="2" charset="-122"/>
              </a:rPr>
              <a:t>上面的文字选自课文《</a:t>
            </a:r>
            <a:r>
              <a:rPr lang="zh-CN" altLang="zh-CN" sz="2800" b="1" u="sng" kern="100" dirty="0">
                <a:latin typeface="宋体" panose="02010600030101010101" pitchFamily="2" charset="-122"/>
                <a:ea typeface="宋体" panose="02010600030101010101" pitchFamily="2" charset="-122"/>
                <a:cs typeface="宋体" panose="02010600030101010101" pitchFamily="2" charset="-122"/>
              </a:rPr>
              <a:t>        </a:t>
            </a:r>
            <a:r>
              <a:rPr lang="zh-CN" altLang="zh-CN" sz="2800" b="1" kern="100" dirty="0">
                <a:latin typeface="宋体" panose="02010600030101010101" pitchFamily="2" charset="-122"/>
                <a:ea typeface="宋体" panose="02010600030101010101" pitchFamily="2" charset="-122"/>
                <a:cs typeface="宋体" panose="02010600030101010101" pitchFamily="2" charset="-122"/>
              </a:rPr>
              <a:t>》，它的作者是</a:t>
            </a:r>
            <a:r>
              <a:rPr lang="zh-CN" altLang="zh-CN" sz="2800" b="1" u="sng" kern="100" dirty="0">
                <a:latin typeface="宋体" panose="02010600030101010101" pitchFamily="2" charset="-122"/>
                <a:ea typeface="宋体" panose="02010600030101010101" pitchFamily="2" charset="-122"/>
                <a:cs typeface="宋体" panose="02010600030101010101" pitchFamily="2" charset="-122"/>
              </a:rPr>
              <a:t>      </a:t>
            </a:r>
            <a:r>
              <a:rPr lang="zh-CN" altLang="zh-CN" sz="2800" b="1" kern="100" dirty="0">
                <a:latin typeface="宋体" panose="02010600030101010101" pitchFamily="2" charset="-122"/>
                <a:ea typeface="宋体" panose="02010600030101010101" pitchFamily="2" charset="-122"/>
                <a:cs typeface="宋体" panose="02010600030101010101" pitchFamily="2" charset="-122"/>
              </a:rPr>
              <a:t>，课文节选自他的小说《</a:t>
            </a:r>
            <a:r>
              <a:rPr lang="zh-CN" altLang="zh-CN" sz="2800" b="1" u="sng" kern="100" dirty="0">
                <a:latin typeface="宋体" panose="02010600030101010101" pitchFamily="2" charset="-122"/>
                <a:ea typeface="宋体" panose="02010600030101010101" pitchFamily="2" charset="-122"/>
                <a:cs typeface="宋体" panose="02010600030101010101" pitchFamily="2" charset="-122"/>
              </a:rPr>
              <a:t>       </a:t>
            </a:r>
            <a:r>
              <a:rPr lang="zh-CN" altLang="zh-CN" sz="2800" b="1" kern="100" dirty="0">
                <a:latin typeface="宋体" panose="02010600030101010101" pitchFamily="2" charset="-122"/>
                <a:ea typeface="宋体" panose="02010600030101010101" pitchFamily="2" charset="-122"/>
                <a:cs typeface="宋体" panose="02010600030101010101" pitchFamily="2" charset="-122"/>
              </a:rPr>
              <a:t>》。</a:t>
            </a:r>
            <a:endParaRPr lang="zh-CN" altLang="zh-CN" sz="2800" b="1" kern="100" dirty="0">
              <a:latin typeface="宋体" panose="02010600030101010101" pitchFamily="2" charset="-122"/>
              <a:ea typeface="宋体" panose="02010600030101010101" pitchFamily="2" charset="-122"/>
              <a:cs typeface="宋体" panose="02010600030101010101" pitchFamily="2" charset="-122"/>
            </a:endParaRPr>
          </a:p>
          <a:p>
            <a:pPr algn="just">
              <a:spcBef>
                <a:spcPts val="600"/>
              </a:spcBef>
              <a:spcAft>
                <a:spcPts val="0"/>
              </a:spcAft>
            </a:pPr>
            <a:r>
              <a:rPr lang="en-US" altLang="zh-CN" sz="2800" b="1" kern="100" dirty="0">
                <a:latin typeface="宋体" panose="02010600030101010101" pitchFamily="2" charset="-122"/>
                <a:ea typeface="宋体" panose="02010600030101010101" pitchFamily="2" charset="-122"/>
                <a:cs typeface="宋体" panose="02010600030101010101" pitchFamily="2" charset="-122"/>
              </a:rPr>
              <a:t>    3.</a:t>
            </a:r>
            <a:r>
              <a:rPr lang="zh-CN" altLang="zh-CN" sz="2800" b="1" kern="100" dirty="0">
                <a:latin typeface="宋体" panose="02010600030101010101" pitchFamily="2" charset="-122"/>
                <a:ea typeface="宋体" panose="02010600030101010101" pitchFamily="2" charset="-122"/>
                <a:cs typeface="宋体" panose="02010600030101010101" pitchFamily="2" charset="-122"/>
              </a:rPr>
              <a:t>上面的文字一、二和四、五自然段都加了双引号，那是写的</a:t>
            </a:r>
            <a:r>
              <a:rPr lang="zh-CN" altLang="zh-CN" sz="2800" b="1" u="sng" kern="100" dirty="0">
                <a:latin typeface="宋体" panose="02010600030101010101" pitchFamily="2" charset="-122"/>
                <a:ea typeface="宋体" panose="02010600030101010101" pitchFamily="2" charset="-122"/>
                <a:cs typeface="宋体" panose="02010600030101010101" pitchFamily="2" charset="-122"/>
              </a:rPr>
              <a:t>      </a:t>
            </a:r>
            <a:r>
              <a:rPr lang="zh-CN" altLang="zh-CN" sz="2800" b="1" kern="100" dirty="0">
                <a:latin typeface="宋体" panose="02010600030101010101" pitchFamily="2" charset="-122"/>
                <a:ea typeface="宋体" panose="02010600030101010101" pitchFamily="2" charset="-122"/>
                <a:cs typeface="宋体" panose="02010600030101010101" pitchFamily="2" charset="-122"/>
              </a:rPr>
              <a:t>和</a:t>
            </a:r>
            <a:r>
              <a:rPr lang="zh-CN" altLang="zh-CN" sz="2800" b="1" u="sng" kern="100" dirty="0">
                <a:latin typeface="宋体" panose="02010600030101010101" pitchFamily="2" charset="-122"/>
                <a:ea typeface="宋体" panose="02010600030101010101" pitchFamily="2" charset="-122"/>
                <a:cs typeface="宋体" panose="02010600030101010101" pitchFamily="2" charset="-122"/>
              </a:rPr>
              <a:t>      </a:t>
            </a:r>
            <a:r>
              <a:rPr lang="zh-CN" altLang="zh-CN" sz="2800" b="1" kern="100" dirty="0">
                <a:latin typeface="宋体" panose="02010600030101010101" pitchFamily="2" charset="-122"/>
                <a:ea typeface="宋体" panose="02010600030101010101" pitchFamily="2" charset="-122"/>
                <a:cs typeface="宋体" panose="02010600030101010101" pitchFamily="2" charset="-122"/>
              </a:rPr>
              <a:t>对话。文段中出现了两处省略号，这儿都表示</a:t>
            </a:r>
            <a:r>
              <a:rPr lang="zh-CN" altLang="zh-CN" sz="2800" b="1" u="sng" kern="100" dirty="0">
                <a:latin typeface="宋体" panose="02010600030101010101" pitchFamily="2" charset="-122"/>
                <a:ea typeface="宋体" panose="02010600030101010101" pitchFamily="2" charset="-122"/>
                <a:cs typeface="宋体" panose="02010600030101010101" pitchFamily="2" charset="-122"/>
              </a:rPr>
              <a:t>          </a:t>
            </a:r>
            <a:r>
              <a:rPr lang="zh-CN" altLang="zh-CN" sz="2800" b="1" kern="100" dirty="0">
                <a:latin typeface="宋体" panose="02010600030101010101" pitchFamily="2" charset="-122"/>
                <a:ea typeface="宋体" panose="02010600030101010101" pitchFamily="2" charset="-122"/>
                <a:cs typeface="宋体" panose="02010600030101010101" pitchFamily="2" charset="-122"/>
              </a:rPr>
              <a:t>。两处破折号，第一处表示</a:t>
            </a:r>
            <a:r>
              <a:rPr lang="zh-CN" altLang="zh-CN" sz="2800" b="1" u="sng" kern="100" dirty="0">
                <a:latin typeface="宋体" panose="02010600030101010101" pitchFamily="2" charset="-122"/>
                <a:ea typeface="宋体" panose="02010600030101010101" pitchFamily="2" charset="-122"/>
                <a:cs typeface="宋体" panose="02010600030101010101" pitchFamily="2" charset="-122"/>
              </a:rPr>
              <a:t>          </a:t>
            </a:r>
            <a:r>
              <a:rPr lang="zh-CN" altLang="zh-CN" sz="2800" b="1" kern="100" dirty="0">
                <a:latin typeface="宋体" panose="02010600030101010101" pitchFamily="2" charset="-122"/>
                <a:ea typeface="宋体" panose="02010600030101010101" pitchFamily="2" charset="-122"/>
                <a:cs typeface="宋体" panose="02010600030101010101" pitchFamily="2" charset="-122"/>
              </a:rPr>
              <a:t>，第二处表示</a:t>
            </a:r>
            <a:r>
              <a:rPr lang="zh-CN" altLang="zh-CN" sz="2800" b="1" u="sng" kern="100" dirty="0">
                <a:latin typeface="宋体" panose="02010600030101010101" pitchFamily="2" charset="-122"/>
                <a:ea typeface="宋体" panose="02010600030101010101" pitchFamily="2" charset="-122"/>
                <a:cs typeface="宋体" panose="02010600030101010101" pitchFamily="2" charset="-122"/>
              </a:rPr>
              <a:t>          </a:t>
            </a:r>
            <a:r>
              <a:rPr lang="zh-CN" altLang="zh-CN" sz="2800" b="1" kern="100" dirty="0">
                <a:latin typeface="宋体" panose="02010600030101010101" pitchFamily="2" charset="-122"/>
                <a:ea typeface="宋体" panose="02010600030101010101" pitchFamily="2" charset="-122"/>
                <a:cs typeface="宋体" panose="02010600030101010101" pitchFamily="2" charset="-122"/>
              </a:rPr>
              <a:t>。</a:t>
            </a:r>
            <a:endParaRPr lang="zh-CN" altLang="zh-CN" sz="2800" b="1" kern="100" dirty="0">
              <a:latin typeface="宋体" panose="02010600030101010101" pitchFamily="2" charset="-122"/>
              <a:ea typeface="宋体" panose="02010600030101010101" pitchFamily="2" charset="-122"/>
              <a:cs typeface="宋体" panose="02010600030101010101" pitchFamily="2" charset="-122"/>
            </a:endParaRPr>
          </a:p>
          <a:p>
            <a:pPr algn="just">
              <a:spcBef>
                <a:spcPts val="600"/>
              </a:spcBef>
              <a:spcAft>
                <a:spcPts val="0"/>
              </a:spcAft>
            </a:pPr>
            <a:r>
              <a:rPr lang="en-US" altLang="zh-CN" sz="2800" b="1" kern="100" dirty="0">
                <a:latin typeface="宋体" panose="02010600030101010101" pitchFamily="2" charset="-122"/>
                <a:ea typeface="宋体" panose="02010600030101010101" pitchFamily="2" charset="-122"/>
                <a:cs typeface="宋体" panose="02010600030101010101" pitchFamily="2" charset="-122"/>
              </a:rPr>
              <a:t>    4.</a:t>
            </a:r>
            <a:r>
              <a:rPr lang="zh-CN" altLang="en-US" sz="2800" b="1" kern="100" dirty="0">
                <a:latin typeface="宋体" panose="02010600030101010101" pitchFamily="2" charset="-122"/>
                <a:ea typeface="宋体" panose="02010600030101010101" pitchFamily="2" charset="-122"/>
                <a:cs typeface="宋体" panose="02010600030101010101" pitchFamily="2" charset="-122"/>
              </a:rPr>
              <a:t>读了</a:t>
            </a:r>
            <a:r>
              <a:rPr lang="zh-CN" altLang="en-US" sz="2800" b="1" kern="100" dirty="0" smtClean="0">
                <a:latin typeface="宋体" panose="02010600030101010101" pitchFamily="2" charset="-122"/>
                <a:ea typeface="宋体" panose="02010600030101010101" pitchFamily="2" charset="-122"/>
                <a:cs typeface="宋体" panose="02010600030101010101" pitchFamily="2" charset="-122"/>
              </a:rPr>
              <a:t>上文，</a:t>
            </a:r>
            <a:r>
              <a:rPr lang="zh-CN" altLang="en-US" sz="2800" b="1" kern="100" dirty="0">
                <a:latin typeface="宋体" panose="02010600030101010101" pitchFamily="2" charset="-122"/>
                <a:ea typeface="宋体" panose="02010600030101010101" pitchFamily="2" charset="-122"/>
                <a:cs typeface="宋体" panose="02010600030101010101" pitchFamily="2" charset="-122"/>
              </a:rPr>
              <a:t>你认为闰土是一个怎样的少年</a:t>
            </a:r>
            <a:r>
              <a:rPr lang="zh-CN" altLang="en-US" sz="2800" b="1" kern="100" dirty="0" smtClean="0">
                <a:latin typeface="宋体" panose="02010600030101010101" pitchFamily="2" charset="-122"/>
                <a:ea typeface="宋体" panose="02010600030101010101" pitchFamily="2" charset="-122"/>
                <a:cs typeface="宋体" panose="02010600030101010101" pitchFamily="2" charset="-122"/>
              </a:rPr>
              <a:t>？</a:t>
            </a:r>
            <a:endParaRPr lang="en-US" altLang="zh-CN" sz="2800" b="1" kern="100" dirty="0" smtClean="0">
              <a:latin typeface="宋体" panose="02010600030101010101" pitchFamily="2" charset="-122"/>
              <a:ea typeface="宋体" panose="02010600030101010101" pitchFamily="2" charset="-122"/>
              <a:cs typeface="宋体" panose="02010600030101010101" pitchFamily="2" charset="-122"/>
            </a:endParaRPr>
          </a:p>
          <a:p>
            <a:pPr indent="628650" algn="just">
              <a:spcBef>
                <a:spcPts val="600"/>
              </a:spcBef>
              <a:spcAft>
                <a:spcPts val="0"/>
              </a:spcAft>
            </a:pPr>
            <a:r>
              <a:rPr lang="en-US" altLang="zh-CN" sz="2800" kern="100" dirty="0" smtClean="0">
                <a:latin typeface="楷体" panose="02010609060101010101" charset="-122"/>
                <a:ea typeface="楷体" panose="02010609060101010101" charset="-122"/>
                <a:cs typeface="楷体" panose="02010609060101010101" charset="-122"/>
              </a:rPr>
              <a:t>______________________________________________</a:t>
            </a:r>
            <a:endParaRPr lang="zh-CN" altLang="zh-CN" sz="2800" u="sng" kern="100" dirty="0">
              <a:latin typeface="楷体" panose="02010609060101010101" charset="-122"/>
              <a:ea typeface="楷体" panose="02010609060101010101" charset="-122"/>
              <a:cs typeface="楷体" panose="02010609060101010101" charset="-122"/>
            </a:endParaRPr>
          </a:p>
        </p:txBody>
      </p:sp>
      <p:sp>
        <p:nvSpPr>
          <p:cNvPr id="3" name="文本框 2"/>
          <p:cNvSpPr txBox="1"/>
          <p:nvPr/>
        </p:nvSpPr>
        <p:spPr>
          <a:xfrm>
            <a:off x="4994523" y="521618"/>
            <a:ext cx="1711166"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少年闰土</a:t>
            </a:r>
            <a:endParaRPr lang="zh-CN" altLang="en-US" sz="2800" b="1" dirty="0">
              <a:solidFill>
                <a:srgbClr val="FF0000"/>
              </a:solidFill>
              <a:latin typeface="楷体" panose="02010609060101010101" charset="-122"/>
              <a:ea typeface="楷体" panose="02010609060101010101" charset="-122"/>
            </a:endParaRPr>
          </a:p>
        </p:txBody>
      </p:sp>
      <p:sp>
        <p:nvSpPr>
          <p:cNvPr id="5" name="文本框 4"/>
          <p:cNvSpPr txBox="1"/>
          <p:nvPr/>
        </p:nvSpPr>
        <p:spPr>
          <a:xfrm>
            <a:off x="480060" y="934616"/>
            <a:ext cx="113157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鲁迅</a:t>
            </a:r>
            <a:endParaRPr lang="zh-CN" altLang="en-US" sz="2800" b="1" dirty="0">
              <a:solidFill>
                <a:srgbClr val="FF0000"/>
              </a:solidFill>
              <a:latin typeface="楷体" panose="02010609060101010101" charset="-122"/>
              <a:ea typeface="楷体" panose="02010609060101010101" charset="-122"/>
            </a:endParaRPr>
          </a:p>
        </p:txBody>
      </p:sp>
      <p:sp>
        <p:nvSpPr>
          <p:cNvPr id="6" name="文本框 5"/>
          <p:cNvSpPr txBox="1"/>
          <p:nvPr/>
        </p:nvSpPr>
        <p:spPr>
          <a:xfrm>
            <a:off x="5582285" y="944141"/>
            <a:ext cx="113157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故乡</a:t>
            </a:r>
            <a:endParaRPr lang="zh-CN" altLang="en-US" sz="2800" b="1" dirty="0">
              <a:solidFill>
                <a:srgbClr val="FF0000"/>
              </a:solidFill>
              <a:latin typeface="楷体" panose="02010609060101010101" charset="-122"/>
              <a:ea typeface="楷体" panose="02010609060101010101" charset="-122"/>
            </a:endParaRPr>
          </a:p>
        </p:txBody>
      </p:sp>
      <p:sp>
        <p:nvSpPr>
          <p:cNvPr id="7" name="文本框 6"/>
          <p:cNvSpPr txBox="1"/>
          <p:nvPr/>
        </p:nvSpPr>
        <p:spPr>
          <a:xfrm>
            <a:off x="3121660" y="1861195"/>
            <a:ext cx="113157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闰土</a:t>
            </a:r>
            <a:endParaRPr lang="zh-CN" altLang="en-US" sz="2800" b="1" dirty="0">
              <a:solidFill>
                <a:srgbClr val="FF0000"/>
              </a:solidFill>
              <a:latin typeface="楷体" panose="02010609060101010101" charset="-122"/>
              <a:ea typeface="楷体" panose="02010609060101010101" charset="-122"/>
            </a:endParaRPr>
          </a:p>
        </p:txBody>
      </p:sp>
      <p:sp>
        <p:nvSpPr>
          <p:cNvPr id="8" name="文本框 7"/>
          <p:cNvSpPr txBox="1"/>
          <p:nvPr/>
        </p:nvSpPr>
        <p:spPr>
          <a:xfrm>
            <a:off x="1466131" y="1873503"/>
            <a:ext cx="1131570" cy="523220"/>
          </a:xfrm>
          <a:prstGeom prst="rect">
            <a:avLst/>
          </a:prstGeom>
          <a:noFill/>
        </p:spPr>
        <p:txBody>
          <a:bodyPr wrap="square" rtlCol="0">
            <a:spAutoFit/>
          </a:bodyPr>
          <a:lstStyle/>
          <a:p>
            <a:r>
              <a:rPr lang="en-US" altLang="zh-CN" sz="2800" b="1" dirty="0">
                <a:solidFill>
                  <a:srgbClr val="FF0000"/>
                </a:solidFill>
                <a:latin typeface="楷体" panose="02010609060101010101" charset="-122"/>
                <a:ea typeface="楷体" panose="02010609060101010101" charset="-122"/>
              </a:rPr>
              <a:t>“</a:t>
            </a:r>
            <a:r>
              <a:rPr lang="zh-CN" altLang="en-US" sz="2800" b="1" dirty="0">
                <a:solidFill>
                  <a:srgbClr val="FF0000"/>
                </a:solidFill>
                <a:latin typeface="楷体" panose="02010609060101010101" charset="-122"/>
                <a:ea typeface="楷体" panose="02010609060101010101" charset="-122"/>
              </a:rPr>
              <a:t>我</a:t>
            </a:r>
            <a:r>
              <a:rPr lang="en-US" altLang="zh-CN" sz="2800" b="1" dirty="0">
                <a:solidFill>
                  <a:srgbClr val="FF0000"/>
                </a:solidFill>
                <a:latin typeface="楷体" panose="02010609060101010101" charset="-122"/>
                <a:ea typeface="楷体" panose="02010609060101010101" charset="-122"/>
              </a:rPr>
              <a:t>”</a:t>
            </a:r>
            <a:endParaRPr lang="en-US" altLang="zh-CN" sz="2800" b="1" dirty="0">
              <a:solidFill>
                <a:srgbClr val="FF0000"/>
              </a:solidFill>
              <a:latin typeface="楷体" panose="02010609060101010101" charset="-122"/>
              <a:ea typeface="楷体" panose="02010609060101010101" charset="-122"/>
            </a:endParaRPr>
          </a:p>
        </p:txBody>
      </p:sp>
      <p:sp>
        <p:nvSpPr>
          <p:cNvPr id="9" name="文本框 8"/>
          <p:cNvSpPr txBox="1"/>
          <p:nvPr/>
        </p:nvSpPr>
        <p:spPr>
          <a:xfrm>
            <a:off x="2762250" y="2317512"/>
            <a:ext cx="2040632"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引文的省略</a:t>
            </a:r>
            <a:endParaRPr lang="zh-CN" altLang="en-US" sz="2800" b="1" dirty="0">
              <a:solidFill>
                <a:srgbClr val="FF0000"/>
              </a:solidFill>
              <a:latin typeface="楷体" panose="02010609060101010101" charset="-122"/>
              <a:ea typeface="楷体" panose="02010609060101010101" charset="-122"/>
            </a:endParaRPr>
          </a:p>
        </p:txBody>
      </p:sp>
      <p:sp>
        <p:nvSpPr>
          <p:cNvPr id="10" name="文本框 9"/>
          <p:cNvSpPr txBox="1"/>
          <p:nvPr/>
        </p:nvSpPr>
        <p:spPr>
          <a:xfrm>
            <a:off x="664210" y="2752978"/>
            <a:ext cx="1099478"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递进</a:t>
            </a:r>
            <a:endParaRPr lang="zh-CN" altLang="en-US" sz="2800" b="1" dirty="0">
              <a:solidFill>
                <a:srgbClr val="FF0000"/>
              </a:solidFill>
              <a:latin typeface="楷体" panose="02010609060101010101" charset="-122"/>
              <a:ea typeface="楷体" panose="02010609060101010101" charset="-122"/>
            </a:endParaRPr>
          </a:p>
        </p:txBody>
      </p:sp>
      <p:sp>
        <p:nvSpPr>
          <p:cNvPr id="11" name="文本框 10"/>
          <p:cNvSpPr txBox="1"/>
          <p:nvPr/>
        </p:nvSpPr>
        <p:spPr>
          <a:xfrm>
            <a:off x="4488815" y="2740035"/>
            <a:ext cx="1744702"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解释说明</a:t>
            </a:r>
            <a:endParaRPr lang="zh-CN" altLang="en-US" sz="2800" b="1" dirty="0">
              <a:solidFill>
                <a:srgbClr val="FF0000"/>
              </a:solidFill>
              <a:latin typeface="楷体" panose="02010609060101010101" charset="-122"/>
              <a:ea typeface="楷体" panose="02010609060101010101" charset="-122"/>
            </a:endParaRPr>
          </a:p>
        </p:txBody>
      </p:sp>
      <p:sp>
        <p:nvSpPr>
          <p:cNvPr id="12" name="文本框 11"/>
          <p:cNvSpPr txBox="1"/>
          <p:nvPr/>
        </p:nvSpPr>
        <p:spPr>
          <a:xfrm>
            <a:off x="683568" y="3723764"/>
            <a:ext cx="4918075"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有生活经验，见多识广。</a:t>
            </a:r>
            <a:endParaRPr lang="zh-CN" altLang="en-US" sz="2800" b="1"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5" grpId="0"/>
      <p:bldP spid="5" grpId="1"/>
      <p:bldP spid="6" grpId="0"/>
      <p:bldP spid="6" grpId="1"/>
      <p:bldP spid="7" grpId="0"/>
      <p:bldP spid="7" grpId="1"/>
      <p:bldP spid="8" grpId="0"/>
      <p:bldP spid="8" grpId="1"/>
      <p:bldP spid="9" grpId="0"/>
      <p:bldP spid="9" grpId="1"/>
      <p:bldP spid="10" grpId="0"/>
      <p:bldP spid="10" grpId="1"/>
      <p:bldP spid="11" grpId="0"/>
      <p:bldP spid="11" grpId="1"/>
      <p:bldP spid="12" grpId="0"/>
      <p:bldP spid="12" grpId="1"/>
    </p:bldLst>
  </p:timing>
</p:sld>
</file>

<file path=ppt/tags/tag1.xml><?xml version="1.0" encoding="utf-8"?>
<p:tagLst xmlns:p="http://schemas.openxmlformats.org/presentationml/2006/main">
  <p:tag name="KSO_WM_SLIDE_MODEL_TYPE" val="cover"/>
</p:tagLst>
</file>

<file path=ppt/tags/tag2.xml><?xml version="1.0" encoding="utf-8"?>
<p:tagLst xmlns:p="http://schemas.openxmlformats.org/presentationml/2006/main">
  <p:tag name="KSO_WPP_MARK_KEY" val="9f76b2d4-1d50-4e21-bc8f-485247a260f0"/>
</p:tagLst>
</file>

<file path=ppt/theme/theme1.xml><?xml version="1.0" encoding="utf-8"?>
<a:theme xmlns:a="http://schemas.openxmlformats.org/drawingml/2006/main" name="1_Office 主题​​">
  <a:themeElements>
    <a:clrScheme name="自定义 159">
      <a:dk1>
        <a:sysClr val="windowText" lastClr="000000"/>
      </a:dk1>
      <a:lt1>
        <a:sysClr val="window" lastClr="FFFFFF"/>
      </a:lt1>
      <a:dk2>
        <a:srgbClr val="1F497D"/>
      </a:dk2>
      <a:lt2>
        <a:srgbClr val="EEECE1"/>
      </a:lt2>
      <a:accent1>
        <a:srgbClr val="02B3C5"/>
      </a:accent1>
      <a:accent2>
        <a:srgbClr val="F07474"/>
      </a:accent2>
      <a:accent3>
        <a:srgbClr val="FFBF53"/>
      </a:accent3>
      <a:accent4>
        <a:srgbClr val="673B77"/>
      </a:accent4>
      <a:accent5>
        <a:srgbClr val="00B9FA"/>
      </a:accent5>
      <a:accent6>
        <a:srgbClr val="BECE37"/>
      </a:accent6>
      <a:hlink>
        <a:srgbClr val="B381D9"/>
      </a:hlink>
      <a:folHlink>
        <a:srgbClr val="800080"/>
      </a:folHlink>
    </a:clrScheme>
    <a:fontScheme name="自定义 3">
      <a:majorFont>
        <a:latin typeface="Impact"/>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pFill/>
        <a:ln>
          <a:noFill/>
        </a:ln>
        <a:effectLst>
          <a:outerShdw blurRad="444500" dist="254000" dir="8100000" algn="tr" rotWithShape="0">
            <a:prstClr val="black">
              <a:alpha val="5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9298</Words>
  <Application>WPS 演示</Application>
  <PresentationFormat>全屏显示(16:9)</PresentationFormat>
  <Paragraphs>344</Paragraphs>
  <Slides>41</Slides>
  <Notes>2</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41</vt:i4>
      </vt:variant>
    </vt:vector>
  </HeadingPairs>
  <TitlesOfParts>
    <vt:vector size="52" baseType="lpstr">
      <vt:lpstr>Arial</vt:lpstr>
      <vt:lpstr>宋体</vt:lpstr>
      <vt:lpstr>Wingdings</vt:lpstr>
      <vt:lpstr>黑体</vt:lpstr>
      <vt:lpstr>Calibri</vt:lpstr>
      <vt:lpstr>Times New Roman</vt:lpstr>
      <vt:lpstr>楷体</vt:lpstr>
      <vt:lpstr>微软雅黑</vt:lpstr>
      <vt:lpstr>Arial Unicode MS</vt:lpstr>
      <vt:lpstr>Xingkai SC</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3588.pptx</dc:title>
  <dc:creator/>
  <cp:lastModifiedBy>Rocket Girls</cp:lastModifiedBy>
  <cp:revision>243</cp:revision>
  <dcterms:created xsi:type="dcterms:W3CDTF">2017-03-17T02:28:00Z</dcterms:created>
  <dcterms:modified xsi:type="dcterms:W3CDTF">2022-12-30T06:49:52Z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1C27155DA84F4D809B33F228CAD03A5D</vt:lpwstr>
  </property>
</Properties>
</file>