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52" r:id="rId3"/>
  </p:sldMasterIdLst>
  <p:notesMasterIdLst>
    <p:notesMasterId r:id="rId5"/>
  </p:notesMasterIdLst>
  <p:handoutMasterIdLst>
    <p:handoutMasterId r:id="rId33"/>
  </p:handoutMasterIdLst>
  <p:sldIdLst>
    <p:sldId id="523" r:id="rId4"/>
    <p:sldId id="1168" r:id="rId6"/>
    <p:sldId id="1024" r:id="rId7"/>
    <p:sldId id="1106" r:id="rId8"/>
    <p:sldId id="1110" r:id="rId9"/>
    <p:sldId id="1083" r:id="rId10"/>
    <p:sldId id="1145" r:id="rId11"/>
    <p:sldId id="1109" r:id="rId12"/>
    <p:sldId id="1111" r:id="rId13"/>
    <p:sldId id="1131" r:id="rId14"/>
    <p:sldId id="1113" r:id="rId15"/>
    <p:sldId id="1146" r:id="rId16"/>
    <p:sldId id="1169" r:id="rId17"/>
    <p:sldId id="1115" r:id="rId18"/>
    <p:sldId id="1121" r:id="rId19"/>
    <p:sldId id="1132" r:id="rId20"/>
    <p:sldId id="1133" r:id="rId21"/>
    <p:sldId id="1147" r:id="rId22"/>
    <p:sldId id="1150" r:id="rId23"/>
    <p:sldId id="1134" r:id="rId24"/>
    <p:sldId id="1135" r:id="rId25"/>
    <p:sldId id="1170" r:id="rId26"/>
    <p:sldId id="1136" r:id="rId27"/>
    <p:sldId id="1123" r:id="rId28"/>
    <p:sldId id="1137" r:id="rId29"/>
    <p:sldId id="1127" r:id="rId30"/>
    <p:sldId id="1151" r:id="rId31"/>
    <p:sldId id="1128" r:id="rId32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37"/>
    </p:embeddedFont>
    <p:embeddedFont>
      <p:font typeface="楷体" panose="02010609060101010101" pitchFamily="49" charset="-122"/>
      <p:regular r:id="rId38"/>
    </p:embeddedFont>
    <p:embeddedFont>
      <p:font typeface="Calibri" panose="020F0502020204030204" charset="0"/>
      <p:regular r:id="rId39"/>
      <p:bold r:id="rId40"/>
      <p:italic r:id="rId41"/>
      <p:boldItalic r:id="rId42"/>
    </p:embeddedFont>
    <p:embeddedFont>
      <p:font typeface="微软雅黑" panose="020B0503020204020204" charset="-122"/>
      <p:regular r:id="rId43"/>
    </p:embeddedFont>
  </p:embeddedFontLst>
  <p:custDataLst>
    <p:tags r:id="rId44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06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4F3EC"/>
    <a:srgbClr val="FF00FF"/>
    <a:srgbClr val="FF0000"/>
    <a:srgbClr val="0000FF"/>
    <a:srgbClr val="0066FF"/>
    <a:srgbClr val="A38302"/>
    <a:srgbClr val="FEFCDE"/>
    <a:srgbClr val="00B05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9" autoAdjust="0"/>
    <p:restoredTop sz="94705" autoAdjust="0"/>
  </p:normalViewPr>
  <p:slideViewPr>
    <p:cSldViewPr>
      <p:cViewPr>
        <p:scale>
          <a:sx n="100" d="100"/>
          <a:sy n="100" d="100"/>
        </p:scale>
        <p:origin x="-666" y="-216"/>
      </p:cViewPr>
      <p:guideLst>
        <p:guide orient="horz" pos="3106"/>
        <p:guide pos="5760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058"/>
        <p:guide pos="225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4" Type="http://schemas.openxmlformats.org/officeDocument/2006/relationships/tags" Target="tags/tag6.xml"/><Relationship Id="rId43" Type="http://schemas.openxmlformats.org/officeDocument/2006/relationships/font" Target="fonts/font7.fntdata"/><Relationship Id="rId42" Type="http://schemas.openxmlformats.org/officeDocument/2006/relationships/font" Target="fonts/font6.fntdata"/><Relationship Id="rId41" Type="http://schemas.openxmlformats.org/officeDocument/2006/relationships/font" Target="fonts/font5.fntdata"/><Relationship Id="rId40" Type="http://schemas.openxmlformats.org/officeDocument/2006/relationships/font" Target="fonts/font4.fntdata"/><Relationship Id="rId4" Type="http://schemas.openxmlformats.org/officeDocument/2006/relationships/slide" Target="slides/slide1.xml"/><Relationship Id="rId39" Type="http://schemas.openxmlformats.org/officeDocument/2006/relationships/font" Target="fonts/font3.fntdata"/><Relationship Id="rId38" Type="http://schemas.openxmlformats.org/officeDocument/2006/relationships/font" Target="fonts/font2.fntdata"/><Relationship Id="rId37" Type="http://schemas.openxmlformats.org/officeDocument/2006/relationships/font" Target="fonts/font1.fntdata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handoutMaster" Target="handoutMasters/handoutMaster1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19514-C326-42E4-8FE0-4491078A94B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81E3B-C6D4-404C-8CCC-C6AA5E29EE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19514-C326-42E4-8FE0-4491078A94B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81E3B-C6D4-404C-8CCC-C6AA5E29EE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19514-C326-42E4-8FE0-4491078A94B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81E3B-C6D4-404C-8CCC-C6AA5E29EE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19514-C326-42E4-8FE0-4491078A94B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81E3B-C6D4-404C-8CCC-C6AA5E29EE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19514-C326-42E4-8FE0-4491078A94B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81E3B-C6D4-404C-8CCC-C6AA5E29EE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19514-C326-42E4-8FE0-4491078A94B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81E3B-C6D4-404C-8CCC-C6AA5E29EE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19514-C326-42E4-8FE0-4491078A94B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81E3B-C6D4-404C-8CCC-C6AA5E29EE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19514-C326-42E4-8FE0-4491078A94B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81E3B-C6D4-404C-8CCC-C6AA5E29EE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19514-C326-42E4-8FE0-4491078A94B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81E3B-C6D4-404C-8CCC-C6AA5E29EE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19514-C326-42E4-8FE0-4491078A94B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81E3B-C6D4-404C-8CCC-C6AA5E29EE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19514-C326-42E4-8FE0-4491078A94B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81E3B-C6D4-404C-8CCC-C6AA5E29EE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0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4" Type="http://schemas.openxmlformats.org/officeDocument/2006/relationships/theme" Target="../theme/theme2.xml"/><Relationship Id="rId13" Type="http://schemas.openxmlformats.org/officeDocument/2006/relationships/image" Target="../media/image1.png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4837" y="56714"/>
            <a:ext cx="832713" cy="32730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E:\PPT母版素材包\小树.jpg"/>
          <p:cNvPicPr>
            <a:picLocks noChangeAspect="1" noChangeArrowheads="1"/>
          </p:cNvPicPr>
          <p:nvPr userDrawn="1"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27710"/>
          <a:stretch>
            <a:fillRect/>
          </a:stretch>
        </p:blipFill>
        <p:spPr bwMode="auto">
          <a:xfrm>
            <a:off x="0" y="-3176"/>
            <a:ext cx="9144000" cy="5146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519514-C326-42E4-8FE0-4491078A94B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81E3B-C6D4-404C-8CCC-C6AA5E29EEA2}" type="slidenum">
              <a:rPr lang="zh-CN" altLang="en-US" smtClean="0"/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4837" y="56714"/>
            <a:ext cx="832713" cy="32730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0.xml"/><Relationship Id="rId3" Type="http://schemas.openxmlformats.org/officeDocument/2006/relationships/tags" Target="../tags/tag1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8.png"/><Relationship Id="rId1" Type="http://schemas.openxmlformats.org/officeDocument/2006/relationships/tags" Target="../tags/tag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8.png"/><Relationship Id="rId2" Type="http://schemas.openxmlformats.org/officeDocument/2006/relationships/tags" Target="../tags/tag4.xml"/><Relationship Id="rId1" Type="http://schemas.openxmlformats.org/officeDocument/2006/relationships/image" Target="../media/image15.jpe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8.png"/><Relationship Id="rId2" Type="http://schemas.openxmlformats.org/officeDocument/2006/relationships/tags" Target="../tags/tag5.xml"/><Relationship Id="rId1" Type="http://schemas.openxmlformats.org/officeDocument/2006/relationships/image" Target="../media/image1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8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5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5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8.png"/><Relationship Id="rId1" Type="http://schemas.openxmlformats.org/officeDocument/2006/relationships/tags" Target="../tags/tag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E:\PPT母版素材包\标题分隔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83" r="14710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48"/>
          <p:cNvSpPr txBox="1"/>
          <p:nvPr/>
        </p:nvSpPr>
        <p:spPr>
          <a:xfrm>
            <a:off x="1763688" y="1851670"/>
            <a:ext cx="6075680" cy="900246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口语交际专项复习</a:t>
            </a:r>
            <a:endParaRPr lang="zh-CN" altLang="en-US" sz="5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 flipH="1">
            <a:off x="273" y="123478"/>
            <a:ext cx="3203575" cy="252095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97342" y="123478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语文  </a:t>
            </a: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六</a:t>
            </a:r>
            <a:r>
              <a:rPr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年级  上册</a:t>
            </a:r>
            <a:endParaRPr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75607" y="915566"/>
            <a:ext cx="8444865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kern="1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</a:t>
            </a:r>
            <a:r>
              <a:rPr lang="zh-CN" altLang="zh-CN" sz="2800" b="1" kern="1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俗话说</a:t>
            </a:r>
            <a:r>
              <a:rPr lang="en-US" altLang="zh-CN" sz="2800" b="1" kern="1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“</a:t>
            </a:r>
            <a:r>
              <a:rPr lang="zh-CN" altLang="en-US" sz="2800" b="1" kern="1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一个篱笆三个桩，一个好汉三个帮</a:t>
            </a:r>
            <a:r>
              <a:rPr lang="en-US" altLang="zh-CN" sz="2800" b="1" kern="1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”</a:t>
            </a:r>
            <a:r>
              <a:rPr lang="zh-CN" altLang="en-US" sz="2800" b="1" kern="1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，大家在一个团体里要互帮互助，互相支持。有时候，我们需要说服别人支持我们做一件事情。请以</a:t>
            </a:r>
            <a:r>
              <a:rPr lang="en-US" altLang="zh-CN" sz="2800" b="1" kern="1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“</a:t>
            </a:r>
            <a:r>
              <a:rPr lang="zh-CN" altLang="en-US" sz="2800" b="1" kern="1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请你支持我</a:t>
            </a:r>
            <a:r>
              <a:rPr lang="en-US" altLang="zh-CN" sz="2800" b="1" kern="1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”</a:t>
            </a:r>
            <a:r>
              <a:rPr lang="zh-CN" altLang="en-US" sz="2800" b="1" kern="1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为题，说一说你为什么需要支持？需要怎样的支持？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先说想法，再把具体理由说清楚。</a:t>
            </a:r>
            <a:r>
              <a:rPr lang="zh-CN" altLang="en-US" dirty="0"/>
              <a:t>　</a:t>
            </a:r>
            <a:endParaRPr lang="zh-CN" altLang="en-US" dirty="0"/>
          </a:p>
        </p:txBody>
      </p:sp>
      <p:sp>
        <p:nvSpPr>
          <p:cNvPr id="3" name="矩形标注 2"/>
          <p:cNvSpPr/>
          <p:nvPr/>
        </p:nvSpPr>
        <p:spPr>
          <a:xfrm>
            <a:off x="5147945" y="3219450"/>
            <a:ext cx="3744595" cy="791845"/>
          </a:xfrm>
          <a:prstGeom prst="wedgeRectCallout">
            <a:avLst>
              <a:gd name="adj1" fmla="val -36586"/>
              <a:gd name="adj2" fmla="val -69887"/>
            </a:avLst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标注 3"/>
          <p:cNvSpPr/>
          <p:nvPr/>
        </p:nvSpPr>
        <p:spPr>
          <a:xfrm>
            <a:off x="5400040" y="3075305"/>
            <a:ext cx="3240405" cy="935990"/>
          </a:xfrm>
          <a:prstGeom prst="wedgeRectCallout">
            <a:avLst>
              <a:gd name="adj1" fmla="val -58034"/>
              <a:gd name="adj2" fmla="val -50881"/>
            </a:avLst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195736" y="3507854"/>
            <a:ext cx="5341620" cy="52197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可以添加具体事件来增强说服力。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6"/>
          <p:cNvSpPr/>
          <p:nvPr/>
        </p:nvSpPr>
        <p:spPr>
          <a:xfrm>
            <a:off x="39892" y="445567"/>
            <a:ext cx="9064216" cy="4201727"/>
          </a:xfrm>
          <a:prstGeom prst="roundRect">
            <a:avLst>
              <a:gd name="adj" fmla="val 4592"/>
            </a:avLst>
          </a:prstGeom>
          <a:solidFill>
            <a:schemeClr val="accent6">
              <a:lumMod val="20000"/>
              <a:lumOff val="80000"/>
              <a:alpha val="76863"/>
            </a:schemeClr>
          </a:solidFill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0666" y="604934"/>
            <a:ext cx="8972550" cy="3784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妈妈，请您支持我养猫！因为养猫有许多好处：</a:t>
            </a:r>
            <a:endParaRPr lang="zh-CN" altLang="zh-CN" sz="2400" b="1" kern="1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just">
              <a:spcAft>
                <a:spcPts val="0"/>
              </a:spcAft>
            </a:pPr>
            <a:r>
              <a:rPr alt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1.早晨，当</a:t>
            </a:r>
            <a:r>
              <a:rPr 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你</a:t>
            </a:r>
            <a:r>
              <a:rPr alt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的闹钟已经响过，而</a:t>
            </a:r>
            <a:r>
              <a:rPr 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你</a:t>
            </a:r>
            <a:r>
              <a:rPr alt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却还懒在床上不起的时候，小猫咪就会跳到</a:t>
            </a:r>
            <a:r>
              <a:rPr 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你</a:t>
            </a:r>
            <a:r>
              <a:rPr alt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的肚皮</a:t>
            </a:r>
            <a:r>
              <a:rPr 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上</a:t>
            </a:r>
            <a:r>
              <a:rPr alt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，来使用它那软软的小爪子，在</a:t>
            </a:r>
            <a:r>
              <a:rPr 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你</a:t>
            </a:r>
            <a:r>
              <a:rPr alt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的头上</a:t>
            </a:r>
            <a:r>
              <a:rPr 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、</a:t>
            </a:r>
            <a:r>
              <a:rPr alt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脸上走来走去，直到把</a:t>
            </a:r>
            <a:r>
              <a:rPr 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你</a:t>
            </a:r>
            <a:r>
              <a:rPr alt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弄起来为止。</a:t>
            </a:r>
            <a:endParaRPr altLang="zh-CN" sz="2400" b="1" kern="1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just">
              <a:spcAft>
                <a:spcPts val="0"/>
              </a:spcAft>
            </a:pPr>
            <a:r>
              <a:rPr alt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2.养猫有助于形成良好的时间感，猫咪</a:t>
            </a:r>
            <a:r>
              <a:rPr 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吃</a:t>
            </a:r>
            <a:r>
              <a:rPr alt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饭要按时按点，如果</a:t>
            </a:r>
            <a:r>
              <a:rPr 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你</a:t>
            </a:r>
            <a:r>
              <a:rPr alt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忘了它的吃饭时间，猫咪会生气，后果会很严重的。</a:t>
            </a:r>
            <a:endParaRPr altLang="zh-CN" sz="2400" b="1" kern="1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just">
              <a:spcAft>
                <a:spcPts val="0"/>
              </a:spcAft>
            </a:pPr>
            <a:r>
              <a:rPr alt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3.养猫有利于搞好家居环境的整洁与卫生，任何有碍于猫咪打闹</a:t>
            </a:r>
            <a:r>
              <a:rPr 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、</a:t>
            </a:r>
            <a:r>
              <a:rPr alt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奔跑，任何易碎的东西都要收起来，放好了。</a:t>
            </a:r>
            <a:endParaRPr altLang="zh-CN" sz="2400" b="1" kern="1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spcAft>
                <a:spcPts val="0"/>
              </a:spcAft>
            </a:pPr>
            <a:r>
              <a:rPr alt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4.养猫有利于养成爱劳动的习惯，家里有猫之后，每天扫地</a:t>
            </a:r>
            <a:r>
              <a:rPr 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、</a:t>
            </a:r>
            <a:r>
              <a:rPr alt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拖地是必需的。</a:t>
            </a:r>
            <a:endParaRPr altLang="zh-CN" sz="2400" b="1" kern="1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6"/>
          <p:cNvSpPr/>
          <p:nvPr/>
        </p:nvSpPr>
        <p:spPr>
          <a:xfrm>
            <a:off x="39892" y="517575"/>
            <a:ext cx="9064216" cy="3998391"/>
          </a:xfrm>
          <a:prstGeom prst="roundRect">
            <a:avLst>
              <a:gd name="adj" fmla="val 4592"/>
            </a:avLst>
          </a:prstGeom>
          <a:solidFill>
            <a:schemeClr val="accent6">
              <a:lumMod val="20000"/>
              <a:lumOff val="80000"/>
              <a:alpha val="76863"/>
            </a:schemeClr>
          </a:solidFill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6296" y="604934"/>
            <a:ext cx="8856984" cy="3784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5</a:t>
            </a:r>
            <a:r>
              <a:rPr alt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.养猫会让你经常运动，不仅仅是因为如果你要抓住你的猫咪，你需要跑来跑去，想想吧，当你想去挽救一个从柜子上掉下来的名贵瓷器时，你需要有守门员一样的身手。</a:t>
            </a:r>
            <a:endParaRPr altLang="zh-CN" sz="2400" b="1" kern="1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just">
              <a:spcAft>
                <a:spcPts val="0"/>
              </a:spcAft>
            </a:pPr>
            <a:r>
              <a:rPr lang="en-US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6</a:t>
            </a:r>
            <a:r>
              <a:rPr alt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.家里养</a:t>
            </a:r>
            <a:r>
              <a:rPr 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了</a:t>
            </a:r>
            <a:r>
              <a:rPr alt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一只猫的话，你晚上是不会轻易地回来那么晚了，为什么？你试一次就明白了。</a:t>
            </a:r>
            <a:endParaRPr altLang="zh-CN" sz="2400" b="1" kern="1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just">
              <a:spcAft>
                <a:spcPts val="0"/>
              </a:spcAft>
            </a:pPr>
            <a:r>
              <a:rPr lang="en-US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7</a:t>
            </a:r>
            <a:r>
              <a:rPr alt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.养猫有助于提防夜贼，猫咪的夜半歌声，暂且不说有多闹腾，猛的听见一声，肯定会被吓跑。</a:t>
            </a:r>
            <a:endParaRPr altLang="zh-CN" sz="2400" b="1" kern="1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just">
              <a:spcAft>
                <a:spcPts val="0"/>
              </a:spcAft>
            </a:pPr>
            <a:r>
              <a:rPr alt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一个毛茸茸的小家伙和您朝夕相伴，逗您开心，心满意足地接受您给它准备的食物，耐心地听您唠叨心事，还能带动您每天规律地运动，结交更多的新朋友……</a:t>
            </a:r>
            <a:endParaRPr altLang="zh-CN" sz="2400" b="1" kern="1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691680" y="555526"/>
            <a:ext cx="5836740" cy="4131717"/>
            <a:chOff x="4453101" y="38377"/>
            <a:chExt cx="5836740" cy="4625619"/>
          </a:xfrm>
        </p:grpSpPr>
        <p:pic>
          <p:nvPicPr>
            <p:cNvPr id="7" name="PA_图片 4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53101" y="38377"/>
              <a:ext cx="5836740" cy="4625619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8" name="矩形 7"/>
            <p:cNvSpPr/>
            <p:nvPr/>
          </p:nvSpPr>
          <p:spPr>
            <a:xfrm>
              <a:off x="4927597" y="1146955"/>
              <a:ext cx="4892148" cy="285991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3200" b="1" dirty="0">
                  <a:solidFill>
                    <a:schemeClr val="accent4">
                      <a:lumMod val="7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r>
                <a:rPr lang="zh-CN" altLang="en-US" sz="3200" b="1" dirty="0" smtClean="0">
                  <a:solidFill>
                    <a:schemeClr val="accent4">
                      <a:lumMod val="7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“</a:t>
              </a:r>
              <a:r>
                <a:rPr lang="zh-CN" altLang="en-US" sz="3200" b="1" dirty="0">
                  <a:solidFill>
                    <a:schemeClr val="accent4">
                      <a:lumMod val="7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晓之以理，动之以情”说服的关键在于帮助对方产生自发的意志，激发其行动的力量，才能达到良好的说服效果。</a:t>
              </a:r>
              <a:endParaRPr lang="zh-CN" altLang="en-US" sz="3200" b="1" dirty="0">
                <a:solidFill>
                  <a:schemeClr val="accent4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PPT母版素材包\花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1325880" y="1663700"/>
            <a:ext cx="6903085" cy="119888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  <a:scene3d>
              <a:camera prst="orthographicFront"/>
              <a:lightRig rig="threePt" dir="t">
                <a:rot lat="0" lon="0" rev="0"/>
              </a:lightRig>
            </a:scene3d>
            <a:sp3d extrusionH="120650" prstMaterial="matte"/>
          </a:bodyPr>
          <a:lstStyle/>
          <a:p>
            <a:pPr algn="ctr"/>
            <a:r>
              <a:rPr lang="zh-CN" altLang="en-US" sz="7200" b="1" dirty="0">
                <a:ln>
                  <a:gradFill>
                    <a:gsLst>
                      <a:gs pos="98000">
                        <a:srgbClr val="F88C89"/>
                      </a:gs>
                      <a:gs pos="86000">
                        <a:srgbClr val="F8D078"/>
                      </a:gs>
                      <a:gs pos="73000">
                        <a:srgbClr val="BAD172"/>
                      </a:gs>
                      <a:gs pos="62000">
                        <a:srgbClr val="BEC7AF"/>
                      </a:gs>
                      <a:gs pos="50000">
                        <a:srgbClr val="83D9E3"/>
                      </a:gs>
                      <a:gs pos="37000">
                        <a:srgbClr val="9C61DF"/>
                      </a:gs>
                      <a:gs pos="24000">
                        <a:srgbClr val="CA78E1"/>
                      </a:gs>
                      <a:gs pos="12000">
                        <a:srgbClr val="E564DF"/>
                      </a:gs>
                      <a:gs pos="0">
                        <a:srgbClr val="F86CC0"/>
                      </a:gs>
                    </a:gsLst>
                    <a:lin ang="0" scaled="1"/>
                  </a:gradFill>
                  <a:round/>
                </a:ln>
                <a:gradFill>
                  <a:gsLst>
                    <a:gs pos="79000">
                      <a:srgbClr val="CCFF66"/>
                    </a:gs>
                    <a:gs pos="94000">
                      <a:srgbClr val="FFFF00">
                        <a:alpha val="50000"/>
                      </a:srgbClr>
                    </a:gs>
                    <a:gs pos="70000">
                      <a:srgbClr val="00FF00">
                        <a:alpha val="13000"/>
                      </a:srgbClr>
                    </a:gs>
                    <a:gs pos="56000">
                      <a:srgbClr val="00FFFF">
                        <a:alpha val="50000"/>
                      </a:srgbClr>
                    </a:gs>
                    <a:gs pos="43000">
                      <a:srgbClr val="00FFFF">
                        <a:alpha val="13000"/>
                      </a:srgbClr>
                    </a:gs>
                    <a:gs pos="22000">
                      <a:srgbClr val="FF00FF">
                        <a:alpha val="50000"/>
                      </a:srgbClr>
                    </a:gs>
                    <a:gs pos="33000">
                      <a:srgbClr val="9900FF">
                        <a:alpha val="50000"/>
                      </a:srgbClr>
                    </a:gs>
                    <a:gs pos="5000">
                      <a:srgbClr val="FF00FF">
                        <a:alpha val="50000"/>
                      </a:srgbClr>
                    </a:gs>
                    <a:gs pos="0">
                      <a:srgbClr val="FF3300">
                        <a:alpha val="50000"/>
                      </a:srgbClr>
                    </a:gs>
                    <a:gs pos="100000">
                      <a:srgbClr val="FF3300">
                        <a:alpha val="30000"/>
                      </a:srgbClr>
                    </a:gs>
                  </a:gsLst>
                  <a:lin ang="0"/>
                </a:gradFill>
                <a:effectLst>
                  <a:outerShdw blurRad="50800" dist="38100" algn="l" rotWithShape="0">
                    <a:srgbClr val="CC00CC">
                      <a:alpha val="40000"/>
                    </a:srgbClr>
                  </a:outerShdw>
                </a:effectLst>
              </a:rPr>
              <a:t>意见不同怎么办</a:t>
            </a:r>
            <a:endParaRPr lang="zh-CN" altLang="en-US" sz="7200" b="1" dirty="0">
              <a:ln>
                <a:gradFill>
                  <a:gsLst>
                    <a:gs pos="98000">
                      <a:srgbClr val="F88C89"/>
                    </a:gs>
                    <a:gs pos="86000">
                      <a:srgbClr val="F8D078"/>
                    </a:gs>
                    <a:gs pos="73000">
                      <a:srgbClr val="BAD172"/>
                    </a:gs>
                    <a:gs pos="62000">
                      <a:srgbClr val="BEC7AF"/>
                    </a:gs>
                    <a:gs pos="50000">
                      <a:srgbClr val="83D9E3"/>
                    </a:gs>
                    <a:gs pos="37000">
                      <a:srgbClr val="9C61DF"/>
                    </a:gs>
                    <a:gs pos="24000">
                      <a:srgbClr val="CA78E1"/>
                    </a:gs>
                    <a:gs pos="12000">
                      <a:srgbClr val="E564DF"/>
                    </a:gs>
                    <a:gs pos="0">
                      <a:srgbClr val="F86CC0"/>
                    </a:gs>
                  </a:gsLst>
                  <a:lin ang="0" scaled="1"/>
                </a:gradFill>
                <a:round/>
              </a:ln>
              <a:gradFill>
                <a:gsLst>
                  <a:gs pos="79000">
                    <a:srgbClr val="CCFF66"/>
                  </a:gs>
                  <a:gs pos="94000">
                    <a:srgbClr val="FFFF00">
                      <a:alpha val="50000"/>
                    </a:srgbClr>
                  </a:gs>
                  <a:gs pos="70000">
                    <a:srgbClr val="00FF00">
                      <a:alpha val="13000"/>
                    </a:srgbClr>
                  </a:gs>
                  <a:gs pos="56000">
                    <a:srgbClr val="00FFFF">
                      <a:alpha val="50000"/>
                    </a:srgbClr>
                  </a:gs>
                  <a:gs pos="43000">
                    <a:srgbClr val="00FFFF">
                      <a:alpha val="13000"/>
                    </a:srgbClr>
                  </a:gs>
                  <a:gs pos="22000">
                    <a:srgbClr val="FF00FF">
                      <a:alpha val="50000"/>
                    </a:srgbClr>
                  </a:gs>
                  <a:gs pos="33000">
                    <a:srgbClr val="9900FF">
                      <a:alpha val="50000"/>
                    </a:srgbClr>
                  </a:gs>
                  <a:gs pos="5000">
                    <a:srgbClr val="FF00FF">
                      <a:alpha val="50000"/>
                    </a:srgbClr>
                  </a:gs>
                  <a:gs pos="0">
                    <a:srgbClr val="FF3300">
                      <a:alpha val="50000"/>
                    </a:srgbClr>
                  </a:gs>
                  <a:gs pos="100000">
                    <a:srgbClr val="FF3300">
                      <a:alpha val="30000"/>
                    </a:srgbClr>
                  </a:gs>
                </a:gsLst>
                <a:lin ang="0"/>
              </a:gradFill>
              <a:effectLst>
                <a:outerShdw blurRad="50800" dist="38100" algn="l" rotWithShape="0">
                  <a:srgbClr val="CC00CC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32048" y="1419622"/>
            <a:ext cx="8316416" cy="132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4000" b="1" kern="1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    </a:t>
            </a:r>
            <a:r>
              <a:rPr lang="zh-CN" altLang="zh-CN" sz="4000" b="1" kern="1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生活中许多事情需要大家共同协商才能解决，意见不同怎么办？</a:t>
            </a:r>
            <a:endParaRPr lang="zh-CN" altLang="zh-CN" sz="4000" b="1" kern="100" dirty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403648" y="1445751"/>
            <a:ext cx="6480720" cy="206210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·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准确把握别人的观点，不歪曲，不断章取义。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·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尊重不同意见，讨论问题时，态度要平和，以理服人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-9525"/>
            <a:ext cx="9169400" cy="5164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矩形 1"/>
          <p:cNvSpPr/>
          <p:nvPr/>
        </p:nvSpPr>
        <p:spPr>
          <a:xfrm>
            <a:off x="317449" y="201142"/>
            <a:ext cx="8494633" cy="23948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none" anchor="ctr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zh-CN" sz="5400" b="1" kern="100" dirty="0">
                <a:solidFill>
                  <a:schemeClr val="accent3">
                    <a:lumMod val="50000"/>
                  </a:schemeClr>
                </a:solidFill>
                <a:latin typeface="Calibri" panose="020F0502020204030204" charset="0"/>
                <a:cs typeface="Times New Roman" panose="02020603050405020304" charset="0"/>
              </a:rPr>
              <a:t>辩论：讲诚信与善意的谎言</a:t>
            </a:r>
            <a:endParaRPr lang="zh-CN" altLang="zh-CN" sz="5400" b="1" kern="100" dirty="0">
              <a:solidFill>
                <a:schemeClr val="accent3">
                  <a:lumMod val="50000"/>
                </a:schemeClr>
              </a:solidFill>
              <a:latin typeface="Calibri" panose="020F0502020204030204" charset="0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77896" y="708334"/>
            <a:ext cx="8496944" cy="31076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spcAft>
                <a:spcPts val="0"/>
              </a:spcAft>
            </a:pPr>
            <a:r>
              <a:rPr lang="en-US" altLang="zh-CN" sz="2800" b="1" kern="1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</a:t>
            </a:r>
            <a:r>
              <a:rPr lang="zh-CN" altLang="zh-CN" sz="2800" b="1" kern="1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讲诚信是中华民族的传统美德，有人说，人要讲诚信，不能撒谎；也有人说，生活中需要善意的谎言，它和谎言有本质性的区别。今天，我们就此展开一场关于</a:t>
            </a:r>
            <a:r>
              <a:rPr lang="en-US" altLang="zh-CN" sz="2800" b="1" kern="1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“</a:t>
            </a:r>
            <a:r>
              <a:rPr lang="zh-CN" altLang="zh-CN" sz="2800" b="1" kern="1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善意的谎言是否有碍于诚信</a:t>
            </a:r>
            <a:r>
              <a:rPr lang="en-US" altLang="zh-CN" sz="2800" b="1" kern="1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”</a:t>
            </a:r>
            <a:r>
              <a:rPr lang="zh-CN" altLang="zh-CN" sz="2800" b="1" kern="1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的辩论。正方观点是：</a:t>
            </a:r>
            <a:r>
              <a:rPr lang="zh-CN" altLang="zh-CN" sz="2800" b="1" kern="1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善意的谎言无碍于诚信</a:t>
            </a:r>
            <a:r>
              <a:rPr lang="zh-CN" altLang="zh-CN" sz="2800" b="1" kern="1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；反方观点是：</a:t>
            </a:r>
            <a:r>
              <a:rPr lang="zh-CN" altLang="zh-CN" sz="2800" b="1" kern="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讲诚信就不能撒谎</a:t>
            </a:r>
            <a:r>
              <a:rPr lang="zh-CN" altLang="zh-CN" sz="2800" b="1" kern="1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。如果你是正方（反方）的一员，你该如何陈述你的观点呢？</a:t>
            </a:r>
            <a:endParaRPr lang="zh-CN" altLang="zh-CN" sz="2800" b="1" kern="1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t="-28000" r="-32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47664" y="1157719"/>
            <a:ext cx="665006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200" b="1" kern="1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zh-CN" sz="3200" b="1" kern="1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首先要确定自己属于辩论的哪一方，然后针对自己的辩题去组织材料，表达时注意要有一定的逻辑顺序，能反驳对方提出的观点。</a:t>
            </a:r>
            <a:endParaRPr lang="zh-CN" altLang="zh-CN" sz="3200" b="1" kern="100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PPT母版素材包\花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1703705" y="1663700"/>
            <a:ext cx="5736590" cy="119888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  <a:scene3d>
              <a:camera prst="orthographicFront"/>
              <a:lightRig rig="threePt" dir="t">
                <a:rot lat="0" lon="0" rev="0"/>
              </a:lightRig>
            </a:scene3d>
            <a:sp3d extrusionH="120650" prstMaterial="matte"/>
          </a:bodyPr>
          <a:lstStyle/>
          <a:p>
            <a:pPr algn="ctr"/>
            <a:r>
              <a:rPr lang="zh-CN" altLang="en-US" sz="7200" b="1" dirty="0">
                <a:ln>
                  <a:gradFill>
                    <a:gsLst>
                      <a:gs pos="98000">
                        <a:srgbClr val="F88C89"/>
                      </a:gs>
                      <a:gs pos="86000">
                        <a:srgbClr val="F8D078"/>
                      </a:gs>
                      <a:gs pos="73000">
                        <a:srgbClr val="BAD172"/>
                      </a:gs>
                      <a:gs pos="62000">
                        <a:srgbClr val="BEC7AF"/>
                      </a:gs>
                      <a:gs pos="50000">
                        <a:srgbClr val="83D9E3"/>
                      </a:gs>
                      <a:gs pos="37000">
                        <a:srgbClr val="9C61DF"/>
                      </a:gs>
                      <a:gs pos="24000">
                        <a:srgbClr val="CA78E1"/>
                      </a:gs>
                      <a:gs pos="12000">
                        <a:srgbClr val="E564DF"/>
                      </a:gs>
                      <a:gs pos="0">
                        <a:srgbClr val="F86CC0"/>
                      </a:gs>
                    </a:gsLst>
                    <a:lin ang="0" scaled="1"/>
                  </a:gradFill>
                  <a:round/>
                </a:ln>
                <a:gradFill>
                  <a:gsLst>
                    <a:gs pos="79000">
                      <a:srgbClr val="CCFF66"/>
                    </a:gs>
                    <a:gs pos="94000">
                      <a:srgbClr val="FFFF00">
                        <a:alpha val="50000"/>
                      </a:srgbClr>
                    </a:gs>
                    <a:gs pos="70000">
                      <a:srgbClr val="00FF00">
                        <a:alpha val="13000"/>
                      </a:srgbClr>
                    </a:gs>
                    <a:gs pos="56000">
                      <a:srgbClr val="00FFFF">
                        <a:alpha val="50000"/>
                      </a:srgbClr>
                    </a:gs>
                    <a:gs pos="43000">
                      <a:srgbClr val="00FFFF">
                        <a:alpha val="13000"/>
                      </a:srgbClr>
                    </a:gs>
                    <a:gs pos="22000">
                      <a:srgbClr val="FF00FF">
                        <a:alpha val="50000"/>
                      </a:srgbClr>
                    </a:gs>
                    <a:gs pos="33000">
                      <a:srgbClr val="9900FF">
                        <a:alpha val="50000"/>
                      </a:srgbClr>
                    </a:gs>
                    <a:gs pos="5000">
                      <a:srgbClr val="FF00FF">
                        <a:alpha val="50000"/>
                      </a:srgbClr>
                    </a:gs>
                    <a:gs pos="0">
                      <a:srgbClr val="FF3300">
                        <a:alpha val="50000"/>
                      </a:srgbClr>
                    </a:gs>
                    <a:gs pos="100000">
                      <a:srgbClr val="FF3300">
                        <a:alpha val="30000"/>
                      </a:srgbClr>
                    </a:gs>
                  </a:gsLst>
                  <a:lin ang="0"/>
                </a:gradFill>
                <a:effectLst>
                  <a:outerShdw blurRad="50800" dist="38100" algn="l" rotWithShape="0">
                    <a:srgbClr val="CC00CC">
                      <a:alpha val="40000"/>
                    </a:srgbClr>
                  </a:outerShdw>
                </a:effectLst>
              </a:rPr>
              <a:t>演 讲</a:t>
            </a:r>
            <a:endParaRPr lang="zh-CN" altLang="en-US" sz="7200" b="1" dirty="0">
              <a:ln>
                <a:gradFill>
                  <a:gsLst>
                    <a:gs pos="98000">
                      <a:srgbClr val="F88C89"/>
                    </a:gs>
                    <a:gs pos="86000">
                      <a:srgbClr val="F8D078"/>
                    </a:gs>
                    <a:gs pos="73000">
                      <a:srgbClr val="BAD172"/>
                    </a:gs>
                    <a:gs pos="62000">
                      <a:srgbClr val="BEC7AF"/>
                    </a:gs>
                    <a:gs pos="50000">
                      <a:srgbClr val="83D9E3"/>
                    </a:gs>
                    <a:gs pos="37000">
                      <a:srgbClr val="9C61DF"/>
                    </a:gs>
                    <a:gs pos="24000">
                      <a:srgbClr val="CA78E1"/>
                    </a:gs>
                    <a:gs pos="12000">
                      <a:srgbClr val="E564DF"/>
                    </a:gs>
                    <a:gs pos="0">
                      <a:srgbClr val="F86CC0"/>
                    </a:gs>
                  </a:gsLst>
                  <a:lin ang="0" scaled="1"/>
                </a:gradFill>
                <a:round/>
              </a:ln>
              <a:gradFill>
                <a:gsLst>
                  <a:gs pos="79000">
                    <a:srgbClr val="CCFF66"/>
                  </a:gs>
                  <a:gs pos="94000">
                    <a:srgbClr val="FFFF00">
                      <a:alpha val="50000"/>
                    </a:srgbClr>
                  </a:gs>
                  <a:gs pos="70000">
                    <a:srgbClr val="00FF00">
                      <a:alpha val="13000"/>
                    </a:srgbClr>
                  </a:gs>
                  <a:gs pos="56000">
                    <a:srgbClr val="00FFFF">
                      <a:alpha val="50000"/>
                    </a:srgbClr>
                  </a:gs>
                  <a:gs pos="43000">
                    <a:srgbClr val="00FFFF">
                      <a:alpha val="13000"/>
                    </a:srgbClr>
                  </a:gs>
                  <a:gs pos="22000">
                    <a:srgbClr val="FF00FF">
                      <a:alpha val="50000"/>
                    </a:srgbClr>
                  </a:gs>
                  <a:gs pos="33000">
                    <a:srgbClr val="9900FF">
                      <a:alpha val="50000"/>
                    </a:srgbClr>
                  </a:gs>
                  <a:gs pos="5000">
                    <a:srgbClr val="FF00FF">
                      <a:alpha val="50000"/>
                    </a:srgbClr>
                  </a:gs>
                  <a:gs pos="0">
                    <a:srgbClr val="FF3300">
                      <a:alpha val="50000"/>
                    </a:srgbClr>
                  </a:gs>
                  <a:gs pos="100000">
                    <a:srgbClr val="FF3300">
                      <a:alpha val="30000"/>
                    </a:srgbClr>
                  </a:gs>
                </a:gsLst>
                <a:lin ang="0"/>
              </a:gradFill>
              <a:effectLst>
                <a:outerShdw blurRad="50800" dist="38100" algn="l" rotWithShape="0">
                  <a:srgbClr val="CC00CC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774" y="402793"/>
            <a:ext cx="9073730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zh-CN" sz="2000" b="1" kern="100" dirty="0">
                <a:solidFill>
                  <a:srgbClr val="FF0000"/>
                </a:solidFill>
                <a:latin typeface="Calibri" panose="020F0502020204030204" charset="0"/>
                <a:cs typeface="Times New Roman" panose="02020603050405020304" charset="0"/>
              </a:rPr>
              <a:t>正方：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说到谎言，我敢说我们从小到大没有人没说过谎。是的，人人都说过谎，只是有的谎言是善意的，而有的谎言是恶意的！善意的谎言，它的出发点是好的，是为达到善意欺骗而不得不编造出来的谎言。一个得了白血病的小女孩，在她生命的后期，当医生问她最大的愿望是什么时，她说想去天安门看看升旗仪式，对一个生命垂危的女孩的最后心愿，医生和家长哪有不满足的理由呢？但是因为她的家住在遥远的新疆，如果满足她的要求，医生怕女孩经不住旅途的劳累，于是一个由</a:t>
            </a:r>
            <a:r>
              <a:rPr lang="en-US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2000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多名志愿者和医生还有女孩的家人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的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组织的集体编造谎言的活动开始了。从上火车到改成旅游公车，一路上，从报站到服务员端茶倒水，甚至到旅客的交谈，都是大家有意安排的。最后来到一个学校，在军乐队伴奏的国歌声中，双目失明的女孩以为来到了渴望已久的天安门广场，当看到她无力地举起她的小手向国旗的方向敬礼时，在场的人们全都留下了热泪。这次由</a:t>
            </a:r>
            <a:r>
              <a:rPr lang="en-US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2000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多人组织的集体说谎活动，你能说他们是善意的谎言有碍于诚信么？这样的例子在我们这个有着悠久历史文明的国家里真是数不胜数。事实胜于雄辩，他们是在说谎，但他们的谎言都是善意的，是无碍于诚信的</a:t>
            </a:r>
            <a:r>
              <a:rPr lang="zh-CN" altLang="en-US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399843" y="348940"/>
            <a:ext cx="6420414" cy="4544889"/>
            <a:chOff x="4161264" y="-192904"/>
            <a:chExt cx="6420414" cy="5088181"/>
          </a:xfrm>
        </p:grpSpPr>
        <p:pic>
          <p:nvPicPr>
            <p:cNvPr id="5" name="PA_图片 4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61264" y="-192904"/>
              <a:ext cx="6420414" cy="5088181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6" name="矩形 5"/>
            <p:cNvSpPr/>
            <p:nvPr/>
          </p:nvSpPr>
          <p:spPr>
            <a:xfrm>
              <a:off x="4813141" y="865862"/>
              <a:ext cx="5328592" cy="341122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3200" b="1" dirty="0">
                  <a:solidFill>
                    <a:schemeClr val="accent4">
                      <a:lumMod val="7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r>
                <a:rPr lang="zh-CN" altLang="en-US" sz="3200" b="1" dirty="0" smtClean="0">
                  <a:solidFill>
                    <a:schemeClr val="accent4">
                      <a:lumMod val="7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正方</a:t>
              </a:r>
              <a:r>
                <a:rPr lang="zh-CN" altLang="en-US" sz="3200" b="1" dirty="0">
                  <a:solidFill>
                    <a:schemeClr val="accent4">
                      <a:lumMod val="7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加入了小女孩的事例，使语言更有渲染性，辩论时可以将女孩看见天安门广场时的欣喜通过语气表达出来，人们就更能深入地体会到正方的观点。</a:t>
              </a:r>
              <a:endParaRPr lang="zh-CN" altLang="en-US" sz="3200" b="1" dirty="0">
                <a:solidFill>
                  <a:schemeClr val="accent4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2008" y="369275"/>
            <a:ext cx="8964488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zh-CN" sz="2400" b="1" kern="100" dirty="0" smtClean="0">
                <a:solidFill>
                  <a:srgbClr val="FF0000"/>
                </a:solidFill>
                <a:latin typeface="Calibri" panose="020F0502020204030204" charset="0"/>
                <a:cs typeface="Times New Roman" panose="02020603050405020304" charset="0"/>
              </a:rPr>
              <a:t>反方：</a:t>
            </a:r>
            <a:r>
              <a:rPr lang="zh-CN" altLang="zh-CN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善意的谎言本身就是谎言，这一点是无庸质疑的。谎言，说谎是欺骗，欺骗是不道德的。不道德的事不道德的欺骗，不得人心。这些都是从小师长们就谆谆教诲过的。但我们扪心自问，又有谁没有说过谎言呢？无论是对自己的亲人、朋友，还是素不相识的陌生人，目的也有很多种。但当我们给谎言加上一个“善意”时，仿佛大家都可能接受了，这正是人性的弱点表现。马克</a:t>
            </a:r>
            <a:r>
              <a:rPr lang="en-US" altLang="zh-CN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·</a:t>
            </a:r>
            <a:r>
              <a:rPr lang="zh-CN" altLang="zh-CN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吐温曾经说过</a:t>
            </a:r>
            <a:r>
              <a:rPr lang="zh-CN" altLang="zh-CN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这样</a:t>
            </a:r>
            <a:r>
              <a:rPr lang="zh-CN" altLang="en-US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的一段话：“当你拿不定主意时，就说实话，它令你的对手感到窘困，令你的朋友感到释然。”因此，心理学家们的观点是：不要轻易扯出谎，哪怕是善意的谎言。但作为谎言本身，也是与诚信相反的行为，所以，无论谎言是否处于好的目的，作为谎言本身必然会有碍于诚信，所以，在此我要大声呼吁，让我们拒绝善意的谎言，共同打造诚信社会</a:t>
            </a: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！</a:t>
            </a:r>
            <a:endParaRPr lang="zh-CN" altLang="zh-CN" sz="24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198174" y="914063"/>
            <a:ext cx="4823752" cy="3414642"/>
            <a:chOff x="4959595" y="439773"/>
            <a:chExt cx="4823752" cy="3822826"/>
          </a:xfrm>
        </p:grpSpPr>
        <p:pic>
          <p:nvPicPr>
            <p:cNvPr id="5" name="PA_图片 4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9595" y="439773"/>
              <a:ext cx="4823752" cy="3822826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6" name="矩形 5"/>
            <p:cNvSpPr/>
            <p:nvPr/>
          </p:nvSpPr>
          <p:spPr>
            <a:xfrm>
              <a:off x="5360630" y="1097046"/>
              <a:ext cx="4051498" cy="285991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3200" b="1" dirty="0">
                  <a:solidFill>
                    <a:schemeClr val="accent4">
                      <a:lumMod val="7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r>
                <a:rPr lang="zh-CN" altLang="en-US" sz="3200" b="1" dirty="0" smtClean="0">
                  <a:solidFill>
                    <a:schemeClr val="accent4">
                      <a:lumMod val="7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反方</a:t>
              </a:r>
              <a:r>
                <a:rPr lang="zh-CN" altLang="en-US" sz="3200" b="1" dirty="0">
                  <a:solidFill>
                    <a:schemeClr val="accent4">
                      <a:lumMod val="7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加入了马克</a:t>
              </a:r>
              <a:r>
                <a:rPr lang="en-US" altLang="zh-CN" sz="3200" b="1" dirty="0">
                  <a:solidFill>
                    <a:schemeClr val="accent4">
                      <a:lumMod val="7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·</a:t>
              </a:r>
              <a:r>
                <a:rPr lang="zh-CN" altLang="en-US" sz="3200" b="1" dirty="0">
                  <a:solidFill>
                    <a:schemeClr val="accent4">
                      <a:lumMod val="7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吐温的一句名言来增强语言的说服力。可以加入适当的动作表情来感染观众。</a:t>
              </a:r>
              <a:endParaRPr lang="zh-CN" altLang="en-US" sz="3200" b="1" dirty="0">
                <a:solidFill>
                  <a:schemeClr val="accent4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PPT母版素材包\花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1325880" y="1663700"/>
            <a:ext cx="6903085" cy="119888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  <a:scene3d>
              <a:camera prst="orthographicFront"/>
              <a:lightRig rig="threePt" dir="t">
                <a:rot lat="0" lon="0" rev="0"/>
              </a:lightRig>
            </a:scene3d>
            <a:sp3d extrusionH="120650" prstMaterial="matte"/>
          </a:bodyPr>
          <a:lstStyle/>
          <a:p>
            <a:pPr algn="ctr"/>
            <a:r>
              <a:rPr lang="zh-CN" altLang="en-US" sz="7200" b="1" dirty="0">
                <a:ln>
                  <a:gradFill>
                    <a:gsLst>
                      <a:gs pos="98000">
                        <a:srgbClr val="F88C89"/>
                      </a:gs>
                      <a:gs pos="86000">
                        <a:srgbClr val="F8D078"/>
                      </a:gs>
                      <a:gs pos="73000">
                        <a:srgbClr val="BAD172"/>
                      </a:gs>
                      <a:gs pos="62000">
                        <a:srgbClr val="BEC7AF"/>
                      </a:gs>
                      <a:gs pos="50000">
                        <a:srgbClr val="83D9E3"/>
                      </a:gs>
                      <a:gs pos="37000">
                        <a:srgbClr val="9C61DF"/>
                      </a:gs>
                      <a:gs pos="24000">
                        <a:srgbClr val="CA78E1"/>
                      </a:gs>
                      <a:gs pos="12000">
                        <a:srgbClr val="E564DF"/>
                      </a:gs>
                      <a:gs pos="0">
                        <a:srgbClr val="F86CC0"/>
                      </a:gs>
                    </a:gsLst>
                    <a:lin ang="0" scaled="1"/>
                  </a:gradFill>
                  <a:round/>
                </a:ln>
                <a:gradFill>
                  <a:gsLst>
                    <a:gs pos="79000">
                      <a:srgbClr val="CCFF66"/>
                    </a:gs>
                    <a:gs pos="94000">
                      <a:srgbClr val="FFFF00">
                        <a:alpha val="50000"/>
                      </a:srgbClr>
                    </a:gs>
                    <a:gs pos="70000">
                      <a:srgbClr val="00FF00">
                        <a:alpha val="13000"/>
                      </a:srgbClr>
                    </a:gs>
                    <a:gs pos="56000">
                      <a:srgbClr val="00FFFF">
                        <a:alpha val="50000"/>
                      </a:srgbClr>
                    </a:gs>
                    <a:gs pos="43000">
                      <a:srgbClr val="00FFFF">
                        <a:alpha val="13000"/>
                      </a:srgbClr>
                    </a:gs>
                    <a:gs pos="22000">
                      <a:srgbClr val="FF00FF">
                        <a:alpha val="50000"/>
                      </a:srgbClr>
                    </a:gs>
                    <a:gs pos="33000">
                      <a:srgbClr val="9900FF">
                        <a:alpha val="50000"/>
                      </a:srgbClr>
                    </a:gs>
                    <a:gs pos="5000">
                      <a:srgbClr val="FF00FF">
                        <a:alpha val="50000"/>
                      </a:srgbClr>
                    </a:gs>
                    <a:gs pos="0">
                      <a:srgbClr val="FF3300">
                        <a:alpha val="50000"/>
                      </a:srgbClr>
                    </a:gs>
                    <a:gs pos="100000">
                      <a:srgbClr val="FF3300">
                        <a:alpha val="30000"/>
                      </a:srgbClr>
                    </a:gs>
                  </a:gsLst>
                  <a:lin ang="0"/>
                </a:gradFill>
                <a:effectLst>
                  <a:outerShdw blurRad="50800" dist="38100" algn="l" rotWithShape="0">
                    <a:srgbClr val="CC00CC">
                      <a:alpha val="40000"/>
                    </a:srgbClr>
                  </a:outerShdw>
                </a:effectLst>
              </a:rPr>
              <a:t>聊聊书法</a:t>
            </a:r>
            <a:endParaRPr lang="zh-CN" altLang="en-US" sz="7200" b="1" dirty="0">
              <a:ln>
                <a:gradFill>
                  <a:gsLst>
                    <a:gs pos="98000">
                      <a:srgbClr val="F88C89"/>
                    </a:gs>
                    <a:gs pos="86000">
                      <a:srgbClr val="F8D078"/>
                    </a:gs>
                    <a:gs pos="73000">
                      <a:srgbClr val="BAD172"/>
                    </a:gs>
                    <a:gs pos="62000">
                      <a:srgbClr val="BEC7AF"/>
                    </a:gs>
                    <a:gs pos="50000">
                      <a:srgbClr val="83D9E3"/>
                    </a:gs>
                    <a:gs pos="37000">
                      <a:srgbClr val="9C61DF"/>
                    </a:gs>
                    <a:gs pos="24000">
                      <a:srgbClr val="CA78E1"/>
                    </a:gs>
                    <a:gs pos="12000">
                      <a:srgbClr val="E564DF"/>
                    </a:gs>
                    <a:gs pos="0">
                      <a:srgbClr val="F86CC0"/>
                    </a:gs>
                  </a:gsLst>
                  <a:lin ang="0" scaled="1"/>
                </a:gradFill>
                <a:round/>
              </a:ln>
              <a:gradFill>
                <a:gsLst>
                  <a:gs pos="79000">
                    <a:srgbClr val="CCFF66"/>
                  </a:gs>
                  <a:gs pos="94000">
                    <a:srgbClr val="FFFF00">
                      <a:alpha val="50000"/>
                    </a:srgbClr>
                  </a:gs>
                  <a:gs pos="70000">
                    <a:srgbClr val="00FF00">
                      <a:alpha val="13000"/>
                    </a:srgbClr>
                  </a:gs>
                  <a:gs pos="56000">
                    <a:srgbClr val="00FFFF">
                      <a:alpha val="50000"/>
                    </a:srgbClr>
                  </a:gs>
                  <a:gs pos="43000">
                    <a:srgbClr val="00FFFF">
                      <a:alpha val="13000"/>
                    </a:srgbClr>
                  </a:gs>
                  <a:gs pos="22000">
                    <a:srgbClr val="FF00FF">
                      <a:alpha val="50000"/>
                    </a:srgbClr>
                  </a:gs>
                  <a:gs pos="33000">
                    <a:srgbClr val="9900FF">
                      <a:alpha val="50000"/>
                    </a:srgbClr>
                  </a:gs>
                  <a:gs pos="5000">
                    <a:srgbClr val="FF00FF">
                      <a:alpha val="50000"/>
                    </a:srgbClr>
                  </a:gs>
                  <a:gs pos="0">
                    <a:srgbClr val="FF3300">
                      <a:alpha val="50000"/>
                    </a:srgbClr>
                  </a:gs>
                  <a:gs pos="100000">
                    <a:srgbClr val="FF3300">
                      <a:alpha val="30000"/>
                    </a:srgbClr>
                  </a:gs>
                </a:gsLst>
                <a:lin ang="0"/>
              </a:gradFill>
              <a:effectLst>
                <a:outerShdw blurRad="50800" dist="38100" algn="l" rotWithShape="0">
                  <a:srgbClr val="CC00CC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12065"/>
            <a:ext cx="9144000" cy="516191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749791"/>
            <a:ext cx="9144000" cy="3046095"/>
          </a:xfrm>
          <a:prstGeom prst="rect">
            <a:avLst/>
          </a:prstGeom>
          <a:solidFill>
            <a:srgbClr val="FFFFFF">
              <a:alpha val="83922"/>
            </a:srgbClr>
          </a:solidFill>
          <a:ln>
            <a:noFill/>
          </a:ln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200" b="1" kern="1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zh-CN" sz="3200" b="1" kern="1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书法是我国国粹之一，与武术、中医、京剧被我国称之为四大国粹。</a:t>
            </a:r>
            <a:endParaRPr lang="zh-CN" altLang="zh-CN" sz="3200" b="1" kern="1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>
              <a:spcAft>
                <a:spcPts val="0"/>
              </a:spcAft>
            </a:pPr>
            <a:r>
              <a:rPr lang="zh-CN" altLang="zh-CN" sz="3200" b="1" kern="1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书法是汉字的书写艺术。汉字在漫长的演变发展的历史长河中，一方面起着思想交流、文化继承等重要的社会作用，另一方面它本身又形成了一种独特的造型艺术。</a:t>
            </a:r>
            <a:r>
              <a:rPr lang="zh-CN" altLang="zh-CN" sz="32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</a:t>
            </a:r>
            <a:endParaRPr lang="zh-CN" altLang="zh-CN" sz="32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rcRect b="5341"/>
          <a:stretch>
            <a:fillRect/>
          </a:stretch>
        </p:blipFill>
        <p:spPr>
          <a:xfrm>
            <a:off x="0" y="-12700"/>
            <a:ext cx="9144000" cy="516509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76932" y="627534"/>
            <a:ext cx="8604448" cy="3770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9240">
              <a:spcBef>
                <a:spcPts val="600"/>
              </a:spcBef>
            </a:pPr>
            <a:r>
              <a:rPr lang="en-US" sz="3200" b="1" kern="100" dirty="0">
                <a:solidFill>
                  <a:schemeClr val="bg1"/>
                </a:solidFill>
                <a:effectLst>
                  <a:glow rad="101600">
                    <a:schemeClr val="accent3">
                      <a:lumMod val="50000"/>
                      <a:alpha val="60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·</a:t>
            </a:r>
            <a:r>
              <a:rPr lang="zh-CN" altLang="en-US" sz="3200" b="1" kern="100" dirty="0">
                <a:solidFill>
                  <a:schemeClr val="bg1"/>
                </a:solidFill>
                <a:effectLst>
                  <a:glow rad="101600">
                    <a:schemeClr val="accent3">
                      <a:lumMod val="50000"/>
                      <a:alpha val="60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你知道我国古代哪些著名的书法家？你知道他们的哪些故事？</a:t>
            </a:r>
            <a:endParaRPr lang="zh-CN" altLang="en-US" sz="3200" b="1" kern="100" dirty="0">
              <a:solidFill>
                <a:schemeClr val="bg1"/>
              </a:solidFill>
              <a:effectLst>
                <a:glow rad="101600">
                  <a:schemeClr val="accent3">
                    <a:lumMod val="50000"/>
                    <a:alpha val="60000"/>
                  </a:schemeClr>
                </a:glow>
              </a:effectLst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269240">
              <a:spcBef>
                <a:spcPts val="600"/>
              </a:spcBef>
            </a:pPr>
            <a:r>
              <a:rPr lang="en-US" altLang="zh-CN" sz="3200" b="1" kern="100" dirty="0">
                <a:solidFill>
                  <a:schemeClr val="bg1"/>
                </a:solidFill>
                <a:effectLst>
                  <a:glow rad="101600">
                    <a:schemeClr val="accent3">
                      <a:lumMod val="50000"/>
                      <a:alpha val="60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·</a:t>
            </a:r>
            <a:r>
              <a:rPr lang="zh-CN" altLang="en-US" sz="3200" b="1" kern="100" dirty="0">
                <a:solidFill>
                  <a:schemeClr val="bg1"/>
                </a:solidFill>
                <a:effectLst>
                  <a:glow rad="101600">
                    <a:schemeClr val="accent3">
                      <a:lumMod val="50000"/>
                      <a:alpha val="60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你参观过书法艺术作品展览吗？你欣赏哪些人的作品？</a:t>
            </a:r>
            <a:endParaRPr lang="zh-CN" altLang="en-US" sz="3200" b="1" kern="100" dirty="0">
              <a:solidFill>
                <a:schemeClr val="bg1"/>
              </a:solidFill>
              <a:effectLst>
                <a:glow rad="101600">
                  <a:schemeClr val="accent3">
                    <a:lumMod val="50000"/>
                    <a:alpha val="60000"/>
                  </a:schemeClr>
                </a:glow>
              </a:effectLst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269240">
              <a:spcBef>
                <a:spcPts val="600"/>
              </a:spcBef>
            </a:pPr>
            <a:r>
              <a:rPr lang="en-US" sz="3200" b="1" kern="100" dirty="0">
                <a:solidFill>
                  <a:schemeClr val="bg1"/>
                </a:solidFill>
                <a:effectLst>
                  <a:glow rad="101600">
                    <a:schemeClr val="accent3">
                      <a:lumMod val="50000"/>
                      <a:alpha val="60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·</a:t>
            </a:r>
            <a:r>
              <a:rPr lang="zh-CN" altLang="en-US" sz="3200" b="1" kern="100" dirty="0">
                <a:solidFill>
                  <a:schemeClr val="bg1"/>
                </a:solidFill>
                <a:effectLst>
                  <a:glow rad="101600">
                    <a:schemeClr val="accent3">
                      <a:lumMod val="50000"/>
                      <a:alpha val="60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你学习过书法吗？在这一过程中，你有什么特别的感受？</a:t>
            </a:r>
            <a:endParaRPr lang="zh-CN" altLang="en-US" sz="3200" b="1" kern="100" dirty="0">
              <a:solidFill>
                <a:schemeClr val="bg1"/>
              </a:solidFill>
              <a:effectLst>
                <a:glow rad="101600">
                  <a:schemeClr val="accent3">
                    <a:lumMod val="50000"/>
                    <a:alpha val="60000"/>
                  </a:schemeClr>
                </a:glow>
              </a:effectLst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269240">
              <a:spcBef>
                <a:spcPts val="600"/>
              </a:spcBef>
            </a:pPr>
            <a:r>
              <a:rPr lang="en-US" altLang="zh-CN" sz="3200" b="1" kern="100" dirty="0">
                <a:solidFill>
                  <a:schemeClr val="bg1"/>
                </a:solidFill>
                <a:effectLst>
                  <a:glow rad="101600">
                    <a:schemeClr val="accent3">
                      <a:lumMod val="50000"/>
                      <a:alpha val="60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·</a:t>
            </a:r>
            <a:r>
              <a:rPr lang="zh-CN" altLang="en-US" sz="3200" b="1" kern="100" dirty="0">
                <a:solidFill>
                  <a:schemeClr val="bg1"/>
                </a:solidFill>
                <a:effectLst>
                  <a:glow rad="101600">
                    <a:schemeClr val="accent3">
                      <a:lumMod val="50000"/>
                      <a:alpha val="60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你认为练习书法有什么益处？</a:t>
            </a:r>
            <a:endParaRPr lang="zh-CN" altLang="en-US" sz="3200" b="1" kern="100" dirty="0">
              <a:solidFill>
                <a:schemeClr val="bg1"/>
              </a:solidFill>
              <a:effectLst>
                <a:glow rad="101600">
                  <a:schemeClr val="accent3">
                    <a:lumMod val="50000"/>
                    <a:alpha val="60000"/>
                  </a:schemeClr>
                </a:glow>
              </a:effectLst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1920" y="657860"/>
            <a:ext cx="8653145" cy="31076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28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zh-CN" sz="28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所谓喜欢写字的人基本上就定位在书法家和书法爱好者，他们在业余时间，书写自己的作品。书法，什么是书法，书法是指按照文字特点及其涵义，以其书体笔法、结构和章法写字，使之成为富有美感的艺术作品。我个人是喜欢书法的，小时候也练过书法，我也很喜欢看一些书法字帖，我曾经为了练书法，这笔墨纸砚也是备齐了的，现在都在书房里静静地躺着。</a:t>
            </a:r>
            <a:endParaRPr lang="zh-CN" altLang="zh-CN" sz="2800" b="1" kern="1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2048" y="523875"/>
            <a:ext cx="8920595" cy="3969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zh-CN" sz="28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     下面这幅书法作品是东晋著名书法家王羲之的《兰亭序》，这幅作品也是我最喜欢的一幅书法作品，虽未能得见真迹，实为可惜，但能在网上看到摹本也是不错的。这幅字记叙兰亭周围山水之美和聚会的欢乐之情，抒发作者对于生死无常的感慨。王羲之还有一幅字《快雪时晴帖》，这幅字我有幸在台北故宫博物院一睹真容，这字其笔法圆劲古雅，无一笔掉以轻心，无一字不表现出意致的悠闲逸豫。即使偶尔重心忽左忽右，全局依然匀整安稳，不失平衡的美感。</a:t>
            </a:r>
            <a:endParaRPr lang="zh-CN" altLang="zh-CN" sz="2800" b="1" kern="1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1640" y="8890"/>
            <a:ext cx="8218170" cy="51365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928495" y="148734"/>
            <a:ext cx="566928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7200" b="1" dirty="0">
                <a:ln>
                  <a:solidFill>
                    <a:schemeClr val="bg2">
                      <a:lumMod val="50000"/>
                    </a:schemeClr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40000">
                      <a:srgbClr val="FF6633"/>
                    </a:gs>
                    <a:gs pos="100000">
                      <a:srgbClr val="FFFF00"/>
                    </a:gs>
                  </a:gsLst>
                  <a:lin ang="2700000" scaled="1"/>
                  <a:tileRect/>
                </a:gra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祖国在我心中</a:t>
            </a:r>
            <a:endParaRPr lang="zh-CN" altLang="en-US" sz="7200" b="1" dirty="0">
              <a:ln>
                <a:solidFill>
                  <a:schemeClr val="bg2">
                    <a:lumMod val="50000"/>
                  </a:schemeClr>
                </a:solidFill>
              </a:ln>
              <a:gradFill flip="none" rotWithShape="1">
                <a:gsLst>
                  <a:gs pos="0">
                    <a:srgbClr val="FF3399"/>
                  </a:gs>
                  <a:gs pos="40000">
                    <a:srgbClr val="FF6633"/>
                  </a:gs>
                  <a:gs pos="100000">
                    <a:srgbClr val="FFFF00"/>
                  </a:gs>
                </a:gsLst>
                <a:lin ang="2700000" scaled="1"/>
                <a:tileRect/>
              </a:gra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95536" y="793750"/>
            <a:ext cx="8522970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</a:t>
            </a:r>
            <a:r>
              <a:rPr lang="zh-CN" altLang="zh-CN" sz="3200" b="1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祖</a:t>
            </a:r>
            <a:r>
              <a:rPr lang="zh-CN" altLang="zh-CN" sz="3200" b="1" kern="1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国在你心中是什么样的？你对祖国有哪些情意？请你用演讲稿或读后感的形式来抒发对祖国的情意，要写出自己的感受和体会。</a:t>
            </a:r>
            <a:endParaRPr lang="zh-CN" altLang="zh-CN" sz="3200" b="1" kern="1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r>
              <a:rPr lang="zh-CN" altLang="zh-CN" sz="3200" b="1" kern="1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选择一种体裁去表达，注意表达出对</a:t>
            </a:r>
            <a:endParaRPr lang="zh-CN" altLang="zh-CN" sz="3200" b="1" kern="1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r>
              <a:rPr lang="zh-CN" altLang="zh-CN" sz="3200" b="1" kern="1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祖国的热爱之情即可。</a:t>
            </a:r>
            <a:endParaRPr lang="zh-CN" altLang="zh-CN" sz="3200" b="1" kern="1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6"/>
          <p:cNvSpPr/>
          <p:nvPr/>
        </p:nvSpPr>
        <p:spPr>
          <a:xfrm>
            <a:off x="39892" y="351691"/>
            <a:ext cx="9064216" cy="4524316"/>
          </a:xfrm>
          <a:prstGeom prst="roundRect">
            <a:avLst>
              <a:gd name="adj" fmla="val 4592"/>
            </a:avLst>
          </a:prstGeom>
          <a:solidFill>
            <a:schemeClr val="accent6">
              <a:lumMod val="20000"/>
              <a:lumOff val="80000"/>
              <a:alpha val="76863"/>
            </a:schemeClr>
          </a:solidFill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0177" y="351691"/>
            <a:ext cx="897953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尊敬的老师，亲爱的同学们： 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　　大家好！今天我演讲的题目是《祖国在我心中》。 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　　谁不曾有过美丽的梦？谁不曾有过欢乐的童年？当你坐在课桌前听老师讲课时，你难道不觉得是一种幸福吗？然而，我们能有今天的幸福生活，都是因为我们有着伟大的祖国母亲!作为一个炎黄子孙，我们难道不应该热爱自己的祖国，为她尽一份力吗？ 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　　曾几何时，我们的祖国饱经沧桑，历尽磨难。她被外国侵略者蹂躏，成了售卖鸦片的场所。她还成了国内军阀混战的战场。因此，近百年来她遍体鳞伤，千疮百孔。 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　　就在祖国母亲生死存亡的危难关头，许多中华英雄儿女站了出来。周恩来从小看到中国人被外国人欺负，所以他发誓：“为中华之崛起而读书！”工程师詹天佑放弃了外国的优越条件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: 圆角 6"/>
          <p:cNvSpPr/>
          <p:nvPr/>
        </p:nvSpPr>
        <p:spPr>
          <a:xfrm>
            <a:off x="39892" y="445567"/>
            <a:ext cx="9064216" cy="4201727"/>
          </a:xfrm>
          <a:prstGeom prst="roundRect">
            <a:avLst>
              <a:gd name="adj" fmla="val 4592"/>
            </a:avLst>
          </a:prstGeom>
          <a:solidFill>
            <a:schemeClr val="accent6">
              <a:lumMod val="20000"/>
              <a:lumOff val="80000"/>
              <a:alpha val="76863"/>
            </a:schemeClr>
          </a:solidFill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4305" y="483518"/>
            <a:ext cx="897953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毅然回到了祖国，建造了第一条完全由我国的工程技术人员设计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的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铁路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干线。他不怕困难，不怕嘲笑，下定决心要为祖国奉献自己力量的精神，给了藐视中国的帝国主义者一个有力的回击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……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这样的例子数不胜数。抗日战争期间，也有无数的爱国英雄让我们敬佩。杨靖宇在日军已经完全包围他的情况下仍然不肯投降！为了保卫祖国，他宁死不屈。爆破组组长董存瑞，为了不让更多的战友牺牲，用身体做支架，托起炸药包，拉燃了导火索。随着天崩地裂的一声巨响，敌人的暗堡被炸毁，董存瑞用自己年轻的生命为部队的胜利开辟了道路，也为新中国的诞生开辟了道路。他们都为了祖国而牺牲，因为祖国在他们心中！他们的爱国精神深深地把我打动了！  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6"/>
          <p:cNvSpPr/>
          <p:nvPr/>
        </p:nvSpPr>
        <p:spPr>
          <a:xfrm>
            <a:off x="39892" y="411510"/>
            <a:ext cx="9064216" cy="3445609"/>
          </a:xfrm>
          <a:prstGeom prst="roundRect">
            <a:avLst>
              <a:gd name="adj" fmla="val 4592"/>
            </a:avLst>
          </a:prstGeom>
          <a:solidFill>
            <a:schemeClr val="accent6">
              <a:lumMod val="20000"/>
              <a:lumOff val="80000"/>
              <a:alpha val="76863"/>
            </a:schemeClr>
          </a:solidFill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2550" y="442089"/>
            <a:ext cx="8979535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　　现在的祖国日益强大，在今天繁荣富强的社会里，同样有爱国的表现令人感动。邓小平说过：“我是中华人民的儿子，我深情的爱着我的祖国和人民。”篮球明星姚明，随时等待祖国的呼唤。2008年北京奥运会，多少奥运健儿为了祖国的荣誉而奋斗。当他们站在高高的领奖台上时，有谁不为他们的拼搏精神而流泪呢？这是祖国的骄傲啊！ 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　　同学们，努力学习吧！少年强则中国强，少年富则中国富。让我们问心无愧地说：“祖国在我心中！” 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　　谢谢大家！ 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491027" y="1779662"/>
            <a:ext cx="4385229" cy="3104220"/>
            <a:chOff x="5178857" y="360839"/>
            <a:chExt cx="4385229" cy="3475296"/>
          </a:xfrm>
        </p:grpSpPr>
        <p:pic>
          <p:nvPicPr>
            <p:cNvPr id="7" name="PA_图片 4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78857" y="360839"/>
              <a:ext cx="4385229" cy="3475296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8" name="矩形 7"/>
            <p:cNvSpPr/>
            <p:nvPr/>
          </p:nvSpPr>
          <p:spPr>
            <a:xfrm>
              <a:off x="5503661" y="1146955"/>
              <a:ext cx="3773976" cy="230860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3200" b="1" dirty="0">
                  <a:solidFill>
                    <a:schemeClr val="accent4">
                      <a:lumMod val="7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r>
                <a:rPr lang="zh-CN" altLang="en-US" sz="3200" b="1" dirty="0" smtClean="0">
                  <a:solidFill>
                    <a:schemeClr val="accent4">
                      <a:lumMod val="7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可以</a:t>
              </a:r>
              <a:r>
                <a:rPr lang="zh-CN" altLang="en-US" sz="3200" b="1" dirty="0">
                  <a:solidFill>
                    <a:schemeClr val="accent4">
                      <a:lumMod val="7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通过语调、语速、重音三个方面来表达对祖国的热爱之情。</a:t>
              </a:r>
              <a:endParaRPr lang="zh-CN" altLang="en-US" sz="3200" b="1" dirty="0">
                <a:solidFill>
                  <a:schemeClr val="accent4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PPT母版素材包\花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1703705" y="1732910"/>
            <a:ext cx="5736590" cy="119888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  <a:scene3d>
              <a:camera prst="orthographicFront"/>
              <a:lightRig rig="threePt" dir="t">
                <a:rot lat="0" lon="0" rev="0"/>
              </a:lightRig>
            </a:scene3d>
            <a:sp3d extrusionH="120650" prstMaterial="matte"/>
          </a:bodyPr>
          <a:lstStyle/>
          <a:p>
            <a:pPr algn="ctr"/>
            <a:r>
              <a:rPr lang="zh-CN" altLang="en-US" sz="7200" b="1" dirty="0">
                <a:ln>
                  <a:gradFill>
                    <a:gsLst>
                      <a:gs pos="98000">
                        <a:srgbClr val="F88C89"/>
                      </a:gs>
                      <a:gs pos="86000">
                        <a:srgbClr val="F8D078"/>
                      </a:gs>
                      <a:gs pos="73000">
                        <a:srgbClr val="BAD172"/>
                      </a:gs>
                      <a:gs pos="62000">
                        <a:srgbClr val="BEC7AF"/>
                      </a:gs>
                      <a:gs pos="50000">
                        <a:srgbClr val="83D9E3"/>
                      </a:gs>
                      <a:gs pos="37000">
                        <a:srgbClr val="9C61DF"/>
                      </a:gs>
                      <a:gs pos="24000">
                        <a:srgbClr val="CA78E1"/>
                      </a:gs>
                      <a:gs pos="12000">
                        <a:srgbClr val="E564DF"/>
                      </a:gs>
                      <a:gs pos="0">
                        <a:srgbClr val="F86CC0"/>
                      </a:gs>
                    </a:gsLst>
                    <a:lin ang="0" scaled="1"/>
                  </a:gradFill>
                  <a:round/>
                </a:ln>
                <a:gradFill>
                  <a:gsLst>
                    <a:gs pos="79000">
                      <a:srgbClr val="CCFF66"/>
                    </a:gs>
                    <a:gs pos="94000">
                      <a:srgbClr val="FFFF00">
                        <a:alpha val="50000"/>
                      </a:srgbClr>
                    </a:gs>
                    <a:gs pos="70000">
                      <a:srgbClr val="00FF00">
                        <a:alpha val="13000"/>
                      </a:srgbClr>
                    </a:gs>
                    <a:gs pos="56000">
                      <a:srgbClr val="00FFFF">
                        <a:alpha val="50000"/>
                      </a:srgbClr>
                    </a:gs>
                    <a:gs pos="43000">
                      <a:srgbClr val="00FFFF">
                        <a:alpha val="13000"/>
                      </a:srgbClr>
                    </a:gs>
                    <a:gs pos="22000">
                      <a:srgbClr val="FF00FF">
                        <a:alpha val="50000"/>
                      </a:srgbClr>
                    </a:gs>
                    <a:gs pos="33000">
                      <a:srgbClr val="9900FF">
                        <a:alpha val="50000"/>
                      </a:srgbClr>
                    </a:gs>
                    <a:gs pos="5000">
                      <a:srgbClr val="FF00FF">
                        <a:alpha val="50000"/>
                      </a:srgbClr>
                    </a:gs>
                    <a:gs pos="0">
                      <a:srgbClr val="FF3300">
                        <a:alpha val="50000"/>
                      </a:srgbClr>
                    </a:gs>
                    <a:gs pos="100000">
                      <a:srgbClr val="FF3300">
                        <a:alpha val="30000"/>
                      </a:srgbClr>
                    </a:gs>
                  </a:gsLst>
                  <a:lin ang="0"/>
                </a:gradFill>
                <a:effectLst>
                  <a:outerShdw blurRad="50800" dist="38100" algn="l" rotWithShape="0">
                    <a:srgbClr val="CC00CC">
                      <a:alpha val="40000"/>
                    </a:srgbClr>
                  </a:outerShdw>
                </a:effectLst>
              </a:rPr>
              <a:t>请你支持我</a:t>
            </a:r>
            <a:endParaRPr lang="zh-CN" altLang="en-US" sz="7200" b="1" dirty="0">
              <a:ln>
                <a:gradFill>
                  <a:gsLst>
                    <a:gs pos="98000">
                      <a:srgbClr val="F88C89"/>
                    </a:gs>
                    <a:gs pos="86000">
                      <a:srgbClr val="F8D078"/>
                    </a:gs>
                    <a:gs pos="73000">
                      <a:srgbClr val="BAD172"/>
                    </a:gs>
                    <a:gs pos="62000">
                      <a:srgbClr val="BEC7AF"/>
                    </a:gs>
                    <a:gs pos="50000">
                      <a:srgbClr val="83D9E3"/>
                    </a:gs>
                    <a:gs pos="37000">
                      <a:srgbClr val="9C61DF"/>
                    </a:gs>
                    <a:gs pos="24000">
                      <a:srgbClr val="CA78E1"/>
                    </a:gs>
                    <a:gs pos="12000">
                      <a:srgbClr val="E564DF"/>
                    </a:gs>
                    <a:gs pos="0">
                      <a:srgbClr val="F86CC0"/>
                    </a:gs>
                  </a:gsLst>
                  <a:lin ang="0" scaled="1"/>
                </a:gradFill>
                <a:round/>
              </a:ln>
              <a:gradFill>
                <a:gsLst>
                  <a:gs pos="79000">
                    <a:srgbClr val="CCFF66"/>
                  </a:gs>
                  <a:gs pos="94000">
                    <a:srgbClr val="FFFF00">
                      <a:alpha val="50000"/>
                    </a:srgbClr>
                  </a:gs>
                  <a:gs pos="70000">
                    <a:srgbClr val="00FF00">
                      <a:alpha val="13000"/>
                    </a:srgbClr>
                  </a:gs>
                  <a:gs pos="56000">
                    <a:srgbClr val="00FFFF">
                      <a:alpha val="50000"/>
                    </a:srgbClr>
                  </a:gs>
                  <a:gs pos="43000">
                    <a:srgbClr val="00FFFF">
                      <a:alpha val="13000"/>
                    </a:srgbClr>
                  </a:gs>
                  <a:gs pos="22000">
                    <a:srgbClr val="FF00FF">
                      <a:alpha val="50000"/>
                    </a:srgbClr>
                  </a:gs>
                  <a:gs pos="33000">
                    <a:srgbClr val="9900FF">
                      <a:alpha val="50000"/>
                    </a:srgbClr>
                  </a:gs>
                  <a:gs pos="5000">
                    <a:srgbClr val="FF00FF">
                      <a:alpha val="50000"/>
                    </a:srgbClr>
                  </a:gs>
                  <a:gs pos="0">
                    <a:srgbClr val="FF3300">
                      <a:alpha val="50000"/>
                    </a:srgbClr>
                  </a:gs>
                  <a:gs pos="100000">
                    <a:srgbClr val="FF3300">
                      <a:alpha val="30000"/>
                    </a:srgbClr>
                  </a:gs>
                </a:gsLst>
                <a:lin ang="0"/>
              </a:gradFill>
              <a:effectLst>
                <a:outerShdw blurRad="50800" dist="38100" algn="l" rotWithShape="0">
                  <a:srgbClr val="CC00CC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05760" y="3805555"/>
            <a:ext cx="7726680" cy="9220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5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你的支持是我最大的动力</a:t>
            </a:r>
            <a:endParaRPr lang="zh-CN" altLang="en-US" sz="54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3" grpId="1"/>
    </p:bldLst>
  </p:timing>
</p:sld>
</file>

<file path=ppt/tags/tag1.xml><?xml version="1.0" encoding="utf-8"?>
<p:tagLst xmlns:p="http://schemas.openxmlformats.org/presentationml/2006/main">
  <p:tag name="KSO_WM_SLIDE_MODEL_TYPE" val="cover"/>
</p:tagLst>
</file>

<file path=ppt/tags/tag2.xml><?xml version="1.0" encoding="utf-8"?>
<p:tagLst xmlns:p="http://schemas.openxmlformats.org/presentationml/2006/main">
  <p:tag name="PA" val="v3.2.0"/>
</p:tagLst>
</file>

<file path=ppt/tags/tag3.xml><?xml version="1.0" encoding="utf-8"?>
<p:tagLst xmlns:p="http://schemas.openxmlformats.org/presentationml/2006/main">
  <p:tag name="PA" val="v3.2.0"/>
</p:tagLst>
</file>

<file path=ppt/tags/tag4.xml><?xml version="1.0" encoding="utf-8"?>
<p:tagLst xmlns:p="http://schemas.openxmlformats.org/presentationml/2006/main">
  <p:tag name="PA" val="v3.2.0"/>
</p:tagLst>
</file>

<file path=ppt/tags/tag5.xml><?xml version="1.0" encoding="utf-8"?>
<p:tagLst xmlns:p="http://schemas.openxmlformats.org/presentationml/2006/main">
  <p:tag name="PA" val="v3.2.0"/>
</p:tagLst>
</file>

<file path=ppt/tags/tag6.xml><?xml version="1.0" encoding="utf-8"?>
<p:tagLst xmlns:p="http://schemas.openxmlformats.org/presentationml/2006/main">
  <p:tag name="KSO_WPP_MARK_KEY" val="c725cffd-ac26-46d5-89df-2b7ab3cca117"/>
  <p:tag name="COMMONDATA" val="eyJoZGlkIjoiMDUzMmRhYzhkNzM3Y2ZlODExZjhhYzliMDJjYzA0ZGIifQ=="/>
</p:tagLst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3474</Words>
  <Application>WPS 演示</Application>
  <PresentationFormat>全屏显示(16:9)</PresentationFormat>
  <Paragraphs>82</Paragraphs>
  <Slides>28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40" baseType="lpstr">
      <vt:lpstr>Arial</vt:lpstr>
      <vt:lpstr>宋体</vt:lpstr>
      <vt:lpstr>Wingdings</vt:lpstr>
      <vt:lpstr>黑体</vt:lpstr>
      <vt:lpstr>楷体</vt:lpstr>
      <vt:lpstr>Calibri</vt:lpstr>
      <vt:lpstr>微软雅黑</vt:lpstr>
      <vt:lpstr>Times New Roman</vt:lpstr>
      <vt:lpstr>Arial Unicode MS</vt:lpstr>
      <vt:lpstr>Xingkai SC</vt:lpstr>
      <vt:lpstr>1_Office 主题​​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200</cp:revision>
  <dcterms:created xsi:type="dcterms:W3CDTF">2017-03-17T02:28:00Z</dcterms:created>
  <dcterms:modified xsi:type="dcterms:W3CDTF">2022-12-30T06:52:47Z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14016E051B3D451FB05325935C1EAEEB</vt:lpwstr>
  </property>
</Properties>
</file>