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4"/>
  </p:notesMasterIdLst>
  <p:handoutMasterIdLst>
    <p:handoutMasterId r:id="rId48"/>
  </p:handoutMasterIdLst>
  <p:sldIdLst>
    <p:sldId id="523" r:id="rId3"/>
    <p:sldId id="1163" r:id="rId5"/>
    <p:sldId id="1106" r:id="rId6"/>
    <p:sldId id="1110" r:id="rId7"/>
    <p:sldId id="1083" r:id="rId8"/>
    <p:sldId id="1109" r:id="rId9"/>
    <p:sldId id="1113" r:id="rId10"/>
    <p:sldId id="1121" r:id="rId11"/>
    <p:sldId id="1120" r:id="rId12"/>
    <p:sldId id="1131" r:id="rId13"/>
    <p:sldId id="1166" r:id="rId14"/>
    <p:sldId id="1167" r:id="rId15"/>
    <p:sldId id="1169" r:id="rId16"/>
    <p:sldId id="1168" r:id="rId17"/>
    <p:sldId id="1201" r:id="rId18"/>
    <p:sldId id="1202" r:id="rId19"/>
    <p:sldId id="1136" r:id="rId20"/>
    <p:sldId id="1132" r:id="rId21"/>
    <p:sldId id="1137" r:id="rId22"/>
    <p:sldId id="1138" r:id="rId23"/>
    <p:sldId id="1124" r:id="rId24"/>
    <p:sldId id="1123" r:id="rId25"/>
    <p:sldId id="1139" r:id="rId26"/>
    <p:sldId id="1140" r:id="rId27"/>
    <p:sldId id="1127" r:id="rId28"/>
    <p:sldId id="1128" r:id="rId29"/>
    <p:sldId id="1141" r:id="rId30"/>
    <p:sldId id="1142" r:id="rId31"/>
    <p:sldId id="1203" r:id="rId32"/>
    <p:sldId id="1204" r:id="rId33"/>
    <p:sldId id="1143" r:id="rId34"/>
    <p:sldId id="1144" r:id="rId35"/>
    <p:sldId id="1145" r:id="rId36"/>
    <p:sldId id="1149" r:id="rId37"/>
    <p:sldId id="1147" r:id="rId38"/>
    <p:sldId id="1164" r:id="rId39"/>
    <p:sldId id="1148" r:id="rId40"/>
    <p:sldId id="1150" r:id="rId41"/>
    <p:sldId id="1151" r:id="rId42"/>
    <p:sldId id="1165" r:id="rId43"/>
    <p:sldId id="1152" r:id="rId44"/>
    <p:sldId id="1153" r:id="rId45"/>
    <p:sldId id="1205" r:id="rId46"/>
    <p:sldId id="1206" r:id="rId47"/>
  </p:sldIdLst>
  <p:sldSz cx="9144000" cy="5143500" type="screen16x9"/>
  <p:notesSz cx="6858000" cy="9144000"/>
  <p:embeddedFontLst>
    <p:embeddedFont>
      <p:font typeface="黑体" panose="02010609060101010101" pitchFamily="49" charset="-122"/>
      <p:regular r:id="rId52"/>
    </p:embeddedFont>
    <p:embeddedFont>
      <p:font typeface="Calibri" panose="020F0502020204030204" charset="0"/>
      <p:regular r:id="rId53"/>
      <p:bold r:id="rId54"/>
      <p:italic r:id="rId55"/>
      <p:boldItalic r:id="rId56"/>
    </p:embeddedFont>
    <p:embeddedFont>
      <p:font typeface="楷体" panose="02010609060101010101" charset="-122"/>
      <p:regular r:id="rId57"/>
    </p:embeddedFont>
    <p:embeddedFont>
      <p:font typeface="微软雅黑" panose="020B0503020204020204" charset="-122"/>
      <p:regular r:id="rId58"/>
    </p:embeddedFont>
  </p:embeddedFontLst>
  <p:custDataLst>
    <p:tags r:id="rId59"/>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06" userDrawn="1">
          <p15:clr>
            <a:srgbClr val="A4A3A4"/>
          </p15:clr>
        </p15:guide>
        <p15:guide id="2" pos="56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FF"/>
    <a:srgbClr val="FF0000"/>
    <a:srgbClr val="0066FF"/>
    <a:srgbClr val="A38302"/>
    <a:srgbClr val="FEFCDE"/>
    <a:srgbClr val="00B050"/>
    <a:srgbClr val="FFFFFF"/>
    <a:srgbClr val="FF6600"/>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9" autoAdjust="0"/>
    <p:restoredTop sz="94705" autoAdjust="0"/>
  </p:normalViewPr>
  <p:slideViewPr>
    <p:cSldViewPr>
      <p:cViewPr>
        <p:scale>
          <a:sx n="100" d="100"/>
          <a:sy n="100" d="100"/>
        </p:scale>
        <p:origin x="-666" y="-216"/>
      </p:cViewPr>
      <p:guideLst>
        <p:guide orient="horz" pos="3106"/>
        <p:guide pos="5689"/>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4578"/>
    </p:cViewPr>
  </p:sorterViewPr>
  <p:notesViewPr>
    <p:cSldViewPr>
      <p:cViewPr varScale="1">
        <p:scale>
          <a:sx n="65" d="100"/>
          <a:sy n="65" d="100"/>
        </p:scale>
        <p:origin x="-2502" y="-114"/>
      </p:cViewPr>
      <p:guideLst>
        <p:guide orient="horz" pos="3076"/>
        <p:guide pos="223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9" Type="http://schemas.openxmlformats.org/officeDocument/2006/relationships/tags" Target="tags/tag2.xml"/><Relationship Id="rId58" Type="http://schemas.openxmlformats.org/officeDocument/2006/relationships/font" Target="fonts/font7.fntdata"/><Relationship Id="rId57" Type="http://schemas.openxmlformats.org/officeDocument/2006/relationships/font" Target="fonts/font6.fntdata"/><Relationship Id="rId56" Type="http://schemas.openxmlformats.org/officeDocument/2006/relationships/font" Target="fonts/font5.fntdata"/><Relationship Id="rId55" Type="http://schemas.openxmlformats.org/officeDocument/2006/relationships/font" Target="fonts/font4.fntdata"/><Relationship Id="rId54" Type="http://schemas.openxmlformats.org/officeDocument/2006/relationships/font" Target="fonts/font3.fntdata"/><Relationship Id="rId53" Type="http://schemas.openxmlformats.org/officeDocument/2006/relationships/font" Target="fonts/font2.fntdata"/><Relationship Id="rId52" Type="http://schemas.openxmlformats.org/officeDocument/2006/relationships/font" Target="fonts/font1.fntdata"/><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handoutMaster" Target="handoutMasters/handoutMaster1.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5514D-1C19-4227-9FDB-AE9C2557C60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2.png"/><Relationship Id="rId4" Type="http://schemas.openxmlformats.org/officeDocument/2006/relationships/image" Target="../media/image1.jpeg"/><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E:\PPT母版素材包\小树.jpg"/>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t="1" b="27710"/>
          <a:stretch>
            <a:fillRect/>
          </a:stretch>
        </p:blipFill>
        <p:spPr bwMode="auto">
          <a:xfrm>
            <a:off x="0" y="-3176"/>
            <a:ext cx="9144000" cy="5146676"/>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3.xml"/><Relationship Id="rId3" Type="http://schemas.openxmlformats.org/officeDocument/2006/relationships/tags" Target="../tags/tag1.xml"/><Relationship Id="rId2" Type="http://schemas.openxmlformats.org/officeDocument/2006/relationships/image" Target="../media/image4.jpe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7" name="Picture 2" descr="E:\PPT母版素材包\标题分隔.jpg"/>
          <p:cNvPicPr>
            <a:picLocks noChangeAspect="1" noChangeArrowheads="1"/>
          </p:cNvPicPr>
          <p:nvPr/>
        </p:nvPicPr>
        <p:blipFill rotWithShape="1">
          <a:blip r:embed="rId2">
            <a:extLst>
              <a:ext uri="{28A0092B-C50C-407E-A947-70E740481C1C}">
                <a14:useLocalDpi xmlns:a14="http://schemas.microsoft.com/office/drawing/2010/main" val="0"/>
              </a:ext>
            </a:extLst>
          </a:blip>
          <a:srcRect l="17383" r="14710"/>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48"/>
          <p:cNvSpPr txBox="1"/>
          <p:nvPr/>
        </p:nvSpPr>
        <p:spPr>
          <a:xfrm>
            <a:off x="1475656" y="1851670"/>
            <a:ext cx="6350208" cy="992579"/>
          </a:xfrm>
          <a:prstGeom prst="rect">
            <a:avLst/>
          </a:prstGeom>
          <a:noFill/>
          <a:ln w="19050">
            <a:solidFill>
              <a:schemeClr val="tx1"/>
            </a:solidFill>
          </a:ln>
          <a:effectLst>
            <a:softEdge rad="31750"/>
          </a:effectLst>
        </p:spPr>
        <p:txBody>
          <a:bodyPr wrap="square" lIns="68580" tIns="34290" rIns="68580" bIns="34290" rtlCol="0">
            <a:spAutoFit/>
          </a:bodyPr>
          <a:lstStyle/>
          <a:p>
            <a:pPr algn="ctr"/>
            <a:r>
              <a:rPr lang="zh-CN" altLang="en-US" sz="6000" b="1" dirty="0" smtClean="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习作指导专项</a:t>
            </a:r>
            <a:r>
              <a:rPr lang="zh-CN" altLang="en-US" sz="60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复习</a:t>
            </a:r>
            <a:endParaRPr lang="zh-CN" altLang="en-US" sz="60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
        <p:nvSpPr>
          <p:cNvPr id="5" name="矩形 4"/>
          <p:cNvSpPr/>
          <p:nvPr/>
        </p:nvSpPr>
        <p:spPr>
          <a:xfrm flipH="1">
            <a:off x="273" y="12347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TextBox 5"/>
          <p:cNvSpPr txBox="1"/>
          <p:nvPr/>
        </p:nvSpPr>
        <p:spPr>
          <a:xfrm>
            <a:off x="97342" y="123478"/>
            <a:ext cx="1723549" cy="276999"/>
          </a:xfrm>
          <a:prstGeom prst="rect">
            <a:avLst/>
          </a:prstGeom>
          <a:noFill/>
        </p:spPr>
        <p:txBody>
          <a:bodyPr wrap="none" rtlCol="0">
            <a:spAutoFit/>
          </a:bodyPr>
          <a:lstStyle/>
          <a:p>
            <a:r>
              <a:rPr lang="zh-CN" altLang="en-US" sz="1200" dirty="0" smtClean="0">
                <a:latin typeface="黑体" panose="02010609060101010101" pitchFamily="49" charset="-122"/>
                <a:ea typeface="黑体" panose="02010609060101010101" pitchFamily="49" charset="-122"/>
              </a:rPr>
              <a:t>  语文  </a:t>
            </a:r>
            <a:r>
              <a:rPr lang="zh-CN" altLang="en-US" sz="1200" dirty="0">
                <a:latin typeface="黑体" panose="02010609060101010101" pitchFamily="49" charset="-122"/>
                <a:ea typeface="黑体" panose="02010609060101010101" pitchFamily="49" charset="-122"/>
              </a:rPr>
              <a:t>六</a:t>
            </a:r>
            <a:r>
              <a:rPr lang="zh-CN" altLang="en-US" sz="1200" dirty="0" smtClean="0">
                <a:latin typeface="黑体" panose="02010609060101010101" pitchFamily="49" charset="-122"/>
                <a:ea typeface="黑体" panose="02010609060101010101" pitchFamily="49" charset="-122"/>
              </a:rPr>
              <a:t>年级  上册</a:t>
            </a:r>
            <a:endParaRPr lang="zh-CN" altLang="en-US" sz="1200" dirty="0">
              <a:latin typeface="黑体" panose="02010609060101010101" pitchFamily="49" charset="-122"/>
              <a:ea typeface="黑体" panose="02010609060101010101" pitchFamily="49"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398270" y="1509395"/>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例文（二）</a:t>
            </a:r>
            <a:endPar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5090" y="271145"/>
            <a:ext cx="8994775" cy="4461510"/>
          </a:xfrm>
          <a:prstGeom prst="rect">
            <a:avLst/>
          </a:prstGeom>
        </p:spPr>
        <p:txBody>
          <a:bodyPr wrap="square">
            <a:spAutoFit/>
          </a:bodyPr>
          <a:lstStyle/>
          <a:p>
            <a:pPr algn="just">
              <a:spcAft>
                <a:spcPts val="0"/>
              </a:spcAft>
            </a:pPr>
            <a:r>
              <a:rPr lang="en-US" altLang="zh-CN" sz="2100" kern="100" dirty="0">
                <a:latin typeface="Calibri" panose="020F0502020204030204" charset="0"/>
                <a:cs typeface="Times New Roman" panose="02020603050405020304" charset="0"/>
              </a:rPr>
              <a:t>   </a:t>
            </a:r>
            <a:r>
              <a:rPr lang="en-US" altLang="zh-CN" sz="2100" b="1" kern="100" dirty="0">
                <a:latin typeface="Calibri" panose="020F0502020204030204" charset="0"/>
                <a:cs typeface="Times New Roman" panose="02020603050405020304" charset="0"/>
              </a:rPr>
              <a:t>                                              </a:t>
            </a:r>
            <a:r>
              <a:rPr lang="en-US" altLang="zh-CN" sz="3200" b="1" kern="100" dirty="0">
                <a:latin typeface="Calibri" panose="020F0502020204030204" charset="0"/>
                <a:cs typeface="Times New Roman" panose="02020603050405020304" charset="0"/>
              </a:rPr>
              <a:t>    </a:t>
            </a:r>
            <a:r>
              <a:rPr lang="zh-CN" altLang="en-US" sz="3200" b="1" kern="100" dirty="0">
                <a:latin typeface="Calibri" panose="020F0502020204030204" charset="0"/>
                <a:cs typeface="Times New Roman" panose="02020603050405020304" charset="0"/>
              </a:rPr>
              <a:t>记一次游戏</a:t>
            </a:r>
            <a:endParaRPr lang="en-US" altLang="zh-CN" sz="2100" b="1" kern="100" dirty="0">
              <a:latin typeface="Calibri" panose="020F0502020204030204" charset="0"/>
              <a:cs typeface="Times New Roman" panose="02020603050405020304" charset="0"/>
            </a:endParaRPr>
          </a:p>
          <a:p>
            <a:pPr algn="just">
              <a:spcAft>
                <a:spcPts val="0"/>
              </a:spcAft>
            </a:pPr>
            <a:r>
              <a:rPr altLang="zh-CN" sz="2100" b="1" kern="100" dirty="0">
                <a:latin typeface="Calibri" panose="020F0502020204030204" charset="0"/>
                <a:cs typeface="Times New Roman" panose="02020603050405020304" charset="0"/>
              </a:rPr>
              <a:t>        </a:t>
            </a:r>
            <a:r>
              <a:rPr altLang="zh-CN" sz="2800" b="1" kern="100" dirty="0">
                <a:latin typeface="楷体" panose="02010609060101010101" charset="-122"/>
                <a:ea typeface="楷体" panose="02010609060101010101" charset="-122"/>
                <a:cs typeface="楷体" panose="02010609060101010101" charset="-122"/>
              </a:rPr>
              <a:t> 今天是国庆节，伙伴们都放假了，于是我把他们都邀出来玩游戏，大家都很开心，我们玩的这个游戏叫做“3”。</a:t>
            </a:r>
            <a:endParaRPr altLang="zh-CN" sz="2800" b="1" kern="100" dirty="0">
              <a:latin typeface="楷体" panose="02010609060101010101" charset="-122"/>
              <a:ea typeface="楷体" panose="02010609060101010101" charset="-122"/>
              <a:cs typeface="楷体" panose="02010609060101010101" charset="-122"/>
            </a:endParaRPr>
          </a:p>
          <a:p>
            <a:pPr algn="just">
              <a:spcAft>
                <a:spcPts val="0"/>
              </a:spcAft>
            </a:pPr>
            <a:r>
              <a:rPr altLang="zh-CN" sz="2800" b="1" kern="100" dirty="0">
                <a:latin typeface="楷体" panose="02010609060101010101" charset="-122"/>
                <a:ea typeface="楷体" panose="02010609060101010101" charset="-122"/>
                <a:cs typeface="楷体" panose="02010609060101010101" charset="-122"/>
              </a:rPr>
              <a:t>    游戏的规则是：全班同学围成一圈，从1开始数到30，轮到含有“3”的数字或者“3”的倍数时，不数出来，就用手拍一下旁边同学的肩膀，旁边同学接着往下数。如果犯规，你就淘汰了，到一边凉快去。最后留下的三位同学就是胜利者。游戏考验的就是反应力，当然算数是难不倒我们的啦。</a:t>
            </a:r>
            <a:endParaRPr altLang="zh-CN" sz="2800" b="1" kern="100" dirty="0">
              <a:latin typeface="楷体" panose="02010609060101010101" charset="-122"/>
              <a:ea typeface="楷体" panose="02010609060101010101" charset="-122"/>
              <a:cs typeface="楷体" panose="02010609060101010101" charset="-122"/>
            </a:endParaRPr>
          </a:p>
        </p:txBody>
      </p:sp>
      <p:sp>
        <p:nvSpPr>
          <p:cNvPr id="4" name="文本框 3"/>
          <p:cNvSpPr txBox="1"/>
          <p:nvPr/>
        </p:nvSpPr>
        <p:spPr>
          <a:xfrm>
            <a:off x="3707904" y="4333874"/>
            <a:ext cx="4481945" cy="461665"/>
          </a:xfrm>
          <a:prstGeom prst="rect">
            <a:avLst/>
          </a:prstGeom>
          <a:solidFill>
            <a:schemeClr val="accent2">
              <a:lumMod val="60000"/>
              <a:lumOff val="40000"/>
            </a:schemeClr>
          </a:solidFill>
        </p:spPr>
        <p:txBody>
          <a:bodyPr wrap="square" rtlCol="0">
            <a:spAutoFit/>
          </a:bodyPr>
          <a:lstStyle>
            <a:defPPr>
              <a:defRPr lang="zh-CN"/>
            </a:defPPr>
            <a:lvl1pPr>
              <a:defRPr sz="2000" b="1">
                <a:latin typeface="宋体" panose="02010600030101010101" pitchFamily="2" charset="-122"/>
                <a:ea typeface="宋体" panose="02010600030101010101" pitchFamily="2" charset="-122"/>
              </a:defRPr>
            </a:lvl1pPr>
          </a:lstStyle>
          <a:p>
            <a:pPr algn="ctr"/>
            <a:r>
              <a:rPr lang="zh-CN" altLang="en-US" sz="2400" dirty="0"/>
              <a:t>用生趣的语言介绍了游戏规则。</a:t>
            </a:r>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370" y="411510"/>
            <a:ext cx="8942070" cy="4399915"/>
          </a:xfrm>
          <a:prstGeom prst="rect">
            <a:avLst/>
          </a:prstGeom>
        </p:spPr>
        <p:txBody>
          <a:bodyPr wrap="square">
            <a:spAutoFit/>
          </a:bodyPr>
          <a:lstStyle/>
          <a:p>
            <a:pPr algn="just">
              <a:spcAft>
                <a:spcPts val="0"/>
              </a:spcAft>
            </a:pPr>
            <a:r>
              <a:rPr lang="en-US" altLang="zh-CN" sz="2400" kern="100" dirty="0">
                <a:latin typeface="Calibri" panose="020F0502020204030204" charset="0"/>
                <a:cs typeface="Times New Roman" panose="02020603050405020304" charset="0"/>
              </a:rPr>
              <a:t>          </a:t>
            </a:r>
            <a:r>
              <a:rPr altLang="zh-CN" sz="2800" b="1" kern="100" dirty="0">
                <a:latin typeface="楷体" panose="02010609060101010101" charset="-122"/>
                <a:ea typeface="楷体" panose="02010609060101010101" charset="-122"/>
                <a:cs typeface="楷体" panose="02010609060101010101" charset="-122"/>
              </a:rPr>
              <a:t>游戏开始了，我们围成一个圈。前两个同学数完了“1”和“2”，轮到我了，我心里不停地怦怦直跳，太紧张了，不知道该说还是该拍，我想都没想就傻乎乎地说了“3”。话说完以后，我一想，糟了，错了!我怎么把“3”给说出来了。赶紧捂住嘴巴，想把这个“3”按回肚子里去。老师说：“你是第一个淘汰的，到一边凉快去。”</a:t>
            </a:r>
            <a:endParaRPr altLang="zh-CN" sz="2800" b="1" kern="100" dirty="0">
              <a:latin typeface="楷体" panose="02010609060101010101" charset="-122"/>
              <a:ea typeface="楷体" panose="02010609060101010101" charset="-122"/>
              <a:cs typeface="楷体" panose="02010609060101010101" charset="-122"/>
            </a:endParaRPr>
          </a:p>
          <a:p>
            <a:pPr algn="just">
              <a:spcAft>
                <a:spcPts val="0"/>
              </a:spcAft>
            </a:pPr>
            <a:r>
              <a:rPr altLang="zh-CN" sz="2800" b="1" kern="100" dirty="0">
                <a:latin typeface="楷体" panose="02010609060101010101" charset="-122"/>
                <a:ea typeface="楷体" panose="02010609060101010101" charset="-122"/>
                <a:cs typeface="楷体" panose="02010609060101010101" charset="-122"/>
              </a:rPr>
              <a:t>    轮到王何百旭数12了，他马上想到12是3的倍数，于是他很灵敏地拍了一下旁边同学的肩膀。旁边的董含章想都没想就使劲拍了一下旁边同学的肩膀，</a:t>
            </a:r>
            <a:r>
              <a:rPr altLang="zh-CN" sz="2800" b="1" kern="100" dirty="0">
                <a:latin typeface="楷体" panose="02010609060101010101" charset="-122"/>
                <a:ea typeface="楷体" panose="02010609060101010101" charset="-122"/>
                <a:cs typeface="楷体" panose="02010609060101010101" charset="-122"/>
                <a:sym typeface="+mn-ea"/>
              </a:rPr>
              <a:t>“14!”</a:t>
            </a:r>
            <a:endParaRPr altLang="zh-CN" sz="2800" b="1" kern="100"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8105" y="311150"/>
            <a:ext cx="8982710" cy="3969385"/>
          </a:xfrm>
          <a:prstGeom prst="rect">
            <a:avLst/>
          </a:prstGeom>
        </p:spPr>
        <p:txBody>
          <a:bodyPr wrap="square">
            <a:spAutoFit/>
          </a:bodyPr>
          <a:lstStyle/>
          <a:p>
            <a:pPr algn="just">
              <a:spcAft>
                <a:spcPts val="0"/>
              </a:spcAft>
            </a:pPr>
            <a:r>
              <a:rPr altLang="zh-CN" sz="2800" b="1" kern="100" dirty="0">
                <a:latin typeface="楷体" panose="02010609060101010101" charset="-122"/>
                <a:ea typeface="楷体" panose="02010609060101010101" charset="-122"/>
                <a:cs typeface="楷体" panose="02010609060101010101" charset="-122"/>
              </a:rPr>
              <a:t>占冰景大声叫到，闵锐也跟着叫：“15。”话刚说完以后，她舌头一伸，心里想：糟了，错了，15是3的倍数呀，不能说出来，她很惋惜地走了出来。轮到朱鸿杉数17了，你瞧她多紧张呀!她刚想说，但又不敢出声。她刚想拍，但手又缩回去了。她手一会儿伸过去，一会儿又缩回来，重复了许多次，就像跳着“千手观音”。见此情形，大家都忍不住笑了。</a:t>
            </a:r>
            <a:endParaRPr altLang="zh-CN" sz="2800" b="1" kern="100" dirty="0">
              <a:latin typeface="楷体" panose="02010609060101010101" charset="-122"/>
              <a:ea typeface="楷体" panose="02010609060101010101" charset="-122"/>
              <a:cs typeface="楷体" panose="02010609060101010101" charset="-122"/>
            </a:endParaRPr>
          </a:p>
          <a:p>
            <a:pPr algn="just">
              <a:spcAft>
                <a:spcPts val="0"/>
              </a:spcAft>
            </a:pPr>
            <a:r>
              <a:rPr altLang="zh-CN" sz="2800" b="1" kern="100" dirty="0">
                <a:latin typeface="楷体" panose="02010609060101010101" charset="-122"/>
                <a:ea typeface="楷体" panose="02010609060101010101" charset="-122"/>
                <a:cs typeface="楷体" panose="02010609060101010101" charset="-122"/>
              </a:rPr>
              <a:t>    嘿嘿，到了快吃饭的时候，我们把游戏玩完了，大家都玩得很开心，就忘了谁是冠军了。</a:t>
            </a:r>
            <a:endParaRPr altLang="zh-CN" sz="2800" b="1" kern="100" dirty="0">
              <a:latin typeface="楷体" panose="02010609060101010101" charset="-122"/>
              <a:ea typeface="楷体" panose="02010609060101010101" charset="-122"/>
              <a:cs typeface="楷体" panose="02010609060101010101" charset="-122"/>
            </a:endParaRPr>
          </a:p>
        </p:txBody>
      </p:sp>
      <p:sp>
        <p:nvSpPr>
          <p:cNvPr id="4" name="文本框 3"/>
          <p:cNvSpPr txBox="1"/>
          <p:nvPr/>
        </p:nvSpPr>
        <p:spPr>
          <a:xfrm>
            <a:off x="-108520" y="4256977"/>
            <a:ext cx="9277567" cy="901825"/>
          </a:xfrm>
          <a:prstGeom prst="rect">
            <a:avLst/>
          </a:prstGeom>
          <a:solidFill>
            <a:schemeClr val="accent2">
              <a:lumMod val="60000"/>
              <a:lumOff val="40000"/>
            </a:schemeClr>
          </a:solidFill>
        </p:spPr>
        <p:txBody>
          <a:bodyPr wrap="square" rtlCol="0">
            <a:spAutoFit/>
          </a:bodyPr>
          <a:lstStyle/>
          <a:p>
            <a:r>
              <a:rPr lang="en-US" altLang="zh-CN" sz="2400" b="1">
                <a:latin typeface="宋体" panose="02010600030101010101" pitchFamily="2" charset="-122"/>
                <a:ea typeface="宋体" panose="02010600030101010101" pitchFamily="2" charset="-122"/>
                <a:cs typeface="楷体" panose="02010609060101010101" charset="-122"/>
              </a:rPr>
              <a:t>    </a:t>
            </a:r>
            <a:r>
              <a:rPr lang="zh-CN" altLang="en-US" sz="2400" b="1">
                <a:latin typeface="宋体" panose="02010600030101010101" pitchFamily="2" charset="-122"/>
                <a:ea typeface="宋体" panose="02010600030101010101" pitchFamily="2" charset="-122"/>
                <a:cs typeface="楷体" panose="02010609060101010101" charset="-122"/>
              </a:rPr>
              <a:t>第四自然段运用的</a:t>
            </a:r>
            <a:r>
              <a:rPr lang="en-US" altLang="zh-CN" sz="2400" b="1">
                <a:latin typeface="宋体" panose="02010600030101010101" pitchFamily="2" charset="-122"/>
                <a:ea typeface="宋体" panose="02010600030101010101" pitchFamily="2" charset="-122"/>
                <a:cs typeface="楷体" panose="02010609060101010101" charset="-122"/>
              </a:rPr>
              <a:t>“</a:t>
            </a:r>
            <a:r>
              <a:rPr lang="zh-CN" altLang="en-US" sz="2400" b="1">
                <a:latin typeface="宋体" panose="02010600030101010101" pitchFamily="2" charset="-122"/>
                <a:ea typeface="宋体" panose="02010600030101010101" pitchFamily="2" charset="-122"/>
                <a:cs typeface="楷体" panose="02010609060101010101" charset="-122"/>
              </a:rPr>
              <a:t>缩</a:t>
            </a:r>
            <a:r>
              <a:rPr lang="en-US" altLang="zh-CN" sz="2400" b="1">
                <a:latin typeface="宋体" panose="02010600030101010101" pitchFamily="2" charset="-122"/>
                <a:ea typeface="宋体" panose="02010600030101010101" pitchFamily="2" charset="-122"/>
                <a:cs typeface="楷体" panose="02010609060101010101" charset="-122"/>
              </a:rPr>
              <a:t>”</a:t>
            </a:r>
            <a:r>
              <a:rPr lang="zh-CN" altLang="en-US" sz="2400" b="1">
                <a:latin typeface="宋体" panose="02010600030101010101" pitchFamily="2" charset="-122"/>
                <a:ea typeface="宋体" panose="02010600030101010101" pitchFamily="2" charset="-122"/>
                <a:cs typeface="楷体" panose="02010609060101010101" charset="-122"/>
              </a:rPr>
              <a:t>字非常的好，体现了朱鸿杉同学紧张的心情，也烘托了现场紧张的气氛以及全体学生投入游戏的认真。</a:t>
            </a:r>
            <a:endParaRPr lang="zh-CN" altLang="en-US" sz="2400" b="1">
              <a:latin typeface="宋体" panose="02010600030101010101" pitchFamily="2" charset="-122"/>
              <a:ea typeface="宋体" panose="02010600030101010101" pitchFamily="2"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9552" y="915566"/>
            <a:ext cx="8136904" cy="2676525"/>
          </a:xfrm>
          <a:prstGeom prst="rect">
            <a:avLst/>
          </a:prstGeom>
        </p:spPr>
        <p:txBody>
          <a:bodyPr wrap="square">
            <a:spAutoFit/>
          </a:bodyPr>
          <a:lstStyle/>
          <a:p>
            <a:r>
              <a:rPr lang="zh-CN" altLang="zh-CN" sz="2800" b="1" dirty="0">
                <a:solidFill>
                  <a:srgbClr val="FF0000"/>
                </a:solidFill>
              </a:rPr>
              <a:t>评语：</a:t>
            </a:r>
            <a:endParaRPr lang="zh-CN" altLang="zh-CN" sz="2800" dirty="0"/>
          </a:p>
          <a:p>
            <a:pPr indent="269240"/>
            <a:r>
              <a:rPr lang="zh-CN" altLang="zh-CN" sz="2800" dirty="0"/>
              <a:t>    本文的题目是《记一次游戏》，小作者开门见山点题，接着介绍了游戏规则。在游戏过程的描写中抓住了人物的语言、动作、神态、心理进行描写。向我们展示了当时紧张而热闹的情景，让人有一种身临其境的感觉，</a:t>
            </a:r>
            <a:r>
              <a:rPr lang="zh-CN" altLang="en-US" sz="2800" dirty="0"/>
              <a:t>是一篇很好的习作。</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26235" y="499745"/>
            <a:ext cx="5512435" cy="922020"/>
          </a:xfrm>
          <a:prstGeom prst="rect">
            <a:avLst/>
          </a:prstGeom>
          <a:noFill/>
        </p:spPr>
        <p:txBody>
          <a:bodyPr wrap="square" rtlCol="0">
            <a:spAutoFit/>
          </a:bodyPr>
          <a:lstStyle/>
          <a:p>
            <a:pPr algn="ctr"/>
            <a:r>
              <a:rPr lang="zh-CN" altLang="en-US" sz="5400" b="1">
                <a:solidFill>
                  <a:srgbClr val="FF00FF"/>
                </a:solidFill>
              </a:rPr>
              <a:t>练习</a:t>
            </a:r>
            <a:endParaRPr lang="zh-CN" altLang="en-US" sz="5400" b="1">
              <a:solidFill>
                <a:srgbClr val="FF00FF"/>
              </a:solidFill>
            </a:endParaRPr>
          </a:p>
        </p:txBody>
      </p:sp>
      <p:sp>
        <p:nvSpPr>
          <p:cNvPr id="3" name="文本框 2"/>
          <p:cNvSpPr txBox="1"/>
          <p:nvPr/>
        </p:nvSpPr>
        <p:spPr>
          <a:xfrm>
            <a:off x="683568" y="1694180"/>
            <a:ext cx="7920880" cy="1815882"/>
          </a:xfrm>
          <a:prstGeom prst="rect">
            <a:avLst/>
          </a:prstGeom>
          <a:noFill/>
        </p:spPr>
        <p:txBody>
          <a:bodyPr wrap="square" rtlCol="0">
            <a:spAutoFit/>
          </a:bodyPr>
          <a:lstStyle/>
          <a:p>
            <a:pPr indent="609600" fontAlgn="auto"/>
            <a:r>
              <a:rPr lang="zh-CN" altLang="en-US" sz="2800"/>
              <a:t>我们的叙事例文中，叙事都非常精彩。同学们，你们生活中肯定也有自己喜欢玩的游戏，这个游戏叫什么名字？是怎么进行的？游戏参与者都有哪些精彩或有趣的表现？试着写一写吧！</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66812" y="128319"/>
            <a:ext cx="8784976" cy="4955203"/>
          </a:xfrm>
          <a:prstGeom prst="rect">
            <a:avLst/>
          </a:prstGeom>
          <a:noFill/>
        </p:spPr>
        <p:txBody>
          <a:bodyPr wrap="square" rtlCol="0" anchor="t">
            <a:spAutoFit/>
          </a:bodyPr>
          <a:lstStyle/>
          <a:p>
            <a:pPr algn="ctr" fontAlgn="auto"/>
            <a:r>
              <a:rPr lang="zh-CN" altLang="en-US" sz="2800" b="1" dirty="0"/>
              <a:t>捉迷藏</a:t>
            </a:r>
            <a:endParaRPr lang="zh-CN" altLang="en-US" sz="2800" b="1" dirty="0"/>
          </a:p>
          <a:p>
            <a:pPr indent="533400" fontAlgn="auto"/>
            <a:r>
              <a:rPr lang="zh-CN" altLang="en-US" sz="2400" b="1" dirty="0">
                <a:latin typeface="楷体" panose="02010609060101010101" charset="-122"/>
                <a:ea typeface="楷体" panose="02010609060101010101" charset="-122"/>
              </a:rPr>
              <a:t>我喜欢的游戏叫做</a:t>
            </a:r>
            <a:r>
              <a:rPr lang="en-US" altLang="zh-CN" sz="2400" b="1" dirty="0">
                <a:latin typeface="楷体" panose="02010609060101010101" charset="-122"/>
                <a:ea typeface="楷体" panose="02010609060101010101" charset="-122"/>
              </a:rPr>
              <a:t>“</a:t>
            </a:r>
            <a:r>
              <a:rPr lang="zh-CN" altLang="en-US" sz="2400" b="1" dirty="0">
                <a:latin typeface="楷体" panose="02010609060101010101" charset="-122"/>
                <a:ea typeface="楷体" panose="02010609060101010101" charset="-122"/>
              </a:rPr>
              <a:t>捉迷藏</a:t>
            </a:r>
            <a:r>
              <a:rPr lang="en-US" altLang="zh-CN" sz="2400" b="1" dirty="0">
                <a:latin typeface="楷体" panose="02010609060101010101" charset="-122"/>
                <a:ea typeface="楷体" panose="02010609060101010101" charset="-122"/>
              </a:rPr>
              <a:t>”</a:t>
            </a:r>
            <a:r>
              <a:rPr lang="zh-CN" altLang="en-US" sz="2400" b="1" dirty="0">
                <a:latin typeface="楷体" panose="02010609060101010101" charset="-122"/>
                <a:ea typeface="楷体" panose="02010609060101010101" charset="-122"/>
              </a:rPr>
              <a:t>。下课后我和小伙伴来到操场自由活动。</a:t>
            </a:r>
            <a:endParaRPr lang="zh-CN" altLang="en-US" sz="2400" b="1" dirty="0">
              <a:latin typeface="楷体" panose="02010609060101010101" charset="-122"/>
              <a:ea typeface="楷体" panose="02010609060101010101" charset="-122"/>
            </a:endParaRPr>
          </a:p>
          <a:p>
            <a:pPr indent="533400" fontAlgn="auto"/>
            <a:r>
              <a:rPr lang="zh-CN" altLang="en-US" sz="2400" b="1" dirty="0">
                <a:latin typeface="楷体" panose="02010609060101010101" charset="-122"/>
                <a:ea typeface="楷体" panose="02010609060101010101" charset="-122"/>
              </a:rPr>
              <a:t>游戏开始了，先由小明捉人，我们各自寻找隐蔽的地方躲起来。我悄悄地告诉你们：我找到一堆较茂密的灌木丛躲起来，这应该是百密而无一疏了吧。可不知怎么的，小明神不知，鬼不觉地来到我的身后，万万想不到自己第一个被捉到，真是老鼠睡猫窝---无路可逃。接下来轮到我捉人了。我大声数着：一、二、三</a:t>
            </a:r>
            <a:r>
              <a:rPr lang="en-US" altLang="zh-CN" sz="2400" b="1" dirty="0">
                <a:latin typeface="楷体" panose="02010609060101010101" charset="-122"/>
                <a:ea typeface="楷体" panose="02010609060101010101" charset="-122"/>
              </a:rPr>
              <a:t>……</a:t>
            </a:r>
            <a:r>
              <a:rPr lang="zh-CN" altLang="en-US" sz="2400" b="1" dirty="0">
                <a:latin typeface="楷体" panose="02010609060101010101" charset="-122"/>
                <a:ea typeface="楷体" panose="02010609060101010101" charset="-122"/>
              </a:rPr>
              <a:t>十，时间到。我开始进行操场大搜索，可能是有第一次的躲藏经验，这一次大家藏的更严。我找了好久也没有人“落网“，就在我焦急的时候，我眼前一亮看到半天云里跑马---露马脚的影子，我悄悄地走过去，伸手一抓。呵!小丽被我逮了正着，我好兴奋，就像凯旋而归的将军。</a:t>
            </a:r>
            <a:endParaRPr lang="zh-CN" altLang="en-US" sz="24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4" name="Picture 2" descr="E:\PPT母版素材包\花.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499"/>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3060065" y="1683762"/>
            <a:ext cx="3606800" cy="1176020"/>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72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想象篇</a:t>
            </a:r>
            <a:endParaRPr lang="zh-CN" altLang="en-US" sz="72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0835" y="699542"/>
            <a:ext cx="8482330" cy="3539430"/>
          </a:xfrm>
          <a:prstGeom prst="rect">
            <a:avLst/>
          </a:prstGeom>
        </p:spPr>
        <p:txBody>
          <a:bodyPr wrap="square">
            <a:spAutoFit/>
          </a:bodyPr>
          <a:lstStyle/>
          <a:p>
            <a:pPr>
              <a:spcAft>
                <a:spcPts val="0"/>
              </a:spcAft>
            </a:pPr>
            <a:r>
              <a:rPr lang="en-US" altLang="zh-CN" sz="2800" kern="100" dirty="0">
                <a:latin typeface="黑体" panose="02010609060101010101" pitchFamily="49" charset="-122"/>
                <a:ea typeface="黑体" panose="02010609060101010101" pitchFamily="49" charset="-122"/>
                <a:cs typeface="黑体" panose="02010609060101010101" pitchFamily="49" charset="-122"/>
              </a:rPr>
              <a:t>    </a:t>
            </a:r>
            <a:r>
              <a:rPr lang="zh-CN" altLang="en-US" sz="2800" kern="100" dirty="0">
                <a:latin typeface="黑体" panose="02010609060101010101" pitchFamily="49" charset="-122"/>
                <a:ea typeface="黑体" panose="02010609060101010101" pitchFamily="49" charset="-122"/>
                <a:cs typeface="黑体" panose="02010609060101010101" pitchFamily="49" charset="-122"/>
              </a:rPr>
              <a:t>想</a:t>
            </a:r>
            <a:r>
              <a:rPr sz="2800" kern="100" dirty="0">
                <a:latin typeface="黑体" panose="02010609060101010101" pitchFamily="49" charset="-122"/>
                <a:ea typeface="黑体" panose="02010609060101010101" pitchFamily="49" charset="-122"/>
                <a:cs typeface="黑体" panose="02010609060101010101" pitchFamily="49" charset="-122"/>
              </a:rPr>
              <a:t>象是指人的头脑对看到过并在头脑中保存下来的外界事物经过自己主观加工改造,创造出新形象的过程</a:t>
            </a:r>
            <a:r>
              <a:rPr lang="zh-CN" sz="2800" kern="100" dirty="0">
                <a:latin typeface="黑体" panose="02010609060101010101" pitchFamily="49" charset="-122"/>
                <a:ea typeface="黑体" panose="02010609060101010101" pitchFamily="49" charset="-122"/>
                <a:cs typeface="黑体" panose="02010609060101010101" pitchFamily="49" charset="-122"/>
              </a:rPr>
              <a:t>。</a:t>
            </a:r>
            <a:r>
              <a:rPr sz="2800" kern="100" dirty="0">
                <a:latin typeface="黑体" panose="02010609060101010101" pitchFamily="49" charset="-122"/>
                <a:ea typeface="黑体" panose="02010609060101010101" pitchFamily="49" charset="-122"/>
                <a:cs typeface="黑体" panose="02010609060101010101" pitchFamily="49" charset="-122"/>
              </a:rPr>
              <a:t>想象是来源于生活的艺术概括,其目的在于更真实、更典型地反映生活</a:t>
            </a:r>
            <a:r>
              <a:rPr lang="zh-CN" sz="2800" kern="100" dirty="0">
                <a:latin typeface="黑体" panose="02010609060101010101" pitchFamily="49" charset="-122"/>
                <a:ea typeface="黑体" panose="02010609060101010101" pitchFamily="49" charset="-122"/>
                <a:cs typeface="黑体" panose="02010609060101010101" pitchFamily="49" charset="-122"/>
              </a:rPr>
              <a:t>。</a:t>
            </a:r>
            <a:endParaRPr sz="2800" kern="100" dirty="0">
              <a:latin typeface="黑体" panose="02010609060101010101" pitchFamily="49" charset="-122"/>
              <a:ea typeface="黑体" panose="02010609060101010101" pitchFamily="49" charset="-122"/>
              <a:cs typeface="黑体" panose="02010609060101010101" pitchFamily="49" charset="-122"/>
            </a:endParaRPr>
          </a:p>
          <a:p>
            <a:pPr>
              <a:spcAft>
                <a:spcPts val="0"/>
              </a:spcAft>
            </a:pPr>
            <a:r>
              <a:rPr sz="2800" kern="100" dirty="0">
                <a:latin typeface="黑体" panose="02010609060101010101" pitchFamily="49" charset="-122"/>
                <a:ea typeface="黑体" panose="02010609060101010101" pitchFamily="49" charset="-122"/>
                <a:cs typeface="黑体" panose="02010609060101010101" pitchFamily="49" charset="-122"/>
              </a:rPr>
              <a:t>    </a:t>
            </a:r>
            <a:r>
              <a:rPr sz="2800" kern="100" dirty="0" err="1">
                <a:latin typeface="黑体" panose="02010609060101010101" pitchFamily="49" charset="-122"/>
                <a:ea typeface="黑体" panose="02010609060101010101" pitchFamily="49" charset="-122"/>
                <a:cs typeface="黑体" panose="02010609060101010101" pitchFamily="49" charset="-122"/>
              </a:rPr>
              <a:t>想象作文可分为两类：一是写自己的设想、</a:t>
            </a:r>
            <a:r>
              <a:rPr sz="2800" kern="100" dirty="0" err="1" smtClean="0">
                <a:latin typeface="黑体" panose="02010609060101010101" pitchFamily="49" charset="-122"/>
                <a:ea typeface="黑体" panose="02010609060101010101" pitchFamily="49" charset="-122"/>
                <a:cs typeface="黑体" panose="02010609060101010101" pitchFamily="49" charset="-122"/>
              </a:rPr>
              <a:t>追求</a:t>
            </a:r>
            <a:r>
              <a:rPr lang="zh-CN" altLang="en-US" sz="2800" kern="100" dirty="0" smtClean="0">
                <a:latin typeface="黑体" panose="02010609060101010101" pitchFamily="49" charset="-122"/>
                <a:ea typeface="黑体" panose="02010609060101010101" pitchFamily="49" charset="-122"/>
                <a:cs typeface="黑体" panose="02010609060101010101" pitchFamily="49" charset="-122"/>
              </a:rPr>
              <a:t>、</a:t>
            </a:r>
            <a:r>
              <a:rPr sz="2800" kern="100" dirty="0" err="1" smtClean="0">
                <a:latin typeface="黑体" panose="02010609060101010101" pitchFamily="49" charset="-122"/>
                <a:ea typeface="黑体" panose="02010609060101010101" pitchFamily="49" charset="-122"/>
                <a:cs typeface="黑体" panose="02010609060101010101" pitchFamily="49" charset="-122"/>
              </a:rPr>
              <a:t>愿望</a:t>
            </a:r>
            <a:r>
              <a:rPr sz="2800" kern="100" dirty="0" err="1">
                <a:latin typeface="黑体" panose="02010609060101010101" pitchFamily="49" charset="-122"/>
                <a:ea typeface="黑体" panose="02010609060101010101" pitchFamily="49" charset="-122"/>
                <a:cs typeface="黑体" panose="02010609060101010101" pitchFamily="49" charset="-122"/>
              </a:rPr>
              <a:t>、梦境的习作,这类习作往往和科幻结合在一起</a:t>
            </a:r>
            <a:r>
              <a:rPr lang="zh-CN" sz="2800" kern="100" dirty="0">
                <a:latin typeface="黑体" panose="02010609060101010101" pitchFamily="49" charset="-122"/>
                <a:ea typeface="黑体" panose="02010609060101010101" pitchFamily="49" charset="-122"/>
                <a:cs typeface="黑体" panose="02010609060101010101" pitchFamily="49" charset="-122"/>
              </a:rPr>
              <a:t>。</a:t>
            </a:r>
            <a:r>
              <a:rPr sz="2800" kern="100" dirty="0">
                <a:latin typeface="黑体" panose="02010609060101010101" pitchFamily="49" charset="-122"/>
                <a:ea typeface="黑体" panose="02010609060101010101" pitchFamily="49" charset="-122"/>
                <a:cs typeface="黑体" panose="02010609060101010101" pitchFamily="49" charset="-122"/>
              </a:rPr>
              <a:t>另一类是童话,运用“拟人”手法,把各种动植物、物品想象成“人”,通过有趣的故事,告诉读者某个道理</a:t>
            </a:r>
            <a:r>
              <a:rPr lang="zh-CN" sz="2800" kern="100" dirty="0">
                <a:latin typeface="黑体" panose="02010609060101010101" pitchFamily="49" charset="-122"/>
                <a:ea typeface="黑体" panose="02010609060101010101" pitchFamily="49" charset="-122"/>
                <a:cs typeface="黑体" panose="02010609060101010101" pitchFamily="49" charset="-122"/>
              </a:rPr>
              <a:t>。</a:t>
            </a:r>
            <a:endParaRPr lang="zh-CN" sz="2800" kern="1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1486" y="415925"/>
            <a:ext cx="8611686" cy="4154170"/>
          </a:xfrm>
          <a:prstGeom prst="rect">
            <a:avLst/>
          </a:prstGeom>
        </p:spPr>
        <p:txBody>
          <a:bodyPr wrap="square">
            <a:spAutoFit/>
          </a:bodyPr>
          <a:lstStyle/>
          <a:p>
            <a:pPr algn="just">
              <a:spcAft>
                <a:spcPts val="0"/>
              </a:spcAft>
            </a:pPr>
            <a:r>
              <a:rPr sz="2400" kern="100" dirty="0" err="1" smtClean="0">
                <a:latin typeface="Calibri" panose="020F0502020204030204" charset="0"/>
                <a:cs typeface="Times New Roman" panose="02020603050405020304" charset="0"/>
              </a:rPr>
              <a:t>写好想象文</a:t>
            </a:r>
            <a:r>
              <a:rPr lang="zh-CN" altLang="en-US" sz="2400" kern="100" dirty="0" smtClean="0">
                <a:latin typeface="Calibri" panose="020F0502020204030204" charset="0"/>
                <a:cs typeface="Times New Roman" panose="02020603050405020304" charset="0"/>
              </a:rPr>
              <a:t>，</a:t>
            </a:r>
            <a:r>
              <a:rPr sz="2400" kern="100" dirty="0" err="1" smtClean="0">
                <a:latin typeface="Calibri" panose="020F0502020204030204" charset="0"/>
                <a:cs typeface="Times New Roman" panose="02020603050405020304" charset="0"/>
              </a:rPr>
              <a:t>要做到以下几点</a:t>
            </a:r>
            <a:r>
              <a:rPr sz="2400" kern="100" dirty="0">
                <a:latin typeface="Calibri" panose="020F0502020204030204" charset="0"/>
                <a:cs typeface="Times New Roman" panose="02020603050405020304" charset="0"/>
              </a:rPr>
              <a:t>：</a:t>
            </a:r>
            <a:endParaRPr sz="2100" kern="100" dirty="0">
              <a:latin typeface="Calibri" panose="020F0502020204030204" charset="0"/>
              <a:cs typeface="Times New Roman" panose="02020603050405020304" charset="0"/>
            </a:endParaRPr>
          </a:p>
          <a:p>
            <a:pPr algn="just">
              <a:spcAft>
                <a:spcPts val="0"/>
              </a:spcAft>
            </a:pPr>
            <a:r>
              <a:rPr sz="2400" b="1" kern="100" dirty="0">
                <a:latin typeface="楷体" panose="02010609060101010101" charset="-122"/>
                <a:ea typeface="楷体" panose="02010609060101010101" charset="-122"/>
                <a:cs typeface="楷体" panose="02010609060101010101" charset="-122"/>
              </a:rPr>
              <a:t>    一、</a:t>
            </a:r>
            <a:r>
              <a:rPr sz="2400" b="1" kern="100" dirty="0">
                <a:solidFill>
                  <a:srgbClr val="FF0000"/>
                </a:solidFill>
                <a:latin typeface="楷体" panose="02010609060101010101" charset="-122"/>
                <a:ea typeface="楷体" panose="02010609060101010101" charset="-122"/>
                <a:cs typeface="楷体" panose="02010609060101010101" charset="-122"/>
              </a:rPr>
              <a:t>观察生活,表现生活</a:t>
            </a:r>
            <a:r>
              <a:rPr lang="zh-CN" sz="2400" b="1" kern="100" dirty="0">
                <a:latin typeface="楷体" panose="02010609060101010101" charset="-122"/>
                <a:ea typeface="楷体" panose="02010609060101010101" charset="-122"/>
                <a:cs typeface="楷体" panose="02010609060101010101" charset="-122"/>
              </a:rPr>
              <a:t>。</a:t>
            </a:r>
            <a:r>
              <a:rPr sz="2400" b="1" kern="100" dirty="0" err="1">
                <a:latin typeface="楷体" panose="02010609060101010101" charset="-122"/>
                <a:ea typeface="楷体" panose="02010609060101010101" charset="-122"/>
                <a:cs typeface="楷体" panose="02010609060101010101" charset="-122"/>
              </a:rPr>
              <a:t>想象不是胡编乱想,</a:t>
            </a:r>
            <a:r>
              <a:rPr sz="2400" b="1" kern="100" dirty="0" err="1" smtClean="0">
                <a:latin typeface="楷体" panose="02010609060101010101" charset="-122"/>
                <a:ea typeface="楷体" panose="02010609060101010101" charset="-122"/>
                <a:cs typeface="楷体" panose="02010609060101010101" charset="-122"/>
              </a:rPr>
              <a:t>要符合生活实际</a:t>
            </a:r>
            <a:r>
              <a:rPr lang="zh-CN" altLang="en-US" sz="2400" b="1" kern="100" dirty="0" smtClean="0">
                <a:latin typeface="楷体" panose="02010609060101010101" charset="-122"/>
                <a:ea typeface="楷体" panose="02010609060101010101" charset="-122"/>
                <a:cs typeface="楷体" panose="02010609060101010101" charset="-122"/>
              </a:rPr>
              <a:t>。</a:t>
            </a:r>
            <a:r>
              <a:rPr sz="2400" b="1" kern="100" dirty="0" err="1" smtClean="0">
                <a:latin typeface="楷体" panose="02010609060101010101" charset="-122"/>
                <a:ea typeface="楷体" panose="02010609060101010101" charset="-122"/>
                <a:cs typeface="楷体" panose="02010609060101010101" charset="-122"/>
              </a:rPr>
              <a:t>只有熟悉生活</a:t>
            </a:r>
            <a:r>
              <a:rPr sz="2400" b="1" kern="100" dirty="0" err="1">
                <a:latin typeface="楷体" panose="02010609060101010101" charset="-122"/>
                <a:ea typeface="楷体" panose="02010609060101010101" charset="-122"/>
                <a:cs typeface="楷体" panose="02010609060101010101" charset="-122"/>
              </a:rPr>
              <a:t>,详细地观察生活,才能有想象的原材料</a:t>
            </a:r>
            <a:r>
              <a:rPr lang="zh-CN" sz="2400" b="1" kern="100" dirty="0">
                <a:latin typeface="楷体" panose="02010609060101010101" charset="-122"/>
                <a:ea typeface="楷体" panose="02010609060101010101" charset="-122"/>
                <a:cs typeface="楷体" panose="02010609060101010101" charset="-122"/>
              </a:rPr>
              <a:t>。</a:t>
            </a:r>
            <a:endParaRPr sz="2400" b="1" kern="100" dirty="0">
              <a:latin typeface="楷体" panose="02010609060101010101" charset="-122"/>
              <a:ea typeface="楷体" panose="02010609060101010101" charset="-122"/>
              <a:cs typeface="楷体" panose="02010609060101010101" charset="-122"/>
            </a:endParaRPr>
          </a:p>
          <a:p>
            <a:pPr algn="just">
              <a:spcAft>
                <a:spcPts val="0"/>
              </a:spcAft>
            </a:pPr>
            <a:r>
              <a:rPr sz="2400" b="1" kern="100" dirty="0">
                <a:latin typeface="楷体" panose="02010609060101010101" charset="-122"/>
                <a:ea typeface="楷体" panose="02010609060101010101" charset="-122"/>
                <a:cs typeface="楷体" panose="02010609060101010101" charset="-122"/>
              </a:rPr>
              <a:t>    二、</a:t>
            </a:r>
            <a:r>
              <a:rPr sz="2400" b="1" kern="100" dirty="0">
                <a:solidFill>
                  <a:srgbClr val="FF0000"/>
                </a:solidFill>
                <a:latin typeface="楷体" panose="02010609060101010101" charset="-122"/>
                <a:ea typeface="楷体" panose="02010609060101010101" charset="-122"/>
                <a:cs typeface="楷体" panose="02010609060101010101" charset="-122"/>
              </a:rPr>
              <a:t>明确中心,展开想象</a:t>
            </a:r>
            <a:r>
              <a:rPr lang="zh-CN" sz="2400" b="1" kern="100" dirty="0">
                <a:latin typeface="楷体" panose="02010609060101010101" charset="-122"/>
                <a:ea typeface="楷体" panose="02010609060101010101" charset="-122"/>
                <a:cs typeface="楷体" panose="02010609060101010101" charset="-122"/>
              </a:rPr>
              <a:t>。</a:t>
            </a:r>
            <a:r>
              <a:rPr sz="2400" b="1" kern="100" dirty="0">
                <a:latin typeface="楷体" panose="02010609060101010101" charset="-122"/>
                <a:ea typeface="楷体" panose="02010609060101010101" charset="-122"/>
                <a:cs typeface="楷体" panose="02010609060101010101" charset="-122"/>
              </a:rPr>
              <a:t>动笔写一篇童话想象文之前先要明确中心,即写作目的</a:t>
            </a:r>
            <a:r>
              <a:rPr lang="zh-CN" sz="2400" b="1" kern="100" dirty="0">
                <a:latin typeface="楷体" panose="02010609060101010101" charset="-122"/>
                <a:ea typeface="楷体" panose="02010609060101010101" charset="-122"/>
                <a:cs typeface="楷体" panose="02010609060101010101" charset="-122"/>
              </a:rPr>
              <a:t>。</a:t>
            </a:r>
            <a:r>
              <a:rPr sz="2400" b="1" kern="100" dirty="0">
                <a:latin typeface="楷体" panose="02010609060101010101" charset="-122"/>
                <a:ea typeface="楷体" panose="02010609060101010101" charset="-122"/>
                <a:cs typeface="楷体" panose="02010609060101010101" charset="-122"/>
              </a:rPr>
              <a:t>比如要说明骄傲自满的害处,</a:t>
            </a:r>
            <a:r>
              <a:rPr lang="zh-CN" sz="2400" b="1" kern="100" dirty="0">
                <a:latin typeface="楷体" panose="02010609060101010101" charset="-122"/>
                <a:ea typeface="楷体" panose="02010609060101010101" charset="-122"/>
                <a:cs typeface="楷体" panose="02010609060101010101" charset="-122"/>
              </a:rPr>
              <a:t>还</a:t>
            </a:r>
            <a:r>
              <a:rPr sz="2400" b="1" kern="100" dirty="0">
                <a:latin typeface="楷体" panose="02010609060101010101" charset="-122"/>
                <a:ea typeface="楷体" panose="02010609060101010101" charset="-122"/>
                <a:cs typeface="楷体" panose="02010609060101010101" charset="-122"/>
              </a:rPr>
              <a:t>是要说明互相帮助的好处等</a:t>
            </a:r>
            <a:r>
              <a:rPr lang="zh-CN" sz="2400" b="1" kern="100" dirty="0">
                <a:latin typeface="楷体" panose="02010609060101010101" charset="-122"/>
                <a:ea typeface="楷体" panose="02010609060101010101" charset="-122"/>
                <a:cs typeface="楷体" panose="02010609060101010101" charset="-122"/>
              </a:rPr>
              <a:t>。</a:t>
            </a:r>
            <a:r>
              <a:rPr sz="2400" b="1" kern="100" dirty="0">
                <a:latin typeface="楷体" panose="02010609060101010101" charset="-122"/>
                <a:ea typeface="楷体" panose="02010609060101010101" charset="-122"/>
                <a:cs typeface="楷体" panose="02010609060101010101" charset="-122"/>
              </a:rPr>
              <a:t>然后就要观察有关表现中心的种种现象,</a:t>
            </a:r>
            <a:r>
              <a:rPr lang="zh-CN" sz="2400" b="1" kern="100" dirty="0">
                <a:latin typeface="楷体" panose="02010609060101010101" charset="-122"/>
                <a:ea typeface="楷体" panose="02010609060101010101" charset="-122"/>
                <a:cs typeface="楷体" panose="02010609060101010101" charset="-122"/>
              </a:rPr>
              <a:t>如</a:t>
            </a:r>
            <a:r>
              <a:rPr sz="2400" b="1" kern="100" dirty="0">
                <a:latin typeface="楷体" panose="02010609060101010101" charset="-122"/>
                <a:ea typeface="楷体" panose="02010609060101010101" charset="-122"/>
                <a:cs typeface="楷体" panose="02010609060101010101" charset="-122"/>
              </a:rPr>
              <a:t>观察有关动、植物的习性、生存环境、固有的特点等,在这个基础上展开丰富的想象编写故事</a:t>
            </a:r>
            <a:r>
              <a:rPr lang="zh-CN" sz="2400" b="1" kern="100" dirty="0">
                <a:latin typeface="楷体" panose="02010609060101010101" charset="-122"/>
                <a:ea typeface="楷体" panose="02010609060101010101" charset="-122"/>
                <a:cs typeface="楷体" panose="02010609060101010101" charset="-122"/>
              </a:rPr>
              <a:t>。</a:t>
            </a:r>
            <a:endParaRPr sz="2400" b="1" kern="100" dirty="0">
              <a:latin typeface="楷体" panose="02010609060101010101" charset="-122"/>
              <a:ea typeface="楷体" panose="02010609060101010101" charset="-122"/>
              <a:cs typeface="楷体" panose="02010609060101010101" charset="-122"/>
            </a:endParaRPr>
          </a:p>
          <a:p>
            <a:pPr algn="just">
              <a:spcAft>
                <a:spcPts val="0"/>
              </a:spcAft>
            </a:pPr>
            <a:r>
              <a:rPr sz="2400" b="1" kern="100" dirty="0">
                <a:latin typeface="楷体" panose="02010609060101010101" charset="-122"/>
                <a:ea typeface="楷体" panose="02010609060101010101" charset="-122"/>
                <a:cs typeface="楷体" panose="02010609060101010101" charset="-122"/>
              </a:rPr>
              <a:t>    三</a:t>
            </a:r>
            <a:r>
              <a:rPr lang="zh-CN" sz="2400" b="1" kern="100" dirty="0">
                <a:latin typeface="楷体" panose="02010609060101010101" charset="-122"/>
                <a:ea typeface="楷体" panose="02010609060101010101" charset="-122"/>
                <a:cs typeface="楷体" panose="02010609060101010101" charset="-122"/>
              </a:rPr>
              <a:t>、</a:t>
            </a:r>
            <a:r>
              <a:rPr sz="2400" b="1" kern="100" dirty="0">
                <a:solidFill>
                  <a:srgbClr val="FF0000"/>
                </a:solidFill>
                <a:latin typeface="楷体" panose="02010609060101010101" charset="-122"/>
                <a:ea typeface="楷体" panose="02010609060101010101" charset="-122"/>
                <a:cs typeface="楷体" panose="02010609060101010101" charset="-122"/>
              </a:rPr>
              <a:t>想象美好,立意深刻</a:t>
            </a:r>
            <a:r>
              <a:rPr lang="zh-CN" sz="2400" b="1" kern="100" dirty="0">
                <a:latin typeface="楷体" panose="02010609060101010101" charset="-122"/>
                <a:ea typeface="楷体" panose="02010609060101010101" charset="-122"/>
                <a:cs typeface="楷体" panose="02010609060101010101" charset="-122"/>
              </a:rPr>
              <a:t>。</a:t>
            </a:r>
            <a:r>
              <a:rPr sz="2400" b="1" kern="100" dirty="0">
                <a:latin typeface="楷体" panose="02010609060101010101" charset="-122"/>
                <a:ea typeface="楷体" panose="02010609060101010101" charset="-122"/>
                <a:cs typeface="楷体" panose="02010609060101010101" charset="-122"/>
              </a:rPr>
              <a:t>想象文必须要有一个“美好”的中心思想</a:t>
            </a:r>
            <a:r>
              <a:rPr lang="zh-CN" sz="2400" b="1" kern="100" dirty="0">
                <a:latin typeface="楷体" panose="02010609060101010101" charset="-122"/>
                <a:ea typeface="楷体" panose="02010609060101010101" charset="-122"/>
                <a:cs typeface="楷体" panose="02010609060101010101" charset="-122"/>
              </a:rPr>
              <a:t>。</a:t>
            </a:r>
            <a:r>
              <a:rPr sz="2400" b="1" kern="100" dirty="0">
                <a:latin typeface="楷体" panose="02010609060101010101" charset="-122"/>
                <a:ea typeface="楷体" panose="02010609060101010101" charset="-122"/>
                <a:cs typeface="楷体" panose="02010609060101010101" charset="-122"/>
              </a:rPr>
              <a:t>如果只是瞎编一个热闹离奇的故事,就失去了想象的意义</a:t>
            </a:r>
            <a:r>
              <a:rPr lang="zh-CN" sz="2400" b="1" kern="100" dirty="0">
                <a:latin typeface="楷体" panose="02010609060101010101" charset="-122"/>
                <a:ea typeface="楷体" panose="02010609060101010101" charset="-122"/>
                <a:cs typeface="楷体" panose="02010609060101010101" charset="-122"/>
              </a:rPr>
              <a:t>。</a:t>
            </a:r>
            <a:endParaRPr sz="2400" b="1" kern="100"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4" name="Picture 2" descr="E:\PPT母版素材包\花.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499"/>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2" name="TextBox 48"/>
          <p:cNvSpPr txBox="1"/>
          <p:nvPr/>
        </p:nvSpPr>
        <p:spPr>
          <a:xfrm>
            <a:off x="3133725" y="1703829"/>
            <a:ext cx="2670810" cy="1083945"/>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6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叙事篇</a:t>
            </a:r>
            <a:endParaRPr lang="zh-CN" altLang="en-US" sz="66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763688" y="1635646"/>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dirty="0">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例文（一）</a:t>
            </a:r>
            <a:endParaRPr lang="zh-CN" altLang="en-US" sz="7200" b="1" dirty="0">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177477"/>
            <a:ext cx="9144000" cy="4770537"/>
          </a:xfrm>
          <a:prstGeom prst="rect">
            <a:avLst/>
          </a:prstGeom>
        </p:spPr>
        <p:txBody>
          <a:bodyPr wrap="square">
            <a:spAutoFit/>
          </a:bodyPr>
          <a:lstStyle/>
          <a:p>
            <a:pPr indent="269240"/>
            <a:r>
              <a:rPr lang="en-US" altLang="zh-CN" sz="2400" b="1" kern="100" dirty="0" smtClean="0">
                <a:latin typeface="Calibri" panose="020F0502020204030204" charset="0"/>
                <a:cs typeface="Times New Roman" panose="02020603050405020304" charset="0"/>
              </a:rPr>
              <a:t>                                        </a:t>
            </a:r>
            <a:r>
              <a:rPr lang="zh-CN" altLang="en-US" sz="2400" b="1" kern="100" dirty="0" smtClean="0">
                <a:latin typeface="Calibri" panose="020F0502020204030204" charset="0"/>
                <a:cs typeface="Times New Roman" panose="02020603050405020304" charset="0"/>
              </a:rPr>
              <a:t>假如我是一只小鸟</a:t>
            </a:r>
            <a:r>
              <a:rPr lang="en-US" altLang="zh-CN" sz="2400" b="1" kern="100" dirty="0" smtClean="0">
                <a:latin typeface="Calibri" panose="020F0502020204030204" charset="0"/>
                <a:cs typeface="Times New Roman" panose="02020603050405020304" charset="0"/>
              </a:rPr>
              <a:t>                             </a:t>
            </a:r>
            <a:endParaRPr lang="en-US" altLang="zh-CN" sz="2400" b="1" kern="100" dirty="0" smtClean="0">
              <a:latin typeface="Calibri" panose="020F0502020204030204" charset="0"/>
              <a:cs typeface="Times New Roman" panose="02020603050405020304" charset="0"/>
            </a:endParaRPr>
          </a:p>
          <a:p>
            <a:pPr indent="269240"/>
            <a:r>
              <a:rPr lang="en-US" altLang="zh-CN" sz="2400" b="1" kern="100" dirty="0" smtClean="0">
                <a:latin typeface="Calibri" panose="020F0502020204030204" charset="0"/>
                <a:cs typeface="Times New Roman" panose="02020603050405020304" charset="0"/>
              </a:rPr>
              <a:t>    </a:t>
            </a:r>
            <a:r>
              <a:rPr lang="en-US" altLang="zh-CN" sz="2800" b="1" kern="100" dirty="0" smtClean="0">
                <a:latin typeface="楷体" panose="02010609060101010101" charset="-122"/>
                <a:ea typeface="楷体" panose="02010609060101010101" charset="-122"/>
                <a:cs typeface="楷体" panose="02010609060101010101" charset="-122"/>
              </a:rPr>
              <a:t> </a:t>
            </a:r>
            <a:r>
              <a:rPr altLang="zh-CN" sz="2800" b="1" kern="100" dirty="0">
                <a:latin typeface="楷体" panose="02010609060101010101" charset="-122"/>
                <a:ea typeface="楷体" panose="02010609060101010101" charset="-122"/>
                <a:cs typeface="楷体" panose="02010609060101010101" charset="-122"/>
              </a:rPr>
              <a:t>每次看到小鸟在天空中自由地飞翔，我就非常羡慕，我多希望自己是那只飞翔的小鸟啊! 　　</a:t>
            </a:r>
            <a:endParaRPr altLang="zh-CN" sz="2800" b="1" kern="100" dirty="0">
              <a:latin typeface="楷体" panose="02010609060101010101" charset="-122"/>
              <a:ea typeface="楷体" panose="02010609060101010101" charset="-122"/>
              <a:cs typeface="楷体" panose="02010609060101010101" charset="-122"/>
            </a:endParaRPr>
          </a:p>
          <a:p>
            <a:pPr indent="269240"/>
            <a:r>
              <a:rPr altLang="zh-CN" sz="2800" b="1" kern="100" dirty="0">
                <a:latin typeface="楷体" panose="02010609060101010101" charset="-122"/>
                <a:ea typeface="楷体" panose="02010609060101010101" charset="-122"/>
                <a:cs typeface="楷体" panose="02010609060101010101" charset="-122"/>
              </a:rPr>
              <a:t>  如果我变成了小鸟，我要远离这被污染的水泥城市，飞到茂密的森林呼吸新鲜的空气，唱出美妙动听的歌曲，唤来小朋友在枝桠上荡秋千。双休日，当妈妈唠唠叨叨叫我做作业时，一阵风吹来，我就拍拍翅膀飞走了，耳边再也不会听到妈妈烦人的唠叨。晚上，我要悄无声息地飞到热闹、繁华的超市，帮彩虹姐姐买首饰、帮太阳公公买饮料，再给星星弟弟买些零食。 　　</a:t>
            </a:r>
            <a:endParaRPr altLang="zh-CN" sz="2800" b="1" kern="100" dirty="0">
              <a:latin typeface="楷体" panose="02010609060101010101" charset="-122"/>
              <a:ea typeface="楷体" panose="02010609060101010101" charset="-122"/>
              <a:cs typeface="楷体" panose="02010609060101010101" charset="-122"/>
            </a:endParaRPr>
          </a:p>
          <a:p>
            <a:pPr indent="269240"/>
            <a:r>
              <a:rPr altLang="zh-CN" sz="2800" b="1" kern="100" dirty="0">
                <a:latin typeface="楷体" panose="02010609060101010101" charset="-122"/>
                <a:ea typeface="楷体" panose="02010609060101010101" charset="-122"/>
                <a:cs typeface="楷体" panose="02010609060101010101" charset="-122"/>
              </a:rPr>
              <a:t>  如果我变成了小鸟</a:t>
            </a:r>
            <a:r>
              <a:rPr lang="zh-CN" sz="2800" b="1" kern="100" dirty="0">
                <a:latin typeface="楷体" panose="02010609060101010101" charset="-122"/>
                <a:ea typeface="楷体" panose="02010609060101010101" charset="-122"/>
                <a:cs typeface="楷体" panose="02010609060101010101" charset="-122"/>
              </a:rPr>
              <a:t>，</a:t>
            </a:r>
            <a:r>
              <a:rPr altLang="zh-CN" sz="2800" b="1" kern="100" dirty="0">
                <a:latin typeface="楷体" panose="02010609060101010101" charset="-122"/>
                <a:ea typeface="楷体" panose="02010609060101010101" charset="-122"/>
                <a:cs typeface="楷体" panose="02010609060101010101" charset="-122"/>
              </a:rPr>
              <a:t>每天上学放学就不用爸爸妈妈风</a:t>
            </a:r>
            <a:endParaRPr altLang="zh-CN" sz="2800" b="1" kern="100" dirty="0">
              <a:latin typeface="楷体" panose="02010609060101010101" charset="-122"/>
              <a:ea typeface="楷体" panose="02010609060101010101" charset="-122"/>
              <a:cs typeface="楷体" panose="02010609060101010101" charset="-122"/>
            </a:endParaRPr>
          </a:p>
        </p:txBody>
      </p:sp>
      <p:sp>
        <p:nvSpPr>
          <p:cNvPr id="4" name="文本框 3"/>
          <p:cNvSpPr txBox="1"/>
          <p:nvPr/>
        </p:nvSpPr>
        <p:spPr>
          <a:xfrm>
            <a:off x="4846513" y="4024610"/>
            <a:ext cx="3901951" cy="398780"/>
          </a:xfrm>
          <a:prstGeom prst="rect">
            <a:avLst/>
          </a:prstGeom>
          <a:solidFill>
            <a:schemeClr val="accent2">
              <a:lumMod val="60000"/>
              <a:lumOff val="40000"/>
            </a:schemeClr>
          </a:solidFill>
        </p:spPr>
        <p:txBody>
          <a:bodyPr wrap="square" rtlCol="0">
            <a:spAutoFit/>
          </a:bodyPr>
          <a:lstStyle/>
          <a:p>
            <a:r>
              <a:rPr lang="zh-CN" altLang="en-US" sz="2000" b="1">
                <a:latin typeface="宋体" panose="02010600030101010101" pitchFamily="2" charset="-122"/>
                <a:ea typeface="宋体" panose="02010600030101010101" pitchFamily="2" charset="-122"/>
              </a:rPr>
              <a:t>最后一句表达了对家人的关爱。</a:t>
            </a:r>
            <a:endParaRPr lang="zh-CN" altLang="en-US" sz="2000" b="1">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72008" y="299085"/>
            <a:ext cx="8964488" cy="3969385"/>
          </a:xfrm>
          <a:prstGeom prst="rect">
            <a:avLst/>
          </a:prstGeom>
        </p:spPr>
        <p:txBody>
          <a:bodyPr wrap="square">
            <a:spAutoFit/>
          </a:bodyPr>
          <a:lstStyle/>
          <a:p>
            <a:r>
              <a:rPr altLang="zh-CN" sz="2800" b="1" kern="100" dirty="0">
                <a:latin typeface="楷体" panose="02010609060101010101" charset="-122"/>
                <a:ea typeface="楷体" panose="02010609060101010101" charset="-122"/>
                <a:cs typeface="楷体" panose="02010609060101010101" charset="-122"/>
                <a:sym typeface="+mn-ea"/>
              </a:rPr>
              <a:t>里雨里</a:t>
            </a:r>
            <a:r>
              <a:rPr lang="zh-CN" sz="2800" b="1" kern="100" dirty="0">
                <a:latin typeface="楷体" panose="02010609060101010101" charset="-122"/>
                <a:ea typeface="楷体" panose="02010609060101010101" charset="-122"/>
                <a:cs typeface="楷体" panose="02010609060101010101" charset="-122"/>
                <a:sym typeface="+mn-ea"/>
              </a:rPr>
              <a:t>地</a:t>
            </a:r>
            <a:r>
              <a:rPr altLang="zh-CN" sz="2800" b="1" kern="100" dirty="0">
                <a:latin typeface="楷体" panose="02010609060101010101" charset="-122"/>
                <a:ea typeface="楷体" panose="02010609060101010101" charset="-122"/>
                <a:cs typeface="楷体" panose="02010609060101010101" charset="-122"/>
                <a:sym typeface="+mn-ea"/>
              </a:rPr>
              <a:t>送我接我，我只要一抖翅膀就飞到学校又飞回家</a:t>
            </a:r>
            <a:r>
              <a:rPr lang="zh-CN" sz="2800" b="1" kern="100" dirty="0">
                <a:latin typeface="楷体" panose="02010609060101010101" charset="-122"/>
                <a:ea typeface="楷体" panose="02010609060101010101" charset="-122"/>
                <a:cs typeface="楷体" panose="02010609060101010101" charset="-122"/>
                <a:sym typeface="+mn-ea"/>
              </a:rPr>
              <a:t>。</a:t>
            </a:r>
            <a:r>
              <a:rPr altLang="zh-CN" sz="2800" b="1" kern="100" dirty="0">
                <a:latin typeface="楷体" panose="02010609060101010101" charset="-122"/>
                <a:ea typeface="楷体" panose="02010609060101010101" charset="-122"/>
                <a:cs typeface="楷体" panose="02010609060101010101" charset="-122"/>
                <a:sym typeface="+mn-ea"/>
              </a:rPr>
              <a:t>如果我变成了小鸟，在夏天我要飞到海边，在柔软的沙滩上散步，在海的上空飞翔</a:t>
            </a:r>
            <a:r>
              <a:rPr lang="zh-CN" sz="2800" b="1" kern="100" dirty="0">
                <a:latin typeface="楷体" panose="02010609060101010101" charset="-122"/>
                <a:ea typeface="楷体" panose="02010609060101010101" charset="-122"/>
                <a:cs typeface="楷体" panose="02010609060101010101" charset="-122"/>
                <a:sym typeface="+mn-ea"/>
              </a:rPr>
              <a:t>。</a:t>
            </a:r>
            <a:r>
              <a:rPr altLang="zh-CN" sz="2800" b="1" kern="100" dirty="0">
                <a:latin typeface="楷体" panose="02010609060101010101" charset="-122"/>
                <a:ea typeface="楷体" panose="02010609060101010101" charset="-122"/>
                <a:cs typeface="楷体" panose="02010609060101010101" charset="-122"/>
                <a:sym typeface="+mn-ea"/>
              </a:rPr>
              <a:t>如果我变成了小鸟，秋天我要第一时间飞进果园，尽情吃那些成熟美味的果子</a:t>
            </a:r>
            <a:r>
              <a:rPr lang="zh-CN" sz="2800" b="1" kern="100" dirty="0">
                <a:latin typeface="楷体" panose="02010609060101010101" charset="-122"/>
                <a:ea typeface="楷体" panose="02010609060101010101" charset="-122"/>
                <a:cs typeface="楷体" panose="02010609060101010101" charset="-122"/>
                <a:sym typeface="+mn-ea"/>
              </a:rPr>
              <a:t>。</a:t>
            </a:r>
            <a:r>
              <a:rPr altLang="zh-CN" sz="2800" b="1" kern="100" dirty="0">
                <a:latin typeface="楷体" panose="02010609060101010101" charset="-122"/>
                <a:ea typeface="楷体" panose="02010609060101010101" charset="-122"/>
                <a:cs typeface="楷体" panose="02010609060101010101" charset="-122"/>
                <a:sym typeface="+mn-ea"/>
              </a:rPr>
              <a:t>如果我变成了小鸟，我还要飞到北极去看看，要和企鹅做朋友</a:t>
            </a:r>
            <a:r>
              <a:rPr lang="zh-CN" sz="2800" b="1" kern="100" dirty="0">
                <a:latin typeface="楷体" panose="02010609060101010101" charset="-122"/>
                <a:ea typeface="楷体" panose="02010609060101010101" charset="-122"/>
                <a:cs typeface="楷体" panose="02010609060101010101" charset="-122"/>
                <a:sym typeface="+mn-ea"/>
              </a:rPr>
              <a:t>。</a:t>
            </a:r>
            <a:r>
              <a:rPr altLang="zh-CN" sz="2800" b="1" kern="100" dirty="0">
                <a:latin typeface="楷体" panose="02010609060101010101" charset="-122"/>
                <a:ea typeface="楷体" panose="02010609060101010101" charset="-122"/>
                <a:cs typeface="楷体" panose="02010609060101010101" charset="-122"/>
                <a:sym typeface="+mn-ea"/>
              </a:rPr>
              <a:t>如果我变成了小鸟，我会到处飞着看看哪儿有洪灾或旱灾，然后把信息第一时间告诉人类，好让人有时间准备抵御灾害</a:t>
            </a:r>
            <a:r>
              <a:rPr lang="zh-CN" sz="2800" b="1" kern="100" dirty="0">
                <a:latin typeface="楷体" panose="02010609060101010101" charset="-122"/>
                <a:ea typeface="楷体" panose="02010609060101010101" charset="-122"/>
                <a:cs typeface="楷体" panose="02010609060101010101" charset="-122"/>
                <a:sym typeface="+mn-ea"/>
              </a:rPr>
              <a:t>。</a:t>
            </a:r>
            <a:r>
              <a:rPr altLang="zh-CN" sz="2800" b="1" kern="100" dirty="0">
                <a:latin typeface="楷体" panose="02010609060101010101" charset="-122"/>
                <a:ea typeface="楷体" panose="02010609060101010101" charset="-122"/>
                <a:cs typeface="楷体" panose="02010609060101010101" charset="-122"/>
                <a:sym typeface="+mn-ea"/>
              </a:rPr>
              <a:t>如果我变成了小鸟</a:t>
            </a:r>
            <a:r>
              <a:rPr lang="en-US" sz="2800" b="1" kern="100" dirty="0">
                <a:latin typeface="楷体" panose="02010609060101010101" charset="-122"/>
                <a:ea typeface="楷体" panose="02010609060101010101" charset="-122"/>
                <a:cs typeface="楷体" panose="02010609060101010101" charset="-122"/>
                <a:sym typeface="+mn-ea"/>
              </a:rPr>
              <a:t>……</a:t>
            </a:r>
            <a:r>
              <a:rPr altLang="zh-CN" sz="2800" b="1" kern="100" dirty="0">
                <a:latin typeface="楷体" panose="02010609060101010101" charset="-122"/>
                <a:ea typeface="楷体" panose="02010609060101010101" charset="-122"/>
                <a:cs typeface="楷体" panose="02010609060101010101" charset="-122"/>
                <a:sym typeface="+mn-ea"/>
              </a:rPr>
              <a:t> 　　</a:t>
            </a:r>
            <a:endParaRPr altLang="zh-CN" sz="2800" b="1" kern="100" dirty="0">
              <a:latin typeface="楷体" panose="02010609060101010101" charset="-122"/>
              <a:ea typeface="楷体" panose="02010609060101010101" charset="-122"/>
              <a:cs typeface="楷体" panose="02010609060101010101" charset="-122"/>
              <a:sym typeface="+mn-ea"/>
            </a:endParaRPr>
          </a:p>
          <a:p>
            <a:r>
              <a:rPr altLang="zh-CN" sz="2800" b="1" kern="100" dirty="0">
                <a:latin typeface="楷体" panose="02010609060101010101" charset="-122"/>
                <a:ea typeface="楷体" panose="02010609060101010101" charset="-122"/>
                <a:cs typeface="楷体" panose="02010609060101010101" charset="-122"/>
                <a:sym typeface="+mn-ea"/>
              </a:rPr>
              <a:t> </a:t>
            </a:r>
            <a:r>
              <a:rPr lang="en-US" altLang="zh-CN" sz="2800" b="1" kern="100" dirty="0" smtClean="0">
                <a:latin typeface="楷体" panose="02010609060101010101" charset="-122"/>
                <a:ea typeface="楷体" panose="02010609060101010101" charset="-122"/>
                <a:cs typeface="楷体" panose="02010609060101010101" charset="-122"/>
                <a:sym typeface="+mn-ea"/>
              </a:rPr>
              <a:t>  </a:t>
            </a:r>
            <a:r>
              <a:rPr altLang="zh-CN" sz="2800" b="1" kern="100" dirty="0" smtClean="0">
                <a:latin typeface="楷体" panose="02010609060101010101" charset="-122"/>
                <a:ea typeface="楷体" panose="02010609060101010101" charset="-122"/>
                <a:cs typeface="楷体" panose="02010609060101010101" charset="-122"/>
                <a:sym typeface="+mn-ea"/>
              </a:rPr>
              <a:t> </a:t>
            </a:r>
            <a:r>
              <a:rPr altLang="zh-CN" sz="2800" b="1" kern="100" dirty="0">
                <a:latin typeface="楷体" panose="02010609060101010101" charset="-122"/>
                <a:ea typeface="楷体" panose="02010609060101010101" charset="-122"/>
                <a:cs typeface="楷体" panose="02010609060101010101" charset="-122"/>
                <a:sym typeface="+mn-ea"/>
              </a:rPr>
              <a:t>我好想长出一对翅膀，变成一只会飞的小鸟呀! </a:t>
            </a:r>
            <a:endParaRPr altLang="zh-CN" sz="2800" b="1" kern="100" dirty="0">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1115615" y="4190365"/>
            <a:ext cx="6768753" cy="953135"/>
          </a:xfrm>
          <a:prstGeom prst="rect">
            <a:avLst/>
          </a:prstGeom>
          <a:solidFill>
            <a:schemeClr val="accent2">
              <a:lumMod val="60000"/>
              <a:lumOff val="40000"/>
            </a:schemeClr>
          </a:solidFill>
        </p:spPr>
        <p:txBody>
          <a:bodyPr wrap="square" rtlCol="0">
            <a:spAutoFit/>
          </a:bodyPr>
          <a:lstStyle/>
          <a:p>
            <a:r>
              <a:rPr lang="en-US" altLang="zh-CN" sz="2800" b="1" dirty="0">
                <a:latin typeface="宋体" panose="02010600030101010101" pitchFamily="2" charset="-122"/>
                <a:ea typeface="宋体" panose="02010600030101010101" pitchFamily="2" charset="-122"/>
              </a:rPr>
              <a:t>    </a:t>
            </a:r>
            <a:r>
              <a:rPr lang="zh-CN" altLang="en-US" sz="2800" b="1" dirty="0">
                <a:latin typeface="宋体" panose="02010600030101010101" pitchFamily="2" charset="-122"/>
                <a:ea typeface="宋体" panose="02010600030101010101" pitchFamily="2" charset="-122"/>
              </a:rPr>
              <a:t>语言十分生动形象，运用动作描写将主人公向往自由的心理描写的淋漓尽致</a:t>
            </a:r>
            <a:r>
              <a:rPr lang="zh-CN" altLang="en-US" sz="2800" b="1" dirty="0" smtClean="0">
                <a:latin typeface="宋体" panose="02010600030101010101" pitchFamily="2" charset="-122"/>
                <a:ea typeface="宋体" panose="02010600030101010101" pitchFamily="2" charset="-122"/>
              </a:rPr>
              <a:t>。   </a:t>
            </a:r>
            <a:endParaRPr lang="zh-CN" altLang="en-US" sz="2800" b="1"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79520" y="903337"/>
            <a:ext cx="8468944" cy="2676525"/>
          </a:xfrm>
          <a:prstGeom prst="rect">
            <a:avLst/>
          </a:prstGeom>
        </p:spPr>
        <p:txBody>
          <a:bodyPr wrap="square">
            <a:spAutoFit/>
          </a:bodyPr>
          <a:lstStyle/>
          <a:p>
            <a:r>
              <a:rPr lang="zh-CN" altLang="zh-CN" sz="2800" b="1" dirty="0" smtClean="0">
                <a:solidFill>
                  <a:srgbClr val="FF0000"/>
                </a:solidFill>
              </a:rPr>
              <a:t>评语</a:t>
            </a:r>
            <a:r>
              <a:rPr lang="zh-CN" altLang="zh-CN" sz="2800" b="1" dirty="0">
                <a:solidFill>
                  <a:srgbClr val="FF0000"/>
                </a:solidFill>
              </a:rPr>
              <a:t>：</a:t>
            </a:r>
            <a:endParaRPr lang="zh-CN" altLang="zh-CN" sz="2800" dirty="0"/>
          </a:p>
          <a:p>
            <a:pPr indent="269240"/>
            <a:r>
              <a:rPr lang="zh-CN" altLang="zh-CN" sz="2800" dirty="0"/>
              <a:t>     本文是一篇想象作文，小作者以《假如我是一只小鸟》为题，进行想象</a:t>
            </a:r>
            <a:r>
              <a:rPr lang="zh-CN" altLang="en-US" sz="2800" dirty="0"/>
              <a:t>。文中既写出了对环境污染的厌恶，作业负担过重的烦恼，还有对父母的关爱，对美好事物的向往，从中可以看出小作者既具有社会责任感，又是一个懂事的孩子。习作的语言优美</a:t>
            </a:r>
            <a:r>
              <a:rPr lang="zh-CN" altLang="en-US" sz="2800" dirty="0" smtClean="0"/>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763688" y="1563638"/>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例文（二）</a:t>
            </a:r>
            <a:endPar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12048" y="125730"/>
            <a:ext cx="8920595" cy="4892675"/>
          </a:xfrm>
          <a:prstGeom prst="rect">
            <a:avLst/>
          </a:prstGeom>
        </p:spPr>
        <p:txBody>
          <a:bodyPr wrap="square">
            <a:spAutoFit/>
          </a:bodyPr>
          <a:lstStyle/>
          <a:p>
            <a:pPr indent="269240"/>
            <a:r>
              <a:rPr lang="en-US" altLang="zh-CN" sz="2400" b="1" kern="100" dirty="0" smtClean="0">
                <a:latin typeface="黑体" panose="02010609060101010101" pitchFamily="49" charset="-122"/>
                <a:ea typeface="黑体" panose="02010609060101010101" pitchFamily="49" charset="-122"/>
                <a:cs typeface="黑体" panose="02010609060101010101" pitchFamily="49" charset="-122"/>
              </a:rPr>
              <a:t>                    </a:t>
            </a:r>
            <a:r>
              <a:rPr lang="zh-CN" altLang="en-US" sz="2400" b="1" kern="100" dirty="0" smtClean="0">
                <a:latin typeface="黑体" panose="02010609060101010101" pitchFamily="49" charset="-122"/>
                <a:ea typeface="黑体" panose="02010609060101010101" pitchFamily="49" charset="-122"/>
                <a:cs typeface="黑体" panose="02010609060101010101" pitchFamily="49" charset="-122"/>
              </a:rPr>
              <a:t>二十年后的我</a:t>
            </a:r>
            <a:endParaRPr lang="en-US" altLang="zh-CN" sz="2400" b="1" kern="100" dirty="0" smtClean="0">
              <a:latin typeface="楷体" panose="02010609060101010101" charset="-122"/>
              <a:ea typeface="楷体" panose="02010609060101010101" charset="-122"/>
              <a:cs typeface="楷体" panose="02010609060101010101" charset="-122"/>
            </a:endParaRPr>
          </a:p>
          <a:p>
            <a:pPr indent="269240"/>
            <a:r>
              <a:rPr lang="en-US" altLang="zh-CN" sz="2400" b="1" kern="100" dirty="0" smtClean="0">
                <a:latin typeface="楷体" panose="02010609060101010101" charset="-122"/>
                <a:ea typeface="楷体" panose="02010609060101010101" charset="-122"/>
                <a:cs typeface="楷体" panose="02010609060101010101" charset="-122"/>
              </a:rPr>
              <a:t> </a:t>
            </a:r>
            <a:r>
              <a:rPr lang="en-US" altLang="zh-CN" sz="2400" b="1" kern="100" dirty="0" smtClean="0">
                <a:latin typeface="楷体" panose="02010609060101010101" charset="-122"/>
                <a:ea typeface="楷体" panose="02010609060101010101" charset="-122"/>
                <a:cs typeface="楷体" panose="02010609060101010101" charset="-122"/>
              </a:rPr>
              <a:t> </a:t>
            </a:r>
            <a:r>
              <a:rPr altLang="zh-CN" sz="2400" b="1" kern="100" dirty="0">
                <a:latin typeface="楷体" panose="02010609060101010101" charset="-122"/>
                <a:ea typeface="楷体" panose="02010609060101010101" charset="-122"/>
                <a:cs typeface="楷体" panose="02010609060101010101" charset="-122"/>
              </a:rPr>
              <a:t>“叮铃贩贩贩”我被一阵悦耳的音乐声叫醒。我揉着朦胧的睡眼看了看日历，今天是2025年3月23号。刚走出卧室几步，机器人“卡比”就把当天的工作日程交给了我，并说“早餐已经准备好了先去锻练身体</a:t>
            </a:r>
            <a:r>
              <a:rPr altLang="zh-CN" sz="2400" b="1" kern="100" dirty="0" smtClean="0">
                <a:latin typeface="楷体" panose="02010609060101010101" charset="-122"/>
                <a:ea typeface="楷体" panose="02010609060101010101" charset="-122"/>
                <a:cs typeface="楷体" panose="02010609060101010101" charset="-122"/>
              </a:rPr>
              <a:t>”</a:t>
            </a:r>
            <a:r>
              <a:rPr lang="zh-CN" sz="2400" b="1" kern="100" dirty="0" smtClean="0">
                <a:latin typeface="楷体" panose="02010609060101010101" charset="-122"/>
                <a:ea typeface="楷体" panose="02010609060101010101" charset="-122"/>
                <a:cs typeface="楷体" panose="02010609060101010101" charset="-122"/>
              </a:rPr>
              <a:t>。</a:t>
            </a:r>
            <a:r>
              <a:rPr altLang="zh-CN" sz="2400" b="1" kern="100" dirty="0">
                <a:latin typeface="楷体" panose="02010609060101010101" charset="-122"/>
                <a:ea typeface="楷体" panose="02010609060101010101" charset="-122"/>
                <a:cs typeface="楷体" panose="02010609060101010101" charset="-122"/>
              </a:rPr>
              <a:t>　　</a:t>
            </a:r>
            <a:endParaRPr altLang="zh-CN" sz="2400" b="1" kern="100" dirty="0">
              <a:latin typeface="楷体" panose="02010609060101010101" charset="-122"/>
              <a:ea typeface="楷体" panose="02010609060101010101" charset="-122"/>
              <a:cs typeface="楷体" panose="02010609060101010101" charset="-122"/>
            </a:endParaRPr>
          </a:p>
          <a:p>
            <a:pPr indent="269240"/>
            <a:r>
              <a:rPr altLang="zh-CN" sz="2400" b="1" kern="100" dirty="0">
                <a:latin typeface="楷体" panose="02010609060101010101" charset="-122"/>
                <a:ea typeface="楷体" panose="02010609060101010101" charset="-122"/>
                <a:cs typeface="楷体" panose="02010609060101010101" charset="-122"/>
              </a:rPr>
              <a:t>  </a:t>
            </a:r>
            <a:r>
              <a:rPr lang="zh-CN" sz="2400" b="1" kern="100" dirty="0">
                <a:latin typeface="楷体" panose="02010609060101010101" charset="-122"/>
                <a:ea typeface="楷体" panose="02010609060101010101" charset="-122"/>
                <a:cs typeface="楷体" panose="02010609060101010101" charset="-122"/>
              </a:rPr>
              <a:t>吃</a:t>
            </a:r>
            <a:r>
              <a:rPr altLang="zh-CN" sz="2400" b="1" kern="100" dirty="0">
                <a:latin typeface="楷体" panose="02010609060101010101" charset="-122"/>
                <a:ea typeface="楷体" panose="02010609060101010101" charset="-122"/>
                <a:cs typeface="楷体" panose="02010609060101010101" charset="-122"/>
              </a:rPr>
              <a:t>过早餐，“卡比”开着装有等离子发动机的“空气小车”和我一起去上班。这时，车子停在一栋白色的大楼前。这栋楼是用人造大理石砌成的。清晨的阳光照在上面，亮闪闪的。这就是我小时候梦想的宫殿式的房子——中国电子技术研究所。“卡比”就是我从这里研制出来的机器人。 　　</a:t>
            </a:r>
            <a:endParaRPr altLang="zh-CN" sz="2400" b="1" kern="100" dirty="0">
              <a:latin typeface="楷体" panose="02010609060101010101" charset="-122"/>
              <a:ea typeface="楷体" panose="02010609060101010101" charset="-122"/>
              <a:cs typeface="楷体" panose="02010609060101010101" charset="-122"/>
            </a:endParaRPr>
          </a:p>
          <a:p>
            <a:pPr indent="269240"/>
            <a:r>
              <a:rPr altLang="zh-CN" sz="2400" b="1" kern="100" dirty="0">
                <a:latin typeface="楷体" panose="02010609060101010101" charset="-122"/>
                <a:ea typeface="楷体" panose="02010609060101010101" charset="-122"/>
                <a:cs typeface="楷体" panose="02010609060101010101" charset="-122"/>
              </a:rPr>
              <a:t> 来到办公室，我便投入了紧张的工作。遇到问题，我就和“卡比”商量。他虽然是机器人，但他的面孔和人非常相似，思维很活跃，动作也很敏捷。我在研究它的时候，往他的脑子里输入了</a:t>
            </a:r>
            <a:endParaRPr altLang="zh-CN" sz="2400" b="1" kern="100" dirty="0">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3484245" y="1628140"/>
            <a:ext cx="5048250" cy="398780"/>
          </a:xfrm>
          <a:prstGeom prst="rect">
            <a:avLst/>
          </a:prstGeom>
          <a:solidFill>
            <a:schemeClr val="accent2">
              <a:lumMod val="60000"/>
              <a:lumOff val="40000"/>
            </a:schemeClr>
          </a:solidFill>
        </p:spPr>
        <p:txBody>
          <a:bodyPr wrap="square" rtlCol="0">
            <a:spAutoFit/>
          </a:bodyPr>
          <a:lstStyle/>
          <a:p>
            <a:r>
              <a:rPr lang="zh-CN" altLang="en-US" sz="2000" b="1" dirty="0">
                <a:latin typeface="宋体" panose="02010600030101010101" pitchFamily="2" charset="-122"/>
                <a:ea typeface="宋体" panose="02010600030101010101" pitchFamily="2" charset="-122"/>
              </a:rPr>
              <a:t>短短几句就刻画了一个能干的机器人形象。</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12048" y="424815"/>
            <a:ext cx="8920595" cy="4154984"/>
          </a:xfrm>
          <a:prstGeom prst="rect">
            <a:avLst/>
          </a:prstGeom>
        </p:spPr>
        <p:txBody>
          <a:bodyPr wrap="square">
            <a:spAutoFit/>
          </a:bodyPr>
          <a:lstStyle/>
          <a:p>
            <a:r>
              <a:rPr lang="zh-CN" sz="2400" b="1" kern="100" dirty="0">
                <a:latin typeface="楷体" panose="02010609060101010101" charset="-122"/>
                <a:ea typeface="楷体" panose="02010609060101010101" charset="-122"/>
                <a:cs typeface="楷体" panose="02010609060101010101" charset="-122"/>
                <a:sym typeface="+mn-ea"/>
              </a:rPr>
              <a:t>大</a:t>
            </a:r>
            <a:r>
              <a:rPr altLang="zh-CN" sz="2400" b="1" kern="100" dirty="0">
                <a:latin typeface="楷体" panose="02010609060101010101" charset="-122"/>
                <a:ea typeface="楷体" panose="02010609060101010101" charset="-122"/>
                <a:cs typeface="楷体" panose="02010609060101010101" charset="-122"/>
                <a:sym typeface="+mn-ea"/>
              </a:rPr>
              <a:t>量的数据和信息，</a:t>
            </a:r>
            <a:r>
              <a:rPr lang="zh-CN" sz="2400" b="1" kern="100" dirty="0">
                <a:latin typeface="楷体" panose="02010609060101010101" charset="-122"/>
                <a:ea typeface="楷体" panose="02010609060101010101" charset="-122"/>
                <a:cs typeface="楷体" panose="02010609060101010101" charset="-122"/>
                <a:sym typeface="+mn-ea"/>
              </a:rPr>
              <a:t>使</a:t>
            </a:r>
            <a:r>
              <a:rPr altLang="zh-CN" sz="2400" b="1" kern="100" dirty="0">
                <a:latin typeface="楷体" panose="02010609060101010101" charset="-122"/>
                <a:ea typeface="楷体" panose="02010609060101010101" charset="-122"/>
                <a:cs typeface="楷体" panose="02010609060101010101" charset="-122"/>
                <a:sym typeface="+mn-ea"/>
              </a:rPr>
              <a:t>他除了会计算、会说话，还会分析和判断问题。碰到难题，我就求助于他，他经常能使我得到满意的答案。 　　</a:t>
            </a:r>
            <a:endParaRPr altLang="zh-CN" sz="2400" b="1" kern="100" dirty="0">
              <a:latin typeface="楷体" panose="02010609060101010101" charset="-122"/>
              <a:ea typeface="楷体" panose="02010609060101010101" charset="-122"/>
              <a:cs typeface="楷体" panose="02010609060101010101" charset="-122"/>
              <a:sym typeface="+mn-ea"/>
            </a:endParaRPr>
          </a:p>
          <a:p>
            <a:r>
              <a:rPr altLang="zh-CN" sz="2400" b="1" kern="100" dirty="0">
                <a:latin typeface="楷体" panose="02010609060101010101" charset="-122"/>
                <a:ea typeface="楷体" panose="02010609060101010101" charset="-122"/>
                <a:cs typeface="楷体" panose="02010609060101010101" charset="-122"/>
                <a:sym typeface="+mn-ea"/>
              </a:rPr>
              <a:t>  </a:t>
            </a:r>
            <a:r>
              <a:rPr lang="en-US" altLang="zh-CN" sz="2400" b="1" kern="100" dirty="0" smtClean="0">
                <a:latin typeface="楷体" panose="02010609060101010101" charset="-122"/>
                <a:ea typeface="楷体" panose="02010609060101010101" charset="-122"/>
                <a:cs typeface="楷体" panose="02010609060101010101" charset="-122"/>
                <a:sym typeface="+mn-ea"/>
              </a:rPr>
              <a:t>  </a:t>
            </a:r>
            <a:r>
              <a:rPr altLang="zh-CN" sz="2400" b="1" kern="100" dirty="0" smtClean="0">
                <a:latin typeface="楷体" panose="02010609060101010101" charset="-122"/>
                <a:ea typeface="楷体" panose="02010609060101010101" charset="-122"/>
                <a:cs typeface="楷体" panose="02010609060101010101" charset="-122"/>
                <a:sym typeface="+mn-ea"/>
              </a:rPr>
              <a:t>一次</a:t>
            </a:r>
            <a:r>
              <a:rPr altLang="zh-CN" sz="2400" b="1" kern="100" dirty="0">
                <a:latin typeface="楷体" panose="02010609060101010101" charset="-122"/>
                <a:ea typeface="楷体" panose="02010609060101010101" charset="-122"/>
                <a:cs typeface="楷体" panose="02010609060101010101" charset="-122"/>
                <a:sym typeface="+mn-ea"/>
              </a:rPr>
              <a:t>，我往电子计算机里输入数据的时候，红色信号灯突然一闪一闪的亮了起来，我知道肯定是自己出了差错，但一时又找不出原因。我看了看“卡比”，希望从他那儿找出答案。这时，一直站在一旁的“卡比”说道“应该按一键，可您却按了三键，自然就错了。”我听后，高兴</a:t>
            </a:r>
            <a:r>
              <a:rPr lang="zh-CN" sz="2400" b="1" kern="100" dirty="0">
                <a:latin typeface="楷体" panose="02010609060101010101" charset="-122"/>
                <a:ea typeface="楷体" panose="02010609060101010101" charset="-122"/>
                <a:cs typeface="楷体" panose="02010609060101010101" charset="-122"/>
                <a:sym typeface="+mn-ea"/>
              </a:rPr>
              <a:t>地</a:t>
            </a:r>
            <a:r>
              <a:rPr altLang="zh-CN" sz="2400" b="1" kern="100" dirty="0">
                <a:latin typeface="楷体" panose="02010609060101010101" charset="-122"/>
                <a:ea typeface="楷体" panose="02010609060101010101" charset="-122"/>
                <a:cs typeface="楷体" panose="02010609060101010101" charset="-122"/>
                <a:sym typeface="+mn-ea"/>
              </a:rPr>
              <a:t>点点头。 　　</a:t>
            </a:r>
            <a:endParaRPr altLang="zh-CN" sz="2400" b="1" kern="100" dirty="0">
              <a:latin typeface="楷体" panose="02010609060101010101" charset="-122"/>
              <a:ea typeface="楷体" panose="02010609060101010101" charset="-122"/>
              <a:cs typeface="楷体" panose="02010609060101010101" charset="-122"/>
              <a:sym typeface="+mn-ea"/>
            </a:endParaRPr>
          </a:p>
          <a:p>
            <a:r>
              <a:rPr altLang="zh-CN" sz="2400" b="1" kern="100" dirty="0">
                <a:latin typeface="楷体" panose="02010609060101010101" charset="-122"/>
                <a:ea typeface="楷体" panose="02010609060101010101" charset="-122"/>
                <a:cs typeface="楷体" panose="02010609060101010101" charset="-122"/>
                <a:sym typeface="+mn-ea"/>
              </a:rPr>
              <a:t>  </a:t>
            </a:r>
            <a:r>
              <a:rPr lang="en-US" altLang="zh-CN" sz="2400" b="1" kern="100" dirty="0" smtClean="0">
                <a:latin typeface="楷体" panose="02010609060101010101" charset="-122"/>
                <a:ea typeface="楷体" panose="02010609060101010101" charset="-122"/>
                <a:cs typeface="楷体" panose="02010609060101010101" charset="-122"/>
                <a:sym typeface="+mn-ea"/>
              </a:rPr>
              <a:t>  </a:t>
            </a:r>
            <a:r>
              <a:rPr altLang="zh-CN" sz="2400" b="1" kern="100" dirty="0" smtClean="0">
                <a:latin typeface="楷体" panose="02010609060101010101" charset="-122"/>
                <a:ea typeface="楷体" panose="02010609060101010101" charset="-122"/>
                <a:cs typeface="楷体" panose="02010609060101010101" charset="-122"/>
                <a:sym typeface="+mn-ea"/>
              </a:rPr>
              <a:t>又有一次</a:t>
            </a:r>
            <a:r>
              <a:rPr altLang="zh-CN" sz="2400" b="1" kern="100" dirty="0">
                <a:latin typeface="楷体" panose="02010609060101010101" charset="-122"/>
                <a:ea typeface="楷体" panose="02010609060101010101" charset="-122"/>
                <a:cs typeface="楷体" panose="02010609060101010101" charset="-122"/>
                <a:sym typeface="+mn-ea"/>
              </a:rPr>
              <a:t>，我要编制一种软件，但因为国内没有这样的资料，使我感到很苦恼。“卡比”看出了我的心思，不到一个小时就从日本的一家图书馆里搜集来了资料，然后复印成册，送到了我面前，使我感到非常满意。而且我们的研究所在全国都很有名望， </a:t>
            </a:r>
            <a:endParaRPr lang="zh-CN" altLang="zh-CN" sz="2400" b="1" kern="100" dirty="0">
              <a:latin typeface="Calibri" panose="020F0502020204030204" charset="0"/>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12048" y="661670"/>
            <a:ext cx="8920595" cy="3784600"/>
          </a:xfrm>
          <a:prstGeom prst="rect">
            <a:avLst/>
          </a:prstGeom>
        </p:spPr>
        <p:txBody>
          <a:bodyPr wrap="square">
            <a:spAutoFit/>
          </a:bodyPr>
          <a:lstStyle/>
          <a:p>
            <a:r>
              <a:rPr altLang="zh-CN" sz="2400" b="1" kern="100" dirty="0">
                <a:latin typeface="楷体" panose="02010609060101010101" charset="-122"/>
                <a:ea typeface="楷体" panose="02010609060101010101" charset="-122"/>
                <a:cs typeface="楷体" panose="02010609060101010101" charset="-122"/>
                <a:sym typeface="+mn-ea"/>
              </a:rPr>
              <a:t>因此，各种信件都像雪片似的飞到了我的办公室，很多信件都是让我解答难题的。我因为工作忙，要做的事很多，来不及回信，就让“卡比”模仿我的笔记给各地回信，</a:t>
            </a:r>
            <a:r>
              <a:rPr altLang="zh-CN" sz="2400" b="1" kern="100" dirty="0" smtClean="0">
                <a:latin typeface="楷体" panose="02010609060101010101" charset="-122"/>
                <a:ea typeface="楷体" panose="02010609060101010101" charset="-122"/>
                <a:cs typeface="楷体" panose="02010609060101010101" charset="-122"/>
                <a:sym typeface="+mn-ea"/>
              </a:rPr>
              <a:t>使大家收到信都很高</a:t>
            </a:r>
            <a:r>
              <a:rPr lang="zh-CN" altLang="en-US" sz="2400" b="1" kern="100" dirty="0" smtClean="0">
                <a:latin typeface="楷体" panose="02010609060101010101" charset="-122"/>
                <a:ea typeface="楷体" panose="02010609060101010101" charset="-122"/>
                <a:cs typeface="楷体" panose="02010609060101010101" charset="-122"/>
                <a:sym typeface="+mn-ea"/>
              </a:rPr>
              <a:t>兴</a:t>
            </a:r>
            <a:r>
              <a:rPr altLang="zh-CN" sz="2400" b="1" kern="100" dirty="0" smtClean="0">
                <a:latin typeface="楷体" panose="02010609060101010101" charset="-122"/>
                <a:ea typeface="楷体" panose="02010609060101010101" charset="-122"/>
                <a:cs typeface="楷体" panose="02010609060101010101" charset="-122"/>
                <a:sym typeface="+mn-ea"/>
              </a:rPr>
              <a:t>，</a:t>
            </a:r>
            <a:r>
              <a:rPr altLang="zh-CN" sz="2400" b="1" kern="100" dirty="0">
                <a:latin typeface="楷体" panose="02010609060101010101" charset="-122"/>
                <a:ea typeface="楷体" panose="02010609060101010101" charset="-122"/>
                <a:cs typeface="楷体" panose="02010609060101010101" charset="-122"/>
                <a:sym typeface="+mn-ea"/>
              </a:rPr>
              <a:t>有些单位还给我寄来了感谢信。 　　</a:t>
            </a:r>
            <a:endParaRPr altLang="zh-CN" sz="2400" b="1" kern="100" dirty="0">
              <a:latin typeface="楷体" panose="02010609060101010101" charset="-122"/>
              <a:ea typeface="楷体" panose="02010609060101010101" charset="-122"/>
              <a:cs typeface="楷体" panose="02010609060101010101" charset="-122"/>
              <a:sym typeface="+mn-ea"/>
            </a:endParaRPr>
          </a:p>
          <a:p>
            <a:r>
              <a:rPr altLang="zh-CN" sz="2400" b="1" kern="100" dirty="0">
                <a:latin typeface="楷体" panose="02010609060101010101" charset="-122"/>
                <a:ea typeface="楷体" panose="02010609060101010101" charset="-122"/>
                <a:cs typeface="楷体" panose="02010609060101010101" charset="-122"/>
                <a:sym typeface="+mn-ea"/>
              </a:rPr>
              <a:t>  </a:t>
            </a:r>
            <a:r>
              <a:rPr lang="en-US" altLang="zh-CN" sz="2400" b="1" kern="100" dirty="0" smtClean="0">
                <a:latin typeface="楷体" panose="02010609060101010101" charset="-122"/>
                <a:ea typeface="楷体" panose="02010609060101010101" charset="-122"/>
                <a:cs typeface="楷体" panose="02010609060101010101" charset="-122"/>
                <a:sym typeface="+mn-ea"/>
              </a:rPr>
              <a:t>  </a:t>
            </a:r>
            <a:r>
              <a:rPr altLang="zh-CN" sz="2400" b="1" kern="100" dirty="0" err="1" smtClean="0">
                <a:latin typeface="楷体" panose="02010609060101010101" charset="-122"/>
                <a:ea typeface="楷体" panose="02010609060101010101" charset="-122"/>
                <a:cs typeface="楷体" panose="02010609060101010101" charset="-122"/>
                <a:sym typeface="+mn-ea"/>
              </a:rPr>
              <a:t>终于</a:t>
            </a:r>
            <a:r>
              <a:rPr altLang="zh-CN" sz="2400" b="1" kern="100" dirty="0" err="1">
                <a:latin typeface="楷体" panose="02010609060101010101" charset="-122"/>
                <a:ea typeface="楷体" panose="02010609060101010101" charset="-122"/>
                <a:cs typeface="楷体" panose="02010609060101010101" charset="-122"/>
                <a:sym typeface="+mn-ea"/>
              </a:rPr>
              <a:t>，完成了紧张的工作，劳累了一天的我，此时坐上“卡比”开</a:t>
            </a:r>
            <a:r>
              <a:rPr lang="zh-CN" sz="2400" b="1" kern="100" dirty="0">
                <a:latin typeface="楷体" panose="02010609060101010101" charset="-122"/>
                <a:ea typeface="楷体" panose="02010609060101010101" charset="-122"/>
                <a:cs typeface="楷体" panose="02010609060101010101" charset="-122"/>
                <a:sym typeface="+mn-ea"/>
              </a:rPr>
              <a:t>的</a:t>
            </a:r>
            <a:r>
              <a:rPr altLang="zh-CN" sz="2400" b="1" kern="100" dirty="0">
                <a:latin typeface="楷体" panose="02010609060101010101" charset="-122"/>
                <a:ea typeface="楷体" panose="02010609060101010101" charset="-122"/>
                <a:cs typeface="楷体" panose="02010609060101010101" charset="-122"/>
                <a:sym typeface="+mn-ea"/>
              </a:rPr>
              <a:t>空气小车向家行去。通过今天对“卡比”的观察和测试，我又写了一份实验报告，输入了电子计算机中，为研究第十代机器人积累着资料。此时的夜已深，但我还很兴奋，躺在舒适的沙发上，怎么也睡不着。随手打开书柜，很想看本书，无意中发现了童年时的照片，一看，当时的我多么天真、活泼呀! </a:t>
            </a:r>
            <a:endParaRPr lang="zh-CN" altLang="zh-CN" sz="2400" b="1" kern="100" dirty="0">
              <a:latin typeface="Calibri" panose="020F0502020204030204" charset="0"/>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312371" y="974462"/>
            <a:ext cx="8436093" cy="2554545"/>
          </a:xfrm>
          <a:prstGeom prst="rect">
            <a:avLst/>
          </a:prstGeom>
        </p:spPr>
        <p:txBody>
          <a:bodyPr wrap="square">
            <a:spAutoFit/>
          </a:bodyPr>
          <a:lstStyle/>
          <a:p>
            <a:r>
              <a:rPr lang="zh-CN" altLang="zh-CN" sz="3200" b="1" dirty="0">
                <a:solidFill>
                  <a:srgbClr val="FF0000"/>
                </a:solidFill>
              </a:rPr>
              <a:t>评语：</a:t>
            </a:r>
            <a:endParaRPr lang="zh-CN" altLang="zh-CN" sz="3200" dirty="0"/>
          </a:p>
          <a:p>
            <a:r>
              <a:rPr lang="zh-CN" altLang="zh-CN" sz="3200" dirty="0">
                <a:latin typeface="黑体" panose="02010609060101010101" pitchFamily="49" charset="-122"/>
                <a:ea typeface="黑体" panose="02010609060101010101" pitchFamily="49" charset="-122"/>
              </a:rPr>
              <a:t>   </a:t>
            </a:r>
            <a:r>
              <a:rPr lang="en-US" altLang="zh-CN" sz="3200" dirty="0" smtClean="0">
                <a:latin typeface="黑体" panose="02010609060101010101" pitchFamily="49" charset="-122"/>
                <a:ea typeface="黑体" panose="02010609060101010101" pitchFamily="49" charset="-122"/>
              </a:rPr>
              <a:t> </a:t>
            </a:r>
            <a:r>
              <a:rPr lang="zh-CN" altLang="zh-CN" sz="3200" dirty="0" smtClean="0">
                <a:latin typeface="黑体" panose="02010609060101010101" pitchFamily="49" charset="-122"/>
                <a:ea typeface="黑体" panose="02010609060101010101" pitchFamily="49" charset="-122"/>
              </a:rPr>
              <a:t>本文</a:t>
            </a:r>
            <a:r>
              <a:rPr lang="zh-CN" altLang="zh-CN" sz="3200" dirty="0">
                <a:latin typeface="黑体" panose="02010609060101010101" pitchFamily="49" charset="-122"/>
                <a:ea typeface="黑体" panose="02010609060101010101" pitchFamily="49" charset="-122"/>
              </a:rPr>
              <a:t>是一篇想象作文，小作者以《二十年后的我》为题，进行的想象作文</a:t>
            </a:r>
            <a:r>
              <a:rPr lang="zh-CN" altLang="en-US" sz="3200" dirty="0">
                <a:latin typeface="黑体" panose="02010609060101010101" pitchFamily="49" charset="-122"/>
                <a:ea typeface="黑体" panose="02010609060101010101" pitchFamily="49" charset="-122"/>
              </a:rPr>
              <a:t>。文中作者把自己想象成为一名</a:t>
            </a:r>
            <a:r>
              <a:rPr altLang="zh-CN" sz="3200" kern="100" dirty="0">
                <a:latin typeface="黑体" panose="02010609060101010101" pitchFamily="49" charset="-122"/>
                <a:ea typeface="黑体" panose="02010609060101010101" pitchFamily="49" charset="-122"/>
                <a:cs typeface="楷体" panose="02010609060101010101" charset="-122"/>
                <a:sym typeface="+mn-ea"/>
              </a:rPr>
              <a:t>电子技术研究所</a:t>
            </a:r>
            <a:r>
              <a:rPr lang="zh-CN" sz="3200" kern="100" dirty="0">
                <a:latin typeface="黑体" panose="02010609060101010101" pitchFamily="49" charset="-122"/>
                <a:ea typeface="黑体" panose="02010609060101010101" pitchFamily="49" charset="-122"/>
                <a:cs typeface="楷体" panose="02010609060101010101" charset="-122"/>
                <a:sym typeface="+mn-ea"/>
              </a:rPr>
              <a:t>的科研人员进行科研工作</a:t>
            </a:r>
            <a:r>
              <a:rPr lang="zh-CN" altLang="en-US" sz="3200" dirty="0"/>
              <a:t>。可以看出他对科研的热爱之情。</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26235" y="499745"/>
            <a:ext cx="5512435" cy="922020"/>
          </a:xfrm>
          <a:prstGeom prst="rect">
            <a:avLst/>
          </a:prstGeom>
          <a:noFill/>
        </p:spPr>
        <p:txBody>
          <a:bodyPr wrap="square" rtlCol="0">
            <a:spAutoFit/>
          </a:bodyPr>
          <a:lstStyle/>
          <a:p>
            <a:pPr algn="ctr"/>
            <a:r>
              <a:rPr lang="zh-CN" altLang="en-US" sz="5400" b="1">
                <a:solidFill>
                  <a:srgbClr val="FF00FF"/>
                </a:solidFill>
              </a:rPr>
              <a:t>练习</a:t>
            </a:r>
            <a:endParaRPr lang="zh-CN" altLang="en-US" sz="5400" b="1">
              <a:solidFill>
                <a:srgbClr val="FF00FF"/>
              </a:solidFill>
            </a:endParaRPr>
          </a:p>
        </p:txBody>
      </p:sp>
      <p:sp>
        <p:nvSpPr>
          <p:cNvPr id="3" name="文本框 2"/>
          <p:cNvSpPr txBox="1"/>
          <p:nvPr/>
        </p:nvSpPr>
        <p:spPr>
          <a:xfrm>
            <a:off x="755576" y="1722170"/>
            <a:ext cx="7515552" cy="1569660"/>
          </a:xfrm>
          <a:prstGeom prst="rect">
            <a:avLst/>
          </a:prstGeom>
          <a:noFill/>
        </p:spPr>
        <p:txBody>
          <a:bodyPr wrap="square" rtlCol="0">
            <a:spAutoFit/>
          </a:bodyPr>
          <a:lstStyle/>
          <a:p>
            <a:pPr indent="723900" fontAlgn="auto"/>
            <a:r>
              <a:rPr lang="zh-CN" altLang="en-US" sz="3200" b="1" dirty="0">
                <a:latin typeface="黑体" panose="02010609060101010101" pitchFamily="49" charset="-122"/>
                <a:ea typeface="黑体" panose="02010609060101010101" pitchFamily="49" charset="-122"/>
              </a:rPr>
              <a:t>发挥我们的想象力，想象一下假如你是光芒万丈的太阳，你会做什么呢？试着写一写吧！</a:t>
            </a:r>
            <a:endParaRPr lang="zh-CN" altLang="en-US" sz="32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文本框 5"/>
          <p:cNvSpPr txBox="1"/>
          <p:nvPr/>
        </p:nvSpPr>
        <p:spPr>
          <a:xfrm>
            <a:off x="85090" y="123478"/>
            <a:ext cx="8973820" cy="4831080"/>
          </a:xfrm>
          <a:prstGeom prst="rect">
            <a:avLst/>
          </a:prstGeom>
          <a:noFill/>
        </p:spPr>
        <p:txBody>
          <a:bodyPr wrap="square" rtlCol="0">
            <a:spAutoFit/>
          </a:bodyPr>
          <a:lstStyle/>
          <a:p>
            <a:r>
              <a:rPr lang="zh-CN" altLang="en-US" sz="2800" b="1" kern="100" dirty="0" smtClean="0">
                <a:solidFill>
                  <a:srgbClr val="FF0000"/>
                </a:solidFill>
                <a:latin typeface="Calibri" panose="020F0502020204030204" charset="0"/>
                <a:cs typeface="Times New Roman" panose="02020603050405020304" charset="0"/>
                <a:sym typeface="+mn-ea"/>
              </a:rPr>
              <a:t>方法</a:t>
            </a:r>
            <a:r>
              <a:rPr lang="zh-CN" altLang="en-US" sz="2800" b="1" kern="100" dirty="0">
                <a:solidFill>
                  <a:srgbClr val="FF0000"/>
                </a:solidFill>
                <a:latin typeface="Calibri" panose="020F0502020204030204" charset="0"/>
                <a:cs typeface="Times New Roman" panose="02020603050405020304" charset="0"/>
                <a:sym typeface="+mn-ea"/>
              </a:rPr>
              <a:t>指导：如何写好叙事作文</a:t>
            </a:r>
            <a:endParaRPr lang="zh-CN" altLang="en-US" sz="2800" b="1" kern="100" dirty="0">
              <a:solidFill>
                <a:srgbClr val="FF0000"/>
              </a:solidFill>
              <a:latin typeface="Calibri" panose="020F0502020204030204" charset="0"/>
              <a:cs typeface="Times New Roman" panose="02020603050405020304" charset="0"/>
              <a:sym typeface="+mn-ea"/>
            </a:endParaRPr>
          </a:p>
          <a:p>
            <a:r>
              <a:rPr lang="zh-CN" altLang="en-US" sz="2800" b="1" kern="100" dirty="0">
                <a:latin typeface="楷体" panose="02010609060101010101" charset="-122"/>
                <a:ea typeface="楷体" panose="02010609060101010101" charset="-122"/>
                <a:cs typeface="楷体" panose="02010609060101010101" charset="-122"/>
                <a:sym typeface="+mn-ea"/>
              </a:rPr>
              <a:t>    记事作文以叙事为主，表现发生在活动场地、竞赛等事情的某种意义，反映作者对这些事情的态度和看法。</a:t>
            </a:r>
            <a:endParaRPr lang="zh-CN" altLang="en-US" sz="2800" b="1" kern="100" dirty="0">
              <a:latin typeface="楷体" panose="02010609060101010101" charset="-122"/>
              <a:ea typeface="楷体" panose="02010609060101010101" charset="-122"/>
              <a:cs typeface="楷体" panose="02010609060101010101" charset="-122"/>
              <a:sym typeface="+mn-ea"/>
            </a:endParaRPr>
          </a:p>
          <a:p>
            <a:r>
              <a:rPr lang="zh-CN" altLang="en-US" sz="2800" b="1" kern="100" dirty="0">
                <a:latin typeface="楷体" panose="02010609060101010101" charset="-122"/>
                <a:ea typeface="楷体" panose="02010609060101010101" charset="-122"/>
                <a:cs typeface="楷体" panose="02010609060101010101" charset="-122"/>
                <a:sym typeface="+mn-ea"/>
              </a:rPr>
              <a:t>　　写谁(作文对象)：发生在活动场地、竞赛等事情。</a:t>
            </a:r>
            <a:endParaRPr lang="zh-CN" altLang="en-US" sz="2800" b="1" kern="100" dirty="0">
              <a:latin typeface="楷体" panose="02010609060101010101" charset="-122"/>
              <a:ea typeface="楷体" panose="02010609060101010101" charset="-122"/>
              <a:cs typeface="楷体" panose="02010609060101010101" charset="-122"/>
              <a:sym typeface="+mn-ea"/>
            </a:endParaRPr>
          </a:p>
          <a:p>
            <a:r>
              <a:rPr lang="zh-CN" altLang="en-US" sz="2800" b="1" kern="100" dirty="0">
                <a:latin typeface="楷体" panose="02010609060101010101" charset="-122"/>
                <a:ea typeface="楷体" panose="02010609060101010101" charset="-122"/>
                <a:cs typeface="楷体" panose="02010609060101010101" charset="-122"/>
                <a:sym typeface="+mn-ea"/>
              </a:rPr>
              <a:t>　　写什么(作文目的)：反映作者对这些事情的态度和看法。</a:t>
            </a:r>
            <a:endParaRPr lang="zh-CN" altLang="en-US" sz="2800" b="1" kern="100" dirty="0">
              <a:latin typeface="楷体" panose="02010609060101010101" charset="-122"/>
              <a:ea typeface="楷体" panose="02010609060101010101" charset="-122"/>
              <a:cs typeface="楷体" panose="02010609060101010101" charset="-122"/>
              <a:sym typeface="+mn-ea"/>
            </a:endParaRPr>
          </a:p>
          <a:p>
            <a:r>
              <a:rPr lang="zh-CN" altLang="en-US" sz="2800" b="1" kern="100" dirty="0">
                <a:latin typeface="楷体" panose="02010609060101010101" charset="-122"/>
                <a:ea typeface="楷体" panose="02010609060101010101" charset="-122"/>
                <a:cs typeface="楷体" panose="02010609060101010101" charset="-122"/>
                <a:sym typeface="+mn-ea"/>
              </a:rPr>
              <a:t>　　怎样写：通过一件事或几件事说明作文的目的。</a:t>
            </a:r>
            <a:endParaRPr lang="zh-CN" altLang="en-US" sz="2800" b="1" kern="100" dirty="0">
              <a:latin typeface="楷体" panose="02010609060101010101" charset="-122"/>
              <a:ea typeface="楷体" panose="02010609060101010101" charset="-122"/>
              <a:cs typeface="楷体" panose="02010609060101010101" charset="-122"/>
              <a:sym typeface="+mn-ea"/>
            </a:endParaRPr>
          </a:p>
          <a:p>
            <a:r>
              <a:rPr lang="zh-CN" altLang="en-US" sz="2800" b="1" kern="100" dirty="0">
                <a:latin typeface="楷体" panose="02010609060101010101" charset="-122"/>
                <a:ea typeface="楷体" panose="02010609060101010101" charset="-122"/>
                <a:cs typeface="楷体" panose="02010609060101010101" charset="-122"/>
                <a:sym typeface="+mn-ea"/>
              </a:rPr>
              <a:t>　　写法：叙述事件，还可以在事件中进行有效的肖像、语言、心理、动作、细节描写。</a:t>
            </a:r>
            <a:endParaRPr lang="zh-CN" altLang="en-US" sz="2800" b="1" kern="100" dirty="0">
              <a:latin typeface="楷体" panose="02010609060101010101" charset="-122"/>
              <a:ea typeface="楷体" panose="02010609060101010101" charset="-122"/>
              <a:cs typeface="楷体" panose="02010609060101010101" charset="-122"/>
              <a:sym typeface="+mn-ea"/>
            </a:endParaRPr>
          </a:p>
          <a:p>
            <a:r>
              <a:rPr lang="zh-CN" altLang="en-US" sz="2800" b="1" kern="100" dirty="0">
                <a:latin typeface="楷体" panose="02010609060101010101" charset="-122"/>
                <a:ea typeface="楷体" panose="02010609060101010101" charset="-122"/>
                <a:cs typeface="楷体" panose="02010609060101010101" charset="-122"/>
                <a:sym typeface="+mn-ea"/>
              </a:rPr>
              <a:t>　　注意事项：作文过程中，必须坚持始终要与所写这些事情的态度和看法相联系。</a:t>
            </a:r>
            <a:endParaRPr lang="zh-CN" altLang="en-US" sz="2800" b="1" kern="100"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196" y="284510"/>
            <a:ext cx="9036496" cy="4708981"/>
          </a:xfrm>
          <a:prstGeom prst="rect">
            <a:avLst/>
          </a:prstGeom>
          <a:noFill/>
        </p:spPr>
        <p:txBody>
          <a:bodyPr wrap="square" rtlCol="0" anchor="t">
            <a:spAutoFit/>
          </a:bodyPr>
          <a:lstStyle/>
          <a:p>
            <a:pPr algn="ctr" fontAlgn="auto"/>
            <a:r>
              <a:rPr lang="zh-CN" altLang="en-US" sz="2000" b="1" dirty="0" smtClean="0">
                <a:latin typeface="微软雅黑" panose="020B0503020204020204" charset="-122"/>
                <a:ea typeface="微软雅黑" panose="020B0503020204020204" charset="-122"/>
                <a:cs typeface="微软雅黑" panose="020B0503020204020204" charset="-122"/>
              </a:rPr>
              <a:t>我</a:t>
            </a:r>
            <a:r>
              <a:rPr lang="zh-CN" altLang="en-US" sz="2000" b="1" dirty="0">
                <a:latin typeface="微软雅黑" panose="020B0503020204020204" charset="-122"/>
                <a:ea typeface="微软雅黑" panose="020B0503020204020204" charset="-122"/>
                <a:cs typeface="微软雅黑" panose="020B0503020204020204" charset="-122"/>
              </a:rPr>
              <a:t>是太阳</a:t>
            </a:r>
            <a:endParaRPr lang="zh-CN" altLang="en-US" sz="2000" b="1" dirty="0">
              <a:latin typeface="微软雅黑" panose="020B0503020204020204" charset="-122"/>
              <a:ea typeface="微软雅黑" panose="020B0503020204020204" charset="-122"/>
              <a:cs typeface="微软雅黑" panose="020B0503020204020204" charset="-122"/>
            </a:endParaRPr>
          </a:p>
          <a:p>
            <a:pPr indent="444500" fontAlgn="auto"/>
            <a:r>
              <a:rPr lang="zh-CN" altLang="en-US" sz="2000" b="1" dirty="0">
                <a:latin typeface="楷体" panose="02010609060101010101" charset="-122"/>
                <a:ea typeface="楷体" panose="02010609060101010101" charset="-122"/>
                <a:cs typeface="微软雅黑" panose="020B0503020204020204" charset="-122"/>
              </a:rPr>
              <a:t>春天，我用灿烂的阳光呼唤着冬眠的大地妈妈，她渐渐地苏醒。小溪丁丁咚咚地弹着欢乐的乐曲；柳树抽出新的嫩芽，春风梳理着她的长发；小草怯生生从土里探出小脑袋，迎着风儿摆动着；小动物们也从漫长的冬季里醒来，唱啊跳啊，在阳光照射下，尽情地舞蹈，沉浸在春天的喜悦里。这是一派生机勃勃的景象。</a:t>
            </a:r>
            <a:endParaRPr lang="zh-CN" altLang="en-US" sz="2000" b="1" dirty="0">
              <a:latin typeface="楷体" panose="02010609060101010101" charset="-122"/>
              <a:ea typeface="楷体" panose="02010609060101010101" charset="-122"/>
              <a:cs typeface="微软雅黑" panose="020B0503020204020204" charset="-122"/>
            </a:endParaRPr>
          </a:p>
          <a:p>
            <a:pPr indent="444500" fontAlgn="auto"/>
            <a:r>
              <a:rPr lang="zh-CN" altLang="en-US" sz="2000" b="1" dirty="0">
                <a:latin typeface="楷体" panose="02010609060101010101" charset="-122"/>
                <a:ea typeface="楷体" panose="02010609060101010101" charset="-122"/>
                <a:cs typeface="微软雅黑" panose="020B0503020204020204" charset="-122"/>
              </a:rPr>
              <a:t>夏天，我早早起来照亮千家万户，唤醒人们利用早晨这个好时光来锻炼身体或认真学习。我用阳光照耀着各种各样的美丽的花朵，使它们更加耀眼艳丽。</a:t>
            </a:r>
            <a:endParaRPr lang="zh-CN" altLang="en-US" sz="2000" b="1" dirty="0">
              <a:latin typeface="楷体" panose="02010609060101010101" charset="-122"/>
              <a:ea typeface="楷体" panose="02010609060101010101" charset="-122"/>
              <a:cs typeface="微软雅黑" panose="020B0503020204020204" charset="-122"/>
            </a:endParaRPr>
          </a:p>
          <a:p>
            <a:pPr indent="444500" fontAlgn="auto"/>
            <a:r>
              <a:rPr lang="zh-CN" altLang="en-US" sz="2000" b="1" dirty="0">
                <a:latin typeface="楷体" panose="02010609060101010101" charset="-122"/>
                <a:ea typeface="楷体" panose="02010609060101010101" charset="-122"/>
                <a:cs typeface="微软雅黑" panose="020B0503020204020204" charset="-122"/>
              </a:rPr>
              <a:t>秋天，用我的阳光给落叶画上不同的颜色，我往果园里洒出阳光，满园成熟的果子，红彤彤的大苹果挂满枝头，黄澄澄的梨装满筐——真是五谷丰登、瓜果飘香的好季节。</a:t>
            </a:r>
            <a:endParaRPr lang="zh-CN" altLang="en-US" sz="2000" b="1" dirty="0">
              <a:latin typeface="楷体" panose="02010609060101010101" charset="-122"/>
              <a:ea typeface="楷体" panose="02010609060101010101" charset="-122"/>
              <a:cs typeface="微软雅黑" panose="020B0503020204020204" charset="-122"/>
            </a:endParaRPr>
          </a:p>
          <a:p>
            <a:pPr indent="444500" fontAlgn="auto"/>
            <a:r>
              <a:rPr lang="zh-CN" altLang="en-US" sz="2000" b="1" dirty="0">
                <a:latin typeface="楷体" panose="02010609060101010101" charset="-122"/>
                <a:ea typeface="楷体" panose="02010609060101010101" charset="-122"/>
                <a:cs typeface="微软雅黑" panose="020B0503020204020204" charset="-122"/>
              </a:rPr>
              <a:t>冬天，我散发出暖洋洋的阳光，给人们送去温暖；我还会去寒冷地区，给人们照射出阳光，让他们把冻伤发红的手拿出来晒太阳，使他们的手脚舒展自如，轻松自在。</a:t>
            </a:r>
            <a:endParaRPr lang="zh-CN" altLang="en-US" sz="2000" b="1" dirty="0">
              <a:latin typeface="楷体" panose="02010609060101010101" charset="-122"/>
              <a:ea typeface="楷体" panose="02010609060101010101" charset="-122"/>
              <a:cs typeface="微软雅黑" panose="020B0503020204020204" charset="-122"/>
            </a:endParaRPr>
          </a:p>
          <a:p>
            <a:pPr indent="444500" fontAlgn="auto"/>
            <a:r>
              <a:rPr lang="zh-CN" altLang="en-US" sz="2000" b="1" dirty="0">
                <a:latin typeface="楷体" panose="02010609060101010101" charset="-122"/>
                <a:ea typeface="楷体" panose="02010609060101010101" charset="-122"/>
                <a:cs typeface="微软雅黑" panose="020B0503020204020204" charset="-122"/>
              </a:rPr>
              <a:t>太阳是我们不可缺少的一物，所以我也想当太阳为大家奉献。</a:t>
            </a:r>
            <a:endParaRPr lang="zh-CN" altLang="en-US" sz="2000" b="1" dirty="0">
              <a:latin typeface="楷体" panose="02010609060101010101" charset="-122"/>
              <a:ea typeface="楷体" panose="02010609060101010101"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4" name="Picture 2" descr="E:\PPT母版素材包\花.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499"/>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457835" y="1796415"/>
            <a:ext cx="7821930" cy="706755"/>
          </a:xfrm>
          <a:prstGeom prst="rect">
            <a:avLst/>
          </a:prstGeom>
          <a:noFill/>
        </p:spPr>
        <p:txBody>
          <a:bodyPr wrap="square" rtlCol="0">
            <a:spAutoFit/>
          </a:bodyPr>
          <a:lstStyle/>
          <a:p>
            <a:endParaRPr lang="zh-CN" altLang="en-US" sz="4000" b="1">
              <a:latin typeface="黑体" panose="02010609060101010101" pitchFamily="49" charset="-122"/>
              <a:ea typeface="黑体" panose="02010609060101010101" pitchFamily="49" charset="-122"/>
              <a:cs typeface="黑体" panose="02010609060101010101" pitchFamily="49" charset="-122"/>
            </a:endParaRPr>
          </a:p>
        </p:txBody>
      </p:sp>
      <p:sp>
        <p:nvSpPr>
          <p:cNvPr id="14" name="TextBox 48"/>
          <p:cNvSpPr txBox="1"/>
          <p:nvPr/>
        </p:nvSpPr>
        <p:spPr>
          <a:xfrm>
            <a:off x="1085850" y="1723896"/>
            <a:ext cx="7095490" cy="991870"/>
          </a:xfrm>
          <a:prstGeom prst="rect">
            <a:avLst/>
          </a:prstGeom>
          <a:noFill/>
          <a:ln w="19050">
            <a:solidFill>
              <a:schemeClr val="tx1"/>
            </a:solidFill>
          </a:ln>
          <a:effectLst>
            <a:softEdge rad="31750"/>
          </a:effectLst>
        </p:spPr>
        <p:txBody>
          <a:bodyPr wrap="square" lIns="68580" tIns="34290" rIns="68580" bIns="34290" rtlCol="0">
            <a:spAutoFit/>
          </a:bodyPr>
          <a:lstStyle/>
          <a:p>
            <a:r>
              <a:rPr lang="zh-CN" altLang="en-US" sz="60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应用文</a:t>
            </a:r>
            <a:r>
              <a:rPr lang="en-US" altLang="zh-CN" sz="60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60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写倡议书</a:t>
            </a:r>
            <a:endParaRPr lang="zh-CN" altLang="en-US" sz="6000" b="1" dirty="0">
              <a:ln w="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11560" y="1131590"/>
            <a:ext cx="7992888" cy="2554545"/>
          </a:xfrm>
          <a:prstGeom prst="rect">
            <a:avLst/>
          </a:prstGeom>
        </p:spPr>
        <p:txBody>
          <a:bodyPr wrap="square">
            <a:spAutoFit/>
          </a:bodyPr>
          <a:lstStyle/>
          <a:p>
            <a:pPr algn="just">
              <a:spcAft>
                <a:spcPts val="0"/>
              </a:spcAft>
            </a:pPr>
            <a:r>
              <a:rPr lang="en-US" altLang="zh-CN" sz="3200" kern="100" dirty="0">
                <a:latin typeface="黑体" panose="02010609060101010101" pitchFamily="49" charset="-122"/>
                <a:ea typeface="黑体" panose="02010609060101010101" pitchFamily="49" charset="-122"/>
                <a:cs typeface="黑体" panose="02010609060101010101" pitchFamily="49" charset="-122"/>
              </a:rPr>
              <a:t>    </a:t>
            </a:r>
            <a:r>
              <a:rPr sz="3200" kern="100" dirty="0">
                <a:latin typeface="黑体" panose="02010609060101010101" pitchFamily="49" charset="-122"/>
                <a:ea typeface="黑体" panose="02010609060101010101" pitchFamily="49" charset="-122"/>
                <a:cs typeface="黑体" panose="02010609060101010101" pitchFamily="49" charset="-122"/>
              </a:rPr>
              <a:t>倡议书指的是由某一组织或社团拟定、就某事向社会提出建议或提议社会成员共同去做某事的书面文章。它作为日常应用写作中的一种常用文体，在现实社会中有着较广泛的使用。</a:t>
            </a:r>
            <a:endParaRPr sz="3200" kern="1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9220" y="195486"/>
            <a:ext cx="8859520" cy="4616648"/>
          </a:xfrm>
          <a:prstGeom prst="rect">
            <a:avLst/>
          </a:prstGeom>
        </p:spPr>
        <p:txBody>
          <a:bodyPr wrap="square">
            <a:spAutoFit/>
          </a:bodyPr>
          <a:lstStyle/>
          <a:p>
            <a:pPr algn="ctr">
              <a:spcAft>
                <a:spcPts val="0"/>
              </a:spcAft>
            </a:pPr>
            <a:r>
              <a:rPr lang="zh-CN" altLang="en-US" sz="2100" kern="100" dirty="0" smtClean="0">
                <a:solidFill>
                  <a:srgbClr val="FF0000"/>
                </a:solidFill>
                <a:latin typeface="Calibri" panose="020F0502020204030204" charset="0"/>
                <a:cs typeface="Times New Roman" panose="02020603050405020304" charset="0"/>
              </a:rPr>
              <a:t>怎样</a:t>
            </a:r>
            <a:r>
              <a:rPr lang="zh-CN" altLang="en-US" sz="2100" kern="100" dirty="0">
                <a:solidFill>
                  <a:srgbClr val="FF0000"/>
                </a:solidFill>
                <a:latin typeface="Calibri" panose="020F0502020204030204" charset="0"/>
                <a:cs typeface="Times New Roman" panose="02020603050405020304" charset="0"/>
              </a:rPr>
              <a:t>写倡议书</a:t>
            </a:r>
            <a:endParaRPr sz="2100" kern="100" dirty="0">
              <a:latin typeface="Calibri" panose="020F0502020204030204" charset="0"/>
              <a:cs typeface="Times New Roman" panose="02020603050405020304" charset="0"/>
            </a:endParaRPr>
          </a:p>
          <a:p>
            <a:pPr algn="just">
              <a:spcAft>
                <a:spcPts val="0"/>
              </a:spcAft>
            </a:pPr>
            <a:r>
              <a:rPr sz="2100" kern="100" dirty="0">
                <a:latin typeface="Calibri" panose="020F0502020204030204" charset="0"/>
                <a:cs typeface="Times New Roman" panose="02020603050405020304" charset="0"/>
              </a:rPr>
              <a:t>一、</a:t>
            </a:r>
            <a:r>
              <a:rPr sz="2100" kern="100" dirty="0">
                <a:solidFill>
                  <a:srgbClr val="FF0000"/>
                </a:solidFill>
                <a:latin typeface="Calibri" panose="020F0502020204030204" charset="0"/>
                <a:cs typeface="Times New Roman" panose="02020603050405020304" charset="0"/>
              </a:rPr>
              <a:t>标题。</a:t>
            </a:r>
            <a:r>
              <a:rPr sz="2100" kern="100" dirty="0">
                <a:latin typeface="Calibri" panose="020F0502020204030204" charset="0"/>
                <a:cs typeface="Times New Roman" panose="02020603050405020304" charset="0"/>
              </a:rPr>
              <a:t>可以只写“倡议书”。</a:t>
            </a:r>
            <a:endParaRPr sz="2100" kern="100" dirty="0">
              <a:latin typeface="Calibri" panose="020F0502020204030204" charset="0"/>
              <a:cs typeface="Times New Roman" panose="02020603050405020304" charset="0"/>
            </a:endParaRPr>
          </a:p>
          <a:p>
            <a:pPr algn="just">
              <a:spcAft>
                <a:spcPts val="0"/>
              </a:spcAft>
            </a:pPr>
            <a:r>
              <a:rPr sz="2100" kern="100" dirty="0">
                <a:latin typeface="Calibri" panose="020F0502020204030204" charset="0"/>
                <a:cs typeface="Times New Roman" panose="02020603050405020304" charset="0"/>
              </a:rPr>
              <a:t>二、</a:t>
            </a:r>
            <a:r>
              <a:rPr sz="2100" kern="100" dirty="0">
                <a:solidFill>
                  <a:srgbClr val="FF0000"/>
                </a:solidFill>
                <a:latin typeface="Calibri" panose="020F0502020204030204" charset="0"/>
                <a:cs typeface="Times New Roman" panose="02020603050405020304" charset="0"/>
              </a:rPr>
              <a:t>正文。</a:t>
            </a:r>
            <a:r>
              <a:rPr sz="2100" kern="100" dirty="0">
                <a:latin typeface="Calibri" panose="020F0502020204030204" charset="0"/>
                <a:cs typeface="Times New Roman" panose="02020603050405020304" charset="0"/>
              </a:rPr>
              <a:t>要写清楚发倡议的根据、原因和目的。因发出了倡议是要大家响应的，只有交代清楚倡议活动的目的、意义，大家才能理解，才能变成自己的自觉行动；如果对倡议的目的、意图不交代，或者交代不清，别人莫名其妙，就很难响应。</a:t>
            </a:r>
            <a:r>
              <a:rPr sz="2100" kern="100" dirty="0" smtClean="0">
                <a:latin typeface="Calibri" panose="020F0502020204030204" charset="0"/>
                <a:cs typeface="Times New Roman" panose="02020603050405020304" charset="0"/>
              </a:rPr>
              <a:t>对倡议开展的活动和所要做的事情也要交代清楚</a:t>
            </a:r>
            <a:r>
              <a:rPr lang="zh-CN" altLang="en-US" sz="2100" kern="100" dirty="0" smtClean="0">
                <a:latin typeface="Calibri" panose="020F0502020204030204" charset="0"/>
                <a:cs typeface="Times New Roman" panose="02020603050405020304" charset="0"/>
              </a:rPr>
              <a:t>。</a:t>
            </a:r>
            <a:r>
              <a:rPr sz="2100" kern="100" dirty="0" err="1" smtClean="0">
                <a:latin typeface="Calibri" panose="020F0502020204030204" charset="0"/>
                <a:cs typeface="Times New Roman" panose="02020603050405020304" charset="0"/>
              </a:rPr>
              <a:t>只有交代清楚倡议的基本内容</a:t>
            </a:r>
            <a:r>
              <a:rPr sz="2100" kern="100" dirty="0" err="1">
                <a:latin typeface="Calibri" panose="020F0502020204030204" charset="0"/>
                <a:cs typeface="Times New Roman" panose="02020603050405020304" charset="0"/>
              </a:rPr>
              <a:t>，响应者的行动才有所依据，否则将造成盲目的行动</a:t>
            </a:r>
            <a:r>
              <a:rPr sz="2100" kern="100" dirty="0">
                <a:latin typeface="Calibri" panose="020F0502020204030204" charset="0"/>
                <a:cs typeface="Times New Roman" panose="02020603050405020304" charset="0"/>
              </a:rPr>
              <a:t>。</a:t>
            </a:r>
            <a:endParaRPr sz="2100" kern="100" dirty="0">
              <a:latin typeface="Calibri" panose="020F0502020204030204" charset="0"/>
              <a:cs typeface="Times New Roman" panose="02020603050405020304" charset="0"/>
            </a:endParaRPr>
          </a:p>
          <a:p>
            <a:pPr algn="just">
              <a:spcAft>
                <a:spcPts val="0"/>
              </a:spcAft>
            </a:pPr>
            <a:r>
              <a:rPr sz="2100" kern="100" dirty="0">
                <a:latin typeface="Calibri" panose="020F0502020204030204" charset="0"/>
                <a:cs typeface="Times New Roman" panose="02020603050405020304" charset="0"/>
              </a:rPr>
              <a:t>         </a:t>
            </a:r>
            <a:r>
              <a:rPr sz="2100" kern="100" dirty="0" err="1">
                <a:solidFill>
                  <a:srgbClr val="FF0000"/>
                </a:solidFill>
                <a:latin typeface="Calibri" panose="020F0502020204030204" charset="0"/>
                <a:cs typeface="Times New Roman" panose="02020603050405020304" charset="0"/>
              </a:rPr>
              <a:t>正文的重点是倡议的具体内容和要求做到的具体事项。</a:t>
            </a:r>
            <a:r>
              <a:rPr sz="2100" kern="100" dirty="0" err="1">
                <a:latin typeface="Calibri" panose="020F0502020204030204" charset="0"/>
                <a:cs typeface="Times New Roman" panose="02020603050405020304" charset="0"/>
              </a:rPr>
              <a:t>这是总的要求的具体化。这部分内容一般是分条开列，</a:t>
            </a:r>
            <a:r>
              <a:rPr sz="2100" kern="100" dirty="0" err="1" smtClean="0">
                <a:latin typeface="Calibri" panose="020F0502020204030204" charset="0"/>
                <a:cs typeface="Times New Roman" panose="02020603050405020304" charset="0"/>
              </a:rPr>
              <a:t>从几个方面提出各自的具体要求</a:t>
            </a:r>
            <a:r>
              <a:rPr lang="zh-CN" altLang="en-US" sz="2100" kern="100" dirty="0" smtClean="0">
                <a:latin typeface="Calibri" panose="020F0502020204030204" charset="0"/>
                <a:cs typeface="Times New Roman" panose="02020603050405020304" charset="0"/>
              </a:rPr>
              <a:t>。</a:t>
            </a:r>
            <a:r>
              <a:rPr sz="2100" kern="100" dirty="0" err="1" smtClean="0">
                <a:latin typeface="Calibri" panose="020F0502020204030204" charset="0"/>
                <a:cs typeface="Times New Roman" panose="02020603050405020304" charset="0"/>
              </a:rPr>
              <a:t>这样写清晰</a:t>
            </a:r>
            <a:r>
              <a:rPr sz="2100" kern="100" dirty="0" err="1">
                <a:latin typeface="Calibri" panose="020F0502020204030204" charset="0"/>
                <a:cs typeface="Times New Roman" panose="02020603050405020304" charset="0"/>
              </a:rPr>
              <a:t>、明确</a:t>
            </a:r>
            <a:r>
              <a:rPr sz="2100" kern="100" dirty="0">
                <a:latin typeface="Calibri" panose="020F0502020204030204" charset="0"/>
                <a:cs typeface="Times New Roman" panose="02020603050405020304" charset="0"/>
              </a:rPr>
              <a:t>。</a:t>
            </a:r>
            <a:endParaRPr sz="2100" kern="100" dirty="0">
              <a:latin typeface="Calibri" panose="020F0502020204030204" charset="0"/>
              <a:cs typeface="Times New Roman" panose="02020603050405020304" charset="0"/>
            </a:endParaRPr>
          </a:p>
          <a:p>
            <a:pPr algn="just">
              <a:spcAft>
                <a:spcPts val="0"/>
              </a:spcAft>
            </a:pPr>
            <a:r>
              <a:rPr sz="2100" kern="100" dirty="0">
                <a:latin typeface="Calibri" panose="020F0502020204030204" charset="0"/>
                <a:cs typeface="Times New Roman" panose="02020603050405020304" charset="0"/>
              </a:rPr>
              <a:t>三、</a:t>
            </a:r>
            <a:r>
              <a:rPr sz="2100" kern="100" dirty="0">
                <a:solidFill>
                  <a:srgbClr val="FF0000"/>
                </a:solidFill>
                <a:latin typeface="Calibri" panose="020F0502020204030204" charset="0"/>
                <a:cs typeface="Times New Roman" panose="02020603050405020304" charset="0"/>
              </a:rPr>
              <a:t>结尾。</a:t>
            </a:r>
            <a:r>
              <a:rPr sz="2100" kern="100" dirty="0">
                <a:latin typeface="Calibri" panose="020F0502020204030204" charset="0"/>
                <a:cs typeface="Times New Roman" panose="02020603050405020304" charset="0"/>
              </a:rPr>
              <a:t>要表示倡议者的决心和希望。有的还可以写上建议和信念。</a:t>
            </a:r>
            <a:endParaRPr sz="2100" kern="100" dirty="0">
              <a:latin typeface="Calibri" panose="020F0502020204030204" charset="0"/>
              <a:cs typeface="Times New Roman" panose="02020603050405020304" charset="0"/>
            </a:endParaRPr>
          </a:p>
          <a:p>
            <a:pPr algn="just">
              <a:spcAft>
                <a:spcPts val="0"/>
              </a:spcAft>
            </a:pPr>
            <a:r>
              <a:rPr sz="2100" kern="100" dirty="0">
                <a:latin typeface="Calibri" panose="020F0502020204030204" charset="0"/>
                <a:cs typeface="Times New Roman" panose="02020603050405020304" charset="0"/>
              </a:rPr>
              <a:t>四、</a:t>
            </a:r>
            <a:r>
              <a:rPr sz="2100" kern="100" dirty="0">
                <a:solidFill>
                  <a:srgbClr val="FF0000"/>
                </a:solidFill>
                <a:latin typeface="Calibri" panose="020F0502020204030204" charset="0"/>
                <a:cs typeface="Times New Roman" panose="02020603050405020304" charset="0"/>
              </a:rPr>
              <a:t>署名和日期。</a:t>
            </a:r>
            <a:r>
              <a:rPr sz="2100" kern="100" dirty="0">
                <a:latin typeface="Calibri" panose="020F0502020204030204" charset="0"/>
                <a:cs typeface="Times New Roman" panose="02020603050405020304" charset="0"/>
              </a:rPr>
              <a:t>写出发倡议者的名称或姓名、发出倡议的年、月、日。</a:t>
            </a:r>
            <a:endParaRPr sz="2100" kern="100" dirty="0">
              <a:latin typeface="Calibri" panose="020F0502020204030204" charset="0"/>
              <a:cs typeface="Times New Roman" panose="02020603050405020304" charset="0"/>
            </a:endParaRPr>
          </a:p>
          <a:p>
            <a:pPr algn="just">
              <a:spcAft>
                <a:spcPts val="0"/>
              </a:spcAft>
            </a:pPr>
            <a:r>
              <a:rPr sz="2100" kern="100" dirty="0">
                <a:latin typeface="Calibri" panose="020F0502020204030204" charset="0"/>
                <a:cs typeface="Times New Roman" panose="02020603050405020304" charset="0"/>
              </a:rPr>
              <a:t>五、一般不写表示敬意和表示祝颂的礼节性结语</a:t>
            </a:r>
            <a:r>
              <a:rPr lang="zh-CN" sz="2100" kern="100" dirty="0">
                <a:latin typeface="Calibri" panose="020F0502020204030204" charset="0"/>
                <a:cs typeface="Times New Roman" panose="02020603050405020304" charset="0"/>
              </a:rPr>
              <a:t>。</a:t>
            </a:r>
            <a:endParaRPr lang="zh-CN" sz="2100" kern="100" dirty="0">
              <a:latin typeface="Calibri" panose="020F0502020204030204" charset="0"/>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691680" y="1635646"/>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例文（一）</a:t>
            </a:r>
            <a:endPar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5575" y="411510"/>
            <a:ext cx="8829040" cy="4154984"/>
          </a:xfrm>
          <a:prstGeom prst="rect">
            <a:avLst/>
          </a:prstGeom>
          <a:noFill/>
        </p:spPr>
        <p:txBody>
          <a:bodyPr wrap="square">
            <a:spAutoFit/>
          </a:bodyPr>
          <a:lstStyle/>
          <a:p>
            <a:pPr algn="just">
              <a:spcAft>
                <a:spcPts val="0"/>
              </a:spcAft>
            </a:pPr>
            <a:r>
              <a:rPr lang="en-US" sz="2400" kern="100" dirty="0">
                <a:latin typeface="Calibri" panose="020F0502020204030204" charset="0"/>
                <a:cs typeface="Times New Roman" panose="02020603050405020304" charset="0"/>
              </a:rPr>
              <a:t>                                                 </a:t>
            </a:r>
            <a:r>
              <a:rPr sz="2400" kern="100" dirty="0">
                <a:latin typeface="Calibri" panose="020F0502020204030204" charset="0"/>
                <a:cs typeface="Times New Roman" panose="02020603050405020304" charset="0"/>
              </a:rPr>
              <a:t>保护地球的倡议书</a:t>
            </a:r>
            <a:endParaRPr sz="2400" kern="100" dirty="0">
              <a:latin typeface="Calibri" panose="020F0502020204030204" charset="0"/>
              <a:cs typeface="Times New Roman" panose="02020603050405020304" charset="0"/>
            </a:endParaRPr>
          </a:p>
          <a:p>
            <a:pPr algn="just">
              <a:spcAft>
                <a:spcPts val="0"/>
              </a:spcAft>
            </a:pPr>
            <a:r>
              <a:rPr sz="2400" b="1" kern="100" dirty="0">
                <a:latin typeface="楷体" panose="02010609060101010101" charset="-122"/>
                <a:ea typeface="楷体" panose="02010609060101010101" charset="-122"/>
                <a:cs typeface="Times New Roman" panose="02020603050405020304" charset="0"/>
              </a:rPr>
              <a:t>全国的中小学生们： </a:t>
            </a:r>
            <a:endParaRPr sz="2400" b="1" kern="100" dirty="0">
              <a:latin typeface="楷体" panose="02010609060101010101" charset="-122"/>
              <a:ea typeface="楷体" panose="02010609060101010101" charset="-122"/>
              <a:cs typeface="Times New Roman" panose="02020603050405020304" charset="0"/>
            </a:endParaRPr>
          </a:p>
          <a:p>
            <a:pPr algn="just">
              <a:spcAft>
                <a:spcPts val="0"/>
              </a:spcAft>
            </a:pPr>
            <a:r>
              <a:rPr sz="2400" b="1" kern="100" dirty="0">
                <a:latin typeface="楷体" panose="02010609060101010101" charset="-122"/>
                <a:ea typeface="楷体" panose="02010609060101010101" charset="-122"/>
                <a:cs typeface="Times New Roman" panose="02020603050405020304" charset="0"/>
              </a:rPr>
              <a:t>　　</a:t>
            </a:r>
            <a:r>
              <a:rPr sz="2400" b="1" kern="100" dirty="0" err="1">
                <a:latin typeface="楷体" panose="02010609060101010101" charset="-122"/>
                <a:ea typeface="楷体" panose="02010609060101010101" charset="-122"/>
                <a:cs typeface="Times New Roman" panose="02020603050405020304" charset="0"/>
              </a:rPr>
              <a:t>我们生活在地球上，地球是唯一能让我们生存的地方。</a:t>
            </a:r>
            <a:r>
              <a:rPr sz="2400" b="1" kern="100" dirty="0" err="1" smtClean="0">
                <a:latin typeface="楷体" panose="02010609060101010101" charset="-122"/>
                <a:ea typeface="楷体" panose="02010609060101010101" charset="-122"/>
                <a:cs typeface="Times New Roman" panose="02020603050405020304" charset="0"/>
              </a:rPr>
              <a:t>但是</a:t>
            </a:r>
            <a:r>
              <a:rPr lang="zh-CN" altLang="en-US" sz="2400" b="1" kern="100" dirty="0" smtClean="0">
                <a:latin typeface="楷体" panose="02010609060101010101" charset="-122"/>
                <a:ea typeface="楷体" panose="02010609060101010101" charset="-122"/>
                <a:cs typeface="Times New Roman" panose="02020603050405020304" charset="0"/>
              </a:rPr>
              <a:t>，</a:t>
            </a:r>
            <a:r>
              <a:rPr sz="2400" b="1" kern="100" dirty="0" err="1" smtClean="0">
                <a:latin typeface="楷体" panose="02010609060101010101" charset="-122"/>
                <a:ea typeface="楷体" panose="02010609060101010101" charset="-122"/>
                <a:cs typeface="Times New Roman" panose="02020603050405020304" charset="0"/>
              </a:rPr>
              <a:t>由于人类的无度索取</a:t>
            </a:r>
            <a:r>
              <a:rPr sz="2400" b="1" kern="100" dirty="0" err="1">
                <a:latin typeface="楷体" panose="02010609060101010101" charset="-122"/>
                <a:ea typeface="楷体" panose="02010609060101010101" charset="-122"/>
                <a:cs typeface="Times New Roman" panose="02020603050405020304" charset="0"/>
              </a:rPr>
              <a:t>，地球的生态环境越来越恶劣</a:t>
            </a:r>
            <a:r>
              <a:rPr sz="2400" b="1" kern="100" dirty="0">
                <a:latin typeface="楷体" panose="02010609060101010101" charset="-122"/>
                <a:ea typeface="楷体" panose="02010609060101010101" charset="-122"/>
                <a:cs typeface="Times New Roman" panose="02020603050405020304" charset="0"/>
              </a:rPr>
              <a:t>。</a:t>
            </a:r>
            <a:endParaRPr sz="2400" b="1" kern="100" dirty="0">
              <a:latin typeface="楷体" panose="02010609060101010101" charset="-122"/>
              <a:ea typeface="楷体" panose="02010609060101010101" charset="-122"/>
              <a:cs typeface="Times New Roman" panose="02020603050405020304" charset="0"/>
            </a:endParaRPr>
          </a:p>
          <a:p>
            <a:pPr algn="just">
              <a:spcAft>
                <a:spcPts val="0"/>
              </a:spcAft>
            </a:pPr>
            <a:r>
              <a:rPr sz="2400" b="1" kern="100" dirty="0">
                <a:latin typeface="楷体" panose="02010609060101010101" charset="-122"/>
                <a:ea typeface="楷体" panose="02010609060101010101" charset="-122"/>
                <a:cs typeface="Times New Roman" panose="02020603050405020304" charset="0"/>
              </a:rPr>
              <a:t>　　</a:t>
            </a:r>
            <a:r>
              <a:rPr sz="2400" b="1" kern="100" dirty="0" err="1">
                <a:latin typeface="楷体" panose="02010609060101010101" charset="-122"/>
                <a:ea typeface="楷体" panose="02010609060101010101" charset="-122"/>
                <a:cs typeface="Times New Roman" panose="02020603050405020304" charset="0"/>
              </a:rPr>
              <a:t>大江大河被污染，太湖绿藻暴发，沿海赤潮频发；</a:t>
            </a:r>
            <a:r>
              <a:rPr sz="2400" b="1" kern="100" dirty="0" err="1" smtClean="0">
                <a:latin typeface="楷体" panose="02010609060101010101" charset="-122"/>
                <a:ea typeface="楷体" panose="02010609060101010101" charset="-122"/>
                <a:cs typeface="Times New Roman" panose="02020603050405020304" charset="0"/>
              </a:rPr>
              <a:t>水土流失</a:t>
            </a:r>
            <a:r>
              <a:rPr lang="zh-CN" altLang="en-US" sz="2400" b="1" kern="100" dirty="0" smtClean="0">
                <a:latin typeface="楷体" panose="02010609060101010101" charset="-122"/>
                <a:ea typeface="楷体" panose="02010609060101010101" charset="-122"/>
                <a:cs typeface="Times New Roman" panose="02020603050405020304" charset="0"/>
              </a:rPr>
              <a:t>，</a:t>
            </a:r>
            <a:r>
              <a:rPr sz="2400" b="1" kern="100" dirty="0" smtClean="0">
                <a:latin typeface="楷体" panose="02010609060101010101" charset="-122"/>
                <a:ea typeface="楷体" panose="02010609060101010101" charset="-122"/>
                <a:cs typeface="Times New Roman" panose="02020603050405020304" charset="0"/>
              </a:rPr>
              <a:t>土地沙漠化</a:t>
            </a:r>
            <a:r>
              <a:rPr sz="2400" b="1" kern="100" dirty="0">
                <a:latin typeface="楷体" panose="02010609060101010101" charset="-122"/>
                <a:ea typeface="楷体" panose="02010609060101010101" charset="-122"/>
                <a:cs typeface="Times New Roman" panose="02020603050405020304" charset="0"/>
              </a:rPr>
              <a:t>、石漠化；大气污染、地球变暖，海平面逐年升高，沿海城市四面楚歌；极端气象灾害频发；北方城市、乡村严重缺水；生物多样性受到损害，许多动、植物品种灭绝。这就是我们今天必须面对的环境。</a:t>
            </a:r>
            <a:endParaRPr sz="2400" b="1" kern="100" dirty="0">
              <a:latin typeface="楷体" panose="02010609060101010101" charset="-122"/>
              <a:ea typeface="楷体" panose="02010609060101010101" charset="-122"/>
              <a:cs typeface="Times New Roman" panose="02020603050405020304" charset="0"/>
            </a:endParaRPr>
          </a:p>
          <a:p>
            <a:pPr algn="just">
              <a:spcAft>
                <a:spcPts val="0"/>
              </a:spcAft>
            </a:pPr>
            <a:r>
              <a:rPr sz="2400" b="1" kern="100" dirty="0">
                <a:latin typeface="楷体" panose="02010609060101010101" charset="-122"/>
                <a:ea typeface="楷体" panose="02010609060101010101" charset="-122"/>
                <a:cs typeface="Times New Roman" panose="02020603050405020304" charset="0"/>
              </a:rPr>
              <a:t>　　为了扼止环境的进一步恶化，我倡议全国的中小学生们参与到以下活动中来：</a:t>
            </a:r>
            <a:endParaRPr lang="zh-CN" altLang="en-US" sz="24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80541" y="692214"/>
            <a:ext cx="8539931" cy="3785652"/>
          </a:xfrm>
          <a:prstGeom prst="rect">
            <a:avLst/>
          </a:prstGeom>
          <a:noFill/>
        </p:spPr>
        <p:txBody>
          <a:bodyPr wrap="square">
            <a:spAutoFit/>
          </a:bodyPr>
          <a:lstStyle/>
          <a:p>
            <a:pPr indent="622300">
              <a:spcAft>
                <a:spcPts val="0"/>
              </a:spcAft>
            </a:pPr>
            <a:r>
              <a:rPr lang="en-US" sz="2400" b="1" kern="100" dirty="0" smtClean="0">
                <a:latin typeface="楷体" panose="02010609060101010101" charset="-122"/>
                <a:ea typeface="楷体" panose="02010609060101010101" charset="-122"/>
                <a:cs typeface="Times New Roman" panose="02020603050405020304" charset="0"/>
              </a:rPr>
              <a:t>1</a:t>
            </a:r>
            <a:r>
              <a:rPr lang="en-US" sz="2400" b="1" kern="100" dirty="0">
                <a:latin typeface="楷体" panose="02010609060101010101" charset="-122"/>
                <a:ea typeface="楷体" panose="02010609060101010101" charset="-122"/>
                <a:cs typeface="Times New Roman" panose="02020603050405020304" charset="0"/>
              </a:rPr>
              <a:t>.</a:t>
            </a:r>
            <a:r>
              <a:rPr sz="2400" b="1" kern="100" dirty="0">
                <a:latin typeface="楷体" panose="02010609060101010101" charset="-122"/>
                <a:ea typeface="楷体" panose="02010609060101010101" charset="-122"/>
                <a:cs typeface="Times New Roman" panose="02020603050405020304" charset="0"/>
              </a:rPr>
              <a:t>积极参加植树活动，在每年3月12日植树节前后，动员父母一起去栽一棵树，并力争让它存活。</a:t>
            </a:r>
            <a:endParaRPr sz="2400" b="1" kern="100" dirty="0">
              <a:latin typeface="楷体" panose="02010609060101010101" charset="-122"/>
              <a:ea typeface="楷体" panose="02010609060101010101" charset="-122"/>
              <a:cs typeface="Times New Roman" panose="02020603050405020304" charset="0"/>
            </a:endParaRPr>
          </a:p>
          <a:p>
            <a:pPr indent="622300">
              <a:spcAft>
                <a:spcPts val="0"/>
              </a:spcAft>
            </a:pPr>
            <a:r>
              <a:rPr lang="en-US" sz="2400" b="1" kern="100" dirty="0" smtClean="0">
                <a:latin typeface="楷体" panose="02010609060101010101" charset="-122"/>
                <a:ea typeface="楷体" panose="02010609060101010101" charset="-122"/>
                <a:cs typeface="Times New Roman" panose="02020603050405020304" charset="0"/>
              </a:rPr>
              <a:t>2</a:t>
            </a:r>
            <a:r>
              <a:rPr lang="en-US" sz="2400" b="1" kern="100" dirty="0">
                <a:latin typeface="楷体" panose="02010609060101010101" charset="-122"/>
                <a:ea typeface="楷体" panose="02010609060101010101" charset="-122"/>
                <a:cs typeface="Times New Roman" panose="02020603050405020304" charset="0"/>
              </a:rPr>
              <a:t>.</a:t>
            </a:r>
            <a:r>
              <a:rPr sz="2400" b="1" kern="100" dirty="0">
                <a:latin typeface="楷体" panose="02010609060101010101" charset="-122"/>
                <a:ea typeface="楷体" panose="02010609060101010101" charset="-122"/>
                <a:cs typeface="Times New Roman" panose="02020603050405020304" charset="0"/>
              </a:rPr>
              <a:t>节约自然资源，减少一次性物品的使用，</a:t>
            </a:r>
            <a:r>
              <a:rPr sz="2400" b="1" kern="100" dirty="0" smtClean="0">
                <a:latin typeface="楷体" panose="02010609060101010101" charset="-122"/>
                <a:ea typeface="楷体" panose="02010609060101010101" charset="-122"/>
                <a:cs typeface="Times New Roman" panose="02020603050405020304" charset="0"/>
              </a:rPr>
              <a:t>控制白色污染</a:t>
            </a:r>
            <a:r>
              <a:rPr lang="zh-CN" altLang="en-US" sz="2400" b="1" kern="100" dirty="0" smtClean="0">
                <a:latin typeface="楷体" panose="02010609060101010101" charset="-122"/>
                <a:ea typeface="楷体" panose="02010609060101010101" charset="-122"/>
                <a:cs typeface="Times New Roman" panose="02020603050405020304" charset="0"/>
              </a:rPr>
              <a:t>。</a:t>
            </a:r>
            <a:endParaRPr lang="en-US" altLang="zh-CN" sz="2400" b="1" kern="100" dirty="0" smtClean="0">
              <a:latin typeface="楷体" panose="02010609060101010101" charset="-122"/>
              <a:ea typeface="楷体" panose="02010609060101010101" charset="-122"/>
              <a:cs typeface="Times New Roman" panose="02020603050405020304" charset="0"/>
            </a:endParaRPr>
          </a:p>
          <a:p>
            <a:pPr indent="622300">
              <a:spcAft>
                <a:spcPts val="0"/>
              </a:spcAft>
            </a:pPr>
            <a:r>
              <a:rPr lang="en-US" sz="2400" b="1" kern="100" dirty="0" smtClean="0">
                <a:latin typeface="楷体" panose="02010609060101010101" charset="-122"/>
                <a:ea typeface="楷体" panose="02010609060101010101" charset="-122"/>
                <a:cs typeface="Times New Roman" panose="02020603050405020304" charset="0"/>
              </a:rPr>
              <a:t>3</a:t>
            </a:r>
            <a:r>
              <a:rPr lang="en-US" sz="2400" b="1" kern="100" dirty="0">
                <a:latin typeface="楷体" panose="02010609060101010101" charset="-122"/>
                <a:ea typeface="楷体" panose="02010609060101010101" charset="-122"/>
                <a:cs typeface="Times New Roman" panose="02020603050405020304" charset="0"/>
              </a:rPr>
              <a:t>.</a:t>
            </a:r>
            <a:r>
              <a:rPr sz="2400" b="1" kern="100" dirty="0">
                <a:latin typeface="楷体" panose="02010609060101010101" charset="-122"/>
                <a:ea typeface="楷体" panose="02010609060101010101" charset="-122"/>
                <a:cs typeface="Times New Roman" panose="02020603050405020304" charset="0"/>
              </a:rPr>
              <a:t>节电节水，夏季空调温度设定不低于26度。</a:t>
            </a:r>
            <a:endParaRPr sz="2400" b="1" kern="100" dirty="0">
              <a:latin typeface="楷体" panose="02010609060101010101" charset="-122"/>
              <a:ea typeface="楷体" panose="02010609060101010101" charset="-122"/>
              <a:cs typeface="Times New Roman" panose="02020603050405020304" charset="0"/>
            </a:endParaRPr>
          </a:p>
          <a:p>
            <a:pPr indent="622300">
              <a:spcAft>
                <a:spcPts val="0"/>
              </a:spcAft>
            </a:pPr>
            <a:r>
              <a:rPr lang="en-US" sz="2400" b="1" kern="100" dirty="0" smtClean="0">
                <a:latin typeface="楷体" panose="02010609060101010101" charset="-122"/>
                <a:ea typeface="楷体" panose="02010609060101010101" charset="-122"/>
                <a:cs typeface="Times New Roman" panose="02020603050405020304" charset="0"/>
              </a:rPr>
              <a:t>4</a:t>
            </a:r>
            <a:r>
              <a:rPr lang="en-US" sz="2400" b="1" kern="100" dirty="0">
                <a:latin typeface="楷体" panose="02010609060101010101" charset="-122"/>
                <a:ea typeface="楷体" panose="02010609060101010101" charset="-122"/>
                <a:cs typeface="Times New Roman" panose="02020603050405020304" charset="0"/>
              </a:rPr>
              <a:t>.</a:t>
            </a:r>
            <a:r>
              <a:rPr sz="2400" b="1" kern="100" dirty="0">
                <a:latin typeface="楷体" panose="02010609060101010101" charset="-122"/>
                <a:ea typeface="楷体" panose="02010609060101010101" charset="-122"/>
                <a:cs typeface="Times New Roman" panose="02020603050405020304" charset="0"/>
              </a:rPr>
              <a:t>遵循垃圾分类规则，将垃圾分类放置。</a:t>
            </a:r>
            <a:endParaRPr sz="2400" b="1" kern="100" dirty="0">
              <a:latin typeface="楷体" panose="02010609060101010101" charset="-122"/>
              <a:ea typeface="楷体" panose="02010609060101010101" charset="-122"/>
              <a:cs typeface="Times New Roman" panose="02020603050405020304" charset="0"/>
            </a:endParaRPr>
          </a:p>
          <a:p>
            <a:pPr indent="622300">
              <a:spcAft>
                <a:spcPts val="0"/>
              </a:spcAft>
            </a:pPr>
            <a:r>
              <a:rPr lang="en-US" sz="2400" b="1" kern="100" dirty="0" smtClean="0">
                <a:latin typeface="楷体" panose="02010609060101010101" charset="-122"/>
                <a:ea typeface="楷体" panose="02010609060101010101" charset="-122"/>
                <a:cs typeface="Times New Roman" panose="02020603050405020304" charset="0"/>
              </a:rPr>
              <a:t>5</a:t>
            </a:r>
            <a:r>
              <a:rPr lang="en-US" sz="2400" b="1" kern="100" dirty="0">
                <a:latin typeface="楷体" panose="02010609060101010101" charset="-122"/>
                <a:ea typeface="楷体" panose="02010609060101010101" charset="-122"/>
                <a:cs typeface="Times New Roman" panose="02020603050405020304" charset="0"/>
              </a:rPr>
              <a:t>.</a:t>
            </a:r>
            <a:r>
              <a:rPr sz="2400" b="1" kern="100" dirty="0">
                <a:latin typeface="楷体" panose="02010609060101010101" charset="-122"/>
                <a:ea typeface="楷体" panose="02010609060101010101" charset="-122"/>
                <a:cs typeface="Times New Roman" panose="02020603050405020304" charset="0"/>
              </a:rPr>
              <a:t>积极参与爱鸟护鸟和保护野生动物活动</a:t>
            </a:r>
            <a:r>
              <a:rPr sz="2400" b="1" kern="100" dirty="0" smtClean="0">
                <a:latin typeface="楷体" panose="02010609060101010101" charset="-122"/>
                <a:ea typeface="楷体" panose="02010609060101010101" charset="-122"/>
                <a:cs typeface="Times New Roman" panose="02020603050405020304" charset="0"/>
              </a:rPr>
              <a:t>。</a:t>
            </a:r>
            <a:endParaRPr sz="2400" b="1" kern="100" dirty="0">
              <a:latin typeface="楷体" panose="02010609060101010101" charset="-122"/>
              <a:ea typeface="楷体" panose="02010609060101010101" charset="-122"/>
              <a:cs typeface="Times New Roman" panose="02020603050405020304" charset="0"/>
            </a:endParaRPr>
          </a:p>
          <a:p>
            <a:pPr indent="622300">
              <a:spcAft>
                <a:spcPts val="0"/>
              </a:spcAft>
            </a:pPr>
            <a:r>
              <a:rPr sz="2400" b="1" kern="100" dirty="0" err="1" smtClean="0">
                <a:latin typeface="楷体" panose="02010609060101010101" charset="-122"/>
                <a:ea typeface="楷体" panose="02010609060101010101" charset="-122"/>
                <a:cs typeface="Times New Roman" panose="02020603050405020304" charset="0"/>
              </a:rPr>
              <a:t>同学们</a:t>
            </a:r>
            <a:r>
              <a:rPr sz="2400" b="1" kern="100" dirty="0" err="1">
                <a:latin typeface="楷体" panose="02010609060101010101" charset="-122"/>
                <a:ea typeface="楷体" panose="02010609060101010101" charset="-122"/>
                <a:cs typeface="Times New Roman" panose="02020603050405020304" charset="0"/>
              </a:rPr>
              <a:t>，让我们一起行动起来。保护地球，保护我们生存的环境，保护我们人类的未来</a:t>
            </a:r>
            <a:r>
              <a:rPr sz="2400" b="1" kern="100" dirty="0" smtClean="0">
                <a:latin typeface="楷体" panose="02010609060101010101" charset="-122"/>
                <a:ea typeface="楷体" panose="02010609060101010101" charset="-122"/>
                <a:cs typeface="Times New Roman" panose="02020603050405020304" charset="0"/>
              </a:rPr>
              <a:t>。</a:t>
            </a:r>
            <a:endParaRPr lang="en-US" sz="2400" b="1" kern="100" dirty="0" smtClean="0">
              <a:latin typeface="楷体" panose="02010609060101010101" charset="-122"/>
              <a:ea typeface="楷体" panose="02010609060101010101" charset="-122"/>
              <a:cs typeface="Times New Roman" panose="02020603050405020304" charset="0"/>
            </a:endParaRPr>
          </a:p>
          <a:p>
            <a:pPr indent="622300" algn="r">
              <a:spcAft>
                <a:spcPts val="0"/>
              </a:spcAft>
            </a:pPr>
            <a:r>
              <a:rPr lang="zh-CN" sz="2400" b="1" kern="100" dirty="0" smtClean="0">
                <a:latin typeface="楷体" panose="02010609060101010101" charset="-122"/>
                <a:ea typeface="楷体" panose="02010609060101010101" charset="-122"/>
                <a:cs typeface="Times New Roman" panose="02020603050405020304" charset="0"/>
              </a:rPr>
              <a:t>倡议</a:t>
            </a:r>
            <a:r>
              <a:rPr lang="zh-CN" sz="2400" b="1" kern="100" dirty="0">
                <a:latin typeface="楷体" panose="02010609060101010101" charset="-122"/>
                <a:ea typeface="楷体" panose="02010609060101010101" charset="-122"/>
                <a:cs typeface="Times New Roman" panose="02020603050405020304" charset="0"/>
              </a:rPr>
              <a:t>人：</a:t>
            </a:r>
            <a:r>
              <a:rPr lang="zh-CN" sz="2400" b="1" kern="100" dirty="0" smtClean="0">
                <a:latin typeface="楷体" panose="02010609060101010101" charset="-122"/>
                <a:ea typeface="楷体" panose="02010609060101010101" charset="-122"/>
                <a:cs typeface="Times New Roman" panose="02020603050405020304" charset="0"/>
              </a:rPr>
              <a:t>亮亮</a:t>
            </a:r>
            <a:endParaRPr lang="en-US" altLang="zh-CN" sz="2400" b="1" kern="100" dirty="0" smtClean="0">
              <a:latin typeface="楷体" panose="02010609060101010101" charset="-122"/>
              <a:ea typeface="楷体" panose="02010609060101010101" charset="-122"/>
              <a:cs typeface="Times New Roman" panose="02020603050405020304" charset="0"/>
            </a:endParaRPr>
          </a:p>
          <a:p>
            <a:pPr indent="622300" algn="r">
              <a:spcAft>
                <a:spcPts val="0"/>
              </a:spcAft>
            </a:pPr>
            <a:r>
              <a:rPr lang="en-US" altLang="zh-CN" sz="2400" b="1" kern="100" dirty="0" smtClean="0">
                <a:latin typeface="楷体" panose="02010609060101010101" charset="-122"/>
                <a:ea typeface="楷体" panose="02010609060101010101" charset="-122"/>
                <a:cs typeface="Times New Roman" panose="02020603050405020304" charset="0"/>
              </a:rPr>
              <a:t>2020</a:t>
            </a:r>
            <a:r>
              <a:rPr lang="zh-CN" altLang="en-US" sz="2400" b="1" kern="100" dirty="0" smtClean="0">
                <a:latin typeface="楷体" panose="02010609060101010101" charset="-122"/>
                <a:ea typeface="楷体" panose="02010609060101010101" charset="-122"/>
                <a:cs typeface="Times New Roman" panose="02020603050405020304" charset="0"/>
              </a:rPr>
              <a:t>年</a:t>
            </a:r>
            <a:r>
              <a:rPr lang="en-US" altLang="zh-CN" sz="2400" b="1" kern="100" dirty="0">
                <a:latin typeface="楷体" panose="02010609060101010101" charset="-122"/>
                <a:ea typeface="楷体" panose="02010609060101010101" charset="-122"/>
                <a:cs typeface="Times New Roman" panose="02020603050405020304" charset="0"/>
              </a:rPr>
              <a:t>5</a:t>
            </a:r>
            <a:r>
              <a:rPr lang="zh-CN" altLang="en-US" sz="2400" b="1" kern="100" dirty="0">
                <a:latin typeface="楷体" panose="02010609060101010101" charset="-122"/>
                <a:ea typeface="楷体" panose="02010609060101010101" charset="-122"/>
                <a:cs typeface="Times New Roman" panose="02020603050405020304" charset="0"/>
              </a:rPr>
              <a:t>月</a:t>
            </a:r>
            <a:r>
              <a:rPr lang="en-US" altLang="zh-CN" sz="2400" b="1" kern="100" dirty="0">
                <a:latin typeface="楷体" panose="02010609060101010101" charset="-122"/>
                <a:ea typeface="楷体" panose="02010609060101010101" charset="-122"/>
                <a:cs typeface="Times New Roman" panose="02020603050405020304" charset="0"/>
              </a:rPr>
              <a:t>4</a:t>
            </a:r>
            <a:r>
              <a:rPr lang="zh-CN" altLang="en-US" sz="2400" b="1" kern="100" dirty="0">
                <a:latin typeface="楷体" panose="02010609060101010101" charset="-122"/>
                <a:ea typeface="楷体" panose="02010609060101010101" charset="-122"/>
                <a:cs typeface="Times New Roman" panose="02020603050405020304" charset="0"/>
              </a:rPr>
              <a:t>日</a:t>
            </a:r>
            <a:endParaRPr lang="zh-CN" altLang="en-US" sz="24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444440" y="1070837"/>
            <a:ext cx="8448040" cy="2220993"/>
          </a:xfrm>
          <a:prstGeom prst="rect">
            <a:avLst/>
          </a:prstGeom>
        </p:spPr>
        <p:txBody>
          <a:bodyPr wrap="square">
            <a:spAutoFit/>
          </a:bodyPr>
          <a:lstStyle/>
          <a:p>
            <a:pPr>
              <a:lnSpc>
                <a:spcPct val="110000"/>
              </a:lnSpc>
            </a:pPr>
            <a:r>
              <a:rPr lang="zh-CN" altLang="zh-CN" sz="3200" b="1" dirty="0">
                <a:solidFill>
                  <a:srgbClr val="FF0000"/>
                </a:solidFill>
                <a:latin typeface="黑体" panose="02010609060101010101" pitchFamily="49" charset="-122"/>
                <a:ea typeface="黑体" panose="02010609060101010101" pitchFamily="49" charset="-122"/>
              </a:rPr>
              <a:t>评语：</a:t>
            </a:r>
            <a:endParaRPr lang="zh-CN" altLang="zh-CN" sz="3200" b="1" dirty="0">
              <a:solidFill>
                <a:srgbClr val="FF0000"/>
              </a:solidFill>
              <a:latin typeface="黑体" panose="02010609060101010101" pitchFamily="49" charset="-122"/>
              <a:ea typeface="黑体" panose="02010609060101010101" pitchFamily="49" charset="-122"/>
            </a:endParaRPr>
          </a:p>
          <a:p>
            <a:pPr>
              <a:lnSpc>
                <a:spcPct val="110000"/>
              </a:lnSpc>
            </a:pPr>
            <a:r>
              <a:rPr lang="zh-CN" altLang="zh-CN" sz="3200" b="1" dirty="0">
                <a:latin typeface="黑体" panose="02010609060101010101" pitchFamily="49" charset="-122"/>
                <a:ea typeface="黑体" panose="02010609060101010101" pitchFamily="49" charset="-122"/>
              </a:rPr>
              <a:t>  </a:t>
            </a:r>
            <a:r>
              <a:rPr lang="en-US" altLang="zh-CN" sz="3200" b="1" dirty="0" smtClean="0">
                <a:latin typeface="黑体" panose="02010609060101010101" pitchFamily="49" charset="-122"/>
                <a:ea typeface="黑体" panose="02010609060101010101" pitchFamily="49" charset="-122"/>
              </a:rPr>
              <a:t>  </a:t>
            </a:r>
            <a:r>
              <a:rPr lang="zh-CN" altLang="zh-CN" sz="3200" b="1" dirty="0" smtClean="0">
                <a:latin typeface="黑体" panose="02010609060101010101" pitchFamily="49" charset="-122"/>
                <a:ea typeface="黑体" panose="02010609060101010101" pitchFamily="49" charset="-122"/>
              </a:rPr>
              <a:t>本文</a:t>
            </a:r>
            <a:r>
              <a:rPr lang="zh-CN" altLang="zh-CN" sz="3200" b="1" dirty="0">
                <a:latin typeface="黑体" panose="02010609060101010101" pitchFamily="49" charset="-122"/>
                <a:ea typeface="黑体" panose="02010609060101010101" pitchFamily="49" charset="-122"/>
              </a:rPr>
              <a:t>是一篇倡议书，书写格式正确</a:t>
            </a:r>
            <a:r>
              <a:rPr lang="zh-CN" altLang="en-US" sz="3200" b="1" dirty="0">
                <a:latin typeface="黑体" panose="02010609060101010101" pitchFamily="49" charset="-122"/>
                <a:ea typeface="黑体" panose="02010609060101010101" pitchFamily="49" charset="-122"/>
              </a:rPr>
              <a:t>。列举了现在地球的状况，说明保护环境势在必行，同时提出了合理的建议。</a:t>
            </a:r>
            <a:endParaRPr lang="zh-CN" altLang="en-US" sz="32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907704" y="1563638"/>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例文（二）</a:t>
            </a:r>
            <a:endParaRPr lang="zh-CN" altLang="en-US" sz="7200" b="1">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8466" y="182413"/>
            <a:ext cx="8848030" cy="4693593"/>
          </a:xfrm>
          <a:prstGeom prst="rect">
            <a:avLst/>
          </a:prstGeom>
        </p:spPr>
        <p:txBody>
          <a:bodyPr wrap="square">
            <a:spAutoFit/>
          </a:bodyPr>
          <a:lstStyle/>
          <a:p>
            <a:pPr>
              <a:spcAft>
                <a:spcPts val="0"/>
              </a:spcAft>
            </a:pPr>
            <a:r>
              <a:rPr lang="en-US" sz="2300" b="1" kern="100" dirty="0">
                <a:latin typeface="Calibri" panose="020F0502020204030204" charset="0"/>
                <a:cs typeface="Times New Roman" panose="02020603050405020304" charset="0"/>
              </a:rPr>
              <a:t>                                   </a:t>
            </a:r>
            <a:r>
              <a:rPr lang="en-US" sz="2300" b="1" kern="100" dirty="0" smtClean="0">
                <a:latin typeface="Calibri" panose="020F0502020204030204" charset="0"/>
                <a:cs typeface="Times New Roman" panose="02020603050405020304" charset="0"/>
              </a:rPr>
              <a:t>         </a:t>
            </a:r>
            <a:r>
              <a:rPr sz="2300" b="1" kern="100" dirty="0">
                <a:latin typeface="Calibri" panose="020F0502020204030204" charset="0"/>
                <a:cs typeface="Times New Roman" panose="02020603050405020304" charset="0"/>
              </a:rPr>
              <a:t>保护</a:t>
            </a:r>
            <a:r>
              <a:rPr lang="zh-CN" sz="2300" b="1" kern="100" dirty="0">
                <a:latin typeface="Calibri" panose="020F0502020204030204" charset="0"/>
                <a:cs typeface="Times New Roman" panose="02020603050405020304" charset="0"/>
              </a:rPr>
              <a:t>水资源</a:t>
            </a:r>
            <a:r>
              <a:rPr sz="2300" b="1" kern="100" dirty="0">
                <a:latin typeface="Calibri" panose="020F0502020204030204" charset="0"/>
                <a:cs typeface="Times New Roman" panose="02020603050405020304" charset="0"/>
              </a:rPr>
              <a:t>的倡议书</a:t>
            </a:r>
            <a:endParaRPr sz="2300" b="1" kern="100" dirty="0">
              <a:latin typeface="Calibri" panose="020F0502020204030204" charset="0"/>
              <a:cs typeface="Times New Roman" panose="02020603050405020304" charset="0"/>
            </a:endParaRPr>
          </a:p>
          <a:p>
            <a:pPr>
              <a:spcAft>
                <a:spcPts val="0"/>
              </a:spcAft>
            </a:pPr>
            <a:r>
              <a:rPr sz="2300" b="1" kern="100" dirty="0">
                <a:latin typeface="楷体" panose="02010609060101010101" charset="-122"/>
                <a:ea typeface="楷体" panose="02010609060101010101" charset="-122"/>
                <a:cs typeface="Times New Roman" panose="02020603050405020304" charset="0"/>
              </a:rPr>
              <a:t>亲爱的老师、同学们：</a:t>
            </a:r>
            <a:endParaRPr sz="2300" b="1" kern="100" dirty="0">
              <a:latin typeface="楷体" panose="02010609060101010101" charset="-122"/>
              <a:ea typeface="楷体" panose="02010609060101010101" charset="-122"/>
              <a:cs typeface="Times New Roman" panose="02020603050405020304" charset="0"/>
            </a:endParaRPr>
          </a:p>
          <a:p>
            <a:pPr>
              <a:spcAft>
                <a:spcPts val="0"/>
              </a:spcAft>
            </a:pPr>
            <a:r>
              <a:rPr sz="2300" b="1" kern="100" dirty="0">
                <a:latin typeface="楷体" panose="02010609060101010101" charset="-122"/>
                <a:ea typeface="楷体" panose="02010609060101010101" charset="-122"/>
                <a:cs typeface="Times New Roman" panose="02020603050405020304" charset="0"/>
              </a:rPr>
              <a:t>    </a:t>
            </a:r>
            <a:r>
              <a:rPr sz="2300" b="1" kern="100" dirty="0" err="1" smtClean="0">
                <a:latin typeface="楷体" panose="02010609060101010101" charset="-122"/>
                <a:ea typeface="楷体" panose="02010609060101010101" charset="-122"/>
                <a:cs typeface="Times New Roman" panose="02020603050405020304" charset="0"/>
              </a:rPr>
              <a:t>水</a:t>
            </a:r>
            <a:r>
              <a:rPr sz="2300" b="1" kern="100" dirty="0" err="1">
                <a:latin typeface="楷体" panose="02010609060101010101" charset="-122"/>
                <a:ea typeface="楷体" panose="02010609060101010101" charset="-122"/>
                <a:cs typeface="Times New Roman" panose="02020603050405020304" charset="0"/>
              </a:rPr>
              <a:t>，是生命的源泉，是人类赖以生存和发展的物质基础。有了水，我们的星球才有了蔚蓝;有了水，</a:t>
            </a:r>
            <a:r>
              <a:rPr sz="2300" b="1" kern="100" dirty="0" err="1" smtClean="0">
                <a:latin typeface="楷体" panose="02010609060101010101" charset="-122"/>
                <a:ea typeface="楷体" panose="02010609060101010101" charset="-122"/>
                <a:cs typeface="Times New Roman" panose="02020603050405020304" charset="0"/>
              </a:rPr>
              <a:t>世界才有了盎然的生机</a:t>
            </a:r>
            <a:r>
              <a:rPr lang="zh-CN" altLang="en-US" sz="2300" b="1" kern="100" dirty="0" smtClean="0">
                <a:latin typeface="楷体" panose="02010609060101010101" charset="-122"/>
                <a:ea typeface="楷体" panose="02010609060101010101" charset="-122"/>
                <a:cs typeface="Times New Roman" panose="02020603050405020304" charset="0"/>
              </a:rPr>
              <a:t>。</a:t>
            </a:r>
            <a:r>
              <a:rPr sz="2300" b="1" kern="100" dirty="0" err="1" smtClean="0">
                <a:latin typeface="楷体" panose="02010609060101010101" charset="-122"/>
                <a:ea typeface="楷体" panose="02010609060101010101" charset="-122"/>
                <a:cs typeface="Times New Roman" panose="02020603050405020304" charset="0"/>
              </a:rPr>
              <a:t>长期以来</a:t>
            </a:r>
            <a:r>
              <a:rPr sz="2300" b="1" kern="100" dirty="0" err="1">
                <a:latin typeface="楷体" panose="02010609060101010101" charset="-122"/>
                <a:ea typeface="楷体" panose="02010609060101010101" charset="-122"/>
                <a:cs typeface="Times New Roman" panose="02020603050405020304" charset="0"/>
              </a:rPr>
              <a:t>，人们错误地认为水是“取之不尽，用之不竭”</a:t>
            </a:r>
            <a:r>
              <a:rPr sz="2300" b="1" kern="100" dirty="0" err="1" smtClean="0">
                <a:latin typeface="楷体" panose="02010609060101010101" charset="-122"/>
                <a:ea typeface="楷体" panose="02010609060101010101" charset="-122"/>
                <a:cs typeface="Times New Roman" panose="02020603050405020304" charset="0"/>
              </a:rPr>
              <a:t>的资源</a:t>
            </a:r>
            <a:r>
              <a:rPr lang="zh-CN" altLang="en-US" sz="2300" b="1" kern="100" dirty="0" smtClean="0">
                <a:latin typeface="楷体" panose="02010609060101010101" charset="-122"/>
                <a:ea typeface="楷体" panose="02010609060101010101" charset="-122"/>
                <a:cs typeface="Times New Roman" panose="02020603050405020304" charset="0"/>
              </a:rPr>
              <a:t>，</a:t>
            </a:r>
            <a:r>
              <a:rPr sz="2300" b="1" kern="100" dirty="0" err="1" smtClean="0">
                <a:latin typeface="楷体" panose="02010609060101010101" charset="-122"/>
                <a:ea typeface="楷体" panose="02010609060101010101" charset="-122"/>
                <a:cs typeface="Times New Roman" panose="02020603050405020304" charset="0"/>
              </a:rPr>
              <a:t>没有养成良好的节约用水观念和习惯</a:t>
            </a:r>
            <a:r>
              <a:rPr sz="2300" b="1" kern="100" dirty="0" err="1">
                <a:latin typeface="楷体" panose="02010609060101010101" charset="-122"/>
                <a:ea typeface="楷体" panose="02010609060101010101" charset="-122"/>
                <a:cs typeface="Times New Roman" panose="02020603050405020304" charset="0"/>
              </a:rPr>
              <a:t>，导致浪费水资源已成为司空见惯的现象</a:t>
            </a:r>
            <a:r>
              <a:rPr sz="2300" b="1" kern="100" dirty="0">
                <a:latin typeface="楷体" panose="02010609060101010101" charset="-122"/>
                <a:ea typeface="楷体" panose="02010609060101010101" charset="-122"/>
                <a:cs typeface="Times New Roman" panose="02020603050405020304" charset="0"/>
              </a:rPr>
              <a:t>。</a:t>
            </a:r>
            <a:endParaRPr sz="2300" b="1" kern="100" dirty="0">
              <a:latin typeface="楷体" panose="02010609060101010101" charset="-122"/>
              <a:ea typeface="楷体" panose="02010609060101010101" charset="-122"/>
              <a:cs typeface="Times New Roman" panose="02020603050405020304" charset="0"/>
            </a:endParaRPr>
          </a:p>
          <a:p>
            <a:pPr>
              <a:spcAft>
                <a:spcPts val="0"/>
              </a:spcAft>
            </a:pPr>
            <a:r>
              <a:rPr sz="2300" b="1" kern="100" dirty="0">
                <a:latin typeface="楷体" panose="02010609060101010101" charset="-122"/>
                <a:ea typeface="楷体" panose="02010609060101010101" charset="-122"/>
                <a:cs typeface="Times New Roman" panose="02020603050405020304" charset="0"/>
              </a:rPr>
              <a:t>    </a:t>
            </a:r>
            <a:r>
              <a:rPr sz="2300" b="1" kern="100" dirty="0" smtClean="0">
                <a:latin typeface="楷体" panose="02010609060101010101" charset="-122"/>
                <a:ea typeface="楷体" panose="02010609060101010101" charset="-122"/>
                <a:cs typeface="Times New Roman" panose="02020603050405020304" charset="0"/>
              </a:rPr>
              <a:t>众所周知</a:t>
            </a:r>
            <a:r>
              <a:rPr sz="2300" b="1" kern="100" dirty="0">
                <a:latin typeface="楷体" panose="02010609060101010101" charset="-122"/>
                <a:ea typeface="楷体" panose="02010609060101010101" charset="-122"/>
                <a:cs typeface="Times New Roman" panose="02020603050405020304" charset="0"/>
              </a:rPr>
              <a:t>，我国是一个严重干旱缺水的国家，是全球13个人均水资源最贫乏的国家之一。</a:t>
            </a:r>
            <a:r>
              <a:rPr sz="2300" b="1" kern="100" dirty="0" smtClean="0">
                <a:latin typeface="楷体" panose="02010609060101010101" charset="-122"/>
                <a:ea typeface="楷体" panose="02010609060101010101" charset="-122"/>
                <a:cs typeface="Times New Roman" panose="02020603050405020304" charset="0"/>
              </a:rPr>
              <a:t>水资源严重短缺已经危及人的生存</a:t>
            </a:r>
            <a:r>
              <a:rPr lang="zh-CN" altLang="en-US" sz="2300" b="1" kern="100" dirty="0" smtClean="0">
                <a:latin typeface="楷体" panose="02010609060101010101" charset="-122"/>
                <a:ea typeface="楷体" panose="02010609060101010101" charset="-122"/>
                <a:cs typeface="Times New Roman" panose="02020603050405020304" charset="0"/>
              </a:rPr>
              <a:t>。</a:t>
            </a:r>
            <a:r>
              <a:rPr sz="2300" b="1" kern="100" dirty="0" err="1" smtClean="0">
                <a:latin typeface="楷体" panose="02010609060101010101" charset="-122"/>
                <a:ea typeface="楷体" panose="02010609060101010101" charset="-122"/>
                <a:cs typeface="Times New Roman" panose="02020603050405020304" charset="0"/>
              </a:rPr>
              <a:t>因此合理节约用水</a:t>
            </a:r>
            <a:r>
              <a:rPr sz="2300" b="1" kern="100" dirty="0" err="1">
                <a:latin typeface="楷体" panose="02010609060101010101" charset="-122"/>
                <a:ea typeface="楷体" panose="02010609060101010101" charset="-122"/>
                <a:cs typeface="Times New Roman" panose="02020603050405020304" charset="0"/>
              </a:rPr>
              <a:t>，保护生态环境、维护人与自然和谐相处，保护经济可持续发展，已经成为我们每个人肩负的历史使命和时代责任</a:t>
            </a:r>
            <a:r>
              <a:rPr sz="2300" b="1" kern="100" dirty="0">
                <a:latin typeface="楷体" panose="02010609060101010101" charset="-122"/>
                <a:ea typeface="楷体" panose="02010609060101010101" charset="-122"/>
                <a:cs typeface="Times New Roman" panose="02020603050405020304" charset="0"/>
              </a:rPr>
              <a:t>。</a:t>
            </a:r>
            <a:endParaRPr sz="2300" b="1" kern="100" dirty="0">
              <a:latin typeface="楷体" panose="02010609060101010101" charset="-122"/>
              <a:ea typeface="楷体" panose="02010609060101010101" charset="-122"/>
              <a:cs typeface="Times New Roman" panose="02020603050405020304" charset="0"/>
            </a:endParaRPr>
          </a:p>
          <a:p>
            <a:pPr>
              <a:spcAft>
                <a:spcPts val="0"/>
              </a:spcAft>
            </a:pPr>
            <a:r>
              <a:rPr sz="2300" b="1" kern="100" dirty="0">
                <a:latin typeface="楷体" panose="02010609060101010101" charset="-122"/>
                <a:ea typeface="楷体" panose="02010609060101010101" charset="-122"/>
                <a:cs typeface="Times New Roman" panose="02020603050405020304" charset="0"/>
              </a:rPr>
              <a:t>    </a:t>
            </a:r>
            <a:r>
              <a:rPr sz="2300" b="1" kern="100" dirty="0" smtClean="0">
                <a:latin typeface="楷体" panose="02010609060101010101" charset="-122"/>
                <a:ea typeface="楷体" panose="02010609060101010101" charset="-122"/>
                <a:cs typeface="Times New Roman" panose="02020603050405020304" charset="0"/>
              </a:rPr>
              <a:t>3</a:t>
            </a:r>
            <a:r>
              <a:rPr sz="2300" b="1" kern="100" dirty="0">
                <a:latin typeface="楷体" panose="02010609060101010101" charset="-122"/>
                <a:ea typeface="楷体" panose="02010609060101010101" charset="-122"/>
                <a:cs typeface="Times New Roman" panose="02020603050405020304" charset="0"/>
              </a:rPr>
              <a:t>月22日是第二十二届“世界水日”、3月22—28日第二十七届“中国水周”，值此之际，</a:t>
            </a:r>
            <a:r>
              <a:rPr sz="2300" b="1" kern="100" dirty="0" smtClean="0">
                <a:latin typeface="楷体" panose="02010609060101010101" charset="-122"/>
                <a:ea typeface="楷体" panose="02010609060101010101" charset="-122"/>
                <a:cs typeface="Times New Roman" panose="02020603050405020304" charset="0"/>
              </a:rPr>
              <a:t>我们向全校师生员工发出热切倡议</a:t>
            </a:r>
            <a:r>
              <a:rPr lang="zh-CN" altLang="en-US" sz="2300" b="1" kern="100" dirty="0" smtClean="0">
                <a:latin typeface="楷体" panose="02010609060101010101" charset="-122"/>
                <a:ea typeface="楷体" panose="02010609060101010101" charset="-122"/>
                <a:cs typeface="Times New Roman" panose="02020603050405020304" charset="0"/>
              </a:rPr>
              <a:t>：</a:t>
            </a:r>
            <a:endParaRPr sz="2300" b="1" kern="100" dirty="0">
              <a:latin typeface="楷体" panose="02010609060101010101" charset="-122"/>
              <a:ea typeface="楷体" panose="02010609060101010101" charset="-122"/>
              <a:cs typeface="Times New Roman" panose="02020603050405020304" charset="0"/>
            </a:endParaRPr>
          </a:p>
        </p:txBody>
      </p:sp>
      <p:sp>
        <p:nvSpPr>
          <p:cNvPr id="4" name="文本框 3"/>
          <p:cNvSpPr txBox="1"/>
          <p:nvPr/>
        </p:nvSpPr>
        <p:spPr>
          <a:xfrm>
            <a:off x="2411760" y="2346434"/>
            <a:ext cx="3024336" cy="369332"/>
          </a:xfrm>
          <a:prstGeom prst="rect">
            <a:avLst/>
          </a:prstGeom>
          <a:solidFill>
            <a:schemeClr val="accent2">
              <a:lumMod val="60000"/>
              <a:lumOff val="40000"/>
            </a:schemeClr>
          </a:solidFill>
        </p:spPr>
        <p:txBody>
          <a:bodyPr wrap="square" rtlCol="0">
            <a:spAutoFit/>
          </a:bodyPr>
          <a:lstStyle/>
          <a:p>
            <a:r>
              <a:rPr lang="zh-CN" altLang="en-US" sz="1800" b="1" dirty="0">
                <a:latin typeface="宋体" panose="02010600030101010101" pitchFamily="2" charset="-122"/>
                <a:ea typeface="宋体" panose="02010600030101010101" pitchFamily="2" charset="-122"/>
              </a:rPr>
              <a:t>写出了水的重要性及现状。</a:t>
            </a:r>
            <a:endParaRPr lang="zh-CN" altLang="en-US" sz="1800" b="1"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文本框 1"/>
          <p:cNvSpPr txBox="1"/>
          <p:nvPr/>
        </p:nvSpPr>
        <p:spPr>
          <a:xfrm>
            <a:off x="319911" y="394001"/>
            <a:ext cx="8572569" cy="4401205"/>
          </a:xfrm>
          <a:prstGeom prst="rect">
            <a:avLst/>
          </a:prstGeom>
          <a:noFill/>
        </p:spPr>
        <p:txBody>
          <a:bodyPr wrap="square" rtlCol="0">
            <a:spAutoFit/>
          </a:bodyPr>
          <a:lstStyle/>
          <a:p>
            <a:r>
              <a:rPr lang="en-US" sz="2800" b="1" dirty="0">
                <a:latin typeface="楷体" panose="02010609060101010101" charset="-122"/>
                <a:ea typeface="楷体" panose="02010609060101010101" charset="-122"/>
                <a:cs typeface="楷体" panose="02010609060101010101" charset="-122"/>
              </a:rPr>
              <a:t>    </a:t>
            </a:r>
            <a:r>
              <a:rPr sz="2800" b="1" dirty="0">
                <a:latin typeface="楷体" panose="02010609060101010101" charset="-122"/>
                <a:ea typeface="楷体" panose="02010609060101010101" charset="-122"/>
                <a:cs typeface="楷体" panose="02010609060101010101" charset="-122"/>
              </a:rPr>
              <a:t>一、</a:t>
            </a:r>
            <a:r>
              <a:rPr sz="2800" b="1" dirty="0">
                <a:solidFill>
                  <a:srgbClr val="FF0000"/>
                </a:solidFill>
                <a:latin typeface="楷体" panose="02010609060101010101" charset="-122"/>
                <a:ea typeface="楷体" panose="02010609060101010101" charset="-122"/>
                <a:cs typeface="楷体" panose="02010609060101010101" charset="-122"/>
              </a:rPr>
              <a:t>交代清楚事件发生的时间、地点、人物、起因、经过和结果</a:t>
            </a:r>
            <a:r>
              <a:rPr sz="2800" b="1" dirty="0">
                <a:latin typeface="楷体" panose="02010609060101010101" charset="-122"/>
                <a:ea typeface="楷体" panose="02010609060101010101" charset="-122"/>
                <a:cs typeface="楷体" panose="02010609060101010101" charset="-122"/>
              </a:rPr>
              <a:t>，即六要素。一件事总离不开这六要素，把这方面写清楚了，才能使读者了解事件的来龙去脉。</a:t>
            </a:r>
            <a:endParaRPr sz="2800" b="1" dirty="0">
              <a:latin typeface="楷体" panose="02010609060101010101" charset="-122"/>
              <a:ea typeface="楷体" panose="02010609060101010101" charset="-122"/>
              <a:cs typeface="楷体" panose="02010609060101010101" charset="-122"/>
            </a:endParaRPr>
          </a:p>
          <a:p>
            <a:r>
              <a:rPr sz="2800" b="1" dirty="0">
                <a:latin typeface="楷体" panose="02010609060101010101" charset="-122"/>
                <a:ea typeface="楷体" panose="02010609060101010101" charset="-122"/>
                <a:cs typeface="楷体" panose="02010609060101010101" charset="-122"/>
              </a:rPr>
              <a:t>    </a:t>
            </a:r>
            <a:r>
              <a:rPr sz="2800" b="1" dirty="0" err="1">
                <a:latin typeface="楷体" panose="02010609060101010101" charset="-122"/>
                <a:ea typeface="楷体" panose="02010609060101010101" charset="-122"/>
                <a:cs typeface="楷体" panose="02010609060101010101" charset="-122"/>
              </a:rPr>
              <a:t>二、</a:t>
            </a:r>
            <a:r>
              <a:rPr sz="2800" b="1" dirty="0" err="1">
                <a:solidFill>
                  <a:srgbClr val="FF0000"/>
                </a:solidFill>
                <a:latin typeface="楷体" panose="02010609060101010101" charset="-122"/>
                <a:ea typeface="楷体" panose="02010609060101010101" charset="-122"/>
                <a:cs typeface="楷体" panose="02010609060101010101" charset="-122"/>
              </a:rPr>
              <a:t>要围绕作文的中心选择事件，要选择最能表现作文中心思想的事件做为材料</a:t>
            </a:r>
            <a:r>
              <a:rPr lang="zh-CN" sz="2800" b="1" dirty="0">
                <a:latin typeface="楷体" panose="02010609060101010101" charset="-122"/>
                <a:ea typeface="楷体" panose="02010609060101010101" charset="-122"/>
                <a:cs typeface="楷体" panose="02010609060101010101" charset="-122"/>
              </a:rPr>
              <a:t>。</a:t>
            </a:r>
            <a:r>
              <a:rPr sz="2800" b="1" dirty="0" err="1">
                <a:latin typeface="楷体" panose="02010609060101010101" charset="-122"/>
                <a:ea typeface="楷体" panose="02010609060101010101" charset="-122"/>
                <a:cs typeface="楷体" panose="02010609060101010101" charset="-122"/>
              </a:rPr>
              <a:t>生活中有不少新鲜有趣和激动人心的事</a:t>
            </a:r>
            <a:r>
              <a:rPr lang="zh-CN" sz="2800" b="1" dirty="0">
                <a:latin typeface="楷体" panose="02010609060101010101" charset="-122"/>
                <a:ea typeface="楷体" panose="02010609060101010101" charset="-122"/>
                <a:cs typeface="楷体" panose="02010609060101010101" charset="-122"/>
              </a:rPr>
              <a:t>，</a:t>
            </a:r>
            <a:r>
              <a:rPr sz="2800" b="1" dirty="0">
                <a:latin typeface="楷体" panose="02010609060101010101" charset="-122"/>
                <a:ea typeface="楷体" panose="02010609060101010101" charset="-122"/>
                <a:cs typeface="楷体" panose="02010609060101010101" charset="-122"/>
              </a:rPr>
              <a:t>因此，我们平日要多观察，多想生活中遇到的事。选材要新颖，在别人的作文中常出现的事要少写或不写，这样写出来的作文才有吸引力，有新鲜感。</a:t>
            </a:r>
            <a:endParaRPr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49619" y="483518"/>
            <a:ext cx="8634353" cy="4154984"/>
          </a:xfrm>
          <a:prstGeom prst="rect">
            <a:avLst/>
          </a:prstGeom>
        </p:spPr>
        <p:txBody>
          <a:bodyPr wrap="square">
            <a:spAutoFit/>
          </a:bodyPr>
          <a:lstStyle/>
          <a:p>
            <a:pPr indent="533400">
              <a:spcAft>
                <a:spcPts val="0"/>
              </a:spcAft>
            </a:pPr>
            <a:r>
              <a:rPr lang="en-US" sz="2400" b="1" kern="100" dirty="0" smtClean="0">
                <a:latin typeface="楷体" panose="02010609060101010101" charset="-122"/>
                <a:ea typeface="楷体" panose="02010609060101010101" charset="-122"/>
                <a:cs typeface="Times New Roman" panose="02020603050405020304" charset="0"/>
              </a:rPr>
              <a:t>1</a:t>
            </a:r>
            <a:r>
              <a:rPr lang="en-US" sz="2400" b="1" kern="100" dirty="0">
                <a:latin typeface="楷体" panose="02010609060101010101" charset="-122"/>
                <a:ea typeface="楷体" panose="02010609060101010101" charset="-122"/>
                <a:cs typeface="Times New Roman" panose="02020603050405020304" charset="0"/>
              </a:rPr>
              <a:t>.</a:t>
            </a:r>
            <a:r>
              <a:rPr sz="2400" b="1" kern="100" dirty="0">
                <a:latin typeface="楷体" panose="02010609060101010101" charset="-122"/>
                <a:ea typeface="楷体" panose="02010609060101010101" charset="-122"/>
                <a:cs typeface="Times New Roman" panose="02020603050405020304" charset="0"/>
              </a:rPr>
              <a:t>全面认识节水的重要性和紧迫性，教职员工要积极培养学生的节水意识和习惯，树立节约光荣、浪费可耻的理念，重塑勤俭节约美德;同学们要积极行动起来，从我做起、从点滴做起，充分发挥高校在全社会节水工作中的示范和引领作用。</a:t>
            </a:r>
            <a:endParaRPr sz="2400" b="1" kern="100" dirty="0">
              <a:latin typeface="楷体" panose="02010609060101010101" charset="-122"/>
              <a:ea typeface="楷体" panose="02010609060101010101" charset="-122"/>
              <a:cs typeface="Times New Roman" panose="02020603050405020304" charset="0"/>
            </a:endParaRPr>
          </a:p>
          <a:p>
            <a:pPr indent="533400">
              <a:spcAft>
                <a:spcPts val="0"/>
              </a:spcAft>
            </a:pPr>
            <a:r>
              <a:rPr lang="en-US" sz="2400" b="1" kern="100" dirty="0" smtClean="0">
                <a:latin typeface="楷体" panose="02010609060101010101" charset="-122"/>
                <a:ea typeface="楷体" panose="02010609060101010101" charset="-122"/>
                <a:cs typeface="Times New Roman" panose="02020603050405020304" charset="0"/>
              </a:rPr>
              <a:t>2</a:t>
            </a:r>
            <a:r>
              <a:rPr lang="en-US" sz="2400" b="1" kern="100" dirty="0">
                <a:latin typeface="楷体" panose="02010609060101010101" charset="-122"/>
                <a:ea typeface="楷体" panose="02010609060101010101" charset="-122"/>
                <a:cs typeface="Times New Roman" panose="02020603050405020304" charset="0"/>
              </a:rPr>
              <a:t>.</a:t>
            </a:r>
            <a:r>
              <a:rPr sz="2400" b="1" kern="100" dirty="0">
                <a:latin typeface="楷体" panose="02010609060101010101" charset="-122"/>
                <a:ea typeface="楷体" panose="02010609060101010101" charset="-122"/>
                <a:cs typeface="Times New Roman" panose="02020603050405020304" charset="0"/>
              </a:rPr>
              <a:t>无论是在教室、寝室、办公室还是其它场所，都要注意节约用水，杜绝浪费行为，养成良好节水习惯。</a:t>
            </a:r>
            <a:endParaRPr sz="2400" b="1" kern="100" dirty="0">
              <a:latin typeface="楷体" panose="02010609060101010101" charset="-122"/>
              <a:ea typeface="楷体" panose="02010609060101010101" charset="-122"/>
              <a:cs typeface="Times New Roman" panose="02020603050405020304" charset="0"/>
            </a:endParaRPr>
          </a:p>
          <a:p>
            <a:pPr indent="533400">
              <a:spcAft>
                <a:spcPts val="0"/>
              </a:spcAft>
            </a:pPr>
            <a:r>
              <a:rPr lang="en-US" sz="2400" b="1" kern="100" dirty="0" smtClean="0">
                <a:latin typeface="楷体" panose="02010609060101010101" charset="-122"/>
                <a:ea typeface="楷体" panose="02010609060101010101" charset="-122"/>
                <a:cs typeface="Times New Roman" panose="02020603050405020304" charset="0"/>
                <a:sym typeface="+mn-ea"/>
              </a:rPr>
              <a:t>3</a:t>
            </a:r>
            <a:r>
              <a:rPr lang="en-US" sz="2400" b="1" kern="100" dirty="0">
                <a:latin typeface="楷体" panose="02010609060101010101" charset="-122"/>
                <a:ea typeface="楷体" panose="02010609060101010101" charset="-122"/>
                <a:cs typeface="Times New Roman" panose="02020603050405020304" charset="0"/>
                <a:sym typeface="+mn-ea"/>
              </a:rPr>
              <a:t>.</a:t>
            </a:r>
            <a:r>
              <a:rPr sz="2400" b="1" kern="100" dirty="0">
                <a:latin typeface="楷体" panose="02010609060101010101" charset="-122"/>
                <a:ea typeface="楷体" panose="02010609060101010101" charset="-122"/>
                <a:cs typeface="Times New Roman" panose="02020603050405020304" charset="0"/>
                <a:sym typeface="+mn-ea"/>
              </a:rPr>
              <a:t>爱水、惜水、节水，从小事做起。</a:t>
            </a:r>
            <a:r>
              <a:rPr sz="2400" b="1" kern="100" dirty="0" smtClean="0">
                <a:latin typeface="楷体" panose="02010609060101010101" charset="-122"/>
                <a:ea typeface="楷体" panose="02010609060101010101" charset="-122"/>
                <a:cs typeface="Times New Roman" panose="02020603050405020304" charset="0"/>
                <a:sym typeface="+mn-ea"/>
              </a:rPr>
              <a:t>提倡刷牙少用一口水</a:t>
            </a:r>
            <a:r>
              <a:rPr lang="zh-CN" altLang="en-US" sz="2400" b="1" kern="100" dirty="0" smtClean="0">
                <a:latin typeface="楷体" panose="02010609060101010101" charset="-122"/>
                <a:ea typeface="楷体" panose="02010609060101010101" charset="-122"/>
                <a:cs typeface="Times New Roman" panose="02020603050405020304" charset="0"/>
                <a:sym typeface="+mn-ea"/>
              </a:rPr>
              <a:t>，</a:t>
            </a:r>
            <a:r>
              <a:rPr sz="2400" b="1" kern="100" dirty="0" err="1" smtClean="0">
                <a:latin typeface="楷体" panose="02010609060101010101" charset="-122"/>
                <a:ea typeface="楷体" panose="02010609060101010101" charset="-122"/>
                <a:cs typeface="Times New Roman" panose="02020603050405020304" charset="0"/>
                <a:sym typeface="+mn-ea"/>
              </a:rPr>
              <a:t>洗脸少用一杯水</a:t>
            </a:r>
            <a:r>
              <a:rPr sz="2400" b="1" kern="100" dirty="0" err="1">
                <a:latin typeface="楷体" panose="02010609060101010101" charset="-122"/>
                <a:ea typeface="楷体" panose="02010609060101010101" charset="-122"/>
                <a:cs typeface="Times New Roman" panose="02020603050405020304" charset="0"/>
                <a:sym typeface="+mn-ea"/>
              </a:rPr>
              <a:t>，洗衣少用一盆水。尽量使用脸盆洗脸、</a:t>
            </a:r>
            <a:r>
              <a:rPr sz="2400" b="1" kern="100" dirty="0" err="1" smtClean="0">
                <a:latin typeface="楷体" panose="02010609060101010101" charset="-122"/>
                <a:ea typeface="楷体" panose="02010609060101010101" charset="-122"/>
                <a:cs typeface="Times New Roman" panose="02020603050405020304" charset="0"/>
                <a:sym typeface="+mn-ea"/>
              </a:rPr>
              <a:t>洗手</a:t>
            </a:r>
            <a:r>
              <a:rPr lang="zh-CN" altLang="en-US" sz="2400" b="1" kern="100" dirty="0" smtClean="0">
                <a:latin typeface="楷体" panose="02010609060101010101" charset="-122"/>
                <a:ea typeface="楷体" panose="02010609060101010101" charset="-122"/>
                <a:cs typeface="Times New Roman" panose="02020603050405020304" charset="0"/>
                <a:sym typeface="+mn-ea"/>
              </a:rPr>
              <a:t>，</a:t>
            </a:r>
            <a:r>
              <a:rPr sz="2400" b="1" kern="100" dirty="0" err="1" smtClean="0">
                <a:latin typeface="楷体" panose="02010609060101010101" charset="-122"/>
                <a:ea typeface="楷体" panose="02010609060101010101" charset="-122"/>
                <a:cs typeface="Times New Roman" panose="02020603050405020304" charset="0"/>
                <a:sym typeface="+mn-ea"/>
              </a:rPr>
              <a:t>控制水龙头的开关大小</a:t>
            </a:r>
            <a:r>
              <a:rPr sz="2400" b="1" kern="100" dirty="0" err="1">
                <a:latin typeface="楷体" panose="02010609060101010101" charset="-122"/>
                <a:ea typeface="楷体" panose="02010609060101010101" charset="-122"/>
                <a:cs typeface="Times New Roman" panose="02020603050405020304" charset="0"/>
                <a:sym typeface="+mn-ea"/>
              </a:rPr>
              <a:t>，</a:t>
            </a:r>
            <a:r>
              <a:rPr sz="2400" b="1" kern="100" dirty="0" err="1" smtClean="0">
                <a:latin typeface="楷体" panose="02010609060101010101" charset="-122"/>
                <a:ea typeface="楷体" panose="02010609060101010101" charset="-122"/>
                <a:cs typeface="Times New Roman" panose="02020603050405020304" charset="0"/>
                <a:sym typeface="+mn-ea"/>
              </a:rPr>
              <a:t>不要长流</a:t>
            </a:r>
            <a:r>
              <a:rPr lang="zh-CN" altLang="en-US" sz="2400" b="1" kern="100" dirty="0" smtClean="0">
                <a:latin typeface="楷体" panose="02010609060101010101" charset="-122"/>
                <a:ea typeface="楷体" panose="02010609060101010101" charset="-122"/>
                <a:cs typeface="Times New Roman" panose="02020603050405020304" charset="0"/>
                <a:sym typeface="+mn-ea"/>
              </a:rPr>
              <a:t>；</a:t>
            </a:r>
            <a:r>
              <a:rPr sz="2400" b="1" kern="100" dirty="0" err="1" smtClean="0">
                <a:latin typeface="楷体" panose="02010609060101010101" charset="-122"/>
                <a:ea typeface="楷体" panose="02010609060101010101" charset="-122"/>
                <a:cs typeface="Times New Roman" panose="02020603050405020304" charset="0"/>
                <a:sym typeface="+mn-ea"/>
              </a:rPr>
              <a:t>缩短洗漱时间</a:t>
            </a:r>
            <a:r>
              <a:rPr sz="2400" b="1" kern="100" dirty="0" err="1">
                <a:latin typeface="楷体" panose="02010609060101010101" charset="-122"/>
                <a:ea typeface="楷体" panose="02010609060101010101" charset="-122"/>
                <a:cs typeface="Times New Roman" panose="02020603050405020304" charset="0"/>
                <a:sym typeface="+mn-ea"/>
              </a:rPr>
              <a:t>，用完后立即关闭用水器具</a:t>
            </a:r>
            <a:r>
              <a:rPr sz="2400" b="1" kern="100" dirty="0" err="1" smtClean="0">
                <a:latin typeface="楷体" panose="02010609060101010101" charset="-122"/>
                <a:ea typeface="楷体" panose="02010609060101010101" charset="-122"/>
                <a:cs typeface="Times New Roman" panose="02020603050405020304" charset="0"/>
                <a:sym typeface="+mn-ea"/>
              </a:rPr>
              <a:t>;用洗衣机洗少量衣服时，水位不要定得太高</a:t>
            </a:r>
            <a:r>
              <a:rPr sz="2400" b="1" kern="100" dirty="0" smtClean="0">
                <a:latin typeface="楷体" panose="02010609060101010101" charset="-122"/>
                <a:ea typeface="楷体" panose="02010609060101010101" charset="-122"/>
                <a:cs typeface="Times New Roman" panose="02020603050405020304" charset="0"/>
                <a:sym typeface="+mn-ea"/>
              </a:rPr>
              <a:t>。</a:t>
            </a:r>
            <a:endParaRPr sz="2400" b="1" kern="100" dirty="0" smtClean="0">
              <a:latin typeface="楷体" panose="02010609060101010101" charset="-122"/>
              <a:ea typeface="楷体" panose="02010609060101010101" charset="-122"/>
              <a:cs typeface="Times New Roman" panose="02020603050405020304" charset="0"/>
            </a:endParaRPr>
          </a:p>
          <a:p>
            <a:pPr indent="533400">
              <a:spcAft>
                <a:spcPts val="0"/>
              </a:spcAft>
            </a:pPr>
            <a:r>
              <a:rPr lang="en-US" sz="2400" b="1" kern="100" dirty="0" smtClean="0">
                <a:latin typeface="楷体" panose="02010609060101010101" charset="-122"/>
                <a:ea typeface="楷体" panose="02010609060101010101" charset="-122"/>
                <a:cs typeface="Times New Roman" panose="02020603050405020304" charset="0"/>
                <a:sym typeface="+mn-ea"/>
              </a:rPr>
              <a:t>4.</a:t>
            </a:r>
            <a:r>
              <a:rPr sz="2400" b="1" kern="100" dirty="0" smtClean="0">
                <a:latin typeface="楷体" panose="02010609060101010101" charset="-122"/>
                <a:ea typeface="楷体" panose="02010609060101010101" charset="-122"/>
                <a:cs typeface="Times New Roman" panose="02020603050405020304" charset="0"/>
                <a:sym typeface="+mn-ea"/>
              </a:rPr>
              <a:t>倡导一水多用，洗菜水、洗脸水可用于冲厕。</a:t>
            </a:r>
            <a:endParaRPr sz="24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3066" y="397063"/>
            <a:ext cx="8776022" cy="3323987"/>
          </a:xfrm>
          <a:prstGeom prst="rect">
            <a:avLst/>
          </a:prstGeom>
        </p:spPr>
        <p:txBody>
          <a:bodyPr wrap="square">
            <a:spAutoFit/>
          </a:bodyPr>
          <a:lstStyle/>
          <a:p>
            <a:pPr indent="533400"/>
            <a:r>
              <a:rPr lang="en-US" sz="2100" b="1" kern="100" dirty="0" smtClean="0">
                <a:latin typeface="楷体" panose="02010609060101010101" charset="-122"/>
                <a:ea typeface="楷体" panose="02010609060101010101" charset="-122"/>
                <a:cs typeface="Times New Roman" panose="02020603050405020304" charset="0"/>
              </a:rPr>
              <a:t>5</a:t>
            </a:r>
            <a:r>
              <a:rPr lang="en-US" sz="2100" b="1" kern="100" dirty="0">
                <a:latin typeface="楷体" panose="02010609060101010101" charset="-122"/>
                <a:ea typeface="楷体" panose="02010609060101010101" charset="-122"/>
                <a:cs typeface="Times New Roman" panose="02020603050405020304" charset="0"/>
              </a:rPr>
              <a:t>.</a:t>
            </a:r>
            <a:r>
              <a:rPr sz="2100" b="1" kern="100" dirty="0">
                <a:latin typeface="楷体" panose="02010609060101010101" charset="-122"/>
                <a:ea typeface="楷体" panose="02010609060101010101" charset="-122"/>
                <a:cs typeface="Times New Roman" panose="02020603050405020304" charset="0"/>
                <a:sym typeface="+mn-ea"/>
              </a:rPr>
              <a:t>遇见水管跑水或漏水情况，应随时关闭或及时告之后勤部门，有好的节水用水的方法或建议可以向周围同学介绍或向学校后勤部门建议。</a:t>
            </a:r>
            <a:endParaRPr sz="2100" b="1" kern="100" dirty="0">
              <a:latin typeface="楷体" panose="02010609060101010101" charset="-122"/>
              <a:ea typeface="楷体" panose="02010609060101010101" charset="-122"/>
              <a:cs typeface="Times New Roman" panose="02020603050405020304" charset="0"/>
            </a:endParaRPr>
          </a:p>
          <a:p>
            <a:pPr indent="533400"/>
            <a:r>
              <a:rPr sz="2100" b="1" kern="100" dirty="0" err="1" smtClean="0">
                <a:latin typeface="楷体" panose="02010609060101010101" charset="-122"/>
                <a:ea typeface="楷体" panose="02010609060101010101" charset="-122"/>
                <a:cs typeface="Times New Roman" panose="02020603050405020304" charset="0"/>
                <a:sym typeface="+mn-ea"/>
              </a:rPr>
              <a:t>涓涓细流</a:t>
            </a:r>
            <a:r>
              <a:rPr sz="2100" b="1" kern="100" dirty="0" err="1">
                <a:latin typeface="楷体" panose="02010609060101010101" charset="-122"/>
                <a:ea typeface="楷体" panose="02010609060101010101" charset="-122"/>
                <a:cs typeface="Times New Roman" panose="02020603050405020304" charset="0"/>
                <a:sym typeface="+mn-ea"/>
              </a:rPr>
              <a:t>，汇成汪洋。你节约一滴水，也许可以孕育一棵绿色生命;他节约一滴水，可以救活一只云雀，千百万人联合起来</a:t>
            </a:r>
            <a:r>
              <a:rPr sz="2100" b="1" kern="100" dirty="0" err="1" smtClean="0">
                <a:latin typeface="楷体" panose="02010609060101010101" charset="-122"/>
                <a:ea typeface="楷体" panose="02010609060101010101" charset="-122"/>
                <a:cs typeface="Times New Roman" panose="02020603050405020304" charset="0"/>
                <a:sym typeface="+mn-ea"/>
              </a:rPr>
              <a:t>，拯救的将是人类</a:t>
            </a:r>
            <a:r>
              <a:rPr lang="zh-CN" altLang="en-US" sz="2100" b="1" kern="100" dirty="0" smtClean="0">
                <a:latin typeface="楷体" panose="02010609060101010101" charset="-122"/>
                <a:ea typeface="楷体" panose="02010609060101010101" charset="-122"/>
                <a:cs typeface="Times New Roman" panose="02020603050405020304" charset="0"/>
                <a:sym typeface="+mn-ea"/>
              </a:rPr>
              <a:t>。</a:t>
            </a:r>
            <a:endParaRPr lang="en-US" altLang="zh-CN" sz="2100" b="1" kern="100" dirty="0" smtClean="0">
              <a:latin typeface="楷体" panose="02010609060101010101" charset="-122"/>
              <a:ea typeface="楷体" panose="02010609060101010101" charset="-122"/>
              <a:cs typeface="Times New Roman" panose="02020603050405020304" charset="0"/>
              <a:sym typeface="+mn-ea"/>
            </a:endParaRPr>
          </a:p>
          <a:p>
            <a:pPr indent="533400"/>
            <a:r>
              <a:rPr sz="2100" b="1" kern="100" dirty="0" smtClean="0">
                <a:latin typeface="楷体" panose="02010609060101010101" charset="-122"/>
                <a:ea typeface="楷体" panose="02010609060101010101" charset="-122"/>
                <a:cs typeface="Times New Roman" panose="02020603050405020304" charset="0"/>
                <a:sym typeface="+mn-ea"/>
              </a:rPr>
              <a:t>让我们用自己的实际行动，从我做起，从现在做起，从身边的小事做起，树立良好的用水忧患意识、节水意识，养成良好的用水习惯，争做生命之源的呵护者、城市节水的参与者、校园与家庭节水的实践者，为构建人水和谐做出自己的贡献。</a:t>
            </a:r>
            <a:endParaRPr lang="en-US" sz="2100" b="1" kern="100" dirty="0" smtClean="0">
              <a:latin typeface="楷体" panose="02010609060101010101" charset="-122"/>
              <a:ea typeface="楷体" panose="02010609060101010101" charset="-122"/>
              <a:cs typeface="Times New Roman" panose="02020603050405020304" charset="0"/>
              <a:sym typeface="+mn-ea"/>
            </a:endParaRPr>
          </a:p>
          <a:p>
            <a:pPr indent="533400" algn="r"/>
            <a:r>
              <a:rPr lang="zh-CN" sz="2100" b="1" kern="100" dirty="0" smtClean="0">
                <a:latin typeface="楷体" panose="02010609060101010101" charset="-122"/>
                <a:ea typeface="楷体" panose="02010609060101010101" charset="-122"/>
                <a:cs typeface="Times New Roman" panose="02020603050405020304" charset="0"/>
              </a:rPr>
              <a:t>倡议</a:t>
            </a:r>
            <a:r>
              <a:rPr lang="zh-CN" sz="2100" b="1" kern="100" dirty="0">
                <a:latin typeface="楷体" panose="02010609060101010101" charset="-122"/>
                <a:ea typeface="楷体" panose="02010609060101010101" charset="-122"/>
                <a:cs typeface="Times New Roman" panose="02020603050405020304" charset="0"/>
              </a:rPr>
              <a:t>人：xx节能减排</a:t>
            </a:r>
            <a:r>
              <a:rPr lang="zh-CN" sz="2100" b="1" kern="100" dirty="0" smtClean="0">
                <a:latin typeface="楷体" panose="02010609060101010101" charset="-122"/>
                <a:ea typeface="楷体" panose="02010609060101010101" charset="-122"/>
                <a:cs typeface="Times New Roman" panose="02020603050405020304" charset="0"/>
              </a:rPr>
              <a:t>办公室                                                                                                        </a:t>
            </a:r>
            <a:r>
              <a:rPr lang="zh-CN" sz="2100" b="1" kern="100" dirty="0">
                <a:latin typeface="楷体" panose="02010609060101010101" charset="-122"/>
                <a:ea typeface="楷体" panose="02010609060101010101" charset="-122"/>
                <a:cs typeface="Times New Roman" panose="02020603050405020304" charset="0"/>
              </a:rPr>
              <a:t>20</a:t>
            </a:r>
            <a:r>
              <a:rPr lang="en-US" altLang="zh-CN" sz="2100" b="1" kern="100" dirty="0">
                <a:latin typeface="楷体" panose="02010609060101010101" charset="-122"/>
                <a:ea typeface="楷体" panose="02010609060101010101" charset="-122"/>
                <a:cs typeface="Times New Roman" panose="02020603050405020304" charset="0"/>
              </a:rPr>
              <a:t>19</a:t>
            </a:r>
            <a:r>
              <a:rPr lang="zh-CN" sz="2100" b="1" kern="100" dirty="0">
                <a:latin typeface="楷体" panose="02010609060101010101" charset="-122"/>
                <a:ea typeface="楷体" panose="02010609060101010101" charset="-122"/>
                <a:cs typeface="Times New Roman" panose="02020603050405020304" charset="0"/>
              </a:rPr>
              <a:t>年3月17日</a:t>
            </a:r>
            <a:endParaRPr lang="zh-CN" sz="2100" b="1" kern="100" dirty="0">
              <a:latin typeface="楷体" panose="02010609060101010101" charset="-122"/>
              <a:ea typeface="楷体" panose="02010609060101010101" charset="-122"/>
              <a:cs typeface="Times New Roman" panose="02020603050405020304" charset="0"/>
            </a:endParaRPr>
          </a:p>
        </p:txBody>
      </p:sp>
      <p:sp>
        <p:nvSpPr>
          <p:cNvPr id="4" name="文本框 3"/>
          <p:cNvSpPr txBox="1"/>
          <p:nvPr/>
        </p:nvSpPr>
        <p:spPr>
          <a:xfrm>
            <a:off x="424123" y="3767455"/>
            <a:ext cx="8317345" cy="1200329"/>
          </a:xfrm>
          <a:prstGeom prst="rect">
            <a:avLst/>
          </a:prstGeom>
          <a:solidFill>
            <a:schemeClr val="accent2">
              <a:lumMod val="60000"/>
              <a:lumOff val="40000"/>
            </a:schemeClr>
          </a:solidFill>
        </p:spPr>
        <p:txBody>
          <a:bodyPr wrap="square" rtlCol="0">
            <a:spAutoFit/>
          </a:bodyPr>
          <a:lstStyle/>
          <a:p>
            <a:r>
              <a:rPr lang="en-US" altLang="zh-CN" sz="2400" b="1" dirty="0">
                <a:latin typeface="宋体" panose="02010600030101010101" pitchFamily="2" charset="-122"/>
                <a:ea typeface="宋体" panose="02010600030101010101" pitchFamily="2" charset="-122"/>
              </a:rPr>
              <a:t>    </a:t>
            </a:r>
            <a:r>
              <a:rPr lang="zh-CN" altLang="en-US" sz="2400" b="1" dirty="0">
                <a:latin typeface="宋体" panose="02010600030101010101" pitchFamily="2" charset="-122"/>
                <a:ea typeface="宋体" panose="02010600030101010101" pitchFamily="2" charset="-122"/>
              </a:rPr>
              <a:t>文章采取了简单可行的措施，使人们保护水资源是力所能及的。这样使文章更具有说服力，也体现了作者呼吁人们保护水资源的真情实感。</a:t>
            </a:r>
            <a:endParaRPr lang="zh-CN" altLang="en-US" sz="2400" b="1"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矩形 1"/>
          <p:cNvSpPr/>
          <p:nvPr/>
        </p:nvSpPr>
        <p:spPr>
          <a:xfrm>
            <a:off x="495668" y="987574"/>
            <a:ext cx="8180788" cy="2554545"/>
          </a:xfrm>
          <a:prstGeom prst="rect">
            <a:avLst/>
          </a:prstGeom>
        </p:spPr>
        <p:txBody>
          <a:bodyPr wrap="square">
            <a:spAutoFit/>
          </a:bodyPr>
          <a:lstStyle/>
          <a:p>
            <a:r>
              <a:rPr lang="zh-CN" altLang="zh-CN" sz="3200" b="1" dirty="0">
                <a:solidFill>
                  <a:srgbClr val="FF0000"/>
                </a:solidFill>
                <a:latin typeface="黑体" panose="02010609060101010101" pitchFamily="49" charset="-122"/>
                <a:ea typeface="黑体" panose="02010609060101010101" pitchFamily="49" charset="-122"/>
              </a:rPr>
              <a:t>评语：</a:t>
            </a:r>
            <a:endParaRPr lang="zh-CN" altLang="zh-CN" sz="3200" b="1" dirty="0">
              <a:latin typeface="黑体" panose="02010609060101010101" pitchFamily="49" charset="-122"/>
              <a:ea typeface="黑体" panose="02010609060101010101" pitchFamily="49" charset="-122"/>
            </a:endParaRPr>
          </a:p>
          <a:p>
            <a:pPr indent="269240"/>
            <a:r>
              <a:rPr lang="zh-CN" altLang="zh-CN" sz="3200" b="1" dirty="0">
                <a:latin typeface="黑体" panose="02010609060101010101" pitchFamily="49" charset="-122"/>
                <a:ea typeface="黑体" panose="02010609060101010101" pitchFamily="49" charset="-122"/>
              </a:rPr>
              <a:t> </a:t>
            </a:r>
            <a:r>
              <a:rPr lang="zh-CN" altLang="zh-CN" sz="3200" b="1" dirty="0" smtClean="0">
                <a:latin typeface="黑体" panose="02010609060101010101" pitchFamily="49" charset="-122"/>
                <a:ea typeface="黑体" panose="02010609060101010101" pitchFamily="49" charset="-122"/>
              </a:rPr>
              <a:t> </a:t>
            </a:r>
            <a:r>
              <a:rPr lang="zh-CN" altLang="zh-CN" sz="3200" b="1" dirty="0">
                <a:latin typeface="黑体" panose="02010609060101010101" pitchFamily="49" charset="-122"/>
                <a:ea typeface="黑体" panose="02010609060101010101" pitchFamily="49" charset="-122"/>
              </a:rPr>
              <a:t>本文是一篇倡议书，书写格式正确</a:t>
            </a:r>
            <a:r>
              <a:rPr lang="zh-CN" altLang="en-US" sz="3200" b="1" dirty="0">
                <a:latin typeface="黑体" panose="02010609060101010101" pitchFamily="49" charset="-122"/>
                <a:ea typeface="黑体" panose="02010609060101010101" pitchFamily="49" charset="-122"/>
              </a:rPr>
              <a:t>。列举了现在水资源的状况，保护水资源势在必行，倡议书言语真挚感人，起到了很好的呼吁作用，提出了合理的建议。</a:t>
            </a:r>
            <a:endParaRPr lang="zh-CN" altLang="en-US" sz="32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26235" y="499745"/>
            <a:ext cx="5512435" cy="922020"/>
          </a:xfrm>
          <a:prstGeom prst="rect">
            <a:avLst/>
          </a:prstGeom>
          <a:noFill/>
        </p:spPr>
        <p:txBody>
          <a:bodyPr wrap="square" rtlCol="0">
            <a:spAutoFit/>
          </a:bodyPr>
          <a:lstStyle/>
          <a:p>
            <a:pPr algn="ctr"/>
            <a:r>
              <a:rPr lang="zh-CN" altLang="en-US" sz="5400" b="1">
                <a:solidFill>
                  <a:srgbClr val="FF00FF"/>
                </a:solidFill>
              </a:rPr>
              <a:t>练习</a:t>
            </a:r>
            <a:endParaRPr lang="zh-CN" altLang="en-US" sz="5400" b="1">
              <a:solidFill>
                <a:srgbClr val="FF00FF"/>
              </a:solidFill>
            </a:endParaRPr>
          </a:p>
        </p:txBody>
      </p:sp>
      <p:sp>
        <p:nvSpPr>
          <p:cNvPr id="3" name="文本框 2"/>
          <p:cNvSpPr txBox="1"/>
          <p:nvPr/>
        </p:nvSpPr>
        <p:spPr>
          <a:xfrm>
            <a:off x="683568" y="1563638"/>
            <a:ext cx="7515552" cy="2062103"/>
          </a:xfrm>
          <a:prstGeom prst="rect">
            <a:avLst/>
          </a:prstGeom>
          <a:noFill/>
        </p:spPr>
        <p:txBody>
          <a:bodyPr wrap="square" rtlCol="0">
            <a:spAutoFit/>
          </a:bodyPr>
          <a:lstStyle>
            <a:defPPr>
              <a:defRPr lang="zh-CN"/>
            </a:defPPr>
            <a:lvl1pPr indent="723900" fontAlgn="auto">
              <a:defRPr sz="3200" b="1">
                <a:latin typeface="黑体" panose="02010609060101010101" pitchFamily="49" charset="-122"/>
                <a:ea typeface="黑体" panose="02010609060101010101" pitchFamily="49" charset="-122"/>
              </a:defRPr>
            </a:lvl1pPr>
          </a:lstStyle>
          <a:p>
            <a:r>
              <a:rPr lang="zh-CN" altLang="en-US" dirty="0"/>
              <a:t>我们都生活在社区里面，作为社区里面的一份子，虽然我们年龄小，但是责任并不小。我们要为社区发出哪些倡议呢？试着写一写吧！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9512" y="146700"/>
            <a:ext cx="8712968" cy="4801314"/>
          </a:xfrm>
          <a:prstGeom prst="rect">
            <a:avLst/>
          </a:prstGeom>
          <a:noFill/>
        </p:spPr>
        <p:txBody>
          <a:bodyPr wrap="square" rtlCol="0" anchor="t">
            <a:spAutoFit/>
          </a:bodyPr>
          <a:lstStyle/>
          <a:p>
            <a:pPr algn="ctr"/>
            <a:r>
              <a:rPr lang="zh-CN" altLang="en-US" sz="1600" b="1" dirty="0"/>
              <a:t>倡议书</a:t>
            </a:r>
            <a:endParaRPr lang="zh-CN" altLang="en-US" sz="1600" b="1" dirty="0"/>
          </a:p>
          <a:p>
            <a:r>
              <a:rPr lang="zh-CN" altLang="en-US" sz="1700" b="1" dirty="0" smtClean="0">
                <a:latin typeface="楷体" panose="02010609060101010101" charset="-122"/>
                <a:ea typeface="楷体" panose="02010609060101010101" charset="-122"/>
              </a:rPr>
              <a:t>小区</a:t>
            </a:r>
            <a:r>
              <a:rPr lang="zh-CN" altLang="en-US" sz="1700" b="1" dirty="0">
                <a:latin typeface="楷体" panose="02010609060101010101" charset="-122"/>
                <a:ea typeface="楷体" panose="02010609060101010101" charset="-122"/>
              </a:rPr>
              <a:t>的全体居民们：</a:t>
            </a:r>
            <a:endParaRPr lang="zh-CN" altLang="en-US" sz="1700" b="1" dirty="0">
              <a:latin typeface="楷体" panose="02010609060101010101" charset="-122"/>
              <a:ea typeface="楷体" panose="02010609060101010101" charset="-122"/>
            </a:endParaRPr>
          </a:p>
          <a:p>
            <a:r>
              <a:rPr lang="zh-CN" altLang="en-US" sz="1700" b="1" dirty="0">
                <a:latin typeface="楷体" panose="02010609060101010101" charset="-122"/>
                <a:ea typeface="楷体" panose="02010609060101010101" charset="-122"/>
              </a:rPr>
              <a:t>　　大家好，我是住在本小区的一名少年，我曾为我们的小区感到骄傲。一幢幢粉色的居民楼有顺序的排列着，小区里，还有一个百花争艳的小花坛，嫩绿的小草富有生机，树木一棵棵的挺立着，一切都多么美好！可是近些日子来，我们小区的环境卫生出现了一些不良现象：</a:t>
            </a:r>
            <a:endParaRPr lang="zh-CN" altLang="en-US" sz="1700" b="1" dirty="0">
              <a:latin typeface="楷体" panose="02010609060101010101" charset="-122"/>
              <a:ea typeface="楷体" panose="02010609060101010101" charset="-122"/>
            </a:endParaRPr>
          </a:p>
          <a:p>
            <a:r>
              <a:rPr lang="zh-CN" altLang="en-US" sz="1700" b="1" dirty="0">
                <a:latin typeface="楷体" panose="02010609060101010101" charset="-122"/>
                <a:ea typeface="楷体" panose="02010609060101010101" charset="-122"/>
              </a:rPr>
              <a:t>　　原本绿油油的草坪，被一些居民“霸占”了，他们把草刨了，种上了白菜、韭菜、</a:t>
            </a:r>
            <a:r>
              <a:rPr lang="zh-CN" altLang="en-US" sz="1700" b="1" dirty="0" smtClean="0">
                <a:latin typeface="楷体" panose="02010609060101010101" charset="-122"/>
                <a:ea typeface="楷体" panose="02010609060101010101" charset="-122"/>
              </a:rPr>
              <a:t>葱，公共</a:t>
            </a:r>
            <a:r>
              <a:rPr lang="zh-CN" altLang="en-US" sz="1700" b="1" dirty="0">
                <a:latin typeface="楷体" panose="02010609060101010101" charset="-122"/>
                <a:ea typeface="楷体" panose="02010609060101010101" charset="-122"/>
              </a:rPr>
              <a:t>草坪成了他们自家的“小菜园”，为了浇灌蔬菜，他们还打了井，原来立在草坪里的宣传牌都被砍下来当废品卖了，整齐的草坪被</a:t>
            </a:r>
            <a:r>
              <a:rPr lang="zh-CN" altLang="en-US" sz="1700" b="1" dirty="0" smtClean="0">
                <a:latin typeface="楷体" panose="02010609060101010101" charset="-122"/>
                <a:ea typeface="楷体" panose="02010609060101010101" charset="-122"/>
              </a:rPr>
              <a:t>分离得支离破碎</a:t>
            </a:r>
            <a:r>
              <a:rPr lang="zh-CN" altLang="en-US" sz="1700" b="1" dirty="0">
                <a:latin typeface="楷体" panose="02010609060101010101" charset="-122"/>
                <a:ea typeface="楷体" panose="02010609060101010101" charset="-122"/>
              </a:rPr>
              <a:t>，乱七八糟。我看了，真心疼。大家难道喜欢这个样子吗？</a:t>
            </a:r>
            <a:endParaRPr lang="zh-CN" altLang="en-US" sz="1700" b="1" dirty="0">
              <a:latin typeface="楷体" panose="02010609060101010101" charset="-122"/>
              <a:ea typeface="楷体" panose="02010609060101010101" charset="-122"/>
            </a:endParaRPr>
          </a:p>
          <a:p>
            <a:r>
              <a:rPr lang="zh-CN" altLang="en-US" sz="1700" b="1" dirty="0">
                <a:latin typeface="楷体" panose="02010609060101010101" charset="-122"/>
                <a:ea typeface="楷体" panose="02010609060101010101" charset="-122"/>
              </a:rPr>
              <a:t>　　环境和我们人类息息相关，乱打井，虽然有了短暂的利益，但以后呢？水资源是有限的！到地下水被抽干的那一天，我们怎么办？</a:t>
            </a:r>
            <a:endParaRPr lang="zh-CN" altLang="en-US" sz="1700" b="1" dirty="0">
              <a:latin typeface="楷体" panose="02010609060101010101" charset="-122"/>
              <a:ea typeface="楷体" panose="02010609060101010101" charset="-122"/>
            </a:endParaRPr>
          </a:p>
          <a:p>
            <a:r>
              <a:rPr lang="zh-CN" altLang="en-US" sz="1700" b="1" dirty="0">
                <a:latin typeface="楷体" panose="02010609060101010101" charset="-122"/>
                <a:ea typeface="楷体" panose="02010609060101010101" charset="-122"/>
              </a:rPr>
              <a:t>　　小区墙上明明印着大红字：“人人都来讲环保，共创优美好家园”，说的多好啊，可是我们做到了吗？为了自己的利益，却影响了</a:t>
            </a:r>
            <a:r>
              <a:rPr lang="zh-CN" altLang="en-US" sz="1700" b="1" dirty="0" smtClean="0">
                <a:latin typeface="楷体" panose="02010609060101010101" charset="-122"/>
                <a:ea typeface="楷体" panose="02010609060101010101" charset="-122"/>
              </a:rPr>
              <a:t>整个小区</a:t>
            </a:r>
            <a:r>
              <a:rPr lang="zh-CN" altLang="en-US" sz="1700" b="1" dirty="0">
                <a:latin typeface="楷体" panose="02010609060101010101" charset="-122"/>
                <a:ea typeface="楷体" panose="02010609060101010101" charset="-122"/>
              </a:rPr>
              <a:t>的容貌！这些可恶的“毁容师”！</a:t>
            </a:r>
            <a:endParaRPr lang="zh-CN" altLang="en-US" sz="1700" b="1" dirty="0">
              <a:latin typeface="楷体" panose="02010609060101010101" charset="-122"/>
              <a:ea typeface="楷体" panose="02010609060101010101" charset="-122"/>
            </a:endParaRPr>
          </a:p>
          <a:p>
            <a:r>
              <a:rPr lang="zh-CN" altLang="en-US" sz="1700" b="1" dirty="0">
                <a:latin typeface="楷体" panose="02010609060101010101" charset="-122"/>
                <a:ea typeface="楷体" panose="02010609060101010101" charset="-122"/>
              </a:rPr>
              <a:t>　　小区的全体居民啊！大家一起行动起来把！保护我们的环境，为我们，为地球做一点贡献吧</a:t>
            </a:r>
            <a:r>
              <a:rPr lang="zh-CN" altLang="en-US" sz="1700" b="1" dirty="0" smtClean="0">
                <a:latin typeface="楷体" panose="02010609060101010101" charset="-122"/>
                <a:ea typeface="楷体" panose="02010609060101010101" charset="-122"/>
              </a:rPr>
              <a:t>！</a:t>
            </a:r>
            <a:endParaRPr lang="en-US" altLang="zh-CN" sz="1700" b="1" dirty="0" smtClean="0">
              <a:latin typeface="楷体" panose="02010609060101010101" charset="-122"/>
              <a:ea typeface="楷体" panose="02010609060101010101" charset="-122"/>
            </a:endParaRPr>
          </a:p>
          <a:p>
            <a:pPr algn="r"/>
            <a:r>
              <a:rPr lang="zh-CN" altLang="en-US" sz="1700" b="1" dirty="0" smtClean="0">
                <a:latin typeface="楷体" panose="02010609060101010101" charset="-122"/>
                <a:ea typeface="楷体" panose="02010609060101010101" charset="-122"/>
              </a:rPr>
              <a:t>                                          </a:t>
            </a:r>
            <a:r>
              <a:rPr lang="zh-CN" altLang="en-US" sz="1700" b="1" dirty="0">
                <a:latin typeface="楷体" panose="02010609060101010101" charset="-122"/>
                <a:ea typeface="楷体" panose="02010609060101010101" charset="-122"/>
              </a:rPr>
              <a:t>倡议人</a:t>
            </a:r>
            <a:r>
              <a:rPr lang="zh-CN" altLang="en-US" sz="1700" b="1" dirty="0" smtClean="0">
                <a:latin typeface="楷体" panose="02010609060101010101" charset="-122"/>
                <a:ea typeface="楷体" panose="02010609060101010101" charset="-122"/>
              </a:rPr>
              <a:t>：一</a:t>
            </a:r>
            <a:r>
              <a:rPr lang="zh-CN" altLang="en-US" sz="1700" b="1" dirty="0">
                <a:latin typeface="楷体" panose="02010609060101010101" charset="-122"/>
                <a:ea typeface="楷体" panose="02010609060101010101" charset="-122"/>
              </a:rPr>
              <a:t>位小居民</a:t>
            </a:r>
            <a:endParaRPr lang="zh-CN" altLang="en-US" sz="1700" b="1" dirty="0">
              <a:latin typeface="楷体" panose="02010609060101010101" charset="-122"/>
              <a:ea typeface="楷体" panose="02010609060101010101" charset="-122"/>
            </a:endParaRPr>
          </a:p>
          <a:p>
            <a:pPr algn="r"/>
            <a:r>
              <a:rPr lang="zh-CN" sz="1700" b="1" kern="100" dirty="0" smtClean="0">
                <a:latin typeface="楷体" panose="02010609060101010101" charset="-122"/>
                <a:ea typeface="楷体" panose="02010609060101010101" charset="-122"/>
                <a:cs typeface="Times New Roman" panose="02020603050405020304" charset="0"/>
                <a:sym typeface="+mn-ea"/>
              </a:rPr>
              <a:t>20</a:t>
            </a:r>
            <a:r>
              <a:rPr lang="en-US" altLang="zh-CN" sz="1700" b="1" kern="100" dirty="0" smtClean="0">
                <a:latin typeface="楷体" panose="02010609060101010101" charset="-122"/>
                <a:ea typeface="楷体" panose="02010609060101010101" charset="-122"/>
                <a:cs typeface="Times New Roman" panose="02020603050405020304" charset="0"/>
                <a:sym typeface="+mn-ea"/>
              </a:rPr>
              <a:t>20</a:t>
            </a:r>
            <a:r>
              <a:rPr lang="zh-CN" sz="1700" b="1" kern="100" dirty="0" smtClean="0">
                <a:latin typeface="楷体" panose="02010609060101010101" charset="-122"/>
                <a:ea typeface="楷体" panose="02010609060101010101" charset="-122"/>
                <a:cs typeface="Times New Roman" panose="02020603050405020304" charset="0"/>
                <a:sym typeface="+mn-ea"/>
              </a:rPr>
              <a:t>年</a:t>
            </a:r>
            <a:r>
              <a:rPr lang="en-US" altLang="zh-CN" sz="1700" b="1" kern="100" dirty="0">
                <a:latin typeface="楷体" panose="02010609060101010101" charset="-122"/>
                <a:ea typeface="楷体" panose="02010609060101010101" charset="-122"/>
                <a:cs typeface="Times New Roman" panose="02020603050405020304" charset="0"/>
                <a:sym typeface="+mn-ea"/>
              </a:rPr>
              <a:t>5</a:t>
            </a:r>
            <a:r>
              <a:rPr lang="zh-CN" sz="1700" b="1" kern="100" dirty="0">
                <a:latin typeface="楷体" panose="02010609060101010101" charset="-122"/>
                <a:ea typeface="楷体" panose="02010609060101010101" charset="-122"/>
                <a:cs typeface="Times New Roman" panose="02020603050405020304" charset="0"/>
                <a:sym typeface="+mn-ea"/>
              </a:rPr>
              <a:t>月</a:t>
            </a:r>
            <a:r>
              <a:rPr lang="en-US" altLang="zh-CN" sz="1700" b="1" kern="100" dirty="0">
                <a:latin typeface="楷体" panose="02010609060101010101" charset="-122"/>
                <a:ea typeface="楷体" panose="02010609060101010101" charset="-122"/>
                <a:cs typeface="Times New Roman" panose="02020603050405020304" charset="0"/>
                <a:sym typeface="+mn-ea"/>
              </a:rPr>
              <a:t>5</a:t>
            </a:r>
            <a:r>
              <a:rPr lang="zh-CN" sz="1700" b="1" kern="100" dirty="0">
                <a:latin typeface="楷体" panose="02010609060101010101" charset="-122"/>
                <a:ea typeface="楷体" panose="02010609060101010101" charset="-122"/>
                <a:cs typeface="Times New Roman" panose="02020603050405020304" charset="0"/>
                <a:sym typeface="+mn-ea"/>
              </a:rPr>
              <a:t>日</a:t>
            </a:r>
            <a:endParaRPr lang="zh-CN" altLang="en-US" sz="1700" b="1" kern="100" dirty="0">
              <a:latin typeface="楷体" panose="02010609060101010101" charset="-122"/>
              <a:ea typeface="楷体" panose="02010609060101010101" charset="-122"/>
              <a:cs typeface="Times New Roman" panose="02020603050405020304" charset="0"/>
              <a:sym typeface="+mn-ea"/>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0582" y="831329"/>
            <a:ext cx="8449890" cy="2676525"/>
          </a:xfrm>
          <a:prstGeom prst="rect">
            <a:avLst/>
          </a:prstGeom>
          <a:noFill/>
        </p:spPr>
        <p:txBody>
          <a:bodyPr wrap="square" rtlCol="0">
            <a:spAutoFit/>
          </a:bodyPr>
          <a:lstStyle/>
          <a:p>
            <a:r>
              <a:rPr lang="en-US" altLang="zh-CN" sz="1600" dirty="0">
                <a:sym typeface="+mn-ea"/>
              </a:rPr>
              <a:t>              </a:t>
            </a:r>
            <a:r>
              <a:rPr sz="2800" b="1" dirty="0" err="1">
                <a:latin typeface="楷体" panose="02010609060101010101" charset="-122"/>
                <a:ea typeface="楷体" panose="02010609060101010101" charset="-122"/>
                <a:cs typeface="楷体" panose="02010609060101010101" charset="-122"/>
                <a:sym typeface="+mn-ea"/>
              </a:rPr>
              <a:t>三、</a:t>
            </a:r>
            <a:r>
              <a:rPr sz="2800" b="1" dirty="0" err="1">
                <a:solidFill>
                  <a:srgbClr val="FF0000"/>
                </a:solidFill>
                <a:latin typeface="楷体" panose="02010609060101010101" charset="-122"/>
                <a:ea typeface="楷体" panose="02010609060101010101" charset="-122"/>
                <a:cs typeface="楷体" panose="02010609060101010101" charset="-122"/>
                <a:sym typeface="+mn-ea"/>
              </a:rPr>
              <a:t>事件的主要部分要写具体。</a:t>
            </a:r>
            <a:r>
              <a:rPr sz="2800" b="1" dirty="0" err="1" smtClean="0">
                <a:latin typeface="楷体" panose="02010609060101010101" charset="-122"/>
                <a:ea typeface="楷体" panose="02010609060101010101" charset="-122"/>
                <a:cs typeface="楷体" panose="02010609060101010101" charset="-122"/>
                <a:sym typeface="+mn-ea"/>
              </a:rPr>
              <a:t>每件事都有起因</a:t>
            </a:r>
            <a:r>
              <a:rPr lang="zh-CN" altLang="en-US" sz="2800" b="1" dirty="0" smtClean="0">
                <a:latin typeface="楷体" panose="02010609060101010101" charset="-122"/>
                <a:ea typeface="楷体" panose="02010609060101010101" charset="-122"/>
                <a:cs typeface="楷体" panose="02010609060101010101" charset="-122"/>
                <a:sym typeface="+mn-ea"/>
              </a:rPr>
              <a:t>、</a:t>
            </a:r>
            <a:r>
              <a:rPr sz="2800" b="1" dirty="0" smtClean="0">
                <a:latin typeface="楷体" panose="02010609060101010101" charset="-122"/>
                <a:ea typeface="楷体" panose="02010609060101010101" charset="-122"/>
                <a:cs typeface="楷体" panose="02010609060101010101" charset="-122"/>
                <a:sym typeface="+mn-ea"/>
              </a:rPr>
              <a:t>经过和结果这样一个过程</a:t>
            </a:r>
            <a:r>
              <a:rPr sz="2800" b="1" dirty="0">
                <a:latin typeface="楷体" panose="02010609060101010101" charset="-122"/>
                <a:ea typeface="楷体" panose="02010609060101010101" charset="-122"/>
                <a:cs typeface="楷体" panose="02010609060101010101" charset="-122"/>
                <a:sym typeface="+mn-ea"/>
              </a:rPr>
              <a:t>，只有把这个过程写清楚，给读者的印象才能完整而深刻。在事件中要进行有效的肖像、语言、心理、动作、细节描写，这一点很重要，这样写出来的作文才生动。要突出中心，详略得当，与主题无关的事不写。</a:t>
            </a:r>
            <a:endParaRPr sz="2800" b="1"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703705" y="1516886"/>
            <a:ext cx="5736590" cy="1198880"/>
          </a:xfrm>
          <a:prstGeom prst="rect">
            <a:avLst/>
          </a:prstGeom>
          <a:noFill/>
          <a:ln>
            <a:noFill/>
          </a:ln>
        </p:spPr>
        <p:txBody>
          <a:bodyPr wrap="square" rtlCol="0" anchor="t">
            <a:spAutoFit/>
            <a:scene3d>
              <a:camera prst="orthographicFront"/>
              <a:lightRig rig="threePt" dir="t">
                <a:rot lat="0" lon="0" rev="0"/>
              </a:lightRig>
            </a:scene3d>
            <a:sp3d extrusionH="120650" prstMaterial="matte"/>
          </a:bodyPr>
          <a:lstStyle/>
          <a:p>
            <a:pPr algn="ctr"/>
            <a:r>
              <a:rPr lang="zh-CN" altLang="en-US" sz="7200" b="1" dirty="0">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rPr>
              <a:t>例文（一）</a:t>
            </a:r>
            <a:endParaRPr lang="zh-CN" altLang="en-US" sz="7200" b="1" dirty="0">
              <a:ln>
                <a:gradFill>
                  <a:gsLst>
                    <a:gs pos="98000">
                      <a:srgbClr val="F88C89"/>
                    </a:gs>
                    <a:gs pos="86000">
                      <a:srgbClr val="F8D078"/>
                    </a:gs>
                    <a:gs pos="73000">
                      <a:srgbClr val="BAD172"/>
                    </a:gs>
                    <a:gs pos="62000">
                      <a:srgbClr val="BEC7AF"/>
                    </a:gs>
                    <a:gs pos="50000">
                      <a:srgbClr val="83D9E3"/>
                    </a:gs>
                    <a:gs pos="37000">
                      <a:srgbClr val="9C61DF"/>
                    </a:gs>
                    <a:gs pos="24000">
                      <a:srgbClr val="CA78E1"/>
                    </a:gs>
                    <a:gs pos="12000">
                      <a:srgbClr val="E564DF"/>
                    </a:gs>
                    <a:gs pos="0">
                      <a:srgbClr val="F86CC0"/>
                    </a:gs>
                  </a:gsLst>
                  <a:lin ang="0" scaled="1"/>
                </a:gradFill>
                <a:round/>
              </a:ln>
              <a:gradFill>
                <a:gsLst>
                  <a:gs pos="79000">
                    <a:srgbClr val="CCFF66"/>
                  </a:gs>
                  <a:gs pos="94000">
                    <a:srgbClr val="FFFF00">
                      <a:alpha val="50000"/>
                    </a:srgbClr>
                  </a:gs>
                  <a:gs pos="70000">
                    <a:srgbClr val="00FF00">
                      <a:alpha val="13000"/>
                    </a:srgbClr>
                  </a:gs>
                  <a:gs pos="56000">
                    <a:srgbClr val="00FFFF">
                      <a:alpha val="50000"/>
                    </a:srgbClr>
                  </a:gs>
                  <a:gs pos="43000">
                    <a:srgbClr val="00FFFF">
                      <a:alpha val="13000"/>
                    </a:srgbClr>
                  </a:gs>
                  <a:gs pos="22000">
                    <a:srgbClr val="FF00FF">
                      <a:alpha val="50000"/>
                    </a:srgbClr>
                  </a:gs>
                  <a:gs pos="33000">
                    <a:srgbClr val="9900FF">
                      <a:alpha val="50000"/>
                    </a:srgbClr>
                  </a:gs>
                  <a:gs pos="5000">
                    <a:srgbClr val="FF00FF">
                      <a:alpha val="50000"/>
                    </a:srgbClr>
                  </a:gs>
                  <a:gs pos="0">
                    <a:srgbClr val="FF3300">
                      <a:alpha val="50000"/>
                    </a:srgbClr>
                  </a:gs>
                  <a:gs pos="100000">
                    <a:srgbClr val="FF3300">
                      <a:alpha val="30000"/>
                    </a:srgbClr>
                  </a:gs>
                </a:gsLst>
                <a:lin ang="0"/>
              </a:gradFill>
              <a:effectLst>
                <a:outerShdw blurRad="50800" dist="38100" algn="l" rotWithShape="0">
                  <a:srgbClr val="CC00CC">
                    <a:alpha val="40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166" y="-17584"/>
            <a:ext cx="9219334" cy="5262245"/>
          </a:xfrm>
          <a:prstGeom prst="rect">
            <a:avLst/>
          </a:prstGeom>
        </p:spPr>
        <p:txBody>
          <a:bodyPr wrap="square">
            <a:spAutoFit/>
          </a:bodyPr>
          <a:lstStyle/>
          <a:p>
            <a:pPr algn="ctr">
              <a:spcAft>
                <a:spcPts val="0"/>
              </a:spcAft>
            </a:pPr>
            <a:r>
              <a:rPr lang="zh-CN" altLang="en-US" sz="2400" b="1" kern="100" dirty="0" smtClean="0">
                <a:latin typeface="Calibri" panose="020F0502020204030204" charset="0"/>
                <a:cs typeface="Times New Roman" panose="02020603050405020304" charset="0"/>
              </a:rPr>
              <a:t>我</a:t>
            </a:r>
            <a:r>
              <a:rPr lang="zh-CN" altLang="en-US" sz="2400" b="1" kern="100" dirty="0">
                <a:latin typeface="Calibri" panose="020F0502020204030204" charset="0"/>
                <a:cs typeface="Times New Roman" panose="02020603050405020304" charset="0"/>
              </a:rPr>
              <a:t>的拿手好戏</a:t>
            </a:r>
            <a:endParaRPr lang="zh-CN" altLang="en-US" sz="2400" b="1" kern="100" dirty="0">
              <a:latin typeface="Calibri" panose="020F0502020204030204" charset="0"/>
              <a:cs typeface="Times New Roman" panose="02020603050405020304" charset="0"/>
            </a:endParaRPr>
          </a:p>
          <a:p>
            <a:pPr algn="just">
              <a:spcAft>
                <a:spcPts val="0"/>
              </a:spcAft>
            </a:pPr>
            <a:r>
              <a:rPr altLang="zh-CN" sz="2400" b="1" kern="100" dirty="0">
                <a:latin typeface="Calibri" panose="020F0502020204030204" charset="0"/>
                <a:cs typeface="Times New Roman" panose="02020603050405020304" charset="0"/>
              </a:rPr>
              <a:t>   </a:t>
            </a:r>
            <a:r>
              <a:rPr altLang="zh-CN" sz="2400" b="1" kern="100" dirty="0">
                <a:latin typeface="楷体" panose="02010609060101010101" charset="-122"/>
                <a:ea typeface="楷体" panose="02010609060101010101" charset="-122"/>
                <a:cs typeface="楷体" panose="02010609060101010101" charset="-122"/>
              </a:rPr>
              <a:t>  说起我的拿手本领，嘿嘿！那就是“琴棋书画”的第一位——琴</a:t>
            </a:r>
            <a:r>
              <a:rPr lang="zh-CN" sz="2400" b="1" kern="100" dirty="0">
                <a:latin typeface="楷体" panose="02010609060101010101" charset="-122"/>
                <a:ea typeface="楷体" panose="02010609060101010101" charset="-122"/>
                <a:cs typeface="楷体" panose="02010609060101010101" charset="-122"/>
              </a:rPr>
              <a:t>。</a:t>
            </a:r>
            <a:r>
              <a:rPr altLang="zh-CN" sz="2400" b="1" kern="100" dirty="0">
                <a:latin typeface="楷体" panose="02010609060101010101" charset="-122"/>
                <a:ea typeface="楷体" panose="02010609060101010101" charset="-122"/>
                <a:cs typeface="楷体" panose="02010609060101010101" charset="-122"/>
              </a:rPr>
              <a:t>琴？什么琴？那就是鼎鼎大名、名扬四海的古筝！</a:t>
            </a:r>
            <a:endParaRPr altLang="zh-CN" sz="2400" b="1" kern="100" dirty="0">
              <a:latin typeface="楷体" panose="02010609060101010101" charset="-122"/>
              <a:ea typeface="楷体" panose="02010609060101010101" charset="-122"/>
              <a:cs typeface="楷体" panose="02010609060101010101" charset="-122"/>
            </a:endParaRPr>
          </a:p>
          <a:p>
            <a:pPr algn="just">
              <a:spcAft>
                <a:spcPts val="0"/>
              </a:spcAft>
            </a:pPr>
            <a:r>
              <a:rPr altLang="zh-CN" sz="2400" b="1" kern="100" dirty="0">
                <a:latin typeface="楷体" panose="02010609060101010101" charset="-122"/>
                <a:ea typeface="楷体" panose="02010609060101010101" charset="-122"/>
                <a:cs typeface="楷体" panose="02010609060101010101" charset="-122"/>
              </a:rPr>
              <a:t>    我特别喜欢弹古筝，因为古筝的琴声像溪水歌唱、像泉水叮咛，我想这么多人喜欢弹古筝，就是因为这些原因吧！</a:t>
            </a:r>
            <a:endParaRPr altLang="zh-CN" sz="2400" b="1" kern="100" dirty="0">
              <a:latin typeface="楷体" panose="02010609060101010101" charset="-122"/>
              <a:ea typeface="楷体" panose="02010609060101010101" charset="-122"/>
              <a:cs typeface="楷体" panose="02010609060101010101" charset="-122"/>
            </a:endParaRPr>
          </a:p>
          <a:p>
            <a:pPr algn="just">
              <a:spcAft>
                <a:spcPts val="0"/>
              </a:spcAft>
            </a:pPr>
            <a:r>
              <a:rPr altLang="zh-CN" sz="2400" b="1" kern="100" dirty="0">
                <a:latin typeface="楷体" panose="02010609060101010101" charset="-122"/>
                <a:ea typeface="楷体" panose="02010609060101010101" charset="-122"/>
                <a:cs typeface="楷体" panose="02010609060101010101" charset="-122"/>
              </a:rPr>
              <a:t>    自从上次我穿着霓霞似的裙子，坐在大庭广众之下，演奏着悦耳动听的渔舟唱晚。我清清楚楚的感觉到了，我对古筝不是责任，而是兴趣。</a:t>
            </a:r>
            <a:endParaRPr altLang="zh-CN" sz="2400" b="1" kern="100" dirty="0">
              <a:latin typeface="楷体" panose="02010609060101010101" charset="-122"/>
              <a:ea typeface="楷体" panose="02010609060101010101" charset="-122"/>
              <a:cs typeface="楷体" panose="02010609060101010101" charset="-122"/>
            </a:endParaRPr>
          </a:p>
          <a:p>
            <a:pPr algn="just">
              <a:spcAft>
                <a:spcPts val="0"/>
              </a:spcAft>
            </a:pPr>
            <a:r>
              <a:rPr altLang="zh-CN" sz="2400" b="1" kern="100" dirty="0">
                <a:latin typeface="楷体" panose="02010609060101010101" charset="-122"/>
                <a:ea typeface="楷体" panose="02010609060101010101" charset="-122"/>
                <a:cs typeface="楷体" panose="02010609060101010101" charset="-122"/>
              </a:rPr>
              <a:t>    弹古筝的首要技巧是掌握手腕的灵活性和手的整体力度。弹古筝不仅要弹对还要连贯，弹出的声音要柔软、轻快。那么你就学会古筝的基本功啦！</a:t>
            </a:r>
            <a:endParaRPr altLang="zh-CN" sz="2400" b="1" kern="100" dirty="0">
              <a:latin typeface="楷体" panose="02010609060101010101" charset="-122"/>
              <a:ea typeface="楷体" panose="02010609060101010101" charset="-122"/>
              <a:cs typeface="楷体" panose="02010609060101010101" charset="-122"/>
            </a:endParaRPr>
          </a:p>
          <a:p>
            <a:pPr algn="just">
              <a:spcAft>
                <a:spcPts val="0"/>
              </a:spcAft>
            </a:pPr>
            <a:r>
              <a:rPr altLang="zh-CN" sz="2400" b="1" kern="100" dirty="0">
                <a:latin typeface="楷体" panose="02010609060101010101" charset="-122"/>
                <a:ea typeface="楷体" panose="02010609060101010101" charset="-122"/>
                <a:cs typeface="楷体" panose="02010609060101010101" charset="-122"/>
              </a:rPr>
              <a:t>    弹古筝不仅要弹得好，还要记性好。这时，朋友们肯定会问，为什么？那么我会回答你们，如果记性不好，怎么考级？考级不能看谱，而考级曲目都有四五页纸。不记性好，怎么行？</a:t>
            </a:r>
            <a:endParaRPr altLang="zh-CN" sz="2400" b="1" kern="100" dirty="0">
              <a:latin typeface="楷体" panose="02010609060101010101" charset="-122"/>
              <a:ea typeface="楷体" panose="02010609060101010101" charset="-122"/>
              <a:cs typeface="楷体" panose="02010609060101010101" charset="-122"/>
            </a:endParaRPr>
          </a:p>
        </p:txBody>
      </p:sp>
      <p:sp>
        <p:nvSpPr>
          <p:cNvPr id="6" name="文本框 5"/>
          <p:cNvSpPr txBox="1"/>
          <p:nvPr/>
        </p:nvSpPr>
        <p:spPr>
          <a:xfrm>
            <a:off x="1867381" y="2582008"/>
            <a:ext cx="4648835" cy="398780"/>
          </a:xfrm>
          <a:prstGeom prst="rect">
            <a:avLst/>
          </a:prstGeom>
          <a:solidFill>
            <a:schemeClr val="accent2">
              <a:lumMod val="60000"/>
              <a:lumOff val="40000"/>
            </a:schemeClr>
          </a:solidFill>
        </p:spPr>
        <p:txBody>
          <a:bodyPr wrap="square" rtlCol="0">
            <a:spAutoFit/>
          </a:bodyPr>
          <a:lstStyle/>
          <a:p>
            <a:r>
              <a:rPr lang="zh-CN" altLang="en-US" sz="2000" b="1" dirty="0">
                <a:latin typeface="宋体" panose="02010600030101010101" pitchFamily="2" charset="-122"/>
                <a:ea typeface="宋体" panose="02010600030101010101" pitchFamily="2" charset="-122"/>
              </a:rPr>
              <a:t>将裙子比作了霓霞，突出了裙子的美丽。</a:t>
            </a:r>
            <a:endParaRPr lang="zh-CN" altLang="en-US" sz="2000" b="1" dirty="0">
              <a:latin typeface="宋体" panose="02010600030101010101" pitchFamily="2" charset="-122"/>
              <a:ea typeface="宋体" panose="02010600030101010101" pitchFamily="2" charset="-122"/>
            </a:endParaRPr>
          </a:p>
        </p:txBody>
      </p:sp>
      <p:sp>
        <p:nvSpPr>
          <p:cNvPr id="5" name="文本框 2"/>
          <p:cNvSpPr txBox="1"/>
          <p:nvPr/>
        </p:nvSpPr>
        <p:spPr>
          <a:xfrm>
            <a:off x="1691680" y="1143784"/>
            <a:ext cx="5458281" cy="707886"/>
          </a:xfrm>
          <a:prstGeom prst="rect">
            <a:avLst/>
          </a:prstGeom>
          <a:solidFill>
            <a:schemeClr val="accent2">
              <a:lumMod val="60000"/>
              <a:lumOff val="40000"/>
            </a:schemeClr>
          </a:solidFill>
        </p:spPr>
        <p:txBody>
          <a:bodyPr wrap="square" rtlCol="0">
            <a:spAutoFit/>
          </a:bodyPr>
          <a:lstStyle>
            <a:defPPr>
              <a:defRPr lang="zh-CN"/>
            </a:defPPr>
            <a:lvl1pPr>
              <a:defRPr sz="2000" b="1">
                <a:latin typeface="楷体" panose="02010609060101010101" charset="-122"/>
                <a:ea typeface="楷体" panose="02010609060101010101" charset="-122"/>
              </a:defRPr>
            </a:lvl1pPr>
          </a:lstStyle>
          <a:p>
            <a:r>
              <a:rPr lang="zh-CN" altLang="en-US" dirty="0">
                <a:latin typeface="宋体" panose="02010600030101010101" pitchFamily="2" charset="-122"/>
                <a:ea typeface="宋体" panose="02010600030101010101" pitchFamily="2" charset="-122"/>
              </a:rPr>
              <a:t>文章开头运用了设问句，以自问自答的方式来吸引读者的注意，启发思考。</a:t>
            </a:r>
            <a:endParaRPr lang="zh-CN" altLang="en-US"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443334"/>
            <a:ext cx="9144000" cy="3784600"/>
          </a:xfrm>
          <a:prstGeom prst="rect">
            <a:avLst/>
          </a:prstGeom>
        </p:spPr>
        <p:txBody>
          <a:bodyPr wrap="square">
            <a:spAutoFit/>
          </a:bodyPr>
          <a:lstStyle/>
          <a:p>
            <a:pPr algn="just">
              <a:spcAft>
                <a:spcPts val="0"/>
              </a:spcAft>
            </a:pPr>
            <a:r>
              <a:rPr lang="en-US" altLang="zh-CN" sz="2400" b="1" kern="100" dirty="0">
                <a:latin typeface="楷体" panose="02010609060101010101" charset="-122"/>
                <a:ea typeface="楷体" panose="02010609060101010101" charset="-122"/>
                <a:cs typeface="Times New Roman" panose="02020603050405020304" charset="0"/>
              </a:rPr>
              <a:t>    </a:t>
            </a:r>
            <a:r>
              <a:rPr lang="zh-CN" altLang="zh-CN" sz="2400" b="1" kern="100" dirty="0">
                <a:latin typeface="楷体" panose="02010609060101010101" charset="-122"/>
                <a:ea typeface="楷体" panose="02010609060101010101" charset="-122"/>
                <a:cs typeface="Times New Roman" panose="02020603050405020304" charset="0"/>
              </a:rPr>
              <a:t>现在我已考过五级，参加过五届表演，不过能达到现在的成绩还都是古筝老师教我的，记得最开始的时候，我连古筝的音区都分不清。还得弹一下，看一下谱子。当时，我连基本功都不大会。一个最基本的动作我都要老师教一节课。后来我天天在家练不会的基本弹法，有时间还弹一下不会的曲子。妈妈看我弹得不错就让我参加了一次演出，不仅是第一次，也是我忘词的一次。那个时候，我走上台后，只记得一段了，其他连段全忘了。那回可丑大了。不过我下次演出时吸取了教训，我弹得不仅没错还很好听，老师也表扬我，心里美滋滋的。心想：祸后是福呀！</a:t>
            </a:r>
            <a:endParaRPr lang="zh-CN" altLang="zh-CN" sz="2400" b="1" kern="100" dirty="0">
              <a:latin typeface="楷体" panose="02010609060101010101" charset="-122"/>
              <a:ea typeface="楷体" panose="02010609060101010101" charset="-122"/>
              <a:cs typeface="Times New Roman" panose="02020603050405020304" charset="0"/>
            </a:endParaRPr>
          </a:p>
          <a:p>
            <a:pPr algn="just">
              <a:spcAft>
                <a:spcPts val="0"/>
              </a:spcAft>
            </a:pPr>
            <a:r>
              <a:rPr lang="zh-CN" altLang="zh-CN" sz="2400" b="1" kern="100" dirty="0">
                <a:latin typeface="楷体" panose="02010609060101010101" charset="-122"/>
                <a:ea typeface="楷体" panose="02010609060101010101" charset="-122"/>
                <a:cs typeface="Times New Roman" panose="02020603050405020304" charset="0"/>
              </a:rPr>
              <a:t>    渐渐地，我对古筝越来越感兴趣，我一定要继续学下去。</a:t>
            </a:r>
            <a:endParaRPr lang="zh-CN" altLang="zh-CN" sz="2400" b="1" kern="100" dirty="0">
              <a:latin typeface="楷体" panose="02010609060101010101" charset="-122"/>
              <a:ea typeface="楷体" panose="02010609060101010101"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p14:dur="0" advTm="0"/>
    </mc:Choice>
    <mc:Fallback>
      <p:transition advTm="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451733" y="780147"/>
            <a:ext cx="8368739" cy="2799715"/>
          </a:xfrm>
          <a:prstGeom prst="rect">
            <a:avLst/>
          </a:prstGeom>
          <a:noFill/>
        </p:spPr>
        <p:txBody>
          <a:bodyPr wrap="square">
            <a:spAutoFit/>
          </a:bodyPr>
          <a:lstStyle/>
          <a:p>
            <a:r>
              <a:rPr lang="zh-CN" altLang="zh-CN" sz="3200" b="1" dirty="0">
                <a:solidFill>
                  <a:srgbClr val="FF0000"/>
                </a:solidFill>
              </a:rPr>
              <a:t>评语：</a:t>
            </a:r>
            <a:endParaRPr lang="zh-CN" altLang="zh-CN" sz="2400" dirty="0"/>
          </a:p>
          <a:p>
            <a:pPr indent="269240"/>
            <a:r>
              <a:rPr lang="zh-CN" altLang="zh-CN" sz="2400" dirty="0"/>
              <a:t>    本文的题目是《我的拿手好戏》，小作者在写作时紧紧围绕中心，先开门见山点题，写出我的拿手好戏是弹古筝。</a:t>
            </a:r>
            <a:r>
              <a:rPr lang="en-US" altLang="zh-CN" sz="2400" dirty="0"/>
              <a:t>“</a:t>
            </a:r>
            <a:r>
              <a:rPr lang="zh-CN" altLang="en-US" sz="2400" dirty="0"/>
              <a:t>大名鼎鼎、名扬四海</a:t>
            </a:r>
            <a:r>
              <a:rPr lang="en-US" altLang="zh-CN" sz="2400" dirty="0"/>
              <a:t>”</a:t>
            </a:r>
            <a:r>
              <a:rPr lang="zh-CN" altLang="en-US" sz="2400" dirty="0"/>
              <a:t>等词语说明了对古筝的喜爱之情。接着用比喻的手法写了大多数人喜欢古筝的原因。然后写怎样才能弹好古筝，最后写</a:t>
            </a:r>
            <a:r>
              <a:rPr lang="en-US" altLang="zh-CN" sz="2400" dirty="0"/>
              <a:t>“</a:t>
            </a:r>
            <a:r>
              <a:rPr lang="zh-CN" altLang="en-US" sz="2400" dirty="0"/>
              <a:t>我</a:t>
            </a:r>
            <a:r>
              <a:rPr lang="en-US" altLang="zh-CN" sz="2400" dirty="0"/>
              <a:t>”</a:t>
            </a:r>
            <a:r>
              <a:rPr lang="zh-CN" altLang="en-US" sz="2400" dirty="0"/>
              <a:t>是怎样弹古筝的。总之，这篇习作条理清楚，布局紧凑，内容有理有据，是一篇很好的习作。</a:t>
            </a:r>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PP_MARK_KEY" val="26179ae1-4023-48eb-9999-5f4fba4f178c"/>
  <p:tag name="COMMONDATA" val="eyJoZGlkIjoiMDUzMmRhYzhkNzM3Y2ZlODExZjhhYzliMDJjYzA0ZGIifQ=="/>
</p:tagLst>
</file>

<file path=ppt/theme/theme1.xml><?xml version="1.0" encoding="utf-8"?>
<a:theme xmlns:a="http://schemas.openxmlformats.org/drawingml/2006/main" name="1_Office 主题​​">
  <a:themeElements>
    <a:clrScheme name="自定义 159">
      <a:dk1>
        <a:sysClr val="windowText" lastClr="000000"/>
      </a:dk1>
      <a:lt1>
        <a:sysClr val="window" lastClr="FFFFFF"/>
      </a:lt1>
      <a:dk2>
        <a:srgbClr val="1F497D"/>
      </a:dk2>
      <a:lt2>
        <a:srgbClr val="EEECE1"/>
      </a:lt2>
      <a:accent1>
        <a:srgbClr val="02B3C5"/>
      </a:accent1>
      <a:accent2>
        <a:srgbClr val="F07474"/>
      </a:accent2>
      <a:accent3>
        <a:srgbClr val="FFBF53"/>
      </a:accent3>
      <a:accent4>
        <a:srgbClr val="673B77"/>
      </a:accent4>
      <a:accent5>
        <a:srgbClr val="00B9FA"/>
      </a:accent5>
      <a:accent6>
        <a:srgbClr val="BECE37"/>
      </a:accent6>
      <a:hlink>
        <a:srgbClr val="B381D9"/>
      </a:hlink>
      <a:folHlink>
        <a:srgbClr val="800080"/>
      </a:folHlink>
    </a:clrScheme>
    <a:fontScheme name="自定义 3">
      <a:majorFont>
        <a:latin typeface="Impac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pFill/>
        <a:ln>
          <a:noFill/>
        </a:ln>
        <a:effectLst>
          <a:outerShdw blurRad="444500" dist="254000" dir="8100000" algn="tr" rotWithShape="0">
            <a:prstClr val="black">
              <a:alpha val="5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7998</Words>
  <Application>WPS 演示</Application>
  <PresentationFormat>全屏显示(16:9)</PresentationFormat>
  <Paragraphs>193</Paragraphs>
  <Slides>44</Slides>
  <Notes>14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44</vt:i4>
      </vt:variant>
    </vt:vector>
  </HeadingPairs>
  <TitlesOfParts>
    <vt:vector size="55" baseType="lpstr">
      <vt:lpstr>Arial</vt:lpstr>
      <vt:lpstr>宋体</vt:lpstr>
      <vt:lpstr>Wingdings</vt:lpstr>
      <vt:lpstr>黑体</vt:lpstr>
      <vt:lpstr>Calibri</vt:lpstr>
      <vt:lpstr>Times New Roman</vt:lpstr>
      <vt:lpstr>楷体</vt:lpstr>
      <vt:lpstr>微软雅黑</vt:lpstr>
      <vt:lpstr>Arial Unicode MS</vt:lpstr>
      <vt:lpstr>Xingkai SC</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Rocket Girls</cp:lastModifiedBy>
  <cp:revision>221</cp:revision>
  <dcterms:created xsi:type="dcterms:W3CDTF">2017-03-17T02:28:00Z</dcterms:created>
  <dcterms:modified xsi:type="dcterms:W3CDTF">2022-12-30T06:55:01Z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77801B3F23A3429CAEFAF9750D175BAF</vt:lpwstr>
  </property>
</Properties>
</file>