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2"/>
  </p:handoutMasterIdLst>
  <p:sldIdLst>
    <p:sldId id="523" r:id="rId3"/>
    <p:sldId id="1012" r:id="rId5"/>
    <p:sldId id="1042" r:id="rId6"/>
    <p:sldId id="1155" r:id="rId7"/>
    <p:sldId id="1077" r:id="rId8"/>
    <p:sldId id="1087" r:id="rId9"/>
    <p:sldId id="1161" r:id="rId10"/>
    <p:sldId id="634" r:id="rId11"/>
    <p:sldId id="1001" r:id="rId12"/>
    <p:sldId id="748" r:id="rId13"/>
    <p:sldId id="1011" r:id="rId14"/>
    <p:sldId id="991" r:id="rId15"/>
    <p:sldId id="1080" r:id="rId16"/>
    <p:sldId id="1013" r:id="rId17"/>
    <p:sldId id="1018" r:id="rId18"/>
    <p:sldId id="1019" r:id="rId19"/>
    <p:sldId id="1020" r:id="rId20"/>
    <p:sldId id="941" r:id="rId21"/>
    <p:sldId id="928" r:id="rId22"/>
    <p:sldId id="1083" r:id="rId23"/>
    <p:sldId id="1164" r:id="rId24"/>
    <p:sldId id="1173" r:id="rId25"/>
    <p:sldId id="1170" r:id="rId26"/>
    <p:sldId id="1046" r:id="rId27"/>
    <p:sldId id="1162" r:id="rId28"/>
    <p:sldId id="1048" r:id="rId29"/>
    <p:sldId id="1135" r:id="rId30"/>
    <p:sldId id="1172" r:id="rId31"/>
    <p:sldId id="1165" r:id="rId32"/>
    <p:sldId id="1136" r:id="rId33"/>
    <p:sldId id="1166" r:id="rId34"/>
    <p:sldId id="1169" r:id="rId35"/>
    <p:sldId id="1137" r:id="rId36"/>
    <p:sldId id="1167" r:id="rId37"/>
    <p:sldId id="1158" r:id="rId38"/>
    <p:sldId id="1171" r:id="rId39"/>
    <p:sldId id="1050" r:id="rId40"/>
    <p:sldId id="1058" r:id="rId41"/>
    <p:sldId id="1159" r:id="rId42"/>
    <p:sldId id="1092" r:id="rId43"/>
    <p:sldId id="936" r:id="rId44"/>
    <p:sldId id="937" r:id="rId45"/>
    <p:sldId id="938" r:id="rId46"/>
    <p:sldId id="1024" r:id="rId47"/>
    <p:sldId id="1098" r:id="rId48"/>
    <p:sldId id="939" r:id="rId49"/>
    <p:sldId id="940" r:id="rId50"/>
    <p:sldId id="971" r:id="rId51"/>
  </p:sldIdLst>
  <p:sldSz cx="9144000" cy="5143500" type="screen16x9"/>
  <p:notesSz cx="6858000" cy="9144000"/>
  <p:embeddedFontLst>
    <p:embeddedFont>
      <p:font typeface="微软雅黑" panose="020B0503020204020204" charset="-122"/>
      <p:regular r:id="rId56"/>
    </p:embeddedFont>
    <p:embeddedFont>
      <p:font typeface="楷体" panose="02010609060101010101" pitchFamily="49" charset="-122"/>
      <p:regular r:id="rId57"/>
    </p:embeddedFont>
    <p:embeddedFont>
      <p:font typeface="黑体" panose="02010609060101010101" pitchFamily="49" charset="-122"/>
      <p:regular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汉语拼音" panose="020B0604020202020204" pitchFamily="34" charset="0"/>
      <p:regular r:id="rId63"/>
    </p:embeddedFont>
    <p:embeddedFont>
      <p:font typeface="幼圆" panose="02010509060101010101" pitchFamily="49" charset="-122"/>
      <p:regular r:id="rId64"/>
    </p:embeddedFont>
    <p:embeddedFont>
      <p:font typeface="华文楷体" panose="02010600040101010101" pitchFamily="2" charset="-122"/>
      <p:regular r:id="rId65"/>
    </p:embeddedFont>
  </p:embeddedFontLst>
  <p:custDataLst>
    <p:tags r:id="rId6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0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  <a:srgbClr val="00B050"/>
    <a:srgbClr val="FF0000"/>
    <a:srgbClr val="0066FF"/>
    <a:srgbClr val="FFFFFF"/>
    <a:srgbClr val="A38302"/>
    <a:srgbClr val="FEFCDE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390" y="-90"/>
      </p:cViewPr>
      <p:guideLst>
        <p:guide orient="horz" pos="2300"/>
        <p:guide pos="295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71"/>
        <p:guide pos="228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tags" Target="tags/tag1.xml"/><Relationship Id="rId65" Type="http://schemas.openxmlformats.org/officeDocument/2006/relationships/font" Target="fonts/font10.fntdata"/><Relationship Id="rId64" Type="http://schemas.openxmlformats.org/officeDocument/2006/relationships/font" Target="fonts/font9.fntdata"/><Relationship Id="rId63" Type="http://schemas.openxmlformats.org/officeDocument/2006/relationships/font" Target="fonts/font8.fntdata"/><Relationship Id="rId62" Type="http://schemas.openxmlformats.org/officeDocument/2006/relationships/font" Target="fonts/font7.fntdata"/><Relationship Id="rId61" Type="http://schemas.openxmlformats.org/officeDocument/2006/relationships/font" Target="fonts/font6.fntdata"/><Relationship Id="rId60" Type="http://schemas.openxmlformats.org/officeDocument/2006/relationships/font" Target="fonts/font5.fntdata"/><Relationship Id="rId6" Type="http://schemas.openxmlformats.org/officeDocument/2006/relationships/slide" Target="slides/slide3.xml"/><Relationship Id="rId59" Type="http://schemas.openxmlformats.org/officeDocument/2006/relationships/font" Target="fonts/font4.fntdata"/><Relationship Id="rId58" Type="http://schemas.openxmlformats.org/officeDocument/2006/relationships/font" Target="fonts/font3.fntdata"/><Relationship Id="rId57" Type="http://schemas.openxmlformats.org/officeDocument/2006/relationships/font" Target="fonts/font2.fntdata"/><Relationship Id="rId56" Type="http://schemas.openxmlformats.org/officeDocument/2006/relationships/font" Target="fonts/font1.fntdata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3" Type="http://schemas.openxmlformats.org/officeDocument/2006/relationships/theme" Target="../theme/theme1.xml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7575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3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荷花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3" name="饼形 2"/>
          <p:cNvSpPr/>
          <p:nvPr userDrawn="1"/>
        </p:nvSpPr>
        <p:spPr>
          <a:xfrm>
            <a:off x="613910" y="4904804"/>
            <a:ext cx="523875" cy="190057"/>
          </a:xfrm>
          <a:prstGeom prst="pie">
            <a:avLst>
              <a:gd name="adj1" fmla="val 0"/>
              <a:gd name="adj2" fmla="val 2009310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2" name="饼形 1"/>
          <p:cNvSpPr/>
          <p:nvPr userDrawn="1"/>
        </p:nvSpPr>
        <p:spPr>
          <a:xfrm>
            <a:off x="1023961" y="4904328"/>
            <a:ext cx="523875" cy="231022"/>
          </a:xfrm>
          <a:prstGeom prst="pie">
            <a:avLst>
              <a:gd name="adj1" fmla="val 0"/>
              <a:gd name="adj2" fmla="val 20093109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0" name="饼形 9"/>
          <p:cNvSpPr/>
          <p:nvPr userDrawn="1"/>
        </p:nvSpPr>
        <p:spPr>
          <a:xfrm>
            <a:off x="-14740" y="4904804"/>
            <a:ext cx="523875" cy="215779"/>
          </a:xfrm>
          <a:prstGeom prst="pie">
            <a:avLst>
              <a:gd name="adj1" fmla="val 0"/>
              <a:gd name="adj2" fmla="val 2085092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6" name="任意多边形 15"/>
          <p:cNvSpPr/>
          <p:nvPr userDrawn="1"/>
        </p:nvSpPr>
        <p:spPr>
          <a:xfrm>
            <a:off x="1630704" y="5007215"/>
            <a:ext cx="5950720" cy="113367"/>
          </a:xfrm>
          <a:custGeom>
            <a:avLst/>
            <a:gdLst>
              <a:gd name="connisteX0" fmla="*/ 0 w 5634355"/>
              <a:gd name="connsiteY0" fmla="*/ 69850 h 112888"/>
              <a:gd name="connisteX1" fmla="*/ 69850 w 5634355"/>
              <a:gd name="connsiteY1" fmla="*/ 69850 h 112888"/>
              <a:gd name="connisteX2" fmla="*/ 153670 w 5634355"/>
              <a:gd name="connsiteY2" fmla="*/ 55880 h 112888"/>
              <a:gd name="connisteX3" fmla="*/ 237490 w 5634355"/>
              <a:gd name="connsiteY3" fmla="*/ 55880 h 112888"/>
              <a:gd name="connisteX4" fmla="*/ 307340 w 5634355"/>
              <a:gd name="connsiteY4" fmla="*/ 55880 h 112888"/>
              <a:gd name="connisteX5" fmla="*/ 377190 w 5634355"/>
              <a:gd name="connsiteY5" fmla="*/ 55880 h 112888"/>
              <a:gd name="connisteX6" fmla="*/ 447675 w 5634355"/>
              <a:gd name="connsiteY6" fmla="*/ 55880 h 112888"/>
              <a:gd name="connisteX7" fmla="*/ 517525 w 5634355"/>
              <a:gd name="connsiteY7" fmla="*/ 55880 h 112888"/>
              <a:gd name="connisteX8" fmla="*/ 587375 w 5634355"/>
              <a:gd name="connsiteY8" fmla="*/ 55880 h 112888"/>
              <a:gd name="connisteX9" fmla="*/ 657225 w 5634355"/>
              <a:gd name="connsiteY9" fmla="*/ 55880 h 112888"/>
              <a:gd name="connisteX10" fmla="*/ 727075 w 5634355"/>
              <a:gd name="connsiteY10" fmla="*/ 55880 h 112888"/>
              <a:gd name="connisteX11" fmla="*/ 796925 w 5634355"/>
              <a:gd name="connsiteY11" fmla="*/ 55880 h 112888"/>
              <a:gd name="connisteX12" fmla="*/ 866775 w 5634355"/>
              <a:gd name="connsiteY12" fmla="*/ 55880 h 112888"/>
              <a:gd name="connisteX13" fmla="*/ 936625 w 5634355"/>
              <a:gd name="connsiteY13" fmla="*/ 55880 h 112888"/>
              <a:gd name="connisteX14" fmla="*/ 1006475 w 5634355"/>
              <a:gd name="connsiteY14" fmla="*/ 55880 h 112888"/>
              <a:gd name="connisteX15" fmla="*/ 1076325 w 5634355"/>
              <a:gd name="connsiteY15" fmla="*/ 55880 h 112888"/>
              <a:gd name="connisteX16" fmla="*/ 1146175 w 5634355"/>
              <a:gd name="connsiteY16" fmla="*/ 55880 h 112888"/>
              <a:gd name="connisteX17" fmla="*/ 1216660 w 5634355"/>
              <a:gd name="connsiteY17" fmla="*/ 55880 h 112888"/>
              <a:gd name="connisteX18" fmla="*/ 1286510 w 5634355"/>
              <a:gd name="connsiteY18" fmla="*/ 55880 h 112888"/>
              <a:gd name="connisteX19" fmla="*/ 1356360 w 5634355"/>
              <a:gd name="connsiteY19" fmla="*/ 55880 h 112888"/>
              <a:gd name="connisteX20" fmla="*/ 1426210 w 5634355"/>
              <a:gd name="connsiteY20" fmla="*/ 55880 h 112888"/>
              <a:gd name="connisteX21" fmla="*/ 1496060 w 5634355"/>
              <a:gd name="connsiteY21" fmla="*/ 55880 h 112888"/>
              <a:gd name="connisteX22" fmla="*/ 1565910 w 5634355"/>
              <a:gd name="connsiteY22" fmla="*/ 55880 h 112888"/>
              <a:gd name="connisteX23" fmla="*/ 1635760 w 5634355"/>
              <a:gd name="connsiteY23" fmla="*/ 55880 h 112888"/>
              <a:gd name="connisteX24" fmla="*/ 1705610 w 5634355"/>
              <a:gd name="connsiteY24" fmla="*/ 55880 h 112888"/>
              <a:gd name="connisteX25" fmla="*/ 1775460 w 5634355"/>
              <a:gd name="connsiteY25" fmla="*/ 55880 h 112888"/>
              <a:gd name="connisteX26" fmla="*/ 1859280 w 5634355"/>
              <a:gd name="connsiteY26" fmla="*/ 55880 h 112888"/>
              <a:gd name="connisteX27" fmla="*/ 1929130 w 5634355"/>
              <a:gd name="connsiteY27" fmla="*/ 55880 h 112888"/>
              <a:gd name="connisteX28" fmla="*/ 1999615 w 5634355"/>
              <a:gd name="connsiteY28" fmla="*/ 55880 h 112888"/>
              <a:gd name="connisteX29" fmla="*/ 2069465 w 5634355"/>
              <a:gd name="connsiteY29" fmla="*/ 55880 h 112888"/>
              <a:gd name="connisteX30" fmla="*/ 2139315 w 5634355"/>
              <a:gd name="connsiteY30" fmla="*/ 55880 h 112888"/>
              <a:gd name="connisteX31" fmla="*/ 2209165 w 5634355"/>
              <a:gd name="connsiteY31" fmla="*/ 55880 h 112888"/>
              <a:gd name="connisteX32" fmla="*/ 2279015 w 5634355"/>
              <a:gd name="connsiteY32" fmla="*/ 55880 h 112888"/>
              <a:gd name="connisteX33" fmla="*/ 2362835 w 5634355"/>
              <a:gd name="connsiteY33" fmla="*/ 55880 h 112888"/>
              <a:gd name="connisteX34" fmla="*/ 2432685 w 5634355"/>
              <a:gd name="connsiteY34" fmla="*/ 55880 h 112888"/>
              <a:gd name="connisteX35" fmla="*/ 2530475 w 5634355"/>
              <a:gd name="connsiteY35" fmla="*/ 55880 h 112888"/>
              <a:gd name="connisteX36" fmla="*/ 2600325 w 5634355"/>
              <a:gd name="connsiteY36" fmla="*/ 55880 h 112888"/>
              <a:gd name="connisteX37" fmla="*/ 2670175 w 5634355"/>
              <a:gd name="connsiteY37" fmla="*/ 55880 h 112888"/>
              <a:gd name="connisteX38" fmla="*/ 2740660 w 5634355"/>
              <a:gd name="connsiteY38" fmla="*/ 55880 h 112888"/>
              <a:gd name="connisteX39" fmla="*/ 2810510 w 5634355"/>
              <a:gd name="connsiteY39" fmla="*/ 55880 h 112888"/>
              <a:gd name="connisteX40" fmla="*/ 2880360 w 5634355"/>
              <a:gd name="connsiteY40" fmla="*/ 55880 h 112888"/>
              <a:gd name="connisteX41" fmla="*/ 2950210 w 5634355"/>
              <a:gd name="connsiteY41" fmla="*/ 55880 h 112888"/>
              <a:gd name="connisteX42" fmla="*/ 3020060 w 5634355"/>
              <a:gd name="connsiteY42" fmla="*/ 55880 h 112888"/>
              <a:gd name="connisteX43" fmla="*/ 3089910 w 5634355"/>
              <a:gd name="connsiteY43" fmla="*/ 55880 h 112888"/>
              <a:gd name="connisteX44" fmla="*/ 3159760 w 5634355"/>
              <a:gd name="connsiteY44" fmla="*/ 55880 h 112888"/>
              <a:gd name="connisteX45" fmla="*/ 3229610 w 5634355"/>
              <a:gd name="connsiteY45" fmla="*/ 55880 h 112888"/>
              <a:gd name="connisteX46" fmla="*/ 3299460 w 5634355"/>
              <a:gd name="connsiteY46" fmla="*/ 55880 h 112888"/>
              <a:gd name="connisteX47" fmla="*/ 3369310 w 5634355"/>
              <a:gd name="connsiteY47" fmla="*/ 55880 h 112888"/>
              <a:gd name="connisteX48" fmla="*/ 3467735 w 5634355"/>
              <a:gd name="connsiteY48" fmla="*/ 55880 h 112888"/>
              <a:gd name="connisteX49" fmla="*/ 3537585 w 5634355"/>
              <a:gd name="connsiteY49" fmla="*/ 69850 h 112888"/>
              <a:gd name="connisteX50" fmla="*/ 3607435 w 5634355"/>
              <a:gd name="connsiteY50" fmla="*/ 83820 h 112888"/>
              <a:gd name="connisteX51" fmla="*/ 3677285 w 5634355"/>
              <a:gd name="connsiteY51" fmla="*/ 97790 h 112888"/>
              <a:gd name="connisteX52" fmla="*/ 3747135 w 5634355"/>
              <a:gd name="connsiteY52" fmla="*/ 97790 h 112888"/>
              <a:gd name="connisteX53" fmla="*/ 3816985 w 5634355"/>
              <a:gd name="connsiteY53" fmla="*/ 97790 h 112888"/>
              <a:gd name="connisteX54" fmla="*/ 3886835 w 5634355"/>
              <a:gd name="connsiteY54" fmla="*/ 111760 h 112888"/>
              <a:gd name="connisteX55" fmla="*/ 3970655 w 5634355"/>
              <a:gd name="connsiteY55" fmla="*/ 111760 h 112888"/>
              <a:gd name="connisteX56" fmla="*/ 4054475 w 5634355"/>
              <a:gd name="connsiteY56" fmla="*/ 111760 h 112888"/>
              <a:gd name="connisteX57" fmla="*/ 4124325 w 5634355"/>
              <a:gd name="connsiteY57" fmla="*/ 111760 h 112888"/>
              <a:gd name="connisteX58" fmla="*/ 4194175 w 5634355"/>
              <a:gd name="connsiteY58" fmla="*/ 111760 h 112888"/>
              <a:gd name="connisteX59" fmla="*/ 4264660 w 5634355"/>
              <a:gd name="connsiteY59" fmla="*/ 111760 h 112888"/>
              <a:gd name="connisteX60" fmla="*/ 4334510 w 5634355"/>
              <a:gd name="connsiteY60" fmla="*/ 111760 h 112888"/>
              <a:gd name="connisteX61" fmla="*/ 4404360 w 5634355"/>
              <a:gd name="connsiteY61" fmla="*/ 111760 h 112888"/>
              <a:gd name="connisteX62" fmla="*/ 4474210 w 5634355"/>
              <a:gd name="connsiteY62" fmla="*/ 111760 h 112888"/>
              <a:gd name="connisteX63" fmla="*/ 4544060 w 5634355"/>
              <a:gd name="connsiteY63" fmla="*/ 111760 h 112888"/>
              <a:gd name="connisteX64" fmla="*/ 4627880 w 5634355"/>
              <a:gd name="connsiteY64" fmla="*/ 111760 h 112888"/>
              <a:gd name="connisteX65" fmla="*/ 4697730 w 5634355"/>
              <a:gd name="connsiteY65" fmla="*/ 111760 h 112888"/>
              <a:gd name="connisteX66" fmla="*/ 4767580 w 5634355"/>
              <a:gd name="connsiteY66" fmla="*/ 111760 h 112888"/>
              <a:gd name="connisteX67" fmla="*/ 4837430 w 5634355"/>
              <a:gd name="connsiteY67" fmla="*/ 111760 h 112888"/>
              <a:gd name="connisteX68" fmla="*/ 4907280 w 5634355"/>
              <a:gd name="connsiteY68" fmla="*/ 111760 h 112888"/>
              <a:gd name="connisteX69" fmla="*/ 4991735 w 5634355"/>
              <a:gd name="connsiteY69" fmla="*/ 97790 h 112888"/>
              <a:gd name="connisteX70" fmla="*/ 5061585 w 5634355"/>
              <a:gd name="connsiteY70" fmla="*/ 97790 h 112888"/>
              <a:gd name="connisteX71" fmla="*/ 5145405 w 5634355"/>
              <a:gd name="connsiteY71" fmla="*/ 83820 h 112888"/>
              <a:gd name="connisteX72" fmla="*/ 5243195 w 5634355"/>
              <a:gd name="connsiteY72" fmla="*/ 69850 h 112888"/>
              <a:gd name="connisteX73" fmla="*/ 5313045 w 5634355"/>
              <a:gd name="connsiteY73" fmla="*/ 13970 h 112888"/>
              <a:gd name="connisteX74" fmla="*/ 5382895 w 5634355"/>
              <a:gd name="connsiteY74" fmla="*/ 13970 h 112888"/>
              <a:gd name="connisteX75" fmla="*/ 5494655 w 5634355"/>
              <a:gd name="connsiteY75" fmla="*/ 13970 h 112888"/>
              <a:gd name="connisteX76" fmla="*/ 5564505 w 5634355"/>
              <a:gd name="connsiteY76" fmla="*/ 13970 h 112888"/>
              <a:gd name="connisteX77" fmla="*/ 5634355 w 5634355"/>
              <a:gd name="connsiteY77" fmla="*/ 0 h 11288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</a:cxnLst>
            <a:rect l="l" t="t" r="r" b="b"/>
            <a:pathLst>
              <a:path w="5634355" h="112889">
                <a:moveTo>
                  <a:pt x="0" y="69850"/>
                </a:moveTo>
                <a:cubicBezTo>
                  <a:pt x="12065" y="69850"/>
                  <a:pt x="39370" y="72390"/>
                  <a:pt x="69850" y="69850"/>
                </a:cubicBezTo>
                <a:cubicBezTo>
                  <a:pt x="100330" y="67310"/>
                  <a:pt x="120015" y="58420"/>
                  <a:pt x="153670" y="55880"/>
                </a:cubicBezTo>
                <a:cubicBezTo>
                  <a:pt x="187325" y="53340"/>
                  <a:pt x="207010" y="55880"/>
                  <a:pt x="237490" y="55880"/>
                </a:cubicBezTo>
                <a:cubicBezTo>
                  <a:pt x="267970" y="55880"/>
                  <a:pt x="279400" y="55880"/>
                  <a:pt x="307340" y="55880"/>
                </a:cubicBezTo>
                <a:cubicBezTo>
                  <a:pt x="335280" y="55880"/>
                  <a:pt x="349250" y="55880"/>
                  <a:pt x="377190" y="55880"/>
                </a:cubicBezTo>
                <a:cubicBezTo>
                  <a:pt x="405130" y="55880"/>
                  <a:pt x="419735" y="55880"/>
                  <a:pt x="447675" y="55880"/>
                </a:cubicBezTo>
                <a:cubicBezTo>
                  <a:pt x="475615" y="55880"/>
                  <a:pt x="489585" y="55880"/>
                  <a:pt x="517525" y="55880"/>
                </a:cubicBezTo>
                <a:cubicBezTo>
                  <a:pt x="545465" y="55880"/>
                  <a:pt x="559435" y="55880"/>
                  <a:pt x="587375" y="55880"/>
                </a:cubicBezTo>
                <a:cubicBezTo>
                  <a:pt x="615315" y="55880"/>
                  <a:pt x="629285" y="55880"/>
                  <a:pt x="657225" y="55880"/>
                </a:cubicBezTo>
                <a:cubicBezTo>
                  <a:pt x="685165" y="55880"/>
                  <a:pt x="699135" y="55880"/>
                  <a:pt x="727075" y="55880"/>
                </a:cubicBezTo>
                <a:cubicBezTo>
                  <a:pt x="755015" y="55880"/>
                  <a:pt x="768985" y="55880"/>
                  <a:pt x="796925" y="55880"/>
                </a:cubicBezTo>
                <a:cubicBezTo>
                  <a:pt x="824865" y="55880"/>
                  <a:pt x="838835" y="55880"/>
                  <a:pt x="866775" y="55880"/>
                </a:cubicBezTo>
                <a:cubicBezTo>
                  <a:pt x="894715" y="55880"/>
                  <a:pt x="908685" y="55880"/>
                  <a:pt x="936625" y="55880"/>
                </a:cubicBezTo>
                <a:cubicBezTo>
                  <a:pt x="964565" y="55880"/>
                  <a:pt x="978535" y="55880"/>
                  <a:pt x="1006475" y="55880"/>
                </a:cubicBezTo>
                <a:cubicBezTo>
                  <a:pt x="1034415" y="55880"/>
                  <a:pt x="1048385" y="55880"/>
                  <a:pt x="1076325" y="55880"/>
                </a:cubicBezTo>
                <a:cubicBezTo>
                  <a:pt x="1104265" y="55880"/>
                  <a:pt x="1118235" y="55880"/>
                  <a:pt x="1146175" y="55880"/>
                </a:cubicBezTo>
                <a:cubicBezTo>
                  <a:pt x="1174115" y="55880"/>
                  <a:pt x="1188720" y="55880"/>
                  <a:pt x="1216660" y="55880"/>
                </a:cubicBezTo>
                <a:cubicBezTo>
                  <a:pt x="1244600" y="55880"/>
                  <a:pt x="1258570" y="55880"/>
                  <a:pt x="1286510" y="55880"/>
                </a:cubicBezTo>
                <a:cubicBezTo>
                  <a:pt x="1314450" y="55880"/>
                  <a:pt x="1328420" y="55880"/>
                  <a:pt x="1356360" y="55880"/>
                </a:cubicBezTo>
                <a:cubicBezTo>
                  <a:pt x="1384300" y="55880"/>
                  <a:pt x="1398270" y="55880"/>
                  <a:pt x="1426210" y="55880"/>
                </a:cubicBezTo>
                <a:cubicBezTo>
                  <a:pt x="1454150" y="55880"/>
                  <a:pt x="1468120" y="55880"/>
                  <a:pt x="1496060" y="55880"/>
                </a:cubicBezTo>
                <a:cubicBezTo>
                  <a:pt x="1524000" y="55880"/>
                  <a:pt x="1537970" y="55880"/>
                  <a:pt x="1565910" y="55880"/>
                </a:cubicBezTo>
                <a:cubicBezTo>
                  <a:pt x="1593850" y="55880"/>
                  <a:pt x="1607820" y="55880"/>
                  <a:pt x="1635760" y="55880"/>
                </a:cubicBezTo>
                <a:cubicBezTo>
                  <a:pt x="1663700" y="55880"/>
                  <a:pt x="1677670" y="55880"/>
                  <a:pt x="1705610" y="55880"/>
                </a:cubicBezTo>
                <a:cubicBezTo>
                  <a:pt x="1733550" y="55880"/>
                  <a:pt x="1744980" y="55880"/>
                  <a:pt x="1775460" y="55880"/>
                </a:cubicBezTo>
                <a:cubicBezTo>
                  <a:pt x="1805940" y="55880"/>
                  <a:pt x="1828800" y="55880"/>
                  <a:pt x="1859280" y="55880"/>
                </a:cubicBezTo>
                <a:cubicBezTo>
                  <a:pt x="1889760" y="55880"/>
                  <a:pt x="1901190" y="55880"/>
                  <a:pt x="1929130" y="55880"/>
                </a:cubicBezTo>
                <a:cubicBezTo>
                  <a:pt x="1957070" y="55880"/>
                  <a:pt x="1971675" y="55880"/>
                  <a:pt x="1999615" y="55880"/>
                </a:cubicBezTo>
                <a:cubicBezTo>
                  <a:pt x="2027555" y="55880"/>
                  <a:pt x="2041525" y="55880"/>
                  <a:pt x="2069465" y="55880"/>
                </a:cubicBezTo>
                <a:cubicBezTo>
                  <a:pt x="2097405" y="55880"/>
                  <a:pt x="2111375" y="55880"/>
                  <a:pt x="2139315" y="55880"/>
                </a:cubicBezTo>
                <a:cubicBezTo>
                  <a:pt x="2167255" y="55880"/>
                  <a:pt x="2181225" y="55880"/>
                  <a:pt x="2209165" y="55880"/>
                </a:cubicBezTo>
                <a:cubicBezTo>
                  <a:pt x="2237105" y="55880"/>
                  <a:pt x="2248535" y="55880"/>
                  <a:pt x="2279015" y="55880"/>
                </a:cubicBezTo>
                <a:cubicBezTo>
                  <a:pt x="2309495" y="55880"/>
                  <a:pt x="2332355" y="55880"/>
                  <a:pt x="2362835" y="55880"/>
                </a:cubicBezTo>
                <a:cubicBezTo>
                  <a:pt x="2393315" y="55880"/>
                  <a:pt x="2399030" y="55880"/>
                  <a:pt x="2432685" y="55880"/>
                </a:cubicBezTo>
                <a:cubicBezTo>
                  <a:pt x="2466340" y="55880"/>
                  <a:pt x="2496820" y="55880"/>
                  <a:pt x="2530475" y="55880"/>
                </a:cubicBezTo>
                <a:cubicBezTo>
                  <a:pt x="2564130" y="55880"/>
                  <a:pt x="2572385" y="55880"/>
                  <a:pt x="2600325" y="55880"/>
                </a:cubicBezTo>
                <a:cubicBezTo>
                  <a:pt x="2628265" y="55880"/>
                  <a:pt x="2642235" y="55880"/>
                  <a:pt x="2670175" y="55880"/>
                </a:cubicBezTo>
                <a:cubicBezTo>
                  <a:pt x="2698115" y="55880"/>
                  <a:pt x="2712720" y="55880"/>
                  <a:pt x="2740660" y="55880"/>
                </a:cubicBezTo>
                <a:cubicBezTo>
                  <a:pt x="2768600" y="55880"/>
                  <a:pt x="2782570" y="55880"/>
                  <a:pt x="2810510" y="55880"/>
                </a:cubicBezTo>
                <a:cubicBezTo>
                  <a:pt x="2838450" y="55880"/>
                  <a:pt x="2852420" y="55880"/>
                  <a:pt x="2880360" y="55880"/>
                </a:cubicBezTo>
                <a:cubicBezTo>
                  <a:pt x="2908300" y="55880"/>
                  <a:pt x="2922270" y="55880"/>
                  <a:pt x="2950210" y="55880"/>
                </a:cubicBezTo>
                <a:cubicBezTo>
                  <a:pt x="2978150" y="55880"/>
                  <a:pt x="2992120" y="55880"/>
                  <a:pt x="3020060" y="55880"/>
                </a:cubicBezTo>
                <a:cubicBezTo>
                  <a:pt x="3048000" y="55880"/>
                  <a:pt x="3061970" y="55880"/>
                  <a:pt x="3089910" y="55880"/>
                </a:cubicBezTo>
                <a:cubicBezTo>
                  <a:pt x="3117850" y="55880"/>
                  <a:pt x="3131820" y="55880"/>
                  <a:pt x="3159760" y="55880"/>
                </a:cubicBezTo>
                <a:cubicBezTo>
                  <a:pt x="3187700" y="55880"/>
                  <a:pt x="3201670" y="55880"/>
                  <a:pt x="3229610" y="55880"/>
                </a:cubicBezTo>
                <a:cubicBezTo>
                  <a:pt x="3257550" y="55880"/>
                  <a:pt x="3271520" y="55880"/>
                  <a:pt x="3299460" y="55880"/>
                </a:cubicBezTo>
                <a:cubicBezTo>
                  <a:pt x="3327400" y="55880"/>
                  <a:pt x="3335655" y="55880"/>
                  <a:pt x="3369310" y="55880"/>
                </a:cubicBezTo>
                <a:cubicBezTo>
                  <a:pt x="3402965" y="55880"/>
                  <a:pt x="3434080" y="53340"/>
                  <a:pt x="3467735" y="55880"/>
                </a:cubicBezTo>
                <a:cubicBezTo>
                  <a:pt x="3501390" y="58420"/>
                  <a:pt x="3509645" y="64135"/>
                  <a:pt x="3537585" y="69850"/>
                </a:cubicBezTo>
                <a:cubicBezTo>
                  <a:pt x="3565525" y="75565"/>
                  <a:pt x="3579495" y="78105"/>
                  <a:pt x="3607435" y="83820"/>
                </a:cubicBezTo>
                <a:cubicBezTo>
                  <a:pt x="3635375" y="89535"/>
                  <a:pt x="3649345" y="95250"/>
                  <a:pt x="3677285" y="97790"/>
                </a:cubicBezTo>
                <a:cubicBezTo>
                  <a:pt x="3705225" y="100330"/>
                  <a:pt x="3719195" y="97790"/>
                  <a:pt x="3747135" y="97790"/>
                </a:cubicBezTo>
                <a:cubicBezTo>
                  <a:pt x="3775075" y="97790"/>
                  <a:pt x="3789045" y="95250"/>
                  <a:pt x="3816985" y="97790"/>
                </a:cubicBezTo>
                <a:cubicBezTo>
                  <a:pt x="3844925" y="100330"/>
                  <a:pt x="3856355" y="109220"/>
                  <a:pt x="3886835" y="111760"/>
                </a:cubicBezTo>
                <a:cubicBezTo>
                  <a:pt x="3917315" y="114300"/>
                  <a:pt x="3937000" y="111760"/>
                  <a:pt x="3970655" y="111760"/>
                </a:cubicBezTo>
                <a:cubicBezTo>
                  <a:pt x="4004310" y="111760"/>
                  <a:pt x="4023995" y="111760"/>
                  <a:pt x="4054475" y="111760"/>
                </a:cubicBezTo>
                <a:cubicBezTo>
                  <a:pt x="4084955" y="111760"/>
                  <a:pt x="4096385" y="111760"/>
                  <a:pt x="4124325" y="111760"/>
                </a:cubicBezTo>
                <a:cubicBezTo>
                  <a:pt x="4152265" y="111760"/>
                  <a:pt x="4166235" y="111760"/>
                  <a:pt x="4194175" y="111760"/>
                </a:cubicBezTo>
                <a:cubicBezTo>
                  <a:pt x="4222115" y="111760"/>
                  <a:pt x="4236720" y="111760"/>
                  <a:pt x="4264660" y="111760"/>
                </a:cubicBezTo>
                <a:cubicBezTo>
                  <a:pt x="4292600" y="111760"/>
                  <a:pt x="4306570" y="111760"/>
                  <a:pt x="4334510" y="111760"/>
                </a:cubicBezTo>
                <a:cubicBezTo>
                  <a:pt x="4362450" y="111760"/>
                  <a:pt x="4376420" y="111760"/>
                  <a:pt x="4404360" y="111760"/>
                </a:cubicBezTo>
                <a:cubicBezTo>
                  <a:pt x="4432300" y="111760"/>
                  <a:pt x="4446270" y="111760"/>
                  <a:pt x="4474210" y="111760"/>
                </a:cubicBezTo>
                <a:cubicBezTo>
                  <a:pt x="4502150" y="111760"/>
                  <a:pt x="4513580" y="111760"/>
                  <a:pt x="4544060" y="111760"/>
                </a:cubicBezTo>
                <a:cubicBezTo>
                  <a:pt x="4574540" y="111760"/>
                  <a:pt x="4597400" y="111760"/>
                  <a:pt x="4627880" y="111760"/>
                </a:cubicBezTo>
                <a:cubicBezTo>
                  <a:pt x="4658360" y="111760"/>
                  <a:pt x="4669790" y="111760"/>
                  <a:pt x="4697730" y="111760"/>
                </a:cubicBezTo>
                <a:cubicBezTo>
                  <a:pt x="4725670" y="111760"/>
                  <a:pt x="4739640" y="111760"/>
                  <a:pt x="4767580" y="111760"/>
                </a:cubicBezTo>
                <a:cubicBezTo>
                  <a:pt x="4795520" y="111760"/>
                  <a:pt x="4809490" y="111760"/>
                  <a:pt x="4837430" y="111760"/>
                </a:cubicBezTo>
                <a:cubicBezTo>
                  <a:pt x="4865370" y="111760"/>
                  <a:pt x="4876165" y="114300"/>
                  <a:pt x="4907280" y="111760"/>
                </a:cubicBezTo>
                <a:cubicBezTo>
                  <a:pt x="4938395" y="109220"/>
                  <a:pt x="4960620" y="100330"/>
                  <a:pt x="4991735" y="97790"/>
                </a:cubicBezTo>
                <a:cubicBezTo>
                  <a:pt x="5022850" y="95250"/>
                  <a:pt x="5031105" y="100330"/>
                  <a:pt x="5061585" y="97790"/>
                </a:cubicBezTo>
                <a:cubicBezTo>
                  <a:pt x="5092065" y="95250"/>
                  <a:pt x="5109210" y="89535"/>
                  <a:pt x="5145405" y="83820"/>
                </a:cubicBezTo>
                <a:cubicBezTo>
                  <a:pt x="5181600" y="78105"/>
                  <a:pt x="5209540" y="83820"/>
                  <a:pt x="5243195" y="69850"/>
                </a:cubicBezTo>
                <a:cubicBezTo>
                  <a:pt x="5276850" y="55880"/>
                  <a:pt x="5285105" y="25400"/>
                  <a:pt x="5313045" y="13970"/>
                </a:cubicBezTo>
                <a:cubicBezTo>
                  <a:pt x="5340985" y="2540"/>
                  <a:pt x="5346700" y="13970"/>
                  <a:pt x="5382895" y="13970"/>
                </a:cubicBezTo>
                <a:cubicBezTo>
                  <a:pt x="5419090" y="13970"/>
                  <a:pt x="5458460" y="13970"/>
                  <a:pt x="5494655" y="13970"/>
                </a:cubicBezTo>
                <a:cubicBezTo>
                  <a:pt x="5530850" y="13970"/>
                  <a:pt x="5536565" y="16510"/>
                  <a:pt x="5564505" y="13970"/>
                </a:cubicBezTo>
                <a:cubicBezTo>
                  <a:pt x="5592445" y="11430"/>
                  <a:pt x="5621655" y="2540"/>
                  <a:pt x="5634355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饼形 10"/>
          <p:cNvSpPr/>
          <p:nvPr userDrawn="1"/>
        </p:nvSpPr>
        <p:spPr>
          <a:xfrm>
            <a:off x="8210074" y="4907859"/>
            <a:ext cx="523875" cy="190057"/>
          </a:xfrm>
          <a:prstGeom prst="pie">
            <a:avLst>
              <a:gd name="adj1" fmla="val 0"/>
              <a:gd name="adj2" fmla="val 20093109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2" name="饼形 11"/>
          <p:cNvSpPr/>
          <p:nvPr userDrawn="1"/>
        </p:nvSpPr>
        <p:spPr>
          <a:xfrm>
            <a:off x="8620125" y="4907383"/>
            <a:ext cx="523875" cy="231022"/>
          </a:xfrm>
          <a:prstGeom prst="pie">
            <a:avLst>
              <a:gd name="adj1" fmla="val 0"/>
              <a:gd name="adj2" fmla="val 20093109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  <p:sp>
        <p:nvSpPr>
          <p:cNvPr id="13" name="饼形 12"/>
          <p:cNvSpPr/>
          <p:nvPr userDrawn="1"/>
        </p:nvSpPr>
        <p:spPr>
          <a:xfrm>
            <a:off x="7581424" y="4907859"/>
            <a:ext cx="523875" cy="215779"/>
          </a:xfrm>
          <a:prstGeom prst="pie">
            <a:avLst>
              <a:gd name="adj1" fmla="val 0"/>
              <a:gd name="adj2" fmla="val 2085092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slide" Target="slide18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hyperlink" Target="&#19971;&#24425;&#19977;&#19979;&#23383;&#35789;&#21548;&#20889;3&#33655;&#33457;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hyperlink" Target="&#19971;&#24425;-&#20154;&#25945;&#29256;-&#19977;&#19979;-3-&#33655;&#33457;.mp4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hyperlink" Target="&#19977;&#19979;&#29983;&#23383;&#35270;&#39057;3&#33655;&#33457;.mp4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67597951308&amp;di=62ea97488f421fd98120efde8027ff7a&amp;imgtype=0&amp;src=http%3A%2F%2Fimg1.dili360.com%2Fga%2FM02%2F3C%2F4A%2FwKgBy1XmLfeAU8e8AAJ9fjcVKYs562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 bwMode="auto">
          <a:xfrm>
            <a:off x="5" y="-20538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3651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43071"/>
            <a:ext cx="1540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 语文  </a:t>
            </a:r>
            <a:r>
              <a: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三</a:t>
            </a:r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09516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49793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62945" y="4073629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3" action="ppaction://hlinksldjump"/>
          </p:cNvPr>
          <p:cNvSpPr txBox="1"/>
          <p:nvPr/>
        </p:nvSpPr>
        <p:spPr>
          <a:xfrm>
            <a:off x="7275010" y="448719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467544" y="1127378"/>
            <a:ext cx="3357586" cy="1300356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reflection blurRad="6350" stA="50000" endA="300" endPos="90000" dir="5400000" sy="-100000" algn="bl" rotWithShape="0"/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0066FF">
                    <a:alpha val="47843"/>
                  </a:srgb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zh-CN" altLang="en-US" sz="8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荷花</a:t>
            </a:r>
            <a:endParaRPr lang="zh-CN" altLang="en-US" sz="8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6519178" y="2088587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6557013" y="1989877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瓣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6732240" y="1106613"/>
            <a:ext cx="1245290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bàn</a:t>
            </a:r>
            <a:endParaRPr lang="en-US" altLang="zh-CN" sz="5000" dirty="0" err="1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002338" y="1189084"/>
            <a:ext cx="3226031" cy="941535"/>
          </a:xfrm>
          <a:prstGeom prst="borderCallout2">
            <a:avLst>
              <a:gd name="adj1" fmla="val 101392"/>
              <a:gd name="adj2" fmla="val 89138"/>
              <a:gd name="adj3" fmla="val 148831"/>
              <a:gd name="adj4" fmla="val 98304"/>
              <a:gd name="adj5" fmla="val 213872"/>
              <a:gd name="adj6" fmla="val 119138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这一笔是撇，与右边的“辛”不同。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267494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340519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848936" y="2091723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2" name="TextBox 23"/>
          <p:cNvSpPr txBox="1"/>
          <p:nvPr/>
        </p:nvSpPr>
        <p:spPr>
          <a:xfrm>
            <a:off x="886771" y="1993013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916182" y="1167903"/>
            <a:ext cx="1420517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pénɡ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4" name="线形标注 2 43"/>
          <p:cNvSpPr/>
          <p:nvPr/>
        </p:nvSpPr>
        <p:spPr>
          <a:xfrm>
            <a:off x="2771800" y="3065441"/>
            <a:ext cx="3600399" cy="932144"/>
          </a:xfrm>
          <a:prstGeom prst="borderCallout2">
            <a:avLst>
              <a:gd name="adj1" fmla="val 800"/>
              <a:gd name="adj2" fmla="val 10252"/>
              <a:gd name="adj3" fmla="val -1200"/>
              <a:gd name="adj4" fmla="val 10307"/>
              <a:gd name="adj5" fmla="val -63766"/>
              <a:gd name="adj6" fmla="val -20840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上下结构，“艹”要盖住下面的“逢”。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lum contrast="6000"/>
          </a:blip>
          <a:srcRect t="9881" b="3491"/>
          <a:stretch>
            <a:fillRect/>
          </a:stretch>
        </p:blipFill>
        <p:spPr>
          <a:xfrm>
            <a:off x="0" y="0"/>
            <a:ext cx="9164955" cy="5141595"/>
          </a:xfrm>
          <a:prstGeom prst="rect">
            <a:avLst/>
          </a:prstGeom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903" y="3104229"/>
            <a:ext cx="1276667" cy="1486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矩形 48"/>
          <p:cNvSpPr>
            <a:spLocks noChangeArrowheads="1"/>
          </p:cNvSpPr>
          <p:nvPr/>
        </p:nvSpPr>
        <p:spPr bwMode="auto">
          <a:xfrm>
            <a:off x="4429124" y="3643320"/>
            <a:ext cx="90601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 algn="tl">
                    <a:schemeClr val="bg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姿势</a:t>
            </a:r>
            <a:endParaRPr lang="zh-CN" altLang="en-US" sz="2800" b="1" dirty="0">
              <a:solidFill>
                <a:srgbClr val="FF0066"/>
              </a:solidFill>
              <a:effectLst>
                <a:outerShdw blurRad="38100" dist="38100" dir="2700000" algn="tl">
                  <a:schemeClr val="bg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2928940"/>
            <a:ext cx="1276667" cy="1486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1928794" y="3286130"/>
            <a:ext cx="90601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 algn="tl">
                    <a:schemeClr val="bg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清香</a:t>
            </a:r>
            <a:endParaRPr lang="zh-CN" altLang="en-US" sz="2800" b="1" dirty="0">
              <a:solidFill>
                <a:srgbClr val="FF0066"/>
              </a:solidFill>
              <a:effectLst>
                <a:outerShdw blurRad="38100" dist="38100" dir="2700000" algn="tl">
                  <a:schemeClr val="bg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714626"/>
            <a:ext cx="1276667" cy="1486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14247" y="3240457"/>
            <a:ext cx="1627369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 smtClean="0">
                <a:solidFill>
                  <a:srgbClr val="FF0066"/>
                </a:solidFill>
                <a:effectLst>
                  <a:outerShdw blurRad="38100" dist="38100" dir="2700000" algn="tl">
                    <a:schemeClr val="bg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翩翩起舞</a:t>
            </a:r>
            <a:endParaRPr lang="zh-CN" altLang="en-US" sz="2800" b="1" dirty="0">
              <a:solidFill>
                <a:srgbClr val="FF0066"/>
              </a:solidFill>
              <a:effectLst>
                <a:outerShdw blurRad="38100" dist="38100" dir="2700000" algn="tl">
                  <a:schemeClr val="bg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628" y="3655888"/>
            <a:ext cx="1276667" cy="1486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2714612" y="4214824"/>
            <a:ext cx="90601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66"/>
                </a:solidFill>
                <a:effectLst>
                  <a:outerShdw blurRad="38100" dist="38100" dir="2700000" algn="tl">
                    <a:schemeClr val="bg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破裂</a:t>
            </a:r>
            <a:endParaRPr lang="zh-CN" altLang="en-US" sz="2800" b="1" dirty="0">
              <a:solidFill>
                <a:srgbClr val="FF0066"/>
              </a:solidFill>
              <a:effectLst>
                <a:outerShdw blurRad="38100" dist="38100" dir="2700000" algn="tl">
                  <a:schemeClr val="bg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6205220" y="1077385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划船赏荷花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86116" y="2428874"/>
            <a:ext cx="1276667" cy="1486818"/>
            <a:chOff x="3286116" y="2428874"/>
            <a:chExt cx="1276667" cy="1486818"/>
          </a:xfrm>
        </p:grpSpPr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116" y="2428874"/>
              <a:ext cx="1276667" cy="14868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7" name="矩形 48"/>
            <p:cNvSpPr>
              <a:spLocks noChangeArrowheads="1"/>
            </p:cNvSpPr>
            <p:nvPr/>
          </p:nvSpPr>
          <p:spPr bwMode="auto">
            <a:xfrm>
              <a:off x="3378177" y="2978847"/>
              <a:ext cx="90601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66"/>
                  </a:solidFill>
                  <a:effectLst>
                    <a:outerShdw blurRad="38100" dist="38100" dir="2700000" algn="tl">
                      <a:schemeClr val="bg1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饱胀</a:t>
              </a:r>
              <a:endParaRPr lang="zh-CN" altLang="en-US" sz="2800" b="1" dirty="0">
                <a:solidFill>
                  <a:srgbClr val="FF0066"/>
                </a:solidFill>
                <a:effectLst>
                  <a:outerShdw blurRad="38100" dist="38100" dir="2700000" algn="tl">
                    <a:schemeClr val="bg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123 L 0.415000 -0.105062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123 L 0.401528 -0.093951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04727E-6 L 0.40035 -0.0009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17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41736 -0.0123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-61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8 -0.0037 L 0.41059 -0.00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19753E-6 L 0.44097 -0.012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49" y="-64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446 -0.0043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92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255972 -0.034198 " pathEditMode="relative" rAng="0" ptsTypes="">
                                      <p:cBhvr>
                                        <p:cTn id="2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" y="1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41181 -0.019259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8" grpId="0"/>
      <p:bldP spid="57" grpId="0"/>
      <p:bldP spid="8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4043" y="1260786"/>
            <a:ext cx="226919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饱满得发胀。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886892" y="684722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饱胀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886892" y="2787774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破裂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368712"/>
            <a:ext cx="19120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出现裂缝。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143240" y="1306232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059832" y="3291830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394" name="Picture 2" descr="https://timgsa.baidu.com/timg?image&amp;quality=80&amp;size=b9999_10000&amp;sec=1538825664272&amp;di=4ef9f03e192062b39df1ed5a8a7e6ad0&amp;imgtype=0&amp;src=http%3A%2F%2Fpic22.nipic.com%2F20120726%2F10580905_175933576000_2.jpg"/>
          <p:cNvPicPr>
            <a:picLocks noChangeAspect="1" noChangeArrowheads="1"/>
          </p:cNvPicPr>
          <p:nvPr/>
        </p:nvPicPr>
        <p:blipFill rotWithShape="1">
          <a:blip r:embed="rId1">
            <a:lum contrast="40000"/>
          </a:blip>
          <a:srcRect l="18729" t="19657" r="47218" b="19858"/>
          <a:stretch>
            <a:fillRect/>
          </a:stretch>
        </p:blipFill>
        <p:spPr bwMode="auto">
          <a:xfrm>
            <a:off x="4582176" y="555526"/>
            <a:ext cx="1824971" cy="18249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9396" name="Picture 4" descr="https://timgsa.baidu.com/timg?image&amp;quality=80&amp;size=b9999_10000&amp;sec=1538825743832&amp;di=e614aadf9eddb7e2654e125f5865f608&amp;imgtype=0&amp;src=http%3A%2F%2Fpic21.nipic.com%2F20120521%2F10117084_215244543137_2.jpg"/>
          <p:cNvPicPr>
            <a:picLocks noChangeAspect="1" noChangeArrowheads="1"/>
          </p:cNvPicPr>
          <p:nvPr/>
        </p:nvPicPr>
        <p:blipFill rotWithShape="1">
          <a:blip r:embed="rId2">
            <a:lum contrast="40000"/>
          </a:blip>
          <a:srcRect l="28530" t="8255" r="13229" b="4737"/>
          <a:stretch>
            <a:fillRect/>
          </a:stretch>
        </p:blipFill>
        <p:spPr bwMode="auto">
          <a:xfrm>
            <a:off x="4550553" y="2715766"/>
            <a:ext cx="1888215" cy="1888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584586" y="1180388"/>
            <a:ext cx="7487875" cy="7325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读课文，说说课文重点写了哪两部分？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97890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550567"/>
            <a:ext cx="366860" cy="456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326" y="2139702"/>
            <a:ext cx="73350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课文重点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写了“荷花的姿态美”和“想象化身荷花”两个部分。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428596" y="499097"/>
            <a:ext cx="8136904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，找出体现作者写作思路的句子。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674" y="1275606"/>
            <a:ext cx="757242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看看这一朵，很美；看看那一朵，也很美。</a:t>
            </a:r>
            <a:endParaRPr lang="zh-CN" altLang="en-US" sz="2800" b="1" dirty="0" smtClean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48351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29674" y="2838145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/>
            <a:r>
              <a:rPr lang="en-US" altLang="zh-CN" sz="2800" b="1" dirty="0" smtClean="0">
                <a:solidFill>
                  <a:srgbClr val="0000FF"/>
                </a:solidFill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rgbClr val="0000FF"/>
                </a:solidFill>
                <a:ea typeface="楷体" panose="02010609060101010101" pitchFamily="49" charset="-122"/>
              </a:rPr>
              <a:t>我忽然觉得自己仿佛就是一朵荷花，穿着雪白的衣裳，站在阳光里。</a:t>
            </a:r>
            <a:endParaRPr lang="zh-CN" altLang="en-US" sz="2800" b="1" dirty="0" smtClean="0">
              <a:solidFill>
                <a:srgbClr val="0000FF"/>
              </a:solidFill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6883" y="2182093"/>
            <a:ext cx="1723549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赏荷花美姿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01115" y="3982293"/>
            <a:ext cx="2031325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幻化荷花精灵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Freeform 24"/>
          <p:cNvSpPr/>
          <p:nvPr/>
        </p:nvSpPr>
        <p:spPr bwMode="gray">
          <a:xfrm rot="5400000">
            <a:off x="7157266" y="1547490"/>
            <a:ext cx="341209" cy="82681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24"/>
          <p:cNvSpPr/>
          <p:nvPr/>
        </p:nvSpPr>
        <p:spPr bwMode="gray">
          <a:xfrm rot="5615943">
            <a:off x="6869726" y="3235551"/>
            <a:ext cx="590714" cy="850542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12" grpId="0" animBg="1"/>
      <p:bldP spid="13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222220" y="1109652"/>
            <a:ext cx="8750776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、照样子，写词语。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3400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例：挨挨挤挤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 ________ 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533400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例：翩翩起舞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 ________ 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9789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550566"/>
            <a:ext cx="366860" cy="4563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9059" y="195420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密密麻麻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6447" y="195420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高高兴兴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55735" y="1964392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平平安安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79059" y="268128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依依不舍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36447" y="268128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恋恋不舍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55735" y="2681288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洋洋自得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27534"/>
            <a:ext cx="8106124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、在括号内填上恰当的量词。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   ）清香    一（   ）花瓣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一（   ）荷花    一（  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）大圆盘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）画      一（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）微风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9602" y="15281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阵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65829" y="149163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片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79919" y="225964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朵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5829" y="223363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个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5632" y="30073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幅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65829" y="29638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阵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29444" y="771981"/>
            <a:ext cx="8001417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三、根据课文填空。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课文共（   ）个自然段，按照观赏荷花的顺序重点写了（             ）、（                ）两部分。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408098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4130421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4064397"/>
            <a:ext cx="335134" cy="47233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559478" y="164145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5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14156" y="235615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荷花的姿态美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63688" y="309764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想象化身荷花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-1905"/>
            <a:ext cx="9164955" cy="51860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310" y="3040438"/>
            <a:ext cx="7860422" cy="176356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effectLst>
                  <a:glow rad="431800">
                    <a:schemeClr val="bg1">
                      <a:alpha val="79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上节课我们学习了生字，观赏了美丽的荷花，这节课，我们就来看看作者是怎样写荷花的。</a:t>
            </a:r>
            <a:endParaRPr lang="zh-CN" altLang="en-US" sz="3200" dirty="0" smtClean="0">
              <a:effectLst>
                <a:glow rad="431800">
                  <a:schemeClr val="bg1">
                    <a:alpha val="79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879812" y="1071776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荷花的姿态美</a:t>
            </a:r>
            <a:endParaRPr lang="zh-CN" altLang="en-US" sz="4000" b="1" dirty="0" smtClean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26884" y="1923678"/>
            <a:ext cx="8141560" cy="2122170"/>
            <a:chOff x="426884" y="1923678"/>
            <a:chExt cx="8141560" cy="2122170"/>
          </a:xfrm>
        </p:grpSpPr>
        <p:sp>
          <p:nvSpPr>
            <p:cNvPr id="5" name="文本框 6"/>
            <p:cNvSpPr txBox="1"/>
            <p:nvPr/>
          </p:nvSpPr>
          <p:spPr>
            <a:xfrm>
              <a:off x="1799692" y="1961748"/>
              <a:ext cx="6768752" cy="201285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       朗读</a:t>
              </a:r>
              <a:r>
                <a:rPr lang="zh-CN" altLang="en-US" sz="3200" dirty="0">
                  <a:ea typeface="黑体" panose="02010609060101010101" pitchFamily="49" charset="-122"/>
                </a:rPr>
                <a:t>第</a:t>
              </a:r>
              <a:r>
                <a:rPr lang="en-US" altLang="zh-CN" sz="3200" dirty="0">
                  <a:ea typeface="黑体" panose="02010609060101010101" pitchFamily="49" charset="-122"/>
                </a:rPr>
                <a:t>2</a:t>
              </a:r>
              <a:r>
                <a:rPr lang="zh-CN" altLang="en-US" sz="3200" dirty="0">
                  <a:ea typeface="黑体" panose="02010609060101010101" pitchFamily="49" charset="-122"/>
                </a:rPr>
                <a:t>、</a:t>
              </a:r>
              <a:r>
                <a:rPr lang="en-US" altLang="zh-CN" sz="3200" dirty="0">
                  <a:ea typeface="黑体" panose="02010609060101010101" pitchFamily="49" charset="-122"/>
                </a:rPr>
                <a:t>3</a:t>
              </a:r>
              <a:r>
                <a:rPr lang="zh-CN" altLang="en-US" sz="3200" dirty="0" smtClean="0">
                  <a:ea typeface="黑体" panose="02010609060101010101" pitchFamily="49" charset="-122"/>
                </a:rPr>
                <a:t>自然段，画出你觉得优美生动的语句，说说你看到了怎样的画面。</a:t>
              </a:r>
              <a:endParaRPr lang="zh-CN" altLang="en-US" sz="3200" dirty="0" smtClean="0"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884" y="1923678"/>
              <a:ext cx="1480820" cy="212217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733845" y="3377185"/>
              <a:ext cx="23503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C00000"/>
                  </a:solidFill>
                  <a:ea typeface="宋体" panose="02010600030101010101" pitchFamily="2" charset="-122"/>
                </a:rPr>
                <a:t>（课后第三题）</a:t>
              </a:r>
              <a:endParaRPr lang="zh-CN" altLang="en-US" sz="2400" b="1" dirty="0" smtClean="0">
                <a:solidFill>
                  <a:srgbClr val="C00000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13" r="1"/>
          <a:stretch>
            <a:fillRect/>
          </a:stretch>
        </p:blipFill>
        <p:spPr>
          <a:xfrm>
            <a:off x="1799692" y="3380029"/>
            <a:ext cx="2032948" cy="54868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06" r="7455"/>
          <a:stretch>
            <a:fillRect/>
          </a:stretch>
        </p:blipFill>
        <p:spPr>
          <a:xfrm>
            <a:off x="1590102" y="2710419"/>
            <a:ext cx="6800366" cy="5486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6" r="22240"/>
          <a:stretch>
            <a:fillRect/>
          </a:stretch>
        </p:blipFill>
        <p:spPr>
          <a:xfrm>
            <a:off x="6084167" y="2067694"/>
            <a:ext cx="2261319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0151" y="1275606"/>
            <a:ext cx="53163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：原名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叶绍钧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1894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年生于江苏苏州，现代作家、教育家、文学出版家和社会活动家，有“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优秀的语言艺术家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”之称。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代表作：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稻草人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古代英雄的石像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一粒种子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79874" name="Picture 2" descr="http://img1.gtimg.com/11/1137/113734/11373494_980x1200_0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11646"/>
          <a:stretch>
            <a:fillRect/>
          </a:stretch>
        </p:blipFill>
        <p:spPr bwMode="auto">
          <a:xfrm flipH="1">
            <a:off x="271452" y="1143000"/>
            <a:ext cx="2637483" cy="3072130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93" b="5627"/>
          <a:stretch>
            <a:fillRect/>
          </a:stretch>
        </p:blipFill>
        <p:spPr bwMode="auto">
          <a:xfrm>
            <a:off x="-12508" y="1"/>
            <a:ext cx="9156508" cy="520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862280" y="1628845"/>
            <a:ext cx="7310120" cy="13709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荷叶挨挨挤挤的，像一个个碧绿的大圆盘。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 bwMode="auto">
          <a:xfrm>
            <a:off x="2504006" y="3189692"/>
            <a:ext cx="6388474" cy="894226"/>
          </a:xfrm>
          <a:prstGeom prst="cloudCallout">
            <a:avLst>
              <a:gd name="adj1" fmla="val -10608"/>
              <a:gd name="adj2" fmla="val -9440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31840" y="3344674"/>
            <a:ext cx="5480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叶的数量多、形状大、颜色美。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91" y="439525"/>
            <a:ext cx="1036345" cy="5585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813440" y="505838"/>
            <a:ext cx="951226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2" y="411510"/>
            <a:ext cx="1036345" cy="5585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9"/>
          <p:cNvSpPr txBox="1"/>
          <p:nvPr/>
        </p:nvSpPr>
        <p:spPr>
          <a:xfrm>
            <a:off x="2078185" y="495271"/>
            <a:ext cx="86586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rot="10800000">
            <a:off x="1508370" y="1057335"/>
            <a:ext cx="1714512" cy="114300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673284" y="2249238"/>
            <a:ext cx="150019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081220" y="2270195"/>
            <a:ext cx="2738120" cy="12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1003250" y="2846140"/>
            <a:ext cx="11995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rot="10800000">
            <a:off x="2508502" y="985897"/>
            <a:ext cx="2928958" cy="12858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3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93" b="5627"/>
          <a:stretch>
            <a:fillRect/>
          </a:stretch>
        </p:blipFill>
        <p:spPr bwMode="auto">
          <a:xfrm>
            <a:off x="-12508" y="1"/>
            <a:ext cx="9156508" cy="520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38334" y="860006"/>
            <a:ext cx="7310120" cy="13709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荷叶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挨挨挤挤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的，像一个个碧绿的大圆盘。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 bwMode="auto">
          <a:xfrm>
            <a:off x="2513561" y="2283718"/>
            <a:ext cx="5744448" cy="1440160"/>
          </a:xfrm>
          <a:prstGeom prst="cloudCallout">
            <a:avLst>
              <a:gd name="adj1" fmla="val -15975"/>
              <a:gd name="adj2" fmla="val -7877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7865" y="2526744"/>
            <a:ext cx="54805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为什么作者用“挨挨挤挤”而不用“密密麻麻”呢？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6" r="1"/>
          <a:stretch>
            <a:fillRect/>
          </a:stretch>
        </p:blipFill>
        <p:spPr>
          <a:xfrm>
            <a:off x="3059832" y="3003798"/>
            <a:ext cx="4229192" cy="5486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6" r="22240"/>
          <a:stretch>
            <a:fillRect/>
          </a:stretch>
        </p:blipFill>
        <p:spPr>
          <a:xfrm>
            <a:off x="3635896" y="2526744"/>
            <a:ext cx="4104456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971601" y="520114"/>
            <a:ext cx="15841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词语辨析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91" y="496635"/>
            <a:ext cx="447979" cy="53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3608" y="3291830"/>
            <a:ext cx="720080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“挨挨挤挤”写出了荷叶生长得很茂盛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。比“密密麻麻”更有动感，更富有情趣。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7745" y="1133331"/>
            <a:ext cx="5480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挨挨挤挤      密密麻麻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614018" y="1010486"/>
            <a:ext cx="0" cy="18983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375007" y="1851670"/>
            <a:ext cx="30529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挤来挤去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。也用来形容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人多杂乱。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32040" y="2020946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形容又多又密。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1072" y="1203598"/>
            <a:ext cx="7310120" cy="1372683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荷叶（          ），像一个个（              ）。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1672" y="127011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挨挨挤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6928" y="1889939"/>
            <a:ext cx="2849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碧绿的大圆盘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1808" y="555526"/>
            <a:ext cx="4744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填一填，写一写。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051" y="2746819"/>
            <a:ext cx="7310120" cy="1372683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杨树（          ），像一个个（              ）。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81672" y="2844873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笔直笔直的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5623" y="3437007"/>
            <a:ext cx="2849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放哨的士兵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08" y="593913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3" b="6286"/>
          <a:stretch>
            <a:fillRect/>
          </a:stretch>
        </p:blipFill>
        <p:spPr bwMode="auto">
          <a:xfrm>
            <a:off x="0" y="0"/>
            <a:ext cx="9144000" cy="5155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22098" y="346593"/>
            <a:ext cx="3552141" cy="1452705"/>
          </a:xfrm>
          <a:prstGeom prst="rect">
            <a:avLst/>
          </a:prstGeom>
          <a:solidFill>
            <a:schemeClr val="bg1">
              <a:alpha val="91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白荷花在这些大圆盘之间</a:t>
            </a:r>
            <a:r>
              <a:rPr lang="zh-CN" altLang="en-US" sz="3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冒</a:t>
            </a:r>
            <a:r>
              <a:rPr lang="zh-CN" altLang="en-US" sz="3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出来。</a:t>
            </a:r>
            <a:endParaRPr lang="zh-CN" altLang="en-US" sz="3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3722139"/>
            <a:ext cx="876836" cy="93668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冒</a:t>
            </a:r>
            <a:endParaRPr lang="zh-CN" altLang="en-US" sz="5100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52" y="3651870"/>
            <a:ext cx="5904656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使劲地、不停地、急切地、笔直地、争先恐后地、生机勃勃地。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797934" y="1563638"/>
            <a:ext cx="6768752" cy="13726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作者描写了哪三种形状的荷花？它们分别是什么样子的？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10" y="1347614"/>
            <a:ext cx="1480820" cy="2122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8"/>
          <a:stretch>
            <a:fillRect/>
          </a:stretch>
        </p:blipFill>
        <p:spPr bwMode="auto">
          <a:xfrm>
            <a:off x="0" y="0"/>
            <a:ext cx="9144000" cy="523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39552" y="123478"/>
            <a:ext cx="5616624" cy="1077218"/>
          </a:xfrm>
          <a:prstGeom prst="rect">
            <a:avLst/>
          </a:prstGeom>
          <a:solidFill>
            <a:schemeClr val="bg1">
              <a:alpha val="86000"/>
            </a:schemeClr>
          </a:solidFill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花瓣儿全都展开了，露出嫩黄色的小莲蓬。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7092280" y="267494"/>
            <a:ext cx="1714512" cy="1711107"/>
          </a:xfrm>
          <a:prstGeom prst="roundRect">
            <a:avLst/>
          </a:prstGeom>
          <a:solidFill>
            <a:srgbClr val="008216"/>
          </a:solidFill>
          <a:effectLst>
            <a:softEdge rad="889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荷花</a:t>
            </a:r>
            <a:endParaRPr lang="en-US" altLang="zh-CN" sz="4800" b="1" dirty="0" smtClean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 smtClean="0">
                <a:ln w="10160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绽放</a:t>
            </a:r>
            <a:endParaRPr lang="zh-CN" altLang="en-US" sz="4800" b="1" dirty="0">
              <a:ln w="10160">
                <a:noFill/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70108" y="303618"/>
            <a:ext cx="655154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5" grpId="0" bldLvl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1"/>
          <p:cNvSpPr>
            <a:spLocks noChangeArrowheads="1"/>
          </p:cNvSpPr>
          <p:nvPr/>
        </p:nvSpPr>
        <p:spPr bwMode="auto">
          <a:xfrm>
            <a:off x="467544" y="853802"/>
            <a:ext cx="8068310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白荷花在这些大圆盘之间冒出来。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有的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才展开两三片花瓣儿。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有的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花瓣儿全展开了，露出嫩黄色的小莲蓬。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有的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还是花骨朵儿，看起来饱胀得马上要破裂似的。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6054" y="123478"/>
            <a:ext cx="1253978" cy="675903"/>
            <a:chOff x="3606054" y="123478"/>
            <a:chExt cx="1253978" cy="67590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6054" y="123478"/>
              <a:ext cx="1253978" cy="67590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文本框 9"/>
            <p:cNvSpPr txBox="1"/>
            <p:nvPr/>
          </p:nvSpPr>
          <p:spPr>
            <a:xfrm>
              <a:off x="3833976" y="273844"/>
              <a:ext cx="862338" cy="49911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Heiti SC Medium" pitchFamily="2" charset="-128"/>
                  <a:ea typeface="Heiti SC Medium" pitchFamily="2" charset="-128"/>
                </a:rPr>
                <a:t>排比</a:t>
              </a:r>
              <a:endParaRPr lang="zh-CN" altLang="en-US" sz="2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42966" y="2787774"/>
            <a:ext cx="79208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段话用“有的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句分别描绘了荷花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刚开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时、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时、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未开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时的样子。让我们想象出满池的荷花各有各的姿态，是多么迷人啊！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51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23528" y="1707654"/>
            <a:ext cx="5400600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这么多的白荷花，一朵有一朵的姿势。看看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朵，很美；看看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那一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朵，也很美。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gsrc.baidu.com/image/c0%3Dpixel_huitu%2C0%2C0%2C294%2C40/sign=3cf4fb9e52ee3d6d36cb8f8b2a6e084e/d52a2834349b033b367c14e31ece36d3d539bd17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 l="17471" r="8420" b="24827"/>
          <a:stretch>
            <a:fillRect/>
          </a:stretch>
        </p:blipFill>
        <p:spPr bwMode="auto">
          <a:xfrm>
            <a:off x="3059274" y="1264862"/>
            <a:ext cx="2857520" cy="1883365"/>
          </a:xfrm>
          <a:prstGeom prst="rect">
            <a:avLst/>
          </a:prstGeom>
          <a:noFill/>
        </p:spPr>
      </p:pic>
      <p:sp>
        <p:nvSpPr>
          <p:cNvPr id="25" name="矩形 24"/>
          <p:cNvSpPr/>
          <p:nvPr/>
        </p:nvSpPr>
        <p:spPr>
          <a:xfrm>
            <a:off x="7740352" y="1211143"/>
            <a:ext cx="648072" cy="28007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像</a:t>
            </a:r>
            <a:endParaRPr lang="en-US" altLang="zh-CN" sz="4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endParaRPr lang="en-US" altLang="zh-CN" sz="4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幅</a:t>
            </a:r>
            <a:endParaRPr lang="en-US" altLang="zh-CN" sz="4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画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3568" y="1059582"/>
            <a:ext cx="1307465" cy="52197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颜色美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23597" y="30187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绿叶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黄心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白花瓣</a:t>
            </a:r>
            <a:endParaRPr lang="zh-CN" altLang="en-US" sz="2800" dirty="0" smtClean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下箭头 28"/>
          <p:cNvSpPr/>
          <p:nvPr/>
        </p:nvSpPr>
        <p:spPr>
          <a:xfrm>
            <a:off x="3203864" y="783520"/>
            <a:ext cx="144000" cy="50006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下箭头 29"/>
          <p:cNvSpPr/>
          <p:nvPr/>
        </p:nvSpPr>
        <p:spPr>
          <a:xfrm>
            <a:off x="4131163" y="775742"/>
            <a:ext cx="144000" cy="136381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下箭头 30"/>
          <p:cNvSpPr/>
          <p:nvPr/>
        </p:nvSpPr>
        <p:spPr>
          <a:xfrm flipH="1">
            <a:off x="5050656" y="788211"/>
            <a:ext cx="144000" cy="136381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"/>
          <p:cNvSpPr txBox="1"/>
          <p:nvPr/>
        </p:nvSpPr>
        <p:spPr>
          <a:xfrm>
            <a:off x="5580112" y="3507854"/>
            <a:ext cx="1652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千姿百态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3147039" y="320065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初绽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3147039" y="366978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绽放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3147039" y="415592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含苞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5" name="右大括号 14"/>
          <p:cNvSpPr/>
          <p:nvPr/>
        </p:nvSpPr>
        <p:spPr>
          <a:xfrm>
            <a:off x="5435967" y="3219822"/>
            <a:ext cx="144145" cy="1797159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0"/>
          <p:cNvSpPr txBox="1"/>
          <p:nvPr/>
        </p:nvSpPr>
        <p:spPr>
          <a:xfrm>
            <a:off x="5959207" y="4076933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迷人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8828" y="3726018"/>
            <a:ext cx="1307465" cy="521970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姿态美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2366149" y="4569579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66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一朵有一朵的姿势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bldLvl="0" animBg="1"/>
      <p:bldP spid="27" grpId="0"/>
      <p:bldP spid="29" grpId="0" animBg="1"/>
      <p:bldP spid="30" grpId="0" bldLvl="0" animBg="1"/>
      <p:bldP spid="31" grpId="0" animBg="1"/>
      <p:bldP spid="9" grpId="0"/>
      <p:bldP spid="10" grpId="0"/>
      <p:bldP spid="12" grpId="0"/>
      <p:bldP spid="13" grpId="0"/>
      <p:bldP spid="15" grpId="0" animBg="1"/>
      <p:bldP spid="16" grpId="0"/>
      <p:bldP spid="17" grpId="0" bldLvl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54681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荷花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9745" y="1147445"/>
            <a:ext cx="829564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ea typeface="楷体" panose="02010609060101010101" pitchFamily="49" charset="-122"/>
              </a:rPr>
              <a:t>        荷花，又名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莲花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水芙蓉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等，是莲属多年生水生草本花卉。地下茎长而肥厚，有长节，叶盾圆形。花期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至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9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月，单生于花梗顶端，花瓣多数，嵌生在花托穴内，有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红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粉红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白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紫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等色，或有彩纹、镶边。坚果椭圆形，种子成卵形。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496218"/>
            <a:ext cx="812990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        第</a:t>
            </a:r>
            <a:r>
              <a:rPr lang="en-US" altLang="zh-CN" sz="3200" dirty="0"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ea typeface="黑体" panose="02010609060101010101" pitchFamily="49" charset="-122"/>
              </a:rPr>
              <a:t>自然段，作者说这一池荷花像一幅活的</a:t>
            </a:r>
            <a:r>
              <a:rPr lang="zh-CN" altLang="en-US" sz="3200" dirty="0" smtClean="0">
                <a:ea typeface="黑体" panose="02010609060101010101" pitchFamily="49" charset="-122"/>
              </a:rPr>
              <a:t>画，再读第</a:t>
            </a:r>
            <a:r>
              <a:rPr lang="en-US" altLang="zh-CN" sz="3200" dirty="0" smtClean="0"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ea typeface="黑体" panose="02010609060101010101" pitchFamily="49" charset="-122"/>
              </a:rPr>
              <a:t>自然段，你从哪些地方体会到了“活的画”？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02575" y="1571386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ea typeface="宋体" panose="02010600030101010101" pitchFamily="2" charset="-122"/>
              </a:rPr>
              <a:t>（课后第二题）</a:t>
            </a:r>
            <a:endParaRPr lang="zh-CN" altLang="en-US" sz="2400" b="1" dirty="0" smtClean="0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3688" y="2470515"/>
            <a:ext cx="1832553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挨挨挤挤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79418" y="2470515"/>
            <a:ext cx="596638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冒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87722" y="2470515"/>
            <a:ext cx="142058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才展开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12796" y="3342878"/>
            <a:ext cx="1008609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露出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89916" y="3342878"/>
            <a:ext cx="3147913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马上要破裂似的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64" r="7966"/>
          <a:stretch>
            <a:fillRect/>
          </a:stretch>
        </p:blipFill>
        <p:spPr>
          <a:xfrm>
            <a:off x="1475656" y="1025479"/>
            <a:ext cx="7056784" cy="5486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06" r="1"/>
          <a:stretch>
            <a:fillRect/>
          </a:stretch>
        </p:blipFill>
        <p:spPr>
          <a:xfrm>
            <a:off x="467544" y="1532668"/>
            <a:ext cx="3322372" cy="548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6032" y="1446544"/>
            <a:ext cx="806831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白荷花在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这些大圆盘之间冒出来。有的才展开两三片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花瓣儿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。有的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花瓣儿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全展开了，露出嫩黄色的小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莲蓬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。有的还是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花骨朵儿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，看起来饱胀得马上要破裂似的。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1808" y="631522"/>
            <a:ext cx="8128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有感情地朗读这段话，注意读好红色词语。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96179" y="2602431"/>
            <a:ext cx="953682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e</a:t>
            </a:r>
            <a:r>
              <a:rPr lang="en-US" sz="20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nɡ</a:t>
            </a:r>
            <a:endParaRPr lang="zh-CN" altLang="en-US" sz="20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6056" y="1734576"/>
            <a:ext cx="655154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36296" y="1733394"/>
            <a:ext cx="655154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48479" y="2375108"/>
            <a:ext cx="655154" cy="641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48060" y="2373926"/>
            <a:ext cx="114036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89166" y="3021488"/>
            <a:ext cx="114036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6216" y="2995657"/>
            <a:ext cx="114036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7340" y="3639442"/>
            <a:ext cx="114036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37" y="519197"/>
            <a:ext cx="850943" cy="6971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302" y="593626"/>
            <a:ext cx="8128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试着填一填。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6032" y="1203598"/>
            <a:ext cx="806831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白荷花在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这些大圆盘之间冒出来。有的才展开（            ）。有的花瓣儿（        ），露出（               ）。有的还是（        ）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，看起来（                     ）。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019206"/>
            <a:ext cx="2687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两三片花瓣儿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75187" y="199743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全展开了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48746" y="2631812"/>
            <a:ext cx="28763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嫩黄色的小莲蓬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72200" y="264296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花骨朵儿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90624" y="3261372"/>
            <a:ext cx="422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饱胀得马上要破裂似的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658245" y="1021482"/>
            <a:ext cx="7874195" cy="10538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ea typeface="黑体" panose="02010609060101010101" pitchFamily="49" charset="-122"/>
              </a:rPr>
              <a:t>        第</a:t>
            </a:r>
            <a:r>
              <a:rPr lang="en-US" altLang="zh-CN" sz="2800" dirty="0" smtClean="0"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ea typeface="黑体" panose="02010609060101010101" pitchFamily="49" charset="-122"/>
              </a:rPr>
              <a:t>自然段写出了荷花不同的样子，仿照着写一种你喜欢的花。</a:t>
            </a:r>
            <a:endParaRPr lang="zh-CN" altLang="en-US" sz="2400" dirty="0" smtClean="0"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683568" y="2039885"/>
            <a:ext cx="7848872" cy="258590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秋天的公园里，菊花正在怒放。看！那花儿红的似火，白的似雪，粉的似霞，大的像团团彩球，小的像盏盏精巧的花灯。那一团团、一簇簇的菊花，正在展开笑颜。在阳光的照耀下，多么迷人，多么耀眼！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504" y="470818"/>
            <a:ext cx="2099196" cy="545460"/>
            <a:chOff x="755576" y="411510"/>
            <a:chExt cx="2099196" cy="545460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24210"/>
              <a:ext cx="152313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66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28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678980" y="516549"/>
            <a:ext cx="1728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课后题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547664" y="1923678"/>
            <a:ext cx="7020780" cy="13038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ea typeface="黑体" panose="02010609060101010101" pitchFamily="49" charset="-122"/>
              </a:rPr>
              <a:t>       朗读第</a:t>
            </a:r>
            <a:r>
              <a:rPr lang="en-US" altLang="zh-CN" sz="3200" dirty="0" smtClean="0"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ea typeface="黑体" panose="02010609060101010101" pitchFamily="49" charset="-122"/>
              </a:rPr>
              <a:t>自然段，化身荷花的“我”在做什么？看到、听到、想到了什么？</a:t>
            </a:r>
            <a:endParaRPr lang="zh-CN" altLang="en-US" sz="3200" dirty="0" smtClean="0"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35646"/>
            <a:ext cx="1480820" cy="2122170"/>
          </a:xfrm>
          <a:prstGeom prst="rect">
            <a:avLst/>
          </a:prstGeom>
        </p:spPr>
      </p:pic>
      <p:sp>
        <p:nvSpPr>
          <p:cNvPr id="5" name="TextBox 1"/>
          <p:cNvSpPr txBox="1"/>
          <p:nvPr/>
        </p:nvSpPr>
        <p:spPr>
          <a:xfrm>
            <a:off x="2752609" y="711736"/>
            <a:ext cx="3495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想象化身荷花</a:t>
            </a:r>
            <a:endParaRPr lang="zh-CN" altLang="en-US" sz="4000" b="1" dirty="0" smtClean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src.baidu.com/imgad/pic/item/eaf81a4c510fd9f9238f2f502e2dd42a2834a46b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252520" cy="516718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474343"/>
            <a:ext cx="6951716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不光是我一朵，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一池的荷花都在舞蹈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195" y="370979"/>
            <a:ext cx="1253978" cy="6759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9"/>
          <p:cNvSpPr txBox="1"/>
          <p:nvPr/>
        </p:nvSpPr>
        <p:spPr>
          <a:xfrm>
            <a:off x="7922117" y="521345"/>
            <a:ext cx="86233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拟人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658306"/>
            <a:ext cx="4896544" cy="3785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过了，我停止舞蹈，静静地站在那儿。蜻蜓飞过来，告诉我清早飞行的快乐。小鱼在脚下游过，告诉我昨夜做的好梦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" y="806098"/>
            <a:ext cx="3083265" cy="347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7" t="6506" r="4293" b="8157"/>
          <a:stretch>
            <a:fillRect/>
          </a:stretch>
        </p:blipFill>
        <p:spPr bwMode="auto">
          <a:xfrm flipH="1">
            <a:off x="2369588" y="339502"/>
            <a:ext cx="1338316" cy="973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9134">
            <a:off x="1794438" y="3443432"/>
            <a:ext cx="1147686" cy="763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/>
          <p:nvPr/>
        </p:nvSpPr>
        <p:spPr>
          <a:xfrm>
            <a:off x="1750695" y="1461135"/>
            <a:ext cx="674370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如果你也是站在荷花池里的一朵荷花，此时心里会想些什么呢？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85" y="1351915"/>
            <a:ext cx="1311910" cy="1880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9700" y="1084982"/>
            <a:ext cx="79400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置身于姿态优美的姐妹中间，我感到自己也是很美的，亭亭玉立的身姿，俏丽的花瓣，芬芳的花香，真美！</a:t>
            </a:r>
            <a:endParaRPr lang="zh-CN" altLang="en-US" sz="3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5030" y="551458"/>
            <a:ext cx="4896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过了好一会儿，我才记起我不是荷花，我是在看荷花。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5"/>
          <p:cNvSpPr/>
          <p:nvPr/>
        </p:nvSpPr>
        <p:spPr bwMode="auto">
          <a:xfrm>
            <a:off x="1907704" y="3075806"/>
            <a:ext cx="5338223" cy="983649"/>
          </a:xfrm>
          <a:prstGeom prst="cloudCallout">
            <a:avLst>
              <a:gd name="adj1" fmla="val -18422"/>
              <a:gd name="adj2" fmla="val -90398"/>
            </a:avLst>
          </a:prstGeom>
          <a:solidFill>
            <a:srgbClr val="00B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由梦境回到了现实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2" name="Picture 2" descr="http://imgsrc.baidu.com/imgad/pic/item/50da81cb39dbb6fd6b7f471f0224ab18972b37e6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5207558" y="574354"/>
            <a:ext cx="3540906" cy="23574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9" name="文本框 49"/>
          <p:cNvSpPr txBox="1"/>
          <p:nvPr/>
        </p:nvSpPr>
        <p:spPr>
          <a:xfrm rot="-1160763">
            <a:off x="6957198" y="2089461"/>
            <a:ext cx="379858" cy="1923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b="1" dirty="0">
                <a:solidFill>
                  <a:srgbClr val="DAEEB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400" b="1" dirty="0">
              <a:solidFill>
                <a:srgbClr val="DAEEBF"/>
              </a:solidFill>
              <a:latin typeface="Arial" panose="020B0604020202020204" pitchFamily="34" charset="0"/>
            </a:endParaRPr>
          </a:p>
        </p:txBody>
      </p:sp>
      <p:sp>
        <p:nvSpPr>
          <p:cNvPr id="10384" name="TextBox 11"/>
          <p:cNvSpPr txBox="1"/>
          <p:nvPr/>
        </p:nvSpPr>
        <p:spPr>
          <a:xfrm>
            <a:off x="6144151" y="2259925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肿</a:t>
            </a:r>
            <a:r>
              <a:rPr kumimoji="1"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胀</a:t>
            </a:r>
            <a:endParaRPr kumimoji="1"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078556" y="2285157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莲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69974" y="2256985"/>
            <a:ext cx="24113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</a:t>
            </a: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挤挤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04220" y="3591137"/>
            <a:ext cx="1232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翩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翩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03428" y="1850129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ā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ī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54204" y="1856529"/>
            <a:ext cx="1125677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é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nɡ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64444" y="1812786"/>
            <a:ext cx="13759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à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</a:t>
            </a:r>
            <a:r>
              <a:rPr lang="en-US" altLang="zh-CN" sz="3000" b="1" dirty="0" err="1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24370" y="3130702"/>
            <a:ext cx="115148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pi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ā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n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714205" y="1131590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33196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52" name="矩形 51"/>
          <p:cNvSpPr/>
          <p:nvPr/>
        </p:nvSpPr>
        <p:spPr>
          <a:xfrm>
            <a:off x="734574" y="1203638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086041" y="3615139"/>
            <a:ext cx="123246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蹈</a:t>
            </a:r>
            <a:endParaRPr lang="zh-CN" altLang="en-US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27963" y="3193653"/>
            <a:ext cx="88636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d</a:t>
            </a:r>
            <a:r>
              <a:rPr lang="en-US" altLang="zh-CN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ǎ</a:t>
            </a:r>
            <a:r>
              <a:rPr lang="en-US" sz="30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o</a:t>
            </a:r>
            <a:endParaRPr lang="zh-CN" altLang="en-US" sz="3000" b="1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7" grpId="0"/>
      <p:bldP spid="2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692527" y="1252468"/>
            <a:ext cx="7983929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读了这篇课文，谁能说说作者是从哪几个方面来描写荷花的？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691892" y="2400404"/>
            <a:ext cx="8128580" cy="18402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作者从荷花的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香味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姿态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等方面生动形象地写出了荷花的美，尤其是对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荷花三种不同的姿态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描写得更是淋漓尽致。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1412" y="616384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想一想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46608" y="64570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71036" y="48519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91" y="55275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369570" y="1185520"/>
            <a:ext cx="8472805" cy="318643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53989" y="2300577"/>
            <a:ext cx="553998" cy="761747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荷花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96930" y="1371883"/>
            <a:ext cx="549973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闻到花香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：一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赶紧跑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7564" y="3480415"/>
            <a:ext cx="3710305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幻化荷花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：翩翩起舞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815318" y="1419622"/>
            <a:ext cx="214314" cy="2500330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96950" y="2152715"/>
            <a:ext cx="7005955" cy="1062161"/>
            <a:chOff x="996950" y="2152715"/>
            <a:chExt cx="7005955" cy="1062161"/>
          </a:xfrm>
        </p:grpSpPr>
        <p:sp>
          <p:nvSpPr>
            <p:cNvPr id="28" name="TextBox 27"/>
            <p:cNvSpPr txBox="1"/>
            <p:nvPr/>
          </p:nvSpPr>
          <p:spPr>
            <a:xfrm>
              <a:off x="2792074" y="2152715"/>
              <a:ext cx="5142230" cy="499110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荷叶：挨挨挤挤　碧绿　大圆盘</a:t>
              </a:r>
              <a:endPara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753995" y="2715766"/>
              <a:ext cx="5248910" cy="49911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荷花：刚开的  全开的  将开的</a:t>
              </a:r>
              <a:endPara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96950" y="2409577"/>
              <a:ext cx="161290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b="1" dirty="0" smtClean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观赏花姿</a:t>
              </a:r>
              <a:endPara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3" name="左大括号 2"/>
            <p:cNvSpPr/>
            <p:nvPr/>
          </p:nvSpPr>
          <p:spPr>
            <a:xfrm>
              <a:off x="2602230" y="2190502"/>
              <a:ext cx="260985" cy="1005205"/>
            </a:xfrm>
            <a:prstGeom prst="leftBrac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左大括号 3"/>
          <p:cNvSpPr/>
          <p:nvPr/>
        </p:nvSpPr>
        <p:spPr>
          <a:xfrm rot="10800000">
            <a:off x="7920968" y="1498880"/>
            <a:ext cx="214314" cy="2500330"/>
          </a:xfrm>
          <a:prstGeom prst="leftBrac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23"/>
          <p:cNvSpPr txBox="1"/>
          <p:nvPr/>
        </p:nvSpPr>
        <p:spPr>
          <a:xfrm>
            <a:off x="8100392" y="1851670"/>
            <a:ext cx="552450" cy="17830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热爱大自然</a:t>
            </a:r>
            <a:endParaRPr lang="zh-CN" altLang="en-US" sz="27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0" grpId="0"/>
      <p:bldP spid="21" grpId="0" bldLvl="0" animBg="1"/>
      <p:bldP spid="4" grpId="0" bldLvl="0" animBg="1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93741" y="1244526"/>
            <a:ext cx="7766691" cy="269336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本文描写了夏日公园里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时的情景，以及“我”沉浸在此景中，与荷花融为一体的感受。作者以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，描写了荷花的清新美丽，展现了一幅各具姿态、色彩明艳、活生生的水中荷花的画面，表达了作者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的感情。</a:t>
            </a:r>
            <a:endParaRPr lang="zh-CN" altLang="en-US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14216" y="2349634"/>
            <a:ext cx="2214578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丰富的想象力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50656" y="1299136"/>
            <a:ext cx="235745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一池荷花盛开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19735" y="3427744"/>
            <a:ext cx="201280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热爱大自然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87958" y="547018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43" y="599695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2"/>
          <a:stretch>
            <a:fillRect/>
          </a:stretch>
        </p:blipFill>
        <p:spPr bwMode="auto">
          <a:xfrm>
            <a:off x="-108520" y="3332202"/>
            <a:ext cx="1419299" cy="16158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683568" y="1073771"/>
            <a:ext cx="7848872" cy="30213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描写荷花的诗</a:t>
            </a:r>
            <a:endParaRPr lang="en-US" altLang="zh-CN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接天莲叶无穷碧，映日荷花别样红。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杨万里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晓出净慈寺送林子方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小荷才露尖尖角，早有蜻蜓立上头。 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杨万里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小池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2"/>
          <a:stretch>
            <a:fillRect/>
          </a:stretch>
        </p:blipFill>
        <p:spPr bwMode="auto">
          <a:xfrm>
            <a:off x="7391152" y="2920874"/>
            <a:ext cx="1717352" cy="19551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47664" y="1047254"/>
            <a:ext cx="5616624" cy="35363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荷花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湖面那纯洁的小姑娘是谁呀！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她乘坐一艘碧绿的小船，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一张娇嫩的小脸儿，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一头长长的秀发。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她，像公主一样温柔、美丽，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99675" y="460276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赞美荷花的小诗</a:t>
            </a:r>
            <a:endParaRPr lang="zh-CN" altLang="en-US" sz="3200" b="1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19672" y="526223"/>
            <a:ext cx="5904656" cy="42057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衣着并不华丽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却显出了她的妩媚。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她的发上有一只金黄色的蝴蝶，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丝丝小风吹来，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蝴蝶动了，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把她身上的清香送向远方，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这姑娘就是荷花。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2"/>
          <a:stretch>
            <a:fillRect/>
          </a:stretch>
        </p:blipFill>
        <p:spPr bwMode="auto">
          <a:xfrm>
            <a:off x="7391152" y="2920874"/>
            <a:ext cx="1717352" cy="19551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83577" y="1222613"/>
            <a:ext cx="8051455" cy="22852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、在括号里填上恰当的词语。</a:t>
            </a:r>
            <a:endParaRPr lang="zh-CN" altLang="en-US" sz="32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）的大圆盘  （     ）的小莲蓬          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55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）的衣裳    （     ）的快乐</a:t>
            </a:r>
            <a:endParaRPr lang="zh-CN" altLang="en-US" sz="32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912460" y="642893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5569"/>
            <a:ext cx="366860" cy="4563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11542" y="208899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碧绿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96261" y="208899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嫩黄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1222" y="281226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雪白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96257" y="279956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飞行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219" y="502242"/>
            <a:ext cx="8304784" cy="3752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605" indent="-268605">
              <a:lnSpc>
                <a:spcPct val="150000"/>
              </a:lnSpc>
            </a:pPr>
            <a:r>
              <a:rPr lang="zh-CN" altLang="en-US" sz="2600" dirty="0">
                <a:ea typeface="黑体" panose="02010609060101010101" pitchFamily="49" charset="-122"/>
              </a:rPr>
              <a:t>二</a:t>
            </a:r>
            <a:r>
              <a:rPr lang="zh-CN" altLang="en-US" sz="2600" dirty="0" smtClean="0">
                <a:ea typeface="黑体" panose="02010609060101010101" pitchFamily="49" charset="-122"/>
              </a:rPr>
              <a:t>、填空。</a:t>
            </a:r>
            <a:endParaRPr lang="zh-CN" altLang="en-US" sz="2600" b="1" dirty="0" smtClean="0">
              <a:ea typeface="楷体" panose="02010609060101010101" pitchFamily="49" charset="-122"/>
            </a:endParaRPr>
          </a:p>
          <a:p>
            <a:pPr marL="268605" indent="-268605">
              <a:lnSpc>
                <a:spcPct val="150000"/>
              </a:lnSpc>
            </a:pPr>
            <a:r>
              <a:rPr lang="en-US" altLang="zh-CN" sz="2600" b="1" dirty="0" smtClean="0">
                <a:ea typeface="楷体" panose="02010609060101010101" pitchFamily="49" charset="-122"/>
              </a:rPr>
              <a:t>1.</a:t>
            </a:r>
            <a:r>
              <a:rPr lang="zh-CN" altLang="en-US" sz="2600" b="1" dirty="0" smtClean="0">
                <a:ea typeface="楷体" panose="02010609060101010101" pitchFamily="49" charset="-122"/>
              </a:rPr>
              <a:t>有的才展开（           ）花瓣儿。有的花瓣儿（             ）了，露出（            ）的小莲蓬。有的还是（              ），看起来（        ）得马上要（         ）似的。 </a:t>
            </a:r>
            <a:endParaRPr lang="en-US" altLang="zh-CN" sz="2600" b="1" dirty="0" smtClean="0">
              <a:ea typeface="楷体" panose="02010609060101010101" pitchFamily="49" charset="-122"/>
            </a:endParaRPr>
          </a:p>
          <a:p>
            <a:pPr marL="268605" indent="-268605">
              <a:lnSpc>
                <a:spcPct val="150000"/>
              </a:lnSpc>
            </a:pPr>
            <a:r>
              <a:rPr lang="en-US" altLang="zh-CN" sz="2600" b="1" dirty="0" smtClean="0">
                <a:ea typeface="楷体" panose="02010609060101010101" pitchFamily="49" charset="-122"/>
              </a:rPr>
              <a:t>2.</a:t>
            </a:r>
            <a:r>
              <a:rPr lang="zh-CN" altLang="en-US" sz="2600" b="1" dirty="0" smtClean="0">
                <a:ea typeface="楷体" panose="02010609060101010101" pitchFamily="49" charset="-122"/>
              </a:rPr>
              <a:t>这么多的（             ），一朵有一朵的（         ）。看看（           ），很美；看看（             ），也很美。</a:t>
            </a:r>
            <a:endParaRPr lang="zh-CN" altLang="en-US" sz="2600" b="1" dirty="0" smtClean="0"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8229" y="1206369"/>
            <a:ext cx="118974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两三片</a:t>
            </a:r>
            <a:endParaRPr lang="zh-CN" altLang="en-US" sz="2600" b="1" dirty="0"/>
          </a:p>
        </p:txBody>
      </p:sp>
      <p:sp>
        <p:nvSpPr>
          <p:cNvPr id="7" name="矩形 6"/>
          <p:cNvSpPr/>
          <p:nvPr/>
        </p:nvSpPr>
        <p:spPr>
          <a:xfrm>
            <a:off x="7180541" y="1176194"/>
            <a:ext cx="118974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全展开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83997" y="1791275"/>
            <a:ext cx="118974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嫩黄色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0195" y="1785711"/>
            <a:ext cx="152477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花骨朵儿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49727" y="2378490"/>
            <a:ext cx="8547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饱胀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32857" y="2373388"/>
            <a:ext cx="8547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破裂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57544" y="2961315"/>
            <a:ext cx="118974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白荷花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6917" y="2961314"/>
            <a:ext cx="8547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姿势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8441" y="3564071"/>
            <a:ext cx="118974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这一朵</a:t>
            </a:r>
            <a:endParaRPr lang="zh-CN" altLang="en-US" sz="2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59312" y="3586372"/>
            <a:ext cx="118974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那一朵</a:t>
            </a:r>
            <a:endParaRPr lang="zh-CN" altLang="en-US" sz="2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95536" y="592662"/>
            <a:ext cx="7920880" cy="1054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803275" indent="-8032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三、课下观察一种你喜欢的植物，做好植物记录卡。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87035" y="1790813"/>
          <a:ext cx="701823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1517"/>
                <a:gridCol w="582671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名称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样子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颜色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气味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其他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267494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339383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131590"/>
            <a:ext cx="626469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长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胀   扁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羽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翩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178961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67744" y="2073643"/>
            <a:ext cx="530531" cy="926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蓬</a:t>
            </a:r>
            <a:endParaRPr lang="en-US" altLang="zh-CN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328866" y="3558090"/>
            <a:ext cx="5843534" cy="123880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形声字。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艹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表意，表示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飞蓬属草类植物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逢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表声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，蓬根甚细，秋枯根拔，遇风蓬花飞扬。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3123784" y="1923678"/>
            <a:ext cx="1571066" cy="152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7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4000"/>
          </a:blip>
          <a:srcRect/>
          <a:stretch>
            <a:fillRect/>
          </a:stretch>
        </p:blipFill>
        <p:spPr bwMode="auto">
          <a:xfrm>
            <a:off x="4752586" y="2178961"/>
            <a:ext cx="3744109" cy="100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5393" y="2074434"/>
            <a:ext cx="654698" cy="713340"/>
            <a:chOff x="912943" y="1271110"/>
            <a:chExt cx="654698" cy="713340"/>
          </a:xfrm>
        </p:grpSpPr>
        <p:sp>
          <p:nvSpPr>
            <p:cNvPr id="10" name="椭圆 9"/>
            <p:cNvSpPr/>
            <p:nvPr/>
          </p:nvSpPr>
          <p:spPr>
            <a:xfrm>
              <a:off x="914284" y="1314945"/>
              <a:ext cx="653357" cy="669505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挨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094783" y="1704189"/>
            <a:ext cx="7870825" cy="560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荷叶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挨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挨挤挤的，像一个个碧绿的大圆盘。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4111" y="1225370"/>
            <a:ext cx="50006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āi</a:t>
            </a:r>
            <a:endParaRPr lang="en-US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84034" y="2875141"/>
            <a:ext cx="6224270" cy="560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他考试不及格，怕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挨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打不敢回家。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78866" y="2424560"/>
            <a:ext cx="57150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ái</a:t>
            </a:r>
            <a:endParaRPr lang="en-US" sz="32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/>
      <p:bldP spid="23" grpId="0" bldLvl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5848" y="1880182"/>
            <a:ext cx="653357" cy="691568"/>
            <a:chOff x="903398" y="1271110"/>
            <a:chExt cx="653357" cy="691568"/>
          </a:xfrm>
        </p:grpSpPr>
        <p:sp>
          <p:nvSpPr>
            <p:cNvPr id="10" name="椭圆 9"/>
            <p:cNvSpPr/>
            <p:nvPr/>
          </p:nvSpPr>
          <p:spPr>
            <a:xfrm>
              <a:off x="903398" y="1293173"/>
              <a:ext cx="653357" cy="669505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骨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094783" y="984110"/>
            <a:ext cx="7509665" cy="10541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有的还是花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骨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朵儿，看起来饱胀得马上要破裂似的。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45700" y="483518"/>
            <a:ext cx="64807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ɡū</a:t>
            </a:r>
            <a:endParaRPr lang="en-US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33834" y="2427734"/>
            <a:ext cx="6224270" cy="560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他一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骨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碌从床上爬起来。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71800" y="1956336"/>
            <a:ext cx="64807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ɡū</a:t>
            </a:r>
            <a:endParaRPr lang="en-US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954048" y="3221976"/>
            <a:ext cx="74574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ɡǔ</a:t>
            </a:r>
            <a:endParaRPr lang="en-US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54049" y="3734764"/>
            <a:ext cx="1067784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骨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头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216184" y="3734764"/>
            <a:ext cx="1067784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骨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肉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499992" y="3734764"/>
            <a:ext cx="1067784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骨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干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16183" y="3223741"/>
            <a:ext cx="74574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ɡǔ</a:t>
            </a:r>
            <a:endParaRPr lang="en-US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533817" y="3223741"/>
            <a:ext cx="74574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ɡǔ</a:t>
            </a:r>
            <a:endParaRPr lang="en-US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/>
      <p:bldP spid="23" grpId="0" bldLvl="0" animBg="1"/>
      <p:bldP spid="51" grpId="0"/>
      <p:bldP spid="52" grpId="0"/>
      <p:bldP spid="53" grpId="0" bldLvl="0" animBg="1"/>
      <p:bldP spid="54" grpId="0" bldLvl="0" animBg="1"/>
      <p:bldP spid="55" grpId="0" bldLvl="0" animBg="1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105991" y="1558102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瓣</a:t>
            </a:r>
            <a:endParaRPr lang="en-US" altLang="zh-CN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558102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55810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胀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558102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6084168" y="1558102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7308304" y="1558102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1840442" y="323089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3064578" y="3230894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佛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4400306" y="323089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5512850" y="3230894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蹈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6732240" y="3230894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7308304" y="1558102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1768434" y="3230150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2992570" y="3230150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4288714" y="3230150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5512850" y="3230150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6736985" y="3230150"/>
            <a:ext cx="1029990" cy="1086515"/>
            <a:chOff x="2437" y="2032"/>
            <a:chExt cx="1245" cy="1265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6084168" y="1558102"/>
            <a:ext cx="1029163" cy="1085656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552566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552566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552566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557358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46441" y="35818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457177" y="390742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283432" y="426197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66810" y="451631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827584" y="911293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bàn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pén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zhàn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3200" b="1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liè</a:t>
            </a:r>
            <a:r>
              <a:rPr lang="en-US" altLang="zh-CN" sz="32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zī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shì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endParaRPr lang="zh-CN" altLang="en-US" sz="32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619672" y="2672786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fǎn</a:t>
            </a:r>
            <a:r>
              <a:rPr lang="en-US" altLang="zh-CN" sz="3200" b="1" dirty="0" err="1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fú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suí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dǎo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3200" b="1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zhǐ</a:t>
            </a:r>
            <a:r>
              <a:rPr lang="en-US" altLang="zh-CN" sz="3200" b="1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endParaRPr lang="zh-CN" altLang="en-US" sz="32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2" grpId="0"/>
      <p:bldP spid="6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762" y="1819809"/>
            <a:ext cx="2996726" cy="2505217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347737" y="2747580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706" y="1603586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54765"/>
            <a:ext cx="3115462" cy="2505217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1061939" y="2647222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944325" y="1373227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1619672" y="73749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1659255" y="1339173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260870" y="1359955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2339752" y="1339173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847649" y="2035634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3099416" y="131356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588224" y="2312266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2339752" y="73749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文本框 64"/>
          <p:cNvSpPr txBox="1"/>
          <p:nvPr/>
        </p:nvSpPr>
        <p:spPr>
          <a:xfrm>
            <a:off x="3059832" y="73749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934346" y="737496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64"/>
          <p:cNvSpPr txBox="1"/>
          <p:nvPr/>
        </p:nvSpPr>
        <p:spPr>
          <a:xfrm>
            <a:off x="3747488" y="76310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123597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195486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813490" y="3082536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858760" y="2460842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446" y="3318098"/>
            <a:ext cx="2206044" cy="1773932"/>
          </a:xfrm>
          <a:prstGeom prst="rect">
            <a:avLst/>
          </a:prstGeom>
        </p:spPr>
      </p:pic>
      <p:sp>
        <p:nvSpPr>
          <p:cNvPr id="58" name="文本框 64"/>
          <p:cNvSpPr txBox="1"/>
          <p:nvPr/>
        </p:nvSpPr>
        <p:spPr>
          <a:xfrm>
            <a:off x="3880388" y="3750146"/>
            <a:ext cx="1835759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左中右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64"/>
          <p:cNvSpPr txBox="1"/>
          <p:nvPr/>
        </p:nvSpPr>
        <p:spPr>
          <a:xfrm>
            <a:off x="260870" y="768333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瓣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0" name="直线连接符 73"/>
          <p:cNvCxnSpPr/>
          <p:nvPr/>
        </p:nvCxnSpPr>
        <p:spPr>
          <a:xfrm flipV="1">
            <a:off x="3803911" y="4178513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39285E-6 L 0.446 0.667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92" y="33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6201E-6 L 0.60086 0.4357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5" y="217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6201E-6 L -0.10417 0.491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245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6201E-6 L 0.50226 0.435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4" y="217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6201E-6 L 0.47865 0.435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24" y="217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67653E-6 L 0.46649 0.4307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6" y="21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6.47549E-7 L 0.12326 0.3706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63" y="18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9587E-6 L 0.12726 0.3681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54" y="184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18471E-7 L -0.0691 0.4585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5" y="229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18471E-7 L -0.06475 0.4585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7" y="229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34135E-6 L 0.14358 0.239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70" y="11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3" grpId="0"/>
      <p:bldP spid="95" grpId="0"/>
      <p:bldP spid="97" grpId="0"/>
      <p:bldP spid="98" grpId="0"/>
      <p:bldP spid="99" grpId="0"/>
      <p:bldP spid="100" grpId="0"/>
      <p:bldP spid="59" grpId="0"/>
    </p:bldLst>
  </p:timing>
</p:sld>
</file>

<file path=ppt/tags/tag1.xml><?xml version="1.0" encoding="utf-8"?>
<p:tagLst xmlns:p="http://schemas.openxmlformats.org/presentationml/2006/main">
  <p:tag name="KSO_WPP_MARK_KEY" val="718e2446-5ae8-47af-8e89-4e46423134ff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3456</Words>
  <Application>WPS 演示</Application>
  <PresentationFormat>全屏显示(16:9)</PresentationFormat>
  <Paragraphs>524</Paragraphs>
  <Slides>48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6" baseType="lpstr">
      <vt:lpstr>Arial</vt:lpstr>
      <vt:lpstr>宋体</vt:lpstr>
      <vt:lpstr>Wingdings</vt:lpstr>
      <vt:lpstr>Heiti SC Light</vt:lpstr>
      <vt:lpstr>微软雅黑</vt:lpstr>
      <vt:lpstr>楷体</vt:lpstr>
      <vt:lpstr>黑体</vt:lpstr>
      <vt:lpstr>Calibri</vt:lpstr>
      <vt:lpstr>汉语拼音</vt:lpstr>
      <vt:lpstr>幼圆</vt:lpstr>
      <vt:lpstr>华文楷体</vt:lpstr>
      <vt:lpstr>Times New Roman</vt:lpstr>
      <vt:lpstr>Arial Unicode MS</vt:lpstr>
      <vt:lpstr>迷你简毡笔黑</vt:lpstr>
      <vt:lpstr>Kaiti SC</vt:lpstr>
      <vt:lpstr>Heiti SC Medium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122</cp:revision>
  <dcterms:created xsi:type="dcterms:W3CDTF">2017-03-17T02:28:00Z</dcterms:created>
  <dcterms:modified xsi:type="dcterms:W3CDTF">2022-12-30T12:28:39Z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2F279E55899B4DB8BB7C29F73E0C9498</vt:lpwstr>
  </property>
</Properties>
</file>