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9"/>
  </p:handoutMasterIdLst>
  <p:sldIdLst>
    <p:sldId id="523" r:id="rId3"/>
    <p:sldId id="1012" r:id="rId5"/>
    <p:sldId id="1042" r:id="rId6"/>
    <p:sldId id="1100" r:id="rId7"/>
    <p:sldId id="1101" r:id="rId8"/>
    <p:sldId id="1175" r:id="rId9"/>
    <p:sldId id="1011" r:id="rId10"/>
    <p:sldId id="1006" r:id="rId11"/>
    <p:sldId id="991" r:id="rId12"/>
    <p:sldId id="1080" r:id="rId13"/>
    <p:sldId id="928" r:id="rId14"/>
    <p:sldId id="1083" r:id="rId15"/>
    <p:sldId id="1176" r:id="rId16"/>
    <p:sldId id="1144" r:id="rId17"/>
    <p:sldId id="1106" r:id="rId18"/>
    <p:sldId id="1177" r:id="rId19"/>
    <p:sldId id="1046" r:id="rId20"/>
    <p:sldId id="1173" r:id="rId21"/>
    <p:sldId id="1172" r:id="rId22"/>
    <p:sldId id="1107" r:id="rId23"/>
    <p:sldId id="1145" r:id="rId24"/>
    <p:sldId id="1047" r:id="rId25"/>
    <p:sldId id="1108" r:id="rId26"/>
    <p:sldId id="1048" r:id="rId27"/>
    <p:sldId id="1110" r:id="rId28"/>
    <p:sldId id="1091" r:id="rId29"/>
    <p:sldId id="1174" r:id="rId30"/>
    <p:sldId id="1049" r:id="rId31"/>
    <p:sldId id="936" r:id="rId32"/>
    <p:sldId id="937" r:id="rId33"/>
    <p:sldId id="938" r:id="rId34"/>
    <p:sldId id="1102" r:id="rId35"/>
    <p:sldId id="1103" r:id="rId36"/>
    <p:sldId id="1104" r:id="rId37"/>
    <p:sldId id="1112" r:id="rId38"/>
  </p:sldIdLst>
  <p:sldSz cx="9144000" cy="5143500" type="screen16x9"/>
  <p:notesSz cx="6858000" cy="9144000"/>
  <p:embeddedFontLst>
    <p:embeddedFont>
      <p:font typeface="微软雅黑" panose="020B0503020204020204" charset="-122"/>
      <p:regular r:id="rId43"/>
    </p:embeddedFont>
    <p:embeddedFont>
      <p:font typeface="黑体" panose="02010609060101010101" pitchFamily="49" charset="-122"/>
      <p:regular r:id="rId44"/>
    </p:embeddedFont>
    <p:embeddedFont>
      <p:font typeface="楷体" panose="02010609060101010101" pitchFamily="49" charset="-122"/>
      <p:regular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汉语拼音" panose="020B0604020202020204" pitchFamily="34" charset="0"/>
      <p:regular r:id="rId50"/>
    </p:embeddedFont>
    <p:embeddedFont>
      <p:font typeface="幼圆" panose="02010509060101010101" pitchFamily="49" charset="-122"/>
      <p:regular r:id="rId51"/>
    </p:embeddedFont>
    <p:embeddedFont>
      <p:font typeface="华文楷体" panose="02010600040101010101" pitchFamily="2" charset="-122"/>
      <p:regular r:id="rId52"/>
    </p:embeddedFont>
    <p:embeddedFont>
      <p:font typeface="Impact" panose="020B0806030902050204" charset="0"/>
      <p:regular r:id="rId53"/>
    </p:embeddedFont>
  </p:embeddedFontLst>
  <p:custDataLst>
    <p:tags r:id="rId5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99D359"/>
    <a:srgbClr val="0000FF"/>
    <a:srgbClr val="FF0000"/>
    <a:srgbClr val="FFFFFF"/>
    <a:srgbClr val="A38302"/>
    <a:srgbClr val="FEFCDE"/>
    <a:srgbClr val="00B050"/>
    <a:srgbClr val="FF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750" y="-294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21"/>
        <p:guide pos="228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4" Type="http://schemas.openxmlformats.org/officeDocument/2006/relationships/tags" Target="tags/tag1.xml"/><Relationship Id="rId53" Type="http://schemas.openxmlformats.org/officeDocument/2006/relationships/font" Target="fonts/font11.fntdata"/><Relationship Id="rId52" Type="http://schemas.openxmlformats.org/officeDocument/2006/relationships/font" Target="fonts/font10.fntdata"/><Relationship Id="rId51" Type="http://schemas.openxmlformats.org/officeDocument/2006/relationships/font" Target="fonts/font9.fntdata"/><Relationship Id="rId50" Type="http://schemas.openxmlformats.org/officeDocument/2006/relationships/font" Target="fonts/font8.fntdata"/><Relationship Id="rId5" Type="http://schemas.openxmlformats.org/officeDocument/2006/relationships/slide" Target="slides/slide2.xml"/><Relationship Id="rId49" Type="http://schemas.openxmlformats.org/officeDocument/2006/relationships/font" Target="fonts/font7.fntdata"/><Relationship Id="rId48" Type="http://schemas.openxmlformats.org/officeDocument/2006/relationships/font" Target="fonts/font6.fntdata"/><Relationship Id="rId47" Type="http://schemas.openxmlformats.org/officeDocument/2006/relationships/font" Target="fonts/font5.fntdata"/><Relationship Id="rId46" Type="http://schemas.openxmlformats.org/officeDocument/2006/relationships/font" Target="fonts/font4.fntdata"/><Relationship Id="rId45" Type="http://schemas.openxmlformats.org/officeDocument/2006/relationships/font" Target="fonts/font3.fntdata"/><Relationship Id="rId44" Type="http://schemas.openxmlformats.org/officeDocument/2006/relationships/font" Target="fonts/font2.fntdata"/><Relationship Id="rId43" Type="http://schemas.openxmlformats.org/officeDocument/2006/relationships/font" Target="fonts/font1.fntdata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5160"/>
            <a:ext cx="6400443" cy="13146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361"/>
            <a:ext cx="8229481" cy="33950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400"/>
            <a:ext cx="8229600" cy="857356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5291"/>
            <a:ext cx="2133600" cy="357232"/>
          </a:xfrm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5291"/>
            <a:ext cx="2895600" cy="357232"/>
          </a:xfrm>
        </p:spPr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5291"/>
            <a:ext cx="2133600" cy="357232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z="105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5" Type="http://schemas.openxmlformats.org/officeDocument/2006/relationships/theme" Target="../theme/theme1.xml"/><Relationship Id="rId34" Type="http://schemas.openxmlformats.org/officeDocument/2006/relationships/image" Target="../media/image2.png"/><Relationship Id="rId33" Type="http://schemas.openxmlformats.org/officeDocument/2006/relationships/image" Target="../media/image1.png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500"/>
            <a:ext cx="915984" cy="360103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500"/>
            <a:ext cx="2771800" cy="216038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94"/>
            <a:ext cx="121475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4    </a:t>
            </a:r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昆虫备忘录</a:t>
            </a:r>
            <a:endParaRPr kumimoji="1" lang="zh-CN" altLang="en-US" sz="1200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108549" name="Picture 5"/>
          <p:cNvPicPr>
            <a:picLocks noChangeAspect="1" noChangeArrowheads="1"/>
          </p:cNvPicPr>
          <p:nvPr userDrawn="1"/>
        </p:nvPicPr>
        <p:blipFill>
          <a:blip r:embed="rId3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58462"/>
            <a:ext cx="9144000" cy="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5.png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22.png"/><Relationship Id="rId4" Type="http://schemas.openxmlformats.org/officeDocument/2006/relationships/image" Target="../media/image8.png"/><Relationship Id="rId3" Type="http://schemas.openxmlformats.org/officeDocument/2006/relationships/hyperlink" Target="4&#26118;&#34411;&#22791;&#24536;&#24405;/&#36164;&#26009;&#38142;&#25509;.pptx" TargetMode="External"/><Relationship Id="rId2" Type="http://schemas.openxmlformats.org/officeDocument/2006/relationships/image" Target="../media/image21.png"/><Relationship Id="rId1" Type="http://schemas.openxmlformats.org/officeDocument/2006/relationships/hyperlink" Target="&#38142;&#25509;2&#65306;&#29922;&#34411;.pptx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0.png"/><Relationship Id="rId3" Type="http://schemas.openxmlformats.org/officeDocument/2006/relationships/image" Target="../media/image8.png"/><Relationship Id="rId2" Type="http://schemas.openxmlformats.org/officeDocument/2006/relationships/hyperlink" Target="4&#26118;&#34411;&#22791;&#24536;&#24405;/&#36164;&#26009;&#38142;&#25509;.pptx" TargetMode="External"/><Relationship Id="rId1" Type="http://schemas.openxmlformats.org/officeDocument/2006/relationships/hyperlink" Target="&#38142;&#25509;3&#65306;&#29420;&#35282;&#20185;.ppt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hyperlink" Target="4&#26118;&#34411;&#22791;&#24536;&#24405;/&#36164;&#26009;&#38142;&#25509;.pptx" TargetMode="External"/><Relationship Id="rId3" Type="http://schemas.openxmlformats.org/officeDocument/2006/relationships/hyperlink" Target="&#38142;&#25509;4&#65306;&#23574;&#22836;&#32511;&#34434;&#34481;.pptx" TargetMode="External"/><Relationship Id="rId2" Type="http://schemas.microsoft.com/office/2007/relationships/hdphoto" Target="../media/image32.wdp"/><Relationship Id="rId1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8.png"/><Relationship Id="rId3" Type="http://schemas.openxmlformats.org/officeDocument/2006/relationships/hyperlink" Target="4&#26118;&#34411;&#22791;&#24536;&#24405;/&#36164;&#26009;&#38142;&#25509;.pptx" TargetMode="External"/><Relationship Id="rId2" Type="http://schemas.openxmlformats.org/officeDocument/2006/relationships/image" Target="../media/image33.png"/><Relationship Id="rId1" Type="http://schemas.openxmlformats.org/officeDocument/2006/relationships/hyperlink" Target="&#38142;&#25509;5&#65306;&#22303;&#34434;&#34481;.pptx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hyperlink" Target="&#19971;&#24425;-&#35838;&#25991;&#26391;&#35835;-4&#26118;&#34411;&#22791;&#24536;&#24405;.mp4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4.jpeg"/><Relationship Id="rId2" Type="http://schemas.microsoft.com/office/2007/relationships/hdphoto" Target="../media/image13.wdp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6313"/>
            <a:ext cx="9180512" cy="5176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92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-36512" y="15996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1" y="14542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dirty="0" smtClean="0">
                <a:latin typeface="Heiti SC Light" panose="02000000000000000000" pitchFamily="2" charset="-128"/>
                <a:ea typeface="Heiti SC Light" panose="02000000000000000000" pitchFamily="2" charset="-128"/>
              </a:rPr>
              <a:t>  语文   三年级   下册</a:t>
            </a:r>
            <a:endParaRPr kumimoji="1" lang="zh-CN" altLang="en-US" sz="1200" b="1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339752" y="4011910"/>
            <a:ext cx="4835525" cy="99187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reflection blurRad="6350" stA="50000" endA="300" endPos="90000" dir="5400000" sy="-100000" algn="bl" rotWithShape="0"/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47843"/>
                  </a:schemeClr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6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4 </a:t>
            </a:r>
            <a:r>
              <a:rPr lang="zh-CN" altLang="en-US" sz="6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昆虫备忘录</a:t>
            </a:r>
            <a:endParaRPr lang="zh-CN" altLang="en-US" sz="60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525785" y="2437608"/>
            <a:ext cx="8193272" cy="6417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读课文，说说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这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份备忘录记录了哪些昆虫？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536936" y="436608"/>
            <a:ext cx="2147372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9285"/>
            <a:ext cx="366860" cy="456338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187624" y="3211111"/>
            <a:ext cx="6768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蜻蜓、苍蝇、瓢虫、独角仙、蚂蚱。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525785" y="1062159"/>
            <a:ext cx="7487875" cy="6417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什么是备忘录？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2611" y="1842959"/>
            <a:ext cx="7706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随时记载，帮助记忆的笔记本。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499848" y="981592"/>
            <a:ext cx="7176608" cy="13709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连续的问句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写出了作者进行了各种猜测，表明了什么？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09" y="865372"/>
            <a:ext cx="1104039" cy="158216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27584" y="2485658"/>
            <a:ext cx="7643866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写“我”对复眼有很多疑问，却没有找到答案。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82445" y="1192576"/>
            <a:ext cx="6717499" cy="730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凡是有复眼的昆虫，视觉都很灵敏。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标注 7"/>
          <p:cNvSpPr/>
          <p:nvPr/>
        </p:nvSpPr>
        <p:spPr bwMode="auto">
          <a:xfrm>
            <a:off x="3881463" y="272020"/>
            <a:ext cx="4025207" cy="837268"/>
          </a:xfrm>
          <a:prstGeom prst="cloudCallout">
            <a:avLst>
              <a:gd name="adj1" fmla="val 12342"/>
              <a:gd name="adj2" fmla="val 72900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237110" y="390839"/>
            <a:ext cx="3500462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点明了复眼的作用。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147781" y="1813216"/>
            <a:ext cx="251461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593802" y="2056053"/>
            <a:ext cx="783463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蜻蜓就有复眼，苍蝇也有。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你走近蜻蜓和苍蝇，还有一段距离，它们就发现了，噌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飞了。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33232" y="3792352"/>
            <a:ext cx="1428760" cy="52197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举例子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39952" y="3708137"/>
            <a:ext cx="30276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说明复眼的作用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3411143" y="4029152"/>
            <a:ext cx="7747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/>
      <p:bldP spid="25" grpId="0"/>
      <p:bldP spid="26" grpId="0" bldLvl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67755" y="805458"/>
            <a:ext cx="7834630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你走近蜻蜓和苍蝇，还有一段距离，它们就发现了，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噌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飞了。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云形标注 4"/>
          <p:cNvSpPr/>
          <p:nvPr/>
        </p:nvSpPr>
        <p:spPr bwMode="auto">
          <a:xfrm>
            <a:off x="3131840" y="2570040"/>
            <a:ext cx="3816424" cy="1225846"/>
          </a:xfrm>
          <a:prstGeom prst="cloudCallout">
            <a:avLst>
              <a:gd name="adj1" fmla="val -25552"/>
              <a:gd name="adj2" fmla="val -73400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29178" y="2696053"/>
            <a:ext cx="29590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拟声词，表现了复眼昆虫的机警。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23528" y="915566"/>
            <a:ext cx="8286750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我曾经想过：如果人长了一对复眼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还是不要！那成什么样子！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71600" y="2985884"/>
            <a:ext cx="7238365" cy="5219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想一想：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如果人长了一对复眼，会是什么样？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34" r="1"/>
          <a:stretch>
            <a:fillRect/>
          </a:stretch>
        </p:blipFill>
        <p:spPr>
          <a:xfrm>
            <a:off x="683568" y="2985884"/>
            <a:ext cx="7926710" cy="5940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40544" y="1217930"/>
            <a:ext cx="4720327" cy="23329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hlinkClick r:id="rId1" action="ppaction://hlinkfile"/>
              </a:rPr>
              <a:t>瓢虫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款款地落下来了，折好它的黑绸衬裙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膜翅，顺顺溜溜；收拢硬翅，严丝合缝。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878658" y="3515553"/>
            <a:ext cx="5645670" cy="83099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把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瓢虫的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膜翅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”比作“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黑绸衬裙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”，形象生动地写出了瓢虫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膜翅的外形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400" b="1" dirty="0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24" y="500498"/>
            <a:ext cx="1253978" cy="6759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/>
          <p:cNvSpPr txBox="1"/>
          <p:nvPr/>
        </p:nvSpPr>
        <p:spPr>
          <a:xfrm>
            <a:off x="565756" y="690999"/>
            <a:ext cx="862338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比喻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80" y="500498"/>
            <a:ext cx="1253978" cy="6759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9"/>
          <p:cNvSpPr txBox="1"/>
          <p:nvPr/>
        </p:nvSpPr>
        <p:spPr>
          <a:xfrm>
            <a:off x="1995150" y="690999"/>
            <a:ext cx="862338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拟人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7707">
            <a:off x="809338" y="1487734"/>
            <a:ext cx="335134" cy="47233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" t="13245" r="10468" b="23923"/>
          <a:stretch>
            <a:fillRect/>
          </a:stretch>
        </p:blipFill>
        <p:spPr bwMode="auto">
          <a:xfrm>
            <a:off x="5062608" y="1402730"/>
            <a:ext cx="3789287" cy="1840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椭圆 3"/>
          <p:cNvSpPr/>
          <p:nvPr/>
        </p:nvSpPr>
        <p:spPr>
          <a:xfrm>
            <a:off x="1837007" y="1295871"/>
            <a:ext cx="720080" cy="500390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91344" y="2295503"/>
            <a:ext cx="2935312" cy="0"/>
          </a:xfrm>
          <a:prstGeom prst="lin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7" r="1"/>
          <a:stretch>
            <a:fillRect/>
          </a:stretch>
        </p:blipFill>
        <p:spPr>
          <a:xfrm>
            <a:off x="1878658" y="3873901"/>
            <a:ext cx="5376267" cy="548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0" grpId="0"/>
      <p:bldP spid="9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68119" y="814868"/>
            <a:ext cx="4601909" cy="23329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瓢虫款款地落下来了，折好它的黑绸衬裙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膜翅，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顺顺溜溜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；收拢硬翅，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严丝合缝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827584" y="3324929"/>
            <a:ext cx="4154235" cy="83099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顺顺溜溜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严丝合缝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”写出了瓢虫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翅膀的特点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400" b="1" dirty="0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4" b="11134"/>
          <a:stretch>
            <a:fillRect/>
          </a:stretch>
        </p:blipFill>
        <p:spPr bwMode="auto">
          <a:xfrm>
            <a:off x="5124896" y="627534"/>
            <a:ext cx="3598168" cy="2539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67171" y="642804"/>
            <a:ext cx="7643866" cy="14503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瓢虫，</a:t>
            </a:r>
            <a:r>
              <a:rPr lang="zh-CN" altLang="en-US" sz="3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朱红的、瓷漆似的硬翅</a:t>
            </a:r>
            <a:r>
              <a:rPr lang="zh-CN" altLang="en-US" sz="3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上有颜色鲜艳的小圆点</a:t>
            </a:r>
            <a:r>
              <a:rPr lang="zh-CN" altLang="en-US" sz="3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，特别漂亮。</a:t>
            </a:r>
            <a:endParaRPr lang="zh-CN" altLang="en-US" sz="3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05062" y="2733938"/>
            <a:ext cx="355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具体、详细地描写瓢虫的外形。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Freeform 9"/>
          <p:cNvSpPr/>
          <p:nvPr/>
        </p:nvSpPr>
        <p:spPr bwMode="gray">
          <a:xfrm rot="17975955">
            <a:off x="6743616" y="1946683"/>
            <a:ext cx="879594" cy="538109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4578" name="Picture 2" descr="http://f.hiphotos.baidu.com/baike/pic/item/9c16fdfaaf51f3deb1340ec29eeef01f3b29799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87623" y="2129552"/>
            <a:ext cx="2304257" cy="2242398"/>
          </a:xfrm>
          <a:prstGeom prst="ellipse">
            <a:avLst/>
          </a:prstGeom>
          <a:ln w="3175" cap="rnd">
            <a:solidFill>
              <a:schemeClr val="bg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520369" y="1701849"/>
            <a:ext cx="2004695" cy="500380"/>
          </a:xfrm>
          <a:prstGeom prst="rect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6923" y="1701840"/>
            <a:ext cx="1656000" cy="500066"/>
          </a:xfrm>
          <a:prstGeom prst="rect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45089" y="972869"/>
            <a:ext cx="1613535" cy="500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9"/>
          <p:cNvSpPr/>
          <p:nvPr/>
        </p:nvSpPr>
        <p:spPr bwMode="gray">
          <a:xfrm rot="13643894" flipV="1">
            <a:off x="3831853" y="2412593"/>
            <a:ext cx="866140" cy="75433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9"/>
          <p:cNvSpPr/>
          <p:nvPr/>
        </p:nvSpPr>
        <p:spPr bwMode="gray">
          <a:xfrm rot="19329879">
            <a:off x="5646755" y="2363917"/>
            <a:ext cx="960755" cy="79103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662720" y="3232522"/>
            <a:ext cx="5429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用具体数字说明圆点是有定数的。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226" y="786130"/>
            <a:ext cx="82283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圆点是有定数的，不能瞎点。小圆点，叫作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星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，有七星瓢虫、十四星瓢虫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星点不同。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7" grpId="0" bldLvl="0" animBg="1"/>
      <p:bldP spid="3" grpId="0" animBg="1"/>
      <p:bldP spid="9" grpId="0" bldLvl="0" animBg="1"/>
      <p:bldP spid="10" grpId="0" bldLvl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6674" y="771550"/>
            <a:ext cx="765175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有的瓢虫吃蚜虫，是益虫；有的瓢虫吃马铃薯嫩叶，是害虫。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18"/>
          <p:cNvGrpSpPr/>
          <p:nvPr/>
        </p:nvGrpSpPr>
        <p:grpSpPr>
          <a:xfrm>
            <a:off x="1808718" y="2746639"/>
            <a:ext cx="5643602" cy="1049247"/>
            <a:chOff x="8688454" y="2086045"/>
            <a:chExt cx="1043608" cy="454139"/>
          </a:xfrm>
        </p:grpSpPr>
        <p:sp>
          <p:nvSpPr>
            <p:cNvPr id="8" name="云形 7"/>
            <p:cNvSpPr/>
            <p:nvPr/>
          </p:nvSpPr>
          <p:spPr>
            <a:xfrm>
              <a:off x="8688454" y="2086045"/>
              <a:ext cx="1043608" cy="454139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25549" y="2184787"/>
              <a:ext cx="964347" cy="225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举例说明瓢虫有</a:t>
              </a:r>
              <a:r>
                <a:rPr lang="zh-CN" altLang="en-US" sz="2800" b="1" dirty="0" smtClean="0">
                  <a:solidFill>
                    <a:srgbClr val="0066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益虫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和</a:t>
              </a:r>
              <a:r>
                <a:rPr lang="zh-CN" altLang="en-US" sz="2800" b="1" dirty="0" smtClean="0">
                  <a:solidFill>
                    <a:srgbClr val="0066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害虫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之分。</a:t>
              </a:r>
              <a:endPara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Freeform 24"/>
          <p:cNvSpPr/>
          <p:nvPr/>
        </p:nvSpPr>
        <p:spPr bwMode="gray">
          <a:xfrm rot="7092700">
            <a:off x="5003916" y="1855068"/>
            <a:ext cx="647608" cy="879139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1047383"/>
            <a:ext cx="57481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ea typeface="楷体" panose="02010609060101010101" pitchFamily="49" charset="-122"/>
              </a:rPr>
              <a:t>       </a:t>
            </a:r>
            <a:r>
              <a:rPr lang="zh-CN" altLang="en-US" sz="2800" b="1" u="sng" dirty="0" smtClean="0">
                <a:solidFill>
                  <a:srgbClr val="0000FF"/>
                </a:solidFill>
                <a:ea typeface="楷体" panose="02010609060101010101" pitchFamily="49" charset="-122"/>
              </a:rPr>
              <a:t>汪曾祺</a:t>
            </a:r>
            <a:r>
              <a:rPr lang="zh-CN" altLang="en-US" sz="28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江苏高邮人，</a:t>
            </a:r>
            <a:r>
              <a:rPr lang="en-US" altLang="zh-CN" sz="2800" b="1" dirty="0" smtClean="0">
                <a:ea typeface="楷体" panose="02010609060101010101" pitchFamily="49" charset="-122"/>
              </a:rPr>
              <a:t>1920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年出生，当代作家、散文家、戏剧家、京派作家的代表人物。被誉为“</a:t>
            </a:r>
            <a:r>
              <a:rPr lang="zh-CN" altLang="en-US" sz="2800" b="1" dirty="0" smtClean="0">
                <a:solidFill>
                  <a:srgbClr val="FF0000"/>
                </a:solidFill>
                <a:ea typeface="楷体" panose="02010609060101010101" pitchFamily="49" charset="-122"/>
              </a:rPr>
              <a:t>抒情的人道主义者，中国最后一个纯粹的文人，中国最后一个士大夫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作品有</a:t>
            </a:r>
            <a:r>
              <a:rPr lang="en-US" altLang="zh-CN" sz="2800" b="1" dirty="0" smtClean="0"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受戒</a:t>
            </a:r>
            <a:r>
              <a:rPr lang="en-US" altLang="zh-CN" sz="2800" b="1" dirty="0" smtClean="0">
                <a:ea typeface="楷体" panose="02010609060101010101" pitchFamily="49" charset="-122"/>
              </a:rPr>
              <a:t>》《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晚饭花集</a:t>
            </a:r>
            <a:r>
              <a:rPr lang="en-US" altLang="zh-CN" sz="2800" b="1" dirty="0" smtClean="0">
                <a:ea typeface="楷体" panose="02010609060101010101" pitchFamily="49" charset="-122"/>
              </a:rPr>
              <a:t>》《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逝水</a:t>
            </a:r>
            <a:r>
              <a:rPr lang="en-US" altLang="zh-CN" sz="2800" b="1" dirty="0" smtClean="0">
                <a:ea typeface="楷体" panose="02010609060101010101" pitchFamily="49" charset="-122"/>
              </a:rPr>
              <a:t>》《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晚翠文谈</a:t>
            </a:r>
            <a:r>
              <a:rPr lang="en-US" altLang="zh-CN" sz="2800" b="1" dirty="0" smtClean="0"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ea typeface="楷体" panose="02010609060101010101" pitchFamily="49" charset="-122"/>
              </a:rPr>
              <a:t>等。</a:t>
            </a:r>
            <a:endParaRPr lang="zh-CN" altLang="en-US" sz="2800" b="1" dirty="0">
              <a:ea typeface="楷体" panose="02010609060101010101" pitchFamily="49" charset="-122"/>
            </a:endParaRPr>
          </a:p>
        </p:txBody>
      </p:sp>
      <p:pic>
        <p:nvPicPr>
          <p:cNvPr id="65538" name="Picture 2" descr="http://img.mp.itc.cn/upload/20170516/df304b80764c4d4b9fc2d998e2359d2d.jpg"/>
          <p:cNvPicPr>
            <a:picLocks noChangeAspect="1" noChangeArrowheads="1"/>
          </p:cNvPicPr>
          <p:nvPr/>
        </p:nvPicPr>
        <p:blipFill>
          <a:blip r:embed="rId1">
            <a:lum contrast="40000"/>
          </a:blip>
          <a:srcRect r="2223" b="13604"/>
          <a:stretch>
            <a:fillRect/>
          </a:stretch>
        </p:blipFill>
        <p:spPr bwMode="auto">
          <a:xfrm>
            <a:off x="206375" y="555526"/>
            <a:ext cx="2698115" cy="371983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0"/>
          <p:cNvGrpSpPr/>
          <p:nvPr/>
        </p:nvGrpSpPr>
        <p:grpSpPr>
          <a:xfrm>
            <a:off x="579412" y="1075548"/>
            <a:ext cx="7413943" cy="2322195"/>
            <a:chOff x="682268" y="1202967"/>
            <a:chExt cx="7299271" cy="2322195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954909" y="498532"/>
              <a:ext cx="2322195" cy="3731065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369867" y="608282"/>
              <a:ext cx="2192977" cy="3568176"/>
            </a:xfrm>
            <a:prstGeom prst="rect">
              <a:avLst/>
            </a:prstGeom>
          </p:spPr>
        </p:pic>
        <p:sp>
          <p:nvSpPr>
            <p:cNvPr id="48" name="椭圆 47"/>
            <p:cNvSpPr/>
            <p:nvPr/>
          </p:nvSpPr>
          <p:spPr>
            <a:xfrm>
              <a:off x="3796439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4491260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空心弧 49"/>
            <p:cNvSpPr/>
            <p:nvPr/>
          </p:nvSpPr>
          <p:spPr>
            <a:xfrm>
              <a:off x="3860375" y="1649338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782845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4477666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空心弧 52"/>
            <p:cNvSpPr/>
            <p:nvPr/>
          </p:nvSpPr>
          <p:spPr>
            <a:xfrm>
              <a:off x="3846781" y="2161987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782844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477665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空心弧 58"/>
            <p:cNvSpPr/>
            <p:nvPr/>
          </p:nvSpPr>
          <p:spPr>
            <a:xfrm>
              <a:off x="3846780" y="2687019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20936" y="614834"/>
            <a:ext cx="8136904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小讨论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和原句对比读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，哪句话给你印象更为深刻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18"/>
          <p:cNvGrpSpPr/>
          <p:nvPr/>
        </p:nvGrpSpPr>
        <p:grpSpPr>
          <a:xfrm>
            <a:off x="2230506" y="3397881"/>
            <a:ext cx="4357718" cy="1269588"/>
            <a:chOff x="8688454" y="2056196"/>
            <a:chExt cx="1043608" cy="549508"/>
          </a:xfrm>
        </p:grpSpPr>
        <p:sp>
          <p:nvSpPr>
            <p:cNvPr id="20" name="云形 19"/>
            <p:cNvSpPr/>
            <p:nvPr/>
          </p:nvSpPr>
          <p:spPr>
            <a:xfrm>
              <a:off x="8688454" y="2056196"/>
              <a:ext cx="1043608" cy="549508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783596" y="2166129"/>
              <a:ext cx="852694" cy="305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用幽默风趣的语言写出了作者对吃马铃薯嫩叶的蚜虫的讨厌。</a:t>
              </a:r>
              <a:endPara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816402" y="1337488"/>
            <a:ext cx="2916829" cy="181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吃马铃薯嫩叶的瓢虫，你们可以改改口味，吃蚜虫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8987" y="1329865"/>
            <a:ext cx="2808605" cy="181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吃马铃薯嫩叶的瓢虫，你们就不能改改口味，也吃蚜虫吗？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Freeform 24"/>
          <p:cNvSpPr/>
          <p:nvPr/>
        </p:nvSpPr>
        <p:spPr bwMode="gray">
          <a:xfrm rot="11360006">
            <a:off x="6214490" y="3026351"/>
            <a:ext cx="579197" cy="766404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741349" y="1741428"/>
            <a:ext cx="1367155" cy="542290"/>
            <a:chOff x="433" y="488"/>
            <a:chExt cx="2153" cy="854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" y="488"/>
              <a:ext cx="2042" cy="85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文本框 9"/>
            <p:cNvSpPr txBox="1"/>
            <p:nvPr/>
          </p:nvSpPr>
          <p:spPr>
            <a:xfrm>
              <a:off x="706" y="628"/>
              <a:ext cx="1880" cy="68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疑问句</a:t>
              </a:r>
              <a:endPara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2"/>
          <a:stretch>
            <a:fillRect/>
          </a:stretch>
        </p:blipFill>
        <p:spPr>
          <a:xfrm>
            <a:off x="1835696" y="630841"/>
            <a:ext cx="7272808" cy="548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0795"/>
            <a:ext cx="9154795" cy="51587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12868" y="483518"/>
            <a:ext cx="3738880" cy="13220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chemeClr val="bg1">
                      <a:alpha val="77000"/>
                    </a:schemeClr>
                  </a:outerShdw>
                </a:effectLst>
              </a:rPr>
              <a:t>独 角 仙</a:t>
            </a:r>
            <a:endParaRPr lang="zh-CN" altLang="en-US" sz="8000" b="1" dirty="0">
              <a:solidFill>
                <a:srgbClr val="FF0000"/>
              </a:solidFill>
              <a:effectLst>
                <a:outerShdw blurRad="50800" dist="38100" dir="2700000" algn="tl" rotWithShape="0">
                  <a:schemeClr val="bg1">
                    <a:alpha val="77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1560" y="699542"/>
            <a:ext cx="7643866" cy="13709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吃晚饭的时候，呜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扑！飞来一只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hlinkClick r:id="rId1" action="ppaction://hlinkfile"/>
              </a:rPr>
              <a:t>独角仙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，摔在灯下。它摔得很重，摔晕了。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3771814" y="2152402"/>
            <a:ext cx="1643074" cy="689622"/>
          </a:xfrm>
          <a:prstGeom prst="roundRect">
            <a:avLst/>
          </a:prstGeom>
          <a:solidFill>
            <a:schemeClr val="accent4"/>
          </a:solidFill>
          <a:effectLst>
            <a:softEdge rad="8890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拟声词</a:t>
            </a:r>
            <a:endParaRPr lang="zh-CN" altLang="en-US" sz="3600" b="1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5112" y="3515786"/>
            <a:ext cx="66852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形象地表现了独角仙飞行时的状态。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300936" y="693914"/>
            <a:ext cx="1785950" cy="64943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9"/>
          <p:cNvSpPr/>
          <p:nvPr/>
        </p:nvSpPr>
        <p:spPr bwMode="gray">
          <a:xfrm rot="18570275">
            <a:off x="4408637" y="1548387"/>
            <a:ext cx="864920" cy="56477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9"/>
          <p:cNvSpPr/>
          <p:nvPr/>
        </p:nvSpPr>
        <p:spPr bwMode="gray">
          <a:xfrm rot="19217967">
            <a:off x="3986466" y="2947980"/>
            <a:ext cx="864920" cy="56477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" name="图片 11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1159001" y="1795680"/>
            <a:ext cx="335134" cy="47233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05" r="2"/>
          <a:stretch>
            <a:fillRect/>
          </a:stretch>
        </p:blipFill>
        <p:spPr>
          <a:xfrm>
            <a:off x="1326568" y="3563553"/>
            <a:ext cx="6928858" cy="548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8" grpId="0" bldLvl="0" animBg="1"/>
      <p:bldP spid="9" grpId="0" bldLvl="0" animBg="1"/>
      <p:bldP spid="10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11" y="1546080"/>
            <a:ext cx="7780337" cy="192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文本框 6"/>
          <p:cNvSpPr txBox="1"/>
          <p:nvPr/>
        </p:nvSpPr>
        <p:spPr>
          <a:xfrm>
            <a:off x="1245560" y="1789355"/>
            <a:ext cx="6696744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摔得很重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跳得很高  跑得很快</a:t>
            </a:r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6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1"/>
          <p:cNvSpPr txBox="1"/>
          <p:nvPr/>
        </p:nvSpPr>
        <p:spPr>
          <a:xfrm>
            <a:off x="926361" y="795029"/>
            <a:ext cx="4266813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词语积累</a:t>
            </a:r>
            <a:r>
              <a:rPr lang="zh-CN" altLang="en-US" sz="26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（“得”字短语）</a:t>
            </a:r>
            <a:endParaRPr lang="zh-CN" altLang="en-US" sz="26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52" y="771550"/>
            <a:ext cx="447979" cy="539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1472" y="1072572"/>
            <a:ext cx="4643470" cy="730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这家伙，是昆虫的霸王。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1331640" y="2859782"/>
            <a:ext cx="4572032" cy="852362"/>
          </a:xfrm>
          <a:prstGeom prst="roundRect">
            <a:avLst/>
          </a:prstGeom>
          <a:solidFill>
            <a:schemeClr val="accent4"/>
          </a:solidFill>
          <a:effectLst>
            <a:softEdge rad="88900"/>
          </a:effectLst>
        </p:spPr>
        <p:txBody>
          <a:bodyPr wrap="square" lIns="68580" tIns="34290" rIns="68580" bIns="3429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作者对独角仙的评价。</a:t>
            </a:r>
            <a:endParaRPr lang="zh-CN" altLang="en-US" sz="3600" b="1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Freeform 9"/>
          <p:cNvSpPr/>
          <p:nvPr/>
        </p:nvSpPr>
        <p:spPr bwMode="gray">
          <a:xfrm rot="14352496" flipV="1">
            <a:off x="2582995" y="2061153"/>
            <a:ext cx="996785" cy="548866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434" name="Picture 2" descr="http://imgsrc.baidu.com/image/c0%3Dshijue1%2C0%2C0%2C294%2C40/sign=d763a403ba51f819e5280b09b2dd2098/8718367adab44aedc0029cccb91c8701a18bfb4e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r="-1251" b="8762"/>
          <a:stretch>
            <a:fillRect/>
          </a:stretch>
        </p:blipFill>
        <p:spPr bwMode="auto">
          <a:xfrm>
            <a:off x="5572132" y="987574"/>
            <a:ext cx="3373900" cy="12287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467544" y="817424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北京隆福寺过去有独角仙卖，据说给它套上一辆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泥制的小车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，它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拉着就走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9552" y="3034596"/>
            <a:ext cx="1296144" cy="521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举例子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11743" y="2996297"/>
            <a:ext cx="6278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用具体事例说明独角仙的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力气大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1907704" y="3294179"/>
            <a:ext cx="842645" cy="25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969" y="2067694"/>
            <a:ext cx="237626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571500" y="786130"/>
            <a:ext cx="7571740" cy="2011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hlinkClick r:id="rId3" action="ppaction://hlinkpres?slideindex=1&amp;slidetitle="/>
              </a:rPr>
              <a:t>尖头蚂蚱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是国画家很喜欢画的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我小时候也画过不少，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因为它的形态好掌握，很好画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9"/>
          <p:cNvSpPr txBox="1"/>
          <p:nvPr/>
        </p:nvSpPr>
        <p:spPr>
          <a:xfrm>
            <a:off x="571500" y="2943704"/>
            <a:ext cx="6215106" cy="852362"/>
          </a:xfrm>
          <a:prstGeom prst="roundRect">
            <a:avLst/>
          </a:prstGeom>
          <a:solidFill>
            <a:schemeClr val="accent4"/>
          </a:solidFill>
          <a:effectLst>
            <a:softEdge rad="88900"/>
          </a:effectLst>
        </p:spPr>
        <p:txBody>
          <a:bodyPr wrap="square" lIns="68580" tIns="34290" rIns="68580" bIns="3429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说明喜欢画尖头蚂蚱的原因。</a:t>
            </a:r>
            <a:endParaRPr lang="zh-CN" altLang="en-US" sz="3600" b="1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2897337" y="1245164"/>
            <a:ext cx="335134" cy="472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0720" y="593626"/>
            <a:ext cx="5868518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还有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一种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hlinkClick r:id="rId1" action="ppaction://hlinkpres?slideindex=1&amp;slidetitle="/>
              </a:rPr>
              <a:t>土蚂蚱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身体粗短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方头色黑如泥土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翅上有黑斑。这种蚂蚱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抓住它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它就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吐出一泡褐色的口水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顶讨厌。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19"/>
          <p:cNvSpPr txBox="1"/>
          <p:nvPr/>
        </p:nvSpPr>
        <p:spPr>
          <a:xfrm>
            <a:off x="1917541" y="3422965"/>
            <a:ext cx="5267955" cy="852362"/>
          </a:xfrm>
          <a:prstGeom prst="roundRect">
            <a:avLst/>
          </a:prstGeom>
          <a:solidFill>
            <a:schemeClr val="accent4"/>
          </a:solidFill>
          <a:effectLst>
            <a:softEdge rad="88900"/>
          </a:effectLst>
        </p:spPr>
        <p:txBody>
          <a:bodyPr wrap="square" lIns="68580" tIns="34290" rIns="68580" bIns="3429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说明讨厌土蚂蚱的原因。</a:t>
            </a:r>
            <a:endParaRPr lang="zh-CN" altLang="en-US" sz="3600" b="1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3"/>
          <a:stretch>
            <a:fillRect/>
          </a:stretch>
        </p:blipFill>
        <p:spPr bwMode="auto">
          <a:xfrm>
            <a:off x="5925222" y="796950"/>
            <a:ext cx="3070708" cy="2207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图片 4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384430" y="968053"/>
            <a:ext cx="335134" cy="472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98860" y="2298467"/>
            <a:ext cx="7776864" cy="20390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蜻蜓、苍蝇的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眼睛是复眼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。瓢虫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有益虫也有害虫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。独角仙的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力气很大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。蚂蚱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飞起来会咯咯作响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，尖头蚂蚱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形态比较好画；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土蚂蚱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身体短粗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0936" y="486420"/>
            <a:ext cx="81047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想一想：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课文介绍了哪几种昆虫？它们有什么特点？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14846" y="1623551"/>
            <a:ext cx="999490" cy="583565"/>
          </a:xfrm>
          <a:prstGeom prst="rect">
            <a:avLst/>
          </a:prstGeom>
          <a:solidFill>
            <a:srgbClr val="99D359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蜻蜓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32648" y="1623551"/>
            <a:ext cx="999490" cy="5835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苍蝇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0450" y="1622946"/>
            <a:ext cx="1008609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瓢虫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77371" y="1623551"/>
            <a:ext cx="1407795" cy="5835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独角仙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03478" y="1623551"/>
            <a:ext cx="999490" cy="583565"/>
          </a:xfrm>
          <a:prstGeom prst="rect">
            <a:avLst/>
          </a:prstGeom>
          <a:solidFill>
            <a:srgbClr val="99D359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蚂蚱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71755" y="501148"/>
            <a:ext cx="264160" cy="2838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8" y="411960"/>
            <a:ext cx="2219380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528"/>
            <a:ext cx="366860" cy="456338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192405" y="1017905"/>
            <a:ext cx="8737600" cy="3764280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74324" y="1731131"/>
            <a:ext cx="486352" cy="214674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昆</a:t>
            </a:r>
            <a:endParaRPr lang="zh-CN" altLang="en-US" sz="27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虫</a:t>
            </a:r>
            <a:endParaRPr lang="zh-CN" altLang="en-US" sz="27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备</a:t>
            </a:r>
            <a:endParaRPr lang="zh-CN" altLang="en-US" sz="27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忘</a:t>
            </a:r>
            <a:endParaRPr lang="zh-CN" altLang="en-US" sz="27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录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69975" y="1211069"/>
            <a:ext cx="4595495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蜻蜓、苍蝇：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有复眼 视觉灵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9975" y="1684465"/>
            <a:ext cx="5214974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瓢虫：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硬翅上有小圆点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69975" y="2138493"/>
            <a:ext cx="5494020" cy="49911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独角仙：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个头大 甲壳硬 力气大　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0880" y="2669158"/>
            <a:ext cx="1285883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尖头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绿蚂蚱　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30511" y="2630621"/>
            <a:ext cx="2928958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动作：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咯咯作响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30511" y="3117987"/>
            <a:ext cx="4429156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外形：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膜翅  漂亮的桃红色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36703" y="3806967"/>
            <a:ext cx="1285884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土蚂蚱　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30511" y="3620524"/>
            <a:ext cx="6072230" cy="4941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外形：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身体粗短、方头、翅膀有黑斑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30511" y="4115828"/>
            <a:ext cx="3214710" cy="4941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动作：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吐褐色口水　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17" name="AutoShape 1"/>
          <p:cNvSpPr/>
          <p:nvPr/>
        </p:nvSpPr>
        <p:spPr bwMode="auto">
          <a:xfrm>
            <a:off x="2900926" y="2806835"/>
            <a:ext cx="71438" cy="714380"/>
          </a:xfrm>
          <a:prstGeom prst="leftBrace">
            <a:avLst>
              <a:gd name="adj1" fmla="val 8341"/>
              <a:gd name="adj2" fmla="val 50000"/>
            </a:avLst>
          </a:prstGeom>
          <a:noFill/>
          <a:ln w="28575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AutoShape 1"/>
          <p:cNvSpPr/>
          <p:nvPr/>
        </p:nvSpPr>
        <p:spPr bwMode="auto">
          <a:xfrm>
            <a:off x="2879711" y="3749278"/>
            <a:ext cx="71438" cy="785818"/>
          </a:xfrm>
          <a:prstGeom prst="leftBrace">
            <a:avLst>
              <a:gd name="adj1" fmla="val 8341"/>
              <a:gd name="adj2" fmla="val 50000"/>
            </a:avLst>
          </a:prstGeom>
          <a:noFill/>
          <a:ln w="28575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AutoShape 1"/>
          <p:cNvSpPr/>
          <p:nvPr/>
        </p:nvSpPr>
        <p:spPr bwMode="auto">
          <a:xfrm>
            <a:off x="899592" y="1275606"/>
            <a:ext cx="182932" cy="3008367"/>
          </a:xfrm>
          <a:prstGeom prst="leftBrace">
            <a:avLst>
              <a:gd name="adj1" fmla="val 8341"/>
              <a:gd name="adj2" fmla="val 50000"/>
            </a:avLst>
          </a:prstGeom>
          <a:noFill/>
          <a:ln w="57150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9975" y="3066415"/>
            <a:ext cx="538480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蚂</a:t>
            </a:r>
            <a:endParaRPr lang="zh-CN" altLang="en-US" sz="2800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蚱</a:t>
            </a:r>
            <a:endParaRPr lang="zh-CN" altLang="en-US" sz="2800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AutoShape 1"/>
          <p:cNvSpPr/>
          <p:nvPr/>
        </p:nvSpPr>
        <p:spPr bwMode="auto">
          <a:xfrm>
            <a:off x="1570355" y="2799909"/>
            <a:ext cx="107315" cy="1428363"/>
          </a:xfrm>
          <a:prstGeom prst="leftBrace">
            <a:avLst>
              <a:gd name="adj1" fmla="val 8341"/>
              <a:gd name="adj2" fmla="val 50000"/>
            </a:avLst>
          </a:prstGeom>
          <a:noFill/>
          <a:ln w="28575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7" grpId="0"/>
      <p:bldP spid="20" grpId="0"/>
      <p:bldP spid="12" grpId="0"/>
      <p:bldP spid="13" grpId="0"/>
      <p:bldP spid="14" grpId="0"/>
      <p:bldP spid="22" grpId="0"/>
      <p:bldP spid="23" grpId="0"/>
      <p:bldP spid="25" grpId="0"/>
      <p:bldP spid="9217" grpId="0" bldLvl="0" animBg="1"/>
      <p:bldP spid="26" grpId="0" bldLvl="0" animBg="1"/>
      <p:bldP spid="2" grpId="0" bldLvl="0" animBg="1"/>
      <p:bldP spid="3" grpId="0"/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1360" y="459511"/>
            <a:ext cx="9956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+mj-ea"/>
              </a:rPr>
              <a:t>昆虫</a:t>
            </a:r>
            <a:endParaRPr lang="zh-CN" altLang="en-US" sz="32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0936" y="1039728"/>
            <a:ext cx="8248398" cy="320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ea typeface="楷体" panose="02010609060101010101" pitchFamily="49" charset="-122"/>
              </a:rPr>
              <a:t>        昆虫种类繁多、形态各异，属于</a:t>
            </a:r>
            <a:r>
              <a:rPr lang="zh-CN" altLang="en-US" sz="3200" b="1" dirty="0" smtClean="0">
                <a:solidFill>
                  <a:srgbClr val="FF0000"/>
                </a:solidFill>
                <a:ea typeface="楷体" panose="02010609060101010101" pitchFamily="49" charset="-122"/>
              </a:rPr>
              <a:t>无脊椎</a:t>
            </a:r>
            <a:r>
              <a:rPr lang="zh-CN" altLang="en-US" sz="3200" b="1" dirty="0" smtClean="0">
                <a:ea typeface="楷体" panose="02010609060101010101" pitchFamily="49" charset="-122"/>
              </a:rPr>
              <a:t>动物中的</a:t>
            </a:r>
            <a:r>
              <a:rPr lang="zh-CN" altLang="en-US" sz="3200" b="1" dirty="0" smtClean="0">
                <a:solidFill>
                  <a:srgbClr val="FF0000"/>
                </a:solidFill>
                <a:ea typeface="楷体" panose="02010609060101010101" pitchFamily="49" charset="-122"/>
              </a:rPr>
              <a:t>节肢动物</a:t>
            </a:r>
            <a:r>
              <a:rPr lang="zh-CN" altLang="en-US" sz="3200" b="1" dirty="0" smtClean="0">
                <a:ea typeface="楷体" panose="02010609060101010101" pitchFamily="49" charset="-122"/>
              </a:rPr>
              <a:t>，是地球上</a:t>
            </a:r>
            <a:r>
              <a:rPr lang="zh-CN" altLang="en-US" sz="3200" b="1" dirty="0" smtClean="0">
                <a:solidFill>
                  <a:srgbClr val="FF0000"/>
                </a:solidFill>
                <a:ea typeface="楷体" panose="02010609060101010101" pitchFamily="49" charset="-122"/>
              </a:rPr>
              <a:t>数量最多</a:t>
            </a:r>
            <a:r>
              <a:rPr lang="zh-CN" altLang="en-US" sz="3200" b="1" dirty="0" smtClean="0">
                <a:ea typeface="楷体" panose="02010609060101010101" pitchFamily="49" charset="-122"/>
              </a:rPr>
              <a:t>的动物群体，在所有生物种类（包括细菌、真菌、病毒）中占了超过</a:t>
            </a:r>
            <a:r>
              <a:rPr lang="en-US" altLang="zh-CN" sz="3200" b="1" dirty="0" smtClean="0">
                <a:ea typeface="楷体" panose="02010609060101010101" pitchFamily="49" charset="-122"/>
              </a:rPr>
              <a:t>50%</a:t>
            </a:r>
            <a:r>
              <a:rPr lang="zh-CN" altLang="en-US" sz="3200" b="1" dirty="0" smtClean="0">
                <a:ea typeface="楷体" panose="02010609060101010101" pitchFamily="49" charset="-122"/>
              </a:rPr>
              <a:t>，它们的踪迹几乎遍布世界的每一个角落。</a:t>
            </a:r>
            <a:endParaRPr lang="zh-CN" altLang="en-US" sz="3200" b="1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83568" y="1236201"/>
            <a:ext cx="7817522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7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本文介绍了</a:t>
            </a:r>
            <a:r>
              <a:rPr lang="en-US" altLang="zh-CN" sz="27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的复眼，花大姐的种类及特点，独角仙独特的外形及</a:t>
            </a:r>
            <a:r>
              <a:rPr lang="en-US" altLang="zh-CN" sz="27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的特点，</a:t>
            </a:r>
            <a:r>
              <a:rPr lang="en-US" altLang="zh-CN" sz="27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在画画时形态好掌握的特点。表现了作者平时</a:t>
            </a:r>
            <a:r>
              <a:rPr lang="en-US" altLang="zh-CN" sz="27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，以及作者对昆虫的</a:t>
            </a:r>
            <a:r>
              <a:rPr lang="en-US" altLang="zh-CN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01791" y="3201540"/>
            <a:ext cx="1643074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观察细致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42878" y="1342400"/>
            <a:ext cx="1928826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苍蝇和蜻蜓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96435" y="519008"/>
            <a:ext cx="2036757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71685"/>
            <a:ext cx="366860" cy="45633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410710" y="3188840"/>
            <a:ext cx="1643074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喜爱之情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39420" y="1936378"/>
            <a:ext cx="121729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力气大</a:t>
            </a:r>
            <a:endParaRPr lang="zh-CN" altLang="en-US" sz="27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3608" y="2569076"/>
            <a:ext cx="87249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蚂蚱</a:t>
            </a:r>
            <a:endParaRPr lang="zh-CN" altLang="en-US" sz="27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8" grpId="0"/>
      <p:bldP spid="2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23117" y="953013"/>
            <a:ext cx="8219886" cy="353173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000" dirty="0" smtClean="0">
                <a:solidFill>
                  <a:schemeClr val="tx1"/>
                </a:solidFill>
                <a:ea typeface="黑体" panose="02010609060101010101" pitchFamily="49" charset="-122"/>
              </a:rPr>
              <a:t>描写昆虫的诗句</a:t>
            </a:r>
            <a:endParaRPr lang="zh-CN" altLang="en-US" sz="3000" b="1" dirty="0" smtClean="0">
              <a:solidFill>
                <a:srgbClr val="FF0000"/>
              </a:solidFill>
              <a:ea typeface="楷体" panose="02010609060101010101" pitchFamily="49" charset="-122"/>
            </a:endParaRPr>
          </a:p>
          <a:p>
            <a:pPr marL="268605" indent="-268605">
              <a:lnSpc>
                <a:spcPct val="150000"/>
              </a:lnSpc>
            </a:pPr>
            <a:r>
              <a:rPr lang="en-US" altLang="zh-CN" sz="3000" b="1" dirty="0" smtClean="0">
                <a:solidFill>
                  <a:srgbClr val="0000FF"/>
                </a:solidFill>
                <a:ea typeface="楷体" panose="02010609060101010101" pitchFamily="49" charset="-122"/>
              </a:rPr>
              <a:t>1.</a:t>
            </a:r>
            <a:r>
              <a:rPr lang="zh-CN" altLang="en-US" sz="3000" b="1" dirty="0" smtClean="0">
                <a:solidFill>
                  <a:srgbClr val="0000FF"/>
                </a:solidFill>
                <a:ea typeface="楷体" panose="02010609060101010101" pitchFamily="49" charset="-122"/>
              </a:rPr>
              <a:t>庄生晓梦迷蝴蝶，望帝春心托杜鹃。</a:t>
            </a:r>
            <a:endParaRPr lang="en-US" altLang="zh-CN" sz="3000" b="1" dirty="0" smtClean="0">
              <a:solidFill>
                <a:srgbClr val="0000FF"/>
              </a:solidFill>
              <a:ea typeface="楷体" panose="02010609060101010101" pitchFamily="49" charset="-122"/>
            </a:endParaRPr>
          </a:p>
          <a:p>
            <a:pPr marL="268605" indent="-268605" algn="r">
              <a:lnSpc>
                <a:spcPct val="150000"/>
              </a:lnSpc>
            </a:pPr>
            <a:r>
              <a:rPr lang="en-US" altLang="zh-CN" sz="3000" b="1" dirty="0" smtClean="0">
                <a:solidFill>
                  <a:srgbClr val="0000FF"/>
                </a:solidFill>
                <a:ea typeface="楷体" panose="02010609060101010101" pitchFamily="49" charset="-122"/>
              </a:rPr>
              <a:t>                   </a:t>
            </a:r>
            <a:r>
              <a:rPr lang="en-US" altLang="zh-CN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——</a:t>
            </a:r>
            <a:r>
              <a:rPr lang="zh-CN" altLang="en-US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李商隐</a:t>
            </a:r>
            <a:r>
              <a:rPr lang="en-US" altLang="zh-CN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《</a:t>
            </a:r>
            <a:r>
              <a:rPr lang="zh-CN" altLang="en-US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锦瑟</a:t>
            </a:r>
            <a:r>
              <a:rPr lang="en-US" altLang="zh-CN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》</a:t>
            </a:r>
            <a:endParaRPr lang="en-US" altLang="zh-CN" sz="3000" b="1" dirty="0" smtClean="0">
              <a:solidFill>
                <a:srgbClr val="0000FF"/>
              </a:solidFill>
              <a:ea typeface="楷体" panose="02010609060101010101" pitchFamily="49" charset="-122"/>
            </a:endParaRPr>
          </a:p>
          <a:p>
            <a:pPr marL="268605" indent="-268605">
              <a:lnSpc>
                <a:spcPct val="150000"/>
              </a:lnSpc>
            </a:pPr>
            <a:r>
              <a:rPr lang="en-US" altLang="zh-CN" sz="3000" b="1" dirty="0" smtClean="0">
                <a:solidFill>
                  <a:srgbClr val="0000FF"/>
                </a:solidFill>
                <a:ea typeface="楷体" panose="02010609060101010101" pitchFamily="49" charset="-122"/>
              </a:rPr>
              <a:t>2.</a:t>
            </a:r>
            <a:r>
              <a:rPr lang="zh-CN" altLang="en-US" sz="3000" b="1" dirty="0" smtClean="0">
                <a:solidFill>
                  <a:srgbClr val="0000FF"/>
                </a:solidFill>
                <a:ea typeface="楷体" panose="02010609060101010101" pitchFamily="49" charset="-122"/>
              </a:rPr>
              <a:t>不论平地与山尖，无限风光尽被占。采得百花成蜜后，为谁辛苦为谁甜。</a:t>
            </a:r>
            <a:r>
              <a:rPr lang="en-US" altLang="zh-CN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——</a:t>
            </a:r>
            <a:r>
              <a:rPr lang="zh-CN" altLang="en-US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罗隐</a:t>
            </a:r>
            <a:r>
              <a:rPr lang="en-US" altLang="zh-CN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《</a:t>
            </a:r>
            <a:r>
              <a:rPr lang="zh-CN" altLang="en-US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蜂</a:t>
            </a:r>
            <a:r>
              <a:rPr lang="en-US" altLang="zh-CN" sz="3000" b="1" dirty="0" smtClean="0">
                <a:solidFill>
                  <a:schemeClr val="tx1"/>
                </a:solidFill>
                <a:ea typeface="楷体" panose="02010609060101010101" pitchFamily="49" charset="-122"/>
              </a:rPr>
              <a:t>》</a:t>
            </a:r>
            <a:r>
              <a:rPr lang="en-US" altLang="zh-CN" sz="3000" b="1" dirty="0" smtClean="0">
                <a:solidFill>
                  <a:srgbClr val="0000FF"/>
                </a:solidFill>
                <a:ea typeface="楷体" panose="02010609060101010101" pitchFamily="49" charset="-122"/>
              </a:rPr>
              <a:t> </a:t>
            </a:r>
            <a:endParaRPr lang="en-US" altLang="zh-CN" sz="3000" b="1" dirty="0" smtClean="0">
              <a:solidFill>
                <a:srgbClr val="0000FF"/>
              </a:solidFill>
              <a:ea typeface="楷体" panose="02010609060101010101" pitchFamily="49" charset="-122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840452" y="411960"/>
            <a:ext cx="1931348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4637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0"/>
          <p:cNvSpPr/>
          <p:nvPr/>
        </p:nvSpPr>
        <p:spPr>
          <a:xfrm>
            <a:off x="467544" y="1302172"/>
            <a:ext cx="8140700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、为红色字选择正确的读音。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80327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目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录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lù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    丝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绸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cóu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chóu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80327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款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kǎn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kuǎn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瞎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说（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xiā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xā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912460" y="570885"/>
            <a:ext cx="2003356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52" y="623561"/>
            <a:ext cx="366860" cy="4563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444208" y="3073112"/>
            <a:ext cx="6429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4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47968" y="2303313"/>
            <a:ext cx="690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4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452320" y="2342216"/>
            <a:ext cx="690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4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21785" y="3089131"/>
            <a:ext cx="690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4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738097"/>
            <a:ext cx="65939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、形近字组词。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3275"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昆（     ）       绸（     ） 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803275"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晃（     ）       稠（     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803275"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摸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   ）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   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803275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膜（     ）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 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03543" y="1502693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昆虫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08630" y="1482032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丝绸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72549" y="2758418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抚摸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03601" y="2762887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瞎眼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267030" y="2130371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晃动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08947" y="2138944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稠密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272549" y="3401043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膜翅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07411" y="3398844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割舍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426395" y="1579890"/>
            <a:ext cx="130440" cy="10179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1426395" y="2821738"/>
            <a:ext cx="130440" cy="10179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左大括号 12"/>
          <p:cNvSpPr/>
          <p:nvPr/>
        </p:nvSpPr>
        <p:spPr>
          <a:xfrm>
            <a:off x="4644008" y="1608673"/>
            <a:ext cx="130440" cy="10179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左大括号 21"/>
          <p:cNvSpPr/>
          <p:nvPr/>
        </p:nvSpPr>
        <p:spPr>
          <a:xfrm>
            <a:off x="4644008" y="2850521"/>
            <a:ext cx="130440" cy="10179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312377" y="643374"/>
            <a:ext cx="8463884" cy="376256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根据课文内容连线。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indent="80327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瓢虫        头上长着一只犀牛一样的角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 indent="80327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蜻蜓        吐出一泡褐色的口水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 indent="80327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独角仙      朱红色的硬翅上有小圆点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 indent="803275"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土蚂蚱      长了一对复眼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006253" y="1857820"/>
            <a:ext cx="1643074" cy="142876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017404" y="2572200"/>
            <a:ext cx="1643074" cy="142876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2434881" y="1918107"/>
            <a:ext cx="1214446" cy="135732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2385745" y="2663335"/>
            <a:ext cx="1285884" cy="13313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"/>
          <p:cNvSpPr>
            <a:spLocks noChangeArrowheads="1"/>
          </p:cNvSpPr>
          <p:nvPr/>
        </p:nvSpPr>
        <p:spPr bwMode="auto">
          <a:xfrm>
            <a:off x="611560" y="1001453"/>
            <a:ext cx="7669530" cy="1930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714375" marR="0" lvl="0" indent="-71437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i="0" u="none" strike="noStrike" cap="none" normalizeH="0" baseline="0" dirty="0" smtClean="0">
                <a:ln>
                  <a:noFill/>
                </a:ln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四、课下观察一种昆虫，注意观察昆虫的外形、活动、习性等，也可以查阅资料或请教他人，试着做一份自己的昆虫备忘录</a:t>
            </a:r>
            <a:r>
              <a:rPr kumimoji="0" lang="zh-CN" sz="2800" i="0" u="none" strike="noStrike" cap="none" normalizeH="0" baseline="0" dirty="0" smtClean="0">
                <a:ln>
                  <a:noFill/>
                </a:ln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sz="2800" i="0" u="none" strike="noStrike" cap="none" normalizeH="0" baseline="0" dirty="0" smtClean="0">
              <a:ln>
                <a:noFill/>
              </a:ln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4" name="TextBox 11"/>
          <p:cNvSpPr txBox="1"/>
          <p:nvPr/>
        </p:nvSpPr>
        <p:spPr>
          <a:xfrm>
            <a:off x="3878008" y="1938769"/>
            <a:ext cx="1286051" cy="6838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</a:t>
            </a: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离</a:t>
            </a:r>
            <a:endParaRPr kumimoji="1"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2377240" y="1938769"/>
            <a:ext cx="123246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凡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90216" y="1938769"/>
            <a:ext cx="121444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记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录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278662" y="1938769"/>
            <a:ext cx="123246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款款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6807964" y="1938769"/>
            <a:ext cx="1393222" cy="6838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丝</a:t>
            </a: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绸</a:t>
            </a:r>
            <a:r>
              <a:rPr kumimoji="1" lang="zh-CN" altLang="en-US" sz="4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kumimoji="1"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31527" y="1506868"/>
            <a:ext cx="85736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05708" y="1491630"/>
            <a:ext cx="85736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fán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949129" y="1491630"/>
            <a:ext cx="85736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614674" y="1509638"/>
            <a:ext cx="117888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ku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ǎ</a:t>
            </a:r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67544" y="2837998"/>
            <a:ext cx="698410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ó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219446" y="1492494"/>
            <a:ext cx="1071570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ó</a:t>
            </a:r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467544" y="3257395"/>
            <a:ext cx="1226027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膜</a:t>
            </a:r>
            <a:r>
              <a:rPr lang="zh-CN" altLang="en-US" sz="4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翅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498181" y="1131590"/>
            <a:ext cx="1121491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17172" y="1203638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518550" y="1203638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文本框 14">
            <a:hlinkClick r:id="rId1" action="ppaction://hlinkfile"/>
          </p:cNvPr>
          <p:cNvSpPr txBox="1"/>
          <p:nvPr/>
        </p:nvSpPr>
        <p:spPr>
          <a:xfrm>
            <a:off x="653667" y="422774"/>
            <a:ext cx="4033837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18" y="604301"/>
            <a:ext cx="351070" cy="38016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408959" y="550511"/>
            <a:ext cx="335134" cy="472337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530"/>
            <a:ext cx="366860" cy="456339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1918227" y="2838688"/>
            <a:ext cx="78581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xi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1967742" y="3257395"/>
            <a:ext cx="1226027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瞎</a:t>
            </a:r>
            <a:r>
              <a:rPr lang="zh-CN" altLang="en-US" sz="4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918612" y="2838688"/>
            <a:ext cx="65338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ì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3325185" y="3257395"/>
            <a:ext cx="1226027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益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101456" y="2838688"/>
            <a:ext cx="818187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yu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ē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4699532" y="3257395"/>
            <a:ext cx="1226027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约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380312" y="2838688"/>
            <a:ext cx="1018124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</a:t>
            </a:r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7450429" y="3257395"/>
            <a:ext cx="1226027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斑</a:t>
            </a:r>
            <a:r>
              <a:rPr lang="zh-CN" altLang="en-US" sz="4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纹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224707" y="2838688"/>
            <a:ext cx="1018124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mà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>
            <a:off x="6228184" y="3257395"/>
            <a:ext cx="1226027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蚂</a:t>
            </a:r>
            <a:r>
              <a:rPr lang="zh-CN" altLang="en-US" sz="4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蚱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3" grpId="0"/>
      <p:bldP spid="23" grpId="1"/>
      <p:bldP spid="24" grpId="0"/>
      <p:bldP spid="24" grpId="1"/>
      <p:bldP spid="25" grpId="0"/>
      <p:bldP spid="25" grpId="1"/>
      <p:bldP spid="28" grpId="0"/>
      <p:bldP spid="28" grpId="1"/>
      <p:bldP spid="29" grpId="0"/>
      <p:bldP spid="29" grpId="1"/>
      <p:bldP spid="42" grpId="0"/>
      <p:bldP spid="42" grpId="1"/>
      <p:bldP spid="45" grpId="0"/>
      <p:bldP spid="45" grpId="1"/>
      <p:bldP spid="48" grpId="0"/>
      <p:bldP spid="48" grpId="1"/>
      <p:bldP spid="54" grpId="0"/>
      <p:bldP spid="54" grpId="1"/>
      <p:bldP spid="41" grpId="0"/>
      <p:bldP spid="4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7" y="55609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01"/>
          <p:cNvGrpSpPr/>
          <p:nvPr/>
        </p:nvGrpSpPr>
        <p:grpSpPr>
          <a:xfrm>
            <a:off x="3419872" y="627984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43608" y="1276056"/>
            <a:ext cx="4104456" cy="13608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莫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膜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害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瞎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0051" name="Picture 3" descr="http://img0.ph.126.net/6F7lPr9JEoardP9Um4UbyQ==/6619332678095843685.jpg"/>
          <p:cNvPicPr>
            <a:picLocks noChangeAspect="1" noChangeArrowheads="1"/>
          </p:cNvPicPr>
          <p:nvPr/>
        </p:nvPicPr>
        <p:blipFill>
          <a:blip r:embed="rId1" cstate="print"/>
          <a:srcRect r="1270" b="3226"/>
          <a:stretch>
            <a:fillRect/>
          </a:stretch>
        </p:blipFill>
        <p:spPr bwMode="auto">
          <a:xfrm>
            <a:off x="4517822" y="1311716"/>
            <a:ext cx="1208869" cy="1357322"/>
          </a:xfrm>
          <a:prstGeom prst="rect">
            <a:avLst/>
          </a:prstGeom>
          <a:noFill/>
        </p:spPr>
      </p:pic>
      <p:grpSp>
        <p:nvGrpSpPr>
          <p:cNvPr id="3" name="组合 2"/>
          <p:cNvGrpSpPr/>
          <p:nvPr/>
        </p:nvGrpSpPr>
        <p:grpSpPr>
          <a:xfrm>
            <a:off x="1043608" y="2859781"/>
            <a:ext cx="7416824" cy="1361911"/>
            <a:chOff x="1043608" y="2859781"/>
            <a:chExt cx="7416824" cy="1361911"/>
          </a:xfrm>
        </p:grpSpPr>
        <p:sp>
          <p:nvSpPr>
            <p:cNvPr id="44" name="TextBox 43"/>
            <p:cNvSpPr txBox="1"/>
            <p:nvPr/>
          </p:nvSpPr>
          <p:spPr>
            <a:xfrm>
              <a:off x="1043608" y="2859781"/>
              <a:ext cx="7416824" cy="136191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换一换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：炬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火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+</a:t>
              </a:r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⻊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距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稠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禾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+</a:t>
              </a:r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纟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绸</a:t>
              </a:r>
              <a:endPara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     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摸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-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扌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+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月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膜    班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-  +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文</a:t>
              </a:r>
              <a:r>
                <a:rPr lang="en-US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斑</a:t>
              </a:r>
              <a:endPara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4236" y="3728561"/>
              <a:ext cx="132936" cy="3436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08867" y="2149680"/>
            <a:ext cx="653357" cy="697402"/>
            <a:chOff x="903398" y="1271110"/>
            <a:chExt cx="653357" cy="697402"/>
          </a:xfrm>
        </p:grpSpPr>
        <p:sp>
          <p:nvSpPr>
            <p:cNvPr id="10" name="椭圆 9"/>
            <p:cNvSpPr/>
            <p:nvPr/>
          </p:nvSpPr>
          <p:spPr>
            <a:xfrm>
              <a:off x="903398" y="1320971"/>
              <a:ext cx="653357" cy="64754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蚂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712674" y="1797648"/>
            <a:ext cx="5883662" cy="5616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尖头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蚂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蚱是国画家很喜欢画的。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752862" y="526257"/>
            <a:ext cx="410581" cy="377666"/>
            <a:chOff x="631825" y="5181600"/>
            <a:chExt cx="1554163" cy="15525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62967" y="431959"/>
            <a:ext cx="1564685" cy="55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83768" y="1322457"/>
            <a:ext cx="744976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mà</a:t>
            </a:r>
            <a:endParaRPr lang="en-US" altLang="en-US" sz="28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712674" y="2946162"/>
            <a:ext cx="6528514" cy="5616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雨过天晴，小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蚂</a:t>
            </a:r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蚁出来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寻找食物了。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080644" y="2518562"/>
            <a:ext cx="851401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mǎ</a:t>
            </a:r>
            <a:endParaRPr lang="en-US" sz="28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8" grpId="0"/>
      <p:bldP spid="23" grpId="0" bldLvl="0" animBg="1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s://timgsa.baidu.com/timg?image&amp;quality=80&amp;size=b9999_10000&amp;sec=1538919267361&amp;di=04a1a6d8f7fc4db524a78aabfbee1bfc&amp;imgtype=0&amp;src=http%3A%2F%2Fimgsrc.baidu.com%2Fimgad%2Fpic%2Fitem%2Ff7246b600c338744e0aa2f5a5b0fd9f9d72aa0ac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PastelsSmooth/>
                    </a14:imgEffect>
                  </a14:imgLayer>
                </a14:imgProps>
              </a:ext>
            </a:extLst>
          </a:blip>
          <a:srcRect l="9391" r="6659" b="4637"/>
          <a:stretch>
            <a:fillRect/>
          </a:stretch>
        </p:blipFill>
        <p:spPr bwMode="auto">
          <a:xfrm>
            <a:off x="-12191" y="-169730"/>
            <a:ext cx="9156191" cy="5313230"/>
          </a:xfrm>
          <a:prstGeom prst="rect">
            <a:avLst/>
          </a:prstGeom>
          <a:noFill/>
        </p:spPr>
      </p:pic>
      <p:sp>
        <p:nvSpPr>
          <p:cNvPr id="6" name="AutoShape 1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0" y="4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-322130"/>
            <a:ext cx="30988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br>
              <a:rPr lang="zh-CN" altLang="zh-CN" sz="180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zh-CN" sz="1800" smtClean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AutoShape 3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152400" y="1528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400" y="-169730"/>
            <a:ext cx="30988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br>
              <a:rPr lang="zh-CN" altLang="zh-CN" sz="180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zh-CN" altLang="zh-CN" sz="1800" smtClean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AutoShape 5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304800" y="3052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387260" y="286944"/>
            <a:ext cx="456833" cy="456366"/>
            <a:chOff x="631825" y="5181600"/>
            <a:chExt cx="1554163" cy="1552575"/>
          </a:xfrm>
        </p:grpSpPr>
        <p:sp>
          <p:nvSpPr>
            <p:cNvPr id="51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7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0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1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2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3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4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5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7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8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0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1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TextBox 11"/>
          <p:cNvSpPr txBox="1">
            <a:spLocks noChangeArrowheads="1"/>
          </p:cNvSpPr>
          <p:nvPr/>
        </p:nvSpPr>
        <p:spPr bwMode="auto">
          <a:xfrm>
            <a:off x="3876705" y="21505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矩形 3"/>
          <p:cNvSpPr>
            <a:spLocks noChangeArrowheads="1"/>
          </p:cNvSpPr>
          <p:nvPr/>
        </p:nvSpPr>
        <p:spPr bwMode="auto">
          <a:xfrm>
            <a:off x="189579" y="631085"/>
            <a:ext cx="2621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dirty="0" smtClean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小蜜蜂飞来了</a:t>
            </a:r>
            <a:endParaRPr lang="zh-CN" altLang="en-US" sz="3200" dirty="0">
              <a:solidFill>
                <a:srgbClr val="0000FF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1186844" y="1942284"/>
            <a:ext cx="1270397" cy="987347"/>
            <a:chOff x="2071670" y="1785932"/>
            <a:chExt cx="1270397" cy="987347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8914" name="Picture 2" descr="https://timgsa.baidu.com/timg?image&amp;quality=80&amp;size=b9999_10000&amp;sec=1538919018384&amp;di=deb66d2dff8631a6f586a8b036b23a38&amp;imgtype=0&amp;src=http%3A%2F%2Fpic30.photophoto.cn%2F20140312%2F0012024852603721_b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344" t="7700" b="18377"/>
            <a:stretch>
              <a:fillRect/>
            </a:stretch>
          </p:blipFill>
          <p:spPr bwMode="auto">
            <a:xfrm>
              <a:off x="2571737" y="1785932"/>
              <a:ext cx="770330" cy="857256"/>
            </a:xfrm>
            <a:prstGeom prst="rect">
              <a:avLst/>
            </a:prstGeom>
            <a:grpFill/>
          </p:spPr>
        </p:pic>
        <p:sp>
          <p:nvSpPr>
            <p:cNvPr id="57" name="矩形 48"/>
            <p:cNvSpPr>
              <a:spLocks noChangeArrowheads="1"/>
            </p:cNvSpPr>
            <p:nvPr/>
          </p:nvSpPr>
          <p:spPr bwMode="auto">
            <a:xfrm>
              <a:off x="2071670" y="2312904"/>
              <a:ext cx="857256" cy="46037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 smtClean="0">
                  <a:effectLst>
                    <a:glow rad="889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复眼</a:t>
              </a:r>
              <a:endParaRPr lang="zh-CN" altLang="en-US" sz="2400" b="1" dirty="0">
                <a:effectLst>
                  <a:glow rad="889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3133444" y="1771470"/>
            <a:ext cx="1270397" cy="972692"/>
            <a:chOff x="2071670" y="1785932"/>
            <a:chExt cx="1270397" cy="972692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89" name="Picture 2" descr="https://timgsa.baidu.com/timg?image&amp;quality=80&amp;size=b9999_10000&amp;sec=1538919018384&amp;di=deb66d2dff8631a6f586a8b036b23a38&amp;imgtype=0&amp;src=http%3A%2F%2Fpic30.photophoto.cn%2F20140312%2F0012024852603721_b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344" t="7700" b="18377"/>
            <a:stretch>
              <a:fillRect/>
            </a:stretch>
          </p:blipFill>
          <p:spPr bwMode="auto">
            <a:xfrm>
              <a:off x="2571737" y="1785932"/>
              <a:ext cx="770330" cy="857256"/>
            </a:xfrm>
            <a:prstGeom prst="rect">
              <a:avLst/>
            </a:prstGeom>
            <a:grpFill/>
          </p:spPr>
        </p:pic>
        <p:sp>
          <p:nvSpPr>
            <p:cNvPr id="90" name="矩形 48"/>
            <p:cNvSpPr>
              <a:spLocks noChangeArrowheads="1"/>
            </p:cNvSpPr>
            <p:nvPr/>
          </p:nvSpPr>
          <p:spPr bwMode="auto">
            <a:xfrm>
              <a:off x="2071670" y="2298249"/>
              <a:ext cx="857256" cy="46037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 smtClean="0">
                  <a:effectLst>
                    <a:glow rad="889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琢磨</a:t>
              </a:r>
              <a:endParaRPr lang="zh-CN" altLang="en-US" sz="2400" b="1" dirty="0">
                <a:effectLst>
                  <a:glow rad="889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678797" y="1771810"/>
            <a:ext cx="1463276" cy="1085813"/>
            <a:chOff x="1999661" y="1785932"/>
            <a:chExt cx="1463276" cy="1085813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92" name="Picture 2" descr="https://timgsa.baidu.com/timg?image&amp;quality=80&amp;size=b9999_10000&amp;sec=1538919018384&amp;di=deb66d2dff8631a6f586a8b036b23a38&amp;imgtype=0&amp;src=http%3A%2F%2Fpic30.photophoto.cn%2F20140312%2F0012024852603721_b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344" t="7700" b="18377"/>
            <a:stretch>
              <a:fillRect/>
            </a:stretch>
          </p:blipFill>
          <p:spPr bwMode="auto">
            <a:xfrm>
              <a:off x="2571737" y="1785932"/>
              <a:ext cx="770330" cy="857256"/>
            </a:xfrm>
            <a:prstGeom prst="rect">
              <a:avLst/>
            </a:prstGeom>
            <a:grpFill/>
          </p:spPr>
        </p:pic>
        <p:sp>
          <p:nvSpPr>
            <p:cNvPr id="93" name="矩形 48"/>
            <p:cNvSpPr>
              <a:spLocks noChangeArrowheads="1"/>
            </p:cNvSpPr>
            <p:nvPr/>
          </p:nvSpPr>
          <p:spPr bwMode="auto">
            <a:xfrm>
              <a:off x="1999661" y="2410080"/>
              <a:ext cx="1463276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 smtClean="0">
                  <a:effectLst>
                    <a:glow rad="889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严丝合缝</a:t>
              </a:r>
              <a:endParaRPr lang="zh-CN" altLang="en-US" sz="2400" b="1" dirty="0">
                <a:effectLst>
                  <a:glow rad="889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1686911" y="2744162"/>
            <a:ext cx="1288132" cy="1041462"/>
            <a:chOff x="2053935" y="1785932"/>
            <a:chExt cx="1288132" cy="1041462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95" name="Picture 2" descr="https://timgsa.baidu.com/timg?image&amp;quality=80&amp;size=b9999_10000&amp;sec=1538919018384&amp;di=deb66d2dff8631a6f586a8b036b23a38&amp;imgtype=0&amp;src=http%3A%2F%2Fpic30.photophoto.cn%2F20140312%2F0012024852603721_b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344" t="7700" b="18377"/>
            <a:stretch>
              <a:fillRect/>
            </a:stretch>
          </p:blipFill>
          <p:spPr bwMode="auto">
            <a:xfrm>
              <a:off x="2571737" y="1785932"/>
              <a:ext cx="770330" cy="857256"/>
            </a:xfrm>
            <a:prstGeom prst="rect">
              <a:avLst/>
            </a:prstGeom>
            <a:grpFill/>
          </p:spPr>
        </p:pic>
        <p:sp>
          <p:nvSpPr>
            <p:cNvPr id="96" name="矩形 48"/>
            <p:cNvSpPr>
              <a:spLocks noChangeArrowheads="1"/>
            </p:cNvSpPr>
            <p:nvPr/>
          </p:nvSpPr>
          <p:spPr bwMode="auto">
            <a:xfrm>
              <a:off x="2053935" y="2367019"/>
              <a:ext cx="1143008" cy="46037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 smtClean="0">
                  <a:effectLst>
                    <a:glow rad="889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备忘录</a:t>
              </a:r>
              <a:endParaRPr lang="zh-CN" altLang="en-US" sz="2400" b="1" dirty="0">
                <a:effectLst>
                  <a:glow rad="889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325939" y="1707654"/>
            <a:ext cx="1270397" cy="972692"/>
            <a:chOff x="2071670" y="1785932"/>
            <a:chExt cx="1270397" cy="972692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98" name="Picture 2" descr="https://timgsa.baidu.com/timg?image&amp;quality=80&amp;size=b9999_10000&amp;sec=1538919018384&amp;di=deb66d2dff8631a6f586a8b036b23a38&amp;imgtype=0&amp;src=http%3A%2F%2Fpic30.photophoto.cn%2F20140312%2F0012024852603721_b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344" t="7700" b="18377"/>
            <a:stretch>
              <a:fillRect/>
            </a:stretch>
          </p:blipFill>
          <p:spPr bwMode="auto">
            <a:xfrm>
              <a:off x="2571737" y="1785932"/>
              <a:ext cx="770330" cy="857256"/>
            </a:xfrm>
            <a:prstGeom prst="rect">
              <a:avLst/>
            </a:prstGeom>
            <a:grpFill/>
          </p:spPr>
        </p:pic>
        <p:sp>
          <p:nvSpPr>
            <p:cNvPr id="99" name="矩形 48"/>
            <p:cNvSpPr>
              <a:spLocks noChangeArrowheads="1"/>
            </p:cNvSpPr>
            <p:nvPr/>
          </p:nvSpPr>
          <p:spPr bwMode="auto">
            <a:xfrm>
              <a:off x="2071670" y="2298249"/>
              <a:ext cx="857256" cy="46037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sz="2400" b="1" dirty="0" smtClean="0">
                  <a:effectLst>
                    <a:glow rad="88900">
                      <a:schemeClr val="bg1"/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款款</a:t>
              </a:r>
              <a:endParaRPr lang="zh-CN" altLang="en-US" sz="2400" b="1" dirty="0">
                <a:effectLst>
                  <a:glow rad="88900">
                    <a:schemeClr val="bg1"/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53899" y="1114559"/>
            <a:ext cx="414909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琢磨：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思索、考虑。</a:t>
            </a:r>
            <a:r>
              <a:rPr lang="zh-CN" altLang="en-US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本课指</a:t>
            </a:r>
            <a:r>
              <a:rPr lang="en-US" altLang="zh-CN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en-US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思考蜻蜓的复眼。</a:t>
            </a:r>
            <a:endParaRPr lang="zh-CN" altLang="en-US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5233" y="2703195"/>
            <a:ext cx="4488815" cy="521970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他是个遇事爱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琢磨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的孩子。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5058" name="Picture 2" descr="http://imgsrc.baidu.com/imgad/pic/item/8718367adab44aedec07c82db91c8701a08bfbaa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r="691" b="6249"/>
          <a:stretch>
            <a:fillRect/>
          </a:stretch>
        </p:blipFill>
        <p:spPr bwMode="auto">
          <a:xfrm>
            <a:off x="5059045" y="508615"/>
            <a:ext cx="3799205" cy="350329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"/>
          <p:cNvSpPr txBox="1"/>
          <p:nvPr/>
        </p:nvSpPr>
        <p:spPr>
          <a:xfrm>
            <a:off x="1043608" y="1141855"/>
            <a:ext cx="2269197" cy="9531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一种薄而软的丝织品。</a:t>
            </a:r>
            <a:endParaRPr lang="zh-CN" altLang="en-US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6"/>
          <p:cNvSpPr txBox="1"/>
          <p:nvPr/>
        </p:nvSpPr>
        <p:spPr>
          <a:xfrm>
            <a:off x="1644944" y="570351"/>
            <a:ext cx="839679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绸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文本框 6"/>
          <p:cNvSpPr txBox="1"/>
          <p:nvPr/>
        </p:nvSpPr>
        <p:spPr>
          <a:xfrm>
            <a:off x="1691680" y="2636257"/>
            <a:ext cx="768241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稠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文本框 2"/>
          <p:cNvSpPr txBox="1"/>
          <p:nvPr/>
        </p:nvSpPr>
        <p:spPr>
          <a:xfrm>
            <a:off x="1138249" y="3172686"/>
            <a:ext cx="1995170" cy="9531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密，与</a:t>
            </a:r>
            <a:r>
              <a:rPr lang="en-US" altLang="zh-CN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en-US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稀</a:t>
            </a:r>
            <a:r>
              <a:rPr lang="en-US" altLang="zh-CN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en-US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相对。</a:t>
            </a:r>
            <a:endParaRPr lang="zh-CN" altLang="en-US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495428" y="1356169"/>
            <a:ext cx="792088" cy="432048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箭头 26"/>
          <p:cNvSpPr/>
          <p:nvPr/>
        </p:nvSpPr>
        <p:spPr>
          <a:xfrm>
            <a:off x="3502332" y="3458258"/>
            <a:ext cx="792088" cy="432048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4034" name="Picture 2" descr="http://imgsrc.baidu.com/image/c0%3Dshijue1%2C0%2C0%2C294%2C40/sign=c672914b9eeef01f591910868897f350/3b292df5e0fe9925cecc417f3ea85edf8cb171d8.jpg"/>
          <p:cNvPicPr>
            <a:picLocks noChangeAspect="1" noChangeArrowheads="1"/>
          </p:cNvPicPr>
          <p:nvPr/>
        </p:nvPicPr>
        <p:blipFill>
          <a:blip r:embed="rId1" cstate="print">
            <a:lum contrast="40000"/>
          </a:blip>
          <a:srcRect r="1209" b="7761"/>
          <a:stretch>
            <a:fillRect/>
          </a:stretch>
        </p:blipFill>
        <p:spPr bwMode="auto">
          <a:xfrm>
            <a:off x="4431026" y="784665"/>
            <a:ext cx="2639693" cy="1643074"/>
          </a:xfrm>
          <a:prstGeom prst="rect">
            <a:avLst/>
          </a:prstGeom>
          <a:noFill/>
        </p:spPr>
      </p:pic>
      <p:pic>
        <p:nvPicPr>
          <p:cNvPr id="44036" name="Picture 4" descr="http://imgsrc.baidu.com/imgad/pic/item/42166d224f4a20a4f52d75fa9b529822720ed0d8.jpg"/>
          <p:cNvPicPr>
            <a:picLocks noChangeAspect="1" noChangeArrowheads="1"/>
          </p:cNvPicPr>
          <p:nvPr/>
        </p:nvPicPr>
        <p:blipFill>
          <a:blip r:embed="rId2" cstate="print">
            <a:lum bright="6000" contrast="40000"/>
          </a:blip>
          <a:srcRect r="201" b="7761"/>
          <a:stretch>
            <a:fillRect/>
          </a:stretch>
        </p:blipFill>
        <p:spPr bwMode="auto">
          <a:xfrm>
            <a:off x="4431026" y="2815316"/>
            <a:ext cx="2643206" cy="16286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19073930-b626-4b47-98ae-2656432228c8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2294</Words>
  <Application>WPS 演示</Application>
  <PresentationFormat>全屏显示(16:9)</PresentationFormat>
  <Paragraphs>314</Paragraphs>
  <Slides>35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51" baseType="lpstr">
      <vt:lpstr>Arial</vt:lpstr>
      <vt:lpstr>宋体</vt:lpstr>
      <vt:lpstr>Wingdings</vt:lpstr>
      <vt:lpstr>Heiti SC Light</vt:lpstr>
      <vt:lpstr>微软雅黑</vt:lpstr>
      <vt:lpstr>黑体</vt:lpstr>
      <vt:lpstr>Times New Roman</vt:lpstr>
      <vt:lpstr>楷体</vt:lpstr>
      <vt:lpstr>Calibri</vt:lpstr>
      <vt:lpstr>汉语拼音</vt:lpstr>
      <vt:lpstr>幼圆</vt:lpstr>
      <vt:lpstr>华文楷体</vt:lpstr>
      <vt:lpstr>Impact</vt:lpstr>
      <vt:lpstr>Arial Unicode MS</vt:lpstr>
      <vt:lpstr>迷你简毡笔黑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127</cp:revision>
  <dcterms:created xsi:type="dcterms:W3CDTF">2017-03-17T02:28:00Z</dcterms:created>
  <dcterms:modified xsi:type="dcterms:W3CDTF">2022-12-30T12:31:02Z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01953694C20B4853B70D8934E975857F</vt:lpwstr>
  </property>
</Properties>
</file>