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60"/>
  </p:handoutMasterIdLst>
  <p:sldIdLst>
    <p:sldId id="323" r:id="rId3"/>
    <p:sldId id="523" r:id="rId5"/>
    <p:sldId id="1012" r:id="rId6"/>
    <p:sldId id="1088" r:id="rId7"/>
    <p:sldId id="1003" r:id="rId8"/>
    <p:sldId id="634" r:id="rId9"/>
    <p:sldId id="1001" r:id="rId10"/>
    <p:sldId id="1077" r:id="rId11"/>
    <p:sldId id="1090" r:id="rId12"/>
    <p:sldId id="1089" r:id="rId13"/>
    <p:sldId id="748" r:id="rId14"/>
    <p:sldId id="586" r:id="rId15"/>
    <p:sldId id="1011" r:id="rId16"/>
    <p:sldId id="1092" r:id="rId17"/>
    <p:sldId id="1080" r:id="rId18"/>
    <p:sldId id="1214" r:id="rId19"/>
    <p:sldId id="1222" r:id="rId20"/>
    <p:sldId id="1139" r:id="rId21"/>
    <p:sldId id="1177" r:id="rId22"/>
    <p:sldId id="1212" r:id="rId23"/>
    <p:sldId id="1140" r:id="rId24"/>
    <p:sldId id="1093" r:id="rId25"/>
    <p:sldId id="1094" r:id="rId26"/>
    <p:sldId id="1095" r:id="rId27"/>
    <p:sldId id="1096" r:id="rId28"/>
    <p:sldId id="928" r:id="rId29"/>
    <p:sldId id="1045" r:id="rId30"/>
    <p:sldId id="1081" r:id="rId31"/>
    <p:sldId id="1082" r:id="rId32"/>
    <p:sldId id="1100" r:id="rId33"/>
    <p:sldId id="1097" r:id="rId34"/>
    <p:sldId id="1083" r:id="rId35"/>
    <p:sldId id="1098" r:id="rId36"/>
    <p:sldId id="1101" r:id="rId37"/>
    <p:sldId id="1084" r:id="rId38"/>
    <p:sldId id="1221" r:id="rId39"/>
    <p:sldId id="1085" r:id="rId40"/>
    <p:sldId id="1047" r:id="rId41"/>
    <p:sldId id="1048" r:id="rId42"/>
    <p:sldId id="1102" r:id="rId43"/>
    <p:sldId id="1049" r:id="rId44"/>
    <p:sldId id="1216" r:id="rId45"/>
    <p:sldId id="1217" r:id="rId46"/>
    <p:sldId id="1219" r:id="rId47"/>
    <p:sldId id="1220" r:id="rId48"/>
    <p:sldId id="1050" r:id="rId49"/>
    <p:sldId id="1051" r:id="rId50"/>
    <p:sldId id="1099" r:id="rId51"/>
    <p:sldId id="1059" r:id="rId52"/>
    <p:sldId id="1105" r:id="rId53"/>
    <p:sldId id="936" r:id="rId54"/>
    <p:sldId id="937" r:id="rId55"/>
    <p:sldId id="1176" r:id="rId56"/>
    <p:sldId id="939" r:id="rId57"/>
    <p:sldId id="940" r:id="rId58"/>
    <p:sldId id="1024" r:id="rId5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64"/>
    </p:embeddedFont>
    <p:embeddedFont>
      <p:font typeface="微软雅黑" panose="020B0503020204020204" charset="-122"/>
      <p:regular r:id="rId65"/>
    </p:embeddedFont>
    <p:embeddedFont>
      <p:font typeface="楷体" panose="02010609060101010101" pitchFamily="49" charset="-122"/>
      <p:regular r:id="rId66"/>
    </p:embeddedFont>
    <p:embeddedFont>
      <p:font typeface="Calibri" panose="020F0502020204030204" pitchFamily="34" charset="0"/>
      <p:regular r:id="rId67"/>
      <p:bold r:id="rId68"/>
      <p:italic r:id="rId69"/>
      <p:boldItalic r:id="rId70"/>
    </p:embeddedFont>
    <p:embeddedFont>
      <p:font typeface="汉语拼音" panose="020B0604020202020204" pitchFamily="34" charset="0"/>
      <p:regular r:id="rId71"/>
    </p:embeddedFont>
    <p:embeddedFont>
      <p:font typeface="幼圆" panose="02010509060101010101" pitchFamily="49" charset="-122"/>
      <p:regular r:id="rId72"/>
    </p:embeddedFont>
  </p:embeddedFontLst>
  <p:custDataLst>
    <p:tags r:id="rId7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  <a:srgbClr val="00B050"/>
    <a:srgbClr val="0000FF"/>
    <a:srgbClr val="FF0000"/>
    <a:srgbClr val="FF00FF"/>
    <a:srgbClr val="0066FF"/>
    <a:srgbClr val="A38302"/>
    <a:srgbClr val="FEFCDE"/>
    <a:srgbClr val="FF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100" d="100"/>
          <a:sy n="100" d="100"/>
        </p:scale>
        <p:origin x="-750" y="-294"/>
      </p:cViewPr>
      <p:guideLst>
        <p:guide orient="horz" pos="316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5946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12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3" Type="http://schemas.openxmlformats.org/officeDocument/2006/relationships/tags" Target="tags/tag1.xml"/><Relationship Id="rId72" Type="http://schemas.openxmlformats.org/officeDocument/2006/relationships/font" Target="fonts/font9.fntdata"/><Relationship Id="rId71" Type="http://schemas.openxmlformats.org/officeDocument/2006/relationships/font" Target="fonts/font8.fntdata"/><Relationship Id="rId70" Type="http://schemas.openxmlformats.org/officeDocument/2006/relationships/font" Target="fonts/font7.fntdata"/><Relationship Id="rId7" Type="http://schemas.openxmlformats.org/officeDocument/2006/relationships/slide" Target="slides/slide4.xml"/><Relationship Id="rId69" Type="http://schemas.openxmlformats.org/officeDocument/2006/relationships/font" Target="fonts/font6.fntdata"/><Relationship Id="rId68" Type="http://schemas.openxmlformats.org/officeDocument/2006/relationships/font" Target="fonts/font5.fntdata"/><Relationship Id="rId67" Type="http://schemas.openxmlformats.org/officeDocument/2006/relationships/font" Target="fonts/font4.fntdata"/><Relationship Id="rId66" Type="http://schemas.openxmlformats.org/officeDocument/2006/relationships/font" Target="fonts/font3.fntdata"/><Relationship Id="rId65" Type="http://schemas.openxmlformats.org/officeDocument/2006/relationships/font" Target="fonts/font2.fntdata"/><Relationship Id="rId64" Type="http://schemas.openxmlformats.org/officeDocument/2006/relationships/font" Target="fonts/font1.fntdata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handoutMaster" Target="handoutMasters/handoutMaster1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image" Target="../media/image3.png"/><Relationship Id="rId33" Type="http://schemas.openxmlformats.org/officeDocument/2006/relationships/image" Target="../media/image2.jpe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06235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5   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守株待兔</a:t>
            </a:r>
            <a:r>
              <a:rPr kumimoji="1" lang="en-US" altLang="zh-CN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25" name="Picture 2" descr="https://timgsa.baidu.com/timg?image&amp;quality=80&amp;size=b9999_10000&amp;sec=1537971699618&amp;di=a3d2244d15efece0f6d976c90076271e&amp;imgtype=0&amp;src=http%3A%2F%2Ftxt22262.book118.com%2F2017%2F1003%2Fbook135692%2F135691879.jpg"/>
          <p:cNvPicPr>
            <a:picLocks noChangeAspect="1" noChangeArrowheads="1"/>
          </p:cNvPicPr>
          <p:nvPr userDrawn="1"/>
        </p:nvPicPr>
        <p:blipFill>
          <a:blip r:embed="rId3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04" t="70833" r="76823" b="3299"/>
          <a:stretch>
            <a:fillRect/>
          </a:stretch>
        </p:blipFill>
        <p:spPr bwMode="auto">
          <a:xfrm>
            <a:off x="0" y="4300555"/>
            <a:ext cx="893853" cy="842945"/>
          </a:xfrm>
          <a:prstGeom prst="rect">
            <a:avLst/>
          </a:prstGeom>
          <a:noFill/>
        </p:spPr>
      </p:pic>
      <p:pic>
        <p:nvPicPr>
          <p:cNvPr id="120845" name="Picture 13"/>
          <p:cNvPicPr>
            <a:picLocks noChangeAspect="1" noChangeArrowheads="1"/>
          </p:cNvPicPr>
          <p:nvPr userDrawn="1"/>
        </p:nvPicPr>
        <p:blipFill>
          <a:blip r:embed="rId3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 b="32872"/>
          <a:stretch>
            <a:fillRect/>
          </a:stretch>
        </p:blipFill>
        <p:spPr bwMode="auto">
          <a:xfrm flipH="1">
            <a:off x="2857488" y="4286244"/>
            <a:ext cx="628651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slide" Target="slide2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hyperlink" Target="&#19971;&#24425;&#19977;&#19979;&#23383;&#35789;&#21548;&#20889;5&#23432;&#26666;&#24453;&#20820;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hyperlink" Target="&#38142;&#25509;1&#65306;&#32463;&#20856;&#25104;&#35821;&#25925;&#20107;&#8212;&#8212;&#23432;&#26666;&#24453;&#20820;.mp4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jpe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4.png"/><Relationship Id="rId1" Type="http://schemas.openxmlformats.org/officeDocument/2006/relationships/image" Target="../media/image3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hyperlink" Target="&#19971;&#24425;-&#20154;&#25945;&#29256;-&#19977;&#19979;-5-&#23432;&#26666;&#24453;&#20820;.mp4" TargetMode="Externa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openxmlformats.org/officeDocument/2006/relationships/hyperlink" Target="&#21335;&#36757;&#21271;&#36761;.docx" TargetMode="External"/><Relationship Id="rId1" Type="http://schemas.openxmlformats.org/officeDocument/2006/relationships/hyperlink" Target="&#38405;&#35835;&#38142;&#25509;&#65306;&#21335;&#36757;&#21271;&#36761;.ppt" TargetMode="Externa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9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hyperlink" Target="&#38142;&#25509;2&#65306;&#38816;&#33805;&#22992;&#22992;&#35762;&#25925;&#20107;&#65306;&#30011;&#34503;&#28155;&#36275;.mp4" TargetMode="External"/><Relationship Id="rId1" Type="http://schemas.openxmlformats.org/officeDocument/2006/relationships/image" Target="../media/image5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hyperlink" Target="&#19977;&#19979;&#29983;&#23383;&#35270;&#39057;5&#23432;&#26666;&#24453;&#20820;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5270" y="2856865"/>
            <a:ext cx="6356985" cy="499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同学们，这些图讲的是什么故事？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3974" name="Picture 6" descr="https://timgsa.baidu.com/timg?image&amp;quality=80&amp;size=b9999_10000&amp;sec=1537970586289&amp;di=ad273202fb1a93e373f2387710c80946&amp;imgtype=0&amp;src=http%3A%2F%2Fimg.zcool.cn%2Fcommunity%2F019adb590a78a2a80121455022212d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r="15217"/>
          <a:stretch>
            <a:fillRect/>
          </a:stretch>
        </p:blipFill>
        <p:spPr bwMode="auto">
          <a:xfrm>
            <a:off x="3121967" y="121229"/>
            <a:ext cx="3071834" cy="2500330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</p:pic>
      <p:pic>
        <p:nvPicPr>
          <p:cNvPr id="83976" name="Picture 8" descr="https://timgsa.baidu.com/timg?image&amp;quality=80&amp;size=b9999_10000&amp;sec=1537970639923&amp;di=38f35aa840a2bd513ff30922b09f80cd&amp;imgtype=0&amp;src=http%3A%2F%2Fpic.chinawenben.com%2Fupload%2F8_5k7xorxd7j22ao787272ok11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6215074" y="121229"/>
            <a:ext cx="2928926" cy="2500330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</p:pic>
      <p:pic>
        <p:nvPicPr>
          <p:cNvPr id="83978" name="Picture 10" descr="https://timgsa.baidu.com/timg?image&amp;quality=80&amp;size=b9999_10000&amp;sec=1537970700703&amp;di=6596ce67214864b2e43333c6885b8e25&amp;imgtype=0&amp;src=http%3A%2F%2Fimg8.ph.126.net%2FSmtDnPLtOm02lwSHF7IiOQ%3D%3D%2F2585066186127708378.jpg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 b="5714"/>
          <a:stretch>
            <a:fillRect/>
          </a:stretch>
        </p:blipFill>
        <p:spPr bwMode="auto">
          <a:xfrm>
            <a:off x="6985" y="127000"/>
            <a:ext cx="3103880" cy="2500630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167640" y="3571875"/>
            <a:ext cx="8772525" cy="9302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对，就是寓言。寓言都是通过一个小故事说明一个大道理，今天我们一起学习一则新的寓言。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1875279" y="1405305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颈</a:t>
            </a:r>
            <a:endParaRPr lang="zh-CN" altLang="en-US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1836103" y="1427998"/>
            <a:ext cx="1050673" cy="1086515"/>
            <a:chOff x="2412" y="2032"/>
            <a:chExt cx="1270" cy="1265"/>
          </a:xfrm>
        </p:grpSpPr>
        <p:sp>
          <p:nvSpPr>
            <p:cNvPr id="4" name="矩形 1"/>
            <p:cNvSpPr/>
            <p:nvPr/>
          </p:nvSpPr>
          <p:spPr>
            <a:xfrm>
              <a:off x="2412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" name="矩形 6"/>
          <p:cNvSpPr/>
          <p:nvPr/>
        </p:nvSpPr>
        <p:spPr>
          <a:xfrm>
            <a:off x="3536298" y="104329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ea typeface="黑体" panose="02010609060101010101" pitchFamily="49" charset="-122"/>
              </a:rPr>
              <a:t>人体的重要部位。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pic>
        <p:nvPicPr>
          <p:cNvPr id="122882" name="Picture 2" descr="http://imgsrc.baidu.com/image/c0%3Dshijue1%2C0%2C0%2C294%2C40/sign=87d3bf0cba7eca80060831a4f94afda8/64380cd7912397dd9486812b5382b2b7d0a28725.jpg"/>
          <p:cNvPicPr>
            <a:picLocks noChangeAspect="1" noChangeArrowheads="1"/>
          </p:cNvPicPr>
          <p:nvPr/>
        </p:nvPicPr>
        <p:blipFill>
          <a:blip r:embed="rId1" cstate="print"/>
          <a:srcRect l="19982" b="6062"/>
          <a:stretch>
            <a:fillRect/>
          </a:stretch>
        </p:blipFill>
        <p:spPr bwMode="auto">
          <a:xfrm>
            <a:off x="3732220" y="1785620"/>
            <a:ext cx="2665405" cy="2085975"/>
          </a:xfrm>
          <a:prstGeom prst="roundRect">
            <a:avLst/>
          </a:prstGeom>
          <a:noFill/>
        </p:spPr>
      </p:pic>
      <p:cxnSp>
        <p:nvCxnSpPr>
          <p:cNvPr id="8" name="直接箭头连接符 7"/>
          <p:cNvCxnSpPr/>
          <p:nvPr/>
        </p:nvCxnSpPr>
        <p:spPr>
          <a:xfrm>
            <a:off x="3090545" y="2152015"/>
            <a:ext cx="1553845" cy="41973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TextBox 2"/>
          <p:cNvSpPr txBox="1"/>
          <p:nvPr/>
        </p:nvSpPr>
        <p:spPr>
          <a:xfrm>
            <a:off x="146933" y="486429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001368" y="170973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039203" y="1611029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株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216633" y="852483"/>
            <a:ext cx="171324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zhū</a:t>
            </a:r>
            <a:endParaRPr lang="zh-CN" altLang="en-US" sz="5000" b="1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47493" y="286051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58048" y="359076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2858756" y="1665573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extBox 23"/>
          <p:cNvSpPr txBox="1"/>
          <p:nvPr/>
        </p:nvSpPr>
        <p:spPr>
          <a:xfrm>
            <a:off x="2896591" y="1566863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2858756" y="781045"/>
            <a:ext cx="171324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ɡēnɡ</a:t>
            </a:r>
            <a:endParaRPr lang="zh-CN" altLang="en-US" sz="5000" b="1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aphicFrame>
        <p:nvGraphicFramePr>
          <p:cNvPr id="46" name="Group 12"/>
          <p:cNvGraphicFramePr>
            <a:graphicFrameLocks noGrp="1"/>
          </p:cNvGraphicFramePr>
          <p:nvPr/>
        </p:nvGraphicFramePr>
        <p:xfrm>
          <a:off x="4716144" y="170973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7" name="TextBox 23"/>
          <p:cNvSpPr txBox="1"/>
          <p:nvPr/>
        </p:nvSpPr>
        <p:spPr>
          <a:xfrm>
            <a:off x="4753979" y="1611029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9" name="Group 12"/>
          <p:cNvGraphicFramePr>
            <a:graphicFrameLocks noGrp="1"/>
          </p:cNvGraphicFramePr>
          <p:nvPr/>
        </p:nvGraphicFramePr>
        <p:xfrm>
          <a:off x="6502094" y="170973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0" name="TextBox 23"/>
          <p:cNvSpPr txBox="1"/>
          <p:nvPr/>
        </p:nvSpPr>
        <p:spPr>
          <a:xfrm>
            <a:off x="6539929" y="1611029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4930775" y="852483"/>
            <a:ext cx="171324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shì</a:t>
            </a:r>
            <a:endParaRPr lang="zh-CN" altLang="en-US" sz="5000" b="1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9" name="TextBox 24"/>
          <p:cNvSpPr txBox="1"/>
          <p:nvPr/>
        </p:nvSpPr>
        <p:spPr>
          <a:xfrm>
            <a:off x="6860552" y="852483"/>
            <a:ext cx="171324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qí</a:t>
            </a:r>
            <a:endParaRPr lang="zh-CN" altLang="en-US" sz="5000" b="1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2896861" y="2566670"/>
            <a:ext cx="4627467" cy="1930544"/>
            <a:chOff x="4786621" y="-252730"/>
            <a:chExt cx="4627467" cy="1930544"/>
          </a:xfrm>
        </p:grpSpPr>
        <p:sp>
          <p:nvSpPr>
            <p:cNvPr id="4" name="线形标注 2 3"/>
            <p:cNvSpPr/>
            <p:nvPr/>
          </p:nvSpPr>
          <p:spPr>
            <a:xfrm>
              <a:off x="4786621" y="1023764"/>
              <a:ext cx="4000500" cy="654050"/>
            </a:xfrm>
            <a:prstGeom prst="borderCallout2">
              <a:avLst>
                <a:gd name="adj1" fmla="val 2599"/>
                <a:gd name="adj2" fmla="val 762"/>
                <a:gd name="adj3" fmla="val -60701"/>
                <a:gd name="adj4" fmla="val -10968"/>
                <a:gd name="adj5" fmla="val -191672"/>
                <a:gd name="adj6" fmla="val -33618"/>
              </a:avLst>
            </a:prstGeom>
            <a:grpFill/>
            <a:ln w="317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这是点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87" name="直接连接符 86"/>
            <p:cNvCxnSpPr/>
            <p:nvPr/>
          </p:nvCxnSpPr>
          <p:spPr>
            <a:xfrm flipV="1">
              <a:off x="7109460" y="-252730"/>
              <a:ext cx="59690" cy="122936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>
              <a:off x="5356225" y="-175895"/>
              <a:ext cx="169545" cy="122428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flipV="1">
              <a:off x="8765540" y="184150"/>
              <a:ext cx="648548" cy="86423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157121" y="171763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141391" y="1573203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守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1403648" y="3501654"/>
            <a:ext cx="2780665" cy="540385"/>
          </a:xfrm>
          <a:prstGeom prst="borderCallout2">
            <a:avLst>
              <a:gd name="adj1" fmla="val -4230"/>
              <a:gd name="adj2" fmla="val 43982"/>
              <a:gd name="adj3" fmla="val -1762"/>
              <a:gd name="adj4" fmla="val 44941"/>
              <a:gd name="adj5" fmla="val -92479"/>
              <a:gd name="adj6" fmla="val 19525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不要写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成提。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0605" y="1764775"/>
            <a:ext cx="4663440" cy="138499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ysClr val="windowText" lastClr="000000"/>
                </a:solidFill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solidFill>
                  <a:sysClr val="windowText" lastClr="000000"/>
                </a:solidFill>
                <a:ea typeface="黑体" panose="02010609060101010101" pitchFamily="49" charset="-122"/>
              </a:rPr>
              <a:t>“宀”</a:t>
            </a:r>
            <a:r>
              <a:rPr lang="zh-CN" altLang="en-US" sz="2800" dirty="0" smtClean="0">
                <a:solidFill>
                  <a:srgbClr val="FF0000"/>
                </a:solidFill>
                <a:ea typeface="黑体" panose="02010609060101010101" pitchFamily="49" charset="-122"/>
              </a:rPr>
              <a:t>表示房子</a:t>
            </a:r>
            <a:r>
              <a:rPr lang="zh-CN" altLang="en-US" sz="2800" dirty="0" smtClean="0">
                <a:solidFill>
                  <a:sysClr val="windowText" lastClr="000000"/>
                </a:solidFill>
                <a:ea typeface="黑体" panose="02010609060101010101" pitchFamily="49" charset="-122"/>
              </a:rPr>
              <a:t>，下面是个“寸”。</a:t>
            </a:r>
            <a:r>
              <a:rPr lang="zh-CN" altLang="en-US" sz="2800" dirty="0" smtClean="0">
                <a:solidFill>
                  <a:srgbClr val="FF0000"/>
                </a:solidFill>
                <a:ea typeface="黑体" panose="02010609060101010101" pitchFamily="49" charset="-122"/>
              </a:rPr>
              <a:t>看着这小房子，守着这方寸之地</a:t>
            </a:r>
            <a:r>
              <a:rPr lang="zh-CN" altLang="en-US" sz="2800" dirty="0" smtClean="0">
                <a:solidFill>
                  <a:sysClr val="windowText" lastClr="000000"/>
                </a:solidFill>
                <a:ea typeface="黑体" panose="02010609060101010101" pitchFamily="49" charset="-122"/>
              </a:rPr>
              <a:t>就是“守”。</a:t>
            </a:r>
            <a:endParaRPr lang="zh-CN" altLang="en-US" sz="2800" dirty="0">
              <a:solidFill>
                <a:sysClr val="windowText" lastClr="000000"/>
              </a:solidFill>
              <a:ea typeface="黑体" panose="02010609060101010101" pitchFamily="49" charset="-122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181735" y="915566"/>
            <a:ext cx="148572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shǒu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s://timgsa.baidu.com/timg?image&amp;quality=80&amp;size=b9999_10000&amp;sec=1537979986854&amp;di=f3003be943dd6545e6b9531c7873149b&amp;imgtype=0&amp;src=http%3A%2F%2Fimg02.tooopen.com%2Fdowns%2Fimages%2F2010%2F9%2F6%2Fsy_20100906111159733041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b="10447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grpSp>
        <p:nvGrpSpPr>
          <p:cNvPr id="50" name="组合 49"/>
          <p:cNvGrpSpPr/>
          <p:nvPr/>
        </p:nvGrpSpPr>
        <p:grpSpPr>
          <a:xfrm>
            <a:off x="3387260" y="358249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286360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1"/>
          <p:cNvSpPr txBox="1"/>
          <p:nvPr/>
        </p:nvSpPr>
        <p:spPr>
          <a:xfrm>
            <a:off x="2714612" y="4143386"/>
            <a:ext cx="66024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  <a:endParaRPr kumimoji="1"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5572132" y="3500444"/>
            <a:ext cx="744158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</a:t>
            </a:r>
            <a:endParaRPr lang="zh-CN" altLang="en-US" sz="4000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6572264" y="2786064"/>
            <a:ext cx="73809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4214810" y="3929072"/>
            <a:ext cx="603451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冀</a:t>
            </a:r>
            <a:endParaRPr lang="zh-CN" altLang="en-US" sz="4000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571736" y="4071948"/>
            <a:ext cx="928694" cy="7858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071934" y="3929072"/>
            <a:ext cx="928694" cy="7858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429256" y="3429006"/>
            <a:ext cx="928694" cy="7858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500826" y="2714626"/>
            <a:ext cx="928694" cy="7858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63492" name="Picture 4" descr="https://timgsa.baidu.com/timg?image&amp;quality=80&amp;size=b9999_10000&amp;sec=1537980207224&amp;di=4138d87e858b16f7c0a8bee2dfb4da3a&amp;imgtype=0&amp;src=http%3A%2F%2Fvpic.video.qq.com%2F6101550%2Fu0316uaziqe_160_90_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4286249"/>
            <a:ext cx="1524000" cy="857251"/>
          </a:xfrm>
          <a:prstGeom prst="rect">
            <a:avLst/>
          </a:prstGeom>
          <a:noFill/>
        </p:spPr>
      </p:pic>
      <p:pic>
        <p:nvPicPr>
          <p:cNvPr id="85" name="Picture 4" descr="https://timgsa.baidu.com/timg?image&amp;quality=80&amp;size=b9999_10000&amp;sec=1537980207224&amp;di=4138d87e858b16f7c0a8bee2dfb4da3a&amp;imgtype=0&amp;src=http%3A%2F%2Fvpic.video.qq.com%2F6101550%2Fu0316uaziqe_160_90_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3990984"/>
            <a:ext cx="1524000" cy="857251"/>
          </a:xfrm>
          <a:prstGeom prst="rect">
            <a:avLst/>
          </a:prstGeom>
          <a:noFill/>
        </p:spPr>
      </p:pic>
      <p:pic>
        <p:nvPicPr>
          <p:cNvPr id="86" name="Picture 4" descr="https://timgsa.baidu.com/timg?image&amp;quality=80&amp;size=b9999_10000&amp;sec=1537980207224&amp;di=4138d87e858b16f7c0a8bee2dfb4da3a&amp;imgtype=0&amp;src=http%3A%2F%2Fvpic.video.qq.com%2F6101550%2Fu0316uaziqe_160_90_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3538544"/>
            <a:ext cx="1524000" cy="857251"/>
          </a:xfrm>
          <a:prstGeom prst="rect">
            <a:avLst/>
          </a:prstGeom>
          <a:noFill/>
        </p:spPr>
      </p:pic>
      <p:pic>
        <p:nvPicPr>
          <p:cNvPr id="87" name="Picture 4" descr="https://timgsa.baidu.com/timg?image&amp;quality=80&amp;size=b9999_10000&amp;sec=1537980207224&amp;di=4138d87e858b16f7c0a8bee2dfb4da3a&amp;imgtype=0&amp;src=http%3A%2F%2Fvpic.video.qq.com%2F6101550%2Fu0316uaziqe_160_90_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2847976"/>
            <a:ext cx="1524000" cy="857251"/>
          </a:xfrm>
          <a:prstGeom prst="rect">
            <a:avLst/>
          </a:prstGeom>
          <a:noFill/>
        </p:spPr>
      </p:pic>
      <p:sp>
        <p:nvSpPr>
          <p:cNvPr id="88" name="TextBox 87"/>
          <p:cNvSpPr txBox="1"/>
          <p:nvPr/>
        </p:nvSpPr>
        <p:spPr>
          <a:xfrm>
            <a:off x="789304" y="1004570"/>
            <a:ext cx="3087401" cy="499110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小兔子去哪里了？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3"/>
          <a:srcRect b="11999"/>
          <a:stretch>
            <a:fillRect/>
          </a:stretch>
        </p:blipFill>
        <p:spPr bwMode="auto">
          <a:xfrm>
            <a:off x="7000892" y="3286130"/>
            <a:ext cx="2169961" cy="1857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9" presetClass="exit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7" grpId="0" animBg="1"/>
      <p:bldP spid="8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14665" y="2212320"/>
            <a:ext cx="51841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耒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古代用来耕田的一种农具。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21866" name="Picture 1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1332" y="2859782"/>
            <a:ext cx="4869262" cy="1437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23441" y="35488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9009" y="47373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2551" y="47088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715299" y="1257692"/>
            <a:ext cx="6215074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株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树桩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153"/>
          <a:stretch>
            <a:fillRect/>
          </a:stretch>
        </p:blipFill>
        <p:spPr>
          <a:xfrm>
            <a:off x="2922642" y="223782"/>
            <a:ext cx="2297430" cy="1699895"/>
          </a:xfrm>
          <a:prstGeom prst="rect">
            <a:avLst/>
          </a:prstGeom>
        </p:spPr>
      </p:pic>
      <p:pic>
        <p:nvPicPr>
          <p:cNvPr id="2050" name="Picture 2" descr="http://pic.wenwen.soso.com/p/20101205/20101205213923-3077191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909" y="2948895"/>
            <a:ext cx="1402510" cy="1259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869308" y="1491630"/>
            <a:ext cx="7624261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同学们，你们听过守株待兔这个故事吗？谁来讲讲这个故事？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968551" y="339502"/>
            <a:ext cx="7624261" cy="641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故事中都出现了什么？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098" name="Picture 2" descr="https://timgsa.baidu.com/timg?image&amp;quality=80&amp;size=b9999_10000&amp;sec=1567678669225&amp;di=b66d607a6fc4073b8bb4af7b1cba3217&amp;imgtype=0&amp;src=http%3A%2F%2Fimg.zcool.cn%2Fcommunity%2F01008559899fb3a801215603b36cb4.jpg%401280w_1l_2o_100sh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551" y="1059582"/>
            <a:ext cx="698175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2555776" y="2499742"/>
            <a:ext cx="1656184" cy="70735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339752" y="3448574"/>
            <a:ext cx="1656184" cy="707352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 rot="20575206">
            <a:off x="5413290" y="1658659"/>
            <a:ext cx="1656184" cy="2545121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012160" y="1275606"/>
            <a:ext cx="1152128" cy="3186901"/>
          </a:xfrm>
          <a:prstGeom prst="ellipse">
            <a:avLst/>
          </a:prstGeom>
          <a:grpFill/>
          <a:ln>
            <a:solidFill>
              <a:srgbClr val="D6009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869308" y="1491630"/>
            <a:ext cx="7624261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这个故事用文言文来讲是怎样的呢？我们下节课再来学习课文。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4348" y="128586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一、比一比，再组词。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2428874"/>
            <a:ext cx="2967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株（                   ）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0603" y="3357568"/>
            <a:ext cx="2967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柱（                   ）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7249" y="2357436"/>
            <a:ext cx="2967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宋（                   ）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4" y="3286130"/>
            <a:ext cx="2967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宁（                   ）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57356" y="2428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一株</a:t>
            </a: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57356" y="335756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柱子</a:t>
            </a: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57950" y="235743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宋国</a:t>
            </a: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57950" y="328613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宁可</a:t>
            </a: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00011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二、填一填。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2143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木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4414" y="2143122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ea typeface="黑体" panose="02010609060101010101" pitchFamily="49" charset="-122"/>
              </a:rPr>
              <a:t>+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2143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朱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62212" y="2143122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ea typeface="黑体" panose="02010609060101010101" pitchFamily="49" charset="-122"/>
              </a:rPr>
              <a:t>=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14678" y="2143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株</a:t>
            </a: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0996" y="31432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角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5376" y="3143254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ea typeface="黑体" panose="02010609060101010101" pitchFamily="49" charset="-122"/>
              </a:rPr>
              <a:t>+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66880" y="31432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虫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43174" y="3143254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ea typeface="黑体" panose="02010609060101010101" pitchFamily="49" charset="-122"/>
              </a:rPr>
              <a:t>=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95640" y="31432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触</a:t>
            </a: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0" y="2143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期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86375" y="2143125"/>
            <a:ext cx="467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ea typeface="黑体" panose="02010609060101010101" pitchFamily="49" charset="-122"/>
              </a:rPr>
              <a:t>—</a:t>
            </a:r>
            <a:endParaRPr lang="en-US" altLang="zh-CN" sz="2400" b="1" dirty="0"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57884" y="2143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月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34178" y="2143122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ea typeface="黑体" panose="02010609060101010101" pitchFamily="49" charset="-122"/>
              </a:rPr>
              <a:t>=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86644" y="214312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其</a:t>
            </a: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52962" y="31432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耒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7342" y="3143254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ea typeface="黑体" panose="02010609060101010101" pitchFamily="49" charset="-122"/>
              </a:rPr>
              <a:t>+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38846" y="31432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井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15140" y="3143254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ea typeface="黑体" panose="02010609060101010101" pitchFamily="49" charset="-122"/>
              </a:rPr>
              <a:t>=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67606" y="31432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耕</a:t>
            </a: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7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timgsa.baidu.com/timg?image&amp;quality=80&amp;size=b9999_10000&amp;sec=1537970229096&amp;di=1f6e215d18cb8cadfbdab648f6cf99bc&amp;imgtype=0&amp;src=http%3A%2F%2Fpic.qbaobei.com%2FUploads%2FEditor%2F2018-05-30%2F5b0e6c60dce16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503" y="391044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-14922" y="11633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1646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语文  三年级  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503" y="350785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45616" y="349711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7" name="文本框 14">
            <a:hlinkClick r:id="rId4" action="ppaction://hlinksldjump"/>
          </p:cNvPr>
          <p:cNvSpPr txBox="1"/>
          <p:nvPr/>
        </p:nvSpPr>
        <p:spPr>
          <a:xfrm>
            <a:off x="7245616" y="388909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323528" y="843558"/>
            <a:ext cx="4090887" cy="90024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  </a:t>
            </a:r>
            <a:r>
              <a:rPr lang="zh-CN" altLang="en-US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守株待兔</a:t>
            </a:r>
            <a:endParaRPr lang="zh-CN" altLang="en-US" sz="5400" b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616556" y="902959"/>
            <a:ext cx="7904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三、你觉得课文中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的农夫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是一个怎样的人？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60138" y="4029075"/>
            <a:ext cx="2537152" cy="573643"/>
            <a:chOff x="15162" y="9337"/>
            <a:chExt cx="3474" cy="803"/>
          </a:xfrm>
        </p:grpSpPr>
        <p:sp>
          <p:nvSpPr>
            <p:cNvPr id="4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5162" y="9441"/>
              <a:ext cx="2202" cy="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  <a:endParaRPr lang="zh-CN" altLang="en-US" sz="2800" b="1" dirty="0"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83" y="9441"/>
              <a:ext cx="553" cy="5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7336" y="9337"/>
              <a:ext cx="528" cy="744"/>
            </a:xfrm>
            <a:prstGeom prst="rect">
              <a:avLst/>
            </a:prstGeom>
          </p:spPr>
        </p:pic>
      </p:grpSp>
      <p:sp>
        <p:nvSpPr>
          <p:cNvPr id="23" name="圆角矩形 22"/>
          <p:cNvSpPr/>
          <p:nvPr/>
        </p:nvSpPr>
        <p:spPr>
          <a:xfrm>
            <a:off x="958215" y="2153285"/>
            <a:ext cx="7364095" cy="106172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3">
                        <a:tint val="50000"/>
                        <a:satMod val="300000"/>
                      </a:schemeClr>
                    </a:gs>
                    <a:gs pos="35000">
                      <a:schemeClr val="accent3">
                        <a:tint val="37000"/>
                        <a:satMod val="300000"/>
                      </a:schemeClr>
                    </a:gs>
                    <a:gs pos="100000">
                      <a:schemeClr val="accent3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</a14:hiddenFill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32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示例：他为了一次偶尔撞树而死的兔子而不去管理田地，是个不想靠劳动生活的人。</a:t>
            </a:r>
            <a:endParaRPr lang="zh-CN" altLang="en-US" sz="3200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https://timgsa.baidu.com/timg?image&amp;quality=80&amp;size=b9999_10000&amp;sec=1537970229096&amp;di=1f6e215d18cb8cadfbdab648f6cf99bc&amp;imgtype=0&amp;src=http%3A%2F%2Fpic.qbaobei.com%2FUploads%2FEditor%2F2018-05-30%2F5b0e6c60dce16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0139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263633" y="319403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1880" y="1851669"/>
            <a:ext cx="5475361" cy="20621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softEdge rad="50800"/>
          </a:effectLst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ea typeface="黑体" panose="02010609060101010101" pitchFamily="49" charset="-122"/>
              </a:rPr>
              <a:t>       上节课我们学习了生字，知道在这个宋人身上发生了一个有趣的故事，今天我们就一起来仔细读读这个故事吧。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1674611" y="1203598"/>
            <a:ext cx="7113575" cy="23069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结合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课文内容和自己的知识积累，猜猜“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守株待兔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”的“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”是什么意思？“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株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”是什么意思？“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待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”是什么意思？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34289"/>
            <a:ext cx="1658162" cy="2376264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35436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49" y="411481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timgsa.baidu.com/timg?image&amp;quality=80&amp;size=b9999_10000&amp;sec=1537979932873&amp;di=5bf1295989b4659a04061414166be52c&amp;imgtype=0&amp;src=http%3A%2F%2Fimg1.ph.126.net%2F3mkE5gvWQS65tYF6_KuPMg%3D%3D%2F1013028441199691713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2000"/>
          </a:blip>
          <a:srcRect b="7467"/>
          <a:stretch>
            <a:fillRect/>
          </a:stretch>
        </p:blipFill>
        <p:spPr bwMode="auto">
          <a:xfrm>
            <a:off x="936186" y="1000114"/>
            <a:ext cx="6542142" cy="4143386"/>
          </a:xfrm>
          <a:prstGeom prst="rect">
            <a:avLst/>
          </a:prstGeom>
          <a:noFill/>
        </p:spPr>
      </p:pic>
      <p:sp>
        <p:nvSpPr>
          <p:cNvPr id="3" name="圆角矩形标注 2"/>
          <p:cNvSpPr/>
          <p:nvPr/>
        </p:nvSpPr>
        <p:spPr>
          <a:xfrm>
            <a:off x="6215074" y="1428742"/>
            <a:ext cx="2000264" cy="1143008"/>
          </a:xfrm>
          <a:prstGeom prst="wedgeRoundRectCallout">
            <a:avLst>
              <a:gd name="adj1" fmla="val -111309"/>
              <a:gd name="adj2" fmla="val 82500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株</a:t>
            </a:r>
            <a:r>
              <a:rPr lang="en-US" altLang="zh-CN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的意思是</a:t>
            </a:r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树桩</a:t>
            </a:r>
            <a:r>
              <a:rPr lang="zh-CN" altLang="en-US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412750" y="2428875"/>
            <a:ext cx="2087245" cy="1143000"/>
          </a:xfrm>
          <a:prstGeom prst="wedgeRoundRectCallout">
            <a:avLst>
              <a:gd name="adj1" fmla="val 85832"/>
              <a:gd name="adj2" fmla="val 3583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守</a:t>
            </a:r>
            <a:r>
              <a:rPr lang="en-US" altLang="zh-CN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就是</a:t>
            </a:r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守着</a:t>
            </a:r>
            <a:r>
              <a:rPr lang="zh-CN" altLang="en-US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的意思。</a:t>
            </a:r>
            <a:endParaRPr lang="zh-CN" altLang="en-US" sz="28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5786446" y="3286130"/>
            <a:ext cx="2143140" cy="928694"/>
          </a:xfrm>
          <a:prstGeom prst="wedgeRoundRectCallout">
            <a:avLst>
              <a:gd name="adj1" fmla="val -156071"/>
              <a:gd name="adj2" fmla="val 34166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待</a:t>
            </a:r>
            <a:r>
              <a:rPr lang="en-US" altLang="zh-CN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就是</a:t>
            </a:r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等待</a:t>
            </a:r>
            <a:r>
              <a:rPr lang="zh-CN" altLang="en-US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520825" y="456565"/>
            <a:ext cx="5427439" cy="650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守株待兔：守着树桩，等待兔子。</a:t>
            </a:r>
            <a:endParaRPr lang="en-US" altLang="zh-CN" sz="2800" dirty="0" smtClean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15744" y="346064"/>
            <a:ext cx="4817344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点击图片，一起看视频</a:t>
            </a:r>
            <a:endParaRPr lang="zh-CN" altLang="en-US" sz="3600" b="1" dirty="0" smtClean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86924" y="1041668"/>
            <a:ext cx="5218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边看边想</a:t>
            </a:r>
            <a:r>
              <a:rPr lang="zh-CN" altLang="en-US" sz="2800" dirty="0" smtClean="0">
                <a:solidFill>
                  <a:srgbClr val="FF0000"/>
                </a:solidFill>
                <a:ea typeface="黑体" panose="02010609060101010101" pitchFamily="49" charset="-122"/>
              </a:rPr>
              <a:t>：</a:t>
            </a:r>
            <a:r>
              <a:rPr lang="zh-CN" altLang="en-US" sz="2800" dirty="0" smtClean="0">
                <a:ea typeface="黑体" panose="02010609060101010101" pitchFamily="49" charset="-122"/>
              </a:rPr>
              <a:t>这个故事讲了什么？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8995" y="3851275"/>
            <a:ext cx="7845425" cy="9531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ea typeface="黑体" panose="02010609060101010101" pitchFamily="49" charset="-122"/>
              </a:rPr>
              <a:t>        </a:t>
            </a:r>
            <a:r>
              <a:rPr lang="zh-CN" altLang="en-US" sz="2800" dirty="0" smtClean="0">
                <a:ea typeface="黑体" panose="02010609060101010101" pitchFamily="49" charset="-122"/>
              </a:rPr>
              <a:t>一个人白捡了一只兔子，然后庄稼也不种了，每天坐在大树下等着兔子。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pic>
        <p:nvPicPr>
          <p:cNvPr id="5123" name="Picture 3" descr="C:\Users\zhangye\Desktop\经典成语故事——守株待兔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236" y="1707654"/>
            <a:ext cx="3240360" cy="182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横卷形 3"/>
          <p:cNvSpPr/>
          <p:nvPr/>
        </p:nvSpPr>
        <p:spPr>
          <a:xfrm rot="10800000">
            <a:off x="467995" y="1026160"/>
            <a:ext cx="8136890" cy="3437255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4860" y="1583055"/>
            <a:ext cx="7235190" cy="2306955"/>
          </a:xfrm>
          <a:prstGeom prst="rect">
            <a:avLst/>
          </a:prstGeom>
          <a:ln w="28575">
            <a:noFill/>
            <a:prstDash val="sysDash"/>
          </a:ln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宋人</a:t>
            </a:r>
            <a:r>
              <a:rPr 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有耕者。田中</a:t>
            </a:r>
            <a:r>
              <a:rPr 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有株。兔走</a:t>
            </a:r>
            <a:r>
              <a:rPr 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触株，折颈</a:t>
            </a:r>
            <a:r>
              <a:rPr 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而死。因</a:t>
            </a:r>
            <a:r>
              <a:rPr 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释其耒</a:t>
            </a:r>
            <a:r>
              <a:rPr 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而守株，冀复</a:t>
            </a:r>
            <a:r>
              <a:rPr 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得兔。兔</a:t>
            </a:r>
            <a:r>
              <a:rPr 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不可复得，而身为</a:t>
            </a:r>
            <a:r>
              <a:rPr 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宋国</a:t>
            </a:r>
            <a:r>
              <a:rPr 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笑。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3336" y="572120"/>
            <a:ext cx="62071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结合朗读节奏，一起读一读。</a:t>
            </a:r>
            <a:endParaRPr lang="zh-CN" altLang="en-US" sz="3600" b="1" dirty="0" smtClean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864524" y="1046142"/>
            <a:ext cx="6768752" cy="22517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指名朗读第一句话，思考：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课文的主人公是</a:t>
            </a:r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哪国人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他是</a:t>
            </a:r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做什么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的？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46142"/>
            <a:ext cx="1601222" cy="22946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2186605" y="884861"/>
            <a:ext cx="500066" cy="500066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39087" y="895338"/>
            <a:ext cx="1071570" cy="50006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16227" y="797230"/>
            <a:ext cx="324612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宋人有耕者。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Freeform 24"/>
          <p:cNvSpPr/>
          <p:nvPr/>
        </p:nvSpPr>
        <p:spPr bwMode="gray">
          <a:xfrm rot="6974872">
            <a:off x="966827" y="1432815"/>
            <a:ext cx="522393" cy="56926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0" name="云形 59"/>
          <p:cNvSpPr/>
          <p:nvPr/>
        </p:nvSpPr>
        <p:spPr>
          <a:xfrm>
            <a:off x="214282" y="1928808"/>
            <a:ext cx="2357454" cy="1428760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ysClr val="windowText" lastClr="000000"/>
                </a:solidFill>
                <a:ea typeface="黑体" panose="02010609060101010101" pitchFamily="49" charset="-122"/>
              </a:rPr>
              <a:t>这是一个宋国人</a:t>
            </a:r>
            <a:endParaRPr lang="zh-CN" altLang="en-US" sz="2400" dirty="0">
              <a:solidFill>
                <a:sysClr val="windowText" lastClr="000000"/>
              </a:solidFill>
              <a:ea typeface="黑体" panose="02010609060101010101" pitchFamily="49" charset="-122"/>
            </a:endParaRPr>
          </a:p>
        </p:txBody>
      </p:sp>
      <p:sp>
        <p:nvSpPr>
          <p:cNvPr id="61" name="云形 60"/>
          <p:cNvSpPr/>
          <p:nvPr/>
        </p:nvSpPr>
        <p:spPr>
          <a:xfrm>
            <a:off x="2643174" y="1643056"/>
            <a:ext cx="1571636" cy="1071570"/>
          </a:xfrm>
          <a:prstGeom prst="cloud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ysClr val="windowText" lastClr="000000"/>
                </a:solidFill>
                <a:ea typeface="黑体" panose="02010609060101010101" pitchFamily="49" charset="-122"/>
              </a:rPr>
              <a:t>农民</a:t>
            </a:r>
            <a:endParaRPr lang="zh-CN" altLang="en-US" sz="2400" dirty="0">
              <a:solidFill>
                <a:sysClr val="windowText" lastClr="000000"/>
              </a:solidFill>
              <a:ea typeface="黑体" panose="02010609060101010101" pitchFamily="49" charset="-122"/>
            </a:endParaRPr>
          </a:p>
        </p:txBody>
      </p:sp>
      <p:sp>
        <p:nvSpPr>
          <p:cNvPr id="62" name="Freeform 24"/>
          <p:cNvSpPr/>
          <p:nvPr/>
        </p:nvSpPr>
        <p:spPr bwMode="gray">
          <a:xfrm rot="5400000">
            <a:off x="2467025" y="1361377"/>
            <a:ext cx="522393" cy="56926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14810" y="500048"/>
            <a:ext cx="4929190" cy="305047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4" name="矩形 63"/>
          <p:cNvSpPr/>
          <p:nvPr/>
        </p:nvSpPr>
        <p:spPr>
          <a:xfrm>
            <a:off x="4285899" y="3785879"/>
            <a:ext cx="4786346" cy="521970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a typeface="黑体" panose="02010609060101010101" pitchFamily="49" charset="-122"/>
              </a:rPr>
              <a:t>句意：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宋国有个耕地的农民。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49" grpId="0" animBg="1"/>
      <p:bldP spid="51" grpId="0" animBg="1"/>
      <p:bldP spid="60" grpId="0" bldLvl="0" animBg="1"/>
      <p:bldP spid="61" grpId="0" bldLvl="0" animBg="1"/>
      <p:bldP spid="62" grpId="0" animBg="1"/>
      <p:bldP spid="6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6"/>
          <p:cNvSpPr txBox="1"/>
          <p:nvPr/>
        </p:nvSpPr>
        <p:spPr>
          <a:xfrm>
            <a:off x="1643380" y="1214120"/>
            <a:ext cx="6811010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种田人怎么会白捡了一只兔子呢？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自由朗读第二、三句话。</a:t>
            </a:r>
            <a:endParaRPr lang="zh-CN" altLang="en-US" sz="36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76" y="1059582"/>
            <a:ext cx="1507420" cy="216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216395" y="857238"/>
            <a:ext cx="428628" cy="642942"/>
          </a:xfrm>
          <a:prstGeom prst="rect">
            <a:avLst/>
          </a:prstGeom>
          <a:solidFill>
            <a:srgbClr val="D6009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45785" y="857250"/>
            <a:ext cx="1047750" cy="64325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44265" y="857250"/>
            <a:ext cx="494030" cy="643255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8315" y="894715"/>
            <a:ext cx="771525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田中有株。兔走触株，折颈而死。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14375" y="2070735"/>
            <a:ext cx="2072005" cy="64325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兔跑得快</a:t>
            </a:r>
            <a:endParaRPr lang="zh-CN" altLang="en-US" sz="32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500430" y="2070733"/>
            <a:ext cx="2071702" cy="64294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撞到树上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143636" y="2070733"/>
            <a:ext cx="2071702" cy="64294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所以死了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2905431" y="2284729"/>
            <a:ext cx="428628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657858" y="2265997"/>
            <a:ext cx="428628" cy="21431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2905125" y="213995"/>
            <a:ext cx="739140" cy="499745"/>
          </a:xfrm>
          <a:prstGeom prst="wedgeRoundRectCallout">
            <a:avLst>
              <a:gd name="adj1" fmla="val 67549"/>
              <a:gd name="adj2" fmla="val 90434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ea typeface="黑体" panose="02010609060101010101" pitchFamily="49" charset="-122"/>
              </a:rPr>
              <a:t>跑</a:t>
            </a:r>
            <a:endParaRPr lang="zh-CN" altLang="en-US" sz="24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6000760" y="214296"/>
            <a:ext cx="1500198" cy="500048"/>
          </a:xfrm>
          <a:prstGeom prst="wedgeRoundRectCallout">
            <a:avLst>
              <a:gd name="adj1" fmla="val -50546"/>
              <a:gd name="adj2" fmla="val 101863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ea typeface="黑体" panose="02010609060101010101" pitchFamily="49" charset="-122"/>
              </a:rPr>
              <a:t>脖子折了</a:t>
            </a:r>
            <a:endParaRPr lang="zh-CN" altLang="en-US" sz="24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3035" y="3164530"/>
            <a:ext cx="8286808" cy="95313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a typeface="黑体" panose="02010609060101010101" pitchFamily="49" charset="-122"/>
              </a:rPr>
              <a:t>        </a:t>
            </a:r>
            <a:r>
              <a:rPr lang="zh-CN" altLang="en-US" sz="2800" dirty="0" smtClean="0">
                <a:solidFill>
                  <a:schemeClr val="bg1"/>
                </a:solidFill>
                <a:ea typeface="黑体" panose="02010609060101010101" pitchFamily="49" charset="-122"/>
              </a:rPr>
              <a:t>句意：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田里有一个树桩，一只兔子跑过，撞到树桩上，折断脖子死掉了。</a:t>
            </a:r>
            <a:r>
              <a:rPr lang="zh-CN" altLang="en-US" sz="2800" dirty="0" smtClean="0">
                <a:ea typeface="黑体" panose="02010609060101010101" pitchFamily="49" charset="-122"/>
              </a:rPr>
              <a:t> </a:t>
            </a:r>
            <a:endParaRPr lang="zh-CN" altLang="en-US" sz="28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4419914" y="214296"/>
            <a:ext cx="714380" cy="500048"/>
          </a:xfrm>
          <a:prstGeom prst="wedgeRoundRectCallout">
            <a:avLst>
              <a:gd name="adj1" fmla="val -50546"/>
              <a:gd name="adj2" fmla="val 101863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ea typeface="黑体" panose="02010609060101010101" pitchFamily="49" charset="-122"/>
              </a:rPr>
              <a:t>撞</a:t>
            </a:r>
            <a:endParaRPr lang="zh-CN" altLang="en-US" sz="24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7" grpId="0" animBg="1"/>
      <p:bldP spid="6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animBg="1"/>
      <p:bldP spid="14" grpId="0" animBg="1"/>
      <p:bldP spid="15" grpId="0" bldLvl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1571935"/>
            <a:ext cx="5904656" cy="206121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韩非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（约公元前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280—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前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233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战国时期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韩国都城新郑（今河南新郑）人 。杰出的思想家、哲学家和散文家。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pic>
        <p:nvPicPr>
          <p:cNvPr id="79874" name="Picture 2" descr="https://gss0.bdstatic.com/-4o3dSag_xI4khGkpoWK1HF6hhy/baike/w%3D268%3Bg%3D0/sign=f8b65c463d292df597c3ab13840a3b5d/b999a9014c086e0671cda62205087bf40ad1cb76.jpg"/>
          <p:cNvPicPr>
            <a:picLocks noChangeAspect="1" noChangeArrowheads="1"/>
          </p:cNvPicPr>
          <p:nvPr/>
        </p:nvPicPr>
        <p:blipFill>
          <a:blip r:embed="rId2">
            <a:lum bright="18000" contrast="12000"/>
          </a:blip>
          <a:srcRect/>
          <a:stretch>
            <a:fillRect/>
          </a:stretch>
        </p:blipFill>
        <p:spPr bwMode="auto">
          <a:xfrm>
            <a:off x="172372" y="1272808"/>
            <a:ext cx="2500330" cy="2817537"/>
          </a:xfrm>
          <a:prstGeom prst="ellipse">
            <a:avLst/>
          </a:prstGeom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http://img.zcool.cn/community/01008559899fb3a801215603b36cb4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1" y="1"/>
            <a:ext cx="9144000" cy="5143500"/>
          </a:xfrm>
          <a:prstGeom prst="rect">
            <a:avLst/>
          </a:prstGeom>
          <a:noFill/>
        </p:spPr>
      </p:pic>
      <p:sp>
        <p:nvSpPr>
          <p:cNvPr id="3" name="矩形标注 2"/>
          <p:cNvSpPr/>
          <p:nvPr/>
        </p:nvSpPr>
        <p:spPr>
          <a:xfrm>
            <a:off x="285720" y="1857370"/>
            <a:ext cx="2714644" cy="1214446"/>
          </a:xfrm>
          <a:prstGeom prst="wedgeRectCallout">
            <a:avLst>
              <a:gd name="adj1" fmla="val 34770"/>
              <a:gd name="adj2" fmla="val 100147"/>
            </a:avLst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ea typeface="黑体" panose="02010609060101010101" pitchFamily="49" charset="-122"/>
              </a:rPr>
              <a:t>撞树折颈而死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785918" y="3429006"/>
            <a:ext cx="1928826" cy="1714494"/>
          </a:xfrm>
          <a:prstGeom prst="ellipse">
            <a:avLst/>
          </a:prstGeom>
          <a:grpFill/>
          <a:ln w="571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160" y="499110"/>
            <a:ext cx="1282700" cy="521970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小拓展</a:t>
            </a:r>
            <a:endParaRPr lang="zh-CN" altLang="en-US" sz="2800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621030" y="1141730"/>
            <a:ext cx="8074660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你觉得这是一只怎样的兔子？你怎么看待这只兔子？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692785" y="2499360"/>
            <a:ext cx="7715250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这是一只做事莽撞的兔子。我们平时做事要细心，不慌张。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99870" y="1214120"/>
            <a:ext cx="6931025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一只兔子撞到树上，这事儿是不是天天有呢？种田人对这件事是怎么想、怎么做的？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读一读第四句话。</a:t>
            </a:r>
            <a:endParaRPr lang="zh-CN" altLang="en-US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04" y="987573"/>
            <a:ext cx="1561218" cy="22375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436096" y="776680"/>
            <a:ext cx="428628" cy="64294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31204" y="785800"/>
            <a:ext cx="428628" cy="64294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23092" y="785800"/>
            <a:ext cx="428628" cy="642942"/>
          </a:xfrm>
          <a:prstGeom prst="rect">
            <a:avLst/>
          </a:prstGeom>
          <a:solidFill>
            <a:srgbClr val="D6009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7541" y="785800"/>
            <a:ext cx="428628" cy="642942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84455" y="1499870"/>
            <a:ext cx="915670" cy="499745"/>
          </a:xfrm>
          <a:prstGeom prst="wedgeRoundRectCallout">
            <a:avLst>
              <a:gd name="adj1" fmla="val 35547"/>
              <a:gd name="adj2" fmla="val -73380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ea typeface="黑体" panose="02010609060101010101" pitchFamily="49" charset="-122"/>
              </a:rPr>
              <a:t>于是</a:t>
            </a:r>
            <a:endParaRPr lang="zh-CN" altLang="en-US" sz="24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852796" y="285734"/>
            <a:ext cx="1000100" cy="500048"/>
          </a:xfrm>
          <a:prstGeom prst="wedgeRoundRectCallout">
            <a:avLst>
              <a:gd name="adj1" fmla="val -44455"/>
              <a:gd name="adj2" fmla="val 67577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ea typeface="黑体" panose="02010609060101010101" pitchFamily="49" charset="-122"/>
              </a:rPr>
              <a:t>放下</a:t>
            </a:r>
            <a:endParaRPr lang="zh-CN" altLang="en-US" sz="24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995836" y="285734"/>
            <a:ext cx="1000100" cy="500048"/>
          </a:xfrm>
          <a:prstGeom prst="wedgeRoundRectCallout">
            <a:avLst>
              <a:gd name="adj1" fmla="val -44455"/>
              <a:gd name="adj2" fmla="val 67577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ea typeface="黑体" panose="02010609060101010101" pitchFamily="49" charset="-122"/>
              </a:rPr>
              <a:t>农具</a:t>
            </a:r>
            <a:endParaRPr lang="zh-CN" altLang="en-US" sz="24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5613897" y="214931"/>
            <a:ext cx="1000100" cy="500048"/>
          </a:xfrm>
          <a:prstGeom prst="wedgeRoundRectCallout">
            <a:avLst>
              <a:gd name="adj1" fmla="val -44455"/>
              <a:gd name="adj2" fmla="val 67577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ea typeface="黑体" panose="02010609060101010101" pitchFamily="49" charset="-122"/>
              </a:rPr>
              <a:t>希望</a:t>
            </a:r>
            <a:endParaRPr lang="zh-CN" altLang="en-US" sz="24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9260" y="3428365"/>
            <a:ext cx="8155940" cy="95313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a typeface="黑体" panose="02010609060101010101" pitchFamily="49" charset="-122"/>
              </a:rPr>
              <a:t>        </a:t>
            </a:r>
            <a:r>
              <a:rPr lang="zh-CN" altLang="en-US" sz="2800" dirty="0" smtClean="0">
                <a:solidFill>
                  <a:schemeClr val="bg1"/>
                </a:solidFill>
                <a:ea typeface="黑体" panose="02010609060101010101" pitchFamily="49" charset="-122"/>
              </a:rPr>
              <a:t>句意：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这个人就放下农具，守在树桩旁，希望再得到兔子。</a:t>
            </a:r>
            <a:r>
              <a:rPr lang="zh-CN" altLang="en-US" sz="2800" dirty="0" smtClean="0">
                <a:ea typeface="黑体" panose="02010609060101010101" pitchFamily="49" charset="-122"/>
              </a:rPr>
              <a:t> </a:t>
            </a:r>
            <a:endParaRPr lang="zh-CN" altLang="en-US" sz="28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 rot="5400000" flipH="1">
            <a:off x="2643821" y="-72707"/>
            <a:ext cx="500380" cy="3645533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 rot="5400000" flipH="1">
            <a:off x="6174918" y="746758"/>
            <a:ext cx="500380" cy="194246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86169" y="2072005"/>
            <a:ext cx="2949575" cy="1076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做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：</a:t>
            </a:r>
            <a:r>
              <a:rPr lang="zh-CN" altLang="en-US" sz="3200" dirty="0" smtClean="0">
                <a:ea typeface="黑体" panose="02010609060101010101" pitchFamily="49" charset="-122"/>
              </a:rPr>
              <a:t>放下农具，</a:t>
            </a:r>
            <a:endParaRPr lang="en-US" altLang="zh-CN" sz="3200" dirty="0" smtClean="0"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ea typeface="黑体" panose="02010609060101010101" pitchFamily="49" charset="-122"/>
              </a:rPr>
              <a:t>守在树旁。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00867" y="2072001"/>
            <a:ext cx="2648482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想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：</a:t>
            </a:r>
            <a:r>
              <a:rPr lang="zh-CN" altLang="en-US" sz="3200" dirty="0" smtClean="0">
                <a:ea typeface="黑体" panose="02010609060101010101" pitchFamily="49" charset="-122"/>
              </a:rPr>
              <a:t>希望能再</a:t>
            </a:r>
            <a:endParaRPr lang="en-US" altLang="zh-CN" sz="3200" dirty="0" smtClean="0"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ea typeface="黑体" panose="02010609060101010101" pitchFamily="49" charset="-122"/>
              </a:rPr>
              <a:t>得到兔子。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2283" y="797547"/>
            <a:ext cx="73901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释其耒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而守株，冀复得兔。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3" grpId="0" animBg="1"/>
      <p:bldP spid="4" grpId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timgsa.baidu.com/timg?image&amp;quality=80&amp;size=b9999_10000&amp;sec=1537980384549&amp;di=04519566d811d406f44d68a69e05ef9a&amp;imgtype=0&amp;src=http%3A%2F%2Fcdnimg103.lizhi.fm%2Faudio_cover%2F2017%2F06%2F05%2F2605840090438959111_580x580.jpg"/>
          <p:cNvPicPr>
            <a:picLocks noChangeAspect="1" noChangeArrowheads="1"/>
          </p:cNvPicPr>
          <p:nvPr/>
        </p:nvPicPr>
        <p:blipFill>
          <a:blip r:embed="rId1">
            <a:lum contrast="18000"/>
          </a:blip>
          <a:srcRect t="17241" r="1458" b="12931"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</p:spPr>
      </p:pic>
      <p:sp>
        <p:nvSpPr>
          <p:cNvPr id="3" name="云形标注 2"/>
          <p:cNvSpPr/>
          <p:nvPr/>
        </p:nvSpPr>
        <p:spPr>
          <a:xfrm>
            <a:off x="0" y="0"/>
            <a:ext cx="3357586" cy="2000246"/>
          </a:xfrm>
          <a:prstGeom prst="cloudCallout">
            <a:avLst>
              <a:gd name="adj1" fmla="val 9267"/>
              <a:gd name="adj2" fmla="val 68515"/>
            </a:avLst>
          </a:prstGeom>
          <a:solidFill>
            <a:srgbClr val="FFFF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      </a:t>
            </a:r>
            <a:r>
              <a:rPr lang="zh-CN" altLang="en-US" sz="2800" dirty="0" smtClean="0">
                <a:solidFill>
                  <a:schemeClr val="tx1"/>
                </a:solidFill>
                <a:ea typeface="黑体" panose="02010609060101010101" pitchFamily="49" charset="-122"/>
              </a:rPr>
              <a:t>兔子，兔子，快来吧。我等着你呢！</a:t>
            </a:r>
            <a:endParaRPr lang="zh-CN" altLang="en-US" sz="28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6"/>
          <p:cNvSpPr txBox="1"/>
          <p:nvPr/>
        </p:nvSpPr>
        <p:spPr>
          <a:xfrm>
            <a:off x="2123728" y="967040"/>
            <a:ext cx="6600016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你能猜测一下这个人的心情是怎样的吗？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39990"/>
            <a:ext cx="1657686" cy="2376264"/>
          </a:xfrm>
          <a:prstGeom prst="rect">
            <a:avLst/>
          </a:prstGeom>
        </p:spPr>
      </p:pic>
      <p:sp>
        <p:nvSpPr>
          <p:cNvPr id="4" name="文本框 6"/>
          <p:cNvSpPr txBox="1"/>
          <p:nvPr/>
        </p:nvSpPr>
        <p:spPr>
          <a:xfrm>
            <a:off x="2123728" y="2829371"/>
            <a:ext cx="5858510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捡到一只兔子，这个人的心情很好。</a:t>
            </a:r>
            <a:endParaRPr lang="zh-CN" altLang="en-US" sz="28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63558" y="2626644"/>
            <a:ext cx="6229200" cy="646331"/>
          </a:xfrm>
          <a:prstGeom prst="rect">
            <a:avLst/>
          </a:prstGeom>
          <a:ln>
            <a:solidFill>
              <a:srgbClr val="D60093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因释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耒而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守株，冀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复得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兔。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827584" y="627534"/>
            <a:ext cx="7560840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跟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老师一起读，读出这个种田人的好心情吧！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615" y="595932"/>
            <a:ext cx="850943" cy="6971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70" y="2147545"/>
            <a:ext cx="7780020" cy="222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文本框 6"/>
          <p:cNvSpPr txBox="1"/>
          <p:nvPr/>
        </p:nvSpPr>
        <p:spPr>
          <a:xfrm>
            <a:off x="1118235" y="2212315"/>
            <a:ext cx="700722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喜滋滋   乐呵呵   心花怒放   喜气洋洋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神采飞扬   手舞足蹈   喜出望外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81710" y="1476350"/>
            <a:ext cx="4665345" cy="538480"/>
            <a:chOff x="1546" y="1765"/>
            <a:chExt cx="7347" cy="848"/>
          </a:xfrm>
        </p:grpSpPr>
        <p:sp>
          <p:nvSpPr>
            <p:cNvPr id="13" name="文本框 11"/>
            <p:cNvSpPr txBox="1"/>
            <p:nvPr/>
          </p:nvSpPr>
          <p:spPr>
            <a:xfrm>
              <a:off x="2175" y="1802"/>
              <a:ext cx="6719" cy="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词语积累</a:t>
              </a:r>
              <a:r>
                <a:rPr lang="zh-CN" altLang="en-US" sz="2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（表示高兴的</a:t>
              </a:r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词语）</a:t>
              </a:r>
              <a:endPara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6" y="1765"/>
              <a:ext cx="705" cy="849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374530" y="555526"/>
            <a:ext cx="8494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你能用哪些词语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形容种田人的好心情呢？</a:t>
            </a:r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"/>
          <p:cNvSpPr txBox="1"/>
          <p:nvPr/>
        </p:nvSpPr>
        <p:spPr>
          <a:xfrm>
            <a:off x="1835696" y="1214428"/>
            <a:ext cx="6768752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 smtClean="0">
                <a:ea typeface="黑体" panose="02010609060101010101" pitchFamily="49" charset="-122"/>
              </a:rPr>
              <a:t>       </a:t>
            </a:r>
            <a:r>
              <a:rPr lang="en-US" altLang="zh-CN" sz="2800" dirty="0" smtClean="0">
                <a:ea typeface="黑体" panose="02010609060101010101" pitchFamily="49" charset="-122"/>
              </a:rPr>
              <a:t> 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齐读最后一句话，思考：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那个农夫为什么被宋国人笑话？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课后第二题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66909"/>
            <a:ext cx="1708600" cy="24482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394323" y="1011047"/>
            <a:ext cx="428628" cy="64294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57750" y="1000125"/>
            <a:ext cx="461010" cy="64325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85745" y="1000125"/>
            <a:ext cx="471805" cy="64325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2659" y="1000114"/>
            <a:ext cx="681990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兔不可复得，而身为宋国笑。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37970" y="1857375"/>
            <a:ext cx="2279650" cy="10763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ea typeface="黑体" panose="02010609060101010101" pitchFamily="49" charset="-122"/>
              </a:rPr>
              <a:t>这个人没有再得到兔子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7750" y="1857375"/>
            <a:ext cx="1501775" cy="10763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ea typeface="黑体" panose="02010609060101010101" pitchFamily="49" charset="-122"/>
              </a:rPr>
              <a:t>被宋国人嘲笑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4124005" y="2252477"/>
            <a:ext cx="428628" cy="28575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5061585" y="422577"/>
            <a:ext cx="1000100" cy="500048"/>
          </a:xfrm>
          <a:prstGeom prst="wedgeRoundRectCallout">
            <a:avLst>
              <a:gd name="adj1" fmla="val -44455"/>
              <a:gd name="adj2" fmla="val 67577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ea typeface="黑体" panose="02010609060101010101" pitchFamily="49" charset="-122"/>
              </a:rPr>
              <a:t>自己</a:t>
            </a:r>
            <a:endParaRPr lang="zh-CN" altLang="en-US" sz="24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3000364" y="357172"/>
            <a:ext cx="1000100" cy="500048"/>
          </a:xfrm>
          <a:prstGeom prst="wedgeRoundRectCallout">
            <a:avLst>
              <a:gd name="adj1" fmla="val -44455"/>
              <a:gd name="adj2" fmla="val 67577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ea typeface="黑体" panose="02010609060101010101" pitchFamily="49" charset="-122"/>
              </a:rPr>
              <a:t>又</a:t>
            </a:r>
            <a:endParaRPr lang="zh-CN" altLang="en-US" sz="24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1500" y="3571875"/>
            <a:ext cx="7960995" cy="521970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a typeface="黑体" panose="02010609060101010101" pitchFamily="49" charset="-122"/>
              </a:rPr>
              <a:t>句意：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他没能再得到兔子，自己却被宋国人嘲笑。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6359525" y="438232"/>
            <a:ext cx="1000100" cy="500048"/>
          </a:xfrm>
          <a:prstGeom prst="wedgeRoundRectCallout">
            <a:avLst>
              <a:gd name="adj1" fmla="val -107388"/>
              <a:gd name="adj2" fmla="val 84201"/>
              <a:gd name="adj3" fmla="val 16667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ea typeface="黑体" panose="02010609060101010101" pitchFamily="49" charset="-122"/>
              </a:rPr>
              <a:t>被</a:t>
            </a:r>
            <a:endParaRPr lang="zh-CN" altLang="en-US" sz="24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bldLvl="0" animBg="1"/>
      <p:bldP spid="10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61" name="Picture 5" descr="https://timgsa.baidu.com/timg?image&amp;quality=80&amp;size=b9999_10000&amp;sec=1538572011&amp;di=84327f769bf7797024d7e9cc8af3e7a8&amp;imgtype=jpg&amp;er=1&amp;src=http%3A%2F%2Fs7.sinaimg.cn%2Fbmiddle%2F4d797ffcx7f2cde49e3c6%26amp%3B69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924"/>
            <a:ext cx="2846200" cy="4019532"/>
          </a:xfrm>
          <a:prstGeom prst="rect">
            <a:avLst/>
          </a:prstGeom>
          <a:noFill/>
        </p:spPr>
      </p:pic>
      <p:sp>
        <p:nvSpPr>
          <p:cNvPr id="121857" name="Rectangle 1"/>
          <p:cNvSpPr>
            <a:spLocks noChangeArrowheads="1"/>
          </p:cNvSpPr>
          <p:nvPr/>
        </p:nvSpPr>
        <p:spPr bwMode="auto">
          <a:xfrm>
            <a:off x="2846070" y="1063625"/>
            <a:ext cx="5974715" cy="3016250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</a:ln>
          <a:effectLst/>
        </p:spPr>
        <p:txBody>
          <a:bodyPr vert="horz" wrap="square" lIns="0" tIns="0" rIns="0" bIns="0" numCol="1" anchor="ctr" anchorCtr="0" compatLnSpc="1">
            <a:spAutoFit/>
          </a:bodyPr>
          <a:lstStyle/>
          <a:p>
            <a:pPr marL="0" marR="0" lvl="0" indent="317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kumimoji="0" lang="zh-CN" altLang="zh-CN" sz="28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sz="28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韩非子</a:t>
            </a:r>
            <a:r>
              <a:rPr kumimoji="0" lang="zh-CN" altLang="zh-CN" sz="28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</a:t>
            </a:r>
            <a:r>
              <a:rPr kumimoji="0" lang="zh-CN" sz="28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五蠹</a:t>
            </a:r>
            <a:r>
              <a:rPr kumimoji="0" lang="zh-CN" altLang="zh-CN" sz="28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是战国末期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法家学派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代表人物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韩非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创作的一篇散文。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五蠹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全文近四千七百字，是先秦说理文进一步发展的作品。作者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举出了大量的事实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，于对比中指出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古今社会的巨大差异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，论据充分，词锋锐利，推理事实切中肯綮。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 descr="http://img.bimg.126.net/photo/sEO2MUkUmS_A-HoN8mB0QQ==/4526399100484845146.jpg"/>
          <p:cNvPicPr>
            <a:picLocks noChangeAspect="1" noChangeArrowheads="1"/>
          </p:cNvPicPr>
          <p:nvPr/>
        </p:nvPicPr>
        <p:blipFill>
          <a:blip r:embed="rId1">
            <a:lum bright="-6000" contrast="6000"/>
          </a:blip>
          <a:srcRect l="2293" t="3538" b="29108"/>
          <a:stretch>
            <a:fillRect/>
          </a:stretch>
        </p:blipFill>
        <p:spPr bwMode="auto">
          <a:xfrm>
            <a:off x="1090295" y="895350"/>
            <a:ext cx="3734435" cy="3427095"/>
          </a:xfrm>
          <a:prstGeom prst="roundRect">
            <a:avLst/>
          </a:prstGeom>
          <a:noFill/>
        </p:spPr>
      </p:pic>
      <p:sp>
        <p:nvSpPr>
          <p:cNvPr id="3" name="矩形标注 2"/>
          <p:cNvSpPr/>
          <p:nvPr/>
        </p:nvSpPr>
        <p:spPr>
          <a:xfrm>
            <a:off x="5360671" y="3287081"/>
            <a:ext cx="2500330" cy="714380"/>
          </a:xfrm>
          <a:prstGeom prst="wedgeRectCallout">
            <a:avLst>
              <a:gd name="adj1" fmla="val -90192"/>
              <a:gd name="adj2" fmla="val -162602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7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ysClr val="windowText" lastClr="000000"/>
                </a:solidFill>
                <a:ea typeface="黑体" panose="02010609060101010101" pitchFamily="49" charset="-122"/>
              </a:rPr>
              <a:t>对意外怎么能心存侥幸呢？</a:t>
            </a:r>
            <a:endParaRPr lang="zh-CN" altLang="en-US" sz="2400" dirty="0">
              <a:solidFill>
                <a:sysClr val="windowText" lastClr="000000"/>
              </a:solidFill>
              <a:ea typeface="黑体" panose="02010609060101010101" pitchFamily="49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4860605" y="643875"/>
            <a:ext cx="2500330" cy="714380"/>
          </a:xfrm>
          <a:prstGeom prst="wedgeRectCallout">
            <a:avLst>
              <a:gd name="adj1" fmla="val -116675"/>
              <a:gd name="adj2" fmla="val 82362"/>
            </a:avLst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ysClr val="windowText" lastClr="000000"/>
                </a:solidFill>
                <a:ea typeface="黑体" panose="02010609060101010101" pitchFamily="49" charset="-122"/>
              </a:rPr>
              <a:t>怎么还有你这样笨的人啊。</a:t>
            </a:r>
            <a:endParaRPr lang="zh-CN" altLang="en-US" sz="2400" dirty="0">
              <a:solidFill>
                <a:sysClr val="windowText" lastClr="00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5217795" y="1501131"/>
            <a:ext cx="2500330" cy="714380"/>
          </a:xfrm>
          <a:prstGeom prst="wedgeRectCallout">
            <a:avLst>
              <a:gd name="adj1" fmla="val -163335"/>
              <a:gd name="adj2" fmla="val 40431"/>
            </a:avLst>
          </a:prstGeom>
          <a:grpFill/>
          <a:ln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ysClr val="windowText" lastClr="000000"/>
                </a:solidFill>
                <a:ea typeface="黑体" panose="02010609060101010101" pitchFamily="49" charset="-122"/>
              </a:rPr>
              <a:t>给宋国人丢脸啊！</a:t>
            </a:r>
            <a:endParaRPr lang="zh-CN" altLang="en-US" sz="2400" dirty="0">
              <a:solidFill>
                <a:sysClr val="windowText" lastClr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584200" y="1277938"/>
            <a:ext cx="8080375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因为兔子撞在树桩上，折断脖子死去，是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偶然发生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的事情，并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不是经常发生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的事情。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所以，种田人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不会再得到兔子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。所以，他的行为被宋国人嘲笑。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timgsa.baidu.com/timg?image&amp;quality=80&amp;size=b9999_10000&amp;sec=1567682902825&amp;di=0ccc228da8b01cb0ea5064aa91eb9b7a&amp;imgtype=0&amp;src=http%3A%2F%2Fimg8.zol.com.cn%2Fbbs%2Fupload%2F24479%2F24478831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 bwMode="auto">
          <a:xfrm>
            <a:off x="13204" y="7428"/>
            <a:ext cx="9167308" cy="515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835696" y="1263865"/>
            <a:ext cx="3199915" cy="646331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宋人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88510" y="2069435"/>
            <a:ext cx="2969083" cy="646331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中有</a:t>
            </a:r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24283" y="126386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耕者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8242" y="204956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株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51920" y="204060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339502"/>
            <a:ext cx="2016224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试着背一背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04095" y="339502"/>
            <a:ext cx="27061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第一题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图库\animal-blur-bunny-247373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23" b="2483"/>
          <a:stretch>
            <a:fillRect/>
          </a:stretch>
        </p:blipFill>
        <p:spPr bwMode="auto">
          <a:xfrm>
            <a:off x="-35314" y="-8220"/>
            <a:ext cx="9179313" cy="51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9749" y="1059582"/>
            <a:ext cx="5288627" cy="646331"/>
          </a:xfrm>
          <a:prstGeom prst="rect">
            <a:avLst/>
          </a:prstGeom>
          <a:solidFill>
            <a:schemeClr val="bg1">
              <a:alpha val="87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</a:t>
            </a:r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株，</a:t>
            </a:r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死。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102817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走触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64062" y="104464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折颈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timgsa.baidu.com/timg?image&amp;quality=80&amp;size=b9999_10000&amp;sec=1567682902825&amp;di=0ccc228da8b01cb0ea5064aa91eb9b7a&amp;imgtype=0&amp;src=http%3A%2F%2Fimg8.zol.com.cn%2Fbbs%2Fupload%2F24479%2F24478831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 bwMode="auto">
          <a:xfrm>
            <a:off x="-23308" y="-15337"/>
            <a:ext cx="9167308" cy="515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286000" y="1301786"/>
            <a:ext cx="6390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守株，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冀</a:t>
            </a:r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5816" y="1277347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释其耒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37503" y="1277347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复得兔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timgsa.baidu.com/timg?image&amp;quality=80&amp;size=b9999_10000&amp;sec=1567682902825&amp;di=0ccc228da8b01cb0ea5064aa91eb9b7a&amp;imgtype=0&amp;src=http%3A%2F%2Fimg8.zol.com.cn%2Fbbs%2Fupload%2F24479%2F24478831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 bwMode="auto">
          <a:xfrm>
            <a:off x="-23308" y="-15337"/>
            <a:ext cx="9167308" cy="515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907704" y="1131590"/>
            <a:ext cx="6750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</a:t>
            </a:r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得，而身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11760" y="113333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72200" y="1133331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宋国笑</a:t>
            </a:r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678410" y="1296527"/>
            <a:ext cx="6516086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了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故事，你知道“守株待兔”告诉我们什么道理吗？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40" y="892666"/>
            <a:ext cx="1572980" cy="225514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05" r="3"/>
          <a:stretch>
            <a:fillRect/>
          </a:stretch>
        </p:blipFill>
        <p:spPr>
          <a:xfrm>
            <a:off x="1466850" y="2226872"/>
            <a:ext cx="6542254" cy="5486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52" r="9157"/>
          <a:stretch>
            <a:fillRect/>
          </a:stretch>
        </p:blipFill>
        <p:spPr>
          <a:xfrm>
            <a:off x="2339752" y="1510970"/>
            <a:ext cx="5991225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 descr="http://img4.imgtn.bdimg.com/it/u=4016206234,207273024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6868" name="AutoShape 4" descr="http://img4.imgtn.bdimg.com/it/u=4016206234,2072730242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16" name="图片 15" descr="u=4016206234,2072730242&amp;fm=214&amp;gp=0.jpg"/>
          <p:cNvPicPr>
            <a:picLocks noChangeAspect="1"/>
          </p:cNvPicPr>
          <p:nvPr/>
        </p:nvPicPr>
        <p:blipFill>
          <a:blip r:embed="rId1"/>
          <a:srcRect l="56398" t="20833" b="1389"/>
          <a:stretch>
            <a:fillRect/>
          </a:stretch>
        </p:blipFill>
        <p:spPr>
          <a:xfrm>
            <a:off x="1" y="1857370"/>
            <a:ext cx="1950760" cy="3286130"/>
          </a:xfrm>
          <a:prstGeom prst="rect">
            <a:avLst/>
          </a:prstGeom>
        </p:spPr>
      </p:pic>
      <p:sp>
        <p:nvSpPr>
          <p:cNvPr id="17" name="矩形标注 16"/>
          <p:cNvSpPr/>
          <p:nvPr/>
        </p:nvSpPr>
        <p:spPr>
          <a:xfrm>
            <a:off x="2285984" y="1071552"/>
            <a:ext cx="5143536" cy="2214578"/>
          </a:xfrm>
          <a:prstGeom prst="wedgeRectCallout">
            <a:avLst>
              <a:gd name="adj1" fmla="val -62583"/>
              <a:gd name="adj2" fmla="val 36096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ysClr val="windowText" lastClr="000000"/>
                </a:solidFill>
                <a:ea typeface="黑体" panose="02010609060101010101" pitchFamily="49" charset="-122"/>
              </a:rPr>
              <a:t>        </a:t>
            </a:r>
            <a:r>
              <a:rPr lang="zh-CN" altLang="en-US" sz="3200" dirty="0" smtClean="0">
                <a:solidFill>
                  <a:sysClr val="windowText" lastClr="000000"/>
                </a:solidFill>
                <a:ea typeface="黑体" panose="02010609060101010101" pitchFamily="49" charset="-122"/>
              </a:rPr>
              <a:t>我知道，不努力而抱侥幸心理，指望靠好运气过日子，是不会有好结果的。</a:t>
            </a:r>
            <a:endParaRPr lang="zh-CN" altLang="en-US" sz="3200" dirty="0">
              <a:solidFill>
                <a:sysClr val="windowText" lastClr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605" y="472160"/>
            <a:ext cx="8176895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说一说</a:t>
            </a:r>
            <a:r>
              <a:rPr lang="zh-CN" altLang="en-US" sz="4000" b="1" dirty="0" smtClean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：</a:t>
            </a:r>
            <a:r>
              <a:rPr lang="zh-CN" altLang="en-US" sz="3600" b="1" dirty="0">
                <a:latin typeface="Songti SC" panose="02010600040101010101" pitchFamily="2" charset="-122"/>
                <a:ea typeface="Songti SC" panose="02010600040101010101" pitchFamily="2" charset="-122"/>
              </a:rPr>
              <a:t>种田人</a:t>
            </a:r>
            <a:r>
              <a:rPr lang="zh-CN" altLang="en-US" sz="36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给</a:t>
            </a:r>
            <a:r>
              <a:rPr lang="zh-CN" altLang="en-US" sz="3600" b="1" dirty="0">
                <a:latin typeface="Songti SC" panose="02010600040101010101" pitchFamily="2" charset="-122"/>
                <a:ea typeface="Songti SC" panose="02010600040101010101" pitchFamily="2" charset="-122"/>
              </a:rPr>
              <a:t>你留下了什么印象？</a:t>
            </a:r>
            <a:endParaRPr lang="zh-CN" altLang="en-US" sz="36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537334" y="3912459"/>
            <a:ext cx="63074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做事急于求成，对意外心存侥幸。</a:t>
            </a:r>
            <a:endParaRPr lang="zh-CN" altLang="en-US" sz="32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123906" name="Picture 2" descr="http://www.szbkxd.com/uploadfile/201705/20/035211641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2912416" y="1302591"/>
            <a:ext cx="3143272" cy="258446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pic2.ooopic.com/12/59/59/82b1OOOPIC7f.jpg"/>
          <p:cNvPicPr>
            <a:picLocks noChangeAspect="1" noChangeArrowheads="1"/>
          </p:cNvPicPr>
          <p:nvPr/>
        </p:nvPicPr>
        <p:blipFill>
          <a:blip r:embed="rId1"/>
          <a:srcRect t="48077" r="64231"/>
          <a:stretch>
            <a:fillRect/>
          </a:stretch>
        </p:blipFill>
        <p:spPr bwMode="auto">
          <a:xfrm>
            <a:off x="0" y="2343654"/>
            <a:ext cx="1928794" cy="2799846"/>
          </a:xfrm>
          <a:prstGeom prst="rect">
            <a:avLst/>
          </a:prstGeom>
          <a:noFill/>
        </p:spPr>
      </p:pic>
      <p:pic>
        <p:nvPicPr>
          <p:cNvPr id="8" name="Picture 2" descr="http://pic2.ooopic.com/12/59/59/82b1OOOPIC7f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769" t="48077" r="31923"/>
          <a:stretch>
            <a:fillRect/>
          </a:stretch>
        </p:blipFill>
        <p:spPr bwMode="auto">
          <a:xfrm>
            <a:off x="7410440" y="2357436"/>
            <a:ext cx="1733560" cy="2786064"/>
          </a:xfrm>
          <a:prstGeom prst="rect">
            <a:avLst/>
          </a:prstGeom>
          <a:noFill/>
        </p:spPr>
      </p:pic>
      <p:sp>
        <p:nvSpPr>
          <p:cNvPr id="9" name="矩形标注 8"/>
          <p:cNvSpPr/>
          <p:nvPr/>
        </p:nvSpPr>
        <p:spPr>
          <a:xfrm>
            <a:off x="1676400" y="1824990"/>
            <a:ext cx="5198110" cy="972820"/>
          </a:xfrm>
          <a:prstGeom prst="wedgeRectCallout">
            <a:avLst>
              <a:gd name="adj1" fmla="val -53799"/>
              <a:gd name="adj2" fmla="val 90143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ysClr val="windowText" lastClr="000000"/>
                </a:solidFill>
                <a:ea typeface="黑体" panose="02010609060101010101" pitchFamily="49" charset="-122"/>
              </a:rPr>
              <a:t>        </a:t>
            </a:r>
            <a:r>
              <a:rPr lang="zh-CN" altLang="en-US" sz="2800" b="1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有，比如有的同学梦想能考出好成绩，但却不努力学习。</a:t>
            </a:r>
            <a:endParaRPr lang="zh-CN" altLang="en-US" sz="2800" b="1" dirty="0" smtClean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2051685" y="3187065"/>
            <a:ext cx="5234940" cy="1028065"/>
          </a:xfrm>
          <a:prstGeom prst="wedgeRectCallout">
            <a:avLst>
              <a:gd name="adj1" fmla="val 60395"/>
              <a:gd name="adj2" fmla="val -23625"/>
            </a:avLst>
          </a:prstGeom>
          <a:grpFill/>
          <a:ln>
            <a:solidFill>
              <a:schemeClr val="accent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ysClr val="windowText" lastClr="000000"/>
                </a:solidFill>
                <a:ea typeface="黑体" panose="02010609060101010101" pitchFamily="49" charset="-122"/>
              </a:rPr>
              <a:t>        </a:t>
            </a:r>
            <a:r>
              <a:rPr lang="zh-CN" altLang="en-US" sz="2800" b="1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这种做法不对，要想实现梦想，必须努力付出，认真去做。</a:t>
            </a:r>
            <a:endParaRPr lang="zh-CN" altLang="en-US" sz="2800" b="1" dirty="0" smtClean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509270" y="384175"/>
            <a:ext cx="81248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想一想：</a:t>
            </a: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生活中有没有和守株待兔的农夫类似的人呢？</a:t>
            </a:r>
            <a:endParaRPr lang="zh-CN" altLang="en-US" sz="3200" b="1" dirty="0" smtClean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2653725" y="3340475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endParaRPr kumimoji="1"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927262" y="1675636"/>
            <a:ext cx="1732970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792638" y="1647473"/>
            <a:ext cx="139509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853655" y="3381282"/>
            <a:ext cx="123246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冀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00948" y="1218836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ò</a:t>
            </a:r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nɡ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02210" y="1203598"/>
            <a:ext cx="114300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ɡē</a:t>
            </a:r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nɡ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588266" y="2893336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ì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43738" y="2918108"/>
            <a:ext cx="67056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ì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4859486" y="3423562"/>
            <a:ext cx="1368698" cy="64252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6516216" y="2584989"/>
            <a:ext cx="1872208" cy="1105582"/>
          </a:xfrm>
          <a:prstGeom prst="wedgeEllipseCallout">
            <a:avLst>
              <a:gd name="adj1" fmla="val -65695"/>
              <a:gd name="adj2" fmla="val 45993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希望</a:t>
            </a:r>
            <a:endParaRPr lang="zh-CN" altLang="en-US" sz="4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" grpId="0" animBg="1"/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930261"/>
            <a:ext cx="8176895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读</a:t>
            </a:r>
            <a:r>
              <a:rPr lang="zh-CN" altLang="en-US" sz="3200" b="1" dirty="0" smtClean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  <a:hlinkClick r:id="rId1" action="ppaction://hlinkpres?slideindex=1&amp;slidetitle="/>
              </a:rPr>
              <a:t>《南辕北辙》</a:t>
            </a:r>
            <a:r>
              <a:rPr lang="zh-CN" altLang="en-US" sz="3200" b="1" dirty="0" smtClean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，想一想：故事中的坐车人犯了什么错？</a:t>
            </a:r>
            <a:endParaRPr lang="zh-CN" altLang="en-US" sz="28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pic>
        <p:nvPicPr>
          <p:cNvPr id="3" name="图片 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3715824" y="1379648"/>
            <a:ext cx="335134" cy="4723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4040" y="2525395"/>
            <a:ext cx="803148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故事中的人，他的行动与目的相反，所以结果会离目标越来远。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1313" y="430534"/>
            <a:ext cx="1605280" cy="52197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a typeface="黑体" panose="02010609060101010101" pitchFamily="49" charset="-122"/>
              </a:rPr>
              <a:t>阅读链接</a:t>
            </a:r>
            <a:endParaRPr lang="zh-CN" altLang="en-US" sz="2800" dirty="0" smtClean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290320" y="1268730"/>
            <a:ext cx="6768465" cy="268986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03719" y="1891977"/>
            <a:ext cx="553998" cy="1454244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solidFill>
                  <a:srgbClr val="0000FF"/>
                </a:solidFill>
                <a:ea typeface="黑体" panose="02010609060101010101" pitchFamily="49" charset="-122"/>
              </a:rPr>
              <a:t>守株待兔</a:t>
            </a:r>
            <a:endParaRPr lang="zh-CN" altLang="en-US" sz="2700" dirty="0" smtClean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60975" y="1535738"/>
            <a:ext cx="3254737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ea typeface="黑体" panose="02010609060101010101" pitchFamily="49" charset="-122"/>
              </a:rPr>
              <a:t>遇到兔子撞桩而死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32413" y="2105340"/>
            <a:ext cx="2215991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ea typeface="黑体" panose="02010609060101010101" pitchFamily="49" charset="-122"/>
              </a:rPr>
              <a:t>不费力捡兔子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646680" y="1676400"/>
            <a:ext cx="213995" cy="192913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32413" y="2676844"/>
            <a:ext cx="2562240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ea typeface="黑体" panose="02010609060101010101" pitchFamily="49" charset="-122"/>
              </a:rPr>
              <a:t>放下农具等兔子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32413" y="3248348"/>
            <a:ext cx="152349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ea typeface="黑体" panose="02010609060101010101" pitchFamily="49" charset="-122"/>
              </a:rPr>
              <a:t>被人嘲笑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 flipH="1">
            <a:off x="5801995" y="1659890"/>
            <a:ext cx="203835" cy="1961515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5685" y="2152650"/>
            <a:ext cx="2124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dirty="0" smtClean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不劳而获是</a:t>
            </a:r>
            <a:endParaRPr lang="en-US" altLang="zh-CN" sz="2700" dirty="0" smtClean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2700" dirty="0" smtClean="0">
                <a:solidFill>
                  <a:srgbClr val="0000FF"/>
                </a:solidFill>
                <a:ea typeface="黑体" panose="02010609060101010101" pitchFamily="49" charset="-122"/>
                <a:sym typeface="+mn-ea"/>
              </a:rPr>
              <a:t>不可能的</a:t>
            </a:r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14" grpId="0" bldLvl="0" animBg="1"/>
      <p:bldP spid="20" grpId="0"/>
      <p:bldP spid="21" grpId="0"/>
      <p:bldP spid="22" grpId="0" bldLvl="0" animBg="1"/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10762"/>
            <a:ext cx="7262635" cy="25596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守株待兔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讲的是宋国一个种田人偶尔得到一只兔子，从此他</a:t>
            </a:r>
            <a:r>
              <a:rPr lang="zh-CN" altLang="en-US" sz="27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整天守着树桩等兔子，结果被人嘲笑的故事，告诉我们不要把一件偶然发生的事看成</a:t>
            </a:r>
            <a:r>
              <a:rPr lang="zh-CN" altLang="en-US" sz="27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，要</a:t>
            </a:r>
            <a:r>
              <a:rPr lang="zh-CN" altLang="en-US" sz="27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0236" y="3015935"/>
            <a:ext cx="2625688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不断发生的事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67287" y="2033583"/>
            <a:ext cx="1907134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丢下农具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23966" y="3500761"/>
            <a:ext cx="4286247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勤劳务实，不能存侥幸心理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pic>
        <p:nvPicPr>
          <p:cNvPr id="6146" name="Picture 2" descr="C:\Users\zhangye\Desktop\鞠萍姐姐讲故事：画蛇添足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152518"/>
            <a:ext cx="3257751" cy="244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976393" y="3755816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ea typeface="黑体" panose="02010609060101010101" pitchFamily="49" charset="-122"/>
              </a:rPr>
              <a:t>点击图片      欣赏视频</a:t>
            </a:r>
            <a:endParaRPr lang="zh-CN" altLang="en-US" sz="20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1062638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一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、根据字的意思连线。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000232" y="1803791"/>
            <a:ext cx="92869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走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000232" y="3125394"/>
            <a:ext cx="71438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释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000232" y="3786196"/>
            <a:ext cx="78581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冀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2000232" y="2464593"/>
            <a:ext cx="85725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因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4500562" y="3142937"/>
            <a:ext cx="85725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跑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4429124" y="1785932"/>
            <a:ext cx="128588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放下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4429124" y="2500312"/>
            <a:ext cx="121444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希望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4500879" y="3785562"/>
            <a:ext cx="128588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于是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2499981" y="2792414"/>
            <a:ext cx="2071702" cy="128588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499995" y="2857500"/>
            <a:ext cx="2072005" cy="115443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483485" y="2139315"/>
            <a:ext cx="2088515" cy="129667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499980" y="2221228"/>
            <a:ext cx="2071702" cy="1143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030" y="842546"/>
            <a:ext cx="83489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、用自己的话说一说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守株待兔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的故事。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786103" y="1858847"/>
            <a:ext cx="7643834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有个宋国人在耕作，田里有一个树桩，一只兔子跑过，撞倒树桩，折断脖子死掉了。这个人就放下农具，守在树桩旁，希望再得到兔子。他没能再得到兔子，自己却被宋国人嘲笑。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63905" y="1989455"/>
            <a:ext cx="7616190" cy="15455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提示：注意种田人的神态和心理的变化，以及那个宋国人嘲讽这个农夫时的神态和语气。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7368" y="710466"/>
            <a:ext cx="77323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三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、把今天学的故事找同学一起演一演。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358928" y="159791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守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655072" y="159791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株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951216" y="159791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待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5247107" y="159791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399488" y="159791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1950970" y="3387783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触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3308292" y="338778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颈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4594176" y="3387783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5808305" y="3331794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1929310" y="3380556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3236284" y="3387039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4522168" y="3387039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5761442" y="3378246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399488" y="159791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5175352" y="159237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879208" y="159237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655072" y="159237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358928" y="159716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251520" y="430190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462256" y="462750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288511" y="498205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71889" y="523639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974401" y="2790909"/>
            <a:ext cx="6858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qí</a:t>
            </a:r>
            <a:r>
              <a:rPr lang="en-US" altLang="zh-CN" sz="32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endParaRPr lang="zh-CN" altLang="en-US" sz="32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4" y="985550"/>
            <a:ext cx="12923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shǒu</a:t>
            </a:r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71800" y="978863"/>
            <a:ext cx="8771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zhū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51920" y="978863"/>
            <a:ext cx="10005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dài</a:t>
            </a:r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20072" y="906855"/>
            <a:ext cx="10470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sònɡ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475892" y="861639"/>
            <a:ext cx="10887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ɡēnɡ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36978" y="2779063"/>
            <a:ext cx="891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chù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308292" y="2779063"/>
            <a:ext cx="9220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jǐnɡ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612477" y="2779063"/>
            <a:ext cx="9396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shì</a:t>
            </a:r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176" y="2154765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5199151" y="3082536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15" y="2154765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1563718" y="2647222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3027407" y="581139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耕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955230" y="575499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株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179512" y="1347614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633608" y="55552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64"/>
          <p:cNvSpPr txBox="1"/>
          <p:nvPr/>
        </p:nvSpPr>
        <p:spPr>
          <a:xfrm>
            <a:off x="1659255" y="1347614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899592" y="1347614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颈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5439638" y="2647222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文本框 64"/>
          <p:cNvSpPr txBox="1"/>
          <p:nvPr/>
        </p:nvSpPr>
        <p:spPr>
          <a:xfrm>
            <a:off x="2339752" y="581139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文本框 64"/>
          <p:cNvSpPr txBox="1"/>
          <p:nvPr/>
        </p:nvSpPr>
        <p:spPr>
          <a:xfrm>
            <a:off x="2267744" y="134761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179512" y="575499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守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267494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501066" y="402611"/>
            <a:ext cx="375639" cy="393138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1315269" y="3082536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1309E-6 L 0.54166 0.537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3" y="268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1309E-6 L -3.61111E-6 0.5375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8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5.46465E-7 L -0.00313 0.5415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270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42698E-7 L 0.4 0.5365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0" y="2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42698E-7 L -0.08473 0.5365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6" y="2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41494E-7 L 0.30555 0.3874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78" y="19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1494E-7 L 0.07708 0.4995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2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1494E-7 L 0.06475 0.4995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9" y="2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1494E-7 L 0.50226 0.3874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04" y="19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7" grpId="0"/>
      <p:bldP spid="98" grpId="0"/>
      <p:bldP spid="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8" name="Picture 6" descr="https://timgsa.baidu.com/timg?image&amp;quality=80&amp;size=b9999_10000&amp;sec=1537979657985&amp;di=c085f2a8316fe64a7b96af36982d3c5f&amp;imgtype=jpg&amp;src=http%3A%2F%2Fimg1.imgtn.bdimg.com%2Fit%2Fu%3D2480370596%2C2692747242%26fm%3D214%26gp%3D0.jpg"/>
          <p:cNvPicPr>
            <a:picLocks noChangeAspect="1" noChangeArrowheads="1"/>
          </p:cNvPicPr>
          <p:nvPr/>
        </p:nvPicPr>
        <p:blipFill>
          <a:blip r:embed="rId1" cstate="print"/>
          <a:srcRect r="9526"/>
          <a:stretch>
            <a:fillRect/>
          </a:stretch>
        </p:blipFill>
        <p:spPr bwMode="auto">
          <a:xfrm>
            <a:off x="5948378" y="1005191"/>
            <a:ext cx="1571636" cy="1985849"/>
          </a:xfrm>
          <a:prstGeom prst="rect">
            <a:avLst/>
          </a:prstGeom>
          <a:noFill/>
        </p:spPr>
      </p:pic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645795" y="1072503"/>
            <a:ext cx="4104456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触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9636" name="Picture 4" descr="https://timgsa.baidu.com/timg?image&amp;quality=80&amp;size=b9999_10000&amp;sec=1537979502987&amp;di=7d31936119af5af584cb8724b6e32002&amp;imgtype=0&amp;src=http%3A%2F%2Fimgsrc.baidu.com%2Fimgad%2Fpic%2Fitem%2F3ac79f3df8dcd10009a2c80f798b4710b9122fe5.jpg"/>
          <p:cNvPicPr>
            <a:picLocks noChangeAspect="1" noChangeArrowheads="1"/>
          </p:cNvPicPr>
          <p:nvPr/>
        </p:nvPicPr>
        <p:blipFill>
          <a:blip r:embed="rId2" cstate="print"/>
          <a:srcRect b="7872"/>
          <a:stretch>
            <a:fillRect/>
          </a:stretch>
        </p:blipFill>
        <p:spPr bwMode="auto">
          <a:xfrm>
            <a:off x="2126911" y="1846890"/>
            <a:ext cx="1644000" cy="1071570"/>
          </a:xfrm>
          <a:prstGeom prst="roundRect">
            <a:avLst/>
          </a:prstGeom>
          <a:noFill/>
        </p:spPr>
      </p:pic>
      <p:sp>
        <p:nvSpPr>
          <p:cNvPr id="47" name="矩形 46"/>
          <p:cNvSpPr/>
          <p:nvPr/>
        </p:nvSpPr>
        <p:spPr>
          <a:xfrm>
            <a:off x="4357686" y="1190248"/>
            <a:ext cx="20231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朱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株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0" y="3073400"/>
            <a:ext cx="918083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430530" y="3300095"/>
            <a:ext cx="557339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换偏旁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珠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</a:t>
            </a:r>
            <a:r>
              <a:rPr kumimoji="0" lang="zh-CN" sz="3200" b="1" i="0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株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付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守</a:t>
            </a:r>
            <a:endParaRPr kumimoji="0" lang="zh-CN" altLang="zh-CN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7" grpId="0"/>
      <p:bldP spid="4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1" name="Picture 3" descr="https://timgsa.baidu.com/timg?image&amp;quality=80&amp;size=b9999_10000&amp;sec=1538008154975&amp;di=1eb788389f4808344b66d8e1a0056942&amp;imgtype=0&amp;src=http%3A%2F%2Fimg4.artron.net%2Fauction%2F2011%2Fart000739%2Fd%2Fart0007394069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2E7D5"/>
              </a:clrFrom>
              <a:clrTo>
                <a:srgbClr val="F2E7D5">
                  <a:alpha val="0"/>
                </a:srgbClr>
              </a:clrTo>
            </a:clrChange>
            <a:lum bright="6000" contrast="52000"/>
          </a:blip>
          <a:srcRect b="10125"/>
          <a:stretch>
            <a:fillRect/>
          </a:stretch>
        </p:blipFill>
        <p:spPr bwMode="auto">
          <a:xfrm>
            <a:off x="1632247" y="1990086"/>
            <a:ext cx="5643602" cy="2396598"/>
          </a:xfrm>
          <a:prstGeom prst="round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6933" y="486429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6007" y="420064"/>
            <a:ext cx="530531" cy="8483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耕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75" y="1428750"/>
            <a:ext cx="5053330" cy="714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表示与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有关。本义是犁田。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 descr="隶书-小篆--金文--甲骨文--骨刻文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5F5F7"/>
              </a:clrFrom>
              <a:clrTo>
                <a:srgbClr val="F5F5F7">
                  <a:alpha val="0"/>
                </a:srgbClr>
              </a:clrTo>
            </a:clrChange>
            <a:lum contrast="42000"/>
          </a:blip>
          <a:srcRect l="42924" r="19690"/>
          <a:stretch>
            <a:fillRect/>
          </a:stretch>
        </p:blipFill>
        <p:spPr bwMode="auto">
          <a:xfrm>
            <a:off x="3000364" y="571486"/>
            <a:ext cx="1928826" cy="825487"/>
          </a:xfrm>
          <a:prstGeom prst="rect">
            <a:avLst/>
          </a:prstGeom>
          <a:noFill/>
        </p:spPr>
      </p:pic>
      <p:pic>
        <p:nvPicPr>
          <p:cNvPr id="7" name="Picture 2" descr="隶书-小篆--金文--甲骨文--骨刻文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5F5F7"/>
              </a:clrFrom>
              <a:clrTo>
                <a:srgbClr val="F5F5F7">
                  <a:alpha val="0"/>
                </a:srgbClr>
              </a:clrTo>
            </a:clrChange>
            <a:lum contrast="42000"/>
          </a:blip>
          <a:srcRect r="66768"/>
          <a:stretch>
            <a:fillRect/>
          </a:stretch>
        </p:blipFill>
        <p:spPr bwMode="auto">
          <a:xfrm>
            <a:off x="4929192" y="603236"/>
            <a:ext cx="1714512" cy="825487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6300470" y="2892425"/>
            <a:ext cx="215900" cy="1441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KSO_WPP_MARK_KEY" val="33184522-d7fe-40eb-a334-36bed0d15f46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2634</Words>
  <Application>WPS 演示</Application>
  <PresentationFormat>全屏显示(16:9)</PresentationFormat>
  <Paragraphs>478</Paragraphs>
  <Slides>56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72" baseType="lpstr">
      <vt:lpstr>Arial</vt:lpstr>
      <vt:lpstr>宋体</vt:lpstr>
      <vt:lpstr>Wingdings</vt:lpstr>
      <vt:lpstr>黑体</vt:lpstr>
      <vt:lpstr>Heiti SC Light</vt:lpstr>
      <vt:lpstr>微软雅黑</vt:lpstr>
      <vt:lpstr>楷体</vt:lpstr>
      <vt:lpstr>Calibri</vt:lpstr>
      <vt:lpstr>汉语拼音</vt:lpstr>
      <vt:lpstr>幼圆</vt:lpstr>
      <vt:lpstr>Times New Roman</vt:lpstr>
      <vt:lpstr>Arial Unicode MS</vt:lpstr>
      <vt:lpstr>华文楷体</vt:lpstr>
      <vt:lpstr>Kaiti SC</vt:lpstr>
      <vt:lpstr>Songti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139</cp:revision>
  <dcterms:created xsi:type="dcterms:W3CDTF">2017-03-17T02:28:00Z</dcterms:created>
  <dcterms:modified xsi:type="dcterms:W3CDTF">2022-12-30T12:33:44Z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882396D857934BAFBFE0CF04F3A2E7AC</vt:lpwstr>
  </property>
</Properties>
</file>