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3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48"/>
  </p:handoutMasterIdLst>
  <p:sldIdLst>
    <p:sldId id="1211" r:id="rId3"/>
    <p:sldId id="1012" r:id="rId5"/>
    <p:sldId id="1088" r:id="rId6"/>
    <p:sldId id="1003" r:id="rId7"/>
    <p:sldId id="1087" r:id="rId8"/>
    <p:sldId id="1091" r:id="rId9"/>
    <p:sldId id="1106" r:id="rId10"/>
    <p:sldId id="1107" r:id="rId11"/>
    <p:sldId id="634" r:id="rId12"/>
    <p:sldId id="1001" r:id="rId13"/>
    <p:sldId id="1077" r:id="rId14"/>
    <p:sldId id="1117" r:id="rId15"/>
    <p:sldId id="748" r:id="rId16"/>
    <p:sldId id="996" r:id="rId17"/>
    <p:sldId id="1092" r:id="rId18"/>
    <p:sldId id="1212" r:id="rId19"/>
    <p:sldId id="1110" r:id="rId20"/>
    <p:sldId id="1112" r:id="rId21"/>
    <p:sldId id="1114" r:id="rId22"/>
    <p:sldId id="1013" r:id="rId23"/>
    <p:sldId id="1216" r:id="rId24"/>
    <p:sldId id="1093" r:id="rId25"/>
    <p:sldId id="1094" r:id="rId26"/>
    <p:sldId id="1127" r:id="rId27"/>
    <p:sldId id="1095" r:id="rId28"/>
    <p:sldId id="1125" r:id="rId29"/>
    <p:sldId id="1121" r:id="rId30"/>
    <p:sldId id="1122" r:id="rId31"/>
    <p:sldId id="1215" r:id="rId32"/>
    <p:sldId id="1096" r:id="rId33"/>
    <p:sldId id="1045" r:id="rId34"/>
    <p:sldId id="1082" r:id="rId35"/>
    <p:sldId id="1123" r:id="rId36"/>
    <p:sldId id="1100" r:id="rId37"/>
    <p:sldId id="1131" r:id="rId38"/>
    <p:sldId id="1176" r:id="rId39"/>
    <p:sldId id="1177" r:id="rId40"/>
    <p:sldId id="1084" r:id="rId41"/>
    <p:sldId id="1085" r:id="rId42"/>
    <p:sldId id="1046" r:id="rId43"/>
    <p:sldId id="1129" r:id="rId44"/>
    <p:sldId id="1130" r:id="rId45"/>
    <p:sldId id="1047" r:id="rId46"/>
    <p:sldId id="1048" r:id="rId47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52"/>
    </p:embeddedFont>
    <p:embeddedFont>
      <p:font typeface="楷体" panose="02010609060101010101" pitchFamily="49" charset="-122"/>
      <p:regular r:id="rId53"/>
    </p:embeddedFont>
    <p:embeddedFont>
      <p:font typeface="Calibri" panose="020F0502020204030204" pitchFamily="34" charset="0"/>
      <p:regular r:id="rId54"/>
      <p:bold r:id="rId55"/>
      <p:italic r:id="rId56"/>
      <p:boldItalic r:id="rId57"/>
    </p:embeddedFont>
    <p:embeddedFont>
      <p:font typeface="汉语拼音" panose="020B0604020202020204" pitchFamily="34" charset="0"/>
      <p:regular r:id="rId58"/>
    </p:embeddedFont>
    <p:embeddedFont>
      <p:font typeface="幼圆" panose="02010509060101010101" pitchFamily="49" charset="-122"/>
      <p:regular r:id="rId59"/>
    </p:embeddedFont>
    <p:embeddedFont>
      <p:font typeface="微软雅黑" panose="020B0503020204020204" charset="-122"/>
      <p:regular r:id="rId60"/>
    </p:embeddedFont>
  </p:embeddedFontLst>
  <p:custDataLst>
    <p:tags r:id="rId6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6" userDrawn="1">
          <p15:clr>
            <a:srgbClr val="A4A3A4"/>
          </p15:clr>
        </p15:guide>
        <p15:guide id="2" pos="575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FF0000"/>
    <a:srgbClr val="FF00FF"/>
    <a:srgbClr val="7030A0"/>
    <a:srgbClr val="D60093"/>
    <a:srgbClr val="A38302"/>
    <a:srgbClr val="0066FF"/>
    <a:srgbClr val="FEFCDE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87" d="100"/>
          <a:sy n="87" d="100"/>
        </p:scale>
        <p:origin x="-1110" y="-498"/>
      </p:cViewPr>
      <p:guideLst>
        <p:guide orient="horz" pos="3126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8472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02"/>
        <p:guide pos="22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1" Type="http://schemas.openxmlformats.org/officeDocument/2006/relationships/tags" Target="tags/tag1.xml"/><Relationship Id="rId60" Type="http://schemas.openxmlformats.org/officeDocument/2006/relationships/font" Target="fonts/font9.fntdata"/><Relationship Id="rId6" Type="http://schemas.openxmlformats.org/officeDocument/2006/relationships/slide" Target="slides/slide3.xml"/><Relationship Id="rId59" Type="http://schemas.openxmlformats.org/officeDocument/2006/relationships/font" Target="fonts/font8.fntdata"/><Relationship Id="rId58" Type="http://schemas.openxmlformats.org/officeDocument/2006/relationships/font" Target="fonts/font7.fntdata"/><Relationship Id="rId57" Type="http://schemas.openxmlformats.org/officeDocument/2006/relationships/font" Target="fonts/font6.fntdata"/><Relationship Id="rId56" Type="http://schemas.openxmlformats.org/officeDocument/2006/relationships/font" Target="fonts/font5.fntdata"/><Relationship Id="rId55" Type="http://schemas.openxmlformats.org/officeDocument/2006/relationships/font" Target="fonts/font4.fntdata"/><Relationship Id="rId54" Type="http://schemas.openxmlformats.org/officeDocument/2006/relationships/font" Target="fonts/font3.fntdata"/><Relationship Id="rId53" Type="http://schemas.openxmlformats.org/officeDocument/2006/relationships/font" Target="fonts/font2.fntdata"/><Relationship Id="rId52" Type="http://schemas.openxmlformats.org/officeDocument/2006/relationships/font" Target="fonts/font1.fntdata"/><Relationship Id="rId51" Type="http://schemas.openxmlformats.org/officeDocument/2006/relationships/tableStyles" Target="tableStyles.xml"/><Relationship Id="rId50" Type="http://schemas.openxmlformats.org/officeDocument/2006/relationships/viewProps" Target="viewProps.xml"/><Relationship Id="rId5" Type="http://schemas.openxmlformats.org/officeDocument/2006/relationships/slide" Target="slides/slide2.xml"/><Relationship Id="rId49" Type="http://schemas.openxmlformats.org/officeDocument/2006/relationships/presProps" Target="presProps.xml"/><Relationship Id="rId48" Type="http://schemas.openxmlformats.org/officeDocument/2006/relationships/handoutMaster" Target="handoutMasters/handoutMaster1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  <a:lvl2pPr>
              <a:defRPr>
                <a:ea typeface="黑体" panose="02010609060101010101" pitchFamily="49" charset="-122"/>
              </a:defRPr>
            </a:lvl2pPr>
            <a:lvl3pPr>
              <a:defRPr>
                <a:ea typeface="黑体" panose="02010609060101010101" pitchFamily="49" charset="-122"/>
              </a:defRPr>
            </a:lvl3pPr>
            <a:lvl4pPr>
              <a:defRPr>
                <a:ea typeface="黑体" panose="02010609060101010101" pitchFamily="49" charset="-122"/>
              </a:defRPr>
            </a:lvl4pPr>
            <a:lvl5pPr>
              <a:defRPr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黑体" panose="02010609060101010101" pitchFamily="49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5" Type="http://schemas.openxmlformats.org/officeDocument/2006/relationships/theme" Target="../theme/theme1.xml"/><Relationship Id="rId34" Type="http://schemas.openxmlformats.org/officeDocument/2006/relationships/image" Target="../media/image3.jpeg"/><Relationship Id="rId33" Type="http://schemas.openxmlformats.org/officeDocument/2006/relationships/image" Target="../media/image2.png"/><Relationship Id="rId32" Type="http://schemas.openxmlformats.org/officeDocument/2006/relationships/image" Target="../media/image1.png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1" name="Picture 5"/>
          <p:cNvPicPr>
            <a:picLocks noChangeAspect="1" noChangeArrowheads="1"/>
          </p:cNvPicPr>
          <p:nvPr userDrawn="1"/>
        </p:nvPicPr>
        <p:blipFill>
          <a:blip r:embed="rId32"/>
          <a:srcRect l="7864" r="5075" b="34564"/>
          <a:stretch>
            <a:fillRect/>
          </a:stretch>
        </p:blipFill>
        <p:spPr bwMode="auto">
          <a:xfrm>
            <a:off x="0" y="4286262"/>
            <a:ext cx="9144000" cy="8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anose="02010609060101010101" pitchFamily="49" charset="-122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1184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7  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鹿角和鹿腿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1378" name="Picture 2" descr="https://timgsa.baidu.com/timg?image&amp;quality=80&amp;size=b9999_10000&amp;sec=1538402583537&amp;di=11858a832accaff8400af55185c29644&amp;imgtype=0&amp;src=http%3A%2F%2Fimgsrc.baidu.com%2Fimgad%2Fpic%2Fitem%2Fd1160924ab18972b1fa23fe3edcd7b899e510a7a.jpg"/>
          <p:cNvPicPr>
            <a:picLocks noChangeAspect="1" noChangeArrowheads="1"/>
          </p:cNvPicPr>
          <p:nvPr userDrawn="1"/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rcRect b="5500"/>
          <a:stretch>
            <a:fillRect/>
          </a:stretch>
        </p:blipFill>
        <p:spPr bwMode="auto">
          <a:xfrm>
            <a:off x="7143769" y="4026810"/>
            <a:ext cx="785818" cy="111669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</p:sldLayoutIdLst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8.xml"/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hyperlink" Target="&#19971;&#24425;&#19977;&#19979;&#23383;&#35789;&#21548;&#20889;7&#40575;&#35282;&#21644;&#40575;&#33151;.mp4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9.png"/><Relationship Id="rId2" Type="http://schemas.openxmlformats.org/officeDocument/2006/relationships/image" Target="../media/image22.jpeg"/><Relationship Id="rId1" Type="http://schemas.openxmlformats.org/officeDocument/2006/relationships/hyperlink" Target="&#38142;&#25509;1&#65306;&#40575;&#21644;&#29422;&#23376;.pptx#1.%20PowerPoint%20&#28436;&#31034;&#25991;&#31295;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1" Type="http://schemas.openxmlformats.org/officeDocument/2006/relationships/hyperlink" Target="&#38142;&#25509;1&#65306;&#40575;&#21644;&#29422;&#23376;.pptx#2.%20PowerPoint%20&#28436;&#31034;&#25991;&#31295;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hyperlink" Target="&#19971;&#24425;-&#35838;&#25991;&#26391;&#35835;-7&#40575;&#35282;&#21644;&#40575;&#33151;.mp4" TargetMode="Externa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6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1" Type="http://schemas.openxmlformats.org/officeDocument/2006/relationships/hyperlink" Target="&#19977;&#19979;&#29983;&#23383;&#35270;&#39057;7&#40575;&#35282;&#21644;&#40575;&#33151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s0.bdstatic.com/70cFuHSh_Q1YnxGkpoWK1HF6hhy/it/u=3007256317,3909133063&amp;fm=26&amp;gp=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0" y="10017"/>
            <a:ext cx="9183650" cy="516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7" y="4641260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矩形 8"/>
          <p:cNvSpPr/>
          <p:nvPr/>
        </p:nvSpPr>
        <p:spPr>
          <a:xfrm flipH="1">
            <a:off x="-36512" y="116330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anose="02010609060101010101" pitchFamily="49" charset="-122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139691" y="110686"/>
            <a:ext cx="1646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语文  三年级  </a:t>
            </a:r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下</a:t>
            </a:r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897" y="4238670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文本框 15">
            <a:hlinkClick r:id="" action="ppaction://hlinkshowjump?jump=nextslide"/>
          </p:cNvPr>
          <p:cNvSpPr txBox="1"/>
          <p:nvPr/>
        </p:nvSpPr>
        <p:spPr>
          <a:xfrm>
            <a:off x="7275010" y="4227934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sp>
        <p:nvSpPr>
          <p:cNvPr id="17" name="文本框 14">
            <a:hlinkClick r:id="rId3" action="ppaction://hlinksldjump"/>
          </p:cNvPr>
          <p:cNvSpPr txBox="1"/>
          <p:nvPr/>
        </p:nvSpPr>
        <p:spPr>
          <a:xfrm>
            <a:off x="7275010" y="4619912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1619671" y="1297959"/>
            <a:ext cx="6271081" cy="1177245"/>
          </a:xfrm>
          <a:prstGeom prst="rect">
            <a:avLst/>
          </a:prstGeom>
          <a:solidFill>
            <a:schemeClr val="bg1">
              <a:alpha val="63000"/>
            </a:scheme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72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7  </a:t>
            </a:r>
            <a:r>
              <a:rPr lang="zh-CN" altLang="en-US" sz="72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鹿角和鹿腿</a:t>
            </a:r>
            <a:endParaRPr lang="zh-CN" altLang="en-US" sz="7200" b="1" dirty="0" smtClean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8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367" y="1275606"/>
            <a:ext cx="2215515" cy="1607820"/>
          </a:xfrm>
          <a:prstGeom prst="rect">
            <a:avLst/>
          </a:prstGeom>
        </p:spPr>
      </p:pic>
      <p:cxnSp>
        <p:nvCxnSpPr>
          <p:cNvPr id="84" name="直线连接符 75"/>
          <p:cNvCxnSpPr/>
          <p:nvPr/>
        </p:nvCxnSpPr>
        <p:spPr>
          <a:xfrm flipV="1">
            <a:off x="6684130" y="2202379"/>
            <a:ext cx="1725865" cy="98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图片 8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968" y="2033776"/>
            <a:ext cx="3115462" cy="2743220"/>
          </a:xfrm>
          <a:prstGeom prst="rect">
            <a:avLst/>
          </a:prstGeom>
        </p:spPr>
      </p:pic>
      <p:sp>
        <p:nvSpPr>
          <p:cNvPr id="87" name="文本框 64"/>
          <p:cNvSpPr txBox="1"/>
          <p:nvPr/>
        </p:nvSpPr>
        <p:spPr>
          <a:xfrm>
            <a:off x="3470371" y="2526233"/>
            <a:ext cx="1800200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6" name="文本框 64"/>
          <p:cNvSpPr txBox="1"/>
          <p:nvPr/>
        </p:nvSpPr>
        <p:spPr>
          <a:xfrm>
            <a:off x="6461878" y="1765815"/>
            <a:ext cx="2214578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半包围  </a:t>
            </a: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9" name="文本框 64"/>
          <p:cNvSpPr txBox="1"/>
          <p:nvPr/>
        </p:nvSpPr>
        <p:spPr>
          <a:xfrm>
            <a:off x="179512" y="627534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鹿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7" y="51470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419872" y="123359"/>
            <a:ext cx="456833" cy="456366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</p:grpSp>
      <p:cxnSp>
        <p:nvCxnSpPr>
          <p:cNvPr id="135" name="直线连接符 5"/>
          <p:cNvCxnSpPr/>
          <p:nvPr/>
        </p:nvCxnSpPr>
        <p:spPr>
          <a:xfrm>
            <a:off x="3221922" y="2961547"/>
            <a:ext cx="2192665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图片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63" y="2454796"/>
            <a:ext cx="1965436" cy="1643074"/>
          </a:xfrm>
          <a:prstGeom prst="rect">
            <a:avLst/>
          </a:prstGeom>
        </p:spPr>
      </p:pic>
      <p:cxnSp>
        <p:nvCxnSpPr>
          <p:cNvPr id="56" name="直线连接符 75"/>
          <p:cNvCxnSpPr/>
          <p:nvPr/>
        </p:nvCxnSpPr>
        <p:spPr>
          <a:xfrm flipV="1">
            <a:off x="683338" y="3383489"/>
            <a:ext cx="1725865" cy="98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64"/>
          <p:cNvSpPr txBox="1"/>
          <p:nvPr/>
        </p:nvSpPr>
        <p:spPr>
          <a:xfrm>
            <a:off x="650000" y="2934223"/>
            <a:ext cx="1728192" cy="437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独体  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文本框 64"/>
          <p:cNvSpPr txBox="1"/>
          <p:nvPr/>
        </p:nvSpPr>
        <p:spPr>
          <a:xfrm>
            <a:off x="3707904" y="627534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匀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文本框 64"/>
          <p:cNvSpPr txBox="1"/>
          <p:nvPr/>
        </p:nvSpPr>
        <p:spPr>
          <a:xfrm>
            <a:off x="2987824" y="1228422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狮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文本框 64"/>
          <p:cNvSpPr txBox="1"/>
          <p:nvPr/>
        </p:nvSpPr>
        <p:spPr>
          <a:xfrm>
            <a:off x="853184" y="627534"/>
            <a:ext cx="766488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塘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文本框 64"/>
          <p:cNvSpPr txBox="1"/>
          <p:nvPr/>
        </p:nvSpPr>
        <p:spPr>
          <a:xfrm>
            <a:off x="1619673" y="627534"/>
            <a:ext cx="648072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映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文本框 64"/>
          <p:cNvSpPr txBox="1"/>
          <p:nvPr/>
        </p:nvSpPr>
        <p:spPr>
          <a:xfrm>
            <a:off x="2339753" y="627534"/>
            <a:ext cx="720080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欣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3" name="文本框 64"/>
          <p:cNvSpPr txBox="1"/>
          <p:nvPr/>
        </p:nvSpPr>
        <p:spPr>
          <a:xfrm>
            <a:off x="161747" y="1228422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致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4" name="文本框 64"/>
          <p:cNvSpPr txBox="1"/>
          <p:nvPr/>
        </p:nvSpPr>
        <p:spPr>
          <a:xfrm>
            <a:off x="899592" y="1228422"/>
            <a:ext cx="566811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配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619672" y="1223883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传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文本框 64"/>
          <p:cNvSpPr txBox="1"/>
          <p:nvPr/>
        </p:nvSpPr>
        <p:spPr>
          <a:xfrm>
            <a:off x="2339752" y="1228422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哎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7" name="文本框 64"/>
          <p:cNvSpPr txBox="1"/>
          <p:nvPr/>
        </p:nvSpPr>
        <p:spPr>
          <a:xfrm>
            <a:off x="3707904" y="1228422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叹</a:t>
            </a:r>
            <a:endParaRPr lang="zh-CN" altLang="en-US" sz="36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122" y="3169176"/>
            <a:ext cx="2143760" cy="1607820"/>
          </a:xfrm>
          <a:prstGeom prst="rect">
            <a:avLst/>
          </a:prstGeom>
        </p:spPr>
      </p:pic>
      <p:cxnSp>
        <p:nvCxnSpPr>
          <p:cNvPr id="69" name="直线连接符 75"/>
          <p:cNvCxnSpPr/>
          <p:nvPr/>
        </p:nvCxnSpPr>
        <p:spPr>
          <a:xfrm flipV="1">
            <a:off x="6665885" y="4095960"/>
            <a:ext cx="1725865" cy="98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4"/>
          <p:cNvSpPr txBox="1"/>
          <p:nvPr/>
        </p:nvSpPr>
        <p:spPr>
          <a:xfrm>
            <a:off x="6594447" y="3633996"/>
            <a:ext cx="1728192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  结构</a:t>
            </a:r>
            <a:endParaRPr lang="zh-CN" altLang="en-US" sz="2400" b="1" dirty="0">
              <a:solidFill>
                <a:schemeClr val="accent2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" name="文本框 64"/>
          <p:cNvSpPr txBox="1"/>
          <p:nvPr/>
        </p:nvSpPr>
        <p:spPr>
          <a:xfrm>
            <a:off x="3027407" y="627534"/>
            <a:ext cx="608489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赏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2337E-6 L 0.77795 0.30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889" y="15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72337E-6 L 0.22326 0.4578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63" y="228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3.72337E-6 L 0.21667 0.4578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33" y="228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2337E-6 L 0.20486 0.4578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3" y="228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2337E-6 L 0.45868 0.681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34" y="340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2337E-6 L -0.27726 0.5418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72" y="270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85335E-6 L 0.51215 0.3408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08" y="17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85335E-6 L 0.22899 0.480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41" y="240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06514E-6 L 0.21875 0.4816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38" y="240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85335E-6 L 0.21094 0.4668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38" y="23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5335E-6 L 0.19531 0.4668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57" y="23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5335E-6 L 0.02187 0.5507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4" y="275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1"/>
          <p:cNvSpPr txBox="1">
            <a:spLocks noChangeArrowheads="1"/>
          </p:cNvSpPr>
          <p:nvPr/>
        </p:nvSpPr>
        <p:spPr bwMode="auto">
          <a:xfrm>
            <a:off x="3909317" y="555645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2" name="组合 101"/>
          <p:cNvGrpSpPr/>
          <p:nvPr/>
        </p:nvGrpSpPr>
        <p:grpSpPr>
          <a:xfrm>
            <a:off x="3419872" y="627534"/>
            <a:ext cx="456833" cy="456366"/>
            <a:chOff x="631825" y="5181600"/>
            <a:chExt cx="1554163" cy="1552575"/>
          </a:xfrm>
        </p:grpSpPr>
        <p:sp>
          <p:nvSpPr>
            <p:cNvPr id="10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1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2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3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3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3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3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3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49945" y="1071552"/>
            <a:ext cx="4104456" cy="807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加一加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斤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欠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欣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477339" y="1257653"/>
            <a:ext cx="179451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塘</a:t>
            </a:r>
            <a:endParaRPr lang="zh-CN" altLang="en-US" sz="2800" b="1" dirty="0">
              <a:ea typeface="黑体" panose="02010609060101010101" pitchFamily="49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16555" y="2139702"/>
            <a:ext cx="4798695" cy="7143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哎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叹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都和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有关系。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011850" y="3331336"/>
            <a:ext cx="19608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ea typeface="黑体" panose="02010609060101010101" pitchFamily="49" charset="-122"/>
              </a:rPr>
              <a:t>字理识字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TextBox 37"/>
          <p:cNvSpPr txBox="1"/>
          <p:nvPr/>
        </p:nvSpPr>
        <p:spPr>
          <a:xfrm>
            <a:off x="1011555" y="2139702"/>
            <a:ext cx="2025015" cy="7143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归类识字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916555" y="3147814"/>
            <a:ext cx="4218940" cy="1309370"/>
            <a:chOff x="4593" y="5182"/>
            <a:chExt cx="6644" cy="2062"/>
          </a:xfrm>
        </p:grpSpPr>
        <p:pic>
          <p:nvPicPr>
            <p:cNvPr id="49153" name="Picture 1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rcRect t="18035"/>
            <a:stretch>
              <a:fillRect/>
            </a:stretch>
          </p:blipFill>
          <p:spPr bwMode="auto">
            <a:xfrm>
              <a:off x="4593" y="5182"/>
              <a:ext cx="6645" cy="2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" name="矩形 2"/>
            <p:cNvSpPr/>
            <p:nvPr/>
          </p:nvSpPr>
          <p:spPr>
            <a:xfrm>
              <a:off x="5613" y="6641"/>
              <a:ext cx="567" cy="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黑体" panose="02010609060101010101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6951" y="6641"/>
              <a:ext cx="567" cy="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黑体" panose="02010609060101010101" pitchFamily="49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8525" y="6632"/>
              <a:ext cx="567" cy="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黑体" panose="02010609060101010101" pitchFamily="49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881" y="6632"/>
              <a:ext cx="567" cy="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7" grpId="0"/>
      <p:bldP spid="43" grpId="0"/>
      <p:bldP spid="51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11349" y="3720172"/>
            <a:ext cx="156966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ea typeface="黑体" panose="02010609060101010101" pitchFamily="49" charset="-122"/>
              </a:rPr>
              <a:t>前鼻音</a:t>
            </a:r>
            <a:endParaRPr lang="zh-CN" altLang="en-US" sz="3600" dirty="0">
              <a:ea typeface="黑体" panose="02010609060101010101" pitchFamily="49" charset="-122"/>
            </a:endParaRPr>
          </a:p>
        </p:txBody>
      </p:sp>
      <p:graphicFrame>
        <p:nvGraphicFramePr>
          <p:cNvPr id="9" name="Group 12"/>
          <p:cNvGraphicFramePr>
            <a:graphicFrameLocks noGrp="1"/>
          </p:cNvGraphicFramePr>
          <p:nvPr/>
        </p:nvGraphicFramePr>
        <p:xfrm>
          <a:off x="571472" y="1916576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23"/>
          <p:cNvSpPr txBox="1"/>
          <p:nvPr/>
        </p:nvSpPr>
        <p:spPr>
          <a:xfrm>
            <a:off x="609307" y="1817866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匀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11" name="Group 12"/>
          <p:cNvGraphicFramePr>
            <a:graphicFrameLocks noGrp="1"/>
          </p:cNvGraphicFramePr>
          <p:nvPr/>
        </p:nvGraphicFramePr>
        <p:xfrm>
          <a:off x="4929190" y="1916576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TextBox 23"/>
          <p:cNvSpPr txBox="1"/>
          <p:nvPr/>
        </p:nvSpPr>
        <p:spPr>
          <a:xfrm>
            <a:off x="4967025" y="1817866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禁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24"/>
          <p:cNvSpPr txBox="1"/>
          <p:nvPr/>
        </p:nvSpPr>
        <p:spPr>
          <a:xfrm>
            <a:off x="786737" y="1059320"/>
            <a:ext cx="1485720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y</a:t>
            </a:r>
            <a:r>
              <a:rPr lang="en-US" altLang="zh-CN" sz="5000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ún</a:t>
            </a:r>
            <a:endParaRPr lang="en-US" altLang="zh-CN" sz="5000" dirty="0" err="1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5144770" y="1059329"/>
            <a:ext cx="1391285" cy="8375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j</a:t>
            </a:r>
            <a:r>
              <a:rPr lang="en-US" altLang="zh-CN" sz="5000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īn</a:t>
            </a:r>
            <a:endParaRPr lang="en-US" altLang="zh-CN" sz="5000" dirty="0" err="1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graphicFrame>
        <p:nvGraphicFramePr>
          <p:cNvPr id="15" name="Group 12"/>
          <p:cNvGraphicFramePr>
            <a:graphicFrameLocks noGrp="1"/>
          </p:cNvGraphicFramePr>
          <p:nvPr/>
        </p:nvGraphicFramePr>
        <p:xfrm>
          <a:off x="2714612" y="1916259"/>
          <a:ext cx="1481202" cy="1528747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14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6" name="TextBox 23"/>
          <p:cNvSpPr txBox="1"/>
          <p:nvPr/>
        </p:nvSpPr>
        <p:spPr>
          <a:xfrm>
            <a:off x="2744827" y="1859459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2714612" y="1092658"/>
            <a:ext cx="1485720" cy="83869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r>
              <a:rPr lang="en-US" altLang="zh-CN" sz="5000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èn</a:t>
            </a:r>
            <a:endParaRPr lang="en-US" altLang="zh-CN" sz="5000" dirty="0" err="1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7000860" y="1916576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1" name="TextBox 23"/>
          <p:cNvSpPr txBox="1"/>
          <p:nvPr/>
        </p:nvSpPr>
        <p:spPr>
          <a:xfrm>
            <a:off x="7038695" y="1817866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怨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7072630" y="987574"/>
            <a:ext cx="1642745" cy="8375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yu</a:t>
            </a:r>
            <a:r>
              <a:rPr lang="en-US" altLang="zh-CN" sz="5000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àn</a:t>
            </a:r>
            <a:endParaRPr lang="en-US" altLang="zh-CN" sz="5000" dirty="0" err="1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>
            <a:off x="4147493" y="286051"/>
            <a:ext cx="14547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易读错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51"/>
          <p:cNvGrpSpPr/>
          <p:nvPr/>
        </p:nvGrpSpPr>
        <p:grpSpPr>
          <a:xfrm>
            <a:off x="3658048" y="359076"/>
            <a:ext cx="456833" cy="456366"/>
            <a:chOff x="631825" y="5181600"/>
            <a:chExt cx="1554163" cy="1552575"/>
          </a:xfrm>
        </p:grpSpPr>
        <p:sp>
          <p:nvSpPr>
            <p:cNvPr id="5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8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8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8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3" grpId="0"/>
      <p:bldP spid="14" grpId="0"/>
      <p:bldP spid="17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607977" y="2149381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" name="TextBox 23"/>
          <p:cNvSpPr txBox="1"/>
          <p:nvPr/>
        </p:nvSpPr>
        <p:spPr>
          <a:xfrm>
            <a:off x="645812" y="2050671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鹿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966460" y="1363889"/>
            <a:ext cx="1331137" cy="8375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0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lù</a:t>
            </a:r>
            <a:endParaRPr lang="en-US" altLang="zh-CN" sz="5000" b="1" dirty="0">
              <a:solidFill>
                <a:prstClr val="black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1" name="TextBox 11"/>
          <p:cNvSpPr txBox="1">
            <a:spLocks noChangeArrowheads="1"/>
          </p:cNvSpPr>
          <p:nvPr/>
        </p:nvSpPr>
        <p:spPr bwMode="auto">
          <a:xfrm>
            <a:off x="4003983" y="286051"/>
            <a:ext cx="14547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易写错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3514538" y="359076"/>
            <a:ext cx="456833" cy="456366"/>
            <a:chOff x="631825" y="5181600"/>
            <a:chExt cx="1554163" cy="1552575"/>
          </a:xfrm>
        </p:grpSpPr>
        <p:sp>
          <p:nvSpPr>
            <p:cNvPr id="53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4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9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0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1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2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3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4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5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6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7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8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69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0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1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2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3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4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5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6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7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8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79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80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81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82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83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84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</p:grpSp>
      <p:sp>
        <p:nvSpPr>
          <p:cNvPr id="88" name="线形标注 1 87"/>
          <p:cNvSpPr/>
          <p:nvPr/>
        </p:nvSpPr>
        <p:spPr>
          <a:xfrm>
            <a:off x="1767196" y="933359"/>
            <a:ext cx="2842260" cy="683260"/>
          </a:xfrm>
          <a:prstGeom prst="borderCallout1">
            <a:avLst>
              <a:gd name="adj1" fmla="val 103717"/>
              <a:gd name="adj2" fmla="val 9830"/>
              <a:gd name="adj3" fmla="val 281651"/>
              <a:gd name="adj4" fmla="val -6469"/>
            </a:avLst>
          </a:prstGeom>
          <a:grp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rgbClr val="FF0000"/>
                </a:solidFill>
                <a:ea typeface="黑体" panose="02010609060101010101" pitchFamily="49" charset="-122"/>
              </a:rPr>
              <a:t>里面没有横</a:t>
            </a:r>
            <a:endParaRPr lang="zh-CN" altLang="en-US" sz="3600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graphicFrame>
        <p:nvGraphicFramePr>
          <p:cNvPr id="43" name="Group 12"/>
          <p:cNvGraphicFramePr>
            <a:graphicFrameLocks noGrp="1"/>
          </p:cNvGraphicFramePr>
          <p:nvPr/>
        </p:nvGraphicFramePr>
        <p:xfrm>
          <a:off x="4465629" y="2220819"/>
          <a:ext cx="1481202" cy="1528636"/>
        </p:xfrm>
        <a:graphic>
          <a:graphicData uri="http://schemas.openxmlformats.org/drawingml/2006/table">
            <a:tbl>
              <a:tblPr/>
              <a:tblGrid>
                <a:gridCol w="740601"/>
                <a:gridCol w="740601"/>
              </a:tblGrid>
              <a:tr h="7790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4960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27" marR="58027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4" name="TextBox 23"/>
          <p:cNvSpPr txBox="1"/>
          <p:nvPr/>
        </p:nvSpPr>
        <p:spPr>
          <a:xfrm>
            <a:off x="4503464" y="2122109"/>
            <a:ext cx="1420517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赏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4324341" y="1358807"/>
            <a:ext cx="2374106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000" b="1" dirty="0" err="1" smtClean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shǎn</a:t>
            </a:r>
            <a:r>
              <a:rPr lang="en-US" altLang="zh-CN" sz="5400" b="1" dirty="0" err="1">
                <a:latin typeface="宋体" panose="02010600030101010101" pitchFamily="2" charset="-122"/>
                <a:ea typeface="宋体" panose="02010600030101010101" pitchFamily="2" charset="-122"/>
                <a:cs typeface="汉语拼音" panose="020B0604020202020204" pitchFamily="34" charset="0"/>
              </a:rPr>
              <a:t>ɡ</a:t>
            </a:r>
            <a:endParaRPr lang="zh-CN" altLang="en-US" sz="5400" b="1" dirty="0">
              <a:latin typeface="宋体" panose="02010600030101010101" pitchFamily="2" charset="-122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85" name="线形标注 1 84"/>
          <p:cNvSpPr/>
          <p:nvPr/>
        </p:nvSpPr>
        <p:spPr>
          <a:xfrm>
            <a:off x="6228184" y="2956953"/>
            <a:ext cx="2607945" cy="763406"/>
          </a:xfrm>
          <a:prstGeom prst="borderCallout1">
            <a:avLst>
              <a:gd name="adj1" fmla="val 50306"/>
              <a:gd name="adj2" fmla="val -194"/>
              <a:gd name="adj3" fmla="val 76838"/>
              <a:gd name="adj4" fmla="val -29705"/>
            </a:avLst>
          </a:prstGeom>
          <a:grpFill/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FF0000"/>
                </a:solidFill>
                <a:ea typeface="黑体" panose="02010609060101010101" pitchFamily="49" charset="-122"/>
              </a:rPr>
              <a:t>这是一点</a:t>
            </a:r>
            <a:endParaRPr lang="zh-CN" altLang="en-US" sz="3200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bldLvl="0" animBg="1"/>
      <p:bldP spid="8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523441" y="426641"/>
            <a:ext cx="194421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  <a:endParaRPr lang="zh-CN" altLang="en-US" sz="28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69009" y="545487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2551" y="542635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anose="02010609060101010101" pitchFamily="49" charset="-122"/>
            </a:endParaRPr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499745" y="1030605"/>
            <a:ext cx="7804785" cy="10763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匀称：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均匀，比例和谐。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本课指鹿很满意自己的体型。</a:t>
            </a:r>
            <a:endParaRPr lang="zh-CN" altLang="en-US" sz="32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95284" y="2998129"/>
            <a:ext cx="8072494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抱怨：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心中不满。数说别人不对，埋怨。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22755" y="2106930"/>
            <a:ext cx="5735955" cy="5835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她因为身材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匀称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被选入舞蹈队。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06245" y="3669030"/>
            <a:ext cx="4984115" cy="5835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我们不应该总是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抱怨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别人。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87987" y="843558"/>
            <a:ext cx="486219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机灵：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聪明伶俐，机智。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57162" y="3068305"/>
            <a:ext cx="7215238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犹豫：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拿不定主意。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96367" y="1469033"/>
            <a:ext cx="5899150" cy="583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表妹是一个十分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机灵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的小女孩。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pic>
        <p:nvPicPr>
          <p:cNvPr id="4098" name="Picture 2" descr="https://timgsa.baidu.com/timg?image&amp;quality=80&amp;size=b9999_10000&amp;sec=1568097565627&amp;di=1eda08e5c538fb994fb01c6c7afa48b7&amp;imgtype=0&amp;src=http%3A%2F%2Fimage.bitauto.com%2Fdealer%2Fnews%2F100019763%2F0b9e149d-4d33-49ed-9f45-7ffaaeb8129a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668" y="2665742"/>
            <a:ext cx="1832620" cy="141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0865" y="987574"/>
            <a:ext cx="8020685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没精打采：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形容不高兴、不振作。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本课指鹿抱怨自己的腿的时候不高兴。</a:t>
            </a:r>
            <a:endParaRPr lang="zh-CN" altLang="en-US" sz="32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3568" y="2503537"/>
            <a:ext cx="7907982" cy="10763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ea typeface="黑体" panose="02010609060101010101" pitchFamily="49" charset="-122"/>
              </a:rPr>
              <a:t>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我们的风筝被风吹走了，我们只好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没精打采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地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回家了。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42910" y="627370"/>
            <a:ext cx="4071966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灰心丧气：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（因遭到困难、失败）意志消沉。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本课是说狮子追不到鹿灰心丧气。</a:t>
            </a:r>
            <a:endParaRPr lang="zh-CN" altLang="en-US" sz="32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2620" y="2847975"/>
            <a:ext cx="3916680" cy="15684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ea typeface="黑体" panose="02010609060101010101" pitchFamily="49" charset="-122"/>
              </a:rPr>
              <a:t>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无论何时,不管怎样,我决不允许自己有一点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灰心丧气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pic>
        <p:nvPicPr>
          <p:cNvPr id="36866" name="Picture 2" descr="https://timgsa.baidu.com/timg?image&amp;quality=80&amp;size=b9999_10000&amp;sec=1538410584508&amp;di=e3402d15062d80bc641e932474c9d1f4&amp;imgtype=0&amp;src=http%3A%2F%2Fimg.39yst.com%2Fuploads%2F2015%2F0707%2F1436250875640.jpg"/>
          <p:cNvPicPr>
            <a:picLocks noChangeAspect="1" noChangeArrowheads="1"/>
          </p:cNvPicPr>
          <p:nvPr/>
        </p:nvPicPr>
        <p:blipFill>
          <a:blip r:embed="rId1"/>
          <a:srcRect b="9999"/>
          <a:stretch>
            <a:fillRect/>
          </a:stretch>
        </p:blipFill>
        <p:spPr bwMode="auto">
          <a:xfrm>
            <a:off x="4933952" y="627367"/>
            <a:ext cx="3810000" cy="3429024"/>
          </a:xfrm>
          <a:prstGeom prst="round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536936" y="436158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90" y="488835"/>
            <a:ext cx="366860" cy="45633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37920" y="998220"/>
            <a:ext cx="88060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读课文，思考：课文讲了鹿的一件什么事？</a:t>
            </a:r>
            <a:endPara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1155" y="1779662"/>
            <a:ext cx="8072494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一开始，鹿非常</a:t>
            </a:r>
            <a:r>
              <a:rPr lang="zh-CN" altLang="en-US" sz="32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自己美丽的角，而抱怨四条</a:t>
            </a:r>
            <a:r>
              <a:rPr lang="zh-CN" altLang="en-US" sz="32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，当狮子扑来时，鹿有力的长腿帮助他</a:t>
            </a:r>
            <a:r>
              <a:rPr lang="zh-CN" altLang="en-US" sz="32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，而美丽的角却害他差点儿送命。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427984" y="185679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欣赏</a:t>
            </a:r>
            <a:endParaRPr lang="zh-CN" altLang="en-US" sz="24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83768" y="231844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难看的腿</a:t>
            </a:r>
            <a:endParaRPr lang="zh-CN" altLang="en-US" sz="24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47864" y="2830165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狮口逃生</a:t>
            </a:r>
            <a:endParaRPr lang="zh-CN" altLang="en-US" sz="24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4490" y="3840872"/>
            <a:ext cx="8806080" cy="58477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这个惊险的故事是怎样的呢？我们下节课再学习。</a:t>
            </a:r>
            <a:endPara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55600" y="1194842"/>
            <a:ext cx="8680896" cy="273921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zh-CN" alt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一、</a:t>
            </a:r>
            <a:r>
              <a:rPr kumimoji="0" lang="zh-CN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给下列</a:t>
            </a:r>
            <a:r>
              <a:rPr kumimoji="0" lang="zh-CN" alt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红色</a:t>
            </a:r>
            <a:r>
              <a:rPr kumimoji="0" lang="zh-CN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的字选择正确的读音</a:t>
            </a:r>
            <a:r>
              <a:rPr kumimoji="0" lang="zh-CN" altLang="en-US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kumimoji="0" lang="zh-CN" altLang="en-U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匀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称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en-US" altLang="zh-CN" sz="3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chèn</a:t>
            </a:r>
            <a:r>
              <a:rPr kumimoji="0" lang="en-US" altLang="zh-CN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kumimoji="0" lang="en-US" altLang="zh-CN" sz="3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chēn</a:t>
            </a:r>
            <a:r>
              <a:rPr kumimoji="0" lang="en-US" altLang="zh-CN" sz="3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ɡ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       不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禁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36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jīn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en-US" altLang="zh-CN" sz="36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jìn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皱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眉（</a:t>
            </a:r>
            <a:r>
              <a:rPr lang="en-US" altLang="zh-CN" sz="36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zòu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en-US" altLang="zh-CN" sz="36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zhòu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            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配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得上（</a:t>
            </a:r>
            <a:r>
              <a:rPr lang="en-US" altLang="zh-CN" sz="36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pèi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36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pèn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抱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怨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36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yuàn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en-US" altLang="zh-CN" sz="36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yàn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           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 撒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开（</a:t>
            </a:r>
            <a:r>
              <a:rPr lang="en-US" altLang="zh-CN" sz="36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sā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3600" dirty="0" err="1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sǎ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kumimoji="0" lang="zh-CN" alt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文本框 14"/>
          <p:cNvSpPr txBox="1"/>
          <p:nvPr/>
        </p:nvSpPr>
        <p:spPr>
          <a:xfrm>
            <a:off x="624428" y="411510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20" y="464186"/>
            <a:ext cx="366860" cy="45633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927526" y="2432188"/>
            <a:ext cx="647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75303" y="2377498"/>
            <a:ext cx="647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65873" y="2877564"/>
            <a:ext cx="647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48402" y="2929968"/>
            <a:ext cx="647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35834" y="3457774"/>
            <a:ext cx="647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44346" y="3457774"/>
            <a:ext cx="647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1643056"/>
            <a:ext cx="5904656" cy="206121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u="sng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伊索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（约前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620-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前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560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年），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古希腊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著名的哲学家、文学家，与克雷洛夫、拉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·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封丹和莱辛并称世界四大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寓言家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zh-CN" altLang="en-US" sz="3200" dirty="0" smtClean="0">
                <a:ea typeface="黑体" panose="02010609060101010101" pitchFamily="49" charset="-122"/>
              </a:rPr>
              <a:t> </a:t>
            </a:r>
            <a:endParaRPr lang="zh-CN" altLang="en-US" sz="3200" dirty="0" smtClean="0"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49" y="536227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文本框 11"/>
          <p:cNvSpPr txBox="1"/>
          <p:nvPr/>
        </p:nvSpPr>
        <p:spPr>
          <a:xfrm>
            <a:off x="172162" y="525491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  <a:ea typeface="黑体" panose="02010609060101010101" pitchFamily="49" charset="-122"/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pic>
        <p:nvPicPr>
          <p:cNvPr id="62466" name="Picture 2" descr="https://gss3.bdstatic.com/7Po3dSag_xI4khGkpoWK1HF6hhy/baike/w%3D268%3Bg%3D0/sign=2276bfff4f540923aa696478aa63b634/f3d3572c11dfa9ec25d417cb64d0f703908fc170.jpg"/>
          <p:cNvPicPr>
            <a:picLocks noChangeAspect="1" noChangeArrowheads="1"/>
          </p:cNvPicPr>
          <p:nvPr/>
        </p:nvPicPr>
        <p:blipFill>
          <a:blip r:embed="rId2"/>
          <a:srcRect b="13122"/>
          <a:stretch>
            <a:fillRect/>
          </a:stretch>
        </p:blipFill>
        <p:spPr bwMode="auto">
          <a:xfrm flipH="1">
            <a:off x="357158" y="1500180"/>
            <a:ext cx="1857388" cy="2286016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71500" y="579438"/>
            <a:ext cx="8100695" cy="28613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二、把下列词语补充完整。</a:t>
            </a:r>
            <a:endParaRPr kumimoji="0" lang="zh-CN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一（  ）鹿角     一（  ）狮子  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一（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面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）镜子     一（  ）池塘   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一（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阵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）清风     一（  ）小溪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1500166" y="1562515"/>
            <a:ext cx="71438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只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5338385" y="1562514"/>
            <a:ext cx="71438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头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1500166" y="2208846"/>
            <a:ext cx="71438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面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5338385" y="2208845"/>
            <a:ext cx="71438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个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8" name="Rectangle 1"/>
          <p:cNvSpPr>
            <a:spLocks noChangeArrowheads="1"/>
          </p:cNvSpPr>
          <p:nvPr/>
        </p:nvSpPr>
        <p:spPr bwMode="auto">
          <a:xfrm>
            <a:off x="1500166" y="2780350"/>
            <a:ext cx="71438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阵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5369788" y="2809365"/>
            <a:ext cx="714380" cy="64633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条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1" grpId="0" bldLvl="0" animBg="1"/>
      <p:bldP spid="22" grpId="0" bldLvl="0" animBg="1"/>
      <p:bldP spid="27" grpId="0" bldLvl="0" animBg="1"/>
      <p:bldP spid="28" grpId="0" bldLvl="0" animBg="1"/>
      <p:bldP spid="2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1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6286512" y="3712856"/>
            <a:ext cx="139805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Kaiti SC" panose="02010600040101010101" pitchFamily="2" charset="-122"/>
                <a:ea typeface="Kaiti SC" panose="02010600040101010101" pitchFamily="2" charset="-122"/>
              </a:rPr>
              <a:t>字词听写</a:t>
            </a:r>
            <a:endParaRPr lang="zh-CN" altLang="en-US" sz="24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883" y="3762291"/>
            <a:ext cx="351070" cy="38016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7799841" y="3696267"/>
            <a:ext cx="335134" cy="472337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71500" y="717432"/>
            <a:ext cx="8100695" cy="25853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三、根据课文内容选一选。</a:t>
            </a:r>
            <a:endParaRPr kumimoji="0" lang="zh-CN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救了鹿的是（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），差点儿害了鹿的是（  ）。</a:t>
            </a:r>
            <a:endParaRPr kumimoji="0" lang="en-US" altLang="zh-CN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A.</a:t>
            </a:r>
            <a:r>
              <a:rPr kumimoji="0" lang="zh-CN" altLang="en-US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美丽的角     </a:t>
            </a:r>
            <a:r>
              <a:rPr kumimoji="0" lang="en-US" altLang="zh-CN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B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难看的腿</a:t>
            </a:r>
            <a:endParaRPr kumimoji="0" lang="zh-CN" alt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51720" y="2139702"/>
            <a:ext cx="417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A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78527" y="1563638"/>
            <a:ext cx="417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B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56" y="2545395"/>
            <a:ext cx="1104039" cy="1582166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互动课堂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94" y="464186"/>
            <a:ext cx="366861" cy="456339"/>
          </a:xfrm>
          <a:prstGeom prst="rect">
            <a:avLst/>
          </a:prstGeom>
        </p:spPr>
      </p:pic>
      <p:sp>
        <p:nvSpPr>
          <p:cNvPr id="9" name="文本框 6"/>
          <p:cNvSpPr txBox="1"/>
          <p:nvPr/>
        </p:nvSpPr>
        <p:spPr>
          <a:xfrm>
            <a:off x="1619292" y="2661274"/>
            <a:ext cx="7113575" cy="11988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3600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  </a:t>
            </a:r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自由读第</a:t>
            </a:r>
            <a:r>
              <a:rPr lang="en-US" altLang="zh-CN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1-3</a:t>
            </a:r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自然段，想一想：小鹿认为自己的角怎么样？</a:t>
            </a:r>
            <a:endParaRPr lang="zh-CN" altLang="en-US" sz="36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0040" y="973455"/>
            <a:ext cx="841248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故事到底怎么向我们展开呢</a:t>
            </a:r>
            <a:r>
              <a:rPr lang="en-US" altLang="zh-CN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?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让我们一起慢慢走进课文</a:t>
            </a:r>
            <a:r>
              <a:rPr lang="en-US" altLang="zh-CN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看看到底是怎么回事</a:t>
            </a:r>
            <a:r>
              <a:rPr lang="en-US" altLang="zh-CN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!</a:t>
            </a:r>
            <a:endParaRPr lang="en-US" altLang="zh-CN" sz="3600" b="1" dirty="0" smtClean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807334" y="2509679"/>
            <a:ext cx="2844785" cy="51308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377190" y="3262789"/>
            <a:ext cx="2714625" cy="864235"/>
          </a:xfrm>
          <a:prstGeom prst="wedgeRectCallout">
            <a:avLst>
              <a:gd name="adj1" fmla="val -18677"/>
              <a:gd name="adj2" fmla="val -155332"/>
            </a:avLst>
          </a:prstGeom>
          <a:grpFill/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rgbClr val="0000FF"/>
                </a:solidFill>
                <a:ea typeface="黑体" panose="02010609060101010101" pitchFamily="49" charset="-122"/>
              </a:rPr>
              <a:t>比喻句</a:t>
            </a:r>
            <a:r>
              <a:rPr lang="zh-CN" altLang="en-US" sz="2800" dirty="0" smtClean="0">
                <a:solidFill>
                  <a:sysClr val="windowText" lastClr="000000"/>
                </a:solidFill>
                <a:ea typeface="黑体" panose="02010609060101010101" pitchFamily="49" charset="-122"/>
              </a:rPr>
              <a:t>，写出池水的</a:t>
            </a:r>
            <a:r>
              <a:rPr lang="zh-CN" alt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黑体" panose="02010609060101010101" pitchFamily="49" charset="-122"/>
              </a:rPr>
              <a:t>清</a:t>
            </a:r>
            <a:r>
              <a:rPr lang="zh-CN" altLang="en-US" sz="2800" dirty="0" smtClean="0">
                <a:solidFill>
                  <a:sysClr val="windowText" lastClr="000000"/>
                </a:solidFill>
                <a:ea typeface="黑体" panose="02010609060101010101" pitchFamily="49" charset="-122"/>
              </a:rPr>
              <a:t>的特点。</a:t>
            </a:r>
            <a:endParaRPr lang="zh-CN" altLang="en-US" sz="2800" dirty="0" smtClean="0">
              <a:solidFill>
                <a:sysClr val="windowText" lastClr="000000"/>
              </a:solidFill>
              <a:ea typeface="黑体" panose="02010609060101010101" pitchFamily="49" charset="-122"/>
            </a:endParaRPr>
          </a:p>
        </p:txBody>
      </p:sp>
      <p:sp>
        <p:nvSpPr>
          <p:cNvPr id="23" name="矩形标注 22"/>
          <p:cNvSpPr/>
          <p:nvPr/>
        </p:nvSpPr>
        <p:spPr>
          <a:xfrm>
            <a:off x="4357370" y="3120549"/>
            <a:ext cx="1706880" cy="577215"/>
          </a:xfrm>
          <a:prstGeom prst="wedgeRectCallout">
            <a:avLst>
              <a:gd name="adj1" fmla="val -18705"/>
              <a:gd name="adj2" fmla="val -108369"/>
            </a:avLst>
          </a:prstGeom>
          <a:grpFill/>
          <a:ln>
            <a:solidFill>
              <a:schemeClr val="accent1">
                <a:lumMod val="20000"/>
                <a:lumOff val="8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0000FF"/>
                </a:solidFill>
                <a:ea typeface="黑体" panose="02010609060101010101" pitchFamily="49" charset="-122"/>
              </a:rPr>
              <a:t>疑问句</a:t>
            </a:r>
            <a:endParaRPr lang="zh-CN" altLang="en-US" sz="3200" dirty="0" smtClean="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183890" y="4126389"/>
            <a:ext cx="5416550" cy="500380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ysClr val="windowText" lastClr="000000"/>
                </a:solidFill>
                <a:ea typeface="黑体" panose="02010609060101010101" pitchFamily="49" charset="-122"/>
              </a:rPr>
              <a:t>表现鹿看到自己的影子</a:t>
            </a:r>
            <a:r>
              <a:rPr lang="zh-CN" altLang="en-US" sz="2800" dirty="0" smtClean="0">
                <a:solidFill>
                  <a:srgbClr val="FF0000"/>
                </a:solidFill>
                <a:ea typeface="黑体" panose="02010609060101010101" pitchFamily="49" charset="-122"/>
              </a:rPr>
              <a:t>感到惊奇</a:t>
            </a:r>
            <a:r>
              <a:rPr lang="zh-CN" altLang="en-US" sz="2800" dirty="0" smtClean="0">
                <a:solidFill>
                  <a:sysClr val="windowText" lastClr="000000"/>
                </a:solidFill>
                <a:ea typeface="黑体" panose="02010609060101010101" pitchFamily="49" charset="-122"/>
              </a:rPr>
              <a:t>。</a:t>
            </a:r>
            <a:endParaRPr lang="zh-CN" altLang="en-US" sz="2800" dirty="0" smtClean="0">
              <a:solidFill>
                <a:sysClr val="windowText" lastClr="000000"/>
              </a:solidFill>
              <a:ea typeface="黑体" panose="02010609060101010101" pitchFamily="49" charset="-122"/>
            </a:endParaRPr>
          </a:p>
        </p:txBody>
      </p:sp>
      <p:sp>
        <p:nvSpPr>
          <p:cNvPr id="25" name="下箭头 24"/>
          <p:cNvSpPr/>
          <p:nvPr/>
        </p:nvSpPr>
        <p:spPr>
          <a:xfrm>
            <a:off x="5073017" y="3692053"/>
            <a:ext cx="285752" cy="428628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49909" y="987574"/>
            <a:ext cx="7643866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ea typeface="黑体" panose="02010609060101010101" pitchFamily="49" charset="-122"/>
              </a:rPr>
              <a:t>  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有一天，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hlinkClick r:id="rId1" action="ppaction://hlinkpres?slideindex=1&amp;slidetitle=PowerPoint 演示文稿"/>
              </a:rPr>
              <a:t>鹿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口渴了，找到一个池塘，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痛痛快快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地喝起水来。</a:t>
            </a:r>
            <a:r>
              <a:rPr lang="zh-CN" altLang="en-US" sz="3200" b="1" u="heavy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池水清清的，像一面镜子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。鹿忽然发现了自己倒映在水面上的影子：“咦，这是我吗？”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" name="椭圆形标注 1"/>
          <p:cNvSpPr/>
          <p:nvPr/>
        </p:nvSpPr>
        <p:spPr>
          <a:xfrm>
            <a:off x="6646590" y="2907380"/>
            <a:ext cx="1953849" cy="933501"/>
          </a:xfrm>
          <a:prstGeom prst="wedgeEllipseCallout">
            <a:avLst>
              <a:gd name="adj1" fmla="val -102095"/>
              <a:gd name="adj2" fmla="val -55240"/>
            </a:avLst>
          </a:prstGeom>
          <a:solidFill>
            <a:srgbClr val="92D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  <a:ea typeface="黑体" panose="02010609060101010101" pitchFamily="49" charset="-122"/>
              </a:rPr>
              <a:t>跟老师读出疑问的语气</a:t>
            </a:r>
            <a:endParaRPr lang="zh-CN" altLang="en-US" sz="2000" dirty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17480" y="671086"/>
            <a:ext cx="782912" cy="8925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tán</a:t>
            </a:r>
            <a:r>
              <a:rPr lang="en-US" altLang="zh-CN" sz="2000" dirty="0" err="1" smtClean="0"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ɡ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  <a:cs typeface="汉语拼音" panose="020B0604020202020204" pitchFamily="34" charset="0"/>
            </a:endParaRPr>
          </a:p>
          <a:p>
            <a:pPr algn="ctr">
              <a:lnSpc>
                <a:spcPct val="80000"/>
              </a:lnSpc>
            </a:pPr>
            <a:endParaRPr lang="en-US" altLang="zh-CN" sz="2000" b="1" dirty="0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  <a:p>
            <a:pPr algn="ctr">
              <a:lnSpc>
                <a:spcPct val="80000"/>
              </a:lnSpc>
            </a:pPr>
            <a:endParaRPr lang="en-US" altLang="zh-CN" sz="2000" b="1" dirty="0" smtClean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pic>
        <p:nvPicPr>
          <p:cNvPr id="2050" name="Picture 2" descr="https://timgsa.baidu.com/timg?image&amp;quality=80&amp;size=b9999_10000&amp;sec=1568110081927&amp;di=a60e744767337be6d9901b7c228ba53f&amp;imgtype=0&amp;src=http%3A%2F%2Fb-ssl.duitang.com%2Fuploads%2Fitem%2F201703%2F11%2F20170311205714_sfadG.jpe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DFBFE"/>
              </a:clrFrom>
              <a:clrTo>
                <a:srgbClr val="FDFBFE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48" t="15321" r="41952" b="12698"/>
          <a:stretch>
            <a:fillRect/>
          </a:stretch>
        </p:blipFill>
        <p:spPr bwMode="auto">
          <a:xfrm rot="17497933" flipH="1">
            <a:off x="6516095" y="-212174"/>
            <a:ext cx="405981" cy="152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5897" y="381893"/>
            <a:ext cx="2304255" cy="46166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提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土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旁在撇上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93042">
            <a:off x="3103217" y="781917"/>
            <a:ext cx="335134" cy="4723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bldLvl="0" animBg="1"/>
      <p:bldP spid="23" grpId="0" bldLvl="0" animBg="1"/>
      <p:bldP spid="24" grpId="0" bldLvl="0" animBg="1"/>
      <p:bldP spid="25" grpId="0" bldLvl="0" animBg="1"/>
      <p:bldP spid="2" grpId="0" animBg="1"/>
      <p:bldP spid="3" grpId="0" animBg="1"/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40" y="1151005"/>
            <a:ext cx="7780337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6"/>
          <p:cNvSpPr txBox="1"/>
          <p:nvPr/>
        </p:nvSpPr>
        <p:spPr>
          <a:xfrm>
            <a:off x="1330268" y="1416603"/>
            <a:ext cx="6696744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痛痛快快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明明白白  星星点点</a:t>
            </a:r>
            <a:endParaRPr lang="zh-CN" altLang="en-US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隐隐约约  吞吞吐吐  密密麻麻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1"/>
          <p:cNvSpPr txBox="1"/>
          <p:nvPr/>
        </p:nvSpPr>
        <p:spPr>
          <a:xfrm>
            <a:off x="1282707" y="488657"/>
            <a:ext cx="4266813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词语积累</a:t>
            </a:r>
            <a:r>
              <a:rPr lang="zh-CN" altLang="en-US" sz="2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600" b="1" dirty="0" err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AABB</a:t>
            </a:r>
            <a:r>
              <a:rPr lang="zh-CN" altLang="en-US" sz="26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式词语</a:t>
            </a:r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98" y="465178"/>
            <a:ext cx="447979" cy="539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786130" y="798572"/>
            <a:ext cx="7212330" cy="2061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鹿</a:t>
            </a:r>
            <a:r>
              <a:rPr lang="zh-CN" altLang="en-US" sz="3200" b="1" u="sng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摆摆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身子，水中的倒影也跟着</a:t>
            </a:r>
            <a:r>
              <a:rPr lang="zh-CN" altLang="en-US" sz="3200" b="1" u="sng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摆动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起来。他从来没有注意到自己是这么漂亮！他不着急离开了，对着池水</a:t>
            </a:r>
            <a:r>
              <a:rPr lang="zh-CN" altLang="en-US" sz="3200" b="1" u="sng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欣赏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自己的美丽：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650" name="Picture 2" descr="https://timgsa.baidu.com/timg?image&amp;quality=80&amp;size=b9999_10000&amp;sec=1538412377062&amp;di=c184502734651582f82749292d9d4de3&amp;imgtype=0&amp;src=http%3A%2F%2Fimgsrc.baidu.com%2Fimgad%2Fpic%2Fitem%2Fd1160924ab18972b1fa23fe3edcd7b899e510a7a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500"/>
          <a:stretch>
            <a:fillRect/>
          </a:stretch>
        </p:blipFill>
        <p:spPr bwMode="auto">
          <a:xfrm flipH="1">
            <a:off x="357158" y="2808602"/>
            <a:ext cx="1643074" cy="233489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928662" y="369931"/>
            <a:ext cx="141577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400" dirty="0" smtClean="0">
                <a:ea typeface="黑体" panose="02010609060101010101" pitchFamily="49" charset="-122"/>
              </a:rPr>
              <a:t>动作描写</a:t>
            </a:r>
            <a:endParaRPr lang="zh-CN" altLang="en-US" sz="2400" dirty="0">
              <a:ea typeface="黑体" panose="02010609060101010101" pitchFamily="49" charset="-122"/>
            </a:endParaRPr>
          </a:p>
        </p:txBody>
      </p:sp>
      <p:sp>
        <p:nvSpPr>
          <p:cNvPr id="19" name="右箭头 18"/>
          <p:cNvSpPr/>
          <p:nvPr/>
        </p:nvSpPr>
        <p:spPr>
          <a:xfrm>
            <a:off x="2714612" y="512807"/>
            <a:ext cx="714380" cy="285752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1868" y="392492"/>
            <a:ext cx="2954655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400" dirty="0" smtClean="0">
                <a:ea typeface="黑体" panose="02010609060101010101" pitchFamily="49" charset="-122"/>
              </a:rPr>
              <a:t>表现鹿的</a:t>
            </a:r>
            <a:r>
              <a:rPr lang="zh-CN" altLang="en-US" sz="2400" dirty="0" smtClean="0">
                <a:solidFill>
                  <a:srgbClr val="FF0000"/>
                </a:solidFill>
                <a:ea typeface="黑体" panose="02010609060101010101" pitchFamily="49" charset="-122"/>
              </a:rPr>
              <a:t>惊喜</a:t>
            </a:r>
            <a:r>
              <a:rPr lang="zh-CN" altLang="en-US" sz="2400" dirty="0" smtClean="0">
                <a:ea typeface="黑体" panose="02010609060101010101" pitchFamily="49" charset="-122"/>
              </a:rPr>
              <a:t>和</a:t>
            </a:r>
            <a:r>
              <a:rPr lang="zh-CN" altLang="en-US" sz="2400" dirty="0" smtClean="0">
                <a:solidFill>
                  <a:srgbClr val="FF0000"/>
                </a:solidFill>
                <a:ea typeface="黑体" panose="02010609060101010101" pitchFamily="49" charset="-122"/>
              </a:rPr>
              <a:t>兴奋</a:t>
            </a:r>
            <a:endParaRPr lang="zh-CN" altLang="en-US" sz="2400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8" name="右箭头 7"/>
          <p:cNvSpPr/>
          <p:nvPr/>
        </p:nvSpPr>
        <p:spPr>
          <a:xfrm rot="20397380">
            <a:off x="6590092" y="3622111"/>
            <a:ext cx="321535" cy="160852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00893" y="3143254"/>
            <a:ext cx="714380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dirty="0" smtClean="0">
                <a:ea typeface="黑体" panose="02010609060101010101" pitchFamily="49" charset="-122"/>
              </a:rPr>
              <a:t>比喻</a:t>
            </a:r>
            <a:endParaRPr lang="zh-CN" altLang="en-US" sz="2000" dirty="0">
              <a:ea typeface="黑体" panose="02010609060101010101" pitchFamily="49" charset="-122"/>
            </a:endParaRPr>
          </a:p>
        </p:txBody>
      </p:sp>
      <p:sp>
        <p:nvSpPr>
          <p:cNvPr id="10" name="下箭头 9"/>
          <p:cNvSpPr/>
          <p:nvPr/>
        </p:nvSpPr>
        <p:spPr>
          <a:xfrm>
            <a:off x="8072462" y="3714758"/>
            <a:ext cx="142876" cy="285752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29586" y="3143254"/>
            <a:ext cx="1214414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000" dirty="0" smtClean="0">
                <a:ea typeface="黑体" panose="02010609060101010101" pitchFamily="49" charset="-122"/>
              </a:rPr>
              <a:t>心理描写</a:t>
            </a:r>
            <a:endParaRPr lang="zh-CN" altLang="en-US" sz="2000" dirty="0"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00875" y="4143375"/>
            <a:ext cx="198120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ysClr val="windowText" lastClr="000000"/>
                </a:solidFill>
                <a:ea typeface="黑体" panose="02010609060101010101" pitchFamily="49" charset="-122"/>
              </a:rPr>
              <a:t>自我欣赏</a:t>
            </a:r>
            <a:endParaRPr lang="en-US" altLang="zh-CN" sz="2400" dirty="0" smtClean="0">
              <a:solidFill>
                <a:sysClr val="windowText" lastClr="000000"/>
              </a:solidFill>
              <a:ea typeface="黑体" panose="02010609060101010101" pitchFamily="49" charset="-122"/>
            </a:endParaRPr>
          </a:p>
          <a:p>
            <a:pPr algn="ctr"/>
            <a:r>
              <a:rPr lang="zh-CN" altLang="en-US" sz="2400" dirty="0" smtClean="0">
                <a:solidFill>
                  <a:sysClr val="windowText" lastClr="000000"/>
                </a:solidFill>
                <a:ea typeface="黑体" panose="02010609060101010101" pitchFamily="49" charset="-122"/>
              </a:rPr>
              <a:t>自我陶醉</a:t>
            </a:r>
            <a:endParaRPr lang="zh-CN" altLang="en-US" sz="2400" dirty="0">
              <a:solidFill>
                <a:sysClr val="windowText" lastClr="000000"/>
              </a:solidFill>
              <a:ea typeface="黑体" panose="0201060906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736347" y="2916816"/>
            <a:ext cx="360040" cy="45287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508104" y="2923159"/>
            <a:ext cx="648072" cy="45287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212274" y="3380317"/>
            <a:ext cx="647757" cy="45287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00F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3" name="左弧形箭头 2"/>
          <p:cNvSpPr/>
          <p:nvPr/>
        </p:nvSpPr>
        <p:spPr>
          <a:xfrm rot="17755694">
            <a:off x="5445585" y="3336429"/>
            <a:ext cx="692941" cy="2516775"/>
          </a:xfrm>
          <a:prstGeom prst="curvedRightArrow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sp>
        <p:nvSpPr>
          <p:cNvPr id="17" name="矩形标注 16"/>
          <p:cNvSpPr/>
          <p:nvPr/>
        </p:nvSpPr>
        <p:spPr>
          <a:xfrm>
            <a:off x="2285984" y="2905444"/>
            <a:ext cx="4643470" cy="1445259"/>
          </a:xfrm>
          <a:prstGeom prst="wedgeRectCallout">
            <a:avLst>
              <a:gd name="adj1" fmla="val -60461"/>
              <a:gd name="adj2" fmla="val -5602"/>
            </a:avLst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“啊！我的身子多么匀称，</a:t>
            </a:r>
            <a:r>
              <a:rPr lang="zh-CN" altLang="en-US" sz="2800" b="1" u="heavy" dirty="0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我的角多么精美别致，好像两束美丽的珊瑚。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bldLvl="0" animBg="1"/>
      <p:bldP spid="20" grpId="0" bldLvl="0" animBg="1"/>
      <p:bldP spid="8" grpId="0" bldLvl="0" animBg="1"/>
      <p:bldP spid="9" grpId="0" animBg="1"/>
      <p:bldP spid="10" grpId="0" bldLvl="0" animBg="1"/>
      <p:bldP spid="11" grpId="0" animBg="1"/>
      <p:bldP spid="13" grpId="0" bldLvl="0" animBg="1"/>
      <p:bldP spid="2" grpId="0" animBg="1"/>
      <p:bldP spid="14" grpId="0" animBg="1"/>
      <p:bldP spid="15" grpId="0" animBg="1"/>
      <p:bldP spid="3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1"/>
          <p:cNvSpPr txBox="1"/>
          <p:nvPr/>
        </p:nvSpPr>
        <p:spPr>
          <a:xfrm>
            <a:off x="1067435" y="560705"/>
            <a:ext cx="155702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>
                <a:latin typeface="宋体" panose="02010600030101010101" pitchFamily="2" charset="-122"/>
                <a:ea typeface="宋体" panose="02010600030101010101" pitchFamily="2" charset="-122"/>
              </a:rPr>
              <a:t>词语辨析</a:t>
            </a:r>
            <a:endParaRPr lang="zh-CN" altLang="en-US" sz="2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33" y="536933"/>
            <a:ext cx="447979" cy="5394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27962" y="1532247"/>
            <a:ext cx="8215370" cy="9531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赞赏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是对人或事物的称赞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。比如这幅画很不错，你可以说：画得真是气势如虹啊！这是赞赏。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52727" y="2813677"/>
            <a:ext cx="8215370" cy="9531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u="sng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欣赏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是对某幅作品、某个书籍，享受其中的过程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。（其中也会有对这一东西的称赞）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47864" y="841659"/>
            <a:ext cx="2351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u="sng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赞赏    欣赏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59255" y="1556385"/>
            <a:ext cx="6820535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指名读第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自然段，说一说：鹿看到自己的腿后是什么反应？</a:t>
            </a:r>
            <a:endParaRPr lang="zh-CN" altLang="en-US" sz="3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20" y="1141730"/>
            <a:ext cx="1414780" cy="2028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215380" y="955040"/>
            <a:ext cx="1721485" cy="54546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0085" y="1499870"/>
            <a:ext cx="2096135" cy="50038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5" name="矩形标注 4"/>
          <p:cNvSpPr/>
          <p:nvPr/>
        </p:nvSpPr>
        <p:spPr>
          <a:xfrm>
            <a:off x="3507734" y="2615883"/>
            <a:ext cx="4429156" cy="1383664"/>
          </a:xfrm>
          <a:prstGeom prst="wedgeRectCallout">
            <a:avLst>
              <a:gd name="adj1" fmla="val -70630"/>
              <a:gd name="adj2" fmla="val -9729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“唉，这四条腿太细了，怎么配得上这两只美丽的角呢！”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5798515" y="1855781"/>
            <a:ext cx="428628" cy="285752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70362" y="1786883"/>
            <a:ext cx="110799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不满意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下箭头 11"/>
          <p:cNvSpPr/>
          <p:nvPr/>
        </p:nvSpPr>
        <p:spPr>
          <a:xfrm>
            <a:off x="5429573" y="4071631"/>
            <a:ext cx="285752" cy="35719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0666" y="4500576"/>
            <a:ext cx="1605280" cy="52197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心理描写</a:t>
            </a:r>
            <a:endPara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7884" y="4513792"/>
            <a:ext cx="800219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抱怨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Picture 2" descr="https://timgsa.baidu.com/timg?image&amp;quality=80&amp;size=b9999_10000&amp;sec=1538412377062&amp;di=c184502734651582f82749292d9d4de3&amp;imgtype=0&amp;src=http%3A%2F%2Fimgsrc.baidu.com%2Fimgad%2Fpic%2Fitem%2Fd1160924ab18972b1fa23fe3edcd7b899e510a7a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500"/>
          <a:stretch>
            <a:fillRect/>
          </a:stretch>
        </p:blipFill>
        <p:spPr bwMode="auto">
          <a:xfrm flipH="1">
            <a:off x="974090" y="2189480"/>
            <a:ext cx="1960245" cy="2785745"/>
          </a:xfrm>
          <a:prstGeom prst="rect">
            <a:avLst/>
          </a:prstGeom>
          <a:noFill/>
        </p:spPr>
      </p:pic>
      <p:sp>
        <p:nvSpPr>
          <p:cNvPr id="3" name="TextBox 12"/>
          <p:cNvSpPr txBox="1"/>
          <p:nvPr/>
        </p:nvSpPr>
        <p:spPr>
          <a:xfrm>
            <a:off x="3991610" y="1751330"/>
            <a:ext cx="1652270" cy="52197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神态描写</a:t>
            </a:r>
            <a:endParaRPr lang="zh-CN" altLang="en-US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0085" y="467995"/>
            <a:ext cx="7821930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一阵清风吹过，池水泛起了层层波纹。鹿忽然看到了自己的腿，不禁噘起了嘴，皱起了眉头。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7119071" y="4089045"/>
            <a:ext cx="1953849" cy="933501"/>
          </a:xfrm>
          <a:prstGeom prst="wedgeEllipseCallout">
            <a:avLst>
              <a:gd name="adj1" fmla="val -17238"/>
              <a:gd name="adj2" fmla="val -77845"/>
            </a:avLst>
          </a:prstGeom>
          <a:solidFill>
            <a:srgbClr val="92D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  <a:ea typeface="黑体" panose="02010609060101010101" pitchFamily="49" charset="-122"/>
              </a:rPr>
              <a:t>跟老师读出</a:t>
            </a:r>
            <a:r>
              <a:rPr lang="zh-CN" altLang="en-US" sz="2000" dirty="0">
                <a:solidFill>
                  <a:schemeClr val="tx1"/>
                </a:solidFill>
                <a:ea typeface="黑体" panose="02010609060101010101" pitchFamily="49" charset="-122"/>
              </a:rPr>
              <a:t>怅然若失</a:t>
            </a:r>
            <a:r>
              <a:rPr lang="zh-CN" altLang="en-US" sz="2000" dirty="0" smtClean="0">
                <a:solidFill>
                  <a:schemeClr val="tx1"/>
                </a:solidFill>
                <a:ea typeface="黑体" panose="02010609060101010101" pitchFamily="49" charset="-122"/>
              </a:rPr>
              <a:t>的语气</a:t>
            </a:r>
            <a:endParaRPr lang="zh-CN" altLang="en-US" sz="2000" dirty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5" grpId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3" grpId="0" bldLvl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38502" y="555526"/>
            <a:ext cx="7821930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鹿忽然看到了自己的腿，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不禁噘起了嘴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皱起了眉头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。“唉，这四条腿太细了，怎么配得上这两只美丽的角呢！”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11560" y="2154218"/>
            <a:ext cx="7821930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鹿忽然看到了自己的腿。“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唉，这四条腿太细了，怎么配得上这两只美丽的角呢！”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标注 3"/>
          <p:cNvSpPr/>
          <p:nvPr/>
        </p:nvSpPr>
        <p:spPr>
          <a:xfrm>
            <a:off x="4860032" y="3507854"/>
            <a:ext cx="2304256" cy="576064"/>
          </a:xfrm>
          <a:prstGeom prst="wedgeRectCallout">
            <a:avLst>
              <a:gd name="adj1" fmla="val 50653"/>
              <a:gd name="adj2" fmla="val 89518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B0F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哪一句更好？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58648" y="417026"/>
            <a:ext cx="7008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endParaRPr lang="zh-CN" alt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71600" y="2007880"/>
            <a:ext cx="70083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endParaRPr lang="zh-CN" alt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棱台 18"/>
          <p:cNvSpPr/>
          <p:nvPr/>
        </p:nvSpPr>
        <p:spPr>
          <a:xfrm>
            <a:off x="1907704" y="3471850"/>
            <a:ext cx="2808312" cy="1224136"/>
          </a:xfrm>
          <a:prstGeom prst="bevel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a typeface="黑体" panose="02010609060101010101" pitchFamily="49" charset="-122"/>
              </a:rPr>
              <a:t>提示语更能展现人物心理活动</a:t>
            </a:r>
            <a:endParaRPr lang="zh-CN" altLang="en-US" sz="2400" b="1" dirty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6463">
            <a:off x="7403623" y="804399"/>
            <a:ext cx="1030554" cy="134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1"/>
          <p:cNvSpPr>
            <a:spLocks noChangeArrowheads="1"/>
          </p:cNvSpPr>
          <p:nvPr/>
        </p:nvSpPr>
        <p:spPr bwMode="auto">
          <a:xfrm>
            <a:off x="2919730" y="1100455"/>
            <a:ext cx="5724525" cy="295465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0" tIns="0" rIns="0" bIns="0" numCol="1" anchor="ctr" anchorCtr="0" compatLnSpc="1">
            <a:spAutoFit/>
          </a:bodyPr>
          <a:lstStyle/>
          <a:p>
            <a:pPr lvl="0" indent="3175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伊索寓言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：原书名为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埃索波斯故事集成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，是古希腊、古罗马时代流传的讽喻故事，现存的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伊索寓言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经后人汇集，统归在伊索名下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伊索寓言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是一部世界上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最早的寓言故事集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61442" name="Picture 2" descr="https://timgsa.baidu.com/timg?image&amp;quality=80&amp;size=b9999_10000&amp;sec=1538402385677&amp;di=ffee6d2a34bf12bc08d681753264ac30&amp;imgtype=0&amp;src=http%3A%2F%2Fimages.bookuu.com%2Fbook%2FC%2F01757%2F2826985-fm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47620" y="1142990"/>
            <a:ext cx="2143140" cy="2840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341174" y="1276667"/>
            <a:ext cx="8162227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请你用上心理描写写一段话吧。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340995" y="2047240"/>
            <a:ext cx="8648700" cy="20383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回到家，我躺在床上，翻来覆去睡不着觉。心里暗暗地想，他的剪纸这么好，我为什么不能呢？难道我比他笨？不，不可能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我绝不是比他笨，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只是比他练习得少罢了。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96548" y="520906"/>
            <a:ext cx="2099196" cy="561692"/>
            <a:chOff x="755576" y="411510"/>
            <a:chExt cx="2099196" cy="561692"/>
          </a:xfrm>
        </p:grpSpPr>
        <p:sp>
          <p:nvSpPr>
            <p:cNvPr id="11" name="文本框 9"/>
            <p:cNvSpPr txBox="1"/>
            <p:nvPr/>
          </p:nvSpPr>
          <p:spPr>
            <a:xfrm>
              <a:off x="1331640" y="411510"/>
              <a:ext cx="1523132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小练笔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411510"/>
              <a:ext cx="559476" cy="54546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518920" y="1286510"/>
            <a:ext cx="707771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自由读</a:t>
            </a:r>
            <a:r>
              <a:rPr lang="en-US" altLang="zh-CN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5-7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自然段，想一想：鹿遇到了什么危险？他是怎样逃脱的？</a:t>
            </a:r>
            <a:endParaRPr lang="zh-CN" altLang="en-US" sz="4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60" y="1286510"/>
            <a:ext cx="1252220" cy="17945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541905" y="1119505"/>
            <a:ext cx="794385" cy="50038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28955" y="1572895"/>
            <a:ext cx="787400" cy="5003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20" name="椭圆形标注 19"/>
          <p:cNvSpPr/>
          <p:nvPr/>
        </p:nvSpPr>
        <p:spPr>
          <a:xfrm>
            <a:off x="1759574" y="3869065"/>
            <a:ext cx="2928958" cy="928694"/>
          </a:xfrm>
          <a:prstGeom prst="wedgeEllipseCallout">
            <a:avLst>
              <a:gd name="adj1" fmla="val -7556"/>
              <a:gd name="adj2" fmla="val -95731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ysClr val="windowText" lastClr="000000"/>
                </a:solidFill>
                <a:ea typeface="黑体" panose="02010609060101010101" pitchFamily="49" charset="-122"/>
              </a:rPr>
              <a:t>危险来了</a:t>
            </a:r>
            <a:endParaRPr lang="zh-CN" altLang="en-US" sz="3200" dirty="0">
              <a:solidFill>
                <a:sysClr val="windowText" lastClr="000000"/>
              </a:solidFill>
              <a:ea typeface="黑体" panose="02010609060101010101" pitchFamily="49" charset="-122"/>
            </a:endParaRPr>
          </a:p>
        </p:txBody>
      </p:sp>
      <p:sp>
        <p:nvSpPr>
          <p:cNvPr id="8" name="线形标注 1 7"/>
          <p:cNvSpPr/>
          <p:nvPr/>
        </p:nvSpPr>
        <p:spPr>
          <a:xfrm>
            <a:off x="3357554" y="573071"/>
            <a:ext cx="1214446" cy="428628"/>
          </a:xfrm>
          <a:prstGeom prst="borderCallout1">
            <a:avLst>
              <a:gd name="adj1" fmla="val 49262"/>
              <a:gd name="adj2" fmla="val -286"/>
              <a:gd name="adj3" fmla="val 134569"/>
              <a:gd name="adj4" fmla="val -25092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ysClr val="windowText" lastClr="000000"/>
                </a:solidFill>
                <a:ea typeface="黑体" panose="02010609060101010101" pitchFamily="49" charset="-122"/>
              </a:rPr>
              <a:t>不满意</a:t>
            </a:r>
            <a:endParaRPr lang="zh-CN" altLang="en-US" sz="2400" dirty="0">
              <a:solidFill>
                <a:sysClr val="windowText" lastClr="000000"/>
              </a:solidFill>
              <a:ea typeface="黑体" panose="02010609060101010101" pitchFamily="49" charset="-122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4854575" y="501317"/>
            <a:ext cx="2357422" cy="571504"/>
          </a:xfrm>
          <a:prstGeom prst="borderCallout1">
            <a:avLst>
              <a:gd name="adj1" fmla="val 55613"/>
              <a:gd name="adj2" fmla="val 100391"/>
              <a:gd name="adj3" fmla="val 145946"/>
              <a:gd name="adj4" fmla="val 11728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ysClr val="windowText" lastClr="000000"/>
                </a:solidFill>
                <a:ea typeface="黑体" panose="02010609060101010101" pitchFamily="49" charset="-122"/>
              </a:rPr>
              <a:t>因腿难看而郁闷</a:t>
            </a:r>
            <a:endParaRPr lang="zh-CN" altLang="en-US" sz="2400" dirty="0">
              <a:solidFill>
                <a:sysClr val="windowText" lastClr="000000"/>
              </a:solidFill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470140" y="1105535"/>
            <a:ext cx="787400" cy="5003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7830" y="1072515"/>
            <a:ext cx="7952740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鹿开始抱怨起自己的腿来。就在他没精打采准备离开的时候，忽然听到远处传来一阵脚步声。他机灵地支起耳朵。不错，正是脚步声。鹿猛一回头，哎呀，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一头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hlinkClick r:id="rId1" action="ppaction://hlinkpres?slideindex=2&amp;slidetitle=PowerPoint 演示文稿"/>
              </a:rPr>
              <a:t>狮子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正悄悄地向自己逼近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7327389" y="2911021"/>
            <a:ext cx="335134" cy="4723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9" grpId="0" animBg="1"/>
      <p:bldP spid="20" grpId="0" animBg="1"/>
      <p:bldP spid="8" grpId="0" animBg="1"/>
      <p:bldP spid="9" grpId="0" animBg="1"/>
      <p:bldP spid="2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215005" y="2078990"/>
            <a:ext cx="1440180" cy="50355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635" y="2078990"/>
            <a:ext cx="2129790" cy="50355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450455" y="785495"/>
            <a:ext cx="776605" cy="5130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813" y="2859725"/>
            <a:ext cx="3057247" cy="583564"/>
          </a:xfrm>
          <a:prstGeom prst="borderCallout1">
            <a:avLst>
              <a:gd name="adj1" fmla="val -2775"/>
              <a:gd name="adj2" fmla="val 46235"/>
              <a:gd name="adj3" fmla="val -203101"/>
              <a:gd name="adj4" fmla="val 45924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ysClr val="windowText" lastClr="000000"/>
                </a:solidFill>
                <a:ea typeface="黑体" panose="02010609060101010101" pitchFamily="49" charset="-122"/>
              </a:rPr>
              <a:t>鹿角带来了麻烦</a:t>
            </a:r>
            <a:endParaRPr lang="zh-CN" altLang="en-US" sz="3200" dirty="0">
              <a:solidFill>
                <a:sysClr val="windowText" lastClr="000000"/>
              </a:solidFill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0840" y="1195705"/>
            <a:ext cx="1788160" cy="5130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5720" y="785800"/>
            <a:ext cx="8286776" cy="181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就在狮子灰心丧气不想追的时候，鹿的角却被树枝挡住了。狮子赶紧抓住这个机会，猛扑过来。眼看就要追上了，鹿用尽全身力气，使劲一扯，才把两只角从树枝中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挣脱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出来，然后又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拼命向前奔去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72000" y="2576830"/>
            <a:ext cx="3877310" cy="1363980"/>
            <a:chOff x="7200" y="4058"/>
            <a:chExt cx="6106" cy="2148"/>
          </a:xfrm>
        </p:grpSpPr>
        <p:sp>
          <p:nvSpPr>
            <p:cNvPr id="6" name="TextBox 5"/>
            <p:cNvSpPr txBox="1"/>
            <p:nvPr/>
          </p:nvSpPr>
          <p:spPr>
            <a:xfrm>
              <a:off x="7200" y="5288"/>
              <a:ext cx="6107" cy="919"/>
            </a:xfrm>
            <a:prstGeom prst="borderCallout1">
              <a:avLst>
                <a:gd name="adj1" fmla="val -1034"/>
                <a:gd name="adj2" fmla="val 50924"/>
                <a:gd name="adj3" fmla="val -149130"/>
                <a:gd name="adj4" fmla="val 55771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ysClr val="windowText" lastClr="000000"/>
                  </a:solidFill>
                  <a:ea typeface="黑体" panose="02010609060101010101" pitchFamily="49" charset="-122"/>
                </a:rPr>
                <a:t>鹿腿在逃生中的作用</a:t>
              </a:r>
              <a:endParaRPr lang="zh-CN" altLang="en-US" sz="3200" dirty="0">
                <a:solidFill>
                  <a:sysClr val="windowText" lastClr="000000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7267" y="4058"/>
              <a:ext cx="500" cy="124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3" grpId="0" bldLvl="0" animBg="1"/>
      <p:bldP spid="5" grpId="0" bldLvl="0" animBg="1"/>
      <p:bldP spid="4" grpId="0" bldLvl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2460" y="1525905"/>
            <a:ext cx="7444740" cy="50038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285105" y="1084580"/>
            <a:ext cx="3296920" cy="50038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5525" y="214122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ea typeface="黑体" panose="02010609060101010101" pitchFamily="49" charset="-122"/>
              </a:rPr>
              <a:t>感叹句</a:t>
            </a:r>
            <a:endParaRPr lang="zh-CN" altLang="en-US" sz="2800" dirty="0" smtClean="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31145" y="2870522"/>
            <a:ext cx="3057247" cy="52322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ea typeface="黑体" panose="02010609060101010101" pitchFamily="49" charset="-122"/>
              </a:rPr>
              <a:t>明白了逃生的道理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73955" y="3712856"/>
            <a:ext cx="4493538" cy="52322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ea typeface="黑体" panose="02010609060101010101" pitchFamily="49" charset="-122"/>
              </a:rPr>
              <a:t>难看的腿可以在危急中保命</a:t>
            </a:r>
            <a:endParaRPr lang="zh-CN" altLang="en-US" sz="2800" dirty="0">
              <a:ea typeface="黑体" panose="02010609060101010101" pitchFamily="49" charset="-122"/>
            </a:endParaRPr>
          </a:p>
        </p:txBody>
      </p:sp>
      <p:sp>
        <p:nvSpPr>
          <p:cNvPr id="16" name="下箭头 15"/>
          <p:cNvSpPr/>
          <p:nvPr/>
        </p:nvSpPr>
        <p:spPr>
          <a:xfrm>
            <a:off x="4217029" y="3355666"/>
            <a:ext cx="214314" cy="35719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7" name="下箭头 16"/>
          <p:cNvSpPr/>
          <p:nvPr/>
        </p:nvSpPr>
        <p:spPr>
          <a:xfrm>
            <a:off x="4217029" y="2569848"/>
            <a:ext cx="214314" cy="35719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5465" y="642620"/>
            <a:ext cx="8106410" cy="1383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鹿跑到一条小溪边，停下脚步，一边讲话，一边休息。他叹了叹气，说：“两只美丽的角差点儿送了我的命，可四条难看的腿却让我狮口逃生！”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2" grpId="0" bldLvl="0" animBg="1"/>
      <p:bldP spid="13" grpId="0"/>
      <p:bldP spid="14" grpId="0" bldLvl="0" animBg="1"/>
      <p:bldP spid="15" grpId="0" bldLvl="0" animBg="1"/>
      <p:bldP spid="16" grpId="0" bldLvl="0" animBg="1"/>
      <p:bldP spid="17" grpId="0" bldLvl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790" y="571500"/>
            <a:ext cx="80676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ea typeface="黑体" panose="02010609060101010101" pitchFamily="49" charset="-122"/>
              </a:rPr>
              <a:t>        学完课文，小猴子和小松鼠展开了讨论，你赞成哪一种？说说你的理由。</a:t>
            </a:r>
            <a:r>
              <a:rPr lang="zh-CN" altLang="en-US" sz="2400" dirty="0" smtClean="0">
                <a:ea typeface="黑体" panose="02010609060101010101" pitchFamily="49" charset="-122"/>
              </a:rPr>
              <a:t>（</a:t>
            </a:r>
            <a:r>
              <a:rPr lang="zh-CN" altLang="en-US" sz="2400" b="1" dirty="0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课后第三题</a:t>
            </a:r>
            <a:r>
              <a:rPr lang="zh-CN" altLang="en-US" sz="2400" dirty="0" smtClean="0">
                <a:ea typeface="黑体" panose="02010609060101010101" pitchFamily="49" charset="-122"/>
              </a:rPr>
              <a:t>）</a:t>
            </a:r>
            <a:endParaRPr lang="zh-CN" altLang="en-US" sz="2400" dirty="0" smtClean="0">
              <a:ea typeface="黑体" panose="02010609060101010101" pitchFamily="49" charset="-122"/>
            </a:endParaRPr>
          </a:p>
        </p:txBody>
      </p:sp>
      <p:pic>
        <p:nvPicPr>
          <p:cNvPr id="1026" name="Picture 2" descr="http://imgsrc.baidu.com/imgad/pic/item/cf1b9d16fdfaaf51eefedd76865494eef11f7add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3000378"/>
            <a:ext cx="2143122" cy="2143122"/>
          </a:xfrm>
          <a:prstGeom prst="rect">
            <a:avLst/>
          </a:prstGeom>
          <a:noFill/>
        </p:spPr>
      </p:pic>
      <p:pic>
        <p:nvPicPr>
          <p:cNvPr id="1028" name="Picture 4" descr="http://c.hiphotos.baidu.com/zhidao/pic/item/203fb80e7bec54e7ac45cbbcbb389b504ec26ae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786578" y="3925418"/>
            <a:ext cx="1571635" cy="12180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1714494"/>
            <a:ext cx="3714776" cy="829944"/>
          </a:xfrm>
          <a:prstGeom prst="wedgeRectCallout">
            <a:avLst>
              <a:gd name="adj1" fmla="val -8067"/>
              <a:gd name="adj2" fmla="val 10991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ea typeface="黑体" panose="02010609060101010101" pitchFamily="49" charset="-122"/>
              </a:rPr>
              <a:t>  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美丽的鹿角不重要，实用的腿才是最重要的。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2786064"/>
            <a:ext cx="3714776" cy="829944"/>
          </a:xfrm>
          <a:prstGeom prst="wedgeRectCallout">
            <a:avLst>
              <a:gd name="adj1" fmla="val 39466"/>
              <a:gd name="adj2" fmla="val 87151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ea typeface="黑体" panose="02010609060101010101" pitchFamily="49" charset="-122"/>
              </a:rPr>
              <a:t>  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鹿角和鹿腿都很重要，它们各有各的长处。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14665" y="627534"/>
            <a:ext cx="7715304" cy="35394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ea typeface="黑体" panose="02010609060101010101" pitchFamily="49" charset="-122"/>
              </a:rPr>
              <a:t>提示</a:t>
            </a:r>
            <a:r>
              <a:rPr lang="en-US" altLang="zh-CN" sz="3200" dirty="0" smtClean="0">
                <a:solidFill>
                  <a:srgbClr val="FF0000"/>
                </a:solidFill>
                <a:ea typeface="黑体" panose="02010609060101010101" pitchFamily="49" charset="-122"/>
              </a:rPr>
              <a:t>: </a:t>
            </a:r>
            <a:endParaRPr lang="en-US" altLang="zh-CN" sz="3200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鹿角也很美丽，能给人美的享受，这本身就是有价值的。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鹿角除了美丽之外，也是可以用来抵御敌人的。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3.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鹿腿虽然相比鹿角难看一些，但可以让鹿躲避危险。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061548" y="1059582"/>
            <a:ext cx="6840855" cy="25206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78691" y="1203598"/>
            <a:ext cx="6877685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事物各有自己的价值，不要因为它的长处而看不见它的短处，也不要因为它的短处而轻易否定它的长处。</a:t>
            </a:r>
            <a:endParaRPr lang="zh-CN" altLang="en-US" sz="36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5" r="3"/>
          <a:stretch>
            <a:fillRect/>
          </a:stretch>
        </p:blipFill>
        <p:spPr>
          <a:xfrm>
            <a:off x="1078690" y="2963234"/>
            <a:ext cx="2762755" cy="5486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52" r="9157"/>
          <a:stretch>
            <a:fillRect/>
          </a:stretch>
        </p:blipFill>
        <p:spPr>
          <a:xfrm>
            <a:off x="1083627" y="2414546"/>
            <a:ext cx="6512709" cy="5486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52" r="9157"/>
          <a:stretch>
            <a:fillRect/>
          </a:stretch>
        </p:blipFill>
        <p:spPr>
          <a:xfrm>
            <a:off x="1083627" y="1865858"/>
            <a:ext cx="6512709" cy="54868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52" r="9157"/>
          <a:stretch>
            <a:fillRect/>
          </a:stretch>
        </p:blipFill>
        <p:spPr>
          <a:xfrm>
            <a:off x="1979712" y="1317170"/>
            <a:ext cx="5616624" cy="5486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72029"/>
            <a:ext cx="138564" cy="2846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624428" y="411510"/>
            <a:ext cx="2219380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结构梳理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083" y="479078"/>
            <a:ext cx="366860" cy="456338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1027109" y="1028233"/>
            <a:ext cx="7073283" cy="2983677"/>
          </a:xfrm>
          <a:prstGeom prst="roundRect">
            <a:avLst/>
          </a:prstGeom>
          <a:solidFill>
            <a:srgbClr val="FFFFFF"/>
          </a:solidFill>
          <a:ln>
            <a:noFill/>
          </a:ln>
          <a:effectLst>
            <a:outerShdw blurRad="368300" dist="889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0860" y="1688693"/>
            <a:ext cx="553998" cy="1800493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鹿角和鹿腿</a:t>
            </a:r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4546" y="1571618"/>
            <a:ext cx="4251960" cy="48387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 smtClean="0">
                <a:solidFill>
                  <a:srgbClr val="0000FF"/>
                </a:solidFill>
                <a:ea typeface="黑体" panose="02010609060101010101" pitchFamily="49" charset="-122"/>
              </a:rPr>
              <a:t>鹿角</a:t>
            </a:r>
            <a:r>
              <a:rPr lang="zh-CN" altLang="en-US" sz="2700" dirty="0" smtClean="0">
                <a:ea typeface="黑体" panose="02010609060101010101" pitchFamily="49" charset="-122"/>
              </a:rPr>
              <a:t>精致、别致</a:t>
            </a:r>
            <a:r>
              <a:rPr lang="en-US" altLang="zh-CN" sz="2700" b="1" dirty="0" smtClean="0">
                <a:solidFill>
                  <a:srgbClr val="0000FF"/>
                </a:solidFill>
                <a:ea typeface="黑体" panose="02010609060101010101" pitchFamily="49" charset="-122"/>
              </a:rPr>
              <a:t>—</a:t>
            </a:r>
            <a:r>
              <a:rPr lang="zh-CN" altLang="en-US" sz="2700" dirty="0" smtClean="0">
                <a:solidFill>
                  <a:srgbClr val="FF0000"/>
                </a:solidFill>
                <a:ea typeface="黑体" panose="02010609060101010101" pitchFamily="49" charset="-122"/>
              </a:rPr>
              <a:t>差点丧命</a:t>
            </a:r>
            <a:endParaRPr lang="zh-CN" altLang="en-US" sz="2700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14546" y="2714626"/>
            <a:ext cx="4251960" cy="48387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700" dirty="0" smtClean="0">
                <a:solidFill>
                  <a:srgbClr val="0000FF"/>
                </a:solidFill>
                <a:ea typeface="黑体" panose="02010609060101010101" pitchFamily="49" charset="-122"/>
              </a:rPr>
              <a:t>鹿腿</a:t>
            </a:r>
            <a:r>
              <a:rPr lang="zh-CN" altLang="en-US" sz="2700" dirty="0" smtClean="0">
                <a:ea typeface="黑体" panose="02010609060101010101" pitchFamily="49" charset="-122"/>
              </a:rPr>
              <a:t>太细太难看</a:t>
            </a:r>
            <a:r>
              <a:rPr lang="en-US" altLang="zh-CN" sz="2700" b="1" dirty="0" smtClean="0">
                <a:solidFill>
                  <a:srgbClr val="0000FF"/>
                </a:solidFill>
                <a:ea typeface="黑体" panose="02010609060101010101" pitchFamily="49" charset="-122"/>
              </a:rPr>
              <a:t>—</a:t>
            </a:r>
            <a:r>
              <a:rPr lang="zh-CN" altLang="en-US" sz="2700" dirty="0" smtClean="0">
                <a:solidFill>
                  <a:srgbClr val="FF0000"/>
                </a:solidFill>
                <a:ea typeface="黑体" panose="02010609060101010101" pitchFamily="49" charset="-122"/>
              </a:rPr>
              <a:t>狮口逃生</a:t>
            </a:r>
            <a:endParaRPr lang="zh-CN" altLang="en-US" sz="2700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85944" y="1285866"/>
            <a:ext cx="1000274" cy="2223686"/>
          </a:xfrm>
          <a:prstGeom prst="rect">
            <a:avLst/>
          </a:prstGeom>
          <a:noFill/>
        </p:spPr>
        <p:txBody>
          <a:bodyPr vert="eaVert" wrap="none" lIns="68580" tIns="34290" rIns="68580" bIns="34290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0000FF"/>
                </a:solidFill>
                <a:ea typeface="黑体" panose="02010609060101010101" pitchFamily="49" charset="-122"/>
              </a:rPr>
              <a:t>又要看到短处</a:t>
            </a:r>
            <a:endParaRPr lang="zh-CN" altLang="en-US" sz="2800" dirty="0" smtClean="0">
              <a:solidFill>
                <a:srgbClr val="0000FF"/>
              </a:solidFill>
              <a:ea typeface="黑体" panose="02010609060101010101" pitchFamily="49" charset="-122"/>
            </a:endParaRPr>
          </a:p>
          <a:p>
            <a:pPr algn="l"/>
            <a:r>
              <a:rPr lang="zh-CN" altLang="en-US" sz="2800" dirty="0" smtClean="0">
                <a:solidFill>
                  <a:srgbClr val="0000FF"/>
                </a:solidFill>
                <a:ea typeface="黑体" panose="02010609060101010101" pitchFamily="49" charset="-122"/>
                <a:sym typeface="+mn-ea"/>
              </a:rPr>
              <a:t>既要看到长处</a:t>
            </a:r>
            <a:endParaRPr lang="zh-CN" altLang="en-US" sz="2800" dirty="0" smtClean="0">
              <a:solidFill>
                <a:srgbClr val="0000FF"/>
              </a:solidFill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2000232" y="1500180"/>
            <a:ext cx="285752" cy="1785950"/>
          </a:xfrm>
          <a:prstGeom prst="leftBrac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  <p:sp>
        <p:nvSpPr>
          <p:cNvPr id="17" name="左大括号 16"/>
          <p:cNvSpPr/>
          <p:nvPr/>
        </p:nvSpPr>
        <p:spPr>
          <a:xfrm flipH="1">
            <a:off x="6429388" y="1500180"/>
            <a:ext cx="285752" cy="1785950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5" grpId="0"/>
      <p:bldP spid="16" grpId="0" bldLvl="0" animBg="1"/>
      <p:bldP spid="17" grpId="0" bldLvl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4"/>
          <p:cNvSpPr txBox="1"/>
          <p:nvPr/>
        </p:nvSpPr>
        <p:spPr>
          <a:xfrm>
            <a:off x="624427" y="411510"/>
            <a:ext cx="203675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主题概括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7"/>
            <a:ext cx="366860" cy="45633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42276" y="1215062"/>
            <a:ext cx="7929618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这篇课文讲的是丛林中，一只鹿遇到狮子靠着难看的腿（       ）的故事，告诉我们（                ）的道理，我们既要看到事物的（   ），又要看到事物的（   ）。</a:t>
            </a:r>
            <a:endParaRPr lang="zh-CN" altLang="en-US" sz="36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691835" y="1786566"/>
            <a:ext cx="2214578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奋力脱险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52960" y="2858136"/>
            <a:ext cx="1143008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长处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81801" y="3441705"/>
            <a:ext cx="1143008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短处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31970" y="2330450"/>
            <a:ext cx="385762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尺有所短，寸有所长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9" grpId="0"/>
      <p:bldP spid="11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4" name="TextBox 11"/>
          <p:cNvSpPr txBox="1"/>
          <p:nvPr/>
        </p:nvSpPr>
        <p:spPr>
          <a:xfrm>
            <a:off x="6171566" y="1960906"/>
            <a:ext cx="1928826" cy="6838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配</a:t>
            </a:r>
            <a:r>
              <a:rPr kumimoji="1" lang="zh-CN" altLang="en-US" sz="4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不上</a:t>
            </a:r>
            <a:endParaRPr kumimoji="1"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899592" y="2035499"/>
            <a:ext cx="1456126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心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176800" y="3195311"/>
            <a:ext cx="1381038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狮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29448" y="3194741"/>
            <a:ext cx="1232466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抱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怨</a:t>
            </a:r>
            <a:endParaRPr lang="zh-CN" altLang="en-US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174093" y="2715766"/>
            <a:ext cx="1101763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ī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9592" y="1535433"/>
            <a:ext cx="1143008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è</a:t>
            </a:r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0" name="TextBox 11"/>
          <p:cNvSpPr txBox="1">
            <a:spLocks noChangeArrowheads="1"/>
          </p:cNvSpPr>
          <p:nvPr/>
        </p:nvSpPr>
        <p:spPr bwMode="auto">
          <a:xfrm>
            <a:off x="107504" y="1131590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我会认</a:t>
            </a:r>
            <a:endParaRPr lang="zh-CN" altLang="en-US" sz="24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126495" y="1203638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anose="02010609060101010101" pitchFamily="49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27873" y="1203638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anose="02010609060101010101" pitchFamily="49" charset="-122"/>
            </a:endParaRPr>
          </a:p>
        </p:txBody>
      </p:sp>
      <p:sp>
        <p:nvSpPr>
          <p:cNvPr id="33" name="文本框 14">
            <a:hlinkClick r:id="rId1" action="ppaction://hlinkfile"/>
          </p:cNvPr>
          <p:cNvSpPr txBox="1"/>
          <p:nvPr/>
        </p:nvSpPr>
        <p:spPr>
          <a:xfrm>
            <a:off x="653667" y="422324"/>
            <a:ext cx="403383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朗读课文 扫清障碍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018" y="603851"/>
            <a:ext cx="351070" cy="380165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4408959" y="550061"/>
            <a:ext cx="335134" cy="472337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41" y="489080"/>
            <a:ext cx="366860" cy="456339"/>
          </a:xfrm>
          <a:prstGeom prst="rect">
            <a:avLst/>
          </a:prstGeom>
        </p:spPr>
      </p:pic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921518" y="3194741"/>
            <a:ext cx="1232466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逼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迫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300229" y="1491630"/>
            <a:ext cx="1143008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zhòu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220045" y="1529998"/>
            <a:ext cx="1101763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p</a:t>
            </a:r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è</a:t>
            </a:r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i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35243" y="2694675"/>
            <a:ext cx="1101763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yu</a:t>
            </a:r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à</a:t>
            </a:r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002947" y="2694675"/>
            <a:ext cx="1101763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b</a:t>
            </a:r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ī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4338331" y="1991696"/>
            <a:ext cx="1456126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皱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纹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 Box 5"/>
          <p:cNvSpPr txBox="1">
            <a:spLocks noChangeArrowheads="1"/>
          </p:cNvSpPr>
          <p:nvPr/>
        </p:nvSpPr>
        <p:spPr bwMode="auto">
          <a:xfrm>
            <a:off x="5730048" y="3162908"/>
            <a:ext cx="1232466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撒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腿</a:t>
            </a:r>
            <a:endParaRPr lang="zh-CN" altLang="en-US" sz="40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30682" y="2662842"/>
            <a:ext cx="1101763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</a:t>
            </a:r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ā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7515998" y="3121047"/>
            <a:ext cx="1232466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挣</a:t>
            </a: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脱</a:t>
            </a:r>
            <a:endParaRPr lang="zh-CN" altLang="en-US" sz="4000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373122" y="2643758"/>
            <a:ext cx="1357322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  <a:sym typeface="+mn-ea"/>
              </a:rPr>
              <a:t>è</a:t>
            </a:r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r>
              <a:rPr lang="en-US" sz="30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汉语拼音" panose="020B0604020202020204" pitchFamily="34" charset="0"/>
              </a:rPr>
              <a:t>ɡ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2354002" y="1974321"/>
            <a:ext cx="1785950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禁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782947" y="1497032"/>
            <a:ext cx="1101763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j</a:t>
            </a:r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ī</a:t>
            </a:r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3" grpId="0"/>
      <p:bldP spid="23" grpId="1"/>
      <p:bldP spid="38" grpId="0"/>
      <p:bldP spid="38" grpId="1"/>
      <p:bldP spid="41" grpId="0"/>
      <p:bldP spid="41" grpId="1"/>
      <p:bldP spid="43" grpId="0"/>
      <p:bldP spid="43" grpId="1"/>
      <p:bldP spid="45" grpId="0"/>
      <p:bldP spid="45" grpId="1"/>
      <p:bldP spid="36" grpId="0"/>
      <p:bldP spid="36" grpId="1"/>
      <p:bldP spid="46" grpId="0"/>
      <p:bldP spid="46" grpId="1"/>
      <p:bldP spid="48" grpId="0"/>
      <p:bldP spid="48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891" t="11533" b="9781"/>
          <a:stretch>
            <a:fillRect/>
          </a:stretch>
        </p:blipFill>
        <p:spPr>
          <a:xfrm>
            <a:off x="6947535" y="1231265"/>
            <a:ext cx="2185035" cy="3254375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24428" y="411510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拓展延伸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7"/>
            <a:ext cx="366860" cy="456338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04800" y="1509395"/>
            <a:ext cx="6991985" cy="30460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有一天，大老虎和小老鼠相遇了，大老虎对小老鼠说：“瞅你这个小东西，黑了吧叽，丑死了。还想和我森林之王斗？”小老鼠说：“比就比，谁怕谁啊！”</a:t>
            </a:r>
            <a:b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于是，大老虎举起一把铁锁，对小老鼠说：“怎么样，我力大无比吧？”小老鼠把大老虎引到一棵大树旁，然后上了树，大老虎只能在树下干着急。小老鼠得意洋洋地说：“爬树你比不过我。”</a:t>
            </a: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2571736" y="928676"/>
            <a:ext cx="457203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大老虎和小老鼠的故事</a:t>
            </a:r>
            <a:endParaRPr lang="zh-CN" altLang="en-US" sz="3200" b="1" dirty="0" smtClean="0">
              <a:solidFill>
                <a:srgbClr val="0000FF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bldLvl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797" t="2318" r="5135" b="25700"/>
          <a:stretch>
            <a:fillRect/>
          </a:stretch>
        </p:blipFill>
        <p:spPr>
          <a:xfrm>
            <a:off x="-7620" y="1294130"/>
            <a:ext cx="2595880" cy="3208655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403350" y="468630"/>
            <a:ext cx="7439025" cy="3784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大老虎爬上了山，小老鼠在后面跟着，它们来到了长江边，大老虎几下就过了长江，小老鼠在里面直打扑楞，费了九牛二虎之力才上岸，大老虎说：“爬树我比不过你，那过江呢？”      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小老鼠把大老虎引到了山洞旁，小老鼠钻到了洞  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里，说：“来呀，来呀，来钻洞呀！”可是，  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大老虎的身体太大了，钻不进去。它只能在洞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外干着急。</a:t>
            </a:r>
            <a:b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</a:b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大老虎说：“尺有所短，”小老鼠说：“寸有</a:t>
            </a:r>
            <a:endParaRPr lang="zh-CN" altLang="en-US" sz="24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所长啊！”它俩成了永远不分离的好朋友！</a:t>
            </a:r>
            <a:endParaRPr kumimoji="0" lang="zh-CN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 bldLvl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14.sinaimg.cn/mw690/006prwIMzy7fkBDCP7vbd&amp;690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22" t="26339" r="20652"/>
          <a:stretch>
            <a:fillRect/>
          </a:stretch>
        </p:blipFill>
        <p:spPr bwMode="auto">
          <a:xfrm>
            <a:off x="1785918" y="2000246"/>
            <a:ext cx="4786346" cy="3143254"/>
          </a:xfrm>
          <a:prstGeom prst="rect">
            <a:avLst/>
          </a:prstGeom>
          <a:noFill/>
        </p:spPr>
      </p:pic>
      <p:sp>
        <p:nvSpPr>
          <p:cNvPr id="3" name="矩形标注 2"/>
          <p:cNvSpPr/>
          <p:nvPr/>
        </p:nvSpPr>
        <p:spPr>
          <a:xfrm>
            <a:off x="403225" y="1499870"/>
            <a:ext cx="2707005" cy="953134"/>
          </a:xfrm>
          <a:prstGeom prst="wedgeRectCallout">
            <a:avLst>
              <a:gd name="adj1" fmla="val 43060"/>
              <a:gd name="adj2" fmla="val 91771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对，尺有所短，寸有所长。</a:t>
            </a:r>
            <a:endParaRPr lang="zh-CN" altLang="en-US" sz="2800" b="1" dirty="0" smtClean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215074" y="500614"/>
            <a:ext cx="2286016" cy="2676524"/>
          </a:xfrm>
          <a:prstGeom prst="wedgeRectCallout">
            <a:avLst>
              <a:gd name="adj1" fmla="val -71189"/>
              <a:gd name="adj2" fmla="val 39356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charset="0"/>
              </a:rPr>
              <a:t>    </a:t>
            </a:r>
            <a:r>
              <a:rPr kumimoji="0" lang="zh-CN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charset="0"/>
              </a:rPr>
              <a:t>不要光看美丽的外表，更要讲求实用。美和实用在不同的环境和不同的条件下都有存在的价值。</a:t>
            </a:r>
            <a:endParaRPr kumimoji="0" 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027" grpId="0" bldLvl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4"/>
          <p:cNvSpPr txBox="1"/>
          <p:nvPr/>
        </p:nvSpPr>
        <p:spPr>
          <a:xfrm>
            <a:off x="624428" y="411510"/>
            <a:ext cx="1931348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4186"/>
            <a:ext cx="366860" cy="45633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84847" y="1223321"/>
            <a:ext cx="7786742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一、填词语。</a:t>
            </a:r>
            <a:endParaRPr lang="zh-CN" altLang="en-US" sz="3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b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       )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的珊瑚</a:t>
            </a: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(        )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的身段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(       )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的池水   </a:t>
            </a:r>
            <a: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(        )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的狮子</a:t>
            </a:r>
            <a:br>
              <a:rPr 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221456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美丽</a:t>
            </a:r>
            <a:endParaRPr lang="zh-CN" altLang="en-US" sz="2800" b="1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28939" y="273621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凶猛</a:t>
            </a:r>
            <a:endParaRPr lang="zh-CN" altLang="en-US" sz="2800" b="1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9849" y="271462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清清</a:t>
            </a:r>
            <a:endParaRPr lang="zh-CN" altLang="en-US" sz="2800" b="1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29256" y="2175507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匀称</a:t>
            </a:r>
            <a:endParaRPr lang="zh-CN" altLang="en-US" sz="2800" b="1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281940" y="360045"/>
            <a:ext cx="8361680" cy="3876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二、课文再现。</a:t>
            </a:r>
            <a:endParaRPr lang="zh-CN" altLang="en-US" sz="3200" dirty="0" smtClean="0">
              <a:ea typeface="黑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1.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一头狮子正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     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地向自己逼近。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2.(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的长腿在灌木丛中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  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3.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两只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的角差点送了我的命，可四条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的腿却让我狮口逃生！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46845" y="1384927"/>
            <a:ext cx="128588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悄悄</a:t>
            </a:r>
            <a:endParaRPr lang="zh-CN" altLang="en-US" sz="2800" b="1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66875" y="2152646"/>
            <a:ext cx="128588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有力</a:t>
            </a:r>
            <a:endParaRPr lang="zh-CN" altLang="en-US" sz="2800" b="1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7649" y="215264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蹦来蹦去</a:t>
            </a:r>
            <a:endParaRPr lang="zh-CN" altLang="en-US" sz="2800" b="1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2403" y="2857499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美丽</a:t>
            </a:r>
            <a:endParaRPr lang="zh-CN" altLang="en-US" sz="2800" b="1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6186" y="3603945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难看</a:t>
            </a:r>
            <a:endParaRPr lang="zh-CN" altLang="en-US" sz="2800" b="1" dirty="0" smtClean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28662" y="2000246"/>
            <a:ext cx="614114" cy="810101"/>
            <a:chOff x="912943" y="1201103"/>
            <a:chExt cx="614114" cy="810101"/>
          </a:xfrm>
        </p:grpSpPr>
        <p:sp>
          <p:nvSpPr>
            <p:cNvPr id="10" name="椭圆 9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>
                <a:ea typeface="黑体" panose="02010609060101010101" pitchFamily="49" charset="-122"/>
              </a:endParaRPr>
            </a:p>
          </p:txBody>
        </p:sp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912943" y="127111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称</a:t>
              </a:r>
              <a:endParaRPr lang="zh-CN" altLang="en-US" sz="4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214546" y="1571618"/>
            <a:ext cx="3846246" cy="5616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我的身段多么匀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752862" y="526257"/>
            <a:ext cx="410581" cy="377666"/>
            <a:chOff x="631825" y="5181600"/>
            <a:chExt cx="1554163" cy="1552575"/>
          </a:xfrm>
        </p:grpSpPr>
        <p:sp>
          <p:nvSpPr>
            <p:cNvPr id="1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1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25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27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28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29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31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35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36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37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38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39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40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41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42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43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44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45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46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47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48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49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  <p:sp>
          <p:nvSpPr>
            <p:cNvPr id="50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ea typeface="黑体" panose="02010609060101010101" pitchFamily="49" charset="-122"/>
              </a:endParaRPr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162967" y="431959"/>
            <a:ext cx="1564685" cy="559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428875" y="2929255"/>
            <a:ext cx="1078865" cy="5607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呼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214546" y="2428874"/>
            <a:ext cx="115448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chēn</a:t>
            </a:r>
            <a:r>
              <a:rPr lang="en-US" altLang="zh-CN" sz="3000" b="1" dirty="0" err="1">
                <a:latin typeface="宋体" panose="02010600030101010101" pitchFamily="2" charset="-122"/>
                <a:ea typeface="宋体" panose="02010600030101010101" pitchFamily="2" charset="-122"/>
                <a:cs typeface="汉语拼音" panose="020B0604020202020204" pitchFamily="34" charset="0"/>
              </a:rPr>
              <a:t>ɡ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857752" y="1104890"/>
            <a:ext cx="1143008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</a:t>
            </a:r>
            <a:r>
              <a:rPr lang="en-US" altLang="zh-CN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è</a:t>
            </a:r>
            <a:r>
              <a:rPr lang="en-US" sz="30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n</a:t>
            </a:r>
            <a:endParaRPr lang="zh-CN" altLang="en-US" sz="30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240739" y="2364935"/>
            <a:ext cx="10903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chèn</a:t>
            </a:r>
            <a:r>
              <a:rPr lang="en-US" altLang="zh-CN" sz="2800" b="1" dirty="0" err="1">
                <a:latin typeface="宋体" panose="02010600030101010101" pitchFamily="2" charset="-122"/>
                <a:ea typeface="宋体" panose="02010600030101010101" pitchFamily="2" charset="-122"/>
                <a:cs typeface="汉语拼音" panose="020B0604020202020204" pitchFamily="34" charset="0"/>
              </a:rPr>
              <a:t>ɡ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714875" y="2857500"/>
            <a:ext cx="1442085" cy="5607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电子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 descr="https://ss2.bdstatic.com/70cFvnSh_Q1YnxGkpoWK1HF6hhy/it/u=3072193621,3255709355&amp;fm=26&amp;gp=0.jpg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253669"/>
            <a:ext cx="1516013" cy="145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53" grpId="0" bldLvl="0" animBg="1"/>
      <p:bldP spid="54" grpId="0"/>
      <p:bldP spid="51" grpId="0"/>
      <p:bldP spid="52" grpId="0"/>
      <p:bldP spid="5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76" y="1712909"/>
            <a:ext cx="614114" cy="810101"/>
            <a:chOff x="912943" y="1201103"/>
            <a:chExt cx="614114" cy="810101"/>
          </a:xfrm>
        </p:grpSpPr>
        <p:sp>
          <p:nvSpPr>
            <p:cNvPr id="3" name="椭圆 2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>
                <a:ea typeface="黑体" panose="02010609060101010101" pitchFamily="49" charset="-122"/>
              </a:endParaRPr>
            </a:p>
          </p:txBody>
        </p:sp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912943" y="127111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禁</a:t>
              </a:r>
              <a:endParaRPr lang="zh-CN" altLang="en-US" sz="4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644650" y="1212850"/>
            <a:ext cx="6692265" cy="10534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鹿突然看到了自己的腿，不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撅起来嘴。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642745" y="2714625"/>
            <a:ext cx="4947285" cy="5607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这条路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止货车通行。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35201" y="710554"/>
            <a:ext cx="1101763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j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ī</a:t>
            </a:r>
            <a:r>
              <a:rPr lang="en-US" sz="30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n</a:t>
            </a:r>
            <a:endParaRPr lang="zh-CN" altLang="en-US" sz="3000" b="1" dirty="0">
              <a:latin typeface="汉语拼音" panose="020B0604020202020204" pitchFamily="34" charset="0"/>
              <a:ea typeface="GB Pinyinok-B" pitchFamily="2" charset="-122"/>
              <a:cs typeface="汉语拼音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38842" y="2184715"/>
            <a:ext cx="1101763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j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ì</a:t>
            </a:r>
            <a:r>
              <a:rPr lang="en-US" sz="30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n</a:t>
            </a:r>
            <a:endParaRPr lang="zh-CN" altLang="en-US" sz="3000" b="1" dirty="0">
              <a:latin typeface="汉语拼音" panose="020B0604020202020204" pitchFamily="34" charset="0"/>
              <a:ea typeface="GB Pinyinok-B" pitchFamily="2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 bldLvl="0" animBg="1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85786" y="2071684"/>
            <a:ext cx="614114" cy="810101"/>
            <a:chOff x="912943" y="1201103"/>
            <a:chExt cx="614114" cy="810101"/>
          </a:xfrm>
        </p:grpSpPr>
        <p:sp>
          <p:nvSpPr>
            <p:cNvPr id="3" name="椭圆 2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>
                <a:ea typeface="黑体" panose="02010609060101010101" pitchFamily="49" charset="-122"/>
              </a:endParaRPr>
            </a:p>
          </p:txBody>
        </p:sp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912943" y="127111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撒</a:t>
              </a:r>
              <a:endParaRPr lang="zh-CN" altLang="en-US" sz="4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714480" y="1500180"/>
            <a:ext cx="5494133" cy="5616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鹿不敢犹豫，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撒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开长腿就跑。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14480" y="2714626"/>
            <a:ext cx="3286148" cy="5616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豆子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撒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了一地。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00298" y="2214560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s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ǎ</a:t>
            </a:r>
            <a:endParaRPr lang="zh-CN" altLang="en-US" sz="2800" b="1" dirty="0">
              <a:latin typeface="汉语拼音" panose="020B0604020202020204" pitchFamily="34" charset="0"/>
              <a:ea typeface="GB Pinyinok-B" pitchFamily="2" charset="-122"/>
              <a:cs typeface="汉语拼音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14810" y="1000114"/>
            <a:ext cx="1101763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s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ā</a:t>
            </a:r>
            <a:endParaRPr lang="zh-CN" altLang="en-US" sz="3000" b="1" dirty="0">
              <a:latin typeface="汉语拼音" panose="020B0604020202020204" pitchFamily="34" charset="0"/>
              <a:ea typeface="GB Pinyinok-B" pitchFamily="2" charset="-122"/>
              <a:cs typeface="汉语拼音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787452" y="3703014"/>
            <a:ext cx="1569660" cy="646331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ea typeface="黑体" panose="02010609060101010101" pitchFamily="49" charset="-122"/>
              </a:rPr>
              <a:t>平舌音</a:t>
            </a:r>
            <a:endParaRPr lang="zh-CN" altLang="en-US" sz="3600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 bldLvl="0" animBg="1"/>
      <p:bldP spid="9" grpId="0"/>
      <p:bldP spid="10" grpId="0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42276" y="1712909"/>
            <a:ext cx="614114" cy="810101"/>
            <a:chOff x="912943" y="1201103"/>
            <a:chExt cx="614114" cy="810101"/>
          </a:xfrm>
        </p:grpSpPr>
        <p:sp>
          <p:nvSpPr>
            <p:cNvPr id="3" name="椭圆 2"/>
            <p:cNvSpPr/>
            <p:nvPr/>
          </p:nvSpPr>
          <p:spPr>
            <a:xfrm>
              <a:off x="933096" y="1201103"/>
              <a:ext cx="593961" cy="810101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dirty="0">
                <a:ea typeface="黑体" panose="02010609060101010101" pitchFamily="49" charset="-122"/>
              </a:endParaRPr>
            </a:p>
          </p:txBody>
        </p:sp>
        <p:sp>
          <p:nvSpPr>
            <p:cNvPr id="4" name="Rectangle 2"/>
            <p:cNvSpPr>
              <a:spLocks noChangeArrowheads="1"/>
            </p:cNvSpPr>
            <p:nvPr/>
          </p:nvSpPr>
          <p:spPr bwMode="auto">
            <a:xfrm>
              <a:off x="912943" y="1271110"/>
              <a:ext cx="535855" cy="589364"/>
            </a:xfrm>
            <a:prstGeom prst="rect">
              <a:avLst/>
            </a:prstGeom>
            <a:noFill/>
            <a:ln w="9525">
              <a:noFill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r>
                <a:rPr lang="zh-CN" altLang="en-US" sz="4100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挣</a:t>
              </a:r>
              <a:endParaRPr lang="zh-CN" altLang="en-US" sz="4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571625" y="855980"/>
            <a:ext cx="7115810" cy="15455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鹿用尽全身力气，使劲一扯，才把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两只角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从树枝中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挣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脱出来。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72260" y="2928620"/>
            <a:ext cx="7270750" cy="5607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小兔</a:t>
            </a:r>
            <a:r>
              <a:rPr lang="en-US" altLang="zh-CN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拼命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挣</a:t>
            </a:r>
            <a:r>
              <a:rPr lang="en-US" altLang="zh-CN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扎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，终于从网中逃脱了</a:t>
            </a:r>
            <a:r>
              <a:rPr lang="en-US" altLang="zh-CN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42987" y="2444115"/>
            <a:ext cx="13865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zh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  <a:sym typeface="+mn-ea"/>
              </a:rPr>
              <a:t>ē</a:t>
            </a:r>
            <a:r>
              <a:rPr lang="en-US" altLang="zh-CN" sz="28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n</a:t>
            </a:r>
            <a:r>
              <a:rPr lang="en-US" altLang="zh-CN" sz="2800" b="1" dirty="0" err="1">
                <a:latin typeface="宋体" panose="02010600030101010101" pitchFamily="2" charset="-122"/>
                <a:ea typeface="宋体" panose="02010600030101010101" pitchFamily="2" charset="-122"/>
                <a:cs typeface="汉语拼音" panose="020B0604020202020204" pitchFamily="34" charset="0"/>
              </a:rPr>
              <a:t>ɡ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17646" y="1364291"/>
            <a:ext cx="1740315" cy="530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0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zh</a:t>
            </a:r>
            <a:r>
              <a:rPr lang="en-US" altLang="zh-CN" sz="30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  <a:sym typeface="+mn-ea"/>
              </a:rPr>
              <a:t>è</a:t>
            </a:r>
            <a:r>
              <a:rPr lang="en-US" sz="3000" b="1" dirty="0" err="1" smtClean="0">
                <a:latin typeface="汉语拼音" panose="020B0604020202020204" pitchFamily="34" charset="0"/>
                <a:ea typeface="GB Pinyinok-B" pitchFamily="2" charset="-122"/>
                <a:cs typeface="汉语拼音" panose="020B0604020202020204" pitchFamily="34" charset="0"/>
              </a:rPr>
              <a:t>n</a:t>
            </a:r>
            <a:r>
              <a:rPr lang="en-US" altLang="zh-CN" sz="3000" b="1" dirty="0" err="1">
                <a:latin typeface="宋体" panose="02010600030101010101" pitchFamily="2" charset="-122"/>
                <a:ea typeface="宋体" panose="02010600030101010101" pitchFamily="2" charset="-122"/>
                <a:cs typeface="汉语拼音" panose="020B0604020202020204" pitchFamily="34" charset="0"/>
              </a:rPr>
              <a:t>ɡ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  <a:cs typeface="汉语拼音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67944" y="3867894"/>
            <a:ext cx="1685077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ea typeface="黑体" panose="02010609060101010101" pitchFamily="49" charset="-122"/>
              </a:rPr>
              <a:t>前鼻音 </a:t>
            </a:r>
            <a:endParaRPr lang="zh-CN" altLang="en-US" sz="3600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 bldLvl="0" animBg="1"/>
      <p:bldP spid="9" grpId="0"/>
      <p:bldP spid="10" grpId="0"/>
      <p:bldP spid="1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文本框 64"/>
          <p:cNvSpPr txBox="1"/>
          <p:nvPr/>
        </p:nvSpPr>
        <p:spPr>
          <a:xfrm>
            <a:off x="906651" y="1308136"/>
            <a:ext cx="999303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鹿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6" name="文本框 64"/>
          <p:cNvSpPr txBox="1"/>
          <p:nvPr/>
        </p:nvSpPr>
        <p:spPr>
          <a:xfrm>
            <a:off x="2202795" y="1308136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塘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8" name="文本框 64"/>
          <p:cNvSpPr txBox="1"/>
          <p:nvPr/>
        </p:nvSpPr>
        <p:spPr>
          <a:xfrm>
            <a:off x="3426931" y="1308136"/>
            <a:ext cx="94452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映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0" name="文本框 64"/>
          <p:cNvSpPr txBox="1"/>
          <p:nvPr/>
        </p:nvSpPr>
        <p:spPr>
          <a:xfrm>
            <a:off x="4663767" y="1308136"/>
            <a:ext cx="935477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欣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2" name="文本框 64"/>
          <p:cNvSpPr txBox="1"/>
          <p:nvPr/>
        </p:nvSpPr>
        <p:spPr>
          <a:xfrm>
            <a:off x="7257956" y="1266514"/>
            <a:ext cx="834658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匀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4" name="文本框 64"/>
          <p:cNvSpPr txBox="1"/>
          <p:nvPr/>
        </p:nvSpPr>
        <p:spPr>
          <a:xfrm>
            <a:off x="899592" y="3101109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致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6" name="文本框 64"/>
          <p:cNvSpPr txBox="1"/>
          <p:nvPr/>
        </p:nvSpPr>
        <p:spPr>
          <a:xfrm>
            <a:off x="2185476" y="3101109"/>
            <a:ext cx="56681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配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8" name="文本框 64"/>
          <p:cNvSpPr txBox="1"/>
          <p:nvPr/>
        </p:nvSpPr>
        <p:spPr>
          <a:xfrm>
            <a:off x="3407860" y="3116875"/>
            <a:ext cx="608488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传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7"/>
          <p:cNvGrpSpPr/>
          <p:nvPr/>
        </p:nvGrpSpPr>
        <p:grpSpPr>
          <a:xfrm>
            <a:off x="7236296" y="1259287"/>
            <a:ext cx="1029163" cy="1085656"/>
            <a:chOff x="2437" y="2032"/>
            <a:chExt cx="1244" cy="1264"/>
          </a:xfrm>
        </p:grpSpPr>
        <p:sp>
          <p:nvSpPr>
            <p:cNvPr id="2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1" name="组合 7"/>
          <p:cNvGrpSpPr/>
          <p:nvPr/>
        </p:nvGrpSpPr>
        <p:grpSpPr>
          <a:xfrm>
            <a:off x="827584" y="3100365"/>
            <a:ext cx="1029163" cy="1085656"/>
            <a:chOff x="2437" y="2032"/>
            <a:chExt cx="1244" cy="1264"/>
          </a:xfrm>
        </p:grpSpPr>
        <p:sp>
          <p:nvSpPr>
            <p:cNvPr id="7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5" name="组合 7"/>
          <p:cNvGrpSpPr/>
          <p:nvPr/>
        </p:nvGrpSpPr>
        <p:grpSpPr>
          <a:xfrm>
            <a:off x="2113468" y="3100365"/>
            <a:ext cx="1029163" cy="1085656"/>
            <a:chOff x="2437" y="2032"/>
            <a:chExt cx="1244" cy="1264"/>
          </a:xfrm>
        </p:grpSpPr>
        <p:sp>
          <p:nvSpPr>
            <p:cNvPr id="7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9" name="组合 7"/>
          <p:cNvGrpSpPr/>
          <p:nvPr/>
        </p:nvGrpSpPr>
        <p:grpSpPr>
          <a:xfrm>
            <a:off x="3352742" y="3091572"/>
            <a:ext cx="1029163" cy="1085656"/>
            <a:chOff x="2437" y="2032"/>
            <a:chExt cx="1244" cy="1264"/>
          </a:xfrm>
        </p:grpSpPr>
        <p:sp>
          <p:nvSpPr>
            <p:cNvPr id="8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1" name="组合 7"/>
          <p:cNvGrpSpPr/>
          <p:nvPr/>
        </p:nvGrpSpPr>
        <p:grpSpPr>
          <a:xfrm>
            <a:off x="4651067" y="1308136"/>
            <a:ext cx="1029163" cy="1085656"/>
            <a:chOff x="2437" y="2032"/>
            <a:chExt cx="1244" cy="1264"/>
          </a:xfrm>
        </p:grpSpPr>
        <p:sp>
          <p:nvSpPr>
            <p:cNvPr id="9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4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5" name="组合 7"/>
          <p:cNvGrpSpPr/>
          <p:nvPr/>
        </p:nvGrpSpPr>
        <p:grpSpPr>
          <a:xfrm>
            <a:off x="3426931" y="1302600"/>
            <a:ext cx="1029163" cy="1085656"/>
            <a:chOff x="2437" y="2032"/>
            <a:chExt cx="1244" cy="1264"/>
          </a:xfrm>
        </p:grpSpPr>
        <p:sp>
          <p:nvSpPr>
            <p:cNvPr id="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8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9" name="组合 7"/>
          <p:cNvGrpSpPr/>
          <p:nvPr/>
        </p:nvGrpSpPr>
        <p:grpSpPr>
          <a:xfrm>
            <a:off x="2130787" y="1302600"/>
            <a:ext cx="1029163" cy="1085656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3" name="组合 7"/>
          <p:cNvGrpSpPr/>
          <p:nvPr/>
        </p:nvGrpSpPr>
        <p:grpSpPr>
          <a:xfrm>
            <a:off x="906651" y="1302600"/>
            <a:ext cx="1029163" cy="1085656"/>
            <a:chOff x="2437" y="2032"/>
            <a:chExt cx="1244" cy="1264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7" name="TextBox 11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107504" y="358182"/>
            <a:ext cx="112149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我会写</a:t>
            </a:r>
            <a:endParaRPr lang="zh-CN" altLang="en-US" sz="24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8" name="图片 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7708">
            <a:off x="1318240" y="390742"/>
            <a:ext cx="335134" cy="472337"/>
          </a:xfrm>
          <a:prstGeom prst="rect">
            <a:avLst/>
          </a:prstGeom>
        </p:spPr>
      </p:pic>
      <p:sp>
        <p:nvSpPr>
          <p:cNvPr id="69" name="矩形 68"/>
          <p:cNvSpPr/>
          <p:nvPr/>
        </p:nvSpPr>
        <p:spPr>
          <a:xfrm>
            <a:off x="1144495" y="426197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anose="02010609060101010101" pitchFamily="49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127873" y="451631"/>
            <a:ext cx="36000" cy="324000"/>
          </a:xfrm>
          <a:prstGeom prst="rect">
            <a:avLst/>
          </a:prstGeom>
          <a:gradFill flip="none" rotWithShape="1">
            <a:gsLst>
              <a:gs pos="14000">
                <a:schemeClr val="bg1"/>
              </a:gs>
              <a:gs pos="76000">
                <a:schemeClr val="bg1"/>
              </a:gs>
              <a:gs pos="50000">
                <a:schemeClr val="accent2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anose="02010609060101010101" pitchFamily="49" charset="-122"/>
            </a:endParaRPr>
          </a:p>
        </p:txBody>
      </p:sp>
      <p:sp>
        <p:nvSpPr>
          <p:cNvPr id="52" name="文本框 64"/>
          <p:cNvSpPr txBox="1"/>
          <p:nvPr/>
        </p:nvSpPr>
        <p:spPr>
          <a:xfrm>
            <a:off x="4743522" y="3101109"/>
            <a:ext cx="608488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哎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3" name="组合 7"/>
          <p:cNvGrpSpPr/>
          <p:nvPr/>
        </p:nvGrpSpPr>
        <p:grpSpPr>
          <a:xfrm>
            <a:off x="4688404" y="3075806"/>
            <a:ext cx="1029163" cy="1085656"/>
            <a:chOff x="2437" y="2032"/>
            <a:chExt cx="1244" cy="1264"/>
          </a:xfrm>
        </p:grpSpPr>
        <p:sp>
          <p:nvSpPr>
            <p:cNvPr id="5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5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57" name="文本框 64"/>
          <p:cNvSpPr txBox="1"/>
          <p:nvPr/>
        </p:nvSpPr>
        <p:spPr>
          <a:xfrm>
            <a:off x="7332682" y="3127256"/>
            <a:ext cx="608488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叹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8" name="组合 7"/>
          <p:cNvGrpSpPr/>
          <p:nvPr/>
        </p:nvGrpSpPr>
        <p:grpSpPr>
          <a:xfrm>
            <a:off x="7239464" y="3101953"/>
            <a:ext cx="1029163" cy="1085656"/>
            <a:chOff x="2437" y="2032"/>
            <a:chExt cx="1244" cy="1264"/>
          </a:xfrm>
        </p:grpSpPr>
        <p:sp>
          <p:nvSpPr>
            <p:cNvPr id="59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0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1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62" name="文本框 64"/>
          <p:cNvSpPr txBox="1"/>
          <p:nvPr/>
        </p:nvSpPr>
        <p:spPr>
          <a:xfrm>
            <a:off x="6071627" y="1300909"/>
            <a:ext cx="608488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赏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3" name="组合 7"/>
          <p:cNvGrpSpPr/>
          <p:nvPr/>
        </p:nvGrpSpPr>
        <p:grpSpPr>
          <a:xfrm>
            <a:off x="5991109" y="1275606"/>
            <a:ext cx="1029163" cy="1085656"/>
            <a:chOff x="2437" y="2032"/>
            <a:chExt cx="1244" cy="1264"/>
          </a:xfrm>
        </p:grpSpPr>
        <p:sp>
          <p:nvSpPr>
            <p:cNvPr id="6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6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83" name="文本框 64"/>
          <p:cNvSpPr txBox="1"/>
          <p:nvPr/>
        </p:nvSpPr>
        <p:spPr>
          <a:xfrm>
            <a:off x="6052219" y="3083033"/>
            <a:ext cx="608489" cy="10849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eaLnBrk="1" hangingPunct="1"/>
            <a:r>
              <a:rPr lang="zh-CN" altLang="en-US" sz="6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狮</a:t>
            </a:r>
            <a:endParaRPr lang="en-US" altLang="zh-CN" sz="6600" b="1" dirty="0" err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4" name="组合 7"/>
          <p:cNvGrpSpPr/>
          <p:nvPr/>
        </p:nvGrpSpPr>
        <p:grpSpPr>
          <a:xfrm>
            <a:off x="6012160" y="3075806"/>
            <a:ext cx="1029163" cy="1085656"/>
            <a:chOff x="2437" y="2032"/>
            <a:chExt cx="1244" cy="1264"/>
          </a:xfrm>
        </p:grpSpPr>
        <p:sp>
          <p:nvSpPr>
            <p:cNvPr id="85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6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7" name="直接连接符 6"/>
            <p:cNvCxnSpPr/>
            <p:nvPr/>
          </p:nvCxnSpPr>
          <p:spPr>
            <a:xfrm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3" name="TextBox 2"/>
          <p:cNvSpPr txBox="1"/>
          <p:nvPr/>
        </p:nvSpPr>
        <p:spPr>
          <a:xfrm>
            <a:off x="7190212" y="674512"/>
            <a:ext cx="1270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yún</a:t>
            </a:r>
            <a:r>
              <a:rPr lang="en-US" altLang="zh-CN" sz="3200" b="1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 </a:t>
            </a:r>
            <a:endParaRPr lang="zh-CN" altLang="en-US" sz="32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279367" y="2508830"/>
            <a:ext cx="11810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tàn</a:t>
            </a:r>
            <a:endParaRPr lang="zh-CN" altLang="en-US" sz="32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48787" y="842842"/>
            <a:ext cx="7457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lù</a:t>
            </a:r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979712" y="775631"/>
            <a:ext cx="13083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tán</a:t>
            </a:r>
            <a:r>
              <a:rPr lang="en-US" altLang="zh-CN" sz="3200" b="1" dirty="0" err="1">
                <a:solidFill>
                  <a:prstClr val="black"/>
                </a:solidFill>
                <a:latin typeface="汉语拼音" panose="020B0604020202020204" pitchFamily="34" charset="0"/>
                <a:ea typeface="宋体" panose="02010600030101010101" pitchFamily="2" charset="-122"/>
                <a:cs typeface="汉语拼音" panose="020B0604020202020204" pitchFamily="34" charset="0"/>
              </a:rPr>
              <a:t>ɡ</a:t>
            </a:r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dirty="0"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19872" y="762839"/>
            <a:ext cx="1195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err="1" smtClean="0"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yìnɡ</a:t>
            </a:r>
            <a:endParaRPr lang="zh-CN" altLang="en-US" sz="32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42184" y="699542"/>
            <a:ext cx="15231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shǎnɡ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68202" y="762839"/>
            <a:ext cx="8723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200" b="1" dirty="0" err="1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xīn</a:t>
            </a:r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sz="3200" b="1" dirty="0">
              <a:solidFill>
                <a:prstClr val="black"/>
              </a:solidFill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10301" y="2563039"/>
            <a:ext cx="8755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zhì</a:t>
            </a:r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298591" y="2545537"/>
            <a:ext cx="8306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err="1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pèi</a:t>
            </a:r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045697" y="2563039"/>
            <a:ext cx="16177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chuán</a:t>
            </a:r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860032" y="2542481"/>
            <a:ext cx="777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āi</a:t>
            </a:r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089149" y="2506797"/>
            <a:ext cx="9525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r>
              <a:rPr lang="en-US" altLang="zh-CN" sz="3200" b="1" dirty="0" err="1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shī</a:t>
            </a:r>
            <a:r>
              <a:rPr lang="en-US" altLang="zh-CN" sz="3200" b="1" dirty="0">
                <a:solidFill>
                  <a:prstClr val="black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 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88" grpId="0"/>
      <p:bldP spid="88" grpId="1"/>
      <p:bldP spid="2" grpId="0"/>
      <p:bldP spid="2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tags/tag1.xml><?xml version="1.0" encoding="utf-8"?>
<p:tagLst xmlns:p="http://schemas.openxmlformats.org/presentationml/2006/main">
  <p:tag name="KSO_WPP_MARK_KEY" val="b33fc653-846f-46b6-bdfb-21899dbe6c4b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3465</Words>
  <Application>WPS 演示</Application>
  <PresentationFormat>全屏显示(16:9)</PresentationFormat>
  <Paragraphs>511</Paragraphs>
  <Slides>44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60" baseType="lpstr">
      <vt:lpstr>Arial</vt:lpstr>
      <vt:lpstr>宋体</vt:lpstr>
      <vt:lpstr>Wingdings</vt:lpstr>
      <vt:lpstr>黑体</vt:lpstr>
      <vt:lpstr>楷体</vt:lpstr>
      <vt:lpstr>Calibri</vt:lpstr>
      <vt:lpstr>汉语拼音</vt:lpstr>
      <vt:lpstr>幼圆</vt:lpstr>
      <vt:lpstr>GB Pinyinok-B</vt:lpstr>
      <vt:lpstr>Times New Roman</vt:lpstr>
      <vt:lpstr>微软雅黑</vt:lpstr>
      <vt:lpstr>Arial Unicode MS</vt:lpstr>
      <vt:lpstr>华文楷体</vt:lpstr>
      <vt:lpstr>Kaiti SC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139</cp:revision>
  <dcterms:created xsi:type="dcterms:W3CDTF">2017-03-17T02:28:00Z</dcterms:created>
  <dcterms:modified xsi:type="dcterms:W3CDTF">2022-12-30T12:56:50Z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F47E1E45718445B8B397FAC2B43B1863</vt:lpwstr>
  </property>
</Properties>
</file>