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3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43"/>
  </p:handoutMasterIdLst>
  <p:sldIdLst>
    <p:sldId id="323" r:id="rId3"/>
    <p:sldId id="1180" r:id="rId5"/>
    <p:sldId id="1012" r:id="rId6"/>
    <p:sldId id="1003" r:id="rId7"/>
    <p:sldId id="1011" r:id="rId8"/>
    <p:sldId id="996" r:id="rId9"/>
    <p:sldId id="1217" r:id="rId10"/>
    <p:sldId id="1110" r:id="rId11"/>
    <p:sldId id="1112" r:id="rId12"/>
    <p:sldId id="1093" r:id="rId13"/>
    <p:sldId id="1094" r:id="rId14"/>
    <p:sldId id="1095" r:id="rId15"/>
    <p:sldId id="1128" r:id="rId16"/>
    <p:sldId id="1119" r:id="rId17"/>
    <p:sldId id="1118" r:id="rId18"/>
    <p:sldId id="1129" r:id="rId19"/>
    <p:sldId id="1120" r:id="rId20"/>
    <p:sldId id="1130" r:id="rId21"/>
    <p:sldId id="1096" r:id="rId22"/>
    <p:sldId id="1121" r:id="rId23"/>
    <p:sldId id="1122" r:id="rId24"/>
    <p:sldId id="928" r:id="rId25"/>
    <p:sldId id="1045" r:id="rId26"/>
    <p:sldId id="1127" r:id="rId27"/>
    <p:sldId id="1167" r:id="rId28"/>
    <p:sldId id="1165" r:id="rId29"/>
    <p:sldId id="1081" r:id="rId30"/>
    <p:sldId id="1082" r:id="rId31"/>
    <p:sldId id="1123" r:id="rId32"/>
    <p:sldId id="1166" r:id="rId33"/>
    <p:sldId id="1218" r:id="rId34"/>
    <p:sldId id="1219" r:id="rId35"/>
    <p:sldId id="1084" r:id="rId36"/>
    <p:sldId id="1085" r:id="rId37"/>
    <p:sldId id="1046" r:id="rId38"/>
    <p:sldId id="1047" r:id="rId39"/>
    <p:sldId id="1048" r:id="rId40"/>
    <p:sldId id="1168" r:id="rId41"/>
    <p:sldId id="1220" r:id="rId42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47"/>
    </p:embeddedFont>
    <p:embeddedFont>
      <p:font typeface="微软雅黑" panose="020B0503020204020204" charset="-122"/>
      <p:regular r:id="rId48"/>
    </p:embeddedFont>
    <p:embeddedFont>
      <p:font typeface="楷体" panose="02010609060101010101" pitchFamily="49" charset="-122"/>
      <p:regular r:id="rId49"/>
    </p:embeddedFont>
    <p:embeddedFont>
      <p:font typeface="Calibri" panose="020F0502020204030204" pitchFamily="34" charset="0"/>
      <p:regular r:id="rId50"/>
      <p:bold r:id="rId51"/>
      <p:italic r:id="rId52"/>
      <p:boldItalic r:id="rId53"/>
    </p:embeddedFont>
    <p:embeddedFont>
      <p:font typeface="幼圆" panose="02010509060101010101" pitchFamily="49" charset="-122"/>
      <p:regular r:id="rId54"/>
    </p:embeddedFont>
  </p:embeddedFontLst>
  <p:custDataLst>
    <p:tags r:id="rId55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2" userDrawn="1">
          <p15:clr>
            <a:srgbClr val="A4A3A4"/>
          </p15:clr>
        </p15:guide>
        <p15:guide id="2" pos="57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F2F3"/>
    <a:srgbClr val="0000FF"/>
    <a:srgbClr val="FF0000"/>
    <a:srgbClr val="FFFFFF"/>
    <a:srgbClr val="7030A0"/>
    <a:srgbClr val="FF00FF"/>
    <a:srgbClr val="D60093"/>
    <a:srgbClr val="A38302"/>
    <a:srgbClr val="0066FF"/>
    <a:srgbClr val="FEFC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79" autoAdjust="0"/>
    <p:restoredTop sz="94705" autoAdjust="0"/>
  </p:normalViewPr>
  <p:slideViewPr>
    <p:cSldViewPr>
      <p:cViewPr>
        <p:scale>
          <a:sx n="100" d="100"/>
          <a:sy n="100" d="100"/>
        </p:scale>
        <p:origin x="-636" y="-294"/>
      </p:cViewPr>
      <p:guideLst>
        <p:guide orient="horz" pos="3162"/>
        <p:guide pos="5760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8472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344"/>
        <p:guide pos="231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5" Type="http://schemas.openxmlformats.org/officeDocument/2006/relationships/tags" Target="tags/tag1.xml"/><Relationship Id="rId54" Type="http://schemas.openxmlformats.org/officeDocument/2006/relationships/font" Target="fonts/font8.fntdata"/><Relationship Id="rId53" Type="http://schemas.openxmlformats.org/officeDocument/2006/relationships/font" Target="fonts/font7.fntdata"/><Relationship Id="rId52" Type="http://schemas.openxmlformats.org/officeDocument/2006/relationships/font" Target="fonts/font6.fntdata"/><Relationship Id="rId51" Type="http://schemas.openxmlformats.org/officeDocument/2006/relationships/font" Target="fonts/font5.fntdata"/><Relationship Id="rId50" Type="http://schemas.openxmlformats.org/officeDocument/2006/relationships/font" Target="fonts/font4.fntdata"/><Relationship Id="rId5" Type="http://schemas.openxmlformats.org/officeDocument/2006/relationships/slide" Target="slides/slide2.xml"/><Relationship Id="rId49" Type="http://schemas.openxmlformats.org/officeDocument/2006/relationships/font" Target="fonts/font3.fntdata"/><Relationship Id="rId48" Type="http://schemas.openxmlformats.org/officeDocument/2006/relationships/font" Target="fonts/font2.fntdata"/><Relationship Id="rId47" Type="http://schemas.openxmlformats.org/officeDocument/2006/relationships/font" Target="fonts/font1.fntdata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handoutMaster" Target="handoutMasters/handoutMaster1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>
            <a:lvl1pPr>
              <a:defRPr>
                <a:ea typeface="黑体" panose="02010609060101010101" pitchFamily="49" charset="-122"/>
              </a:defRPr>
            </a:lvl1pPr>
            <a:lvl2pPr>
              <a:defRPr>
                <a:ea typeface="黑体" panose="02010609060101010101" pitchFamily="49" charset="-122"/>
              </a:defRPr>
            </a:lvl2pPr>
            <a:lvl3pPr>
              <a:defRPr>
                <a:ea typeface="黑体" panose="02010609060101010101" pitchFamily="49" charset="-122"/>
              </a:defRPr>
            </a:lvl3pPr>
            <a:lvl4pPr>
              <a:defRPr>
                <a:ea typeface="黑体" panose="02010609060101010101" pitchFamily="49" charset="-122"/>
              </a:defRPr>
            </a:lvl4pPr>
            <a:lvl5pPr>
              <a:defRPr>
                <a:ea typeface="黑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ea typeface="黑体" panose="02010609060101010101" pitchFamily="49" charset="-122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>
            <a:lvl1pPr>
              <a:defRPr>
                <a:ea typeface="黑体" panose="02010609060101010101" pitchFamily="49" charset="-122"/>
              </a:defRPr>
            </a:lvl1pPr>
            <a:lvl2pPr>
              <a:defRPr>
                <a:ea typeface="黑体" panose="02010609060101010101" pitchFamily="49" charset="-122"/>
              </a:defRPr>
            </a:lvl2pPr>
            <a:lvl3pPr>
              <a:defRPr>
                <a:ea typeface="黑体" panose="02010609060101010101" pitchFamily="49" charset="-122"/>
              </a:defRPr>
            </a:lvl3pPr>
            <a:lvl4pPr>
              <a:defRPr>
                <a:ea typeface="黑体" panose="02010609060101010101" pitchFamily="49" charset="-122"/>
              </a:defRPr>
            </a:lvl4pPr>
            <a:lvl5pPr>
              <a:defRPr>
                <a:ea typeface="黑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ea typeface="黑体" panose="02010609060101010101" pitchFamily="49" charset="-122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4" Type="http://schemas.openxmlformats.org/officeDocument/2006/relationships/theme" Target="../theme/theme1.xml"/><Relationship Id="rId63" Type="http://schemas.openxmlformats.org/officeDocument/2006/relationships/image" Target="../media/image2.png"/><Relationship Id="rId62" Type="http://schemas.openxmlformats.org/officeDocument/2006/relationships/image" Target="../media/image1.png"/><Relationship Id="rId61" Type="http://schemas.openxmlformats.org/officeDocument/2006/relationships/slideLayout" Target="../slideLayouts/slideLayout61.xml"/><Relationship Id="rId60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.xml"/><Relationship Id="rId59" Type="http://schemas.openxmlformats.org/officeDocument/2006/relationships/slideLayout" Target="../slideLayouts/slideLayout59.xml"/><Relationship Id="rId58" Type="http://schemas.openxmlformats.org/officeDocument/2006/relationships/slideLayout" Target="../slideLayouts/slideLayout58.xml"/><Relationship Id="rId57" Type="http://schemas.openxmlformats.org/officeDocument/2006/relationships/slideLayout" Target="../slideLayouts/slideLayout57.xml"/><Relationship Id="rId56" Type="http://schemas.openxmlformats.org/officeDocument/2006/relationships/slideLayout" Target="../slideLayouts/slideLayout56.xml"/><Relationship Id="rId55" Type="http://schemas.openxmlformats.org/officeDocument/2006/relationships/slideLayout" Target="../slideLayouts/slideLayout55.xml"/><Relationship Id="rId54" Type="http://schemas.openxmlformats.org/officeDocument/2006/relationships/slideLayout" Target="../slideLayouts/slideLayout54.xml"/><Relationship Id="rId53" Type="http://schemas.openxmlformats.org/officeDocument/2006/relationships/slideLayout" Target="../slideLayouts/slideLayout53.xml"/><Relationship Id="rId52" Type="http://schemas.openxmlformats.org/officeDocument/2006/relationships/slideLayout" Target="../slideLayouts/slideLayout52.xml"/><Relationship Id="rId51" Type="http://schemas.openxmlformats.org/officeDocument/2006/relationships/slideLayout" Target="../slideLayouts/slideLayout51.xml"/><Relationship Id="rId50" Type="http://schemas.openxmlformats.org/officeDocument/2006/relationships/slideLayout" Target="../slideLayouts/slideLayout50.xml"/><Relationship Id="rId5" Type="http://schemas.openxmlformats.org/officeDocument/2006/relationships/slideLayout" Target="../slideLayouts/slideLayout5.xml"/><Relationship Id="rId49" Type="http://schemas.openxmlformats.org/officeDocument/2006/relationships/slideLayout" Target="../slideLayouts/slideLayout49.xml"/><Relationship Id="rId48" Type="http://schemas.openxmlformats.org/officeDocument/2006/relationships/slideLayout" Target="../slideLayouts/slideLayout48.xml"/><Relationship Id="rId47" Type="http://schemas.openxmlformats.org/officeDocument/2006/relationships/slideLayout" Target="../slideLayouts/slideLayout47.xml"/><Relationship Id="rId46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45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F2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6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黑体" panose="02010609060101010101" pitchFamily="49" charset="-122"/>
            </a:endParaRPr>
          </a:p>
        </p:txBody>
      </p:sp>
      <p:sp>
        <p:nvSpPr>
          <p:cNvPr id="6" name="文本框 10"/>
          <p:cNvSpPr txBox="1"/>
          <p:nvPr userDrawn="1"/>
        </p:nvSpPr>
        <p:spPr>
          <a:xfrm>
            <a:off x="193237" y="92978"/>
            <a:ext cx="1214755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8    </a:t>
            </a:r>
            <a:r>
              <a:rPr kumimoji="1" lang="zh-CN" altLang="en-US" sz="1200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池子与河流</a:t>
            </a:r>
            <a:endParaRPr kumimoji="1" lang="zh-CN" altLang="en-US" sz="1200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63"/>
          <a:srcRect t="54723" b="33593"/>
          <a:stretch>
            <a:fillRect/>
          </a:stretch>
        </p:blipFill>
        <p:spPr>
          <a:xfrm>
            <a:off x="0" y="4678680"/>
            <a:ext cx="9142730" cy="467360"/>
          </a:xfrm>
          <a:prstGeom prst="rect">
            <a:avLst/>
          </a:prstGeom>
          <a:effectLst>
            <a:glow>
              <a:schemeClr val="accent1">
                <a:alpha val="40000"/>
              </a:schemeClr>
            </a:glow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  <p:sldLayoutId id="2147483704" r:id="rId56"/>
    <p:sldLayoutId id="2147483705" r:id="rId57"/>
    <p:sldLayoutId id="2147483706" r:id="rId58"/>
    <p:sldLayoutId id="2147483707" r:id="rId59"/>
    <p:sldLayoutId id="2147483708" r:id="rId60"/>
    <p:sldLayoutId id="2147483709" r:id="rId61"/>
  </p:sldLayoutIdLst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9.png"/><Relationship Id="rId1" Type="http://schemas.openxmlformats.org/officeDocument/2006/relationships/hyperlink" Target="&#38142;&#25509;1&#65306;&#34892;&#21535;&#35799;&#20154;.pptx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5.png"/><Relationship Id="rId1" Type="http://schemas.openxmlformats.org/officeDocument/2006/relationships/image" Target="../media/image1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3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0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hyperlink" Target="&#19971;&#24425;-&#35838;&#25991;&#26391;&#35835;-8&#27744;&#23376;&#19982;&#27827;&#27969;.mp4" TargetMode="Externa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 descr="http://imgsrc.baidu.com/imgad/pic/item/902397dda144ad344afdfda0dba20cf431ad8552.jpg"/>
          <p:cNvPicPr>
            <a:picLocks noChangeAspect="1" noChangeArrowheads="1"/>
          </p:cNvPicPr>
          <p:nvPr/>
        </p:nvPicPr>
        <p:blipFill>
          <a:blip r:embed="rId1">
            <a:lum contrast="40000"/>
          </a:blip>
          <a:srcRect b="9140"/>
          <a:stretch>
            <a:fillRect/>
          </a:stretch>
        </p:blipFill>
        <p:spPr bwMode="auto">
          <a:xfrm>
            <a:off x="0" y="-20538"/>
            <a:ext cx="4143404" cy="2786082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</p:pic>
      <p:pic>
        <p:nvPicPr>
          <p:cNvPr id="66564" name="Picture 4" descr="http://pic.58pic.com/58pic/15/14/81/53r58PIC5iz_1024.jpg"/>
          <p:cNvPicPr>
            <a:picLocks noChangeAspect="1" noChangeArrowheads="1"/>
          </p:cNvPicPr>
          <p:nvPr/>
        </p:nvPicPr>
        <p:blipFill>
          <a:blip r:embed="rId2">
            <a:lum contrast="40000"/>
          </a:blip>
          <a:srcRect/>
          <a:stretch>
            <a:fillRect/>
          </a:stretch>
        </p:blipFill>
        <p:spPr bwMode="auto">
          <a:xfrm>
            <a:off x="4214810" y="-20538"/>
            <a:ext cx="4929190" cy="2786081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</p:pic>
      <p:sp>
        <p:nvSpPr>
          <p:cNvPr id="9" name="矩形 8"/>
          <p:cNvSpPr/>
          <p:nvPr/>
        </p:nvSpPr>
        <p:spPr>
          <a:xfrm>
            <a:off x="553720" y="3291830"/>
            <a:ext cx="8019415" cy="1077218"/>
          </a:xfrm>
          <a:prstGeom prst="rect">
            <a:avLst/>
          </a:prstGeom>
          <a:noFill/>
          <a:effectLst>
            <a:softEdge rad="76200"/>
          </a:effectLst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同学们，你们见过多少池塘和河流？你喜欢池塘，还是河流呢？</a:t>
            </a:r>
            <a:endParaRPr lang="zh-CN" altLang="en-US" sz="3200" b="1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54355" y="3046214"/>
            <a:ext cx="8018780" cy="1568450"/>
          </a:xfrm>
          <a:prstGeom prst="rect">
            <a:avLst/>
          </a:prstGeom>
          <a:solidFill>
            <a:schemeClr val="tx2">
              <a:lumMod val="20000"/>
              <a:lumOff val="80000"/>
              <a:alpha val="90000"/>
            </a:schemeClr>
          </a:solidFill>
          <a:effectLst>
            <a:softEdge rad="114300"/>
          </a:effectLst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有一个池塘和一条河流是邻居，他们之间会有怎样的对话呢？我们一起走进诗歌，走进这个寓言故事。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/>
      <p:bldP spid="9" grpId="1" bldLvl="0"/>
      <p:bldP spid="4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20" y="1532890"/>
            <a:ext cx="1293495" cy="1854200"/>
          </a:xfrm>
          <a:prstGeom prst="rect">
            <a:avLst/>
          </a:prstGeom>
        </p:spPr>
      </p:pic>
      <p:sp>
        <p:nvSpPr>
          <p:cNvPr id="6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互动课堂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94" y="464186"/>
            <a:ext cx="366861" cy="456339"/>
          </a:xfrm>
          <a:prstGeom prst="rect">
            <a:avLst/>
          </a:prstGeom>
        </p:spPr>
      </p:pic>
      <p:sp>
        <p:nvSpPr>
          <p:cNvPr id="9" name="文本框 6"/>
          <p:cNvSpPr txBox="1"/>
          <p:nvPr/>
        </p:nvSpPr>
        <p:spPr>
          <a:xfrm>
            <a:off x="1474511" y="1516064"/>
            <a:ext cx="7113575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　  </a:t>
            </a:r>
            <a:r>
              <a:rPr lang="zh-CN" altLang="en-US" sz="36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指名分节朗读课文第</a:t>
            </a:r>
            <a:r>
              <a:rPr lang="en-US" sz="36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1-6</a:t>
            </a:r>
            <a:r>
              <a:rPr lang="zh-CN" altLang="en-US" sz="36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节，看一看：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池子对于河流过的生活是怎样评价的？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池子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喜欢什么样的生活？</a:t>
            </a:r>
            <a:endParaRPr lang="zh-CN" altLang="en-US" sz="3600" dirty="0" smtClean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2643174" y="2645407"/>
            <a:ext cx="214314" cy="35719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85495" y="2645410"/>
            <a:ext cx="572135" cy="357505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7520" y="996950"/>
            <a:ext cx="1094740" cy="431800"/>
            <a:chOff x="396" y="874"/>
            <a:chExt cx="1724" cy="680"/>
          </a:xfrm>
        </p:grpSpPr>
        <p:sp>
          <p:nvSpPr>
            <p:cNvPr id="2" name="圆角矩形 1"/>
            <p:cNvSpPr/>
            <p:nvPr/>
          </p:nvSpPr>
          <p:spPr>
            <a:xfrm>
              <a:off x="396" y="874"/>
              <a:ext cx="1588" cy="681"/>
            </a:xfrm>
            <a:prstGeom prst="round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432" y="911"/>
              <a:ext cx="1688" cy="63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第一节</a:t>
              </a:r>
              <a:endParaRPr lang="zh-CN" altLang="en-US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572135" y="3865880"/>
            <a:ext cx="1057275" cy="583565"/>
          </a:xfrm>
          <a:prstGeom prst="rect">
            <a:avLst/>
          </a:prstGeom>
          <a:ln>
            <a:solidFill>
              <a:srgbClr val="A3830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accent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经常</a:t>
            </a:r>
            <a:endParaRPr lang="zh-CN" altLang="en-US" sz="3200" dirty="0" smtClean="0">
              <a:solidFill>
                <a:schemeClr val="accent2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073525" y="1502410"/>
            <a:ext cx="3714750" cy="586740"/>
            <a:chOff x="1500166" y="285734"/>
            <a:chExt cx="3714776" cy="714380"/>
          </a:xfrm>
        </p:grpSpPr>
        <p:sp>
          <p:nvSpPr>
            <p:cNvPr id="17" name="矩形 16"/>
            <p:cNvSpPr/>
            <p:nvPr/>
          </p:nvSpPr>
          <p:spPr>
            <a:xfrm>
              <a:off x="1571604" y="357489"/>
              <a:ext cx="3570208" cy="5605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dirty="0" smtClean="0">
                  <a:ea typeface="黑体" panose="02010609060101010101" pitchFamily="49" charset="-122"/>
                </a:rPr>
                <a:t>用问句引起读者的好奇心</a:t>
              </a:r>
              <a:endParaRPr lang="zh-CN" altLang="en-US" sz="2400" dirty="0">
                <a:ea typeface="黑体" panose="02010609060101010101" pitchFamily="49" charset="-122"/>
              </a:endParaRPr>
            </a:p>
          </p:txBody>
        </p:sp>
        <p:sp>
          <p:nvSpPr>
            <p:cNvPr id="18" name="圆角矩形标注 17"/>
            <p:cNvSpPr/>
            <p:nvPr/>
          </p:nvSpPr>
          <p:spPr>
            <a:xfrm>
              <a:off x="1500166" y="285734"/>
              <a:ext cx="3714776" cy="714380"/>
            </a:xfrm>
            <a:prstGeom prst="wedgeRoundRectCallout">
              <a:avLst>
                <a:gd name="adj1" fmla="val -49658"/>
                <a:gd name="adj2" fmla="val -15476"/>
                <a:gd name="adj3" fmla="val 16667"/>
              </a:avLst>
            </a:prstGeom>
            <a:grpFill/>
            <a:ln>
              <a:solidFill>
                <a:srgbClr val="FF0000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2731135" y="4011295"/>
            <a:ext cx="4606925" cy="4603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写在池子的眼里河流总是很忙碌。</a:t>
            </a:r>
            <a:endParaRPr lang="zh-CN" altLang="en-US" sz="2400" dirty="0">
              <a:solidFill>
                <a:sysClr val="windowText" lastClr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428596" y="3002597"/>
            <a:ext cx="4214842" cy="357190"/>
          </a:xfrm>
          <a:prstGeom prst="roundRect">
            <a:avLst/>
          </a:prstGeom>
          <a:noFill/>
          <a:ln>
            <a:solidFill>
              <a:srgbClr val="0000FF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0000FF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28" name="右箭头 27"/>
          <p:cNvSpPr/>
          <p:nvPr/>
        </p:nvSpPr>
        <p:spPr>
          <a:xfrm>
            <a:off x="4721227" y="3123883"/>
            <a:ext cx="357190" cy="142876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082540" y="2941320"/>
            <a:ext cx="1127125" cy="460375"/>
          </a:xfrm>
          <a:prstGeom prst="rect">
            <a:avLst/>
          </a:prstGeom>
          <a:ln>
            <a:solidFill>
              <a:schemeClr val="tx2">
                <a:lumMod val="20000"/>
                <a:lumOff val="8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反问句</a:t>
            </a:r>
            <a:endParaRPr lang="zh-CN" altLang="en-US" sz="2400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556375" y="2788285"/>
            <a:ext cx="1478280" cy="706755"/>
          </a:xfrm>
          <a:prstGeom prst="rect">
            <a:avLst/>
          </a:prstGeom>
          <a:ln>
            <a:solidFill>
              <a:schemeClr val="tx2">
                <a:lumMod val="20000"/>
                <a:lumOff val="8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侧面反映了河流的忙碌</a:t>
            </a:r>
            <a:endParaRPr lang="zh-CN" altLang="en-US" sz="2000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" name="右箭头 31"/>
          <p:cNvSpPr/>
          <p:nvPr/>
        </p:nvSpPr>
        <p:spPr>
          <a:xfrm>
            <a:off x="6221095" y="3087370"/>
            <a:ext cx="335280" cy="142875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643359" y="414322"/>
            <a:ext cx="6228080" cy="521970"/>
          </a:xfrm>
          <a:prstGeom prst="rect">
            <a:avLst/>
          </a:prstGeom>
          <a:solidFill>
            <a:srgbClr val="92D050"/>
          </a:solidFill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ea typeface="黑体" panose="02010609060101010101" pitchFamily="49" charset="-122"/>
              </a:rPr>
              <a:t>池子对于河流过的生活是怎样评价的？</a:t>
            </a:r>
            <a:endParaRPr lang="zh-CN" altLang="en-US" sz="2800" dirty="0">
              <a:ea typeface="黑体" panose="02010609060101010101" pitchFamily="49" charset="-122"/>
            </a:endParaRPr>
          </a:p>
        </p:txBody>
      </p:sp>
      <p:sp>
        <p:nvSpPr>
          <p:cNvPr id="4" name="右箭头 3"/>
          <p:cNvSpPr/>
          <p:nvPr/>
        </p:nvSpPr>
        <p:spPr>
          <a:xfrm>
            <a:off x="3023235" y="1718310"/>
            <a:ext cx="1010920" cy="88265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135" name=" 135"/>
          <p:cNvSpPr/>
          <p:nvPr/>
        </p:nvSpPr>
        <p:spPr>
          <a:xfrm rot="5400000">
            <a:off x="561975" y="3319145"/>
            <a:ext cx="949960" cy="287655"/>
          </a:xfrm>
          <a:custGeom>
            <a:avLst/>
            <a:gdLst>
              <a:gd name="connsiteX0" fmla="*/ 4381875 w 6516714"/>
              <a:gd name="connsiteY0" fmla="*/ 0 h 2476413"/>
              <a:gd name="connsiteX1" fmla="*/ 6516714 w 6516714"/>
              <a:gd name="connsiteY1" fmla="*/ 1238208 h 2476413"/>
              <a:gd name="connsiteX2" fmla="*/ 4381875 w 6516714"/>
              <a:gd name="connsiteY2" fmla="*/ 2476413 h 2476413"/>
              <a:gd name="connsiteX3" fmla="*/ 4381875 w 6516714"/>
              <a:gd name="connsiteY3" fmla="*/ 2456682 h 2476413"/>
              <a:gd name="connsiteX4" fmla="*/ 4855462 w 6516714"/>
              <a:gd name="connsiteY4" fmla="*/ 1644997 h 2476413"/>
              <a:gd name="connsiteX5" fmla="*/ 0 w 6516714"/>
              <a:gd name="connsiteY5" fmla="*/ 1238206 h 2476413"/>
              <a:gd name="connsiteX6" fmla="*/ 4855461 w 6516714"/>
              <a:gd name="connsiteY6" fmla="*/ 831415 h 2476413"/>
              <a:gd name="connsiteX7" fmla="*/ 4381875 w 6516714"/>
              <a:gd name="connsiteY7" fmla="*/ 19731 h 247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16714" h="2476413">
                <a:moveTo>
                  <a:pt x="4381875" y="0"/>
                </a:moveTo>
                <a:lnTo>
                  <a:pt x="6516714" y="1238208"/>
                </a:lnTo>
                <a:lnTo>
                  <a:pt x="4381875" y="2476413"/>
                </a:lnTo>
                <a:lnTo>
                  <a:pt x="4381875" y="2456682"/>
                </a:lnTo>
                <a:lnTo>
                  <a:pt x="4855462" y="1644997"/>
                </a:lnTo>
                <a:lnTo>
                  <a:pt x="0" y="1238206"/>
                </a:lnTo>
                <a:lnTo>
                  <a:pt x="4855461" y="831415"/>
                </a:lnTo>
                <a:lnTo>
                  <a:pt x="4381875" y="19731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7158" y="1502399"/>
            <a:ext cx="4643470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 u="heavy" dirty="0" smtClean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这是怎么回事？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池子对它邻居河流说道，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“我什么时候看到你，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你总是滚滚滔滔！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亲爱的姐姐，难道你不会疲劳？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16" grpId="0" bldLvl="0" animBg="1"/>
      <p:bldP spid="15" grpId="0" bldLvl="0" animBg="1"/>
      <p:bldP spid="22" grpId="0" bldLvl="0" animBg="1"/>
      <p:bldP spid="24" grpId="0" bldLvl="0" animBg="1"/>
      <p:bldP spid="28" grpId="0" bldLvl="0" animBg="1"/>
      <p:bldP spid="29" grpId="0" bldLvl="0" animBg="1"/>
      <p:bldP spid="31" grpId="0" bldLvl="0" animBg="1"/>
      <p:bldP spid="32" grpId="0" bldLvl="0" animBg="1"/>
      <p:bldP spid="4" grpId="0" bldLvl="0" animBg="1"/>
      <p:bldP spid="13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1592877" y="2785747"/>
            <a:ext cx="1500198" cy="35719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17" name="右箭头 16"/>
          <p:cNvSpPr/>
          <p:nvPr/>
        </p:nvSpPr>
        <p:spPr>
          <a:xfrm>
            <a:off x="4825367" y="1939603"/>
            <a:ext cx="571504" cy="285752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429250" y="1886585"/>
            <a:ext cx="1708150" cy="46037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每天的工作</a:t>
            </a:r>
            <a:endParaRPr lang="zh-CN" altLang="en-US" sz="2400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右箭头 19"/>
          <p:cNvSpPr/>
          <p:nvPr/>
        </p:nvSpPr>
        <p:spPr>
          <a:xfrm>
            <a:off x="3357554" y="2821625"/>
            <a:ext cx="571504" cy="285752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036060" y="2735580"/>
            <a:ext cx="2671445" cy="46037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每天的工作量很大</a:t>
            </a:r>
            <a:endParaRPr lang="zh-CN" altLang="en-US" sz="240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143125" y="3782695"/>
            <a:ext cx="4994275" cy="4603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写河流每天都在忙碌，工作量很大。</a:t>
            </a:r>
            <a:endParaRPr lang="zh-CN" altLang="en-US" sz="2400" dirty="0">
              <a:solidFill>
                <a:sysClr val="windowText" lastClr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03910" y="616585"/>
            <a:ext cx="1094740" cy="432435"/>
            <a:chOff x="396" y="874"/>
            <a:chExt cx="1724" cy="681"/>
          </a:xfrm>
        </p:grpSpPr>
        <p:sp>
          <p:nvSpPr>
            <p:cNvPr id="2" name="圆角矩形 1"/>
            <p:cNvSpPr/>
            <p:nvPr/>
          </p:nvSpPr>
          <p:spPr>
            <a:xfrm>
              <a:off x="396" y="874"/>
              <a:ext cx="1588" cy="681"/>
            </a:xfrm>
            <a:prstGeom prst="round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432" y="911"/>
              <a:ext cx="1688" cy="628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第二节</a:t>
              </a:r>
              <a:endParaRPr lang="zh-CN" altLang="en-US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428596" y="1286352"/>
            <a:ext cx="4572032" cy="19380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4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“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我差不多老是看见，</a:t>
            </a:r>
            <a:endParaRPr kumimoji="0" lang="zh-CN" sz="2400" b="1" i="0" u="none" strike="noStrike" cap="none" normalizeH="0" baseline="0" dirty="0" smtClean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u="heavy" baseline="0" dirty="0" smtClean="0">
                <a:ln>
                  <a:noFill/>
                </a:ln>
                <a:solidFill>
                  <a:schemeClr val="tx1"/>
                </a:solidFill>
                <a:effectLst/>
                <a:uFill>
                  <a:solidFill>
                    <a:srgbClr val="0066FF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你一会儿背着沉重的货船，</a:t>
            </a:r>
            <a:endParaRPr kumimoji="0" lang="zh-CN" sz="2400" b="1" i="0" u="heavy" baseline="0" dirty="0" smtClean="0">
              <a:ln>
                <a:noFill/>
              </a:ln>
              <a:solidFill>
                <a:schemeClr val="tx1"/>
              </a:solidFill>
              <a:effectLst/>
              <a:uFill>
                <a:solidFill>
                  <a:srgbClr val="0066FF"/>
                </a:solidFill>
              </a:u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u="heavy" baseline="0" dirty="0" smtClean="0">
                <a:ln>
                  <a:noFill/>
                </a:ln>
                <a:solidFill>
                  <a:schemeClr val="tx1"/>
                </a:solidFill>
                <a:effectLst/>
                <a:uFill>
                  <a:solidFill>
                    <a:srgbClr val="0066FF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一会儿驮着长串的木筏，</a:t>
            </a:r>
            <a:endParaRPr kumimoji="0" lang="zh-CN" sz="2400" b="1" i="0" u="sng" strike="noStrike" cap="none" normalizeH="0" baseline="0" dirty="0" smtClean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还有小划子啊小船，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简直数也数不完。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7" grpId="0" bldLvl="0" animBg="1"/>
      <p:bldP spid="18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323215" y="499745"/>
            <a:ext cx="8272145" cy="26022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读一读，写一写。</a:t>
            </a:r>
            <a:endParaRPr lang="en-US" altLang="zh-CN" sz="28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你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一会儿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背着沉重的货船，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一会儿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驮着长串的木筏。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4449" name="Rectangle 1"/>
          <p:cNvSpPr>
            <a:spLocks noChangeArrowheads="1"/>
          </p:cNvSpPr>
          <p:nvPr/>
        </p:nvSpPr>
        <p:spPr bwMode="auto">
          <a:xfrm>
            <a:off x="357158" y="2583350"/>
            <a:ext cx="8001056" cy="1076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1" i="0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kumimoji="0" lang="zh-CN" sz="3200" b="1" i="0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天上的白云在不断地变幻，一会儿变成一只可爱的</a:t>
            </a:r>
            <a:r>
              <a:rPr kumimoji="0" lang="zh-CN" altLang="en-US" sz="3200" b="1" i="0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小狗</a:t>
            </a:r>
            <a:r>
              <a:rPr kumimoji="0" lang="zh-CN" sz="3200" b="1" i="0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，一会儿变成</a:t>
            </a:r>
            <a:r>
              <a:rPr kumimoji="0" lang="zh-CN" altLang="en-US" sz="3200" b="1" i="0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一匹奔跑的马</a:t>
            </a:r>
            <a:r>
              <a:rPr kumimoji="0" lang="zh-CN" sz="3200" b="1" i="0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kumimoji="0" lang="zh-CN" sz="3200" b="1" i="0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85" y="621030"/>
            <a:ext cx="520700" cy="50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4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71755" y="1288254"/>
            <a:ext cx="5643570" cy="19380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4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“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你几时才能抛开这样的生涯？</a:t>
            </a:r>
            <a:endParaRPr kumimoji="0" lang="zh-CN" altLang="zh-CN" sz="2400" b="1" i="0" u="none" strike="noStrike" cap="none" normalizeH="0" baseline="0" dirty="0" smtClean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要是换了我，说句老实话，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我可真要愁死啦！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我的命运有多好，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baseline="0" dirty="0" smtClean="0">
                <a:ln>
                  <a:noFill/>
                </a:ln>
                <a:solidFill>
                  <a:schemeClr val="tx1"/>
                </a:solidFill>
                <a:effectLst/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比起来，你我相差竟这么大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！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755015" y="1276985"/>
            <a:ext cx="3959860" cy="428625"/>
          </a:xfrm>
          <a:prstGeom prst="roundRect">
            <a:avLst/>
          </a:prstGeom>
          <a:grpFill/>
          <a:ln>
            <a:solidFill>
              <a:srgbClr val="0000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8" name="右箭头 7"/>
          <p:cNvSpPr/>
          <p:nvPr/>
        </p:nvSpPr>
        <p:spPr>
          <a:xfrm>
            <a:off x="4929507" y="1409054"/>
            <a:ext cx="357190" cy="214314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408295" y="1294130"/>
            <a:ext cx="2650490" cy="460375"/>
          </a:xfrm>
          <a:prstGeom prst="rect">
            <a:avLst/>
          </a:prstGeom>
          <a:ln>
            <a:solidFill>
              <a:srgbClr val="A3830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为河流的生活担心</a:t>
            </a:r>
            <a:endParaRPr lang="zh-CN" altLang="en-US" sz="2400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608330" y="2062480"/>
            <a:ext cx="2433320" cy="357505"/>
          </a:xfrm>
          <a:prstGeom prst="roundRect">
            <a:avLst/>
          </a:prstGeom>
          <a:grpFill/>
          <a:ln>
            <a:solidFill>
              <a:srgbClr val="0000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11" name="右箭头 10"/>
          <p:cNvSpPr/>
          <p:nvPr/>
        </p:nvSpPr>
        <p:spPr>
          <a:xfrm>
            <a:off x="3286116" y="2194872"/>
            <a:ext cx="357190" cy="214314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57625" y="2058670"/>
            <a:ext cx="2628265" cy="460375"/>
          </a:xfrm>
          <a:prstGeom prst="rect">
            <a:avLst/>
          </a:prstGeom>
          <a:ln>
            <a:solidFill>
              <a:srgbClr val="A3830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为河流的忙碌担心</a:t>
            </a:r>
            <a:endParaRPr lang="zh-CN" altLang="en-US" sz="2400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右箭头 12"/>
          <p:cNvSpPr/>
          <p:nvPr/>
        </p:nvSpPr>
        <p:spPr>
          <a:xfrm>
            <a:off x="4429441" y="2909252"/>
            <a:ext cx="357190" cy="214314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929505" y="2776855"/>
            <a:ext cx="3302000" cy="460375"/>
          </a:xfrm>
          <a:prstGeom prst="rect">
            <a:avLst/>
          </a:prstGeom>
          <a:ln>
            <a:solidFill>
              <a:srgbClr val="A3830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过渡，引出池子的生活</a:t>
            </a:r>
            <a:endParaRPr lang="zh-CN" altLang="en-US" sz="2400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740535" y="3780790"/>
            <a:ext cx="5894070" cy="4603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写池子把河流的生活与自己的生活相对比。</a:t>
            </a:r>
            <a:endParaRPr lang="zh-CN" altLang="en-US" sz="2400" dirty="0">
              <a:solidFill>
                <a:sysClr val="windowText" lastClr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16890" y="544830"/>
            <a:ext cx="1094740" cy="432435"/>
            <a:chOff x="396" y="874"/>
            <a:chExt cx="1724" cy="681"/>
          </a:xfrm>
        </p:grpSpPr>
        <p:sp>
          <p:nvSpPr>
            <p:cNvPr id="2" name="圆角矩形 1"/>
            <p:cNvSpPr/>
            <p:nvPr/>
          </p:nvSpPr>
          <p:spPr>
            <a:xfrm>
              <a:off x="396" y="874"/>
              <a:ext cx="1588" cy="681"/>
            </a:xfrm>
            <a:prstGeom prst="round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432" y="911"/>
              <a:ext cx="1688" cy="628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第三节</a:t>
              </a:r>
              <a:endParaRPr lang="zh-CN" altLang="en-US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cxnSp>
        <p:nvCxnSpPr>
          <p:cNvPr id="5" name="直接连接符 4"/>
          <p:cNvCxnSpPr/>
          <p:nvPr/>
        </p:nvCxnSpPr>
        <p:spPr>
          <a:xfrm>
            <a:off x="521970" y="3133090"/>
            <a:ext cx="3618230" cy="1524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bldLvl="0" animBg="1"/>
      <p:bldP spid="10" grpId="0" animBg="1"/>
      <p:bldP spid="11" grpId="0" animBg="1"/>
      <p:bldP spid="12" grpId="0" bldLvl="0" animBg="1"/>
      <p:bldP spid="13" grpId="0" animBg="1"/>
      <p:bldP spid="14" grpId="0" bldLvl="0" animBg="1"/>
      <p:bldP spid="1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035935" y="1964055"/>
            <a:ext cx="741680" cy="50038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570547" y="2000246"/>
            <a:ext cx="1428760" cy="460375"/>
          </a:xfrm>
          <a:prstGeom prst="rect">
            <a:avLst/>
          </a:prstGeom>
          <a:ln>
            <a:solidFill>
              <a:srgbClr val="A3830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河流很长</a:t>
            </a:r>
            <a:endParaRPr lang="zh-CN" altLang="en-US" sz="240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线形标注 2 9"/>
          <p:cNvSpPr/>
          <p:nvPr/>
        </p:nvSpPr>
        <p:spPr>
          <a:xfrm>
            <a:off x="2928926" y="3214692"/>
            <a:ext cx="3214710" cy="785818"/>
          </a:xfrm>
          <a:prstGeom prst="borderCallout2">
            <a:avLst>
              <a:gd name="adj1" fmla="val 20160"/>
              <a:gd name="adj2" fmla="val -226"/>
              <a:gd name="adj3" fmla="val 18750"/>
              <a:gd name="adj4" fmla="val -16667"/>
              <a:gd name="adj5" fmla="val -47798"/>
              <a:gd name="adj6" fmla="val -16937"/>
            </a:avLst>
          </a:prstGeom>
          <a:grpFill/>
          <a:ln>
            <a:solidFill>
              <a:srgbClr val="7030A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zh-CN" sz="2400" dirty="0" smtClean="0">
                <a:solidFill>
                  <a:srgbClr val="0000FF"/>
                </a:solidFill>
                <a:ea typeface="黑体" panose="02010609060101010101" pitchFamily="49" charset="-122"/>
              </a:rPr>
              <a:t>        </a:t>
            </a:r>
            <a:r>
              <a:rPr lang="zh-CN" altLang="en-US" sz="2400" dirty="0" smtClean="0">
                <a:solidFill>
                  <a:srgbClr val="0000FF"/>
                </a:solidFill>
                <a:ea typeface="黑体" panose="02010609060101010101" pitchFamily="49" charset="-122"/>
              </a:rPr>
              <a:t>从侧面表现人们对河流的赞美。</a:t>
            </a:r>
            <a:endParaRPr lang="zh-CN" altLang="en-US" sz="2400" dirty="0" smtClean="0">
              <a:solidFill>
                <a:srgbClr val="0000FF"/>
              </a:solidFill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035935" y="4187825"/>
            <a:ext cx="3183255" cy="4603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写池子对名誉的看法。</a:t>
            </a:r>
            <a:endParaRPr lang="zh-CN" altLang="en-US" sz="2400" dirty="0">
              <a:solidFill>
                <a:sysClr val="windowText" lastClr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88645" y="544830"/>
            <a:ext cx="1094740" cy="432435"/>
            <a:chOff x="396" y="874"/>
            <a:chExt cx="1724" cy="681"/>
          </a:xfrm>
        </p:grpSpPr>
        <p:sp>
          <p:nvSpPr>
            <p:cNvPr id="2" name="圆角矩形 1"/>
            <p:cNvSpPr/>
            <p:nvPr/>
          </p:nvSpPr>
          <p:spPr>
            <a:xfrm>
              <a:off x="396" y="874"/>
              <a:ext cx="1588" cy="681"/>
            </a:xfrm>
            <a:prstGeom prst="round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432" y="911"/>
              <a:ext cx="1688" cy="628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第四节</a:t>
              </a:r>
              <a:endParaRPr lang="zh-CN" altLang="en-US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右箭头 7"/>
          <p:cNvSpPr/>
          <p:nvPr/>
        </p:nvSpPr>
        <p:spPr>
          <a:xfrm>
            <a:off x="4938400" y="2071684"/>
            <a:ext cx="500066" cy="285752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0" y="1124068"/>
            <a:ext cx="6715140" cy="18148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“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固然，我并不出名，</a:t>
            </a:r>
            <a:endParaRPr kumimoji="0" lang="zh-CN" sz="2800" b="1" i="0" u="none" strike="noStrike" cap="none" normalizeH="0" baseline="0" dirty="0" smtClean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我没有出现在地图上，</a:t>
            </a:r>
            <a:endParaRPr kumimoji="0" lang="zh-CN" sz="2800" b="1" i="0" u="none" strike="noStrike" cap="none" normalizeH="0" baseline="0" dirty="0" smtClean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像你那样蜿蜒地贯穿全国，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baseline="0" dirty="0" smtClean="0">
                <a:ln>
                  <a:noFill/>
                </a:ln>
                <a:solidFill>
                  <a:schemeClr val="tx1"/>
                </a:solidFill>
                <a:effectLst/>
                <a:uFill>
                  <a:solidFill>
                    <a:srgbClr val="0000FF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也没有</a:t>
            </a:r>
            <a:r>
              <a:rPr kumimoji="0" lang="zh-CN" altLang="en-US" sz="2800" b="1" i="0" baseline="0" dirty="0" smtClean="0">
                <a:ln>
                  <a:noFill/>
                </a:ln>
                <a:solidFill>
                  <a:schemeClr val="tx1"/>
                </a:solidFill>
                <a:effectLst/>
                <a:uFill>
                  <a:solidFill>
                    <a:srgbClr val="0000FF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hlinkClick r:id="rId1" action="ppaction://hlinkpres?slideindex=1&amp;slidetitle="/>
              </a:rPr>
              <a:t>行吟诗人</a:t>
            </a:r>
            <a:r>
              <a:rPr kumimoji="0" lang="zh-CN" altLang="en-US" sz="2800" b="1" i="0" baseline="0" dirty="0" smtClean="0">
                <a:ln>
                  <a:noFill/>
                </a:ln>
                <a:solidFill>
                  <a:schemeClr val="tx1"/>
                </a:solidFill>
                <a:effectLst/>
                <a:uFill>
                  <a:solidFill>
                    <a:srgbClr val="0000FF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为我弹琴歌唱。</a:t>
            </a:r>
            <a:r>
              <a:rPr kumimoji="0" lang="zh-CN" altLang="en-US" sz="2800" b="1" i="0" u="sng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endParaRPr kumimoji="0" lang="zh-CN" altLang="en-US" sz="2800" b="1" i="0" u="sng" strike="noStrike" cap="none" normalizeH="0" baseline="0" dirty="0" smtClean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611505" y="2860040"/>
            <a:ext cx="4608830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2868368" y="2702730"/>
            <a:ext cx="335134" cy="47233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bldLvl="0" animBg="1"/>
      <p:bldP spid="10" grpId="0" bldLvl="0" animBg="1"/>
      <p:bldP spid="11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74" name="Picture 2" descr="https://timgsa.baidu.com/timg?image&amp;quality=80&amp;size=b9999_10000&amp;sec=1538579803734&amp;di=90a6809918d11ecb9f31a699775260e7&amp;imgtype=0&amp;src=http%3A%2F%2Fapplication.gog.cn%2Fuploadfile%2F2016%2F0129%2F20160129124352710.jpg"/>
          <p:cNvPicPr>
            <a:picLocks noChangeAspect="1" noChangeArrowheads="1"/>
          </p:cNvPicPr>
          <p:nvPr/>
        </p:nvPicPr>
        <p:blipFill>
          <a:blip r:embed="rId1">
            <a:lum contrast="40000"/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357554" y="0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ea typeface="黑体" panose="02010609060101010101" pitchFamily="49" charset="-122"/>
              </a:rPr>
              <a:t>蜿蜒的河流</a:t>
            </a:r>
            <a:endParaRPr lang="zh-CN" altLang="en-US" sz="3200" dirty="0" smtClean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285720" y="1501182"/>
            <a:ext cx="5572164" cy="23069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400" b="1" i="0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kumimoji="0" lang="zh-CN" sz="2400" b="1" i="0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可是，我安闲地躺在柔软的泥土里，</a:t>
            </a:r>
            <a:endParaRPr kumimoji="0" lang="zh-CN" sz="2400" b="1" i="0" strike="noStrike" cap="none" normalizeH="0" baseline="0" dirty="0" smtClean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像贵妇人躺在鸭绒垫上一样。</a:t>
            </a:r>
            <a:endParaRPr kumimoji="0" lang="zh-CN" sz="2400" b="1" i="0" strike="noStrike" cap="none" normalizeH="0" baseline="0" dirty="0" smtClean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</a:t>
            </a:r>
            <a:r>
              <a:rPr kumimoji="0" lang="zh-CN" sz="2400" b="1" i="0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</a:t>
            </a:r>
            <a:r>
              <a:rPr kumimoji="0" lang="zh-CN" sz="2400" b="1" i="0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用为大船和木筏</a:t>
            </a:r>
            <a:r>
              <a:rPr kumimoji="0" lang="zh-CN" sz="2400" b="1" i="0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操心</a:t>
            </a:r>
            <a:r>
              <a:rPr kumimoji="0" lang="zh-CN" sz="2400" b="1" i="0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endParaRPr kumimoji="0" lang="zh-CN" sz="2400" b="1" i="0" strike="noStrike" cap="none" normalizeH="0" baseline="0" dirty="0" smtClean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小划子有多重也</a:t>
            </a:r>
            <a:r>
              <a:rPr kumimoji="0" lang="zh-CN" sz="2400" b="1" i="0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用不着想</a:t>
            </a:r>
            <a:r>
              <a:rPr kumimoji="0" lang="zh-CN" sz="2400" b="1" i="0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endParaRPr kumimoji="0" lang="zh-CN" sz="2400" b="1" i="0" strike="noStrike" cap="none" normalizeH="0" baseline="0" dirty="0" smtClean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至多，有一两片树叶被微风吹落，</a:t>
            </a:r>
            <a:endParaRPr kumimoji="0" lang="zh-CN" altLang="en-US" sz="2400" b="1" i="0" strike="noStrike" cap="none" normalizeH="0" baseline="0" dirty="0" smtClean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在我的胸膛上轻轻摇荡。</a:t>
            </a:r>
            <a:r>
              <a:rPr kumimoji="0" lang="zh-CN" altLang="en-US" sz="2400" b="0" i="0" strike="noStrike" cap="none" normalizeH="0" baseline="0" dirty="0" smtClean="0">
                <a:ln>
                  <a:noFill/>
                </a:ln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kumimoji="0" lang="zh-CN" altLang="en-US" sz="2400" b="0" i="0" strike="noStrike" cap="none" normalizeH="0" baseline="0" dirty="0" smtClean="0">
              <a:ln>
                <a:noFill/>
              </a:ln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右箭头 6"/>
          <p:cNvSpPr/>
          <p:nvPr/>
        </p:nvSpPr>
        <p:spPr>
          <a:xfrm>
            <a:off x="4787550" y="2500629"/>
            <a:ext cx="357190" cy="214314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87645" y="2357120"/>
            <a:ext cx="2660650" cy="460375"/>
          </a:xfrm>
          <a:prstGeom prst="rect">
            <a:avLst/>
          </a:prstGeom>
          <a:ln w="1905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对自己的生活满意</a:t>
            </a:r>
            <a:endParaRPr lang="zh-CN" altLang="en-US" sz="2400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00298" y="428610"/>
            <a:ext cx="4134465" cy="523220"/>
          </a:xfrm>
          <a:prstGeom prst="rect">
            <a:avLst/>
          </a:prstGeom>
          <a:solidFill>
            <a:srgbClr val="92D050"/>
          </a:solidFill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ea typeface="黑体" panose="02010609060101010101" pitchFamily="49" charset="-122"/>
              </a:rPr>
              <a:t>池子喜欢什么样的生活？</a:t>
            </a:r>
            <a:endParaRPr lang="zh-CN" altLang="en-US" sz="2800" dirty="0"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499995" y="3935730"/>
            <a:ext cx="4660265" cy="4603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写池子对现在安逸的生活很满意。</a:t>
            </a:r>
            <a:endParaRPr lang="zh-CN" altLang="en-US" sz="2400" dirty="0">
              <a:solidFill>
                <a:sysClr val="windowText" lastClr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03910" y="903605"/>
            <a:ext cx="1094740" cy="432435"/>
            <a:chOff x="396" y="874"/>
            <a:chExt cx="1724" cy="681"/>
          </a:xfrm>
        </p:grpSpPr>
        <p:sp>
          <p:nvSpPr>
            <p:cNvPr id="2" name="圆角矩形 1"/>
            <p:cNvSpPr/>
            <p:nvPr/>
          </p:nvSpPr>
          <p:spPr>
            <a:xfrm>
              <a:off x="396" y="874"/>
              <a:ext cx="1588" cy="681"/>
            </a:xfrm>
            <a:prstGeom prst="round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432" y="911"/>
              <a:ext cx="1688" cy="628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第五节</a:t>
              </a:r>
              <a:endParaRPr lang="zh-CN" altLang="en-US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cxnSp>
        <p:nvCxnSpPr>
          <p:cNvPr id="12" name="直接连接符 11"/>
          <p:cNvCxnSpPr/>
          <p:nvPr/>
        </p:nvCxnSpPr>
        <p:spPr>
          <a:xfrm>
            <a:off x="826770" y="2283718"/>
            <a:ext cx="3817238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ldLvl="0" animBg="1"/>
      <p:bldP spid="11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498" name="Picture 2" descr="https://timgsa.baidu.com/timg?image&amp;quality=80&amp;size=b9999_10000&amp;sec=1538612641169&amp;di=d2974f9cf6f5ce427f680f2d94487b12&amp;imgtype=0&amp;src=http%3A%2F%2Fimg1.juimg.com%2F160714%2F330723-160G410032193.jpg"/>
          <p:cNvPicPr>
            <a:picLocks noChangeAspect="1" noChangeArrowheads="1"/>
          </p:cNvPicPr>
          <p:nvPr/>
        </p:nvPicPr>
        <p:blipFill>
          <a:blip r:embed="rId1">
            <a:lum contrast="40000"/>
          </a:blip>
          <a:srcRect/>
          <a:stretch>
            <a:fillRect/>
          </a:stretch>
        </p:blipFill>
        <p:spPr bwMode="auto">
          <a:xfrm>
            <a:off x="267335" y="1142990"/>
            <a:ext cx="4000496" cy="2848289"/>
          </a:xfrm>
          <a:prstGeom prst="rect">
            <a:avLst/>
          </a:prstGeom>
          <a:noFill/>
        </p:spPr>
      </p:pic>
      <p:pic>
        <p:nvPicPr>
          <p:cNvPr id="106500" name="Picture 4" descr="https://timgsa.baidu.com/timg?image&amp;quality=80&amp;size=b9999_10000&amp;sec=1538612769381&amp;di=bde483381f05c7c46025487ec28fb741&amp;imgtype=0&amp;src=http%3A%2F%2Fpic.qiantucdn.com%2F58pic%2F17%2F95%2F93%2F70N58PICxAT_1024.jpg"/>
          <p:cNvPicPr>
            <a:picLocks noChangeAspect="1" noChangeArrowheads="1"/>
          </p:cNvPicPr>
          <p:nvPr/>
        </p:nvPicPr>
        <p:blipFill>
          <a:blip r:embed="rId2">
            <a:lum contrast="40000"/>
          </a:blip>
          <a:srcRect b="4200"/>
          <a:stretch>
            <a:fillRect/>
          </a:stretch>
        </p:blipFill>
        <p:spPr bwMode="auto">
          <a:xfrm>
            <a:off x="4563110" y="1143000"/>
            <a:ext cx="4201160" cy="2847975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1659255" y="570865"/>
            <a:ext cx="1188085" cy="521970"/>
          </a:xfrm>
          <a:prstGeom prst="rect">
            <a:avLst/>
          </a:prstGeom>
          <a:ln>
            <a:solidFill>
              <a:srgbClr val="A38302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贵妇</a:t>
            </a:r>
            <a:endParaRPr lang="zh-CN" altLang="en-US" sz="280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071235" y="570865"/>
            <a:ext cx="1199515" cy="521970"/>
          </a:xfrm>
          <a:prstGeom prst="rect">
            <a:avLst/>
          </a:prstGeom>
          <a:ln>
            <a:solidFill>
              <a:srgbClr val="A38302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池塘</a:t>
            </a:r>
            <a:endParaRPr lang="zh-CN" altLang="en-US" sz="280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071802" y="1356353"/>
            <a:ext cx="1500198" cy="500066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9" name="右箭头 8"/>
          <p:cNvSpPr/>
          <p:nvPr/>
        </p:nvSpPr>
        <p:spPr>
          <a:xfrm>
            <a:off x="4857752" y="1570667"/>
            <a:ext cx="357190" cy="214314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358130" y="1355725"/>
            <a:ext cx="1710055" cy="521970"/>
          </a:xfrm>
          <a:prstGeom prst="rect">
            <a:avLst/>
          </a:prstGeom>
          <a:ln>
            <a:solidFill>
              <a:srgbClr val="A3830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没有烦恼</a:t>
            </a:r>
            <a:endParaRPr lang="zh-CN" altLang="en-US" sz="280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下箭头 11"/>
          <p:cNvSpPr/>
          <p:nvPr/>
        </p:nvSpPr>
        <p:spPr>
          <a:xfrm rot="19332828">
            <a:off x="1202055" y="3080385"/>
            <a:ext cx="276225" cy="500380"/>
          </a:xfrm>
          <a:prstGeom prst="down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99870" y="3499485"/>
            <a:ext cx="3072130" cy="521970"/>
          </a:xfrm>
          <a:prstGeom prst="rect">
            <a:avLst/>
          </a:prstGeom>
          <a:ln>
            <a:solidFill>
              <a:srgbClr val="A3830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只想过舒适的生活</a:t>
            </a:r>
            <a:endParaRPr lang="zh-CN" altLang="en-US" sz="2800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539365" y="4166235"/>
            <a:ext cx="4700905" cy="4603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写池子在舒适的生活中推究哲理。</a:t>
            </a:r>
            <a:endParaRPr lang="zh-CN" altLang="en-US" sz="2400" dirty="0">
              <a:solidFill>
                <a:sysClr val="windowText" lastClr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03910" y="688340"/>
            <a:ext cx="1094740" cy="432435"/>
            <a:chOff x="396" y="874"/>
            <a:chExt cx="1724" cy="681"/>
          </a:xfrm>
        </p:grpSpPr>
        <p:sp>
          <p:nvSpPr>
            <p:cNvPr id="2" name="圆角矩形 1"/>
            <p:cNvSpPr/>
            <p:nvPr/>
          </p:nvSpPr>
          <p:spPr>
            <a:xfrm>
              <a:off x="396" y="874"/>
              <a:ext cx="1588" cy="681"/>
            </a:xfrm>
            <a:prstGeom prst="round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432" y="911"/>
              <a:ext cx="1688" cy="628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第六节</a:t>
              </a:r>
              <a:endParaRPr lang="zh-CN" altLang="en-US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28575" y="1356879"/>
            <a:ext cx="5000628" cy="18148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“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这清闲的生活无忧无虑，</a:t>
            </a:r>
            <a:endParaRPr kumimoji="0" lang="zh-CN" sz="2800" b="1" i="0" u="none" strike="noStrike" cap="none" normalizeH="0" baseline="0" dirty="0" smtClean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还有什么能够代替？</a:t>
            </a:r>
            <a:endParaRPr kumimoji="0" lang="zh-CN" sz="2800" b="1" i="0" u="none" strike="noStrike" cap="none" normalizeH="0" baseline="0" dirty="0" smtClean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任凭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人世间忙忙碌碌，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我只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在睡梦中推究哲理。”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20422" y="2635198"/>
            <a:ext cx="1732166" cy="5232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ea typeface="黑体" panose="02010609060101010101" pitchFamily="49" charset="-122"/>
              </a:rPr>
              <a:t>推求探究</a:t>
            </a:r>
            <a:endParaRPr lang="zh-CN" altLang="en-US" sz="2800" dirty="0">
              <a:ea typeface="黑体" panose="020106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2699793" y="2680784"/>
            <a:ext cx="792088" cy="432048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pic>
        <p:nvPicPr>
          <p:cNvPr id="15" name="Picture 2" descr="https://timgsa.baidu.com/timg?image&amp;quality=80&amp;size=b9999_10000&amp;sec=1568110081927&amp;di=a60e744767337be6d9901b7c228ba53f&amp;imgtype=0&amp;src=http%3A%2F%2Fb-ssl.duitang.com%2Fuploads%2Fitem%2F201703%2F11%2F20170311205714_sfadG.jpeg"/>
          <p:cNvPicPr>
            <a:picLocks noChangeAspect="1" noChangeArrowheads="1"/>
          </p:cNvPicPr>
          <p:nvPr/>
        </p:nvPicPr>
        <p:blipFill rotWithShape="1">
          <a:blip r:embed="rId1" cstate="print">
            <a:clrChange>
              <a:clrFrom>
                <a:srgbClr val="FDFBFE"/>
              </a:clrFrom>
              <a:clrTo>
                <a:srgbClr val="FDFBFE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48" t="15321" r="41952" b="12698"/>
          <a:stretch>
            <a:fillRect/>
          </a:stretch>
        </p:blipFill>
        <p:spPr bwMode="auto">
          <a:xfrm rot="5117657">
            <a:off x="4175490" y="1716345"/>
            <a:ext cx="514500" cy="1928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9" grpId="0" bldLvl="0" animBg="1"/>
      <p:bldP spid="10" grpId="0" bldLvl="0" animBg="1"/>
      <p:bldP spid="12" grpId="0" bldLvl="0" animBg="1"/>
      <p:bldP spid="13" grpId="0" bldLvl="0" animBg="1"/>
      <p:bldP spid="14" grpId="0" bldLvl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98"/>
          <a:stretch>
            <a:fillRect/>
          </a:stretch>
        </p:blipFill>
        <p:spPr bwMode="auto">
          <a:xfrm>
            <a:off x="0" y="0"/>
            <a:ext cx="9144000" cy="51676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4820" y="87475"/>
            <a:ext cx="1026248" cy="489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矩形 8"/>
          <p:cNvSpPr/>
          <p:nvPr/>
        </p:nvSpPr>
        <p:spPr>
          <a:xfrm flipH="1">
            <a:off x="-14922" y="116330"/>
            <a:ext cx="2771800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黑体" panose="02010609060101010101" pitchFamily="49" charset="-122"/>
            </a:endParaRPr>
          </a:p>
        </p:txBody>
      </p:sp>
      <p:sp>
        <p:nvSpPr>
          <p:cNvPr id="12" name="文本框 1"/>
          <p:cNvSpPr txBox="1"/>
          <p:nvPr/>
        </p:nvSpPr>
        <p:spPr>
          <a:xfrm>
            <a:off x="161281" y="110686"/>
            <a:ext cx="16466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语文  三年级  </a:t>
            </a:r>
            <a:r>
              <a:rPr kumimoji="1"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下</a:t>
            </a:r>
            <a:r>
              <a:rPr kumimoji="1"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册</a:t>
            </a:r>
            <a:endParaRPr kumimoji="1"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2077243" y="2635774"/>
            <a:ext cx="5897577" cy="992579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6000" b="1" dirty="0" smtClean="0">
                <a:ln w="0"/>
                <a:solidFill>
                  <a:srgbClr val="FF000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8  </a:t>
            </a:r>
            <a:r>
              <a:rPr lang="zh-CN" altLang="en-US" sz="6000" b="1" dirty="0" smtClean="0">
                <a:ln w="0"/>
                <a:solidFill>
                  <a:srgbClr val="FF000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池子与河流</a:t>
            </a:r>
            <a:endParaRPr lang="zh-CN" altLang="en-US" sz="6000" b="1" dirty="0" smtClean="0">
              <a:ln w="0"/>
              <a:solidFill>
                <a:srgbClr val="FF0000"/>
              </a:solidFill>
              <a:effectLst>
                <a:glow rad="101600">
                  <a:schemeClr val="bg1">
                    <a:alpha val="60000"/>
                  </a:schemeClr>
                </a:glow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99565" y="1669415"/>
            <a:ext cx="6889115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指名朗读第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节，说说河流的人生态度是什么？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690" y="1253490"/>
            <a:ext cx="1330960" cy="19081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0" y="1286392"/>
            <a:ext cx="6429420" cy="18148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609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“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啊，你在推究哲理？”</a:t>
            </a:r>
            <a:endParaRPr kumimoji="0" lang="zh-CN" sz="2800" b="1" i="0" u="none" strike="noStrike" cap="none" normalizeH="0" baseline="0" dirty="0" smtClean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609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河流回答道，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609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“</a:t>
            </a:r>
            <a:r>
              <a:rPr kumimoji="0" lang="zh-CN" altLang="en-US" sz="2800" b="1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水要流动才能保持清洁，</a:t>
            </a:r>
            <a:endParaRPr kumimoji="0" lang="zh-CN" altLang="en-US" sz="2800" b="1" i="0" u="sng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609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这个自然规律，难道你已经忘掉？</a:t>
            </a:r>
            <a:r>
              <a:rPr kumimoji="0" lang="zh-CN" altLang="en-US" sz="2800" b="1" i="0" u="sng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endParaRPr kumimoji="0" lang="zh-CN" altLang="en-US" sz="2800" b="1" i="0" u="sng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73455" y="4059555"/>
            <a:ext cx="7377430" cy="4603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写河流向池子讲述水要流动才能保持清洁的自然规律。 </a:t>
            </a:r>
            <a:endParaRPr lang="zh-CN" altLang="en-US" sz="2400" dirty="0">
              <a:solidFill>
                <a:sysClr val="windowText" lastClr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右箭头 6"/>
          <p:cNvSpPr/>
          <p:nvPr/>
        </p:nvSpPr>
        <p:spPr>
          <a:xfrm>
            <a:off x="6215074" y="2714626"/>
            <a:ext cx="357190" cy="214314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36385" y="2551430"/>
            <a:ext cx="1158240" cy="460375"/>
          </a:xfrm>
          <a:prstGeom prst="rect">
            <a:avLst/>
          </a:prstGeom>
          <a:ln>
            <a:solidFill>
              <a:srgbClr val="A3830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反问句</a:t>
            </a:r>
            <a:endParaRPr lang="zh-CN" altLang="en-US" sz="2400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215074" y="3313752"/>
            <a:ext cx="2428860" cy="645160"/>
          </a:xfrm>
          <a:prstGeom prst="rect">
            <a:avLst/>
          </a:prstGeom>
          <a:ln>
            <a:solidFill>
              <a:srgbClr val="A3830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1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1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水只有在流动的情况下才能有活力。</a:t>
            </a:r>
            <a:endParaRPr lang="zh-CN" altLang="en-US" sz="1800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下箭头 9"/>
          <p:cNvSpPr/>
          <p:nvPr/>
        </p:nvSpPr>
        <p:spPr>
          <a:xfrm>
            <a:off x="7143750" y="3011805"/>
            <a:ext cx="174625" cy="302260"/>
          </a:xfrm>
          <a:prstGeom prst="downArrow">
            <a:avLst>
              <a:gd name="adj1" fmla="val 79253"/>
              <a:gd name="adj2" fmla="val 50000"/>
            </a:avLst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03910" y="688340"/>
            <a:ext cx="1094740" cy="432435"/>
            <a:chOff x="396" y="874"/>
            <a:chExt cx="1724" cy="681"/>
          </a:xfrm>
        </p:grpSpPr>
        <p:sp>
          <p:nvSpPr>
            <p:cNvPr id="2" name="圆角矩形 1"/>
            <p:cNvSpPr/>
            <p:nvPr/>
          </p:nvSpPr>
          <p:spPr>
            <a:xfrm>
              <a:off x="396" y="874"/>
              <a:ext cx="1588" cy="681"/>
            </a:xfrm>
            <a:prstGeom prst="round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432" y="911"/>
              <a:ext cx="1688" cy="628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第七节</a:t>
              </a:r>
              <a:endParaRPr lang="zh-CN" altLang="en-US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8" grpId="0" bldLvl="0" animBg="1"/>
      <p:bldP spid="9" grpId="0" bldLvl="0" animBg="1"/>
      <p:bldP spid="1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115060" y="627380"/>
            <a:ext cx="6552565" cy="79184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06178" y="812786"/>
            <a:ext cx="63401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ea typeface="黑体" panose="02010609060101010101" pitchFamily="49" charset="-122"/>
              </a:rPr>
              <a:t>反问句就是</a:t>
            </a:r>
            <a:r>
              <a:rPr lang="zh-CN" altLang="en-US" sz="2400" dirty="0" smtClean="0">
                <a:solidFill>
                  <a:srgbClr val="0000FF"/>
                </a:solidFill>
                <a:ea typeface="黑体" panose="02010609060101010101" pitchFamily="49" charset="-122"/>
              </a:rPr>
              <a:t>用疑问的句式</a:t>
            </a:r>
            <a:r>
              <a:rPr lang="zh-CN" altLang="en-US" sz="2400" dirty="0" smtClean="0">
                <a:ea typeface="黑体" panose="02010609060101010101" pitchFamily="49" charset="-122"/>
              </a:rPr>
              <a:t>，</a:t>
            </a:r>
            <a:r>
              <a:rPr lang="zh-CN" altLang="en-US" sz="2400" dirty="0" smtClean="0">
                <a:solidFill>
                  <a:srgbClr val="0000FF"/>
                </a:solidFill>
                <a:ea typeface="黑体" panose="02010609060101010101" pitchFamily="49" charset="-122"/>
              </a:rPr>
              <a:t>表达肯定的观点</a:t>
            </a:r>
            <a:r>
              <a:rPr lang="zh-CN" altLang="en-US" sz="2400" dirty="0" smtClean="0">
                <a:ea typeface="黑体" panose="02010609060101010101" pitchFamily="49" charset="-122"/>
              </a:rPr>
              <a:t>。</a:t>
            </a:r>
            <a:endParaRPr lang="en-US" altLang="zh-CN" sz="2400" dirty="0" smtClean="0">
              <a:ea typeface="黑体" panose="02010609060101010101" pitchFamily="49" charset="-122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642620" y="1859280"/>
            <a:ext cx="8202930" cy="650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池子喜欢安逸的生活，仿写池子反驳河流的反问句。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100" y="1910715"/>
            <a:ext cx="561340" cy="54737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118870" y="2841625"/>
            <a:ext cx="6703695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这样舒适安逸的生活谁不喜欢？难道我错了吗？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170430" y="3265170"/>
            <a:ext cx="3173095" cy="428625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ysClr val="windowText" lastClr="000000"/>
              </a:solidFill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49141" y="4107824"/>
            <a:ext cx="714380" cy="428628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13070" y="1438275"/>
            <a:ext cx="3318510" cy="82994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写河流因为遵循自然规律，而受到人们的尊敬。</a:t>
            </a:r>
            <a:endParaRPr lang="zh-CN" altLang="en-US" sz="2400" dirty="0">
              <a:solidFill>
                <a:sysClr val="windowText" lastClr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右箭头 8"/>
          <p:cNvSpPr/>
          <p:nvPr/>
        </p:nvSpPr>
        <p:spPr>
          <a:xfrm>
            <a:off x="5856933" y="3765874"/>
            <a:ext cx="357190" cy="214314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285230" y="3651250"/>
            <a:ext cx="843915" cy="460375"/>
          </a:xfrm>
          <a:prstGeom prst="rect">
            <a:avLst/>
          </a:prstGeom>
          <a:ln>
            <a:solidFill>
              <a:srgbClr val="A38302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对比</a:t>
            </a:r>
            <a:endParaRPr lang="zh-CN" altLang="en-US" sz="2400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590790" y="3677285"/>
            <a:ext cx="1252220" cy="398780"/>
          </a:xfrm>
          <a:prstGeom prst="rect">
            <a:avLst/>
          </a:prstGeom>
          <a:ln>
            <a:solidFill>
              <a:srgbClr val="A3830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命运不同</a:t>
            </a:r>
            <a:endParaRPr lang="zh-CN" altLang="en-US" sz="2000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右箭头 13"/>
          <p:cNvSpPr/>
          <p:nvPr/>
        </p:nvSpPr>
        <p:spPr>
          <a:xfrm>
            <a:off x="7211715" y="3760159"/>
            <a:ext cx="357190" cy="214314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71525" y="521970"/>
            <a:ext cx="1094740" cy="432435"/>
            <a:chOff x="396" y="874"/>
            <a:chExt cx="1724" cy="681"/>
          </a:xfrm>
        </p:grpSpPr>
        <p:sp>
          <p:nvSpPr>
            <p:cNvPr id="2" name="圆角矩形 1"/>
            <p:cNvSpPr/>
            <p:nvPr/>
          </p:nvSpPr>
          <p:spPr>
            <a:xfrm>
              <a:off x="396" y="874"/>
              <a:ext cx="1588" cy="681"/>
            </a:xfrm>
            <a:prstGeom prst="round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432" y="911"/>
              <a:ext cx="1688" cy="628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第八节</a:t>
              </a:r>
              <a:endParaRPr lang="zh-CN" altLang="en-US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0" y="1073468"/>
            <a:ext cx="6224905" cy="3538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609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“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我是一条伟大的河流，</a:t>
            </a:r>
            <a:endParaRPr kumimoji="0" lang="zh-CN" sz="2800" b="1" i="0" u="none" strike="noStrike" cap="none" normalizeH="0" baseline="0" dirty="0" smtClean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609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那是因为我遵循着这条规律，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609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不顾自身的安逸。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609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我用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源源不断的清洁的水，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609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年年给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人们带来利益。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609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这就使我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受到尊敬，光荣无比。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60960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也许，我将永远奔流不息；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60960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可你早被遗忘，不再有人提起。”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2" name="右大括号 11"/>
          <p:cNvSpPr/>
          <p:nvPr/>
        </p:nvSpPr>
        <p:spPr>
          <a:xfrm>
            <a:off x="5580380" y="3363595"/>
            <a:ext cx="144145" cy="1008380"/>
          </a:xfrm>
          <a:prstGeom prst="rightBrac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7" grpId="0" animBg="1"/>
      <p:bldP spid="6" grpId="0" bldLvl="0" animBg="1"/>
      <p:bldP spid="9" grpId="0" bldLvl="0" animBg="1"/>
      <p:bldP spid="10" grpId="0" bldLvl="0" animBg="1"/>
      <p:bldP spid="11" grpId="0" bldLvl="0" animBg="1"/>
      <p:bldP spid="14" grpId="0" bldLvl="0" animBg="1"/>
      <p:bldP spid="1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96290" y="1285875"/>
            <a:ext cx="768667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28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尊敬</a:t>
            </a:r>
            <a:r>
              <a:rPr lang="zh-CN" sz="2800" b="1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有恭敬、敬仰的意思，</a:t>
            </a:r>
            <a:r>
              <a:rPr lang="zh-CN" sz="2800" b="1" kern="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一般是对</a:t>
            </a:r>
            <a:r>
              <a:rPr lang="en-US" sz="2800" b="1" kern="100" dirty="0" err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长辈</a:t>
            </a:r>
            <a:r>
              <a:rPr lang="zh-CN" sz="2800" b="1" kern="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上级</a:t>
            </a:r>
            <a:r>
              <a:rPr lang="zh-CN" sz="2800" b="1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2800" b="1" kern="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82090" y="1964055"/>
            <a:ext cx="6260465" cy="52197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 algn="l"/>
            <a:r>
              <a:rPr lang="zh-CN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尊敬</a:t>
            </a:r>
            <a:r>
              <a:rPr lang="zh-CN" sz="2800" b="1" kern="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老师是我们中华民族的传统美德。</a:t>
            </a:r>
            <a:endParaRPr lang="zh-CN" altLang="en-US" sz="2800" b="1" kern="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7060" y="2900045"/>
            <a:ext cx="81108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sz="28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尊重</a:t>
            </a:r>
            <a:r>
              <a:rPr lang="zh-CN" sz="2800" b="1" kern="1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有重视和庄重的含意。</a:t>
            </a:r>
            <a:r>
              <a:rPr lang="zh-CN" sz="2800" b="1" kern="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用于</a:t>
            </a:r>
            <a:r>
              <a:rPr lang="en-US" sz="2800" b="1" kern="100" dirty="0" err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所有人</a:t>
            </a:r>
            <a:r>
              <a:rPr lang="en-US" sz="2800" b="1" kern="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(</a:t>
            </a:r>
            <a:r>
              <a:rPr lang="en-US" sz="2800" b="1" kern="100" dirty="0" err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平辈之间</a:t>
            </a:r>
            <a:r>
              <a:rPr lang="en-US" sz="2800" b="1" kern="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)</a:t>
            </a:r>
            <a:r>
              <a:rPr lang="zh-CN" sz="2800" b="1" kern="1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2800" b="1" kern="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58290" y="3658235"/>
            <a:ext cx="5416550" cy="52197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pPr algn="l"/>
            <a:r>
              <a:rPr lang="zh-CN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尊重</a:t>
            </a:r>
            <a:r>
              <a:rPr lang="zh-CN" sz="2800" b="1" kern="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别人，才能得到别人的</a:t>
            </a:r>
            <a:r>
              <a:rPr lang="zh-CN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尊重</a:t>
            </a:r>
            <a:r>
              <a:rPr lang="zh-CN" sz="1800" kern="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1800" kern="1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/>
            </a:endParaRPr>
          </a:p>
        </p:txBody>
      </p:sp>
      <p:sp>
        <p:nvSpPr>
          <p:cNvPr id="17" name="文本框 11"/>
          <p:cNvSpPr txBox="1"/>
          <p:nvPr/>
        </p:nvSpPr>
        <p:spPr>
          <a:xfrm>
            <a:off x="796290" y="465178"/>
            <a:ext cx="1854835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词语辨析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788" y="441406"/>
            <a:ext cx="447979" cy="5394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363754" y="555526"/>
            <a:ext cx="25186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尊敬     尊重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504161" y="581010"/>
            <a:ext cx="8135937" cy="1076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拓展：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同学们来猜测一下，很多年以后，池塘的命运发生了什么变化？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1262380" y="1920875"/>
            <a:ext cx="72212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猜测一：池塘成了淤泥，没有贵妇人的优雅。</a:t>
            </a:r>
            <a:endParaRPr lang="zh-CN" altLang="en-US" sz="28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500351" y="2715260"/>
            <a:ext cx="8135937" cy="9531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猜测二：池塘听了河流的话很惭愧，改变了生活态度，也在为人类做贡献，受到人们的称赞。</a:t>
            </a:r>
            <a:endParaRPr lang="zh-CN" altLang="en-US" sz="28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52270" y="1397000"/>
            <a:ext cx="6812280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让我们读一读最后两节，看看文中河流和池子分别有着怎样的结局吧！想一想：这首诗揭示了什么道理？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630" y="1253490"/>
            <a:ext cx="1303020" cy="18675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52" r="-1731"/>
          <a:stretch>
            <a:fillRect/>
          </a:stretch>
        </p:blipFill>
        <p:spPr>
          <a:xfrm>
            <a:off x="1547664" y="2465011"/>
            <a:ext cx="6718300" cy="548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1214359"/>
            <a:ext cx="5500694" cy="26765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609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河流的话果然应验。</a:t>
            </a:r>
            <a:endParaRPr kumimoji="0" lang="zh-CN" sz="2800" b="1" i="0" u="none" strike="noStrike" cap="none" normalizeH="0" baseline="0" dirty="0" smtClean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609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河流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至今长流不断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endParaRPr kumimoji="0" lang="zh-CN" sz="2800" b="1" i="0" u="none" strike="noStrike" cap="none" normalizeH="0" baseline="0" dirty="0" smtClean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609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而可怜的池子却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一年年淤塞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endParaRPr kumimoji="0" lang="zh-CN" sz="2800" b="1" i="0" u="none" strike="noStrike" cap="none" normalizeH="0" baseline="0" dirty="0" smtClean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609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整个让青苔铺满，</a:t>
            </a:r>
            <a:endParaRPr kumimoji="0" lang="zh-CN" sz="2800" b="1" i="0" u="none" strike="noStrike" cap="none" normalizeH="0" baseline="0" dirty="0" smtClean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609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又让芦苇遮掩，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609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到头来完全枯干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 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66950" y="4051300"/>
            <a:ext cx="5234305" cy="4603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写不同的生活观念带来不同的结局。</a:t>
            </a:r>
            <a:endParaRPr lang="zh-CN" altLang="en-US" sz="2400" dirty="0">
              <a:solidFill>
                <a:sysClr val="windowText" lastClr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右大括号 9"/>
          <p:cNvSpPr/>
          <p:nvPr/>
        </p:nvSpPr>
        <p:spPr>
          <a:xfrm>
            <a:off x="5347970" y="1441450"/>
            <a:ext cx="153035" cy="2259965"/>
          </a:xfrm>
          <a:prstGeom prst="rightBrac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11" name="右箭头 10"/>
          <p:cNvSpPr/>
          <p:nvPr/>
        </p:nvSpPr>
        <p:spPr>
          <a:xfrm>
            <a:off x="5660402" y="2445067"/>
            <a:ext cx="357190" cy="214314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089348" y="1972309"/>
            <a:ext cx="714380" cy="1198880"/>
          </a:xfrm>
          <a:prstGeom prst="rect">
            <a:avLst/>
          </a:prstGeom>
          <a:ln>
            <a:solidFill>
              <a:srgbClr val="A3830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对比</a:t>
            </a:r>
            <a:endParaRPr lang="zh-CN" altLang="en-US" sz="36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99770" y="665480"/>
            <a:ext cx="1094740" cy="432435"/>
            <a:chOff x="396" y="874"/>
            <a:chExt cx="1724" cy="681"/>
          </a:xfrm>
        </p:grpSpPr>
        <p:sp>
          <p:nvSpPr>
            <p:cNvPr id="2" name="圆角矩形 1"/>
            <p:cNvSpPr/>
            <p:nvPr/>
          </p:nvSpPr>
          <p:spPr>
            <a:xfrm>
              <a:off x="396" y="874"/>
              <a:ext cx="1588" cy="681"/>
            </a:xfrm>
            <a:prstGeom prst="round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432" y="911"/>
              <a:ext cx="1688" cy="628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第九节</a:t>
              </a:r>
              <a:endParaRPr lang="zh-CN" altLang="en-US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5438508" y="550375"/>
            <a:ext cx="2062747" cy="523220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ea typeface="黑体" panose="02010609060101010101" pitchFamily="49" charset="-122"/>
              </a:rPr>
              <a:t>被泥沙堵塞</a:t>
            </a:r>
            <a:endParaRPr lang="zh-CN" altLang="en-US" sz="2800" dirty="0">
              <a:ea typeface="黑体" panose="02010609060101010101" pitchFamily="49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4211960" y="2109034"/>
            <a:ext cx="792088" cy="432048"/>
          </a:xfrm>
          <a:prstGeom prst="roundRect">
            <a:avLst/>
          </a:prstGeom>
          <a:grpFill/>
          <a:ln>
            <a:solidFill>
              <a:srgbClr val="0000FF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pic>
        <p:nvPicPr>
          <p:cNvPr id="15" name="Picture 2" descr="https://timgsa.baidu.com/timg?image&amp;quality=80&amp;size=b9999_10000&amp;sec=1568110081927&amp;di=a60e744767337be6d9901b7c228ba53f&amp;imgtype=0&amp;src=http%3A%2F%2Fb-ssl.duitang.com%2Fuploads%2Fitem%2F201703%2F11%2F20170311205714_sfadG.jpeg"/>
          <p:cNvPicPr>
            <a:picLocks noChangeAspect="1" noChangeArrowheads="1"/>
          </p:cNvPicPr>
          <p:nvPr/>
        </p:nvPicPr>
        <p:blipFill rotWithShape="1">
          <a:blip r:embed="rId1" cstate="print">
            <a:clrChange>
              <a:clrFrom>
                <a:srgbClr val="FDFBFE"/>
              </a:clrFrom>
              <a:clrTo>
                <a:srgbClr val="FDFBFE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48" t="15321" r="41952" b="12698"/>
          <a:stretch>
            <a:fillRect/>
          </a:stretch>
        </p:blipFill>
        <p:spPr bwMode="auto">
          <a:xfrm rot="1292719">
            <a:off x="4655535" y="658613"/>
            <a:ext cx="466859" cy="1750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2" descr="http://img2.imgtn.bdimg.com/it/u=3617082777,227111727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animBg="1"/>
      <p:bldP spid="11" grpId="0" bldLvl="0" animBg="1"/>
      <p:bldP spid="12" grpId="0" bldLvl="0" animBg="1"/>
      <p:bldP spid="13" grpId="0" animBg="1"/>
      <p:bldP spid="1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/>
          <p:cNvSpPr/>
          <p:nvPr/>
        </p:nvSpPr>
        <p:spPr>
          <a:xfrm>
            <a:off x="2555875" y="1274445"/>
            <a:ext cx="2304415" cy="100838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98805" y="2526665"/>
            <a:ext cx="1224280" cy="582930"/>
            <a:chOff x="943" y="3979"/>
            <a:chExt cx="1928" cy="918"/>
          </a:xfrm>
        </p:grpSpPr>
        <p:sp>
          <p:nvSpPr>
            <p:cNvPr id="13" name="椭圆 12"/>
            <p:cNvSpPr/>
            <p:nvPr/>
          </p:nvSpPr>
          <p:spPr>
            <a:xfrm>
              <a:off x="943" y="3979"/>
              <a:ext cx="1928" cy="907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1140" y="3979"/>
              <a:ext cx="156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3200" kern="100" dirty="0" smtClean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/>
                  <a:sym typeface="+mn-ea"/>
                </a:rPr>
                <a:t>池子</a:t>
              </a:r>
              <a:endParaRPr lang="zh-CN" altLang="en-US" sz="32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/>
                <a:sym typeface="+mn-ea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894840" y="2488565"/>
            <a:ext cx="3280410" cy="647700"/>
            <a:chOff x="2984" y="3919"/>
            <a:chExt cx="5166" cy="1020"/>
          </a:xfrm>
        </p:grpSpPr>
        <p:sp>
          <p:nvSpPr>
            <p:cNvPr id="15" name="圆角矩形 14"/>
            <p:cNvSpPr/>
            <p:nvPr/>
          </p:nvSpPr>
          <p:spPr>
            <a:xfrm>
              <a:off x="3613" y="3919"/>
              <a:ext cx="4536" cy="102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2984" y="4185"/>
              <a:ext cx="5166" cy="5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1" algn="ctr">
                <a:lnSpc>
                  <a:spcPts val="2200"/>
                </a:lnSpc>
                <a:spcAft>
                  <a:spcPts val="0"/>
                </a:spcAft>
              </a:pPr>
              <a:r>
                <a:rPr lang="zh-CN" altLang="en-US" sz="2400" b="1" kern="100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/>
                  <a:sym typeface="+mn-ea"/>
                </a:rPr>
                <a:t>喜欢安逸舒适的生活</a:t>
              </a:r>
              <a:endParaRPr lang="zh-CN" altLang="en-US" sz="2400" b="1" kern="1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  <a:sym typeface="+mn-ea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671185" y="2592070"/>
            <a:ext cx="1440180" cy="502920"/>
            <a:chOff x="8931" y="4082"/>
            <a:chExt cx="2268" cy="792"/>
          </a:xfrm>
        </p:grpSpPr>
        <p:sp>
          <p:nvSpPr>
            <p:cNvPr id="17" name="圆角矩形 16"/>
            <p:cNvSpPr/>
            <p:nvPr/>
          </p:nvSpPr>
          <p:spPr>
            <a:xfrm>
              <a:off x="8931" y="4082"/>
              <a:ext cx="2268" cy="793"/>
            </a:xfrm>
            <a:prstGeom prst="round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8961" y="4116"/>
              <a:ext cx="2208" cy="7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400" kern="100" dirty="0" smtClean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/>
                  <a:sym typeface="+mn-ea"/>
                </a:rPr>
                <a:t>被人遗忘</a:t>
              </a:r>
              <a:endParaRPr lang="zh-CN" altLang="en-US" sz="2400" kern="1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/>
                <a:sym typeface="+mn-ea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31165" y="1451610"/>
            <a:ext cx="1404620" cy="575310"/>
            <a:chOff x="679" y="2286"/>
            <a:chExt cx="2212" cy="906"/>
          </a:xfrm>
        </p:grpSpPr>
        <p:sp>
          <p:nvSpPr>
            <p:cNvPr id="12" name="椭圆 11"/>
            <p:cNvSpPr/>
            <p:nvPr/>
          </p:nvSpPr>
          <p:spPr>
            <a:xfrm>
              <a:off x="963" y="2286"/>
              <a:ext cx="1928" cy="907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679" y="2558"/>
              <a:ext cx="2108" cy="5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1" algn="ctr">
                <a:lnSpc>
                  <a:spcPts val="2200"/>
                </a:lnSpc>
                <a:spcAft>
                  <a:spcPts val="0"/>
                </a:spcAft>
              </a:pPr>
              <a:r>
                <a:rPr lang="zh-CN" altLang="en-US" sz="3200" kern="100" dirty="0" smtClean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/>
                  <a:sym typeface="+mn-ea"/>
                </a:rPr>
                <a:t>河流</a:t>
              </a:r>
              <a:endParaRPr lang="zh-CN" altLang="en-US" sz="32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/>
                <a:sym typeface="+mn-ea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2537460" y="1382395"/>
            <a:ext cx="232537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  <a:sym typeface="+mn-ea"/>
              </a:rPr>
              <a:t>遵循自然规律，</a:t>
            </a:r>
            <a:endParaRPr lang="zh-CN" altLang="en-US" sz="2400" b="1" kern="100" dirty="0" smtClean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/>
              <a:sym typeface="+mn-ea"/>
            </a:endParaRPr>
          </a:p>
          <a:p>
            <a:pPr algn="l"/>
            <a:r>
              <a:rPr lang="zh-CN" altLang="en-US" sz="24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  <a:sym typeface="+mn-ea"/>
              </a:rPr>
              <a:t>给人们带来利益</a:t>
            </a:r>
            <a:endParaRPr lang="zh-CN" altLang="en-US" sz="2400" b="1" kern="100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5067935" y="1490980"/>
            <a:ext cx="1744980" cy="502920"/>
            <a:chOff x="7981" y="2348"/>
            <a:chExt cx="2748" cy="792"/>
          </a:xfrm>
        </p:grpSpPr>
        <p:sp>
          <p:nvSpPr>
            <p:cNvPr id="16" name="圆角矩形 15"/>
            <p:cNvSpPr/>
            <p:nvPr/>
          </p:nvSpPr>
          <p:spPr>
            <a:xfrm>
              <a:off x="8448" y="2348"/>
              <a:ext cx="2268" cy="793"/>
            </a:xfrm>
            <a:prstGeom prst="round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7981" y="2507"/>
              <a:ext cx="2748" cy="5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1" algn="ctr">
                <a:lnSpc>
                  <a:spcPts val="2200"/>
                </a:lnSpc>
                <a:spcAft>
                  <a:spcPts val="0"/>
                </a:spcAft>
              </a:pPr>
              <a:r>
                <a:rPr lang="zh-CN" altLang="en-US" sz="2400" kern="100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/>
                  <a:sym typeface="+mn-ea"/>
                </a:rPr>
                <a:t>受人尊重</a:t>
              </a:r>
              <a:endParaRPr lang="zh-CN" altLang="en-US" sz="2400" kern="1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/>
                <a:sym typeface="+mn-ea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444615" y="3507740"/>
            <a:ext cx="1727200" cy="792480"/>
            <a:chOff x="10149" y="5524"/>
            <a:chExt cx="2720" cy="1248"/>
          </a:xfrm>
        </p:grpSpPr>
        <p:sp>
          <p:nvSpPr>
            <p:cNvPr id="19" name="椭圆 18"/>
            <p:cNvSpPr/>
            <p:nvPr/>
          </p:nvSpPr>
          <p:spPr>
            <a:xfrm>
              <a:off x="10149" y="5524"/>
              <a:ext cx="2721" cy="1248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0465" y="5773"/>
              <a:ext cx="2208" cy="7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400" kern="100" dirty="0" smtClean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/>
                  <a:sym typeface="+mn-ea"/>
                </a:rPr>
                <a:t>完全枯干</a:t>
              </a:r>
              <a:endParaRPr lang="zh-CN" altLang="en-US" sz="24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/>
                <a:sym typeface="+mn-ea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804660" y="554355"/>
            <a:ext cx="1512570" cy="720090"/>
            <a:chOff x="10716" y="873"/>
            <a:chExt cx="2382" cy="1134"/>
          </a:xfrm>
        </p:grpSpPr>
        <p:sp>
          <p:nvSpPr>
            <p:cNvPr id="18" name="椭圆 17"/>
            <p:cNvSpPr/>
            <p:nvPr/>
          </p:nvSpPr>
          <p:spPr>
            <a:xfrm>
              <a:off x="10716" y="873"/>
              <a:ext cx="2382" cy="1134"/>
            </a:xfrm>
            <a:prstGeom prst="ellipse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0780" y="1077"/>
              <a:ext cx="2208" cy="7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400" kern="100" dirty="0" smtClean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/>
                  <a:sym typeface="+mn-ea"/>
                </a:rPr>
                <a:t>长流不断</a:t>
              </a:r>
              <a:endParaRPr lang="zh-CN" altLang="en-US" sz="24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/>
                <a:sym typeface="+mn-ea"/>
              </a:endParaRPr>
            </a:p>
          </p:txBody>
        </p:sp>
      </p:grpSp>
      <p:sp>
        <p:nvSpPr>
          <p:cNvPr id="20" name="右箭头 19"/>
          <p:cNvSpPr/>
          <p:nvPr/>
        </p:nvSpPr>
        <p:spPr>
          <a:xfrm>
            <a:off x="1979930" y="1635760"/>
            <a:ext cx="431800" cy="288290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21" name="右箭头 20"/>
          <p:cNvSpPr/>
          <p:nvPr/>
        </p:nvSpPr>
        <p:spPr>
          <a:xfrm>
            <a:off x="4932680" y="1635760"/>
            <a:ext cx="431800" cy="288290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22" name="右箭头 21"/>
          <p:cNvSpPr/>
          <p:nvPr/>
        </p:nvSpPr>
        <p:spPr>
          <a:xfrm>
            <a:off x="1862455" y="2657475"/>
            <a:ext cx="431800" cy="288290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23" name="右箭头 22"/>
          <p:cNvSpPr/>
          <p:nvPr/>
        </p:nvSpPr>
        <p:spPr>
          <a:xfrm>
            <a:off x="5226050" y="2689225"/>
            <a:ext cx="431800" cy="288290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25" name="下弧形箭头 24"/>
          <p:cNvSpPr/>
          <p:nvPr/>
        </p:nvSpPr>
        <p:spPr>
          <a:xfrm rot="18780000">
            <a:off x="6876415" y="1347470"/>
            <a:ext cx="935990" cy="432435"/>
          </a:xfrm>
          <a:prstGeom prst="curvedUp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黑体" panose="02010609060101010101" pitchFamily="49" charset="-122"/>
            </a:endParaRPr>
          </a:p>
        </p:txBody>
      </p:sp>
      <p:sp>
        <p:nvSpPr>
          <p:cNvPr id="26" name="下弧形箭头 25"/>
          <p:cNvSpPr/>
          <p:nvPr/>
        </p:nvSpPr>
        <p:spPr>
          <a:xfrm rot="3540000" flipV="1">
            <a:off x="7002780" y="2785110"/>
            <a:ext cx="935990" cy="473710"/>
          </a:xfrm>
          <a:prstGeom prst="curvedUp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8" grpId="0"/>
      <p:bldP spid="21" grpId="0" animBg="1"/>
      <p:bldP spid="23" grpId="0" animBg="1"/>
      <p:bldP spid="25" grpId="0" animBg="1"/>
      <p:bldP spid="2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0" y="1286709"/>
            <a:ext cx="4714876" cy="18148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609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才能不利用就会衰退，</a:t>
            </a:r>
            <a:endParaRPr kumimoji="0" lang="zh-CN" sz="2800" b="1" i="0" u="none" strike="noStrike" cap="none" normalizeH="0" baseline="0" dirty="0" smtClean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609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它会逐步磨灭；</a:t>
            </a:r>
            <a:endParaRPr kumimoji="0" lang="zh-CN" sz="2800" b="1" i="0" u="none" strike="noStrike" cap="none" normalizeH="0" baseline="0" dirty="0" smtClean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609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才能一旦让懒惰支配，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609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它就一无所为。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23440" y="3855085"/>
            <a:ext cx="4897120" cy="4603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写只有充分利用才能，才不会磨灭。 </a:t>
            </a:r>
            <a:endParaRPr lang="zh-CN" altLang="en-US" sz="2400" dirty="0">
              <a:solidFill>
                <a:sysClr val="windowText" lastClr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004435" y="1131570"/>
            <a:ext cx="1727200" cy="575310"/>
            <a:chOff x="7881" y="1782"/>
            <a:chExt cx="2720" cy="906"/>
          </a:xfrm>
        </p:grpSpPr>
        <p:sp>
          <p:nvSpPr>
            <p:cNvPr id="2" name="椭圆 1"/>
            <p:cNvSpPr/>
            <p:nvPr/>
          </p:nvSpPr>
          <p:spPr>
            <a:xfrm>
              <a:off x="7881" y="1782"/>
              <a:ext cx="2721" cy="907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8182" y="1912"/>
              <a:ext cx="2340" cy="72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点明中心</a:t>
              </a:r>
              <a:endPara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2" name="右箭头 11"/>
          <p:cNvSpPr/>
          <p:nvPr/>
        </p:nvSpPr>
        <p:spPr>
          <a:xfrm rot="5400000">
            <a:off x="5645798" y="1865626"/>
            <a:ext cx="357190" cy="214314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558665" y="2366010"/>
            <a:ext cx="3063875" cy="829945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只有不断进取，才能更好发挥自己的才能。</a:t>
            </a:r>
            <a:endParaRPr lang="zh-CN" altLang="en-US" sz="24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42950" y="737235"/>
            <a:ext cx="1094740" cy="432435"/>
            <a:chOff x="396" y="874"/>
            <a:chExt cx="1724" cy="681"/>
          </a:xfrm>
        </p:grpSpPr>
        <p:sp>
          <p:nvSpPr>
            <p:cNvPr id="5" name="圆角矩形 4"/>
            <p:cNvSpPr/>
            <p:nvPr/>
          </p:nvSpPr>
          <p:spPr>
            <a:xfrm>
              <a:off x="396" y="874"/>
              <a:ext cx="1588" cy="681"/>
            </a:xfrm>
            <a:prstGeom prst="round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432" y="911"/>
              <a:ext cx="1688" cy="628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第十节</a:t>
              </a:r>
              <a:endParaRPr lang="zh-CN" altLang="en-US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3131840" y="1544474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··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3131840" y="2385060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··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54851" y="1229727"/>
            <a:ext cx="5261565" cy="206210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ea typeface="黑体" panose="02010609060101010101" pitchFamily="49" charset="-122"/>
              </a:rPr>
              <a:t>        </a:t>
            </a:r>
            <a:r>
              <a:rPr lang="zh-CN" altLang="en-US" sz="3200" b="1" u="sng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克雷洛夫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俄国作家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。代表作有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大炮和风帆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》《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剃刀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》《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鹰与鸡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》《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快乐歌声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》《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受宠的象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等。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2466" name="AutoShape 2" descr="http://img5.imgtn.bdimg.com/it/u=2182953486,361136951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62468" name="AutoShape 4" descr="http://img5.imgtn.bdimg.com/it/u=2182953486,361136951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62470" name="AutoShape 6" descr="http://img1.imgtn.bdimg.com/it/u=2182953486,361136951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黑体" panose="02010609060101010101" pitchFamily="49" charset="-122"/>
            </a:endParaRPr>
          </a:p>
        </p:txBody>
      </p:sp>
      <p:pic>
        <p:nvPicPr>
          <p:cNvPr id="62472" name="Picture 8" descr="http://i2.w.hjfile.cn/doc/201602/4601e88c43e84e5591f5b652f5f6d6c7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4430"/>
          <a:stretch>
            <a:fillRect/>
          </a:stretch>
        </p:blipFill>
        <p:spPr bwMode="auto">
          <a:xfrm>
            <a:off x="335309" y="791500"/>
            <a:ext cx="2551112" cy="250033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043608" y="1203598"/>
            <a:ext cx="7344816" cy="206210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朗读最后一节的时候要突出关键词“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衰退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”“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支配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”，读的时候做到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重音强调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把握语气的轻重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。先听老师的范读，然后自己试一试吧。</a:t>
            </a:r>
            <a:endParaRPr lang="zh-CN" altLang="en-US" sz="3200" b="1" dirty="0" smtClean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428" y="987574"/>
            <a:ext cx="850943" cy="6971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93395" y="798830"/>
            <a:ext cx="817308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结合生活实际，说一说：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池子与河流的观点，你更赞同哪一种？</a:t>
            </a:r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85495" y="2357120"/>
            <a:ext cx="744664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黑体" panose="02010609060101010101" pitchFamily="49" charset="-122"/>
              </a:rPr>
              <a:t>      </a:t>
            </a:r>
            <a:r>
              <a:rPr lang="en-US" altLang="zh-CN" sz="3200" dirty="0" smtClean="0">
                <a:solidFill>
                  <a:srgbClr val="0000FF"/>
                </a:solidFill>
                <a:ea typeface="黑体" panose="02010609060101010101" pitchFamily="49" charset="-122"/>
              </a:rPr>
              <a:t> </a:t>
            </a:r>
            <a:r>
              <a:rPr lang="zh-CN" altLang="en-US" sz="3200" dirty="0" smtClean="0">
                <a:solidFill>
                  <a:srgbClr val="0000FF"/>
                </a:solidFill>
                <a:ea typeface="黑体" panose="02010609060101010101" pitchFamily="49" charset="-122"/>
              </a:rPr>
              <a:t>提示：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这篇课文更赞同河流的观点，积极向上，活得充实、有意思。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4923" y="843558"/>
            <a:ext cx="77901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本课第一至八小节写池子与河流的对话，为什么有的小节只用了前引号，却没有使用后引号？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45173" y="333653"/>
            <a:ext cx="1569660" cy="646331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6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effectLst/>
                <a:ea typeface="黑体" panose="02010609060101010101" pitchFamily="49" charset="-122"/>
              </a:rPr>
              <a:t>小知识</a:t>
            </a:r>
            <a:endParaRPr lang="zh-CN" altLang="en-US" sz="36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  <a:effectLst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71600" y="2571750"/>
            <a:ext cx="7344816" cy="181588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如果连续几个自然段引用同一个人说的话，则每个自然段开头都用用一个前引号，而除了最后一个自然段的末尾用一个后引号，前面自然段的末尾都不用后引号。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572029"/>
            <a:ext cx="138564" cy="28469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14"/>
          <p:cNvSpPr txBox="1"/>
          <p:nvPr/>
        </p:nvSpPr>
        <p:spPr>
          <a:xfrm>
            <a:off x="624428" y="411510"/>
            <a:ext cx="2219380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结构梳理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8"/>
          </a:xfrm>
          <a:prstGeom prst="rect">
            <a:avLst/>
          </a:prstGeom>
        </p:spPr>
      </p:pic>
      <p:sp>
        <p:nvSpPr>
          <p:cNvPr id="7" name="圆角矩形 6"/>
          <p:cNvSpPr/>
          <p:nvPr/>
        </p:nvSpPr>
        <p:spPr>
          <a:xfrm>
            <a:off x="809625" y="1302385"/>
            <a:ext cx="7290435" cy="2559050"/>
          </a:xfrm>
          <a:prstGeom prst="roundRect">
            <a:avLst/>
          </a:prstGeom>
          <a:solidFill>
            <a:srgbClr val="FFFFFF"/>
          </a:solidFill>
          <a:ln>
            <a:noFill/>
          </a:ln>
          <a:effectLst>
            <a:outerShdw blurRad="368300" dist="88900" dir="5400000" algn="t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73086" y="1669325"/>
            <a:ext cx="552450" cy="1783080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池子与河流</a:t>
            </a:r>
            <a:endParaRPr lang="zh-CN" altLang="en-US" sz="27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815224" y="1715128"/>
            <a:ext cx="5109210" cy="48387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700" dirty="0" smtClean="0">
                <a:solidFill>
                  <a:srgbClr val="0000FF"/>
                </a:solidFill>
                <a:ea typeface="黑体" panose="02010609060101010101" pitchFamily="49" charset="-122"/>
              </a:rPr>
              <a:t>池子：</a:t>
            </a:r>
            <a:r>
              <a:rPr lang="zh-CN" altLang="en-US" sz="2700" dirty="0" smtClean="0">
                <a:ea typeface="黑体" panose="02010609060101010101" pitchFamily="49" charset="-122"/>
              </a:rPr>
              <a:t>生活安逸</a:t>
            </a:r>
            <a:r>
              <a:rPr lang="en-US" altLang="zh-CN" sz="2700" b="1" dirty="0" smtClean="0">
                <a:solidFill>
                  <a:srgbClr val="0000FF"/>
                </a:solidFill>
                <a:ea typeface="黑体" panose="02010609060101010101" pitchFamily="49" charset="-122"/>
              </a:rPr>
              <a:t>—</a:t>
            </a:r>
            <a:r>
              <a:rPr lang="zh-CN" altLang="en-US" sz="2700" dirty="0" smtClean="0">
                <a:ea typeface="黑体" panose="02010609060101010101" pitchFamily="49" charset="-122"/>
              </a:rPr>
              <a:t>被遗忘</a:t>
            </a:r>
            <a:r>
              <a:rPr lang="en-US" altLang="zh-CN" sz="2700" b="1" dirty="0" smtClean="0">
                <a:solidFill>
                  <a:srgbClr val="0000FF"/>
                </a:solidFill>
                <a:ea typeface="黑体" panose="02010609060101010101" pitchFamily="49" charset="-122"/>
              </a:rPr>
              <a:t>—</a:t>
            </a:r>
            <a:r>
              <a:rPr lang="zh-CN" altLang="en-US" sz="2700" dirty="0" smtClean="0">
                <a:ea typeface="黑体" panose="02010609060101010101" pitchFamily="49" charset="-122"/>
              </a:rPr>
              <a:t>干枯  </a:t>
            </a:r>
            <a:endParaRPr lang="zh-CN" altLang="en-US" sz="2700" dirty="0">
              <a:ea typeface="黑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815224" y="2571116"/>
            <a:ext cx="4937760" cy="89916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700" dirty="0" smtClean="0">
                <a:solidFill>
                  <a:srgbClr val="0000FF"/>
                </a:solidFill>
                <a:ea typeface="黑体" panose="02010609060101010101" pitchFamily="49" charset="-122"/>
              </a:rPr>
              <a:t>河流：</a:t>
            </a:r>
            <a:r>
              <a:rPr lang="zh-CN" altLang="en-US" sz="2700" dirty="0" smtClean="0">
                <a:ea typeface="黑体" panose="02010609060101010101" pitchFamily="49" charset="-122"/>
              </a:rPr>
              <a:t>遵循自然规律</a:t>
            </a:r>
            <a:r>
              <a:rPr lang="en-US" altLang="zh-CN" sz="2700" b="1" dirty="0" smtClean="0">
                <a:solidFill>
                  <a:srgbClr val="0000FF"/>
                </a:solidFill>
                <a:ea typeface="黑体" panose="02010609060101010101" pitchFamily="49" charset="-122"/>
              </a:rPr>
              <a:t>—</a:t>
            </a:r>
            <a:r>
              <a:rPr lang="zh-CN" altLang="en-US" sz="2700" dirty="0" smtClean="0">
                <a:ea typeface="黑体" panose="02010609060101010101" pitchFamily="49" charset="-122"/>
              </a:rPr>
              <a:t>赢得尊敬</a:t>
            </a:r>
            <a:endParaRPr lang="zh-CN" altLang="en-US" sz="2700" dirty="0" smtClean="0">
              <a:ea typeface="黑体" panose="02010609060101010101" pitchFamily="49" charset="-122"/>
            </a:endParaRPr>
          </a:p>
          <a:p>
            <a:r>
              <a:rPr lang="zh-CN" altLang="en-US" sz="2700" dirty="0" smtClean="0">
                <a:ea typeface="黑体" panose="02010609060101010101" pitchFamily="49" charset="-122"/>
              </a:rPr>
              <a:t>            </a:t>
            </a:r>
            <a:r>
              <a:rPr lang="en-US" altLang="zh-CN" sz="2700" b="1" dirty="0" smtClean="0">
                <a:solidFill>
                  <a:srgbClr val="0000FF"/>
                </a:solidFill>
                <a:ea typeface="黑体" panose="02010609060101010101" pitchFamily="49" charset="-122"/>
              </a:rPr>
              <a:t>—</a:t>
            </a:r>
            <a:r>
              <a:rPr lang="zh-CN" altLang="en-US" sz="2700" dirty="0" smtClean="0">
                <a:ea typeface="黑体" panose="02010609060101010101" pitchFamily="49" charset="-122"/>
              </a:rPr>
              <a:t>长流不断</a:t>
            </a:r>
            <a:endParaRPr lang="zh-CN" altLang="en-US" sz="2700" dirty="0" smtClean="0">
              <a:ea typeface="黑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858016" y="1715128"/>
            <a:ext cx="969496" cy="1800493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zh-CN" altLang="en-US" sz="2700" dirty="0" smtClean="0">
                <a:solidFill>
                  <a:srgbClr val="0000FF"/>
                </a:solidFill>
                <a:ea typeface="黑体" panose="02010609060101010101" pitchFamily="49" charset="-122"/>
              </a:rPr>
              <a:t>只有勤奋，</a:t>
            </a:r>
            <a:endParaRPr lang="en-US" altLang="zh-CN" sz="2700" dirty="0" smtClean="0">
              <a:solidFill>
                <a:srgbClr val="0000FF"/>
              </a:solidFill>
              <a:ea typeface="黑体" panose="02010609060101010101" pitchFamily="49" charset="-122"/>
            </a:endParaRPr>
          </a:p>
          <a:p>
            <a:r>
              <a:rPr lang="zh-CN" altLang="en-US" sz="2700" dirty="0" smtClean="0">
                <a:solidFill>
                  <a:srgbClr val="0000FF"/>
                </a:solidFill>
                <a:ea typeface="黑体" panose="02010609060101010101" pitchFamily="49" charset="-122"/>
              </a:rPr>
              <a:t>才能有成就</a:t>
            </a:r>
            <a:endParaRPr lang="zh-CN" altLang="en-US" sz="2700" dirty="0" smtClean="0">
              <a:solidFill>
                <a:srgbClr val="0000FF"/>
              </a:solidFill>
              <a:ea typeface="黑体" panose="02010609060101010101" pitchFamily="49" charset="-122"/>
            </a:endParaRPr>
          </a:p>
        </p:txBody>
      </p:sp>
      <p:sp>
        <p:nvSpPr>
          <p:cNvPr id="16" name="左大括号 15"/>
          <p:cNvSpPr/>
          <p:nvPr/>
        </p:nvSpPr>
        <p:spPr>
          <a:xfrm>
            <a:off x="1600910" y="1643690"/>
            <a:ext cx="285752" cy="1785950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17" name="左大括号 16"/>
          <p:cNvSpPr/>
          <p:nvPr/>
        </p:nvSpPr>
        <p:spPr>
          <a:xfrm flipH="1">
            <a:off x="6638939" y="1669725"/>
            <a:ext cx="285752" cy="1785950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5" grpId="0"/>
      <p:bldP spid="16" grpId="0" bldLvl="0" animBg="1"/>
      <p:bldP spid="17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4"/>
          <p:cNvSpPr txBox="1"/>
          <p:nvPr/>
        </p:nvSpPr>
        <p:spPr>
          <a:xfrm>
            <a:off x="624427" y="411510"/>
            <a:ext cx="203675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主题概括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24205" y="1356360"/>
            <a:ext cx="7778750" cy="2553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本文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通过描写池水向河流陈述自己安逸的生活，来劝告河流不要那么忙碌，而河流对池子的话进行反驳的事情，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告诉我们只有勤奋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32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人才能</a:t>
            </a:r>
            <a:r>
              <a:rPr lang="zh-CN" altLang="en-US" sz="3200" b="1" u="sng" dirty="0" smtClean="0">
                <a:uFill>
                  <a:solidFill>
                    <a:schemeClr val="tx1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，相反则一事无成。</a:t>
            </a:r>
            <a:endParaRPr lang="zh-CN" altLang="en-US" sz="32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059832" y="2787774"/>
            <a:ext cx="214314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奋斗不息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372200" y="2821586"/>
            <a:ext cx="214314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取得成就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拓展延伸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</p:spPr>
      </p:pic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480695" y="1268095"/>
            <a:ext cx="7969885" cy="1076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我从来不把安逸和快乐看作是生活目的本身。                    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爱因斯坦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570865" y="2536190"/>
            <a:ext cx="7879715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algn="l" defTabSz="914400" rtl="0" eaLnBrk="1" fontAlgn="base" latinLnBrk="0" hangingPunct="1">
              <a:lnSpc>
                <a:spcPct val="100000"/>
              </a:lnSpc>
              <a:buClrTx/>
              <a:buSzTx/>
              <a:buFontTx/>
              <a:buNone/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燕雀安知鸿鹄之志哉！     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陈涉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509905" y="3397885"/>
            <a:ext cx="8016875" cy="1076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algn="l" defTabSz="914400" rtl="0" eaLnBrk="1" fontAlgn="base" latinLnBrk="0" hangingPunct="1">
              <a:lnSpc>
                <a:spcPct val="100000"/>
              </a:lnSpc>
              <a:buClrTx/>
              <a:buSzTx/>
              <a:buFontTx/>
              <a:buNone/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大鹏一日同风起，扶摇直上九万里。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lvl="0" algn="r" defTabSz="914400" rtl="0" eaLnBrk="1" fontAlgn="base" latinLnBrk="0" hangingPunct="1">
              <a:lnSpc>
                <a:spcPct val="100000"/>
              </a:lnSpc>
              <a:buClrTx/>
              <a:buSzTx/>
              <a:buFontTx/>
              <a:buNone/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李白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4"/>
          <p:cNvSpPr txBox="1"/>
          <p:nvPr/>
        </p:nvSpPr>
        <p:spPr>
          <a:xfrm>
            <a:off x="624428" y="411510"/>
            <a:ext cx="1931348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课堂演练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6"/>
            <a:ext cx="366860" cy="456339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14984" y="1129655"/>
            <a:ext cx="7286676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一、读一读，连一连。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575408" y="1857370"/>
            <a:ext cx="21431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波浪滔天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575408" y="3048004"/>
            <a:ext cx="214314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贵妇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575408" y="2452687"/>
            <a:ext cx="21431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遵循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575408" y="3643320"/>
            <a:ext cx="21431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忙碌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361490" y="1786249"/>
            <a:ext cx="21431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zūn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xún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361490" y="2428874"/>
            <a:ext cx="214314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mánɡ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lù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432300" y="3642360"/>
            <a:ext cx="147510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ɡuì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fù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432928" y="3071182"/>
            <a:ext cx="38576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bō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lànɡ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tāo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tiān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4" name="直接连接符 23"/>
          <p:cNvCxnSpPr>
            <a:endCxn id="22" idx="1"/>
          </p:cNvCxnSpPr>
          <p:nvPr/>
        </p:nvCxnSpPr>
        <p:spPr>
          <a:xfrm>
            <a:off x="3275965" y="2284095"/>
            <a:ext cx="1156970" cy="108013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V="1">
            <a:off x="2575560" y="2211705"/>
            <a:ext cx="1780540" cy="57467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>
            <a:endCxn id="21" idx="1"/>
          </p:cNvCxnSpPr>
          <p:nvPr/>
        </p:nvCxnSpPr>
        <p:spPr>
          <a:xfrm>
            <a:off x="2555875" y="3364230"/>
            <a:ext cx="1876425" cy="57023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V="1">
            <a:off x="2503805" y="2860040"/>
            <a:ext cx="1852295" cy="114046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56524" y="641656"/>
            <a:ext cx="81439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二、按要求写句子。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59787" y="2547622"/>
            <a:ext cx="51435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ea typeface="黑体" panose="02010609060101010101" pitchFamily="49" charset="-122"/>
              </a:rPr>
              <a:t>这个自然规律，你忘记了。</a:t>
            </a:r>
            <a:endParaRPr lang="zh-CN" altLang="en-US" sz="2800" b="1" dirty="0" smtClean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6235" y="1498600"/>
            <a:ext cx="8398510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1.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这个自然规律，难道你忘记了？（改为陈述句）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5115" y="3070860"/>
            <a:ext cx="847026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2.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水要流动才能保持清洁。（改为反问句）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73440" y="3713173"/>
            <a:ext cx="592935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ea typeface="黑体" panose="02010609060101010101" pitchFamily="49" charset="-122"/>
              </a:rPr>
              <a:t>难道水不是需要流动才能保持清洁吗？</a:t>
            </a:r>
            <a:endParaRPr lang="zh-CN" altLang="en-US" sz="2800" b="1" dirty="0" smtClean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0"/>
          <p:cNvSpPr txBox="1"/>
          <p:nvPr/>
        </p:nvSpPr>
        <p:spPr>
          <a:xfrm>
            <a:off x="605790" y="614680"/>
            <a:ext cx="809244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三、思考：快要完全枯干的时候，池子可能会想些什么？</a:t>
            </a:r>
            <a:endParaRPr lang="zh-CN" altLang="en-US" sz="3200" dirty="0" smtClean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14338" name="Picture 2" descr="https://timgsa.baidu.com/timg?image&amp;quality=80&amp;size=b9999_10000&amp;sec=1538614382993&amp;di=e191288946f5fe865a6daecc8b5c0cc1&amp;imgtype=0&amp;src=http%3A%2F%2Fpic30.photophoto.cn%2F20140329%2F0046043356124131_b.jpg"/>
          <p:cNvPicPr>
            <a:picLocks noChangeAspect="1" noChangeArrowheads="1"/>
          </p:cNvPicPr>
          <p:nvPr/>
        </p:nvPicPr>
        <p:blipFill>
          <a:blip r:embed="rId1"/>
          <a:srcRect b="2366"/>
          <a:stretch>
            <a:fillRect/>
          </a:stretch>
        </p:blipFill>
        <p:spPr bwMode="auto">
          <a:xfrm>
            <a:off x="4214810" y="1714494"/>
            <a:ext cx="4559301" cy="2756063"/>
          </a:xfrm>
          <a:prstGeom prst="roundRect">
            <a:avLst/>
          </a:prstGeom>
          <a:noFill/>
        </p:spPr>
      </p:pic>
      <p:sp>
        <p:nvSpPr>
          <p:cNvPr id="15" name="云形标注 14"/>
          <p:cNvSpPr/>
          <p:nvPr/>
        </p:nvSpPr>
        <p:spPr>
          <a:xfrm>
            <a:off x="244475" y="1850390"/>
            <a:ext cx="3439160" cy="2308860"/>
          </a:xfrm>
          <a:prstGeom prst="cloudCallout">
            <a:avLst>
              <a:gd name="adj1" fmla="val 84287"/>
              <a:gd name="adj2" fmla="val 24119"/>
            </a:avLst>
          </a:prstGeom>
          <a:grpFill/>
          <a:ln>
            <a:solidFill>
              <a:srgbClr val="7030A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solidFill>
                  <a:sysClr val="windowText" lastClr="000000"/>
                </a:solidFill>
                <a:ea typeface="黑体" panose="02010609060101010101" pitchFamily="49" charset="-122"/>
              </a:rPr>
              <a:t>       </a:t>
            </a:r>
            <a:r>
              <a:rPr lang="zh-CN" altLang="en-US" sz="2000" b="1" dirty="0" smtClean="0">
                <a:solidFill>
                  <a:srgbClr val="FF0000"/>
                </a:solidFill>
                <a:ea typeface="黑体" panose="02010609060101010101" pitchFamily="49" charset="-122"/>
              </a:rPr>
              <a:t>如果我当初听了河流的话，改正自己的错误想法，积极进取，就不会落到今天这步田地。</a:t>
            </a:r>
            <a:endParaRPr lang="zh-CN" altLang="en-US" sz="2000" b="1" dirty="0" smtClean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43608" y="1419622"/>
            <a:ext cx="70567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四、课下找一篇寓言故事，讲给同学听。然后请他说说，他从故事中明白了什么道理。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4" name="TextBox 11"/>
          <p:cNvSpPr txBox="1"/>
          <p:nvPr/>
        </p:nvSpPr>
        <p:spPr>
          <a:xfrm>
            <a:off x="1217612" y="3286130"/>
            <a:ext cx="1286051" cy="68389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忙</a:t>
            </a:r>
            <a:r>
              <a:rPr kumimoji="1"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碌</a:t>
            </a:r>
            <a:endParaRPr kumimoji="1" lang="zh-CN" altLang="en-US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 Box 5"/>
          <p:cNvSpPr txBox="1">
            <a:spLocks noChangeArrowheads="1"/>
          </p:cNvSpPr>
          <p:nvPr/>
        </p:nvSpPr>
        <p:spPr bwMode="auto">
          <a:xfrm>
            <a:off x="4616072" y="1571618"/>
            <a:ext cx="1172786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涯</a:t>
            </a:r>
            <a:endParaRPr lang="zh-CN" altLang="en-US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2476582" y="1571618"/>
            <a:ext cx="1381038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滔滔</a:t>
            </a:r>
            <a:endParaRPr lang="zh-CN" altLang="en-US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3360752" y="3286130"/>
            <a:ext cx="1232466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遵循</a:t>
            </a:r>
            <a:endParaRPr lang="zh-CN" altLang="en-US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357120" y="1143000"/>
            <a:ext cx="1500505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b="1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t</a:t>
            </a:r>
            <a:r>
              <a:rPr lang="en-US" altLang="zh-CN" sz="3000" b="1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ā</a:t>
            </a:r>
            <a:r>
              <a:rPr lang="en-US" sz="3000" b="1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o </a:t>
            </a:r>
            <a:r>
              <a:rPr lang="en-US" sz="3000" b="1" dirty="0" err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t</a:t>
            </a:r>
            <a:r>
              <a:rPr lang="en-US" altLang="zh-CN" sz="3000" b="1" dirty="0" err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ā</a:t>
            </a:r>
            <a:r>
              <a:rPr lang="en-US" sz="3000" b="1" dirty="0" err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o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215893" y="1142990"/>
            <a:ext cx="1143008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y</a:t>
            </a:r>
            <a:r>
              <a:rPr lang="en-US" altLang="zh-CN" sz="3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á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505294" y="1510576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我会认</a:t>
            </a:r>
            <a:endParaRPr lang="zh-CN" altLang="en-US" sz="2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524285" y="1582624"/>
            <a:ext cx="36000" cy="32400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b="1" dirty="0">
              <a:ea typeface="黑体" panose="02010609060101010101" pitchFamily="49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525663" y="1582624"/>
            <a:ext cx="36000" cy="32400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b="1" dirty="0">
              <a:ea typeface="黑体" panose="02010609060101010101" pitchFamily="49" charset="-122"/>
            </a:endParaRPr>
          </a:p>
        </p:txBody>
      </p:sp>
      <p:sp>
        <p:nvSpPr>
          <p:cNvPr id="33" name="文本框 14">
            <a:hlinkClick r:id="rId1" action="ppaction://hlinkfile"/>
          </p:cNvPr>
          <p:cNvSpPr txBox="1"/>
          <p:nvPr/>
        </p:nvSpPr>
        <p:spPr>
          <a:xfrm>
            <a:off x="653667" y="422324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朗读课文 扫清障碍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018" y="603851"/>
            <a:ext cx="351070" cy="380165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4408959" y="550061"/>
            <a:ext cx="335134" cy="472337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41" y="489080"/>
            <a:ext cx="366860" cy="456339"/>
          </a:xfrm>
          <a:prstGeom prst="rect">
            <a:avLst/>
          </a:prstGeom>
        </p:spPr>
      </p:pic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7383357" y="3255281"/>
            <a:ext cx="1232466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应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验</a:t>
            </a:r>
            <a:endParaRPr lang="zh-CN" altLang="en-US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6738382" y="1571618"/>
            <a:ext cx="1232466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妇</a:t>
            </a:r>
            <a:r>
              <a:rPr lang="zh-CN" altLang="en-US" sz="4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4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820865" y="1142990"/>
            <a:ext cx="1143008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f</a:t>
            </a:r>
            <a:r>
              <a:rPr lang="en-US" altLang="zh-CN" sz="3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ù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788799" y="2786064"/>
            <a:ext cx="1101763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l</a:t>
            </a:r>
            <a:r>
              <a:rPr lang="en-US" altLang="zh-CN" sz="3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ù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3287067" y="2786064"/>
            <a:ext cx="1101763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z</a:t>
            </a:r>
            <a:r>
              <a:rPr lang="en-US" altLang="zh-CN" sz="3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ū</a:t>
            </a:r>
            <a:r>
              <a:rPr lang="en-US" sz="3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000179" y="2786064"/>
            <a:ext cx="1101763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b="1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x</a:t>
            </a:r>
            <a:r>
              <a:rPr lang="en-US" altLang="zh-CN" sz="3000" b="1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ú</a:t>
            </a:r>
            <a:r>
              <a:rPr lang="en-US" sz="3000" b="1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7881176" y="2755215"/>
            <a:ext cx="1101763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b="1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y</a:t>
            </a:r>
            <a:r>
              <a:rPr lang="en-US" altLang="zh-CN" sz="3000" b="1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à</a:t>
            </a:r>
            <a:r>
              <a:rPr lang="en-US" sz="3000" b="1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" name="Text Box 5"/>
          <p:cNvSpPr txBox="1">
            <a:spLocks noChangeArrowheads="1"/>
          </p:cNvSpPr>
          <p:nvPr/>
        </p:nvSpPr>
        <p:spPr bwMode="auto">
          <a:xfrm>
            <a:off x="5422284" y="3287204"/>
            <a:ext cx="1232466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尊</a:t>
            </a:r>
            <a:r>
              <a:rPr lang="zh-CN" altLang="en-US" sz="4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敬</a:t>
            </a:r>
            <a:endParaRPr lang="zh-CN" altLang="en-US" sz="4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422918" y="2787138"/>
            <a:ext cx="1101763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b="1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z</a:t>
            </a:r>
            <a:r>
              <a:rPr lang="en-US" altLang="zh-CN" sz="3000" b="1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ū</a:t>
            </a:r>
            <a:r>
              <a:rPr lang="en-US" sz="3000" b="1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3" grpId="0"/>
      <p:bldP spid="23" grpId="1"/>
      <p:bldP spid="38" grpId="0"/>
      <p:bldP spid="38" grpId="1"/>
      <p:bldP spid="42" grpId="0"/>
      <p:bldP spid="42" grpId="1"/>
      <p:bldP spid="43" grpId="0"/>
      <p:bldP spid="43" grpId="1"/>
      <p:bldP spid="44" grpId="0"/>
      <p:bldP spid="44" grpId="1"/>
      <p:bldP spid="45" grpId="0"/>
      <p:bldP spid="45" grpId="1"/>
      <p:bldP spid="32" grpId="0"/>
      <p:bldP spid="3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http://pic2.ooopic.com/01/29/14/23b1OOOPICe7.jpg"/>
          <p:cNvPicPr>
            <a:picLocks noChangeAspect="1" noChangeArrowheads="1"/>
          </p:cNvPicPr>
          <p:nvPr/>
        </p:nvPicPr>
        <p:blipFill>
          <a:blip r:embed="rId1">
            <a:lum contrast="40000"/>
          </a:blip>
          <a:srcRect l="2830" t="4098" r="3773" b="3688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br>
              <a:rPr lang="zh-CN" altLang="zh-CN" sz="1800" smtClean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zh-CN" sz="1800" smtClea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3387260" y="573514"/>
            <a:ext cx="456833" cy="456366"/>
            <a:chOff x="631825" y="5181600"/>
            <a:chExt cx="1554163" cy="1552575"/>
          </a:xfrm>
        </p:grpSpPr>
        <p:sp>
          <p:nvSpPr>
            <p:cNvPr id="51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2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3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4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5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6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8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9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60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61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62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63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64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65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66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67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68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69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70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71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72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73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74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75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76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77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78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79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80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81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82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83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</p:grpSp>
      <p:sp>
        <p:nvSpPr>
          <p:cNvPr id="46" name="TextBox 11"/>
          <p:cNvSpPr txBox="1">
            <a:spLocks noChangeArrowheads="1"/>
          </p:cNvSpPr>
          <p:nvPr/>
        </p:nvSpPr>
        <p:spPr bwMode="auto">
          <a:xfrm>
            <a:off x="3876705" y="50162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识字游戏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4040505" y="2963857"/>
            <a:ext cx="857224" cy="1090062"/>
            <a:chOff x="0" y="2620322"/>
            <a:chExt cx="857224" cy="1090062"/>
          </a:xfrm>
        </p:grpSpPr>
        <p:pic>
          <p:nvPicPr>
            <p:cNvPr id="41988" name="Picture 4" descr="http://www.jbhdq.com/uploadfile/2017/0515/20170515105805474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 l="29018" t="8900" r="30148" b="30615"/>
            <a:stretch>
              <a:fillRect/>
            </a:stretch>
          </p:blipFill>
          <p:spPr bwMode="auto">
            <a:xfrm>
              <a:off x="0" y="2923138"/>
              <a:ext cx="857224" cy="787246"/>
            </a:xfrm>
            <a:prstGeom prst="rect">
              <a:avLst/>
            </a:prstGeom>
            <a:noFill/>
          </p:spPr>
        </p:pic>
        <p:sp>
          <p:nvSpPr>
            <p:cNvPr id="84" name="TextBox 83"/>
            <p:cNvSpPr txBox="1"/>
            <p:nvPr/>
          </p:nvSpPr>
          <p:spPr>
            <a:xfrm>
              <a:off x="182541" y="2620322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ea typeface="黑体" panose="02010609060101010101" pitchFamily="49" charset="-122"/>
                </a:rPr>
                <a:t>滔</a:t>
              </a:r>
              <a:endParaRPr lang="zh-CN" altLang="en-US" sz="2400" b="1" dirty="0">
                <a:ea typeface="黑体" panose="02010609060101010101" pitchFamily="49" charset="-122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928662" y="3071897"/>
            <a:ext cx="857224" cy="1072917"/>
            <a:chOff x="0" y="2637467"/>
            <a:chExt cx="857224" cy="1072917"/>
          </a:xfrm>
        </p:grpSpPr>
        <p:pic>
          <p:nvPicPr>
            <p:cNvPr id="87" name="Picture 4" descr="http://www.jbhdq.com/uploadfile/2017/0515/20170515105805474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 l="29018" t="8900" r="30148" b="30615"/>
            <a:stretch>
              <a:fillRect/>
            </a:stretch>
          </p:blipFill>
          <p:spPr bwMode="auto">
            <a:xfrm>
              <a:off x="0" y="2923138"/>
              <a:ext cx="857224" cy="787246"/>
            </a:xfrm>
            <a:prstGeom prst="rect">
              <a:avLst/>
            </a:prstGeom>
            <a:noFill/>
          </p:spPr>
        </p:pic>
        <p:sp>
          <p:nvSpPr>
            <p:cNvPr id="121" name="TextBox 120"/>
            <p:cNvSpPr txBox="1"/>
            <p:nvPr/>
          </p:nvSpPr>
          <p:spPr>
            <a:xfrm>
              <a:off x="141901" y="2637467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tx1"/>
                  </a:solidFill>
                  <a:ea typeface="黑体" panose="02010609060101010101" pitchFamily="49" charset="-122"/>
                </a:rPr>
                <a:t>涯</a:t>
              </a:r>
              <a:endParaRPr lang="zh-CN" altLang="en-US" sz="2400" b="1" dirty="0" smtClean="0">
                <a:solidFill>
                  <a:schemeClr val="tx1"/>
                </a:solidFill>
                <a:ea typeface="黑体" panose="02010609060101010101" pitchFamily="49" charset="-122"/>
              </a:endParaRPr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2000232" y="3520210"/>
            <a:ext cx="857224" cy="1053232"/>
            <a:chOff x="0" y="2657152"/>
            <a:chExt cx="857224" cy="1053232"/>
          </a:xfrm>
        </p:grpSpPr>
        <p:pic>
          <p:nvPicPr>
            <p:cNvPr id="123" name="Picture 4" descr="http://www.jbhdq.com/uploadfile/2017/0515/20170515105805474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 l="29018" t="8900" r="30148" b="30615"/>
            <a:stretch>
              <a:fillRect/>
            </a:stretch>
          </p:blipFill>
          <p:spPr bwMode="auto">
            <a:xfrm>
              <a:off x="0" y="2923138"/>
              <a:ext cx="857224" cy="787246"/>
            </a:xfrm>
            <a:prstGeom prst="rect">
              <a:avLst/>
            </a:prstGeom>
            <a:noFill/>
          </p:spPr>
        </p:pic>
        <p:sp>
          <p:nvSpPr>
            <p:cNvPr id="124" name="TextBox 123"/>
            <p:cNvSpPr txBox="1"/>
            <p:nvPr/>
          </p:nvSpPr>
          <p:spPr>
            <a:xfrm>
              <a:off x="150156" y="2657152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ea typeface="黑体" panose="02010609060101010101" pitchFamily="49" charset="-122"/>
                </a:rPr>
                <a:t>妇</a:t>
              </a:r>
              <a:endParaRPr lang="zh-CN" altLang="en-US" sz="2400" b="1" dirty="0">
                <a:ea typeface="黑体" panose="02010609060101010101" pitchFamily="49" charset="-122"/>
              </a:endParaRPr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2642539" y="2874410"/>
            <a:ext cx="857224" cy="1061487"/>
            <a:chOff x="0" y="2648897"/>
            <a:chExt cx="857224" cy="1061487"/>
          </a:xfrm>
        </p:grpSpPr>
        <p:pic>
          <p:nvPicPr>
            <p:cNvPr id="126" name="Picture 4" descr="http://www.jbhdq.com/uploadfile/2017/0515/20170515105805474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 l="29018" t="8900" r="30148" b="30615"/>
            <a:stretch>
              <a:fillRect/>
            </a:stretch>
          </p:blipFill>
          <p:spPr bwMode="auto">
            <a:xfrm>
              <a:off x="0" y="2923138"/>
              <a:ext cx="857224" cy="787246"/>
            </a:xfrm>
            <a:prstGeom prst="rect">
              <a:avLst/>
            </a:prstGeom>
            <a:noFill/>
          </p:spPr>
        </p:pic>
        <p:sp>
          <p:nvSpPr>
            <p:cNvPr id="127" name="TextBox 126"/>
            <p:cNvSpPr txBox="1"/>
            <p:nvPr/>
          </p:nvSpPr>
          <p:spPr>
            <a:xfrm>
              <a:off x="150156" y="2648897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ea typeface="黑体" panose="02010609060101010101" pitchFamily="49" charset="-122"/>
                </a:rPr>
                <a:t>碌</a:t>
              </a:r>
              <a:endParaRPr lang="zh-CN" altLang="en-US" sz="2400" b="1" dirty="0">
                <a:ea typeface="黑体" panose="02010609060101010101" pitchFamily="49" charset="-122"/>
              </a:endParaRP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3286116" y="3533863"/>
            <a:ext cx="857224" cy="1111017"/>
            <a:chOff x="0" y="2599367"/>
            <a:chExt cx="857224" cy="1111017"/>
          </a:xfrm>
        </p:grpSpPr>
        <p:pic>
          <p:nvPicPr>
            <p:cNvPr id="129" name="Picture 4" descr="http://www.jbhdq.com/uploadfile/2017/0515/20170515105805474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 l="29018" t="8900" r="30148" b="30615"/>
            <a:stretch>
              <a:fillRect/>
            </a:stretch>
          </p:blipFill>
          <p:spPr bwMode="auto">
            <a:xfrm>
              <a:off x="0" y="2923138"/>
              <a:ext cx="857224" cy="787246"/>
            </a:xfrm>
            <a:prstGeom prst="rect">
              <a:avLst/>
            </a:prstGeom>
            <a:noFill/>
          </p:spPr>
        </p:pic>
        <p:sp>
          <p:nvSpPr>
            <p:cNvPr id="130" name="TextBox 129"/>
            <p:cNvSpPr txBox="1"/>
            <p:nvPr/>
          </p:nvSpPr>
          <p:spPr>
            <a:xfrm>
              <a:off x="145711" y="2599367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ea typeface="黑体" panose="02010609060101010101" pitchFamily="49" charset="-122"/>
                </a:rPr>
                <a:t>遵</a:t>
              </a:r>
              <a:endParaRPr lang="zh-CN" altLang="en-US" sz="2400" b="1" dirty="0">
                <a:ea typeface="黑体" panose="02010609060101010101" pitchFamily="49" charset="-122"/>
              </a:endParaRPr>
            </a:p>
          </p:txBody>
        </p:sp>
      </p:grpSp>
      <p:grpSp>
        <p:nvGrpSpPr>
          <p:cNvPr id="131" name="组合 130"/>
          <p:cNvGrpSpPr/>
          <p:nvPr/>
        </p:nvGrpSpPr>
        <p:grpSpPr>
          <a:xfrm>
            <a:off x="4643438" y="3611651"/>
            <a:ext cx="857224" cy="1104667"/>
            <a:chOff x="0" y="2605717"/>
            <a:chExt cx="857224" cy="1104667"/>
          </a:xfrm>
        </p:grpSpPr>
        <p:pic>
          <p:nvPicPr>
            <p:cNvPr id="132" name="Picture 4" descr="http://www.jbhdq.com/uploadfile/2017/0515/20170515105805474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 l="29018" t="8900" r="30148" b="30615"/>
            <a:stretch>
              <a:fillRect/>
            </a:stretch>
          </p:blipFill>
          <p:spPr bwMode="auto">
            <a:xfrm>
              <a:off x="0" y="2923138"/>
              <a:ext cx="857224" cy="787246"/>
            </a:xfrm>
            <a:prstGeom prst="rect">
              <a:avLst/>
            </a:prstGeom>
            <a:noFill/>
          </p:spPr>
        </p:pic>
        <p:sp>
          <p:nvSpPr>
            <p:cNvPr id="133" name="TextBox 132"/>
            <p:cNvSpPr txBox="1"/>
            <p:nvPr/>
          </p:nvSpPr>
          <p:spPr>
            <a:xfrm>
              <a:off x="182541" y="2605717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ea typeface="黑体" panose="02010609060101010101" pitchFamily="49" charset="-122"/>
                </a:rPr>
                <a:t>循</a:t>
              </a:r>
              <a:endParaRPr lang="zh-CN" altLang="en-US" sz="2400" b="1" dirty="0">
                <a:ea typeface="黑体" panose="02010609060101010101" pitchFamily="49" charset="-122"/>
              </a:endParaRPr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5639128" y="3235096"/>
            <a:ext cx="857224" cy="1085617"/>
            <a:chOff x="0" y="2624767"/>
            <a:chExt cx="857224" cy="1085617"/>
          </a:xfrm>
        </p:grpSpPr>
        <p:pic>
          <p:nvPicPr>
            <p:cNvPr id="135" name="Picture 4" descr="http://www.jbhdq.com/uploadfile/2017/0515/20170515105805474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 l="29018" t="8900" r="30148" b="30615"/>
            <a:stretch>
              <a:fillRect/>
            </a:stretch>
          </p:blipFill>
          <p:spPr bwMode="auto">
            <a:xfrm>
              <a:off x="0" y="2923138"/>
              <a:ext cx="857224" cy="787246"/>
            </a:xfrm>
            <a:prstGeom prst="rect">
              <a:avLst/>
            </a:prstGeom>
            <a:noFill/>
          </p:spPr>
        </p:pic>
        <p:sp>
          <p:nvSpPr>
            <p:cNvPr id="136" name="TextBox 135"/>
            <p:cNvSpPr txBox="1"/>
            <p:nvPr/>
          </p:nvSpPr>
          <p:spPr>
            <a:xfrm>
              <a:off x="182541" y="2624767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ea typeface="黑体" panose="02010609060101010101" pitchFamily="49" charset="-122"/>
                </a:rPr>
                <a:t>尊</a:t>
              </a:r>
              <a:endParaRPr lang="zh-CN" altLang="en-US" sz="2400" b="1" dirty="0">
                <a:ea typeface="黑体" panose="02010609060101010101" pitchFamily="49" charset="-122"/>
              </a:endParaRPr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6718631" y="2986805"/>
            <a:ext cx="857224" cy="1112287"/>
            <a:chOff x="0" y="2598097"/>
            <a:chExt cx="857224" cy="1112287"/>
          </a:xfrm>
        </p:grpSpPr>
        <p:pic>
          <p:nvPicPr>
            <p:cNvPr id="138" name="Picture 4" descr="http://www.jbhdq.com/uploadfile/2017/0515/20170515105805474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 l="29018" t="8900" r="30148" b="30615"/>
            <a:stretch>
              <a:fillRect/>
            </a:stretch>
          </p:blipFill>
          <p:spPr bwMode="auto">
            <a:xfrm>
              <a:off x="0" y="2923138"/>
              <a:ext cx="857224" cy="787246"/>
            </a:xfrm>
            <a:prstGeom prst="rect">
              <a:avLst/>
            </a:prstGeom>
            <a:noFill/>
          </p:spPr>
        </p:pic>
        <p:sp>
          <p:nvSpPr>
            <p:cNvPr id="139" name="TextBox 138"/>
            <p:cNvSpPr txBox="1"/>
            <p:nvPr/>
          </p:nvSpPr>
          <p:spPr>
            <a:xfrm>
              <a:off x="182541" y="2598097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ea typeface="黑体" panose="02010609060101010101" pitchFamily="49" charset="-122"/>
                </a:rPr>
                <a:t>验</a:t>
              </a:r>
              <a:endParaRPr lang="zh-CN" altLang="en-US" sz="2400" b="1" dirty="0">
                <a:ea typeface="黑体" panose="02010609060101010101" pitchFamily="49" charset="-122"/>
              </a:endParaRPr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1500167" y="1071552"/>
            <a:ext cx="1554074" cy="1759090"/>
            <a:chOff x="1500167" y="1071552"/>
            <a:chExt cx="1554074" cy="1759090"/>
          </a:xfrm>
        </p:grpSpPr>
        <p:pic>
          <p:nvPicPr>
            <p:cNvPr id="41990" name="Picture 6" descr="http://pic30.photophoto.cn/20140219/0012024436178638_b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2634"/>
            <a:stretch>
              <a:fillRect/>
            </a:stretch>
          </p:blipFill>
          <p:spPr bwMode="auto">
            <a:xfrm>
              <a:off x="1500167" y="1071552"/>
              <a:ext cx="1554074" cy="1759090"/>
            </a:xfrm>
            <a:prstGeom prst="rect">
              <a:avLst/>
            </a:prstGeom>
            <a:noFill/>
          </p:spPr>
        </p:pic>
        <p:sp>
          <p:nvSpPr>
            <p:cNvPr id="88" name="TextBox 87"/>
            <p:cNvSpPr txBox="1"/>
            <p:nvPr/>
          </p:nvSpPr>
          <p:spPr>
            <a:xfrm>
              <a:off x="1563667" y="2039292"/>
              <a:ext cx="1400810" cy="683895"/>
            </a:xfrm>
            <a:prstGeom prst="rect">
              <a:avLst/>
            </a:prstGeom>
            <a:solidFill>
              <a:schemeClr val="accent2"/>
            </a:solidFill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池塘里的荷花开了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257376" y="445691"/>
            <a:ext cx="1944216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 smtClean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词语解释</a:t>
            </a:r>
            <a:endParaRPr lang="zh-CN" altLang="en-US" sz="28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35696" y="564537"/>
            <a:ext cx="36000" cy="32400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6486" y="561685"/>
            <a:ext cx="36000" cy="32400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黑体" panose="02010609060101010101" pitchFamily="49" charset="-122"/>
            </a:endParaRPr>
          </a:p>
        </p:txBody>
      </p:sp>
      <p:sp>
        <p:nvSpPr>
          <p:cNvPr id="61441" name="Rectangle 1"/>
          <p:cNvSpPr>
            <a:spLocks noChangeArrowheads="1"/>
          </p:cNvSpPr>
          <p:nvPr/>
        </p:nvSpPr>
        <p:spPr bwMode="auto">
          <a:xfrm>
            <a:off x="434340" y="1066800"/>
            <a:ext cx="8285480" cy="1076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生涯：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指从事某种活动或职业的生活。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本课指河流每天劳作的生活。</a:t>
            </a:r>
            <a:endParaRPr lang="zh-CN" altLang="en-US" sz="32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07515" y="2214880"/>
            <a:ext cx="6385560" cy="52197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运动员们从很小就开始自己的职业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生涯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7215" y="2995930"/>
            <a:ext cx="324612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贯穿：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过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;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连通。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26610" y="2995930"/>
            <a:ext cx="350456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遵循：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遵从，依照。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77215" y="3768725"/>
            <a:ext cx="767207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固然：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表示承认某个事实</a:t>
            </a:r>
            <a:r>
              <a:rPr 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引起下文转折。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1" grpId="0"/>
      <p:bldP spid="2" grpId="0" animBg="1"/>
      <p:bldP spid="8" grpId="0"/>
      <p:bldP spid="5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9500" t="8033" r="7319"/>
          <a:stretch>
            <a:fillRect/>
          </a:stretch>
        </p:blipFill>
        <p:spPr>
          <a:xfrm>
            <a:off x="4582160" y="903605"/>
            <a:ext cx="4364990" cy="2608580"/>
          </a:xfrm>
          <a:prstGeom prst="roundRect">
            <a:avLst/>
          </a:prstGeom>
        </p:spPr>
      </p:pic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638175" y="975360"/>
            <a:ext cx="3562350" cy="15684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蜿蜒：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曲折延伸。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本课指河流贯穿全国样子。</a:t>
            </a:r>
            <a:endParaRPr lang="zh-CN" altLang="en-US" sz="32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8175" y="2673985"/>
            <a:ext cx="3562985" cy="95313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l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蜿蜒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盘旋的长河就像一条巨龙。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42910" y="1142990"/>
            <a:ext cx="4071966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无忧无虑：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没有一点忧愁和顾虑。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本课指池子的日子悠闲。</a:t>
            </a:r>
            <a:endParaRPr lang="zh-CN" altLang="en-US" sz="32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42910" y="3000378"/>
            <a:ext cx="3786214" cy="95313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孩子们的生活总是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无忧无虑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6866" name="Picture 2" descr="http://imgsrc.baidu.com/image/c0%3Dshijue1%2C0%2C0%2C294%2C40/sign=df41277c8f35e5dd8421ad9c1eafcd9a/e61190ef76c6a7ef5e986f08f7faaf51f3de6666.jp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DF0"/>
              </a:clrFrom>
              <a:clrTo>
                <a:srgbClr val="FFFDF0">
                  <a:alpha val="0"/>
                </a:srgbClr>
              </a:clrTo>
            </a:clrChange>
          </a:blip>
          <a:srcRect b="8255"/>
          <a:stretch>
            <a:fillRect/>
          </a:stretch>
        </p:blipFill>
        <p:spPr bwMode="auto">
          <a:xfrm>
            <a:off x="4727575" y="857238"/>
            <a:ext cx="4416425" cy="289030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4"/>
          <p:cNvSpPr txBox="1"/>
          <p:nvPr/>
        </p:nvSpPr>
        <p:spPr>
          <a:xfrm>
            <a:off x="536936" y="436158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整体感知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90" y="488835"/>
            <a:ext cx="366860" cy="45633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42620" y="1071245"/>
            <a:ext cx="7978775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读课文，思考：文中讲了池子和河流的一件什么事？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42620" y="2421255"/>
            <a:ext cx="8072494" cy="181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池子以为自己过着</a:t>
            </a:r>
            <a:r>
              <a:rPr lang="zh-CN" altLang="en-US" sz="2800" b="1" u="sng" dirty="0" smtClean="0">
                <a:solidFill>
                  <a:schemeClr val="bg1"/>
                </a:solidFill>
                <a:uFill>
                  <a:solidFill>
                    <a:srgbClr val="0066FF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                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的生活，十分得意，而河流</a:t>
            </a:r>
            <a:r>
              <a:rPr lang="zh-CN" altLang="en-US" sz="2800" b="1" u="sng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，负载船只的生活。而且年年用盈满和清澄的水，带给了人们利益，所以河流受到人们的</a:t>
            </a:r>
            <a:r>
              <a:rPr lang="zh-CN" altLang="en-US" sz="2800" b="1" u="sng" dirty="0" smtClean="0">
                <a:solidFill>
                  <a:schemeClr val="bg1"/>
                </a:solidFill>
                <a:uFill>
                  <a:solidFill>
                    <a:srgbClr val="0000FF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91714" y="2427734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ea typeface="黑体" panose="02010609060101010101" pitchFamily="49" charset="-122"/>
              </a:rPr>
              <a:t>安逸、清闲、平静</a:t>
            </a:r>
            <a:endParaRPr lang="zh-CN" altLang="en-US" sz="2400" b="1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88276" y="2867005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ea typeface="黑体" panose="02010609060101010101" pitchFamily="49" charset="-122"/>
              </a:rPr>
              <a:t>奔流不息</a:t>
            </a:r>
            <a:endParaRPr lang="zh-CN" altLang="en-US" sz="2400" b="1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75856" y="3723878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ea typeface="黑体" panose="02010609060101010101" pitchFamily="49" charset="-122"/>
              </a:rPr>
              <a:t>尊敬</a:t>
            </a:r>
            <a:endParaRPr lang="zh-CN" altLang="en-US" sz="2400" b="1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tags/tag1.xml><?xml version="1.0" encoding="utf-8"?>
<p:tagLst xmlns:p="http://schemas.openxmlformats.org/presentationml/2006/main">
  <p:tag name="KSO_WPP_MARK_KEY" val="4686a182-9360-44a0-9e29-effb71202491"/>
  <p:tag name="COMMONDATA" val="eyJoZGlkIjoiMDUzMmRhYzhkNzM3Y2ZlODExZjhhYzliMDJjYzA0ZGI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2816</Words>
  <Application>WPS 演示</Application>
  <PresentationFormat>全屏显示(16:9)</PresentationFormat>
  <Paragraphs>391</Paragraphs>
  <Slides>39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53" baseType="lpstr">
      <vt:lpstr>Arial</vt:lpstr>
      <vt:lpstr>宋体</vt:lpstr>
      <vt:lpstr>Wingdings</vt:lpstr>
      <vt:lpstr>黑体</vt:lpstr>
      <vt:lpstr>Heiti SC Light</vt:lpstr>
      <vt:lpstr>微软雅黑</vt:lpstr>
      <vt:lpstr>楷体</vt:lpstr>
      <vt:lpstr>Calibri</vt:lpstr>
      <vt:lpstr>幼圆</vt:lpstr>
      <vt:lpstr>Times New Roman</vt:lpstr>
      <vt:lpstr>Arial Unicode MS</vt:lpstr>
      <vt:lpstr>Times New Roman</vt:lpstr>
      <vt:lpstr>Xingkai SC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127</cp:revision>
  <dcterms:created xsi:type="dcterms:W3CDTF">2017-03-17T02:28:00Z</dcterms:created>
  <dcterms:modified xsi:type="dcterms:W3CDTF">2022-12-30T12:59:37Z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2052-11.1.0.12980</vt:lpwstr>
  </property>
  <property fmtid="{D5CDD505-2E9C-101B-9397-08002B2CF9AE}" pid="3" name="ICV">
    <vt:lpwstr>BF9702C738F94D97BD67C72926DE992C</vt:lpwstr>
  </property>
</Properties>
</file>