
<file path=[Content_Types].xml><?xml version="1.0" encoding="utf-8"?>
<Types xmlns="http://schemas.openxmlformats.org/package/2006/content-types">
  <Default Extension="png" ContentType="image/png"/>
  <Default Extension="gif" ContentType="image/gif"/>
  <Default Extension="jpeg" ContentType="image/jpeg"/>
  <Default Extension="JPG" ContentType="image/.jpg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53"/>
  </p:handoutMasterIdLst>
  <p:sldIdLst>
    <p:sldId id="523" r:id="rId3"/>
    <p:sldId id="1003" r:id="rId5"/>
    <p:sldId id="1077" r:id="rId6"/>
    <p:sldId id="1126" r:id="rId7"/>
    <p:sldId id="634" r:id="rId8"/>
    <p:sldId id="1001" r:id="rId9"/>
    <p:sldId id="748" r:id="rId10"/>
    <p:sldId id="1011" r:id="rId11"/>
    <p:sldId id="1124" r:id="rId12"/>
    <p:sldId id="996" r:id="rId13"/>
    <p:sldId id="1115" r:id="rId14"/>
    <p:sldId id="1088" r:id="rId15"/>
    <p:sldId id="1116" r:id="rId16"/>
    <p:sldId id="1092" r:id="rId17"/>
    <p:sldId id="1117" r:id="rId18"/>
    <p:sldId id="1112" r:id="rId19"/>
    <p:sldId id="1013" r:id="rId20"/>
    <p:sldId id="1018" r:id="rId21"/>
    <p:sldId id="1019" r:id="rId22"/>
    <p:sldId id="1020" r:id="rId23"/>
    <p:sldId id="941" r:id="rId24"/>
    <p:sldId id="1093" r:id="rId25"/>
    <p:sldId id="1045" r:id="rId26"/>
    <p:sldId id="1081" r:id="rId27"/>
    <p:sldId id="928" r:id="rId28"/>
    <p:sldId id="1131" r:id="rId29"/>
    <p:sldId id="1094" r:id="rId30"/>
    <p:sldId id="1096" r:id="rId31"/>
    <p:sldId id="1132" r:id="rId32"/>
    <p:sldId id="1129" r:id="rId33"/>
    <p:sldId id="1095" r:id="rId34"/>
    <p:sldId id="1097" r:id="rId35"/>
    <p:sldId id="1130" r:id="rId36"/>
    <p:sldId id="1120" r:id="rId37"/>
    <p:sldId id="1111" r:id="rId38"/>
    <p:sldId id="1110" r:id="rId39"/>
    <p:sldId id="1099" r:id="rId40"/>
    <p:sldId id="1100" r:id="rId41"/>
    <p:sldId id="1101" r:id="rId42"/>
    <p:sldId id="1102" r:id="rId43"/>
    <p:sldId id="1104" r:id="rId44"/>
    <p:sldId id="1105" r:id="rId45"/>
    <p:sldId id="1133" r:id="rId46"/>
    <p:sldId id="1109" r:id="rId47"/>
    <p:sldId id="937" r:id="rId48"/>
    <p:sldId id="938" r:id="rId49"/>
    <p:sldId id="939" r:id="rId50"/>
    <p:sldId id="940" r:id="rId51"/>
    <p:sldId id="971" r:id="rId52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57"/>
    </p:embeddedFont>
    <p:embeddedFont>
      <p:font typeface="微软雅黑" panose="020B0503020204020204" charset="-122"/>
      <p:regular r:id="rId58"/>
    </p:embeddedFont>
    <p:embeddedFont>
      <p:font typeface="楷体" panose="02010609060101010101" pitchFamily="49" charset="-122"/>
      <p:regular r:id="rId59"/>
    </p:embeddedFont>
    <p:embeddedFont>
      <p:font typeface="Calibri" panose="020F0502020204030204" pitchFamily="34" charset="0"/>
      <p:regular r:id="rId60"/>
      <p:bold r:id="rId61"/>
      <p:italic r:id="rId62"/>
      <p:boldItalic r:id="rId63"/>
    </p:embeddedFont>
    <p:embeddedFont>
      <p:font typeface="汉语拼音" panose="020B0604020202020204" pitchFamily="34" charset="0"/>
      <p:regular r:id="rId64"/>
    </p:embeddedFont>
    <p:embeddedFont>
      <p:font typeface="幼圆" panose="02010509060101010101" pitchFamily="49" charset="-122"/>
      <p:regular r:id="rId65"/>
    </p:embeddedFont>
    <p:embeddedFont>
      <p:font typeface="新宋体" panose="02010609030101010101" pitchFamily="49" charset="-122"/>
      <p:regular r:id="rId66"/>
    </p:embeddedFont>
    <p:embeddedFont>
      <p:font typeface="Wingdings 2" panose="05020102010507070707" pitchFamily="18" charset="2"/>
      <p:regular r:id="rId67"/>
    </p:embeddedFont>
    <p:embeddedFont>
      <p:font typeface="楷体_GB2312" panose="02010609030101010101" charset="-122"/>
      <p:regular r:id="rId68"/>
    </p:embeddedFont>
  </p:embeddedFontLst>
  <p:custDataLst>
    <p:tags r:id="rId6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 userDrawn="1">
          <p15:clr>
            <a:srgbClr val="A4A3A4"/>
          </p15:clr>
        </p15:guide>
        <p15:guide id="2" pos="57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A38302"/>
    <a:srgbClr val="0066FF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7333" autoAdjust="0"/>
  </p:normalViewPr>
  <p:slideViewPr>
    <p:cSldViewPr>
      <p:cViewPr>
        <p:scale>
          <a:sx n="96" d="100"/>
          <a:sy n="96" d="100"/>
        </p:scale>
        <p:origin x="-870" y="-414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9" Type="http://schemas.openxmlformats.org/officeDocument/2006/relationships/tags" Target="tags/tag1.xml"/><Relationship Id="rId68" Type="http://schemas.openxmlformats.org/officeDocument/2006/relationships/font" Target="fonts/font12.fntdata"/><Relationship Id="rId67" Type="http://schemas.openxmlformats.org/officeDocument/2006/relationships/font" Target="fonts/font11.fntdata"/><Relationship Id="rId66" Type="http://schemas.openxmlformats.org/officeDocument/2006/relationships/font" Target="fonts/font10.fntdata"/><Relationship Id="rId65" Type="http://schemas.openxmlformats.org/officeDocument/2006/relationships/font" Target="fonts/font9.fntdata"/><Relationship Id="rId64" Type="http://schemas.openxmlformats.org/officeDocument/2006/relationships/font" Target="fonts/font8.fntdata"/><Relationship Id="rId63" Type="http://schemas.openxmlformats.org/officeDocument/2006/relationships/font" Target="fonts/font7.fntdata"/><Relationship Id="rId62" Type="http://schemas.openxmlformats.org/officeDocument/2006/relationships/font" Target="fonts/font6.fntdata"/><Relationship Id="rId61" Type="http://schemas.openxmlformats.org/officeDocument/2006/relationships/font" Target="fonts/font5.fntdata"/><Relationship Id="rId60" Type="http://schemas.openxmlformats.org/officeDocument/2006/relationships/font" Target="fonts/font4.fntdata"/><Relationship Id="rId6" Type="http://schemas.openxmlformats.org/officeDocument/2006/relationships/slide" Target="slides/slide3.xml"/><Relationship Id="rId59" Type="http://schemas.openxmlformats.org/officeDocument/2006/relationships/font" Target="fonts/font3.fntdata"/><Relationship Id="rId58" Type="http://schemas.openxmlformats.org/officeDocument/2006/relationships/font" Target="fonts/font2.fntdata"/><Relationship Id="rId57" Type="http://schemas.openxmlformats.org/officeDocument/2006/relationships/font" Target="fonts/font1.fntdata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handoutMaster" Target="handoutMasters/handoutMaster1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6" name="文本框 10"/>
          <p:cNvSpPr txBox="1"/>
          <p:nvPr userDrawn="1"/>
        </p:nvSpPr>
        <p:spPr>
          <a:xfrm>
            <a:off x="358297" y="92978"/>
            <a:ext cx="9733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b="1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9</a:t>
            </a:r>
            <a:r>
              <a:rPr kumimoji="1" lang="zh-CN" altLang="en-US" sz="1200" b="1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  古诗三首</a:t>
            </a:r>
            <a:endParaRPr kumimoji="1" lang="zh-CN" altLang="en-US" sz="1200" b="1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5.xml"/><Relationship Id="rId4" Type="http://schemas.openxmlformats.org/officeDocument/2006/relationships/slide" Target="slide2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0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hyperlink" Target="&#19971;&#24425;-&#20154;&#25945;&#29256;-&#19977;&#19979;-9-&#21476;&#35799;&#19977;&#39318;.mp4" TargetMode="Externa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hyperlink" Target="&#19971;&#24425;&#19977;&#19979;&#23383;&#35789;&#21548;&#20889;9&#21476;&#35799;&#19977;&#39318;.mp4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25.wdp"/><Relationship Id="rId1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9.jpe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image" Target="../media/image8.GI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0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0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hyperlink" Target="&#38142;&#25509;&#65306;&#33585;&#33848;.pptx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png"/><Relationship Id="rId2" Type="http://schemas.microsoft.com/office/2007/relationships/media" Target="../media/media2.mp3"/><Relationship Id="rId1" Type="http://schemas.openxmlformats.org/officeDocument/2006/relationships/audio" Target="../media/media2.mp3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png"/><Relationship Id="rId1" Type="http://schemas.openxmlformats.org/officeDocument/2006/relationships/hyperlink" Target="&#19977;&#19979;&#29983;&#23383;&#35270;&#39057;9&#21476;&#35799;&#19977;&#39318;.mp4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4.xml"/><Relationship Id="rId3" Type="http://schemas.microsoft.com/office/2007/relationships/hdphoto" Target="../media/image15.wdp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74"/>
          <a:stretch>
            <a:fillRect/>
          </a:stretch>
        </p:blipFill>
        <p:spPr bwMode="auto">
          <a:xfrm flipH="1">
            <a:off x="0" y="0"/>
            <a:ext cx="9144000" cy="5247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4820" y="87475"/>
            <a:ext cx="1026248" cy="489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 flipH="1">
            <a:off x="-36512" y="123478"/>
            <a:ext cx="324036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161281" y="110686"/>
            <a:ext cx="15408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b="1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  语文  三年级  </a:t>
            </a:r>
            <a:r>
              <a:rPr kumimoji="1" lang="zh-CN" altLang="en-US" sz="1200" b="1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下</a:t>
            </a:r>
            <a:r>
              <a:rPr kumimoji="1" lang="zh-CN" altLang="en-US" sz="1200" b="1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册</a:t>
            </a:r>
            <a:endParaRPr kumimoji="1" lang="zh-CN" altLang="en-US" sz="1200" b="1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23867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63064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" action="ppaction://hlinkshowjump?jump=nextslide"/>
          </p:cNvPr>
          <p:cNvSpPr txBox="1"/>
          <p:nvPr/>
        </p:nvSpPr>
        <p:spPr>
          <a:xfrm>
            <a:off x="7275010" y="422793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  <a:ea typeface="黑体" panose="02010609060101010101" pitchFamily="49" charset="-122"/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17" name="文本框 14">
            <a:hlinkClick r:id="rId4" action="ppaction://hlinksldjump"/>
          </p:cNvPr>
          <p:cNvSpPr txBox="1"/>
          <p:nvPr/>
        </p:nvSpPr>
        <p:spPr>
          <a:xfrm>
            <a:off x="7275010" y="461991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  <a:ea typeface="黑体" panose="02010609060101010101" pitchFamily="49" charset="-122"/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20" name="TextBox 48"/>
          <p:cNvSpPr txBox="1"/>
          <p:nvPr/>
        </p:nvSpPr>
        <p:spPr>
          <a:xfrm>
            <a:off x="1835696" y="1203597"/>
            <a:ext cx="5472608" cy="117724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72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9</a:t>
            </a:r>
            <a:r>
              <a:rPr lang="en-US" altLang="zh-CN" sz="72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  </a:t>
            </a:r>
            <a:r>
              <a:rPr lang="zh-CN" altLang="en-US" sz="72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古诗</a:t>
            </a:r>
            <a:r>
              <a:rPr lang="zh-CN" altLang="en-US" sz="72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三首</a:t>
            </a:r>
            <a:endParaRPr lang="zh-CN" altLang="en-US" sz="72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94615" y="905688"/>
            <a:ext cx="376136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元日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王安石</a:t>
            </a:r>
            <a:endParaRPr lang="zh-CN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爆竹</a:t>
            </a:r>
            <a:r>
              <a:rPr lang="zh-CN" altLang="zh-CN" sz="2800" b="1" dirty="0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∕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声中</a:t>
            </a:r>
            <a:r>
              <a:rPr lang="zh-CN" altLang="zh-CN" sz="2800" b="1" dirty="0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∕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一岁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除，</a:t>
            </a:r>
            <a:endParaRPr lang="zh-CN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春风</a:t>
            </a:r>
            <a:r>
              <a:rPr lang="zh-CN" altLang="zh-CN" sz="2800" b="1" dirty="0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∕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送暖</a:t>
            </a:r>
            <a:r>
              <a:rPr lang="zh-CN" altLang="zh-CN" sz="2800" b="1" dirty="0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∕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入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屠苏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千门</a:t>
            </a:r>
            <a:r>
              <a:rPr lang="zh-CN" altLang="zh-CN" sz="2800" b="1" dirty="0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∕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万户</a:t>
            </a:r>
            <a:r>
              <a:rPr lang="zh-CN" altLang="zh-CN" sz="2800" b="1" dirty="0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∕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曈曈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日，</a:t>
            </a:r>
            <a:endParaRPr lang="zh-CN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总把</a:t>
            </a:r>
            <a:r>
              <a:rPr lang="zh-CN" altLang="zh-CN" sz="2800" b="1" dirty="0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∕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新桃</a:t>
            </a:r>
            <a:r>
              <a:rPr lang="zh-CN" altLang="zh-CN" sz="2800" b="1" dirty="0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∕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换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旧符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4569479" y="2407856"/>
            <a:ext cx="3593918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一岁</a:t>
            </a:r>
            <a:r>
              <a:rPr 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一年。</a:t>
            </a:r>
            <a:endParaRPr 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4553252" y="2777188"/>
            <a:ext cx="437148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屠</a:t>
            </a:r>
            <a:r>
              <a:rPr lang="zh-CN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苏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指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一种</a:t>
            </a:r>
            <a:r>
              <a:rPr 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酒。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根据古代风俗，常在元日饮用</a:t>
            </a:r>
            <a:r>
              <a:rPr 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4532814" y="3390316"/>
            <a:ext cx="4391918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曈曈</a:t>
            </a:r>
            <a:r>
              <a:rPr 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太阳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刚出来时光辉灿烂的样子</a:t>
            </a:r>
            <a:r>
              <a:rPr 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4532814" y="3783455"/>
            <a:ext cx="4391918" cy="9233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桃，旧符</a:t>
            </a:r>
            <a:r>
              <a:rPr lang="zh-CN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新桃符，旧桃符。桃符用桃木制成，上面绘有神像，据说挂在门上可以求福避祸</a:t>
            </a:r>
            <a:r>
              <a:rPr 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0"/>
          <p:cNvSpPr txBox="1"/>
          <p:nvPr/>
        </p:nvSpPr>
        <p:spPr>
          <a:xfrm>
            <a:off x="2491522" y="483518"/>
            <a:ext cx="47166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朗读古诗，了解重点词语。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265966" y="1851670"/>
            <a:ext cx="18002" cy="30243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4"/>
          <p:cNvSpPr txBox="1"/>
          <p:nvPr/>
        </p:nvSpPr>
        <p:spPr>
          <a:xfrm>
            <a:off x="594615" y="344929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81" y="397605"/>
            <a:ext cx="366861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utoUpdateAnimBg="0"/>
      <p:bldP spid="16" grpId="0" autoUpdateAnimBg="0"/>
      <p:bldP spid="17" grpId="0" autoUpdateAnimBg="0"/>
      <p:bldP spid="18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/>
          <p:cNvSpPr txBox="1"/>
          <p:nvPr/>
        </p:nvSpPr>
        <p:spPr>
          <a:xfrm>
            <a:off x="696436" y="49789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02" y="550566"/>
            <a:ext cx="366861" cy="456339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799056" y="1709048"/>
            <a:ext cx="6336704" cy="13726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读诗句，想一想：诗中写到了哪些节日情景？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36" y="1741654"/>
            <a:ext cx="1104039" cy="1582166"/>
          </a:xfrm>
          <a:prstGeom prst="rect">
            <a:avLst/>
          </a:prstGeom>
        </p:spPr>
      </p:pic>
      <p:sp>
        <p:nvSpPr>
          <p:cNvPr id="7" name="文本框 10"/>
          <p:cNvSpPr txBox="1"/>
          <p:nvPr/>
        </p:nvSpPr>
        <p:spPr>
          <a:xfrm>
            <a:off x="4469072" y="2453478"/>
            <a:ext cx="35788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</a:t>
            </a:r>
            <a:r>
              <a:rPr lang="zh-CN" altLang="en-US" sz="26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20090304194500907[1]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36512" y="0"/>
            <a:ext cx="9180512" cy="516403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2627784" y="1419622"/>
            <a:ext cx="2913425" cy="26776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vert="horz"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在噼噼啪啪的爆竹声中，旧的一年过去了，新的一年来到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34886" y="699542"/>
            <a:ext cx="3420380" cy="584775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爆竹声中一岁除，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750986" y="778904"/>
            <a:ext cx="438662" cy="454512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6" name="线形标注 1 5"/>
          <p:cNvSpPr/>
          <p:nvPr/>
        </p:nvSpPr>
        <p:spPr>
          <a:xfrm>
            <a:off x="4408705" y="267494"/>
            <a:ext cx="693069" cy="656517"/>
          </a:xfrm>
          <a:prstGeom prst="borderCallout1">
            <a:avLst>
              <a:gd name="adj1" fmla="val 18750"/>
              <a:gd name="adj2" fmla="val -8333"/>
              <a:gd name="adj3" fmla="val 84591"/>
              <a:gd name="adj4" fmla="val -38882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12154" y="261207"/>
            <a:ext cx="8079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去。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链接1：爆竹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84848" y="401191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8589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2291" grpId="0" animBg="1" autoUpdateAnimBg="0"/>
      <p:bldP spid="5" grpId="0" animBg="1"/>
      <p:bldP spid="6" grpId="0" animBg="1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987574"/>
            <a:ext cx="6840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爆竹声中一岁除，春风送暖入屠苏。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3568" y="1995686"/>
            <a:ext cx="7992888" cy="1930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诗意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：阵阵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轰鸣的爆竹声中，旧的一年已经过去；和暖的春风吹来了新年，人们欢乐地畅饮着新酿的屠苏酒。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/>
          <p:cNvSpPr>
            <a:spLocks noChangeArrowheads="1"/>
          </p:cNvSpPr>
          <p:nvPr/>
        </p:nvSpPr>
        <p:spPr bwMode="auto">
          <a:xfrm>
            <a:off x="723404" y="987574"/>
            <a:ext cx="7665268" cy="3312368"/>
          </a:xfrm>
          <a:prstGeom prst="roundRect">
            <a:avLst>
              <a:gd name="adj" fmla="val 16667"/>
            </a:avLst>
          </a:prstGeom>
          <a:solidFill>
            <a:srgbClr val="FFFF99">
              <a:alpha val="64999"/>
            </a:srgbClr>
          </a:solidFill>
          <a:ln w="57150" cmpd="sng">
            <a:solidFill>
              <a:schemeClr val="bg1"/>
            </a:solidFill>
            <a:round/>
          </a:ln>
          <a:effectLst/>
        </p:spPr>
        <p:txBody>
          <a:bodyPr wrap="none" anchor="ctr"/>
          <a:lstStyle/>
          <a:p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723404" y="1203598"/>
            <a:ext cx="7669088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ct val="50000"/>
              </a:spcBef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噼噼啪啪的爆竹声中，旧的一年过去了，新的一年到了；人们迎着和煦的春风，开怀畅饮屠苏酒。旭日的光辉普照千家万户；为庆祝新春，人们总要拿新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桃符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换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下旧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桃符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79912" y="353293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译 文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1296" y="684441"/>
            <a:ext cx="76671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说一说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元日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一诗写出了怎样的节日情景？表现了怎样的节日气氛？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3304" y="1908577"/>
            <a:ext cx="73448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这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首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写出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了放爆竹、喝屠苏酒、换旧符（贴春联）的节日情景，表现了一种欢乐祥和的节日气氛。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760054" y="1172248"/>
            <a:ext cx="7488832" cy="2983677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" name="文本框 14"/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84468" y="2071757"/>
            <a:ext cx="4191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元日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96458" y="1810147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点燃爆竹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44008" y="1811372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饮屠苏酒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77101" y="2773525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开门迎新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50510" y="2750327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换新桃符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08304" y="1763980"/>
            <a:ext cx="28803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万象更新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" name="直接箭头连接符 12"/>
          <p:cNvCxnSpPr>
            <a:endCxn id="7" idx="1"/>
          </p:cNvCxnSpPr>
          <p:nvPr/>
        </p:nvCxnSpPr>
        <p:spPr>
          <a:xfrm flipV="1">
            <a:off x="1575197" y="2071757"/>
            <a:ext cx="1321261" cy="477054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>
            <a:endCxn id="9" idx="1"/>
          </p:cNvCxnSpPr>
          <p:nvPr/>
        </p:nvCxnSpPr>
        <p:spPr>
          <a:xfrm>
            <a:off x="1575197" y="2671921"/>
            <a:ext cx="1301904" cy="363214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>
            <a:off x="6228184" y="2143765"/>
            <a:ext cx="1028981" cy="283969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 flipV="1">
            <a:off x="6444208" y="2664087"/>
            <a:ext cx="812957" cy="318033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4589045" y="2735142"/>
            <a:ext cx="407804" cy="284693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2" name="文本框 6"/>
          <p:cNvSpPr txBox="1"/>
          <p:nvPr/>
        </p:nvSpPr>
        <p:spPr>
          <a:xfrm>
            <a:off x="611560" y="1180946"/>
            <a:ext cx="8136904" cy="304698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元日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是一首写</a:t>
            </a:r>
            <a:r>
              <a:rPr lang="en-US" altLang="zh-CN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				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的即景之作，抓住有代表性的生活细节：点燃爆竹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en-US" altLang="zh-CN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			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en-US" altLang="zh-CN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			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换新桃符，充分表现出年节的欢乐气氛，富有浓厚的生活气息。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47664" y="483518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92947" y="1180946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古代迎接新年</a:t>
            </a:r>
            <a:endParaRPr lang="zh-CN" altLang="en-US" sz="32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3648" y="2412052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饮屠苏酒</a:t>
            </a:r>
            <a:endParaRPr lang="zh-CN" altLang="en-US" sz="32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95936" y="2412052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开门迎新</a:t>
            </a:r>
            <a:endParaRPr lang="zh-CN" altLang="en-US" sz="32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1" name="文本框 14"/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467544" y="1635646"/>
            <a:ext cx="8455025" cy="24329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Songti SC" panose="02010600040101010101" pitchFamily="2" charset="-122"/>
                <a:ea typeface="Songti SC" panose="02010600040101010101" pitchFamily="2" charset="-122"/>
              </a:rPr>
              <a:t>　　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元日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是一首与（　　）有关的诗。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春节     　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端午节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重阳节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624428" y="411510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220072" y="1621396"/>
            <a:ext cx="422231" cy="74635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4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endParaRPr lang="zh-CN" altLang="en-US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1560" y="915566"/>
            <a:ext cx="2348720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一、选择题。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0"/>
          <p:cNvSpPr/>
          <p:nvPr/>
        </p:nvSpPr>
        <p:spPr>
          <a:xfrm>
            <a:off x="323528" y="1431001"/>
            <a:ext cx="8455025" cy="184204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1.“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桃符”的“符”读</a:t>
            </a:r>
            <a:r>
              <a:rPr lang="en-US" altLang="zh-CN" sz="3200" b="1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fú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</a:t>
            </a:r>
            <a:r>
              <a:rPr lang="en-US" altLang="zh-CN" sz="3200" b="1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hú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。（　　）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2.“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欲”的拼音是</a:t>
            </a:r>
            <a:r>
              <a:rPr lang="en-US" altLang="zh-CN" sz="3200" b="1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yǜ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。（　　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1600" y="2067694"/>
            <a:ext cx="499176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56176" y="2715766"/>
            <a:ext cx="499176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2444" y="555526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二、判断对错。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4" name="TextBox 11"/>
          <p:cNvSpPr txBox="1"/>
          <p:nvPr/>
        </p:nvSpPr>
        <p:spPr>
          <a:xfrm>
            <a:off x="6660232" y="2106046"/>
            <a:ext cx="720080" cy="70019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酒</a:t>
            </a:r>
            <a:endParaRPr kumimoji="1"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4401152" y="2171784"/>
            <a:ext cx="674904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魂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449091" y="2171784"/>
            <a:ext cx="682749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苏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899374" y="3622610"/>
            <a:ext cx="616233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牧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6491129" y="3626303"/>
            <a:ext cx="745150" cy="70019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倍</a:t>
            </a:r>
            <a:endParaRPr kumimoji="1"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4136669" y="3623785"/>
            <a:ext cx="722818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兄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490496" y="1764997"/>
            <a:ext cx="8573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sū</a:t>
            </a:r>
            <a:endParaRPr lang="zh-CN" altLang="en-US" sz="30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362704" y="1719848"/>
            <a:ext cx="8573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hún</a:t>
            </a:r>
            <a:endParaRPr lang="zh-CN" altLang="en-US" sz="30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588224" y="1658907"/>
            <a:ext cx="8573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jiǔ</a:t>
            </a:r>
            <a:endParaRPr lang="zh-CN" altLang="en-US" sz="30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979712" y="3205157"/>
            <a:ext cx="810753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mù</a:t>
            </a:r>
            <a:endParaRPr lang="zh-CN" altLang="en-US" sz="30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893892" y="3205157"/>
            <a:ext cx="203624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 </a:t>
            </a:r>
            <a:r>
              <a:rPr lang="en-US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xiōnɡ</a:t>
            </a:r>
            <a:endParaRPr lang="zh-CN" altLang="en-US" sz="30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512932" y="3277165"/>
            <a:ext cx="8573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bèi</a:t>
            </a:r>
            <a:endParaRPr lang="zh-CN" altLang="en-US" sz="30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505294" y="2026826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524285" y="209887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 dirty="0">
              <a:ea typeface="黑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25663" y="209887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33" name="文本框 14">
            <a:hlinkClick r:id="rId1" action="ppaction://hlinkfile"/>
          </p:cNvPr>
          <p:cNvSpPr txBox="1"/>
          <p:nvPr/>
        </p:nvSpPr>
        <p:spPr>
          <a:xfrm>
            <a:off x="653667" y="93857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1120101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1066311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1005330"/>
            <a:ext cx="366860" cy="45633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899071" y="2189822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屠</a:t>
            </a:r>
            <a:endParaRPr lang="zh-CN" altLang="en-US" sz="40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74373" y="2223904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断</a:t>
            </a:r>
            <a:endParaRPr lang="zh-CN" altLang="en-US" sz="4000" b="1" dirty="0"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34613" y="2138449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喝</a:t>
            </a:r>
            <a:endParaRPr lang="zh-CN" altLang="en-US" sz="4000" b="1" dirty="0"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70105" y="3606352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童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44008" y="3604250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弟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62605" y="3664064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endParaRPr lang="zh-CN" altLang="en-US" sz="4000" b="1" dirty="0">
              <a:ea typeface="黑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928359" y="1765960"/>
            <a:ext cx="8573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t</a:t>
            </a:r>
            <a:r>
              <a:rPr lang="en-US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ú</a:t>
            </a:r>
            <a:endParaRPr lang="zh-CN" altLang="en-US" sz="30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162" y="41151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0" name="文本框 11"/>
          <p:cNvSpPr txBox="1"/>
          <p:nvPr/>
        </p:nvSpPr>
        <p:spPr>
          <a:xfrm>
            <a:off x="184275" y="40077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  <a:ea typeface="黑体" panose="02010609060101010101" pitchFamily="49" charset="-122"/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9" grpId="0"/>
      <p:bldP spid="29" grpId="1"/>
      <p:bldP spid="27" grpId="0"/>
      <p:bldP spid="27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323528" y="483518"/>
            <a:ext cx="7600888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Songti SC" panose="02010600040101010101" pitchFamily="2" charset="-122"/>
                <a:ea typeface="Songti SC" panose="02010600040101010101" pitchFamily="2" charset="-122"/>
              </a:rPr>
              <a:t>三、</a:t>
            </a:r>
            <a:r>
              <a:rPr lang="zh-CN" altLang="en-US" sz="3200" b="1" dirty="0">
                <a:latin typeface="Songti SC" panose="02010600040101010101" pitchFamily="2" charset="-122"/>
                <a:ea typeface="Songti SC" panose="02010600040101010101" pitchFamily="2" charset="-122"/>
              </a:rPr>
              <a:t>将下列搭配恰当的词语用线连起来。</a:t>
            </a:r>
            <a:endParaRPr lang="zh-CN" altLang="en-US" sz="3200" b="1" dirty="0">
              <a:latin typeface="Songti SC" panose="02010600040101010101" pitchFamily="2" charset="-122"/>
              <a:ea typeface="Songti SC" panose="02010600040101010101" pitchFamily="2" charset="-122"/>
            </a:endParaRPr>
          </a:p>
        </p:txBody>
      </p:sp>
      <p:sp>
        <p:nvSpPr>
          <p:cNvPr id="3" name="矩形 20"/>
          <p:cNvSpPr/>
          <p:nvPr/>
        </p:nvSpPr>
        <p:spPr>
          <a:xfrm>
            <a:off x="1298347" y="1347614"/>
            <a:ext cx="2041294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爆竹声中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20"/>
          <p:cNvSpPr/>
          <p:nvPr/>
        </p:nvSpPr>
        <p:spPr>
          <a:xfrm>
            <a:off x="1323417" y="2044135"/>
            <a:ext cx="1969286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春风送暖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20"/>
          <p:cNvSpPr/>
          <p:nvPr/>
        </p:nvSpPr>
        <p:spPr>
          <a:xfrm>
            <a:off x="1323417" y="2740655"/>
            <a:ext cx="1897278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千门万户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20"/>
          <p:cNvSpPr/>
          <p:nvPr/>
        </p:nvSpPr>
        <p:spPr>
          <a:xfrm>
            <a:off x="5474650" y="1347614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曈曈日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20"/>
          <p:cNvSpPr/>
          <p:nvPr/>
        </p:nvSpPr>
        <p:spPr>
          <a:xfrm>
            <a:off x="5474650" y="2044135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一岁除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20"/>
          <p:cNvSpPr/>
          <p:nvPr/>
        </p:nvSpPr>
        <p:spPr>
          <a:xfrm>
            <a:off x="5474650" y="2740655"/>
            <a:ext cx="1393222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入屠苏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>
            <a:endCxn id="6" idx="1"/>
          </p:cNvCxnSpPr>
          <p:nvPr/>
        </p:nvCxnSpPr>
        <p:spPr>
          <a:xfrm flipV="1">
            <a:off x="3314410" y="1638463"/>
            <a:ext cx="2160240" cy="143221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314410" y="2422604"/>
            <a:ext cx="2160240" cy="74667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296068" y="1669085"/>
            <a:ext cx="2250590" cy="7330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20"/>
          <p:cNvSpPr/>
          <p:nvPr/>
        </p:nvSpPr>
        <p:spPr>
          <a:xfrm>
            <a:off x="1323417" y="3335121"/>
            <a:ext cx="1897278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总把新桃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20"/>
          <p:cNvSpPr/>
          <p:nvPr/>
        </p:nvSpPr>
        <p:spPr>
          <a:xfrm>
            <a:off x="5499881" y="3363838"/>
            <a:ext cx="1448383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换旧符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339641" y="3651870"/>
            <a:ext cx="2160240" cy="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6156176" y="4043629"/>
            <a:ext cx="2338441" cy="472337"/>
            <a:chOff x="6338015" y="3704357"/>
            <a:chExt cx="2338441" cy="472337"/>
          </a:xfrm>
        </p:grpSpPr>
        <p:sp>
          <p:nvSpPr>
            <p:cNvPr id="19" name="TextBox 11">
              <a:hlinkClick r:id="rId1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6338015" y="3720946"/>
              <a:ext cx="1398053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latin typeface="Kaiti SC" panose="02010600040101010101" pitchFamily="2" charset="-122"/>
                  <a:ea typeface="Kaiti SC" panose="02010600040101010101" pitchFamily="2" charset="-122"/>
                </a:rPr>
                <a:t>字词听写</a:t>
              </a:r>
              <a:endPara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25386" y="3770381"/>
              <a:ext cx="351070" cy="380165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7851344" y="3704357"/>
              <a:ext cx="335134" cy="47233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42255" y="1691732"/>
            <a:ext cx="7632849" cy="18420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上节课我们学习了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元日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，看到了我国古代新年的情景，这节课让我们继续去看我国其他的传统节日。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77" y="54696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本框 11"/>
          <p:cNvSpPr txBox="1"/>
          <p:nvPr/>
        </p:nvSpPr>
        <p:spPr>
          <a:xfrm>
            <a:off x="333190" y="536227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  <a:ea typeface="黑体" panose="02010609060101010101" pitchFamily="49" charset="-122"/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3608" y="843558"/>
            <a:ext cx="7073417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清明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二十四节气之一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，在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公历的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日或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。此时我国大部地区气候温暖，草木萌翠，雨水较多。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清明节源于二十四节气之一的“清明”，是我国的传统节日。这一天，或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阖家团聚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，或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上坟扫墓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，或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郊游踏青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，活动多样。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7" descr="u=1604293153,1148118621&amp;fm=52&amp;gp=0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364088" y="910471"/>
            <a:ext cx="2664296" cy="27651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9" name="矩形 48"/>
          <p:cNvSpPr/>
          <p:nvPr/>
        </p:nvSpPr>
        <p:spPr>
          <a:xfrm>
            <a:off x="1115616" y="915680"/>
            <a:ext cx="410445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杜牧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803-825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）字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牧之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代晚期著名的诗人。人们把他与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李商隐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称为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“小李杜”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55576" y="1868126"/>
            <a:ext cx="3096344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清明时节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雨纷纷， 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路上行人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欲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断魂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借问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酒家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何处有？ 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牧童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遥指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杏花村。 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565920" y="1059582"/>
            <a:ext cx="134989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清明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杜牧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14"/>
          <p:cNvSpPr txBox="1"/>
          <p:nvPr/>
        </p:nvSpPr>
        <p:spPr>
          <a:xfrm>
            <a:off x="552420" y="411510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74" y="464187"/>
            <a:ext cx="366860" cy="456338"/>
          </a:xfrm>
          <a:prstGeom prst="rect">
            <a:avLst/>
          </a:prstGeom>
        </p:spPr>
      </p:pic>
      <p:sp>
        <p:nvSpPr>
          <p:cNvPr id="9" name="文本框 10"/>
          <p:cNvSpPr txBox="1"/>
          <p:nvPr/>
        </p:nvSpPr>
        <p:spPr>
          <a:xfrm>
            <a:off x="4591606" y="1087601"/>
            <a:ext cx="386882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朗读古诗，了解重点词语。</a:t>
            </a:r>
            <a:endParaRPr lang="zh-CN" altLang="en-US" sz="2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19396" y="2571750"/>
            <a:ext cx="4427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断魂</a:t>
            </a:r>
            <a:r>
              <a:rPr lang="zh-CN" altLang="en-US" sz="2400" b="1" dirty="0">
                <a:ea typeface="黑体" panose="02010609060101010101" pitchFamily="49" charset="-122"/>
              </a:rPr>
              <a:t>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神情凄迷，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烦闷不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乐。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19396" y="3275374"/>
            <a:ext cx="19425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借问</a:t>
            </a:r>
            <a:r>
              <a:rPr lang="zh-CN" altLang="en-US" sz="2400" b="1" dirty="0">
                <a:ea typeface="黑体" panose="02010609060101010101" pitchFamily="49" charset="-122"/>
              </a:rPr>
              <a:t>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请问。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247964" y="1505858"/>
            <a:ext cx="18002" cy="30243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859022" y="1275606"/>
            <a:ext cx="6768752" cy="289310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大声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朗读古诗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清明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说一说，这首诗写的是哪一个传统节日？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用“</a:t>
            </a:r>
            <a:r>
              <a:rPr lang="zh-CN" altLang="en-US" sz="2800" u="sng" dirty="0" smtClean="0">
                <a:solidFill>
                  <a:srgbClr val="C00000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”画出此时的天气。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用“  ”标出最能体现当时人特点的词。</a:t>
            </a:r>
            <a:endParaRPr lang="zh-CN" altLang="en-US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结合注释理解诗意。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36" y="2079754"/>
            <a:ext cx="1104039" cy="1582166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3121596" y="3152337"/>
            <a:ext cx="216024" cy="36004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696436" y="49789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02" y="550566"/>
            <a:ext cx="366861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59832" y="1347614"/>
            <a:ext cx="3096344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清明时节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雨纷纷， 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路上行人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欲断魂。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借问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酒家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何处有？ 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牧童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遥指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杏花村。 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70176" y="539070"/>
            <a:ext cx="134989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清明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杜牧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608004" y="1923678"/>
            <a:ext cx="104411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4608004" y="2067694"/>
            <a:ext cx="1116124" cy="61874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948016" y="1431622"/>
            <a:ext cx="1479967" cy="61874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043609" y="776719"/>
            <a:ext cx="1728192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accent6">
                <a:lumMod val="20000"/>
                <a:lumOff val="80000"/>
              </a:schemeClr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清明节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Freeform 24"/>
          <p:cNvSpPr/>
          <p:nvPr/>
        </p:nvSpPr>
        <p:spPr bwMode="gray">
          <a:xfrm rot="5599378" flipH="1" flipV="1">
            <a:off x="2388103" y="1131368"/>
            <a:ext cx="436563" cy="1085850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>
            <a:gsLst>
              <a:gs pos="0">
                <a:srgbClr val="0000FF"/>
              </a:gs>
              <a:gs pos="100000">
                <a:srgbClr val="00FF00"/>
              </a:gs>
            </a:gsLst>
            <a:lin ang="5400000" scaled="0"/>
          </a:gradFill>
          <a:ln>
            <a:noFill/>
          </a:ln>
        </p:spPr>
        <p:txBody>
          <a:bodyPr/>
          <a:lstStyle/>
          <a:p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-200405" y="1337508"/>
            <a:ext cx="248802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</a:t>
            </a:r>
            <a:r>
              <a:rPr lang="zh-CN" altLang="en-US" sz="26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694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10"/>
          <p:cNvGrpSpPr/>
          <p:nvPr/>
        </p:nvGrpSpPr>
        <p:grpSpPr>
          <a:xfrm>
            <a:off x="611559" y="1204618"/>
            <a:ext cx="8352929" cy="3599382"/>
            <a:chOff x="682267" y="1203601"/>
            <a:chExt cx="8146204" cy="3599382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739768" y="714279"/>
              <a:ext cx="3599382" cy="4578025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252865" y="725283"/>
              <a:ext cx="2426980" cy="3568176"/>
            </a:xfrm>
            <a:prstGeom prst="rect">
              <a:avLst/>
            </a:prstGeom>
          </p:spPr>
        </p:pic>
        <p:sp>
          <p:nvSpPr>
            <p:cNvPr id="48" name="椭圆 47"/>
            <p:cNvSpPr/>
            <p:nvPr/>
          </p:nvSpPr>
          <p:spPr>
            <a:xfrm>
              <a:off x="3796439" y="1759552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4491260" y="1759552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50" name="空心弧 49"/>
            <p:cNvSpPr/>
            <p:nvPr/>
          </p:nvSpPr>
          <p:spPr>
            <a:xfrm>
              <a:off x="3860375" y="1649338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782845" y="22722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4477666" y="22722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53" name="空心弧 52"/>
            <p:cNvSpPr/>
            <p:nvPr/>
          </p:nvSpPr>
          <p:spPr>
            <a:xfrm>
              <a:off x="3846781" y="2161987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4485534" y="3298887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4491260" y="373641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782844" y="2797233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4477665" y="2797233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59" name="空心弧 58"/>
            <p:cNvSpPr/>
            <p:nvPr/>
          </p:nvSpPr>
          <p:spPr>
            <a:xfrm>
              <a:off x="3846780" y="2687019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879610" y="1618803"/>
            <a:ext cx="2916829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Font typeface="Wingdings 2" panose="05020102010507070707" pitchFamily="18" charset="2"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清明时节雨纷纷， 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buFont typeface="Wingdings 2" panose="05020102010507070707" pitchFamily="18" charset="2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路上行人欲断魂。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buFont typeface="Wingdings 2" panose="05020102010507070707" pitchFamily="18" charset="2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借问酒家何处有， 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buFont typeface="Wingdings 2" panose="05020102010507070707" pitchFamily="18" charset="2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牧童遥指杏花村。 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9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923678"/>
            <a:ext cx="3505200" cy="2200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7" name="文本框 10"/>
          <p:cNvSpPr txBox="1"/>
          <p:nvPr/>
        </p:nvSpPr>
        <p:spPr>
          <a:xfrm>
            <a:off x="694338" y="567139"/>
            <a:ext cx="178943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理解诗意</a:t>
            </a: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732822" y="2273218"/>
            <a:ext cx="3816424" cy="2031325"/>
          </a:xfrm>
          <a:prstGeom prst="rect">
            <a:avLst/>
          </a:prstGeom>
          <a:solidFill>
            <a:schemeClr val="bg1">
              <a:alpha val="78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清明节这天细雨纷纷。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此句点明诗人所置身的时间、气象等自然条件。</a:t>
            </a:r>
            <a:endParaRPr lang="en-US" altLang="zh-CN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13025" y="1635646"/>
            <a:ext cx="3791423" cy="7386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纷纷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：细雨不停地下。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694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10"/>
          <p:cNvGrpSpPr/>
          <p:nvPr/>
        </p:nvGrpSpPr>
        <p:grpSpPr>
          <a:xfrm>
            <a:off x="611559" y="1204618"/>
            <a:ext cx="8352929" cy="3599382"/>
            <a:chOff x="682267" y="1203601"/>
            <a:chExt cx="8146204" cy="3599382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739768" y="714279"/>
              <a:ext cx="3599382" cy="4578025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252865" y="725283"/>
              <a:ext cx="2426980" cy="3568176"/>
            </a:xfrm>
            <a:prstGeom prst="rect">
              <a:avLst/>
            </a:prstGeom>
          </p:spPr>
        </p:pic>
        <p:sp>
          <p:nvSpPr>
            <p:cNvPr id="48" name="椭圆 47"/>
            <p:cNvSpPr/>
            <p:nvPr/>
          </p:nvSpPr>
          <p:spPr>
            <a:xfrm>
              <a:off x="3796439" y="1759552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4491260" y="1759552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50" name="空心弧 49"/>
            <p:cNvSpPr/>
            <p:nvPr/>
          </p:nvSpPr>
          <p:spPr>
            <a:xfrm>
              <a:off x="3860375" y="1649338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782845" y="22722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4477666" y="22722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53" name="空心弧 52"/>
            <p:cNvSpPr/>
            <p:nvPr/>
          </p:nvSpPr>
          <p:spPr>
            <a:xfrm>
              <a:off x="3846781" y="2161987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4485534" y="3298887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4491260" y="373641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782844" y="2797233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4477665" y="2797233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59" name="空心弧 58"/>
            <p:cNvSpPr/>
            <p:nvPr/>
          </p:nvSpPr>
          <p:spPr>
            <a:xfrm>
              <a:off x="3846780" y="2687019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879610" y="1618803"/>
            <a:ext cx="2916829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Font typeface="Wingdings 2" panose="05020102010507070707" pitchFamily="18" charset="2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清明时节雨纷纷，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buFont typeface="Wingdings 2" panose="05020102010507070707" pitchFamily="18" charset="2"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路上行人欲断魂。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buFont typeface="Wingdings 2" panose="05020102010507070707" pitchFamily="18" charset="2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借问酒家何处有， 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buFont typeface="Wingdings 2" panose="05020102010507070707" pitchFamily="18" charset="2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牧童遥指杏花村。 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10"/>
          <p:cNvSpPr txBox="1"/>
          <p:nvPr/>
        </p:nvSpPr>
        <p:spPr>
          <a:xfrm>
            <a:off x="718761" y="614680"/>
            <a:ext cx="194798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理解诗意</a:t>
            </a: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2" name="Picture 5" descr="U_4262~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52401" y="1923677"/>
            <a:ext cx="3119999" cy="21624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矩形 22"/>
          <p:cNvSpPr/>
          <p:nvPr/>
        </p:nvSpPr>
        <p:spPr>
          <a:xfrm>
            <a:off x="5076056" y="1923678"/>
            <a:ext cx="3024336" cy="208823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826158" y="2273218"/>
            <a:ext cx="3744416" cy="193033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他看见路上行人吊念逝去亲人，伤心欲绝，悲思愁绪。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2627784" y="2067694"/>
            <a:ext cx="864096" cy="504056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60032" y="1635646"/>
            <a:ext cx="343074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断魂：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指心情惆怅。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3" grpId="0" animBg="1"/>
      <p:bldP spid="16" grpId="0"/>
      <p:bldP spid="24" grpId="0" animBg="1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681539"/>
            <a:ext cx="74888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说一说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清明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一诗写出了这个节日怎样的情景？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584" y="2139702"/>
            <a:ext cx="7344816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清明时节，细雨纷纷，人们吊唁亲人，伤心欲绝。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10"/>
          <p:cNvSpPr txBox="1"/>
          <p:nvPr/>
        </p:nvSpPr>
        <p:spPr>
          <a:xfrm>
            <a:off x="3779912" y="1220148"/>
            <a:ext cx="248802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</a:t>
            </a:r>
            <a:r>
              <a:rPr lang="zh-CN" altLang="en-US" sz="26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852369" y="1491630"/>
            <a:ext cx="6048672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加一加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：口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儿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兄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云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鬼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23929" y="2702117"/>
            <a:ext cx="1763051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字理识字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411760" y="2561278"/>
            <a:ext cx="530531" cy="84830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酒</a:t>
            </a:r>
            <a:endParaRPr lang="en-US" altLang="zh-CN" sz="4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503004" y="3582112"/>
            <a:ext cx="5885420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会意字。用水和粮食酿造的酒精饮品。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24" name="Picture 4" descr="http://www.vividict.com/UserFiles/Image/==CB--yishi==/--CBE--you(zu)--/002jiu/13jia00.gif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367100" y="2894808"/>
            <a:ext cx="241633" cy="420233"/>
          </a:xfrm>
          <a:prstGeom prst="rect">
            <a:avLst/>
          </a:prstGeom>
          <a:noFill/>
        </p:spPr>
      </p:pic>
      <p:pic>
        <p:nvPicPr>
          <p:cNvPr id="5126" name="Picture 6" descr="http://www.vividict.com/UserFiles/Image/==CB--yishi==/--CBE--you(zu)--/002jiu/12jia0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75188" y="2945855"/>
            <a:ext cx="220622" cy="420233"/>
          </a:xfrm>
          <a:prstGeom prst="rect">
            <a:avLst/>
          </a:prstGeom>
          <a:noFill/>
        </p:spPr>
      </p:pic>
      <p:sp>
        <p:nvSpPr>
          <p:cNvPr id="47" name="TextBox 46"/>
          <p:cNvSpPr txBox="1"/>
          <p:nvPr/>
        </p:nvSpPr>
        <p:spPr>
          <a:xfrm>
            <a:off x="3655131" y="2823997"/>
            <a:ext cx="3058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28" name="Picture 8" descr="http://www.vividict.com/UserFiles/Image/==CB--yishi==/--CBE--you(zu)--/002jiu/41zh00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9268" y="2890886"/>
            <a:ext cx="294162" cy="462256"/>
          </a:xfrm>
          <a:prstGeom prst="rect">
            <a:avLst/>
          </a:prstGeom>
          <a:noFill/>
        </p:spPr>
      </p:pic>
      <p:sp>
        <p:nvSpPr>
          <p:cNvPr id="44" name="TextBox 43"/>
          <p:cNvSpPr txBox="1"/>
          <p:nvPr/>
        </p:nvSpPr>
        <p:spPr>
          <a:xfrm>
            <a:off x="4454053" y="2791821"/>
            <a:ext cx="3058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2" grpId="0"/>
      <p:bldP spid="43" grpId="0"/>
      <p:bldP spid="47" grpId="0"/>
      <p:bldP spid="4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627534"/>
            <a:ext cx="74168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读诗的前两句，读出细雨纷纷而下的凄凉感。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87419" y="2067694"/>
            <a:ext cx="424847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清明时节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雨纷纷， 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路上行人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欲断魂。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10"/>
          <p:cNvSpPr txBox="1"/>
          <p:nvPr/>
        </p:nvSpPr>
        <p:spPr>
          <a:xfrm>
            <a:off x="2627784" y="1191686"/>
            <a:ext cx="248802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</a:t>
            </a:r>
            <a:r>
              <a:rPr lang="zh-CN" altLang="en-US" sz="26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第一题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694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10"/>
          <p:cNvGrpSpPr/>
          <p:nvPr/>
        </p:nvGrpSpPr>
        <p:grpSpPr>
          <a:xfrm>
            <a:off x="611559" y="1204618"/>
            <a:ext cx="8352929" cy="3599382"/>
            <a:chOff x="682267" y="1203601"/>
            <a:chExt cx="8146204" cy="3599382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739768" y="714279"/>
              <a:ext cx="3599382" cy="4578025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252865" y="725283"/>
              <a:ext cx="2426980" cy="3568176"/>
            </a:xfrm>
            <a:prstGeom prst="rect">
              <a:avLst/>
            </a:prstGeom>
          </p:spPr>
        </p:pic>
        <p:sp>
          <p:nvSpPr>
            <p:cNvPr id="48" name="椭圆 47"/>
            <p:cNvSpPr/>
            <p:nvPr/>
          </p:nvSpPr>
          <p:spPr>
            <a:xfrm>
              <a:off x="3796439" y="1759552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4491260" y="1759552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50" name="空心弧 49"/>
            <p:cNvSpPr/>
            <p:nvPr/>
          </p:nvSpPr>
          <p:spPr>
            <a:xfrm>
              <a:off x="3860375" y="1649338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782845" y="22722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4477666" y="22722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53" name="空心弧 52"/>
            <p:cNvSpPr/>
            <p:nvPr/>
          </p:nvSpPr>
          <p:spPr>
            <a:xfrm>
              <a:off x="3846781" y="2161987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4485534" y="3298887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4491260" y="373641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782844" y="2797233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4477665" y="2797233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59" name="空心弧 58"/>
            <p:cNvSpPr/>
            <p:nvPr/>
          </p:nvSpPr>
          <p:spPr>
            <a:xfrm>
              <a:off x="3846780" y="2687019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879610" y="1618803"/>
            <a:ext cx="2916829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Font typeface="Wingdings 2" panose="05020102010507070707" pitchFamily="18" charset="2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清明时节雨纷纷，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buFont typeface="Wingdings 2" panose="05020102010507070707" pitchFamily="18" charset="2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路上行人欲断魂。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buFont typeface="Wingdings 2" panose="05020102010507070707" pitchFamily="18" charset="2"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借问酒家何处有，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buFont typeface="Wingdings 2" panose="05020102010507070707" pitchFamily="18" charset="2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牧童遥指杏花村。 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10"/>
          <p:cNvSpPr txBox="1"/>
          <p:nvPr/>
        </p:nvSpPr>
        <p:spPr>
          <a:xfrm>
            <a:off x="694338" y="567139"/>
            <a:ext cx="178943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理解诗意</a:t>
            </a: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0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923678"/>
            <a:ext cx="2781300" cy="2028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矩形 22"/>
          <p:cNvSpPr/>
          <p:nvPr/>
        </p:nvSpPr>
        <p:spPr>
          <a:xfrm>
            <a:off x="5220072" y="1851670"/>
            <a:ext cx="2808312" cy="2232248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788024" y="1550278"/>
            <a:ext cx="3816424" cy="267765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诗人又要冒雨赶路，雨湿衣衫、春寒料峭。诗人希冀借酒消愁。于是，他便向人问路了。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3" grpId="0" animBg="1"/>
      <p:bldP spid="16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694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10"/>
          <p:cNvGrpSpPr/>
          <p:nvPr/>
        </p:nvGrpSpPr>
        <p:grpSpPr>
          <a:xfrm>
            <a:off x="611559" y="1204618"/>
            <a:ext cx="8352929" cy="3599382"/>
            <a:chOff x="682267" y="1203601"/>
            <a:chExt cx="8146204" cy="3599382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739768" y="714279"/>
              <a:ext cx="3599382" cy="4578025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252865" y="725283"/>
              <a:ext cx="2426980" cy="3568176"/>
            </a:xfrm>
            <a:prstGeom prst="rect">
              <a:avLst/>
            </a:prstGeom>
          </p:spPr>
        </p:pic>
        <p:sp>
          <p:nvSpPr>
            <p:cNvPr id="48" name="椭圆 47"/>
            <p:cNvSpPr/>
            <p:nvPr/>
          </p:nvSpPr>
          <p:spPr>
            <a:xfrm>
              <a:off x="3796439" y="1759552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4491260" y="1759552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50" name="空心弧 49"/>
            <p:cNvSpPr/>
            <p:nvPr/>
          </p:nvSpPr>
          <p:spPr>
            <a:xfrm>
              <a:off x="3860375" y="1649338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782845" y="22722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4477666" y="22722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53" name="空心弧 52"/>
            <p:cNvSpPr/>
            <p:nvPr/>
          </p:nvSpPr>
          <p:spPr>
            <a:xfrm>
              <a:off x="3846781" y="2161987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4485534" y="3298887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4491260" y="373641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782844" y="2797233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4477665" y="2797233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59" name="空心弧 58"/>
            <p:cNvSpPr/>
            <p:nvPr/>
          </p:nvSpPr>
          <p:spPr>
            <a:xfrm>
              <a:off x="3846780" y="2687019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879610" y="1618803"/>
            <a:ext cx="2916829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Font typeface="Wingdings 2" panose="05020102010507070707" pitchFamily="18" charset="2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清明时节雨纷纷，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buFont typeface="Wingdings 2" panose="05020102010507070707" pitchFamily="18" charset="2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路上行人欲断魂。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buFont typeface="Wingdings 2" panose="05020102010507070707" pitchFamily="18" charset="2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借问酒家何处有， 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buFont typeface="Wingdings 2" panose="05020102010507070707" pitchFamily="18" charset="2"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牧童遥指杏花村。 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10"/>
          <p:cNvSpPr txBox="1"/>
          <p:nvPr/>
        </p:nvSpPr>
        <p:spPr>
          <a:xfrm>
            <a:off x="755576" y="567139"/>
            <a:ext cx="168534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理解诗意</a:t>
            </a: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0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923678"/>
            <a:ext cx="2781300" cy="2028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矩形 22"/>
          <p:cNvSpPr/>
          <p:nvPr/>
        </p:nvSpPr>
        <p:spPr>
          <a:xfrm>
            <a:off x="5220072" y="1851670"/>
            <a:ext cx="2808312" cy="2232248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932040" y="1937557"/>
            <a:ext cx="3600400" cy="20313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遥指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：指向远方。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牧童用手指向远处的杏花村。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3" grpId="0" animBg="1"/>
      <p:bldP spid="1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699542"/>
            <a:ext cx="77048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读诗的后两句，要注意“借问”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轻声读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，“遥指”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重读，“杏花村”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读清晰。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75756" y="2283718"/>
            <a:ext cx="446449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借问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酒家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何处有？ 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牧童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遥指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杏花村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29100" y="3301769"/>
            <a:ext cx="1519065" cy="71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··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10"/>
          <p:cNvSpPr txBox="1"/>
          <p:nvPr/>
        </p:nvSpPr>
        <p:spPr>
          <a:xfrm>
            <a:off x="611560" y="1695838"/>
            <a:ext cx="248802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</a:t>
            </a:r>
            <a:r>
              <a:rPr lang="zh-CN" altLang="en-US" sz="26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第一题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681539"/>
            <a:ext cx="74888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说一说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清明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一诗描绘了这个节日怎样的图画？表现了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作者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什么情感？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09126" y="2283718"/>
            <a:ext cx="73448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这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首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描绘了一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幅活灵活现的雨中问路图，表现了作者哀伤的情感。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1027109" y="1028233"/>
            <a:ext cx="7073283" cy="2983677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03029" y="1491630"/>
            <a:ext cx="548868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景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734118" y="2067694"/>
            <a:ext cx="959237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清明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103029" y="2643758"/>
            <a:ext cx="548868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左大括号 25"/>
          <p:cNvSpPr/>
          <p:nvPr/>
        </p:nvSpPr>
        <p:spPr>
          <a:xfrm>
            <a:off x="2833196" y="1501174"/>
            <a:ext cx="270065" cy="1728192"/>
          </a:xfrm>
          <a:prstGeom prst="leftBrac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3600" b="1" dirty="0">
              <a:ea typeface="黑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878947" y="1499936"/>
            <a:ext cx="1369606" cy="56169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雨纷纷</a:t>
            </a:r>
            <a:endParaRPr lang="zh-CN" altLang="en-US" sz="32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756779" y="2629386"/>
            <a:ext cx="959237" cy="56169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行人</a:t>
            </a:r>
            <a:endParaRPr lang="zh-CN" altLang="en-US" sz="32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908907" y="2629386"/>
            <a:ext cx="959237" cy="56169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诗人</a:t>
            </a:r>
            <a:endParaRPr lang="zh-CN" altLang="en-US" sz="32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061035" y="2643758"/>
            <a:ext cx="959237" cy="56169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牧童</a:t>
            </a:r>
            <a:endParaRPr lang="zh-CN" altLang="en-US" sz="32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3" grpId="0"/>
      <p:bldP spid="25" grpId="0"/>
      <p:bldP spid="26" grpId="0" bldLvl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71600" y="1779662"/>
            <a:ext cx="7262635" cy="1361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这首诗描写</a:t>
            </a:r>
            <a:r>
              <a:rPr lang="en-US" altLang="zh-CN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	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时节的天气特征和情景，抒发了</a:t>
            </a:r>
            <a:r>
              <a:rPr lang="en-US" altLang="zh-CN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						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419872" y="1851670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清明</a:t>
            </a:r>
            <a:endParaRPr lang="zh-CN" altLang="en-US" sz="28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69502" y="2480578"/>
            <a:ext cx="45127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孤身行路之人的情绪和希望</a:t>
            </a:r>
            <a:endParaRPr lang="zh-CN" altLang="en-US" sz="28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  <p:bldP spid="1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843558"/>
            <a:ext cx="7920880" cy="3323987"/>
          </a:xfrm>
          <a:prstGeom prst="rect">
            <a:avLst/>
          </a:prstGeom>
          <a:solidFill>
            <a:schemeClr val="bg1">
              <a:alpha val="76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重阳节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农历九月初九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，民间在该日有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登高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的风俗，所以重阳节又称“登高节”。还有重九节、菊花节等说法。由于九月初九“九九”谐音是“久久”，有长久之意，所以常在此日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祭祖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与推行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敬老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活动。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5293" y="775290"/>
            <a:ext cx="576064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    </a:t>
            </a:r>
            <a:r>
              <a:rPr lang="zh-CN" altLang="en-US" sz="28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王维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：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唐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代著名诗人、画家。这首诗是王维十七岁时因重阳节思念家乡的亲人而作。王维家居蒲州（今天的山西省永济县），在华山之东。所以题称“忆山东兄弟”。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pic>
        <p:nvPicPr>
          <p:cNvPr id="14233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305061" y="782947"/>
            <a:ext cx="2390775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39552" y="915566"/>
            <a:ext cx="3892412" cy="143116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九月九日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忆山东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兄弟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[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唐</a:t>
            </a:r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]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王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维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864266" y="2166992"/>
            <a:ext cx="3816424" cy="24929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独在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异乡／为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异客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，</a:t>
            </a:r>
            <a:endParaRPr lang="en-US" altLang="zh-CN" sz="2600" b="1" dirty="0" smtClean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每逢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／佳节／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倍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思亲。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遥知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／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兄弟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／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登高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处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，</a:t>
            </a:r>
            <a:endParaRPr lang="en-US" altLang="zh-CN" sz="2600" b="1" dirty="0" smtClean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遍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插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hlinkClick r:id="rId1" action="ppaction://hlinkpres?slideindex=1&amp;slidetitle="/>
              </a:rPr>
              <a:t>茱萸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／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少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一人。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536936" y="411510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64187"/>
            <a:ext cx="366860" cy="456338"/>
          </a:xfrm>
          <a:prstGeom prst="rect">
            <a:avLst/>
          </a:prstGeom>
        </p:spPr>
      </p:pic>
      <p:sp>
        <p:nvSpPr>
          <p:cNvPr id="9" name="文本框 10"/>
          <p:cNvSpPr txBox="1"/>
          <p:nvPr/>
        </p:nvSpPr>
        <p:spPr>
          <a:xfrm>
            <a:off x="2798645" y="446134"/>
            <a:ext cx="4608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朗读古诗，了解重点词语。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92080" y="1131590"/>
            <a:ext cx="332868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忆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：想念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山东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函谷关与华山以东，所以称山东。</a:t>
            </a:r>
            <a:b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异乡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：他乡、外乡。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为异客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：作他乡的客人。</a:t>
            </a:r>
            <a:b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佳节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：美好的节日。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680690" y="1327582"/>
            <a:ext cx="18002" cy="30243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2035235" y="4403158"/>
            <a:ext cx="335134" cy="4723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25908" y="2267326"/>
            <a:ext cx="1406880" cy="74635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牧童</a:t>
            </a:r>
            <a:endParaRPr lang="zh-CN" altLang="en-US" sz="4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Picture 2" descr="D:\图库\牧童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794729"/>
            <a:ext cx="2880434" cy="2104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5536" y="771550"/>
            <a:ext cx="1763051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偏旁识字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55776" y="1247139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>
                <a:latin typeface="黑体" panose="02010609060101010101" pitchFamily="49" charset="-122"/>
                <a:ea typeface="黑体" panose="02010609060101010101" pitchFamily="49" charset="-122"/>
              </a:rPr>
              <a:t>牧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84173" y="1245262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 smtClean="0">
                <a:solidFill>
                  <a:srgbClr val="FF0000"/>
                </a:solidFill>
                <a:ea typeface="黑体" panose="02010609060101010101" pitchFamily="49" charset="-122"/>
              </a:rPr>
              <a:t>牜</a:t>
            </a:r>
            <a:endParaRPr lang="zh-CN" altLang="en-US" sz="28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27527" y="794729"/>
            <a:ext cx="810753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mù</a:t>
            </a:r>
            <a:endParaRPr lang="zh-CN" altLang="en-US" sz="30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81326" y="3152918"/>
            <a:ext cx="403187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 smtClean="0">
                <a:solidFill>
                  <a:srgbClr val="FF0000"/>
                </a:solidFill>
                <a:ea typeface="黑体" panose="02010609060101010101" pitchFamily="49" charset="-122"/>
              </a:rPr>
              <a:t>放牛的孩子</a:t>
            </a:r>
            <a:endParaRPr lang="zh-CN" altLang="en-US" sz="28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800475" y="1491630"/>
            <a:ext cx="6768752" cy="23329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朗读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九月九日忆山东兄弟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结合注释，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理解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诗句的意思，说说诗中写了什么样的节日情景。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体会诗歌中表达的思想感情。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207" y="1764315"/>
            <a:ext cx="1104039" cy="1582166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  <p:sp>
        <p:nvSpPr>
          <p:cNvPr id="8" name="文本框 10"/>
          <p:cNvSpPr txBox="1"/>
          <p:nvPr/>
        </p:nvSpPr>
        <p:spPr>
          <a:xfrm>
            <a:off x="5508104" y="2658103"/>
            <a:ext cx="248802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</a:t>
            </a:r>
            <a:r>
              <a:rPr lang="zh-CN" altLang="en-US" sz="26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008"/>
            <a:ext cx="9144000" cy="5165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4349531" y="1114419"/>
            <a:ext cx="3427541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独在异乡为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异客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4139952" y="3435846"/>
            <a:ext cx="4933762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    诗意：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我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独自一人在外地，人地生疏，举目无亲，作外乡的客人。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4421539" y="1064356"/>
            <a:ext cx="575841" cy="752160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3" name="线形标注 1 2"/>
          <p:cNvSpPr/>
          <p:nvPr/>
        </p:nvSpPr>
        <p:spPr>
          <a:xfrm>
            <a:off x="2913390" y="248252"/>
            <a:ext cx="1658610" cy="451290"/>
          </a:xfrm>
          <a:prstGeom prst="borderCallout1">
            <a:avLst>
              <a:gd name="adj1" fmla="val 115374"/>
              <a:gd name="adj2" fmla="val 68277"/>
              <a:gd name="adj3" fmla="val 197635"/>
              <a:gd name="adj4" fmla="val 97291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孤身一人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线形标注 1 3"/>
          <p:cNvSpPr/>
          <p:nvPr/>
        </p:nvSpPr>
        <p:spPr>
          <a:xfrm>
            <a:off x="6352900" y="162514"/>
            <a:ext cx="2532912" cy="773993"/>
          </a:xfrm>
          <a:prstGeom prst="borderCallout1">
            <a:avLst>
              <a:gd name="adj1" fmla="val 26422"/>
              <a:gd name="adj2" fmla="val -4131"/>
              <a:gd name="adj3" fmla="val 115569"/>
              <a:gd name="adj4" fmla="val -23818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他乡、外乡；家乡以外的地方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357420" y="1168444"/>
            <a:ext cx="937515" cy="558081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797580" y="1168444"/>
            <a:ext cx="936104" cy="558081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3" name="线形标注 1 12"/>
          <p:cNvSpPr/>
          <p:nvPr/>
        </p:nvSpPr>
        <p:spPr>
          <a:xfrm>
            <a:off x="7055546" y="1912674"/>
            <a:ext cx="1727880" cy="648072"/>
          </a:xfrm>
          <a:prstGeom prst="borderCallout1">
            <a:avLst>
              <a:gd name="adj1" fmla="val 6485"/>
              <a:gd name="adj2" fmla="val 1621"/>
              <a:gd name="adj3" fmla="val -27109"/>
              <a:gd name="adj4" fmla="val -6312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他乡的客人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9" grpId="0" animBg="1"/>
      <p:bldP spid="2" grpId="0" animBg="1"/>
      <p:bldP spid="3" grpId="0" animBg="1"/>
      <p:bldP spid="4" grpId="0" animBg="1"/>
      <p:bldP spid="5" grpId="0" animBg="1"/>
      <p:bldP spid="6" grpId="0" animBg="1"/>
      <p:bldP spid="1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008"/>
            <a:ext cx="9144000" cy="5165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4545897" y="1069070"/>
            <a:ext cx="3416320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每逢佳节倍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思亲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4716016" y="1925540"/>
            <a:ext cx="4260100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    诗意：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每当遇到节日就倍加思念亲人。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1520345" y="2916555"/>
            <a:ext cx="4493538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_GB2312" panose="02010609030101010101" charset="-122"/>
              </a:rPr>
              <a:t>想一想：为什么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_GB2312" panose="02010609030101010101" charset="-122"/>
              </a:rPr>
              <a:t>王维这么思亲？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1520345" y="3507854"/>
            <a:ext cx="6121102" cy="95218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 因为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他独自一个人在外地，人地生疏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，举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目无亲，感到寂寞。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4545103" y="1069070"/>
            <a:ext cx="503262" cy="646331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121167" y="1055939"/>
            <a:ext cx="504056" cy="659462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489319" y="1055940"/>
            <a:ext cx="467841" cy="659462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5" name="线形标注 1 4"/>
          <p:cNvSpPr/>
          <p:nvPr/>
        </p:nvSpPr>
        <p:spPr>
          <a:xfrm>
            <a:off x="3203848" y="267494"/>
            <a:ext cx="1188529" cy="457419"/>
          </a:xfrm>
          <a:prstGeom prst="borderCallout1">
            <a:avLst>
              <a:gd name="adj1" fmla="val 39519"/>
              <a:gd name="adj2" fmla="val 103573"/>
              <a:gd name="adj3" fmla="val 185051"/>
              <a:gd name="adj4" fmla="val 128951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每当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线形标注 1 5"/>
          <p:cNvSpPr/>
          <p:nvPr/>
        </p:nvSpPr>
        <p:spPr>
          <a:xfrm>
            <a:off x="5697335" y="374485"/>
            <a:ext cx="1025904" cy="466054"/>
          </a:xfrm>
          <a:prstGeom prst="borderCallout1">
            <a:avLst>
              <a:gd name="adj1" fmla="val 18750"/>
              <a:gd name="adj2" fmla="val -8333"/>
              <a:gd name="adj3" fmla="val 137981"/>
              <a:gd name="adj4" fmla="val -34861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遇到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线形标注 1 6"/>
          <p:cNvSpPr/>
          <p:nvPr/>
        </p:nvSpPr>
        <p:spPr>
          <a:xfrm>
            <a:off x="7390737" y="496203"/>
            <a:ext cx="1755089" cy="477822"/>
          </a:xfrm>
          <a:prstGeom prst="borderCallout1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加倍，格外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9" grpId="0" animBg="1"/>
      <p:bldP spid="8204" grpId="0" animBg="1"/>
      <p:bldP spid="8205" grpId="0" animBg="1"/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467544" y="555526"/>
            <a:ext cx="801213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_GB2312" panose="02010609030101010101" charset="-122"/>
              </a:rPr>
              <a:t>伴随音乐，读一读这首诗，读出思乡之情。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591102" y="1095301"/>
            <a:ext cx="3892412" cy="143116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九月九日忆山东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兄弟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[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唐</a:t>
            </a:r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]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王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维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2915816" y="2346727"/>
            <a:ext cx="3816424" cy="24929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独在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异乡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／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为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异客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，</a:t>
            </a:r>
            <a:endParaRPr lang="en-US" altLang="zh-CN" sz="2600" b="1" dirty="0" smtClean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每逢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／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佳节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／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倍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思亲。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遥知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／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兄弟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／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登高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处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，</a:t>
            </a:r>
            <a:endParaRPr lang="en-US" altLang="zh-CN" sz="2600" b="1" dirty="0" smtClean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遍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插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茱萸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／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少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一人。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pic>
        <p:nvPicPr>
          <p:cNvPr id="5" name="纯音乐 - 舒缓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263335" y="557449"/>
            <a:ext cx="609600" cy="609600"/>
          </a:xfrm>
          <a:prstGeom prst="rect">
            <a:avLst/>
          </a:prstGeom>
        </p:spPr>
      </p:pic>
      <p:sp>
        <p:nvSpPr>
          <p:cNvPr id="6" name="文本框 10"/>
          <p:cNvSpPr txBox="1"/>
          <p:nvPr/>
        </p:nvSpPr>
        <p:spPr>
          <a:xfrm>
            <a:off x="6588224" y="4155926"/>
            <a:ext cx="248802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</a:t>
            </a:r>
            <a:r>
              <a:rPr lang="zh-CN" altLang="en-US" sz="26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第一题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683568" y="1347402"/>
            <a:ext cx="7073283" cy="2983677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804952" y="1419622"/>
            <a:ext cx="507831" cy="2839239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400" dirty="0" smtClean="0">
                <a:ea typeface="黑体" panose="02010609060101010101" pitchFamily="49" charset="-122"/>
              </a:rPr>
              <a:t>九月九日忆山东兄弟</a:t>
            </a:r>
            <a:endParaRPr lang="zh-CN" altLang="en-US" sz="2400" dirty="0"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55677" y="1508896"/>
            <a:ext cx="4572000" cy="1134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独在异乡为异客，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每逢佳节倍思亲。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573933" y="2733032"/>
            <a:ext cx="4572000" cy="1134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遥知兄弟登高处，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遍插茱萸少一人。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17" name="AutoShape 7"/>
          <p:cNvSpPr/>
          <p:nvPr/>
        </p:nvSpPr>
        <p:spPr bwMode="auto">
          <a:xfrm rot="10800000">
            <a:off x="2314103" y="1807356"/>
            <a:ext cx="288032" cy="1916522"/>
          </a:xfrm>
          <a:prstGeom prst="rightBrace">
            <a:avLst>
              <a:gd name="adj1" fmla="val 37569"/>
              <a:gd name="adj2" fmla="val 50000"/>
            </a:avLst>
          </a:prstGeom>
          <a:noFill/>
          <a:ln w="9525">
            <a:solidFill>
              <a:srgbClr val="FF0000"/>
            </a:solidFill>
            <a:round/>
          </a:ln>
          <a:effectLst/>
        </p:spPr>
        <p:txBody>
          <a:bodyPr wrap="none" anchor="ctr"/>
          <a:lstStyle/>
          <a:p>
            <a:pPr algn="ctr"/>
            <a:endParaRPr lang="zh-CN" altLang="zh-CN" sz="2400" b="1" dirty="0">
              <a:ea typeface="黑体" panose="02010609060101010101" pitchFamily="49" charset="-122"/>
            </a:endParaRPr>
          </a:p>
        </p:txBody>
      </p:sp>
      <p:sp>
        <p:nvSpPr>
          <p:cNvPr id="20" name="Text Box 9"/>
          <p:cNvSpPr txBox="1">
            <a:spLocks noChangeArrowheads="1"/>
          </p:cNvSpPr>
          <p:nvPr/>
        </p:nvSpPr>
        <p:spPr bwMode="auto">
          <a:xfrm>
            <a:off x="5291981" y="1887017"/>
            <a:ext cx="201612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楷体_GB2312" panose="02010609030101010101" charset="-122"/>
              </a:rPr>
              <a:t>思念亲人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21" name="AutoShape 12"/>
          <p:cNvSpPr/>
          <p:nvPr/>
        </p:nvSpPr>
        <p:spPr bwMode="auto">
          <a:xfrm>
            <a:off x="4955847" y="2780730"/>
            <a:ext cx="360238" cy="1015156"/>
          </a:xfrm>
          <a:prstGeom prst="rightBrace">
            <a:avLst>
              <a:gd name="adj1" fmla="val 21878"/>
              <a:gd name="adj2" fmla="val 50000"/>
            </a:avLst>
          </a:prstGeom>
          <a:noFill/>
          <a:ln w="9525">
            <a:solidFill>
              <a:srgbClr val="FF0000"/>
            </a:solidFill>
            <a:round/>
          </a:ln>
          <a:effectLst/>
        </p:spPr>
        <p:txBody>
          <a:bodyPr wrap="none" anchor="ctr"/>
          <a:lstStyle/>
          <a:p>
            <a:endParaRPr lang="zh-CN" altLang="en-US" sz="2400" dirty="0">
              <a:ea typeface="黑体" panose="02010609060101010101" pitchFamily="49" charset="-122"/>
            </a:endParaRPr>
          </a:p>
        </p:txBody>
      </p:sp>
      <p:sp>
        <p:nvSpPr>
          <p:cNvPr id="22" name="Text Box 13"/>
          <p:cNvSpPr txBox="1">
            <a:spLocks noChangeArrowheads="1"/>
          </p:cNvSpPr>
          <p:nvPr/>
        </p:nvSpPr>
        <p:spPr bwMode="auto">
          <a:xfrm>
            <a:off x="5317302" y="3057475"/>
            <a:ext cx="2592387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楷体_GB2312" panose="02010609030101010101" charset="-122"/>
              </a:rPr>
              <a:t>想象情景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13" name="AutoShape 7"/>
          <p:cNvSpPr/>
          <p:nvPr/>
        </p:nvSpPr>
        <p:spPr bwMode="auto">
          <a:xfrm>
            <a:off x="4991950" y="1643013"/>
            <a:ext cx="288032" cy="1000745"/>
          </a:xfrm>
          <a:prstGeom prst="rightBrace">
            <a:avLst>
              <a:gd name="adj1" fmla="val 37569"/>
              <a:gd name="adj2" fmla="val 50000"/>
            </a:avLst>
          </a:prstGeom>
          <a:noFill/>
          <a:ln w="9525">
            <a:solidFill>
              <a:srgbClr val="FF0000"/>
            </a:solidFill>
            <a:round/>
          </a:ln>
          <a:effectLst/>
        </p:spPr>
        <p:txBody>
          <a:bodyPr wrap="none" anchor="ctr"/>
          <a:lstStyle/>
          <a:p>
            <a:pPr algn="ctr"/>
            <a:endParaRPr lang="zh-CN" altLang="zh-CN" sz="2400" b="1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4" grpId="0"/>
      <p:bldP spid="15" grpId="0"/>
      <p:bldP spid="17" grpId="0" animBg="1"/>
      <p:bldP spid="20" grpId="0"/>
      <p:bldP spid="21" grpId="0" animBg="1"/>
      <p:bldP spid="22" grpId="0"/>
      <p:bldP spid="1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71601" y="1316687"/>
            <a:ext cx="6984776" cy="275267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本诗一开头便紧切题目，写</a:t>
            </a:r>
            <a:r>
              <a:rPr lang="en-US" altLang="zh-CN" sz="24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	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生活的孤独凄然，因而时时怀乡思人，遇到佳节良辰，思念倍加。接着诗一跃而写想起家乡的</a:t>
            </a:r>
            <a:r>
              <a:rPr lang="en-US" altLang="zh-CN" sz="24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	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，按照重阳节的风俗而登高时，也在怀念自己。表达了游子的</a:t>
            </a:r>
            <a:r>
              <a:rPr lang="en-US" altLang="zh-CN" sz="24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之情。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364088" y="1388695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异乡</a:t>
            </a:r>
            <a:endParaRPr lang="zh-CN" altLang="en-US" sz="24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15997" y="2499742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兄弟</a:t>
            </a:r>
            <a:endParaRPr lang="zh-CN" altLang="en-US" sz="24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87624" y="362225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思乡怀亲</a:t>
            </a:r>
            <a:endParaRPr lang="zh-CN" altLang="en-US" sz="24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9" grpId="0"/>
      <p:bldP spid="10" grpId="0"/>
      <p:bldP spid="1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83568" y="1059582"/>
            <a:ext cx="8064896" cy="367023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不须迎向东郊去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春在千门万户中。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卢道悦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迎春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名燕子来时新社，梨花落后清明。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晏殊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破阵子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春景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待到重阳日，还来就菊花。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孟浩然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过故人庄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899592" y="1830156"/>
            <a:ext cx="7488831" cy="190725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　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《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元日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》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写的是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九月九日忆山东兄弟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写的是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，“路上行人欲断魂”描写的是</a:t>
            </a:r>
            <a:r>
              <a:rPr lang="zh-CN" altLang="en-US" sz="2800" b="1" u="sng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    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的景象。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539552" y="1093415"/>
            <a:ext cx="7019697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一、根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据古诗内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容填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空</a:t>
            </a:r>
            <a:r>
              <a:rPr lang="en-US" altLang="zh-CN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(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填写节日</a:t>
            </a:r>
            <a:r>
              <a:rPr lang="en-US" altLang="zh-CN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6"/>
            <a:ext cx="366860" cy="45633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427984" y="1851670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27984" y="2479997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重阳节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99992" y="3200077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清明节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1043608" y="1419622"/>
            <a:ext cx="7877065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清明时节雨纷纷，路上行人欲断魂。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31640" y="2211710"/>
            <a:ext cx="6120680" cy="126092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清明节这天细雨纷纷，天气又阴又冷，路上远行的人好像断魂一样迷乱凄凉。</a:t>
            </a:r>
            <a:endParaRPr lang="zh-CN" altLang="en-US" sz="2800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4816" y="680378"/>
            <a:ext cx="70375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二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、用自己的语言描绘一下下面诗句的画面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395536" y="484099"/>
            <a:ext cx="8208912" cy="136191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三、课下开展一次综合性学习活动，了解我国重要的传统节日，以及节日的习俗，并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用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表格记录下来。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451992" y="2139702"/>
          <a:ext cx="6432376" cy="15849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012728"/>
                <a:gridCol w="1819248"/>
                <a:gridCol w="3600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/>
                        <a:t>节日</a:t>
                      </a:r>
                      <a:endParaRPr lang="zh-CN" alt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/>
                        <a:t>过节时间</a:t>
                      </a:r>
                      <a:endParaRPr lang="zh-CN" alt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/>
                        <a:t>节日习俗</a:t>
                      </a:r>
                      <a:endParaRPr lang="zh-CN" altLang="en-US" sz="20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/>
                        <a:t>端午节</a:t>
                      </a:r>
                      <a:endParaRPr lang="zh-CN" alt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/>
                        <a:t>农历五月初五</a:t>
                      </a:r>
                      <a:endParaRPr lang="zh-CN" alt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/>
                        <a:t>吃粽子，赛龙舟，挂艾蒿。</a:t>
                      </a:r>
                      <a:endParaRPr lang="zh-CN" altLang="en-US" sz="20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/>
                        <a:t>……</a:t>
                      </a:r>
                      <a:endParaRPr lang="zh-CN" alt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20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文本框 64"/>
          <p:cNvSpPr txBox="1"/>
          <p:nvPr/>
        </p:nvSpPr>
        <p:spPr>
          <a:xfrm>
            <a:off x="1043608" y="1497166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旧</a:t>
            </a:r>
            <a:endParaRPr lang="en-US" altLang="zh-CN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2339752" y="1497166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符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3635896" y="1497166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欲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4860032" y="1497166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魂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0" name="文本框 64"/>
          <p:cNvSpPr txBox="1"/>
          <p:nvPr/>
        </p:nvSpPr>
        <p:spPr>
          <a:xfrm>
            <a:off x="6084168" y="1497166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2" name="文本框 64"/>
          <p:cNvSpPr txBox="1"/>
          <p:nvPr/>
        </p:nvSpPr>
        <p:spPr>
          <a:xfrm>
            <a:off x="7308304" y="1497166"/>
            <a:ext cx="834658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酒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4" name="文本框 64"/>
          <p:cNvSpPr txBox="1"/>
          <p:nvPr/>
        </p:nvSpPr>
        <p:spPr>
          <a:xfrm>
            <a:off x="2416506" y="3287038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牧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6" name="文本框 64"/>
          <p:cNvSpPr txBox="1"/>
          <p:nvPr/>
        </p:nvSpPr>
        <p:spPr>
          <a:xfrm>
            <a:off x="3640642" y="3287038"/>
            <a:ext cx="56681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兄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8" name="文本框 64"/>
          <p:cNvSpPr txBox="1"/>
          <p:nvPr/>
        </p:nvSpPr>
        <p:spPr>
          <a:xfrm>
            <a:off x="4976370" y="3287038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0" name="文本框 64"/>
          <p:cNvSpPr txBox="1"/>
          <p:nvPr/>
        </p:nvSpPr>
        <p:spPr>
          <a:xfrm>
            <a:off x="6088914" y="3287038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异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2" name="文本框 64"/>
          <p:cNvSpPr txBox="1"/>
          <p:nvPr/>
        </p:nvSpPr>
        <p:spPr>
          <a:xfrm>
            <a:off x="7385058" y="3287038"/>
            <a:ext cx="85429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佳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7"/>
          <p:cNvGrpSpPr/>
          <p:nvPr/>
        </p:nvGrpSpPr>
        <p:grpSpPr>
          <a:xfrm>
            <a:off x="7308304" y="1497166"/>
            <a:ext cx="1029163" cy="1085656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1" name="组合 7"/>
          <p:cNvGrpSpPr/>
          <p:nvPr/>
        </p:nvGrpSpPr>
        <p:grpSpPr>
          <a:xfrm>
            <a:off x="2344498" y="3286294"/>
            <a:ext cx="1029163" cy="1085656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5" name="组合 7"/>
          <p:cNvGrpSpPr/>
          <p:nvPr/>
        </p:nvGrpSpPr>
        <p:grpSpPr>
          <a:xfrm>
            <a:off x="3568634" y="3286294"/>
            <a:ext cx="1029163" cy="1085656"/>
            <a:chOff x="2437" y="2032"/>
            <a:chExt cx="1244" cy="1264"/>
          </a:xfrm>
        </p:grpSpPr>
        <p:sp>
          <p:nvSpPr>
            <p:cNvPr id="7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9" name="组合 7"/>
          <p:cNvGrpSpPr/>
          <p:nvPr/>
        </p:nvGrpSpPr>
        <p:grpSpPr>
          <a:xfrm>
            <a:off x="4864778" y="3286294"/>
            <a:ext cx="1029163" cy="1085656"/>
            <a:chOff x="2437" y="2032"/>
            <a:chExt cx="1244" cy="1264"/>
          </a:xfrm>
        </p:grpSpPr>
        <p:sp>
          <p:nvSpPr>
            <p:cNvPr id="8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3" name="组合 7"/>
          <p:cNvGrpSpPr/>
          <p:nvPr/>
        </p:nvGrpSpPr>
        <p:grpSpPr>
          <a:xfrm>
            <a:off x="6088914" y="3286294"/>
            <a:ext cx="1029163" cy="1085656"/>
            <a:chOff x="2437" y="2032"/>
            <a:chExt cx="1244" cy="1264"/>
          </a:xfrm>
        </p:grpSpPr>
        <p:sp>
          <p:nvSpPr>
            <p:cNvPr id="8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7" name="组合 7"/>
          <p:cNvGrpSpPr/>
          <p:nvPr/>
        </p:nvGrpSpPr>
        <p:grpSpPr>
          <a:xfrm>
            <a:off x="7313050" y="3286294"/>
            <a:ext cx="1029163" cy="1085656"/>
            <a:chOff x="2437" y="2032"/>
            <a:chExt cx="1244" cy="1264"/>
          </a:xfrm>
        </p:grpSpPr>
        <p:sp>
          <p:nvSpPr>
            <p:cNvPr id="8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1" name="组合 7"/>
          <p:cNvGrpSpPr/>
          <p:nvPr/>
        </p:nvGrpSpPr>
        <p:grpSpPr>
          <a:xfrm>
            <a:off x="6084168" y="1497166"/>
            <a:ext cx="1029163" cy="1085656"/>
            <a:chOff x="2437" y="2032"/>
            <a:chExt cx="1244" cy="1264"/>
          </a:xfrm>
        </p:grpSpPr>
        <p:sp>
          <p:nvSpPr>
            <p:cNvPr id="9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5" name="组合 7"/>
          <p:cNvGrpSpPr/>
          <p:nvPr/>
        </p:nvGrpSpPr>
        <p:grpSpPr>
          <a:xfrm>
            <a:off x="4860032" y="1491630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3563888" y="1491630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2339752" y="1491630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7" name="组合 7"/>
          <p:cNvGrpSpPr/>
          <p:nvPr/>
        </p:nvGrpSpPr>
        <p:grpSpPr>
          <a:xfrm>
            <a:off x="1043608" y="1496422"/>
            <a:ext cx="1029163" cy="1085656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7" name="TextBox 11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107504" y="358182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1318240" y="390742"/>
            <a:ext cx="335134" cy="472337"/>
          </a:xfrm>
          <a:prstGeom prst="rect">
            <a:avLst/>
          </a:prstGeom>
        </p:spPr>
      </p:pic>
      <p:sp>
        <p:nvSpPr>
          <p:cNvPr id="69" name="矩形 68"/>
          <p:cNvSpPr/>
          <p:nvPr/>
        </p:nvSpPr>
        <p:spPr>
          <a:xfrm>
            <a:off x="1144495" y="426197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27873" y="451631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62" name="文本框 64"/>
          <p:cNvSpPr txBox="1"/>
          <p:nvPr/>
        </p:nvSpPr>
        <p:spPr>
          <a:xfrm>
            <a:off x="1094565" y="3265329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何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3" name="组合 7"/>
          <p:cNvGrpSpPr/>
          <p:nvPr/>
        </p:nvGrpSpPr>
        <p:grpSpPr>
          <a:xfrm>
            <a:off x="1022557" y="3286294"/>
            <a:ext cx="1029163" cy="1085656"/>
            <a:chOff x="2437" y="2032"/>
            <a:chExt cx="1244" cy="1264"/>
          </a:xfrm>
        </p:grpSpPr>
        <p:sp>
          <p:nvSpPr>
            <p:cNvPr id="6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" name="TextBox 1"/>
          <p:cNvSpPr txBox="1"/>
          <p:nvPr/>
        </p:nvSpPr>
        <p:spPr>
          <a:xfrm>
            <a:off x="1094565" y="915566"/>
            <a:ext cx="72484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jiù</a:t>
            </a:r>
            <a:r>
              <a:rPr lang="en-US" altLang="zh-CN" sz="3200" b="1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    </a:t>
            </a:r>
            <a:r>
              <a:rPr lang="en-US" altLang="zh-CN" sz="32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fú</a:t>
            </a:r>
            <a:r>
              <a:rPr lang="zh-CN" altLang="en-US" sz="3200" b="1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  </a:t>
            </a:r>
            <a:r>
              <a:rPr lang="en-US" altLang="zh-CN" sz="32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yù</a:t>
            </a:r>
            <a:r>
              <a:rPr lang="en-US" altLang="zh-CN" sz="3200" b="1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   </a:t>
            </a:r>
            <a:r>
              <a:rPr lang="en-US" altLang="zh-CN" sz="32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hún</a:t>
            </a:r>
            <a:r>
              <a:rPr lang="en-US" altLang="zh-CN" sz="3200" b="1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  </a:t>
            </a:r>
            <a:r>
              <a:rPr lang="en-US" altLang="zh-CN" sz="32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jiè</a:t>
            </a:r>
            <a:r>
              <a:rPr lang="en-US" altLang="zh-CN" sz="3200" b="1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 </a:t>
            </a:r>
            <a:r>
              <a:rPr lang="en-US" altLang="zh-CN" sz="32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jiǔ</a:t>
            </a:r>
            <a:endParaRPr lang="en-US" altLang="zh-CN" sz="3200" b="1" dirty="0" smtClean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1115616" y="2707055"/>
            <a:ext cx="72484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hé</a:t>
            </a:r>
            <a:r>
              <a:rPr lang="en-US" altLang="zh-CN" sz="3200" b="1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   </a:t>
            </a:r>
            <a:r>
              <a:rPr lang="en-US" altLang="zh-CN" sz="32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mù</a:t>
            </a:r>
            <a:r>
              <a:rPr lang="zh-CN" altLang="en-US" sz="3200" b="1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 </a:t>
            </a:r>
            <a:r>
              <a:rPr lang="en-US" altLang="zh-CN" sz="32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xiōnɡ</a:t>
            </a:r>
            <a:r>
              <a:rPr lang="en-US" altLang="zh-CN" sz="3200" b="1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</a:t>
            </a:r>
            <a:r>
              <a:rPr lang="en-US" altLang="zh-CN" sz="32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dú</a:t>
            </a:r>
            <a:r>
              <a:rPr lang="en-US" altLang="zh-CN" sz="3200" b="1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   </a:t>
            </a:r>
            <a:r>
              <a:rPr lang="en-US" altLang="zh-CN" sz="32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yì</a:t>
            </a:r>
            <a:r>
              <a:rPr lang="en-US" altLang="zh-CN" sz="3200" b="1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   </a:t>
            </a:r>
            <a:r>
              <a:rPr lang="en-US" altLang="zh-CN" sz="3200" b="1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jiā</a:t>
            </a:r>
            <a:endParaRPr lang="en-US" altLang="zh-CN" sz="3200" b="1" dirty="0" smtClean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11" grpId="0"/>
      <p:bldP spid="11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195486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267375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</p:grpSp>
      <p:pic>
        <p:nvPicPr>
          <p:cNvPr id="52" name="图片 5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5" y="2202895"/>
            <a:ext cx="3368163" cy="2505217"/>
          </a:xfrm>
          <a:prstGeom prst="rect">
            <a:avLst/>
          </a:prstGeom>
        </p:spPr>
      </p:pic>
      <p:sp>
        <p:nvSpPr>
          <p:cNvPr id="53" name="文本框 64"/>
          <p:cNvSpPr txBox="1"/>
          <p:nvPr/>
        </p:nvSpPr>
        <p:spPr>
          <a:xfrm>
            <a:off x="1782019" y="2695352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文本框 64"/>
          <p:cNvSpPr txBox="1"/>
          <p:nvPr/>
        </p:nvSpPr>
        <p:spPr>
          <a:xfrm>
            <a:off x="1947287" y="843641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欲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文本框 64"/>
          <p:cNvSpPr txBox="1"/>
          <p:nvPr/>
        </p:nvSpPr>
        <p:spPr>
          <a:xfrm>
            <a:off x="395536" y="843558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旧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文本框 64"/>
          <p:cNvSpPr txBox="1"/>
          <p:nvPr/>
        </p:nvSpPr>
        <p:spPr>
          <a:xfrm>
            <a:off x="2627784" y="843558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文本框 64"/>
          <p:cNvSpPr txBox="1"/>
          <p:nvPr/>
        </p:nvSpPr>
        <p:spPr>
          <a:xfrm>
            <a:off x="1203422" y="843695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符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文本框 64"/>
          <p:cNvSpPr txBox="1"/>
          <p:nvPr/>
        </p:nvSpPr>
        <p:spPr>
          <a:xfrm>
            <a:off x="4179535" y="843558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酒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文本框 64"/>
          <p:cNvSpPr txBox="1"/>
          <p:nvPr/>
        </p:nvSpPr>
        <p:spPr>
          <a:xfrm>
            <a:off x="3435670" y="843558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借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4" name="直线连接符 5"/>
          <p:cNvCxnSpPr/>
          <p:nvPr/>
        </p:nvCxnSpPr>
        <p:spPr>
          <a:xfrm>
            <a:off x="1533570" y="3130666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4" name="图片 8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2226773"/>
            <a:ext cx="3115462" cy="2505217"/>
          </a:xfrm>
          <a:prstGeom prst="rect">
            <a:avLst/>
          </a:prstGeom>
        </p:spPr>
      </p:pic>
      <p:sp>
        <p:nvSpPr>
          <p:cNvPr id="85" name="文本框 64"/>
          <p:cNvSpPr txBox="1"/>
          <p:nvPr/>
        </p:nvSpPr>
        <p:spPr>
          <a:xfrm>
            <a:off x="5958483" y="2719230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</a:t>
            </a:r>
            <a:r>
              <a:rPr lang="zh-CN" altLang="en-US" sz="24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文本框 64"/>
          <p:cNvSpPr txBox="1"/>
          <p:nvPr/>
        </p:nvSpPr>
        <p:spPr>
          <a:xfrm>
            <a:off x="1973191" y="1465963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兄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文本框 64"/>
          <p:cNvSpPr txBox="1"/>
          <p:nvPr/>
        </p:nvSpPr>
        <p:spPr>
          <a:xfrm>
            <a:off x="421440" y="1465880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何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文本框 64"/>
          <p:cNvSpPr txBox="1"/>
          <p:nvPr/>
        </p:nvSpPr>
        <p:spPr>
          <a:xfrm>
            <a:off x="2682119" y="1465880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独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文本框 64"/>
          <p:cNvSpPr txBox="1"/>
          <p:nvPr/>
        </p:nvSpPr>
        <p:spPr>
          <a:xfrm>
            <a:off x="1229326" y="1466017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牧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文本框 64"/>
          <p:cNvSpPr txBox="1"/>
          <p:nvPr/>
        </p:nvSpPr>
        <p:spPr>
          <a:xfrm>
            <a:off x="4233870" y="1465880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佳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文本框 64"/>
          <p:cNvSpPr txBox="1"/>
          <p:nvPr/>
        </p:nvSpPr>
        <p:spPr>
          <a:xfrm>
            <a:off x="3490005" y="1465880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2" name="直线连接符 5"/>
          <p:cNvCxnSpPr/>
          <p:nvPr/>
        </p:nvCxnSpPr>
        <p:spPr>
          <a:xfrm>
            <a:off x="5710034" y="315454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3321E-6 L 0.09288 0.4850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35" y="242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3321E-6 L 0.06753 0.4850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68" y="242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3321E-6 L 0.05695 0.4850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7" y="242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3321E-6 L 0.04549 0.4850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74" y="242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3321E-6 L 0.02014 0.4850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7" y="242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3321E-6 L -0.32882 0.5969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41" y="298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40025E-6 L 0.15295 0.47611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39" y="238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40025E-6 L 0.13542 0.47611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238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40025E-6 L 0.4243 0.39223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15" y="19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40025E-6 L 0.0474 0.47611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" y="238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4.40025E-6 L 0.37639 0.40611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19" y="202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4.40025E-6 L -0.0592 0.47611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9" y="238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73" grpId="0"/>
      <p:bldP spid="86" grpId="0"/>
      <p:bldP spid="87" grpId="0"/>
      <p:bldP spid="88" grpId="0"/>
      <p:bldP spid="89" grpId="0"/>
      <p:bldP spid="90" grpId="0"/>
      <p:bldP spid="9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2686" y="2262079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0521" y="2163369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欲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318598" y="1424121"/>
            <a:ext cx="1245290" cy="8309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yù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667460" y="3833057"/>
            <a:ext cx="2547566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谷</a:t>
            </a:r>
            <a:r>
              <a:rPr lang="en-US" altLang="zh-CN" sz="4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4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欠</a:t>
            </a:r>
            <a:r>
              <a:rPr lang="en-US" altLang="zh-CN" sz="4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4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欲</a:t>
            </a:r>
            <a:endParaRPr lang="en-US" altLang="zh-CN" sz="4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958691" y="924549"/>
            <a:ext cx="2970717" cy="540060"/>
          </a:xfrm>
          <a:prstGeom prst="borderCallout2">
            <a:avLst>
              <a:gd name="adj1" fmla="val 96046"/>
              <a:gd name="adj2" fmla="val 62930"/>
              <a:gd name="adj3" fmla="val 177021"/>
              <a:gd name="adj4" fmla="val 90731"/>
              <a:gd name="adj5" fmla="val 351721"/>
              <a:gd name="adj6" fmla="val 77038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这一笔是横钩。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4125341" y="123478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易写错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635896" y="196503"/>
            <a:ext cx="456833" cy="456366"/>
            <a:chOff x="631825" y="5181600"/>
            <a:chExt cx="1554163" cy="1552575"/>
          </a:xfrm>
        </p:grpSpPr>
        <p:sp>
          <p:nvSpPr>
            <p:cNvPr id="5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5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5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5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5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5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5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8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8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8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8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8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42" name="Group 12"/>
          <p:cNvGraphicFramePr>
            <a:graphicFrameLocks noGrp="1"/>
          </p:cNvGraphicFramePr>
          <p:nvPr/>
        </p:nvGraphicFramePr>
        <p:xfrm>
          <a:off x="5436096" y="2224908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3" name="TextBox 23"/>
          <p:cNvSpPr txBox="1"/>
          <p:nvPr/>
        </p:nvSpPr>
        <p:spPr>
          <a:xfrm>
            <a:off x="5473931" y="2126198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牧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24"/>
          <p:cNvSpPr txBox="1"/>
          <p:nvPr/>
        </p:nvSpPr>
        <p:spPr>
          <a:xfrm>
            <a:off x="5810519" y="1348041"/>
            <a:ext cx="1245290" cy="8309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mù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5" name="线形标注 2 44"/>
          <p:cNvSpPr/>
          <p:nvPr/>
        </p:nvSpPr>
        <p:spPr>
          <a:xfrm>
            <a:off x="4852726" y="923038"/>
            <a:ext cx="3160876" cy="540419"/>
          </a:xfrm>
          <a:prstGeom prst="borderCallout2">
            <a:avLst>
              <a:gd name="adj1" fmla="val 96561"/>
              <a:gd name="adj2" fmla="val 49860"/>
              <a:gd name="adj3" fmla="val 100574"/>
              <a:gd name="adj4" fmla="val 5856"/>
              <a:gd name="adj5" fmla="val 435088"/>
              <a:gd name="adj6" fmla="val 27192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这一笔变成提。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4" grpId="0" animBg="1"/>
      <p:bldP spid="4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1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zh-CN" sz="180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AutoShape 3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zh-CN" sz="180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AutoShape 5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3387260" y="573514"/>
            <a:ext cx="456833" cy="456366"/>
            <a:chOff x="631825" y="5181600"/>
            <a:chExt cx="1554163" cy="1552575"/>
          </a:xfrm>
        </p:grpSpPr>
        <p:sp>
          <p:nvSpPr>
            <p:cNvPr id="51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2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3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4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5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6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8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9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0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1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2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3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4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5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6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7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8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9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0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1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2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3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4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5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6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7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8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9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80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81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82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83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3876705" y="50162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8"/>
          <p:cNvSpPr>
            <a:spLocks noChangeArrowheads="1"/>
          </p:cNvSpPr>
          <p:nvPr/>
        </p:nvSpPr>
        <p:spPr bwMode="auto">
          <a:xfrm>
            <a:off x="5179146" y="3052824"/>
            <a:ext cx="1111202" cy="646331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倍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矩形 48"/>
          <p:cNvSpPr>
            <a:spLocks noChangeArrowheads="1"/>
          </p:cNvSpPr>
          <p:nvPr/>
        </p:nvSpPr>
        <p:spPr bwMode="auto">
          <a:xfrm>
            <a:off x="4067944" y="3052824"/>
            <a:ext cx="1111202" cy="646331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牧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童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矩形 48"/>
          <p:cNvSpPr>
            <a:spLocks noChangeArrowheads="1"/>
          </p:cNvSpPr>
          <p:nvPr/>
        </p:nvSpPr>
        <p:spPr bwMode="auto">
          <a:xfrm>
            <a:off x="2903201" y="3052824"/>
            <a:ext cx="1111202" cy="646331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断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魂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7" name="矩形 48"/>
          <p:cNvSpPr>
            <a:spLocks noChangeArrowheads="1"/>
          </p:cNvSpPr>
          <p:nvPr/>
        </p:nvSpPr>
        <p:spPr bwMode="auto">
          <a:xfrm>
            <a:off x="1619672" y="3052824"/>
            <a:ext cx="1111202" cy="646331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屠苏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5" name="矩形 48"/>
          <p:cNvSpPr>
            <a:spLocks noChangeArrowheads="1"/>
          </p:cNvSpPr>
          <p:nvPr/>
        </p:nvSpPr>
        <p:spPr bwMode="auto">
          <a:xfrm>
            <a:off x="6465351" y="3035356"/>
            <a:ext cx="1111202" cy="646331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桃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符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275908" y="1243407"/>
            <a:ext cx="59663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</a:t>
            </a:r>
            <a:endParaRPr lang="en-US" altLang="zh-CN" sz="3200" b="1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灯</a:t>
            </a:r>
            <a:endParaRPr lang="en-US" altLang="zh-CN" sz="3200" b="1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笼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734" y="1650732"/>
            <a:ext cx="1062830" cy="1229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7" name="Picture 2"/>
          <p:cNvPicPr>
            <a:picLocks noChangeAspect="1" noChangeArrowheads="1"/>
          </p:cNvPicPr>
          <p:nvPr/>
        </p:nvPicPr>
        <p:blipFill>
          <a:blip r:embed="rId1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1204" y="1650732"/>
            <a:ext cx="1062830" cy="1229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8" name="Picture 2"/>
          <p:cNvPicPr>
            <a:picLocks noChangeAspect="1" noChangeArrowheads="1"/>
          </p:cNvPicPr>
          <p:nvPr/>
        </p:nvPicPr>
        <p:blipFill>
          <a:blip r:embed="rId1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1163" y="1643679"/>
            <a:ext cx="1062830" cy="1229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9" name="Picture 2"/>
          <p:cNvPicPr>
            <a:picLocks noChangeAspect="1" noChangeArrowheads="1"/>
          </p:cNvPicPr>
          <p:nvPr/>
        </p:nvPicPr>
        <p:blipFill>
          <a:blip r:embed="rId1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1154" y="1671348"/>
            <a:ext cx="1062830" cy="1229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0" name="Picture 2"/>
          <p:cNvPicPr>
            <a:picLocks noChangeAspect="1" noChangeArrowheads="1"/>
          </p:cNvPicPr>
          <p:nvPr/>
        </p:nvPicPr>
        <p:blipFill>
          <a:blip r:embed="rId1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5290" y="1643679"/>
            <a:ext cx="1062830" cy="1229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382" y="1650732"/>
            <a:ext cx="1062830" cy="1229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1204" y="1671348"/>
            <a:ext cx="1062830" cy="1229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3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2130" y="1643679"/>
            <a:ext cx="1062830" cy="1229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4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2635" y="1643679"/>
            <a:ext cx="1062830" cy="1229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5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5290" y="1650732"/>
            <a:ext cx="1062830" cy="1229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37111" y="339502"/>
            <a:ext cx="1213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元日</a:t>
            </a:r>
            <a:endParaRPr lang="zh-CN" altLang="en-US" sz="4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4322" y="1142990"/>
            <a:ext cx="7742094" cy="3305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zh-CN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“</a:t>
            </a:r>
            <a:r>
              <a:rPr lang="zh-CN" altLang="zh-CN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元</a:t>
            </a:r>
            <a:r>
              <a:rPr lang="zh-CN" altLang="zh-CN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”在字典中的解释有以下六种，你认为在这里是哪种解释？</a:t>
            </a:r>
            <a:r>
              <a:rPr lang="en-US" altLang="zh-CN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 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（  ）</a:t>
            </a:r>
            <a:endParaRPr lang="en-US" altLang="zh-CN" sz="2800" b="1" dirty="0" smtClean="0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（1）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开始的，第一。</a:t>
            </a:r>
            <a:endParaRPr lang="zh-CN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（2）为首。</a:t>
            </a:r>
            <a:endParaRPr lang="zh-CN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（3）主要、根本。</a:t>
            </a:r>
            <a:endParaRPr lang="zh-CN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（4）元素。</a:t>
            </a:r>
            <a:endParaRPr lang="zh-CN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（5）构成一个整体的。</a:t>
            </a:r>
            <a:endParaRPr lang="zh-CN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（6）货币单位。</a:t>
            </a:r>
            <a:endParaRPr lang="zh-CN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32040" y="1534021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14"/>
          <p:cNvSpPr txBox="1"/>
          <p:nvPr/>
        </p:nvSpPr>
        <p:spPr>
          <a:xfrm>
            <a:off x="561958" y="286825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92179"/>
            <a:ext cx="366860" cy="456338"/>
          </a:xfrm>
          <a:prstGeom prst="rect">
            <a:avLst/>
          </a:prstGeom>
        </p:spPr>
      </p:pic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644634" y="2795750"/>
            <a:ext cx="3743790" cy="9541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accent6">
                <a:lumMod val="20000"/>
                <a:lumOff val="80000"/>
              </a:schemeClr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由此可知，“元日”是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指</a:t>
            </a:r>
            <a:r>
              <a:rPr lang="zh-CN" altLang="en-US" sz="2800" b="1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（节日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57612" y="3226637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春节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 animBg="1"/>
      <p:bldP spid="12" grpId="0"/>
    </p:bldLst>
  </p:timing>
</p:sld>
</file>

<file path=ppt/tags/tag1.xml><?xml version="1.0" encoding="utf-8"?>
<p:tagLst xmlns:p="http://schemas.openxmlformats.org/presentationml/2006/main">
  <p:tag name="KSO_WPP_MARK_KEY" val="6fe74358-3d38-4f6c-8ea1-359a6c9cf47f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3334</Words>
  <Application>WPS 演示</Application>
  <PresentationFormat>全屏显示(16:9)</PresentationFormat>
  <Paragraphs>571</Paragraphs>
  <Slides>49</Slides>
  <Notes>10</Notes>
  <HiddenSlides>0</HiddenSlides>
  <MMClips>2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69" baseType="lpstr">
      <vt:lpstr>Arial</vt:lpstr>
      <vt:lpstr>宋体</vt:lpstr>
      <vt:lpstr>Wingdings</vt:lpstr>
      <vt:lpstr>黑体</vt:lpstr>
      <vt:lpstr>Heiti SC Light</vt:lpstr>
      <vt:lpstr>微软雅黑</vt:lpstr>
      <vt:lpstr>Kaiti SC</vt:lpstr>
      <vt:lpstr>楷体</vt:lpstr>
      <vt:lpstr>Calibri</vt:lpstr>
      <vt:lpstr>汉语拼音</vt:lpstr>
      <vt:lpstr>幼圆</vt:lpstr>
      <vt:lpstr>华文楷体</vt:lpstr>
      <vt:lpstr>Times New Roman</vt:lpstr>
      <vt:lpstr>Arial Unicode MS</vt:lpstr>
      <vt:lpstr>新宋体</vt:lpstr>
      <vt:lpstr>Songti SC</vt:lpstr>
      <vt:lpstr>Wingdings 2</vt:lpstr>
      <vt:lpstr>楷体_GB2312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98</cp:revision>
  <dcterms:created xsi:type="dcterms:W3CDTF">2017-03-17T02:28:00Z</dcterms:created>
  <dcterms:modified xsi:type="dcterms:W3CDTF">2022-12-30T13:07:13Z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98E3FDA60DAE4076910B4A678B76A8D6</vt:lpwstr>
  </property>
</Properties>
</file>