
<file path=[Content_Types].xml><?xml version="1.0" encoding="utf-8"?>
<Types xmlns="http://schemas.openxmlformats.org/package/2006/content-types">
  <Default Extension="png" ContentType="image/png"/>
  <Default Extension="gif" ContentType="image/gi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6"/>
  </p:handoutMasterIdLst>
  <p:sldIdLst>
    <p:sldId id="323" r:id="rId3"/>
    <p:sldId id="523" r:id="rId5"/>
    <p:sldId id="1012" r:id="rId6"/>
    <p:sldId id="1042" r:id="rId7"/>
    <p:sldId id="1003" r:id="rId8"/>
    <p:sldId id="1087" r:id="rId9"/>
    <p:sldId id="634" r:id="rId10"/>
    <p:sldId id="1104" r:id="rId11"/>
    <p:sldId id="1077" r:id="rId12"/>
    <p:sldId id="1105" r:id="rId13"/>
    <p:sldId id="748" r:id="rId14"/>
    <p:sldId id="586" r:id="rId15"/>
    <p:sldId id="1102" r:id="rId16"/>
    <p:sldId id="996" r:id="rId17"/>
    <p:sldId id="1006" r:id="rId18"/>
    <p:sldId id="991" r:id="rId19"/>
    <p:sldId id="1013" r:id="rId20"/>
    <p:sldId id="1107" r:id="rId21"/>
    <p:sldId id="1019" r:id="rId22"/>
    <p:sldId id="1020" r:id="rId23"/>
    <p:sldId id="1116" r:id="rId24"/>
    <p:sldId id="941" r:id="rId25"/>
    <p:sldId id="1080" r:id="rId26"/>
    <p:sldId id="1117" r:id="rId27"/>
    <p:sldId id="1108" r:id="rId28"/>
    <p:sldId id="928" r:id="rId29"/>
    <p:sldId id="1088" r:id="rId30"/>
    <p:sldId id="1090" r:id="rId31"/>
    <p:sldId id="1091" r:id="rId32"/>
    <p:sldId id="1094" r:id="rId33"/>
    <p:sldId id="1093" r:id="rId34"/>
    <p:sldId id="1082" r:id="rId35"/>
    <p:sldId id="1095" r:id="rId36"/>
    <p:sldId id="1109" r:id="rId37"/>
    <p:sldId id="1110" r:id="rId38"/>
    <p:sldId id="1111" r:id="rId39"/>
    <p:sldId id="1097" r:id="rId40"/>
    <p:sldId id="1096" r:id="rId41"/>
    <p:sldId id="1098" r:id="rId42"/>
    <p:sldId id="1099" r:id="rId43"/>
    <p:sldId id="1103" r:id="rId44"/>
    <p:sldId id="1100" r:id="rId45"/>
    <p:sldId id="1112" r:id="rId46"/>
    <p:sldId id="1113" r:id="rId47"/>
    <p:sldId id="1114" r:id="rId48"/>
    <p:sldId id="936" r:id="rId49"/>
    <p:sldId id="937" r:id="rId50"/>
    <p:sldId id="938" r:id="rId51"/>
    <p:sldId id="1115" r:id="rId52"/>
    <p:sldId id="939" r:id="rId53"/>
    <p:sldId id="940" r:id="rId54"/>
    <p:sldId id="1101" r:id="rId55"/>
  </p:sldIdLst>
  <p:sldSz cx="9144000" cy="5143500" type="screen16x9"/>
  <p:notesSz cx="6858000" cy="9144000"/>
  <p:embeddedFontLst>
    <p:embeddedFont>
      <p:font typeface="黑体" panose="02010609060101010101" pitchFamily="49" charset="-122"/>
      <p:regular r:id="rId60"/>
    </p:embeddedFont>
    <p:embeddedFont>
      <p:font typeface="微软雅黑" panose="020B0503020204020204" charset="-122"/>
      <p:regular r:id="rId61"/>
    </p:embeddedFont>
    <p:embeddedFont>
      <p:font typeface="楷体" panose="02010609060101010101" pitchFamily="49" charset="-122"/>
      <p:regular r:id="rId62"/>
    </p:embeddedFont>
    <p:embeddedFont>
      <p:font typeface="Tahoma" panose="020B0604030504040204" pitchFamily="34" charset="0"/>
      <p:regular r:id="rId63"/>
      <p:bold r:id="rId64"/>
    </p:embeddedFont>
    <p:embeddedFont>
      <p:font typeface="华文新魏" panose="02010800040101010101" pitchFamily="2" charset="-122"/>
      <p:regular r:id="rId65"/>
    </p:embeddedFont>
    <p:embeddedFont>
      <p:font typeface="幼圆" panose="02010509060101010101" pitchFamily="49" charset="-122"/>
      <p:regular r:id="rId66"/>
    </p:embeddedFont>
    <p:embeddedFont>
      <p:font typeface="华文楷体" panose="02010600040101010101" pitchFamily="2" charset="-122"/>
      <p:regular r:id="rId67"/>
    </p:embeddedFont>
    <p:embeddedFont>
      <p:font typeface="汉语拼音" panose="020B0604020202020204" pitchFamily="34" charset="0"/>
      <p:regular r:id="rId68"/>
    </p:embeddedFont>
    <p:embeddedFont>
      <p:font typeface="Impact" panose="020B0806030902050204" charset="0"/>
      <p:regular r:id="rId69"/>
    </p:embeddedFont>
    <p:embeddedFont>
      <p:font typeface="Calibri" panose="020F0502020204030204" charset="0"/>
      <p:regular r:id="rId70"/>
      <p:bold r:id="rId71"/>
      <p:italic r:id="rId72"/>
      <p:boldItalic r:id="rId73"/>
    </p:embeddedFont>
    <p:embeddedFont>
      <p:font typeface="新宋体" panose="02010609030101010101" pitchFamily="49" charset="-122"/>
      <p:regular r:id="rId74"/>
    </p:embeddedFont>
  </p:embeddedFontLst>
  <p:custDataLst>
    <p:tags r:id="rId7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userDrawn="1">
          <p15:clr>
            <a:srgbClr val="A4A3A4"/>
          </p15:clr>
        </p15:guide>
        <p15:guide id="2" pos="57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B050"/>
    <a:srgbClr val="0066FF"/>
    <a:srgbClr val="FEFCDE"/>
    <a:srgbClr val="A38302"/>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4705" autoAdjust="0"/>
  </p:normalViewPr>
  <p:slideViewPr>
    <p:cSldViewPr>
      <p:cViewPr>
        <p:scale>
          <a:sx n="80" d="100"/>
          <a:sy n="80" d="100"/>
        </p:scale>
        <p:origin x="-1320" y="-618"/>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53" d="100"/>
          <a:sy n="53" d="100"/>
        </p:scale>
        <p:origin x="-2952" y="-102"/>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gs" Target="tags/tag1.xml"/><Relationship Id="rId74" Type="http://schemas.openxmlformats.org/officeDocument/2006/relationships/font" Target="fonts/font15.fntdata"/><Relationship Id="rId73" Type="http://schemas.openxmlformats.org/officeDocument/2006/relationships/font" Target="fonts/font14.fntdata"/><Relationship Id="rId72" Type="http://schemas.openxmlformats.org/officeDocument/2006/relationships/font" Target="fonts/font13.fntdata"/><Relationship Id="rId71" Type="http://schemas.openxmlformats.org/officeDocument/2006/relationships/font" Target="fonts/font12.fntdata"/><Relationship Id="rId70" Type="http://schemas.openxmlformats.org/officeDocument/2006/relationships/font" Target="fonts/font11.fntdata"/><Relationship Id="rId7" Type="http://schemas.openxmlformats.org/officeDocument/2006/relationships/slide" Target="slides/slide4.xml"/><Relationship Id="rId69" Type="http://schemas.openxmlformats.org/officeDocument/2006/relationships/font" Target="fonts/font10.fntdata"/><Relationship Id="rId68" Type="http://schemas.openxmlformats.org/officeDocument/2006/relationships/font" Target="fonts/font9.fntdata"/><Relationship Id="rId67" Type="http://schemas.openxmlformats.org/officeDocument/2006/relationships/font" Target="fonts/font8.fntdata"/><Relationship Id="rId66" Type="http://schemas.openxmlformats.org/officeDocument/2006/relationships/font" Target="fonts/font7.fntdata"/><Relationship Id="rId65" Type="http://schemas.openxmlformats.org/officeDocument/2006/relationships/font" Target="fonts/font6.fntdata"/><Relationship Id="rId64" Type="http://schemas.openxmlformats.org/officeDocument/2006/relationships/font" Target="fonts/font5.fntdata"/><Relationship Id="rId63" Type="http://schemas.openxmlformats.org/officeDocument/2006/relationships/font" Target="fonts/font4.fntdata"/><Relationship Id="rId62" Type="http://schemas.openxmlformats.org/officeDocument/2006/relationships/font" Target="fonts/font3.fntdata"/><Relationship Id="rId61" Type="http://schemas.openxmlformats.org/officeDocument/2006/relationships/font" Target="fonts/font2.fntdata"/><Relationship Id="rId60" Type="http://schemas.openxmlformats.org/officeDocument/2006/relationships/font" Target="fonts/font1.fntdata"/><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
        <p:nvSpPr>
          <p:cNvPr id="8" name="矩形 7"/>
          <p:cNvSpPr/>
          <p:nvPr/>
        </p:nvSpPr>
        <p:spPr>
          <a:xfrm>
            <a:off x="476672" y="755576"/>
            <a:ext cx="2232248" cy="216024"/>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i="1" dirty="0" smtClean="0">
                <a:solidFill>
                  <a:schemeClr val="tx1"/>
                </a:solidFill>
                <a:latin typeface="楷体" panose="02010609060101010101" pitchFamily="49" charset="-122"/>
                <a:ea typeface="楷体" panose="02010609060101010101" pitchFamily="49" charset="-122"/>
              </a:rPr>
              <a:t>20   </a:t>
            </a:r>
            <a:r>
              <a:rPr lang="zh-CN" altLang="en-US" sz="1200" i="1" dirty="0" smtClean="0">
                <a:solidFill>
                  <a:schemeClr val="tx1"/>
                </a:solidFill>
                <a:latin typeface="楷体" panose="02010609060101010101" pitchFamily="49" charset="-122"/>
                <a:ea typeface="楷体" panose="02010609060101010101" pitchFamily="49" charset="-122"/>
              </a:rPr>
              <a:t>纸的发明</a:t>
            </a:r>
            <a:endParaRPr lang="zh-CN" altLang="en-US" sz="1200" i="1" dirty="0">
              <a:solidFill>
                <a:schemeClr val="tx1"/>
              </a:solidFill>
              <a:latin typeface="楷体" panose="02010609060101010101" pitchFamily="49" charset="-122"/>
              <a:ea typeface="楷体" panose="02010609060101010101" pitchFamily="49" charset="-122"/>
            </a:endParaRPr>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lvl1pPr>
              <a:defRPr>
                <a:ea typeface="黑体" panose="02010609060101010101" pitchFamily="49" charset="-122"/>
              </a:defRPr>
            </a:lvl1pPr>
            <a:lvl2pPr>
              <a:defRPr>
                <a:ea typeface="黑体" panose="02010609060101010101" pitchFamily="49" charset="-122"/>
              </a:defRPr>
            </a:lvl2pPr>
            <a:lvl3pPr>
              <a:defRPr>
                <a:ea typeface="黑体" panose="02010609060101010101" pitchFamily="49" charset="-122"/>
              </a:defRPr>
            </a:lvl3pPr>
            <a:lvl4pPr>
              <a:defRPr>
                <a:ea typeface="黑体" panose="02010609060101010101" pitchFamily="49" charset="-122"/>
              </a:defRPr>
            </a:lvl4pPr>
            <a:lvl5pPr>
              <a:defRPr>
                <a:ea typeface="黑体" panose="020106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174625"/>
            <a:ext cx="7886700" cy="757238"/>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a:xfrm>
            <a:off x="628650" y="4810125"/>
            <a:ext cx="2057400" cy="274638"/>
          </a:xfrm>
          <a:prstGeom prst="rect">
            <a:avLst/>
          </a:prstGeom>
        </p:spPr>
        <p:txBody>
          <a:bodyPr/>
          <a:lstStyle>
            <a:lvl1pPr>
              <a:defRPr/>
            </a:lvl1pPr>
          </a:lstStyle>
          <a:p>
            <a:fld id="{9F9CEB77-3A5C-4750-89CD-1F0F6B8CE66F}" type="datetimeFigureOut">
              <a:rPr lang="zh-CN" altLang="en-US"/>
            </a:fld>
            <a:endParaRPr lang="zh-CN" altLang="en-US"/>
          </a:p>
        </p:txBody>
      </p:sp>
      <p:sp>
        <p:nvSpPr>
          <p:cNvPr id="4" name="页脚占位符 4"/>
          <p:cNvSpPr>
            <a:spLocks noGrp="1"/>
          </p:cNvSpPr>
          <p:nvPr>
            <p:ph type="ftr" sz="quarter" idx="11"/>
          </p:nvPr>
        </p:nvSpPr>
        <p:spPr>
          <a:xfrm>
            <a:off x="3028950" y="4810125"/>
            <a:ext cx="3086100" cy="274638"/>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457950" y="4810125"/>
            <a:ext cx="2057400" cy="274638"/>
          </a:xfrm>
          <a:prstGeom prst="rect">
            <a:avLst/>
          </a:prstGeom>
        </p:spPr>
        <p:txBody>
          <a:bodyPr/>
          <a:lstStyle>
            <a:lvl1pPr>
              <a:defRPr/>
            </a:lvl1pPr>
          </a:lstStyle>
          <a:p>
            <a:fld id="{12526204-0B23-4960-A3A0-EE9D1E5FE0F6}"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ea typeface="黑体" panose="02010609060101010101" pitchFamily="49" charset="-122"/>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dirty="0"/>
              <a:t>单击此处编辑母版副标题样式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media/image2.png"/><Relationship Id="rId26" Type="http://schemas.openxmlformats.org/officeDocument/2006/relationships/image" Target="../media/image1.pn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6" name="文本框 10"/>
          <p:cNvSpPr txBox="1"/>
          <p:nvPr userDrawn="1"/>
        </p:nvSpPr>
        <p:spPr>
          <a:xfrm>
            <a:off x="193237" y="92978"/>
            <a:ext cx="1107996" cy="276999"/>
          </a:xfrm>
          <a:prstGeom prst="rect">
            <a:avLst/>
          </a:prstGeom>
          <a:noFill/>
        </p:spPr>
        <p:txBody>
          <a:bodyPr wrap="none" rtlCol="0">
            <a:spAutoFit/>
          </a:bodyPr>
          <a:lstStyle/>
          <a:p>
            <a:r>
              <a:rPr kumimoji="1" lang="en-US" altLang="zh-CN" sz="1200" dirty="0" smtClean="0">
                <a:latin typeface="Heiti SC Light" panose="02000000000000000000" pitchFamily="2" charset="-128"/>
                <a:ea typeface="Heiti SC Light" panose="02000000000000000000" pitchFamily="2" charset="-128"/>
              </a:rPr>
              <a:t>10</a:t>
            </a:r>
            <a:r>
              <a:rPr kumimoji="1" lang="zh-CN" altLang="en-US" sz="1200" dirty="0" smtClean="0">
                <a:latin typeface="Heiti SC Light" panose="02000000000000000000" pitchFamily="2" charset="-128"/>
                <a:ea typeface="Heiti SC Light" panose="02000000000000000000" pitchFamily="2" charset="-128"/>
              </a:rPr>
              <a:t>  纸的发明</a:t>
            </a:r>
            <a:endParaRPr kumimoji="1" lang="zh-CN" altLang="en-US" sz="1200" dirty="0">
              <a:latin typeface="Heiti SC Light" panose="02000000000000000000" pitchFamily="2" charset="-128"/>
              <a:ea typeface="Heiti SC Light" panose="02000000000000000000" pitchFamily="2" charset="-128"/>
            </a:endParaRPr>
          </a:p>
        </p:txBody>
      </p:sp>
      <p:pic>
        <p:nvPicPr>
          <p:cNvPr id="1027" name="Picture 3"/>
          <p:cNvPicPr>
            <a:picLocks noChangeAspect="1" noChangeArrowheads="1"/>
          </p:cNvPicPr>
          <p:nvPr userDrawn="1"/>
        </p:nvPicPr>
        <p:blipFill>
          <a:blip r:embed="rId27" cstate="print"/>
          <a:srcRect/>
          <a:stretch>
            <a:fillRect/>
          </a:stretch>
        </p:blipFill>
        <p:spPr bwMode="auto">
          <a:xfrm>
            <a:off x="0" y="4515966"/>
            <a:ext cx="9144000" cy="62753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3.pn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7.pn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8.xml"/><Relationship Id="rId5" Type="http://schemas.openxmlformats.org/officeDocument/2006/relationships/slide" Target="slide22.xml"/><Relationship Id="rId4" Type="http://schemas.openxmlformats.org/officeDocument/2006/relationships/slide" Target="slide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hyperlink" Target="&#19971;&#24425;&#19977;&#19979;&#23383;&#35789;&#21548;&#20889;10&#32440;&#30340;&#21457;&#26126;.mp4" TargetMode="Externa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36.jpeg"/><Relationship Id="rId2" Type="http://schemas.openxmlformats.org/officeDocument/2006/relationships/image" Target="../media/image25.jpeg"/><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8.jpe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jpeg"/><Relationship Id="rId1" Type="http://schemas.openxmlformats.org/officeDocument/2006/relationships/image" Target="../media/image38.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jpeg"/><Relationship Id="rId2" Type="http://schemas.openxmlformats.org/officeDocument/2006/relationships/image" Target="../media/image41.pn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jpeg"/><Relationship Id="rId1" Type="http://schemas.openxmlformats.org/officeDocument/2006/relationships/image" Target="../media/image3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5.jpeg"/><Relationship Id="rId2" Type="http://schemas.openxmlformats.org/officeDocument/2006/relationships/image" Target="../media/image39.jpeg"/><Relationship Id="rId1" Type="http://schemas.openxmlformats.org/officeDocument/2006/relationships/image" Target="../media/image4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hyperlink" Target="&#38142;&#25509;2&#65306;&#27431;&#27954;.pptx" TargetMode="External"/><Relationship Id="rId1" Type="http://schemas.openxmlformats.org/officeDocument/2006/relationships/hyperlink" Target="&#38142;&#25509;1&#65306;&#38463;&#25289;&#20271;&#19990;&#30028;.pptx" TargetMode="Externa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7.png"/><Relationship Id="rId1"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9.png"/><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1.png"/><Relationship Id="rId1" Type="http://schemas.openxmlformats.org/officeDocument/2006/relationships/image" Target="../media/image50.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0.png"/><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hyperlink" Target="&#19971;&#24425;-&#35838;&#25991;&#26391;&#35835;-10&#32440;&#30340;&#21457;&#26126;.mp4" TargetMode="Externa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14.png"/><Relationship Id="rId1" Type="http://schemas.openxmlformats.org/officeDocument/2006/relationships/hyperlink" Target="&#19977;&#19979;&#29983;&#23383;&#35270;&#39057;10&#32440;&#30340;&#21457;&#26126;.mp4" TargetMode="Externa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xml"/><Relationship Id="rId4" Type="http://schemas.openxmlformats.org/officeDocument/2006/relationships/image" Target="../media/image21.png"/><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03425"/>
          <p:cNvSpPr txBox="1">
            <a:spLocks noChangeArrowheads="1"/>
          </p:cNvSpPr>
          <p:nvPr/>
        </p:nvSpPr>
        <p:spPr bwMode="auto">
          <a:xfrm>
            <a:off x="5111750" y="1628775"/>
            <a:ext cx="4032250" cy="1754326"/>
          </a:xfrm>
          <a:prstGeom prst="rect">
            <a:avLst/>
          </a:prstGeom>
          <a:noFill/>
          <a:ln w="9525">
            <a:noFill/>
            <a:miter lim="800000"/>
          </a:ln>
        </p:spPr>
        <p:txBody>
          <a:bodyPr>
            <a:spAutoFit/>
          </a:bodyPr>
          <a:lstStyle/>
          <a:p>
            <a:pPr>
              <a:spcBef>
                <a:spcPct val="50000"/>
              </a:spcBef>
            </a:pPr>
            <a:r>
              <a:rPr lang="zh-CN" altLang="en-US" sz="5400" b="1" dirty="0" smtClean="0">
                <a:solidFill>
                  <a:schemeClr val="accent2"/>
                </a:solidFill>
                <a:latin typeface="Tahoma" panose="020B0604030504040204" pitchFamily="34" charset="0"/>
                <a:ea typeface="黑体" panose="02010609060101010101" pitchFamily="49" charset="-122"/>
              </a:rPr>
              <a:t>纸的发明</a:t>
            </a:r>
            <a:r>
              <a:rPr lang="en-US" altLang="zh-CN" sz="5400" b="1" dirty="0" smtClean="0">
                <a:solidFill>
                  <a:schemeClr val="accent2"/>
                </a:solidFill>
                <a:latin typeface="Tahoma" panose="020B0604030504040204" pitchFamily="34" charset="0"/>
                <a:ea typeface="黑体" panose="02010609060101010101" pitchFamily="49" charset="-122"/>
              </a:rPr>
              <a:t>PPT</a:t>
            </a:r>
            <a:endParaRPr lang="zh-CN" altLang="en-US" sz="4000" dirty="0">
              <a:solidFill>
                <a:srgbClr val="FF0000"/>
              </a:solidFill>
              <a:latin typeface="Tahoma" panose="020B0604030504040204" pitchFamily="34" charset="0"/>
              <a:ea typeface="华文新魏" panose="02010800040101010101" pitchFamily="2" charset="-122"/>
            </a:endParaRPr>
          </a:p>
        </p:txBody>
      </p:sp>
      <p:sp>
        <p:nvSpPr>
          <p:cNvPr id="8" name="文本框 103426"/>
          <p:cNvSpPr txBox="1">
            <a:spLocks noChangeArrowheads="1"/>
          </p:cNvSpPr>
          <p:nvPr/>
        </p:nvSpPr>
        <p:spPr bwMode="auto">
          <a:xfrm>
            <a:off x="3132138" y="620713"/>
            <a:ext cx="1657350" cy="1433512"/>
          </a:xfrm>
          <a:prstGeom prst="rect">
            <a:avLst/>
          </a:prstGeom>
          <a:noFill/>
          <a:ln w="9525">
            <a:noFill/>
            <a:miter lim="800000"/>
          </a:ln>
        </p:spPr>
        <p:txBody>
          <a:bodyPr>
            <a:spAutoFit/>
          </a:bodyPr>
          <a:lstStyle/>
          <a:p>
            <a:pPr>
              <a:spcBef>
                <a:spcPct val="50000"/>
              </a:spcBef>
            </a:pPr>
            <a:r>
              <a:rPr lang="zh-CN" altLang="en-US" sz="8800" b="1">
                <a:solidFill>
                  <a:srgbClr val="FF0000"/>
                </a:solidFill>
                <a:latin typeface="Tahoma" panose="020B0604030504040204" pitchFamily="34" charset="0"/>
                <a:ea typeface="华文新魏" panose="02010800040101010101" pitchFamily="2" charset="-122"/>
              </a:rPr>
              <a:t>纸</a:t>
            </a:r>
            <a:endParaRPr lang="zh-CN" altLang="en-US" sz="8800" b="1">
              <a:solidFill>
                <a:srgbClr val="FF0000"/>
              </a:solidFill>
              <a:latin typeface="Tahoma" panose="020B0604030504040204" pitchFamily="34" charset="0"/>
              <a:ea typeface="华文新魏" panose="02010800040101010101" pitchFamily="2" charset="-122"/>
            </a:endParaRPr>
          </a:p>
        </p:txBody>
      </p:sp>
      <p:pic>
        <p:nvPicPr>
          <p:cNvPr id="9" name="图片 8" descr="纸"/>
          <p:cNvPicPr>
            <a:picLocks noChangeAspect="1" noChangeArrowheads="1"/>
          </p:cNvPicPr>
          <p:nvPr/>
        </p:nvPicPr>
        <p:blipFill>
          <a:blip r:embed="rId1" cstate="print"/>
          <a:srcRect r="3538"/>
          <a:stretch>
            <a:fillRect/>
          </a:stretch>
        </p:blipFill>
        <p:spPr bwMode="auto">
          <a:xfrm>
            <a:off x="-36512" y="-20538"/>
            <a:ext cx="9180512" cy="5143500"/>
          </a:xfrm>
          <a:prstGeom prst="rect">
            <a:avLst/>
          </a:prstGeom>
          <a:noFill/>
          <a:ln w="9525">
            <a:noFill/>
            <a:miter lim="800000"/>
            <a:headEnd/>
            <a:tailEnd/>
          </a:ln>
        </p:spPr>
      </p:pic>
      <p:sp>
        <p:nvSpPr>
          <p:cNvPr id="12" name="文本框 103426"/>
          <p:cNvSpPr txBox="1">
            <a:spLocks noChangeArrowheads="1"/>
          </p:cNvSpPr>
          <p:nvPr/>
        </p:nvSpPr>
        <p:spPr bwMode="auto">
          <a:xfrm>
            <a:off x="6659066" y="490166"/>
            <a:ext cx="1657350" cy="1433512"/>
          </a:xfrm>
          <a:prstGeom prst="rect">
            <a:avLst/>
          </a:prstGeom>
          <a:noFill/>
          <a:ln w="9525">
            <a:noFill/>
            <a:miter lim="800000"/>
          </a:ln>
        </p:spPr>
        <p:txBody>
          <a:bodyPr>
            <a:spAutoFit/>
          </a:bodyPr>
          <a:lstStyle/>
          <a:p>
            <a:pPr>
              <a:spcBef>
                <a:spcPct val="50000"/>
              </a:spcBef>
            </a:pPr>
            <a:r>
              <a:rPr lang="zh-CN" altLang="en-US" sz="8800" b="1" dirty="0">
                <a:solidFill>
                  <a:srgbClr val="FF0000"/>
                </a:solidFill>
                <a:latin typeface="Tahoma" panose="020B0604030504040204" pitchFamily="34" charset="0"/>
                <a:ea typeface="华文新魏" panose="02010800040101010101" pitchFamily="2" charset="-122"/>
              </a:rPr>
              <a:t>纸</a:t>
            </a:r>
            <a:endParaRPr lang="zh-CN" altLang="en-US" sz="8800" b="1" dirty="0">
              <a:solidFill>
                <a:srgbClr val="FF0000"/>
              </a:solidFill>
              <a:latin typeface="Tahoma" panose="020B0604030504040204" pitchFamily="34" charset="0"/>
              <a:ea typeface="华文新魏" panose="02010800040101010101" pitchFamily="2" charset="-122"/>
            </a:endParaRPr>
          </a:p>
        </p:txBody>
      </p:sp>
      <p:pic>
        <p:nvPicPr>
          <p:cNvPr id="1027" name="Picture 3"/>
          <p:cNvPicPr>
            <a:picLocks noChangeAspect="1" noChangeArrowheads="1"/>
          </p:cNvPicPr>
          <p:nvPr/>
        </p:nvPicPr>
        <p:blipFill>
          <a:blip r:embed="rId2" cstate="print"/>
          <a:srcRect/>
          <a:stretch>
            <a:fillRect/>
          </a:stretch>
        </p:blipFill>
        <p:spPr bwMode="auto">
          <a:xfrm>
            <a:off x="1547664" y="699542"/>
            <a:ext cx="6480720" cy="3744416"/>
          </a:xfrm>
          <a:prstGeom prst="rect">
            <a:avLst/>
          </a:prstGeom>
          <a:noFill/>
          <a:ln w="9525">
            <a:noFill/>
            <a:miter lim="800000"/>
            <a:headEnd/>
            <a:tailEnd/>
          </a:ln>
        </p:spPr>
      </p:pic>
      <p:sp>
        <p:nvSpPr>
          <p:cNvPr id="10" name="矩形 9"/>
          <p:cNvSpPr/>
          <p:nvPr/>
        </p:nvSpPr>
        <p:spPr>
          <a:xfrm>
            <a:off x="2699792" y="1001803"/>
            <a:ext cx="2736304" cy="3108543"/>
          </a:xfrm>
          <a:prstGeom prst="rect">
            <a:avLst/>
          </a:prstGeom>
        </p:spPr>
        <p:txBody>
          <a:bodyPr wrap="square">
            <a:spAutoFit/>
          </a:bodyPr>
          <a:lstStyle/>
          <a:p>
            <a:pPr>
              <a:spcBef>
                <a:spcPct val="50000"/>
              </a:spcBef>
            </a:pPr>
            <a:r>
              <a:rPr lang="zh-CN" altLang="en-US" sz="2800" b="1" dirty="0" smtClean="0">
                <a:solidFill>
                  <a:srgbClr val="0000FF"/>
                </a:solidFill>
                <a:latin typeface="Tahoma" panose="020B0604030504040204" pitchFamily="34" charset="0"/>
                <a:ea typeface="黑体" panose="02010609060101010101" pitchFamily="49" charset="-122"/>
              </a:rPr>
              <a:t>猜谜：</a:t>
            </a:r>
            <a:endParaRPr lang="zh-CN" altLang="en-US" sz="2800" b="1" dirty="0" smtClean="0">
              <a:solidFill>
                <a:srgbClr val="0000FF"/>
              </a:solidFill>
              <a:latin typeface="Tahoma" panose="020B0604030504040204" pitchFamily="34" charset="0"/>
              <a:ea typeface="黑体" panose="02010609060101010101" pitchFamily="49" charset="-122"/>
            </a:endParaRPr>
          </a:p>
          <a:p>
            <a:pPr>
              <a:spcBef>
                <a:spcPct val="50000"/>
              </a:spcBef>
            </a:pPr>
            <a:r>
              <a:rPr lang="zh-CN" altLang="en-US" sz="2800" b="1" dirty="0" smtClean="0">
                <a:solidFill>
                  <a:srgbClr val="FF0000"/>
                </a:solidFill>
                <a:latin typeface="楷体" panose="02010609060101010101" pitchFamily="49" charset="-122"/>
                <a:ea typeface="楷体" panose="02010609060101010101" pitchFamily="49" charset="-122"/>
              </a:rPr>
              <a:t>生得轻巧白净，</a:t>
            </a:r>
            <a:endParaRPr lang="zh-CN" altLang="en-US" sz="2800" b="1" dirty="0" smtClean="0">
              <a:solidFill>
                <a:srgbClr val="FF0000"/>
              </a:solidFill>
              <a:latin typeface="楷体" panose="02010609060101010101" pitchFamily="49" charset="-122"/>
              <a:ea typeface="楷体" panose="02010609060101010101" pitchFamily="49" charset="-122"/>
            </a:endParaRPr>
          </a:p>
          <a:p>
            <a:pPr>
              <a:spcBef>
                <a:spcPct val="50000"/>
              </a:spcBef>
            </a:pPr>
            <a:r>
              <a:rPr lang="zh-CN" altLang="en-US" sz="2800" b="1" dirty="0" smtClean="0">
                <a:solidFill>
                  <a:srgbClr val="FF0000"/>
                </a:solidFill>
                <a:latin typeface="楷体" panose="02010609060101010101" pitchFamily="49" charset="-122"/>
                <a:ea typeface="楷体" panose="02010609060101010101" pitchFamily="49" charset="-122"/>
              </a:rPr>
              <a:t>中国创造发明。</a:t>
            </a:r>
            <a:endParaRPr lang="zh-CN" altLang="en-US" sz="2800" b="1" dirty="0" smtClean="0">
              <a:solidFill>
                <a:srgbClr val="FF0000"/>
              </a:solidFill>
              <a:latin typeface="楷体" panose="02010609060101010101" pitchFamily="49" charset="-122"/>
              <a:ea typeface="楷体" panose="02010609060101010101" pitchFamily="49" charset="-122"/>
            </a:endParaRPr>
          </a:p>
          <a:p>
            <a:pPr>
              <a:spcBef>
                <a:spcPct val="50000"/>
              </a:spcBef>
            </a:pPr>
            <a:r>
              <a:rPr lang="zh-CN" altLang="en-US" sz="2800" b="1" dirty="0" smtClean="0">
                <a:solidFill>
                  <a:srgbClr val="FF0000"/>
                </a:solidFill>
                <a:latin typeface="楷体" panose="02010609060101010101" pitchFamily="49" charset="-122"/>
                <a:ea typeface="楷体" panose="02010609060101010101" pitchFamily="49" charset="-122"/>
              </a:rPr>
              <a:t>传播文化知识，</a:t>
            </a:r>
            <a:endParaRPr lang="zh-CN" altLang="en-US" sz="2800" b="1" dirty="0" smtClean="0">
              <a:solidFill>
                <a:srgbClr val="FF0000"/>
              </a:solidFill>
              <a:latin typeface="楷体" panose="02010609060101010101" pitchFamily="49" charset="-122"/>
              <a:ea typeface="楷体" panose="02010609060101010101" pitchFamily="49" charset="-122"/>
            </a:endParaRPr>
          </a:p>
          <a:p>
            <a:pPr>
              <a:spcBef>
                <a:spcPct val="50000"/>
              </a:spcBef>
            </a:pPr>
            <a:r>
              <a:rPr lang="zh-CN" altLang="en-US" sz="2800" b="1" dirty="0" smtClean="0">
                <a:solidFill>
                  <a:srgbClr val="FF0000"/>
                </a:solidFill>
                <a:latin typeface="楷体" panose="02010609060101010101" pitchFamily="49" charset="-122"/>
                <a:ea typeface="楷体" panose="02010609060101010101" pitchFamily="49" charset="-122"/>
              </a:rPr>
              <a:t>深受人类欢迎。</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nodeType="clickEffect">
                                  <p:stCondLst>
                                    <p:cond delay="0"/>
                                  </p:stCondLst>
                                  <p:childTnLst>
                                    <p:animEffect transition="out" filter="slide(fromBottom)">
                                      <p:cBhvr>
                                        <p:cTn id="6" dur="500"/>
                                        <p:tgtEl>
                                          <p:spTgt spid="1027"/>
                                        </p:tgtEl>
                                      </p:cBhvr>
                                    </p:animEffect>
                                    <p:set>
                                      <p:cBhvr>
                                        <p:cTn id="7" dur="1" fill="hold">
                                          <p:stCondLst>
                                            <p:cond delay="4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843558"/>
            <a:ext cx="4104456" cy="848309"/>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结合字义识记：</a:t>
            </a:r>
            <a:r>
              <a:rPr lang="zh-CN" altLang="en-US" sz="4000" b="1" dirty="0" smtClean="0">
                <a:latin typeface="黑体" panose="02010609060101010101" pitchFamily="49" charset="-122"/>
                <a:ea typeface="黑体" panose="02010609060101010101" pitchFamily="49" charset="-122"/>
              </a:rPr>
              <a:t>洲</a:t>
            </a:r>
            <a:endParaRPr lang="en-US" altLang="zh-CN" sz="4000" dirty="0">
              <a:latin typeface="黑体" panose="02010609060101010101" pitchFamily="49" charset="-122"/>
              <a:ea typeface="黑体" panose="02010609060101010101" pitchFamily="49" charset="-122"/>
            </a:endParaRPr>
          </a:p>
        </p:txBody>
      </p:sp>
      <p:sp>
        <p:nvSpPr>
          <p:cNvPr id="3" name="TextBox 2"/>
          <p:cNvSpPr txBox="1"/>
          <p:nvPr/>
        </p:nvSpPr>
        <p:spPr>
          <a:xfrm>
            <a:off x="1773306" y="2067694"/>
            <a:ext cx="6317468" cy="692497"/>
          </a:xfrm>
          <a:prstGeom prst="rect">
            <a:avLst/>
          </a:prstGeom>
          <a:noFill/>
        </p:spPr>
        <p:txBody>
          <a:bodyPr wrap="square" lIns="68580" tIns="34290" rIns="68580" bIns="34290" rtlCol="0">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“洲”</a:t>
            </a:r>
            <a:r>
              <a:rPr lang="zh-CN" altLang="en-US" sz="3200" dirty="0" smtClean="0">
                <a:solidFill>
                  <a:srgbClr val="FF0000"/>
                </a:solidFill>
                <a:latin typeface="黑体" panose="02010609060101010101" pitchFamily="49" charset="-122"/>
                <a:ea typeface="黑体" panose="02010609060101010101" pitchFamily="49" charset="-122"/>
              </a:rPr>
              <a:t>指水中的陆地</a:t>
            </a:r>
            <a:r>
              <a:rPr lang="zh-CN" altLang="en-US" sz="3200" dirty="0" smtClean="0">
                <a:latin typeface="黑体" panose="02010609060101010101" pitchFamily="49" charset="-122"/>
                <a:ea typeface="黑体" panose="02010609060101010101" pitchFamily="49" charset="-122"/>
              </a:rPr>
              <a:t>，因此带有</a:t>
            </a:r>
            <a:r>
              <a:rPr lang="zh-CN" altLang="en-US" sz="3200" dirty="0" smtClean="0">
                <a:solidFill>
                  <a:srgbClr val="FF0000"/>
                </a:solidFill>
                <a:latin typeface="黑体" panose="02010609060101010101" pitchFamily="49" charset="-122"/>
                <a:ea typeface="黑体" panose="02010609060101010101" pitchFamily="49" charset="-122"/>
              </a:rPr>
              <a:t>氵</a:t>
            </a:r>
            <a:r>
              <a:rPr lang="zh-CN" altLang="en-US" sz="3200" dirty="0" smtClean="0">
                <a:latin typeface="黑体" panose="02010609060101010101" pitchFamily="49" charset="-122"/>
                <a:ea typeface="黑体" panose="02010609060101010101" pitchFamily="49" charset="-122"/>
              </a:rPr>
              <a:t>。</a:t>
            </a:r>
            <a:r>
              <a:rPr lang="en-US" altLang="zh-CN" sz="3200" dirty="0" smtClean="0">
                <a:latin typeface="黑体" panose="02010609060101010101" pitchFamily="49" charset="-122"/>
                <a:ea typeface="黑体" panose="02010609060101010101" pitchFamily="49" charset="-122"/>
              </a:rPr>
              <a:t>        </a:t>
            </a:r>
            <a:endParaRPr lang="en-US" altLang="zh-CN"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验</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300462" y="1228812"/>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sz="5000" dirty="0" err="1" smtClean="0">
                <a:latin typeface="黑体" panose="02010609060101010101" pitchFamily="49" charset="-122"/>
                <a:ea typeface="黑体" panose="02010609060101010101" pitchFamily="49" charset="-122"/>
              </a:rPr>
              <a:t>yàn</a:t>
            </a:r>
            <a:endParaRPr lang="zh-CN" altLang="en-US" sz="5000" dirty="0">
              <a:solidFill>
                <a:prstClr val="black"/>
              </a:solidFill>
              <a:latin typeface="黑体" panose="02010609060101010101" pitchFamily="49" charset="-122"/>
              <a:ea typeface="黑体" panose="02010609060101010101" pitchFamily="49" charset="-122"/>
              <a:cs typeface="汉语拼音" panose="020B0604020202020204" pitchFamily="34" charset="0"/>
            </a:endParaRPr>
          </a:p>
        </p:txBody>
      </p:sp>
      <p:sp>
        <p:nvSpPr>
          <p:cNvPr id="24" name="TextBox 23"/>
          <p:cNvSpPr txBox="1"/>
          <p:nvPr/>
        </p:nvSpPr>
        <p:spPr>
          <a:xfrm>
            <a:off x="4283968" y="1995686"/>
            <a:ext cx="4104456" cy="2654573"/>
          </a:xfrm>
          <a:prstGeom prst="rect">
            <a:avLst/>
          </a:prstGeom>
          <a:noFill/>
        </p:spPr>
        <p:txBody>
          <a:bodyPr wrap="square" lIns="68580" tIns="34290" rIns="68580" bIns="34290" rtlCol="0">
            <a:spAutoFit/>
          </a:bodyPr>
          <a:lstStyle/>
          <a:p>
            <a:pPr>
              <a:lnSpc>
                <a:spcPct val="150000"/>
              </a:lnSpc>
            </a:pPr>
            <a:r>
              <a:rPr lang="zh-CN" altLang="en-US" sz="2800" b="1" dirty="0" smtClean="0">
                <a:solidFill>
                  <a:srgbClr val="0000FF"/>
                </a:solidFill>
                <a:latin typeface="楷体" panose="02010609060101010101" pitchFamily="49" charset="-122"/>
                <a:ea typeface="楷体" panose="02010609060101010101" pitchFamily="49" charset="-122"/>
              </a:rPr>
              <a:t>巧</a:t>
            </a:r>
            <a:r>
              <a:rPr lang="zh-CN" altLang="en-US" sz="2800" b="1" dirty="0">
                <a:solidFill>
                  <a:srgbClr val="0000FF"/>
                </a:solidFill>
                <a:latin typeface="楷体" panose="02010609060101010101" pitchFamily="49" charset="-122"/>
                <a:ea typeface="楷体" panose="02010609060101010101" pitchFamily="49" charset="-122"/>
              </a:rPr>
              <a:t>记</a:t>
            </a:r>
            <a:r>
              <a:rPr lang="zh-CN" altLang="en-US" sz="2800"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马在小屋旁</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屋里两根梁</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还有鸟三只</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卧在梁中央</a:t>
            </a:r>
            <a:endParaRPr lang="en-US" altLang="zh-CN" sz="2800" b="1" dirty="0">
              <a:latin typeface="楷体" panose="02010609060101010101" pitchFamily="49" charset="-122"/>
              <a:ea typeface="楷体" panose="02010609060101010101" pitchFamily="49" charset="-122"/>
            </a:endParaRPr>
          </a:p>
        </p:txBody>
      </p:sp>
      <p:sp>
        <p:nvSpPr>
          <p:cNvPr id="2" name="矩形 1"/>
          <p:cNvSpPr/>
          <p:nvPr/>
        </p:nvSpPr>
        <p:spPr>
          <a:xfrm>
            <a:off x="2803679" y="2859782"/>
            <a:ext cx="333484" cy="160736"/>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黑体" panose="02010609060101010101" pitchFamily="49" charset="-122"/>
            </a:endParaRPr>
          </a:p>
        </p:txBody>
      </p:sp>
      <p:sp>
        <p:nvSpPr>
          <p:cNvPr id="4" name="线形标注 2 3"/>
          <p:cNvSpPr/>
          <p:nvPr/>
        </p:nvSpPr>
        <p:spPr>
          <a:xfrm>
            <a:off x="4463973" y="1312593"/>
            <a:ext cx="2700315" cy="540060"/>
          </a:xfrm>
          <a:prstGeom prst="borderCallout2">
            <a:avLst>
              <a:gd name="adj1" fmla="val 18750"/>
              <a:gd name="adj2" fmla="val -8333"/>
              <a:gd name="adj3" fmla="val 18750"/>
              <a:gd name="adj4" fmla="val -16667"/>
              <a:gd name="adj5" fmla="val 289961"/>
              <a:gd name="adj6" fmla="val -50999"/>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这一</a:t>
            </a:r>
            <a:r>
              <a:rPr lang="zh-CN" altLang="en-US" sz="2800" dirty="0" smtClean="0">
                <a:solidFill>
                  <a:srgbClr val="FF0000"/>
                </a:solidFill>
                <a:latin typeface="黑体" panose="02010609060101010101" pitchFamily="49" charset="-122"/>
                <a:ea typeface="黑体" panose="02010609060101010101" pitchFamily="49" charset="-122"/>
              </a:rPr>
              <a:t>笔是短横。</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grpSp>
        <p:nvGrpSpPr>
          <p:cNvPr id="52" name="组合 51"/>
          <p:cNvGrpSpPr/>
          <p:nvPr/>
        </p:nvGrpSpPr>
        <p:grpSpPr>
          <a:xfrm>
            <a:off x="3635896" y="627534"/>
            <a:ext cx="456833" cy="456366"/>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录</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300462" y="1091267"/>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smtClean="0">
                <a:solidFill>
                  <a:prstClr val="black"/>
                </a:solidFill>
                <a:latin typeface="黑体" panose="02010609060101010101" pitchFamily="49" charset="-122"/>
                <a:ea typeface="黑体" panose="02010609060101010101" pitchFamily="49" charset="-122"/>
                <a:cs typeface="汉语拼音" panose="020B0604020202020204" pitchFamily="34" charset="0"/>
              </a:rPr>
              <a:t>lù</a:t>
            </a:r>
            <a:endParaRPr lang="zh-CN" altLang="en-US" sz="5000" dirty="0">
              <a:solidFill>
                <a:prstClr val="black"/>
              </a:solidFill>
              <a:latin typeface="黑体" panose="02010609060101010101" pitchFamily="49" charset="-122"/>
              <a:ea typeface="黑体" panose="02010609060101010101" pitchFamily="49" charset="-122"/>
              <a:cs typeface="汉语拼音" panose="020B0604020202020204" pitchFamily="34" charset="0"/>
            </a:endParaRPr>
          </a:p>
        </p:txBody>
      </p:sp>
      <p:sp>
        <p:nvSpPr>
          <p:cNvPr id="4" name="线形标注 2 3"/>
          <p:cNvSpPr/>
          <p:nvPr/>
        </p:nvSpPr>
        <p:spPr>
          <a:xfrm>
            <a:off x="3707905" y="1091267"/>
            <a:ext cx="2520279" cy="540419"/>
          </a:xfrm>
          <a:prstGeom prst="borderCallout2">
            <a:avLst>
              <a:gd name="adj1" fmla="val 96561"/>
              <a:gd name="adj2" fmla="val 49860"/>
              <a:gd name="adj3" fmla="val 96896"/>
              <a:gd name="adj4" fmla="val 50822"/>
              <a:gd name="adj5" fmla="val 366323"/>
              <a:gd name="adj6" fmla="val -39568"/>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anose="02010609060101010101" pitchFamily="49" charset="-122"/>
                <a:ea typeface="黑体" panose="02010609060101010101" pitchFamily="49" charset="-122"/>
              </a:rPr>
              <a:t>此处是两笔。</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16" name="TextBox 15"/>
          <p:cNvSpPr txBox="1"/>
          <p:nvPr/>
        </p:nvSpPr>
        <p:spPr>
          <a:xfrm>
            <a:off x="4123210" y="2283718"/>
            <a:ext cx="1240878" cy="500137"/>
          </a:xfrm>
          <a:prstGeom prst="rect">
            <a:avLst/>
          </a:prstGeom>
          <a:noFill/>
        </p:spPr>
        <p:txBody>
          <a:bodyPr wrap="square" lIns="68580" tIns="34290" rIns="68580" bIns="34290" rtlCol="0">
            <a:spAutoFit/>
          </a:bodyPr>
          <a:lstStyle/>
          <a:p>
            <a:pPr algn="just"/>
            <a:r>
              <a:rPr lang="zh-CN" altLang="en-US" sz="2800" dirty="0" smtClean="0">
                <a:solidFill>
                  <a:srgbClr val="0000FF"/>
                </a:solidFill>
                <a:latin typeface="黑体" panose="02010609060101010101" pitchFamily="49" charset="-122"/>
                <a:ea typeface="黑体" panose="02010609060101010101" pitchFamily="49" charset="-122"/>
              </a:rPr>
              <a:t>记录</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7" name="TextBox 6"/>
          <p:cNvSpPr txBox="1"/>
          <p:nvPr/>
        </p:nvSpPr>
        <p:spPr>
          <a:xfrm>
            <a:off x="5076056" y="2283718"/>
            <a:ext cx="3221606" cy="1792798"/>
          </a:xfrm>
          <a:prstGeom prst="rect">
            <a:avLst/>
          </a:prstGeom>
          <a:noFill/>
        </p:spPr>
        <p:txBody>
          <a:bodyPr wrap="square" lIns="68580" tIns="34290" rIns="68580" bIns="34290" rtlCol="0">
            <a:spAutoFit/>
          </a:bodyPr>
          <a:lstStyle/>
          <a:p>
            <a:pPr algn="just"/>
            <a:r>
              <a:rPr lang="zh-CN" altLang="en-US" sz="2800" b="1" dirty="0" smtClean="0">
                <a:latin typeface="楷体" panose="02010609060101010101" pitchFamily="49" charset="-122"/>
                <a:ea typeface="楷体" panose="02010609060101010101" pitchFamily="49" charset="-122"/>
              </a:rPr>
              <a:t>指把所见所闻通过一定的手段保留下来，并作为信息传递开去。</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1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timgsa.baidu.com/timg?image&amp;quality=80&amp;size=b9999_10000&amp;sec=1540821404695&amp;di=dc78a585a8af03132c5ae78f6b9ac23c&amp;imgtype=0&amp;src=http%3A%2F%2Fpic28.photophoto.cn%2F20130809%2F0009021114797481_b.jpg"/>
          <p:cNvPicPr>
            <a:picLocks noChangeAspect="1" noChangeArrowheads="1"/>
          </p:cNvPicPr>
          <p:nvPr/>
        </p:nvPicPr>
        <p:blipFill>
          <a:blip r:embed="rId1" cstate="print">
            <a:clrChange>
              <a:clrFrom>
                <a:srgbClr val="FFFFFF"/>
              </a:clrFrom>
              <a:clrTo>
                <a:srgbClr val="FFFFFF">
                  <a:alpha val="0"/>
                </a:srgbClr>
              </a:clrTo>
            </a:clrChange>
          </a:blip>
          <a:srcRect b="6236"/>
          <a:stretch>
            <a:fillRect/>
          </a:stretch>
        </p:blipFill>
        <p:spPr bwMode="auto">
          <a:xfrm>
            <a:off x="5701576" y="1347614"/>
            <a:ext cx="3203848" cy="2376264"/>
          </a:xfrm>
          <a:prstGeom prst="rect">
            <a:avLst/>
          </a:prstGeom>
          <a:noFill/>
        </p:spPr>
      </p:pic>
      <p:grpSp>
        <p:nvGrpSpPr>
          <p:cNvPr id="3" name="组合 2"/>
          <p:cNvGrpSpPr/>
          <p:nvPr/>
        </p:nvGrpSpPr>
        <p:grpSpPr>
          <a:xfrm>
            <a:off x="3387260" y="573514"/>
            <a:ext cx="456833" cy="456366"/>
            <a:chOff x="631825" y="5181600"/>
            <a:chExt cx="1554163" cy="1552575"/>
          </a:xfrm>
        </p:grpSpPr>
        <p:sp>
          <p:nvSpPr>
            <p:cNvPr id="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0"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1"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2"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3"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4"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5"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6"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7"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8"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19"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0"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1"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2"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3"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4"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5"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6"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7"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8"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29"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0"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1"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2"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3"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4"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sp>
          <p:nvSpPr>
            <p:cNvPr id="35"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a typeface="黑体" panose="02010609060101010101" pitchFamily="49" charset="-122"/>
              </a:endParaRPr>
            </a:p>
          </p:txBody>
        </p:sp>
      </p:grpSp>
      <p:sp>
        <p:nvSpPr>
          <p:cNvPr id="36" name="TextBox 11"/>
          <p:cNvSpPr txBox="1">
            <a:spLocks noChangeArrowheads="1"/>
          </p:cNvSpPr>
          <p:nvPr/>
        </p:nvSpPr>
        <p:spPr bwMode="auto">
          <a:xfrm>
            <a:off x="3876705" y="50162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识字游戏</a:t>
            </a:r>
            <a:endParaRPr lang="zh-CN" altLang="en-US" sz="3300" b="1" dirty="0">
              <a:latin typeface="楷体" panose="02010609060101010101" pitchFamily="49" charset="-122"/>
              <a:ea typeface="楷体" panose="02010609060101010101" pitchFamily="49" charset="-122"/>
            </a:endParaRPr>
          </a:p>
        </p:txBody>
      </p:sp>
      <p:sp>
        <p:nvSpPr>
          <p:cNvPr id="37" name="矩形 3"/>
          <p:cNvSpPr>
            <a:spLocks noChangeArrowheads="1"/>
          </p:cNvSpPr>
          <p:nvPr/>
        </p:nvSpPr>
        <p:spPr bwMode="auto">
          <a:xfrm>
            <a:off x="304799" y="830629"/>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b="1" dirty="0" smtClean="0">
                <a:solidFill>
                  <a:srgbClr val="0000FF"/>
                </a:solidFill>
                <a:ea typeface="黑体" panose="02010609060101010101" pitchFamily="49" charset="-122"/>
              </a:rPr>
              <a:t>树皮造纸</a:t>
            </a:r>
            <a:endParaRPr lang="zh-CN" altLang="en-US" sz="3200" b="1" dirty="0">
              <a:solidFill>
                <a:srgbClr val="0000FF"/>
              </a:solidFill>
              <a:ea typeface="黑体" panose="02010609060101010101" pitchFamily="49" charset="-122"/>
            </a:endParaRPr>
          </a:p>
        </p:txBody>
      </p:sp>
      <p:grpSp>
        <p:nvGrpSpPr>
          <p:cNvPr id="38" name="组合 37"/>
          <p:cNvGrpSpPr/>
          <p:nvPr/>
        </p:nvGrpSpPr>
        <p:grpSpPr>
          <a:xfrm>
            <a:off x="251520" y="1563639"/>
            <a:ext cx="1111202" cy="1080119"/>
            <a:chOff x="251520" y="1563639"/>
            <a:chExt cx="1111202" cy="1080119"/>
          </a:xfrm>
        </p:grpSpPr>
        <p:sp>
          <p:nvSpPr>
            <p:cNvPr id="39" name="矩形 48"/>
            <p:cNvSpPr>
              <a:spLocks noChangeArrowheads="1"/>
            </p:cNvSpPr>
            <p:nvPr/>
          </p:nvSpPr>
          <p:spPr bwMode="auto">
            <a:xfrm>
              <a:off x="251520" y="1997427"/>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创造</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0" name="Picture 2"/>
            <p:cNvPicPr>
              <a:picLocks noChangeAspect="1" noChangeArrowheads="1"/>
            </p:cNvPicPr>
            <p:nvPr/>
          </p:nvPicPr>
          <p:blipFill>
            <a:blip r:embed="rId2" cstate="print"/>
            <a:srcRect/>
            <a:stretch>
              <a:fillRect/>
            </a:stretch>
          </p:blipFill>
          <p:spPr bwMode="auto">
            <a:xfrm>
              <a:off x="395536" y="1563639"/>
              <a:ext cx="936104" cy="535722"/>
            </a:xfrm>
            <a:prstGeom prst="rect">
              <a:avLst/>
            </a:prstGeom>
            <a:noFill/>
            <a:ln w="9525">
              <a:noFill/>
              <a:miter lim="800000"/>
              <a:headEnd/>
              <a:tailEnd/>
            </a:ln>
          </p:spPr>
        </p:pic>
      </p:grpSp>
      <p:grpSp>
        <p:nvGrpSpPr>
          <p:cNvPr id="41" name="组合 40"/>
          <p:cNvGrpSpPr/>
          <p:nvPr/>
        </p:nvGrpSpPr>
        <p:grpSpPr>
          <a:xfrm>
            <a:off x="2092646" y="2859782"/>
            <a:ext cx="1111202" cy="1078379"/>
            <a:chOff x="2092646" y="2859782"/>
            <a:chExt cx="1111202" cy="1078379"/>
          </a:xfrm>
        </p:grpSpPr>
        <p:sp>
          <p:nvSpPr>
            <p:cNvPr id="42" name="矩形 48"/>
            <p:cNvSpPr>
              <a:spLocks noChangeArrowheads="1"/>
            </p:cNvSpPr>
            <p:nvPr/>
          </p:nvSpPr>
          <p:spPr bwMode="auto">
            <a:xfrm>
              <a:off x="2092646" y="3291830"/>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欧洲</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3" name="Picture 2"/>
            <p:cNvPicPr>
              <a:picLocks noChangeAspect="1" noChangeArrowheads="1"/>
            </p:cNvPicPr>
            <p:nvPr/>
          </p:nvPicPr>
          <p:blipFill>
            <a:blip r:embed="rId2" cstate="print"/>
            <a:srcRect/>
            <a:stretch>
              <a:fillRect/>
            </a:stretch>
          </p:blipFill>
          <p:spPr bwMode="auto">
            <a:xfrm>
              <a:off x="2195736" y="2859782"/>
              <a:ext cx="936104" cy="535722"/>
            </a:xfrm>
            <a:prstGeom prst="rect">
              <a:avLst/>
            </a:prstGeom>
            <a:noFill/>
            <a:ln w="9525">
              <a:noFill/>
              <a:miter lim="800000"/>
              <a:headEnd/>
              <a:tailEnd/>
            </a:ln>
          </p:spPr>
        </p:pic>
      </p:grpSp>
      <p:grpSp>
        <p:nvGrpSpPr>
          <p:cNvPr id="44" name="组合 43"/>
          <p:cNvGrpSpPr/>
          <p:nvPr/>
        </p:nvGrpSpPr>
        <p:grpSpPr>
          <a:xfrm>
            <a:off x="796502" y="2859782"/>
            <a:ext cx="1111202" cy="1078379"/>
            <a:chOff x="796502" y="2859782"/>
            <a:chExt cx="1111202" cy="1078379"/>
          </a:xfrm>
        </p:grpSpPr>
        <p:sp>
          <p:nvSpPr>
            <p:cNvPr id="45" name="矩形 48"/>
            <p:cNvSpPr>
              <a:spLocks noChangeArrowheads="1"/>
            </p:cNvSpPr>
            <p:nvPr/>
          </p:nvSpPr>
          <p:spPr bwMode="auto">
            <a:xfrm>
              <a:off x="796502" y="3291830"/>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鲜美</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6" name="Picture 2"/>
            <p:cNvPicPr>
              <a:picLocks noChangeAspect="1" noChangeArrowheads="1"/>
            </p:cNvPicPr>
            <p:nvPr/>
          </p:nvPicPr>
          <p:blipFill>
            <a:blip r:embed="rId2" cstate="print"/>
            <a:srcRect/>
            <a:stretch>
              <a:fillRect/>
            </a:stretch>
          </p:blipFill>
          <p:spPr bwMode="auto">
            <a:xfrm>
              <a:off x="971600" y="2859782"/>
              <a:ext cx="936104" cy="535722"/>
            </a:xfrm>
            <a:prstGeom prst="rect">
              <a:avLst/>
            </a:prstGeom>
            <a:noFill/>
            <a:ln w="9525">
              <a:noFill/>
              <a:miter lim="800000"/>
              <a:headEnd/>
              <a:tailEnd/>
            </a:ln>
          </p:spPr>
        </p:pic>
      </p:grpSp>
      <p:grpSp>
        <p:nvGrpSpPr>
          <p:cNvPr id="47" name="组合 46"/>
          <p:cNvGrpSpPr/>
          <p:nvPr/>
        </p:nvGrpSpPr>
        <p:grpSpPr>
          <a:xfrm>
            <a:off x="1475656" y="1563638"/>
            <a:ext cx="1111202" cy="1080120"/>
            <a:chOff x="1475656" y="1563638"/>
            <a:chExt cx="1111202" cy="1080120"/>
          </a:xfrm>
        </p:grpSpPr>
        <p:sp>
          <p:nvSpPr>
            <p:cNvPr id="48" name="矩形 48"/>
            <p:cNvSpPr>
              <a:spLocks noChangeArrowheads="1"/>
            </p:cNvSpPr>
            <p:nvPr/>
          </p:nvSpPr>
          <p:spPr bwMode="auto">
            <a:xfrm>
              <a:off x="1475656" y="1997427"/>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记录</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9" name="Picture 2"/>
            <p:cNvPicPr>
              <a:picLocks noChangeAspect="1" noChangeArrowheads="1"/>
            </p:cNvPicPr>
            <p:nvPr/>
          </p:nvPicPr>
          <p:blipFill>
            <a:blip r:embed="rId2" cstate="print"/>
            <a:srcRect/>
            <a:stretch>
              <a:fillRect/>
            </a:stretch>
          </p:blipFill>
          <p:spPr bwMode="auto">
            <a:xfrm>
              <a:off x="1547664" y="1563638"/>
              <a:ext cx="936104" cy="535722"/>
            </a:xfrm>
            <a:prstGeom prst="rect">
              <a:avLst/>
            </a:prstGeom>
            <a:noFill/>
            <a:ln w="9525">
              <a:noFill/>
              <a:miter lim="800000"/>
              <a:headEnd/>
              <a:tailEnd/>
            </a:ln>
          </p:spPr>
        </p:pic>
      </p:grpSp>
      <p:grpSp>
        <p:nvGrpSpPr>
          <p:cNvPr id="50" name="组合 49"/>
          <p:cNvGrpSpPr/>
          <p:nvPr/>
        </p:nvGrpSpPr>
        <p:grpSpPr>
          <a:xfrm>
            <a:off x="2555776" y="1563638"/>
            <a:ext cx="1111202" cy="1080120"/>
            <a:chOff x="2555776" y="1563638"/>
            <a:chExt cx="1111202" cy="1080120"/>
          </a:xfrm>
        </p:grpSpPr>
        <p:sp>
          <p:nvSpPr>
            <p:cNvPr id="51" name="矩形 48"/>
            <p:cNvSpPr>
              <a:spLocks noChangeArrowheads="1"/>
            </p:cNvSpPr>
            <p:nvPr/>
          </p:nvSpPr>
          <p:spPr bwMode="auto">
            <a:xfrm>
              <a:off x="2555776" y="1997427"/>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保存</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52" name="Picture 2"/>
            <p:cNvPicPr>
              <a:picLocks noChangeAspect="1" noChangeArrowheads="1"/>
            </p:cNvPicPr>
            <p:nvPr/>
          </p:nvPicPr>
          <p:blipFill>
            <a:blip r:embed="rId2" cstate="print"/>
            <a:srcRect/>
            <a:stretch>
              <a:fillRect/>
            </a:stretch>
          </p:blipFill>
          <p:spPr bwMode="auto">
            <a:xfrm>
              <a:off x="2699792" y="1563638"/>
              <a:ext cx="936104" cy="535722"/>
            </a:xfrm>
            <a:prstGeom prst="rect">
              <a:avLst/>
            </a:prstGeom>
            <a:noFill/>
            <a:ln w="9525">
              <a:noFill/>
              <a:miter lim="800000"/>
              <a:headEnd/>
              <a:tailEnd/>
            </a:ln>
          </p:spPr>
        </p:pic>
      </p:grpSp>
      <p:sp>
        <p:nvSpPr>
          <p:cNvPr id="53" name="TextBox 52"/>
          <p:cNvSpPr txBox="1"/>
          <p:nvPr/>
        </p:nvSpPr>
        <p:spPr>
          <a:xfrm rot="20614344">
            <a:off x="6879606" y="3386377"/>
            <a:ext cx="1944216" cy="307777"/>
          </a:xfrm>
          <a:prstGeom prst="rect">
            <a:avLst/>
          </a:prstGeom>
          <a:noFill/>
        </p:spPr>
        <p:txBody>
          <a:bodyPr wrap="square" rtlCol="0">
            <a:spAutoFit/>
          </a:bodyPr>
          <a:lstStyle/>
          <a:p>
            <a:r>
              <a:rPr lang="zh-CN" altLang="en-US" dirty="0" smtClean="0">
                <a:ea typeface="黑体" panose="02010609060101010101" pitchFamily="49" charset="-122"/>
              </a:rPr>
              <a:t>现代高级造纸厂</a:t>
            </a:r>
            <a:endParaRPr lang="zh-CN" altLang="en-US" dirty="0">
              <a:ea typeface="黑体" panose="02010609060101010101" pitchFamily="49" charset="-122"/>
            </a:endParaRPr>
          </a:p>
        </p:txBody>
      </p:sp>
      <p:grpSp>
        <p:nvGrpSpPr>
          <p:cNvPr id="54" name="组合 53"/>
          <p:cNvGrpSpPr/>
          <p:nvPr/>
        </p:nvGrpSpPr>
        <p:grpSpPr>
          <a:xfrm>
            <a:off x="3387260" y="2850272"/>
            <a:ext cx="1111202" cy="1078379"/>
            <a:chOff x="2092646" y="2859782"/>
            <a:chExt cx="1111202" cy="1078379"/>
          </a:xfrm>
        </p:grpSpPr>
        <p:sp>
          <p:nvSpPr>
            <p:cNvPr id="55" name="矩形 48"/>
            <p:cNvSpPr>
              <a:spLocks noChangeArrowheads="1"/>
            </p:cNvSpPr>
            <p:nvPr/>
          </p:nvSpPr>
          <p:spPr bwMode="auto">
            <a:xfrm>
              <a:off x="2092646" y="3291830"/>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携带</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56" name="Picture 2"/>
            <p:cNvPicPr>
              <a:picLocks noChangeAspect="1" noChangeArrowheads="1"/>
            </p:cNvPicPr>
            <p:nvPr/>
          </p:nvPicPr>
          <p:blipFill>
            <a:blip r:embed="rId2" cstate="print"/>
            <a:srcRect/>
            <a:stretch>
              <a:fillRect/>
            </a:stretch>
          </p:blipFill>
          <p:spPr bwMode="auto">
            <a:xfrm>
              <a:off x="2195736" y="2859782"/>
              <a:ext cx="936104" cy="535722"/>
            </a:xfrm>
            <a:prstGeom prst="rect">
              <a:avLst/>
            </a:prstGeom>
            <a:noFill/>
            <a:ln w="9525">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44444E-6 3.12442E-6 L 0.45903 0.0071 " pathEditMode="relative" rAng="0" ptsTypes="AA">
                                      <p:cBhvr>
                                        <p:cTn id="6" dur="2000" fill="hold"/>
                                        <p:tgtEl>
                                          <p:spTgt spid="38"/>
                                        </p:tgtEl>
                                        <p:attrNameLst>
                                          <p:attrName>ppt_x</p:attrName>
                                          <p:attrName>ppt_y</p:attrName>
                                        </p:attrNameLst>
                                      </p:cBhvr>
                                      <p:rCtr x="23000" y="30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00209 0.03519 L 0.40591 0.04229 " pathEditMode="relative" rAng="0" ptsTypes="AA">
                                      <p:cBhvr>
                                        <p:cTn id="10" dur="2000" fill="hold"/>
                                        <p:tgtEl>
                                          <p:spTgt spid="47"/>
                                        </p:tgtEl>
                                        <p:attrNameLst>
                                          <p:attrName>ppt_x</p:attrName>
                                          <p:attrName>ppt_y</p:attrName>
                                        </p:attrNameLst>
                                      </p:cBhvr>
                                      <p:rCtr x="20200" y="300"/>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00225 -0.06978 L 0.42187 -0.07688 " pathEditMode="relative" rAng="0" ptsTypes="AA">
                                      <p:cBhvr>
                                        <p:cTn id="14" dur="2000" fill="hold"/>
                                        <p:tgtEl>
                                          <p:spTgt spid="50"/>
                                        </p:tgtEl>
                                        <p:attrNameLst>
                                          <p:attrName>ppt_x</p:attrName>
                                          <p:attrName>ppt_y</p:attrName>
                                        </p:attrNameLst>
                                      </p:cBhvr>
                                      <p:rCtr x="21000" y="-400"/>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3.33333E-6 3.51652E-6 L 0.39149 -0.0068 " pathEditMode="relative" rAng="0" ptsTypes="AA">
                                      <p:cBhvr>
                                        <p:cTn id="18" dur="2000" fill="hold"/>
                                        <p:tgtEl>
                                          <p:spTgt spid="44"/>
                                        </p:tgtEl>
                                        <p:attrNameLst>
                                          <p:attrName>ppt_x</p:attrName>
                                          <p:attrName>ppt_y</p:attrName>
                                        </p:attrNameLst>
                                      </p:cBhvr>
                                      <p:rCtr x="19600" y="-300"/>
                                    </p:animMotion>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nodeType="clickEffect">
                                  <p:stCondLst>
                                    <p:cond delay="0"/>
                                  </p:stCondLst>
                                  <p:childTnLst>
                                    <p:animMotion origin="layout" path="M 0.00573 0.02778 L 0.38941 0.0071 " pathEditMode="relative" rAng="0" ptsTypes="AA">
                                      <p:cBhvr>
                                        <p:cTn id="22" dur="2000" fill="hold"/>
                                        <p:tgtEl>
                                          <p:spTgt spid="41"/>
                                        </p:tgtEl>
                                        <p:attrNameLst>
                                          <p:attrName>ppt_x</p:attrName>
                                          <p:attrName>ppt_y</p:attrName>
                                        </p:attrNameLst>
                                      </p:cBhvr>
                                      <p:rCtr x="19200" y="-1000"/>
                                    </p:animMotion>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0.00573 0.02778 L 0.38941 0.0071 " pathEditMode="relative" rAng="0" ptsTypes="AA">
                                      <p:cBhvr>
                                        <p:cTn id="26" dur="2000" fill="hold"/>
                                        <p:tgtEl>
                                          <p:spTgt spid="54"/>
                                        </p:tgtEl>
                                        <p:attrNameLst>
                                          <p:attrName>ppt_x</p:attrName>
                                          <p:attrName>ppt_y</p:attrName>
                                        </p:attrNameLst>
                                      </p:cBhvr>
                                      <p:rCtr x="19200" y="-1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61349" y="1275606"/>
            <a:ext cx="3938643" cy="1384995"/>
          </a:xfrm>
          <a:prstGeom prst="rect">
            <a:avLst/>
          </a:prstGeom>
        </p:spPr>
        <p:txBody>
          <a:bodyPr wrap="square">
            <a:spAutoFit/>
          </a:bodyPr>
          <a:lstStyle/>
          <a:p>
            <a:pPr fontAlgn="base">
              <a:spcBef>
                <a:spcPct val="0"/>
              </a:spcBef>
              <a:spcAft>
                <a:spcPct val="0"/>
              </a:spcAft>
            </a:pPr>
            <a:r>
              <a:rPr lang="zh-CN" altLang="en-US" sz="2400" b="1" dirty="0" smtClean="0">
                <a:solidFill>
                  <a:srgbClr val="FF0000"/>
                </a:solidFill>
                <a:latin typeface="黑体" panose="02010609060101010101" pitchFamily="49" charset="-122"/>
                <a:ea typeface="黑体" panose="02010609060101010101" pitchFamily="49" charset="-122"/>
                <a:cs typeface="Times New Roman" panose="02020603050405020304" charset="0"/>
              </a:rPr>
              <a:t>创造：</a:t>
            </a:r>
            <a:r>
              <a:rPr lang="zh-CN" altLang="en-US" sz="2800" b="1" dirty="0" smtClean="0">
                <a:latin typeface="楷体" panose="02010609060101010101" pitchFamily="49" charset="-122"/>
                <a:ea typeface="楷体" panose="02010609060101010101" pitchFamily="49" charset="-122"/>
              </a:rPr>
              <a:t>创造就是把以前没有的事物给产生出或者造出来。</a:t>
            </a:r>
            <a:endParaRPr lang="zh-CN" altLang="en-US" sz="2800" b="1" dirty="0">
              <a:solidFill>
                <a:srgbClr val="0066FF"/>
              </a:solidFill>
              <a:latin typeface="楷体" panose="02010609060101010101" pitchFamily="49" charset="-122"/>
              <a:ea typeface="楷体" panose="02010609060101010101" pitchFamily="49" charset="-122"/>
              <a:cs typeface="Times New Roman" panose="02020603050405020304" charset="0"/>
            </a:endParaRPr>
          </a:p>
        </p:txBody>
      </p:sp>
      <p:sp>
        <p:nvSpPr>
          <p:cNvPr id="13" name="TextBox 12"/>
          <p:cNvSpPr txBox="1"/>
          <p:nvPr/>
        </p:nvSpPr>
        <p:spPr>
          <a:xfrm>
            <a:off x="552420" y="2787774"/>
            <a:ext cx="3731548" cy="1384995"/>
          </a:xfrm>
          <a:prstGeom prst="rect">
            <a:avLst/>
          </a:prstGeom>
          <a:solidFill>
            <a:schemeClr val="bg2">
              <a:alpha val="13000"/>
            </a:schemeClr>
          </a:solid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中国人在船舶设计上，</a:t>
            </a:r>
            <a:r>
              <a:rPr lang="zh-CN" altLang="en-US" sz="2800" b="1" dirty="0" smtClean="0">
                <a:solidFill>
                  <a:srgbClr val="FF0000"/>
                </a:solidFill>
                <a:latin typeface="楷体" panose="02010609060101010101" pitchFamily="49" charset="-122"/>
                <a:ea typeface="楷体" panose="02010609060101010101" pitchFamily="49" charset="-122"/>
              </a:rPr>
              <a:t>创造</a:t>
            </a:r>
            <a:r>
              <a:rPr lang="zh-CN" altLang="en-US" sz="2800" b="1" dirty="0" smtClean="0">
                <a:latin typeface="楷体" panose="02010609060101010101" pitchFamily="49" charset="-122"/>
                <a:ea typeface="楷体" panose="02010609060101010101" pitchFamily="49" charset="-122"/>
              </a:rPr>
              <a:t>了世界最多的船舶图样</a:t>
            </a:r>
            <a:r>
              <a:rPr lang="zh-CN" altLang="en-US" sz="2800" b="1" dirty="0" smtClean="0">
                <a:ea typeface="黑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pic>
        <p:nvPicPr>
          <p:cNvPr id="61442" name="Picture 2" descr="http://58pic.ooopic.com/58pic/14/72/22/17B58PICKMp.jpg"/>
          <p:cNvPicPr>
            <a:picLocks noChangeAspect="1" noChangeArrowheads="1"/>
          </p:cNvPicPr>
          <p:nvPr/>
        </p:nvPicPr>
        <p:blipFill>
          <a:blip r:embed="rId1" cstate="print"/>
          <a:srcRect t="12911"/>
          <a:stretch>
            <a:fillRect/>
          </a:stretch>
        </p:blipFill>
        <p:spPr bwMode="auto">
          <a:xfrm>
            <a:off x="4644008" y="1519796"/>
            <a:ext cx="3866957" cy="25359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2" name="矩形 11"/>
          <p:cNvSpPr/>
          <p:nvPr/>
        </p:nvSpPr>
        <p:spPr>
          <a:xfrm>
            <a:off x="2627784" y="76075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14" name="矩形 13"/>
          <p:cNvSpPr/>
          <p:nvPr/>
        </p:nvSpPr>
        <p:spPr>
          <a:xfrm>
            <a:off x="891326" y="7579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61442"/>
                                        </p:tgtEl>
                                        <p:attrNameLst>
                                          <p:attrName>style.visibility</p:attrName>
                                        </p:attrNameLst>
                                      </p:cBhvr>
                                      <p:to>
                                        <p:strVal val="visible"/>
                                      </p:to>
                                    </p:set>
                                    <p:animEffect transition="in" filter="blinds(horizontal)">
                                      <p:cBhvr>
                                        <p:cTn id="14" dur="500"/>
                                        <p:tgtEl>
                                          <p:spTgt spid="6144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60" y="956616"/>
            <a:ext cx="3997422" cy="1384995"/>
          </a:xfrm>
          <a:prstGeom prst="rect">
            <a:avLst/>
          </a:prstGeom>
        </p:spPr>
        <p:txBody>
          <a:bodyPr wrap="square">
            <a:spAutoFit/>
          </a:bodyPr>
          <a:lstStyle/>
          <a:p>
            <a:pPr fontAlgn="base">
              <a:spcBef>
                <a:spcPct val="0"/>
              </a:spcBef>
              <a:spcAft>
                <a:spcPct val="0"/>
              </a:spcAft>
            </a:pPr>
            <a:r>
              <a:rPr lang="zh-CN" altLang="en-US" sz="2800" b="1" dirty="0" smtClean="0">
                <a:solidFill>
                  <a:srgbClr val="FF0000"/>
                </a:solidFill>
                <a:latin typeface="黑体" panose="02010609060101010101" pitchFamily="49" charset="-122"/>
                <a:ea typeface="黑体" panose="02010609060101010101" pitchFamily="49" charset="-122"/>
                <a:cs typeface="Times New Roman" panose="02020603050405020304" charset="0"/>
              </a:rPr>
              <a:t>铸刻</a:t>
            </a: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a:t>
            </a:r>
            <a:r>
              <a:rPr lang="zh-CN" altLang="en-US" sz="2800" b="1" dirty="0" smtClean="0">
                <a:latin typeface="楷体" panose="02010609060101010101" pitchFamily="49" charset="-122"/>
                <a:ea typeface="楷体" panose="02010609060101010101" pitchFamily="49" charset="-122"/>
                <a:cs typeface="Times New Roman" panose="02020603050405020304" charset="0"/>
              </a:rPr>
              <a:t>铸造雕刻。</a:t>
            </a:r>
            <a:r>
              <a:rPr lang="zh-CN" altLang="en-US" sz="2800" b="1" dirty="0" smtClean="0">
                <a:solidFill>
                  <a:srgbClr val="0000FF"/>
                </a:solidFill>
                <a:latin typeface="楷体" panose="02010609060101010101" pitchFamily="49" charset="-122"/>
                <a:ea typeface="楷体" panose="02010609060101010101" pitchFamily="49" charset="-122"/>
                <a:cs typeface="Times New Roman" panose="02020603050405020304" charset="0"/>
              </a:rPr>
              <a:t>本文</a:t>
            </a:r>
            <a:r>
              <a:rPr lang="zh-CN" altLang="en-US" sz="2800" b="1" dirty="0" smtClean="0">
                <a:solidFill>
                  <a:srgbClr val="0000FF"/>
                </a:solidFill>
                <a:latin typeface="楷体" panose="02010609060101010101" pitchFamily="49" charset="-122"/>
                <a:ea typeface="楷体" panose="02010609060101010101" pitchFamily="49" charset="-122"/>
              </a:rPr>
              <a:t>指铸刻在殷周青铜器上的铭文</a:t>
            </a:r>
            <a:r>
              <a:rPr lang="en-US" altLang="zh-CN" sz="2800" b="1" dirty="0" smtClean="0">
                <a:solidFill>
                  <a:srgbClr val="0000FF"/>
                </a:solidFill>
                <a:latin typeface="楷体" panose="02010609060101010101" pitchFamily="49" charset="-122"/>
                <a:ea typeface="楷体" panose="02010609060101010101" pitchFamily="49" charset="-122"/>
              </a:rPr>
              <a:t>,</a:t>
            </a:r>
            <a:r>
              <a:rPr lang="zh-CN" altLang="en-US" sz="2800" b="1" dirty="0" smtClean="0">
                <a:solidFill>
                  <a:srgbClr val="0000FF"/>
                </a:solidFill>
                <a:latin typeface="楷体" panose="02010609060101010101" pitchFamily="49" charset="-122"/>
                <a:ea typeface="楷体" panose="02010609060101010101" pitchFamily="49" charset="-122"/>
              </a:rPr>
              <a:t>也叫钟鼎文。</a:t>
            </a:r>
            <a:endParaRPr lang="zh-CN" altLang="en-US" sz="2800" b="1" dirty="0">
              <a:solidFill>
                <a:srgbClr val="0000FF"/>
              </a:solidFill>
              <a:latin typeface="楷体" panose="02010609060101010101" pitchFamily="49" charset="-122"/>
              <a:ea typeface="楷体" panose="02010609060101010101" pitchFamily="49" charset="-122"/>
              <a:cs typeface="Times New Roman" panose="02020603050405020304" charset="0"/>
            </a:endParaRPr>
          </a:p>
        </p:txBody>
      </p:sp>
      <p:sp>
        <p:nvSpPr>
          <p:cNvPr id="8" name="矩形 7"/>
          <p:cNvSpPr/>
          <p:nvPr/>
        </p:nvSpPr>
        <p:spPr>
          <a:xfrm>
            <a:off x="585466" y="2571750"/>
            <a:ext cx="3914526" cy="954107"/>
          </a:xfrm>
          <a:prstGeom prst="rect">
            <a:avLst/>
          </a:prstGeom>
          <a:solidFill>
            <a:schemeClr val="bg2">
              <a:alpha val="12000"/>
            </a:schemeClr>
          </a:solidFill>
        </p:spPr>
        <p:txBody>
          <a:bodyPr wrap="square">
            <a:spAutoFit/>
          </a:bodyPr>
          <a:lstStyle/>
          <a:p>
            <a:r>
              <a:rPr lang="zh-CN" altLang="en-US" sz="2800" b="1" dirty="0" smtClean="0">
                <a:latin typeface="楷体" panose="02010609060101010101" pitchFamily="49" charset="-122"/>
                <a:ea typeface="楷体" panose="02010609060101010101" pitchFamily="49" charset="-122"/>
              </a:rPr>
              <a:t>古人把文字</a:t>
            </a:r>
            <a:r>
              <a:rPr lang="zh-CN" altLang="en-US" sz="2800" b="1" dirty="0" smtClean="0">
                <a:solidFill>
                  <a:srgbClr val="FF0000"/>
                </a:solidFill>
                <a:latin typeface="楷体" panose="02010609060101010101" pitchFamily="49" charset="-122"/>
                <a:ea typeface="楷体" panose="02010609060101010101" pitchFamily="49" charset="-122"/>
              </a:rPr>
              <a:t>铸刻</a:t>
            </a:r>
            <a:r>
              <a:rPr lang="zh-CN" altLang="en-US" sz="2800" b="1" dirty="0" smtClean="0">
                <a:latin typeface="楷体" panose="02010609060101010101" pitchFamily="49" charset="-122"/>
                <a:ea typeface="楷体" panose="02010609060101010101" pitchFamily="49" charset="-122"/>
              </a:rPr>
              <a:t>在青铜器上。</a:t>
            </a:r>
            <a:endParaRPr lang="zh-CN" altLang="en-US" sz="2800" b="1" dirty="0">
              <a:latin typeface="楷体" panose="02010609060101010101" pitchFamily="49" charset="-122"/>
              <a:ea typeface="楷体" panose="02010609060101010101" pitchFamily="49" charset="-122"/>
            </a:endParaRPr>
          </a:p>
        </p:txBody>
      </p:sp>
      <p:pic>
        <p:nvPicPr>
          <p:cNvPr id="60418" name="Picture 2" descr="http://img1.cache.netease.com/catchpic/F/F4/F4866084578FE3DA43A0100B26BF1CA3.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076056" y="956616"/>
            <a:ext cx="2857500" cy="2476501"/>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60418"/>
                                        </p:tgtEl>
                                        <p:attrNameLst>
                                          <p:attrName>style.visibility</p:attrName>
                                        </p:attrNameLst>
                                      </p:cBhvr>
                                      <p:to>
                                        <p:strVal val="visible"/>
                                      </p:to>
                                    </p:set>
                                    <p:animEffect transition="in" filter="blinds(horizontal)">
                                      <p:cBhvr>
                                        <p:cTn id="14" dur="500"/>
                                        <p:tgtEl>
                                          <p:spTgt spid="604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
          <p:cNvSpPr txBox="1"/>
          <p:nvPr/>
        </p:nvSpPr>
        <p:spPr>
          <a:xfrm>
            <a:off x="827584" y="1275606"/>
            <a:ext cx="3193901" cy="954107"/>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黑体" panose="02010609060101010101" pitchFamily="49" charset="-122"/>
                <a:ea typeface="黑体" panose="02010609060101010101" pitchFamily="49" charset="-122"/>
                <a:cs typeface="Times New Roman" panose="02020603050405020304" charset="0"/>
              </a:rPr>
              <a:t>蚕吐丝结成的茧子，</a:t>
            </a:r>
            <a:endParaRPr lang="en-US" altLang="zh-CN" dirty="0" smtClean="0">
              <a:solidFill>
                <a:schemeClr val="tx1"/>
              </a:solidFill>
              <a:latin typeface="黑体" panose="02010609060101010101" pitchFamily="49" charset="-122"/>
              <a:ea typeface="黑体" panose="02010609060101010101" pitchFamily="49" charset="-122"/>
              <a:cs typeface="Times New Roman" panose="02020603050405020304" charset="0"/>
            </a:endParaRPr>
          </a:p>
          <a:p>
            <a:pPr fontAlgn="base">
              <a:spcBef>
                <a:spcPct val="0"/>
              </a:spcBef>
              <a:spcAft>
                <a:spcPct val="0"/>
              </a:spcAft>
            </a:pPr>
            <a:r>
              <a:rPr lang="zh-CN" altLang="en-US" dirty="0" smtClean="0">
                <a:solidFill>
                  <a:schemeClr val="tx1"/>
                </a:solidFill>
                <a:latin typeface="黑体" panose="02010609060101010101" pitchFamily="49" charset="-122"/>
                <a:ea typeface="黑体" panose="02010609060101010101" pitchFamily="49" charset="-122"/>
                <a:cs typeface="Times New Roman" panose="02020603050405020304" charset="0"/>
              </a:rPr>
              <a:t>可以织布。</a:t>
            </a:r>
            <a:endParaRPr lang="zh-CN" altLang="en-US" dirty="0">
              <a:solidFill>
                <a:schemeClr val="tx1"/>
              </a:solidFill>
              <a:latin typeface="黑体" panose="02010609060101010101" pitchFamily="49" charset="-122"/>
              <a:ea typeface="黑体" panose="02010609060101010101" pitchFamily="49" charset="-122"/>
              <a:cs typeface="Times New Roman" panose="02020603050405020304" charset="0"/>
            </a:endParaRPr>
          </a:p>
        </p:txBody>
      </p:sp>
      <p:sp>
        <p:nvSpPr>
          <p:cNvPr id="29" name="文本框 6"/>
          <p:cNvSpPr txBox="1"/>
          <p:nvPr/>
        </p:nvSpPr>
        <p:spPr>
          <a:xfrm>
            <a:off x="899780" y="699542"/>
            <a:ext cx="2427111"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dirty="0" smtClean="0">
                <a:solidFill>
                  <a:srgbClr val="FF0000"/>
                </a:solidFill>
                <a:latin typeface="黑体" panose="02010609060101010101" pitchFamily="49" charset="-122"/>
                <a:ea typeface="黑体" panose="02010609060101010101" pitchFamily="49" charset="-122"/>
              </a:rPr>
              <a:t>蚕茧</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51" name="文本框 6"/>
          <p:cNvSpPr txBox="1"/>
          <p:nvPr/>
        </p:nvSpPr>
        <p:spPr>
          <a:xfrm>
            <a:off x="946239" y="2571750"/>
            <a:ext cx="2761665"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dirty="0" smtClean="0">
                <a:solidFill>
                  <a:srgbClr val="FF0000"/>
                </a:solidFill>
                <a:latin typeface="黑体" panose="02010609060101010101" pitchFamily="49" charset="-122"/>
                <a:ea typeface="黑体" panose="02010609060101010101" pitchFamily="49" charset="-122"/>
              </a:rPr>
              <a:t>欧洲</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52" name="文本框 2"/>
          <p:cNvSpPr txBox="1"/>
          <p:nvPr/>
        </p:nvSpPr>
        <p:spPr>
          <a:xfrm>
            <a:off x="874043" y="3152688"/>
            <a:ext cx="2499119" cy="954107"/>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黑体" panose="02010609060101010101" pitchFamily="49" charset="-122"/>
                <a:ea typeface="黑体" panose="02010609060101010101" pitchFamily="49" charset="-122"/>
              </a:rPr>
              <a:t>东半球西北部的一个洲。</a:t>
            </a:r>
            <a:endParaRPr lang="zh-CN" altLang="en-US" dirty="0">
              <a:solidFill>
                <a:schemeClr val="tx1"/>
              </a:solidFill>
              <a:latin typeface="黑体" panose="02010609060101010101" pitchFamily="49" charset="-122"/>
              <a:ea typeface="黑体" panose="02010609060101010101" pitchFamily="49" charset="-122"/>
              <a:cs typeface="Times New Roman" panose="02020603050405020304" charset="0"/>
            </a:endParaRPr>
          </a:p>
        </p:txBody>
      </p:sp>
      <p:sp>
        <p:nvSpPr>
          <p:cNvPr id="4" name="右箭头 3"/>
          <p:cNvSpPr/>
          <p:nvPr/>
        </p:nvSpPr>
        <p:spPr>
          <a:xfrm>
            <a:off x="4067944" y="1563638"/>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27" name="右箭头 26"/>
          <p:cNvSpPr/>
          <p:nvPr/>
        </p:nvSpPr>
        <p:spPr>
          <a:xfrm>
            <a:off x="3995936" y="3363838"/>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59393" name="Picture 1"/>
          <p:cNvPicPr>
            <a:picLocks noChangeAspect="1" noChangeArrowheads="1"/>
          </p:cNvPicPr>
          <p:nvPr/>
        </p:nvPicPr>
        <p:blipFill>
          <a:blip r:embed="rId1" cstate="print"/>
          <a:srcRect/>
          <a:stretch>
            <a:fillRect/>
          </a:stretch>
        </p:blipFill>
        <p:spPr bwMode="auto">
          <a:xfrm>
            <a:off x="5220072" y="814958"/>
            <a:ext cx="2520280" cy="1512000"/>
          </a:xfrm>
          <a:prstGeom prst="rect">
            <a:avLst/>
          </a:prstGeom>
          <a:noFill/>
          <a:ln w="9525">
            <a:noFill/>
            <a:miter lim="800000"/>
            <a:headEnd/>
            <a:tailEnd/>
          </a:ln>
        </p:spPr>
      </p:pic>
      <p:pic>
        <p:nvPicPr>
          <p:cNvPr id="59394" name="Picture 2"/>
          <p:cNvPicPr>
            <a:picLocks noChangeAspect="1" noChangeArrowheads="1"/>
          </p:cNvPicPr>
          <p:nvPr/>
        </p:nvPicPr>
        <p:blipFill>
          <a:blip r:embed="rId2" cstate="print"/>
          <a:srcRect/>
          <a:stretch>
            <a:fillRect/>
          </a:stretch>
        </p:blipFill>
        <p:spPr bwMode="auto">
          <a:xfrm>
            <a:off x="5220072" y="2787774"/>
            <a:ext cx="2520280" cy="151216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9393"/>
                                        </p:tgtEl>
                                        <p:attrNameLst>
                                          <p:attrName>style.visibility</p:attrName>
                                        </p:attrNameLst>
                                      </p:cBhvr>
                                      <p:to>
                                        <p:strVal val="visible"/>
                                      </p:to>
                                    </p:set>
                                    <p:animEffect transition="in" filter="blinds(horizontal)">
                                      <p:cBhvr>
                                        <p:cTn id="22" dur="500"/>
                                        <p:tgtEl>
                                          <p:spTgt spid="5939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9394"/>
                                        </p:tgtEl>
                                        <p:attrNameLst>
                                          <p:attrName>style.visibility</p:attrName>
                                        </p:attrNameLst>
                                      </p:cBhvr>
                                      <p:to>
                                        <p:strVal val="visible"/>
                                      </p:to>
                                    </p:set>
                                    <p:animEffect transition="in" filter="blinds(horizontal)">
                                      <p:cBhvr>
                                        <p:cTn id="42"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51" grpId="0"/>
      <p:bldP spid="52" grpId="0"/>
      <p:bldP spid="4"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6"/>
          <p:cNvSpPr txBox="1"/>
          <p:nvPr/>
        </p:nvSpPr>
        <p:spPr>
          <a:xfrm>
            <a:off x="419508" y="1491630"/>
            <a:ext cx="8640960" cy="1922065"/>
          </a:xfrm>
          <a:prstGeom prst="rect">
            <a:avLst/>
          </a:prstGeom>
          <a:noFill/>
        </p:spPr>
        <p:txBody>
          <a:bodyPr wrap="square" rtlCol="0" anchor="t">
            <a:spAutoFit/>
          </a:bodyPr>
          <a:lstStyle/>
          <a:p>
            <a:pPr>
              <a:lnSpc>
                <a:spcPct val="130000"/>
              </a:lnSpc>
            </a:pPr>
            <a:r>
              <a:rPr lang="zh-CN" altLang="en-US" sz="3200" b="1" dirty="0" smtClean="0">
                <a:solidFill>
                  <a:srgbClr val="FF0000"/>
                </a:solidFill>
                <a:latin typeface="楷体" panose="02010609060101010101" pitchFamily="49" charset="-122"/>
                <a:ea typeface="楷体" panose="02010609060101010101" pitchFamily="49" charset="-122"/>
              </a:rPr>
              <a:t>    </a:t>
            </a:r>
            <a:r>
              <a:rPr lang="zh-CN" altLang="en-US" sz="3200" dirty="0" smtClean="0">
                <a:solidFill>
                  <a:srgbClr val="FF0000"/>
                </a:solidFill>
                <a:latin typeface="黑体" panose="02010609060101010101" pitchFamily="49" charset="-122"/>
                <a:ea typeface="黑体" panose="02010609060101010101" pitchFamily="49" charset="-122"/>
              </a:rPr>
              <a:t>默读</a:t>
            </a:r>
            <a:r>
              <a:rPr lang="zh-CN" altLang="en-US" sz="3200" dirty="0">
                <a:solidFill>
                  <a:srgbClr val="FF0000"/>
                </a:solidFill>
                <a:latin typeface="黑体" panose="02010609060101010101" pitchFamily="49" charset="-122"/>
                <a:ea typeface="黑体" panose="02010609060101010101" pitchFamily="49" charset="-122"/>
              </a:rPr>
              <a:t>课文，思考</a:t>
            </a:r>
            <a:r>
              <a:rPr lang="zh-CN" altLang="en-US" sz="3200" dirty="0" smtClean="0">
                <a:solidFill>
                  <a:srgbClr val="FF0000"/>
                </a:solidFill>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课文选取了哪些内容来说明造纸术的发明是中国对世界文明的伟大贡献？</a:t>
            </a:r>
            <a:r>
              <a:rPr lang="zh-CN" altLang="en-US" sz="3200" dirty="0" smtClean="0">
                <a:solidFill>
                  <a:srgbClr val="0000FF"/>
                </a:solidFill>
                <a:latin typeface="黑体" panose="02010609060101010101" pitchFamily="49" charset="-122"/>
                <a:ea typeface="黑体" panose="02010609060101010101" pitchFamily="49" charset="-122"/>
              </a:rPr>
              <a:t>圈画内容要点，然后用连贯的话说一说。</a:t>
            </a:r>
            <a:endParaRPr lang="en-US" altLang="zh-CN" sz="3200" b="1" u="sng" dirty="0">
              <a:solidFill>
                <a:srgbClr val="0000FF"/>
              </a:solidFill>
              <a:latin typeface="楷体" panose="02010609060101010101" pitchFamily="49" charset="-122"/>
              <a:ea typeface="楷体" panose="02010609060101010101" pitchFamily="49" charset="-122"/>
            </a:endParaRPr>
          </a:p>
        </p:txBody>
      </p:sp>
      <p:sp>
        <p:nvSpPr>
          <p:cNvPr id="2" name="TextBox 1"/>
          <p:cNvSpPr txBox="1"/>
          <p:nvPr/>
        </p:nvSpPr>
        <p:spPr>
          <a:xfrm>
            <a:off x="1547664" y="702907"/>
            <a:ext cx="2520280" cy="307777"/>
          </a:xfrm>
          <a:prstGeom prst="rect">
            <a:avLst/>
          </a:prstGeom>
          <a:noFill/>
        </p:spPr>
        <p:txBody>
          <a:bodyPr wrap="square" rtlCol="0">
            <a:spAutoFit/>
          </a:bodyPr>
          <a:lstStyle/>
          <a:p>
            <a:endParaRPr lang="zh-CN" altLang="en-US" dirty="0">
              <a:ea typeface="黑体" panose="02010609060101010101" pitchFamily="49" charset="-122"/>
            </a:endParaRPr>
          </a:p>
        </p:txBody>
      </p:sp>
      <p:sp>
        <p:nvSpPr>
          <p:cNvPr id="8" name="文本框 14"/>
          <p:cNvSpPr txBox="1"/>
          <p:nvPr/>
        </p:nvSpPr>
        <p:spPr>
          <a:xfrm>
            <a:off x="536936" y="523272"/>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4490" y="575949"/>
            <a:ext cx="366860" cy="45633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0"/>
          <p:cNvSpPr txBox="1"/>
          <p:nvPr/>
        </p:nvSpPr>
        <p:spPr>
          <a:xfrm>
            <a:off x="3164433" y="3363838"/>
            <a:ext cx="4396258"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cxnSp>
        <p:nvCxnSpPr>
          <p:cNvPr id="8" name="直接箭头连接符 7"/>
          <p:cNvCxnSpPr/>
          <p:nvPr/>
        </p:nvCxnSpPr>
        <p:spPr>
          <a:xfrm>
            <a:off x="935955" y="1904263"/>
            <a:ext cx="676875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120531" y="627534"/>
            <a:ext cx="1440160" cy="1060705"/>
          </a:xfrm>
          <a:prstGeom prst="rect">
            <a:avLst/>
          </a:prstGeom>
          <a:solidFill>
            <a:srgbClr val="00B050"/>
          </a:solid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ea typeface="黑体" panose="02010609060101010101" pitchFamily="49" charset="-122"/>
              </a:rPr>
              <a:t>造纸术传遍了全世界，极大地促进了文化的发展。</a:t>
            </a:r>
            <a:endParaRPr lang="zh-CN" altLang="en-US" sz="1600" b="1" dirty="0">
              <a:ea typeface="黑体" panose="02010609060101010101" pitchFamily="49" charset="-122"/>
            </a:endParaRPr>
          </a:p>
        </p:txBody>
      </p:sp>
      <p:sp>
        <p:nvSpPr>
          <p:cNvPr id="15" name="矩形 14"/>
          <p:cNvSpPr/>
          <p:nvPr/>
        </p:nvSpPr>
        <p:spPr>
          <a:xfrm>
            <a:off x="1079971" y="2120287"/>
            <a:ext cx="1440160" cy="864096"/>
          </a:xfrm>
          <a:prstGeom prst="rect">
            <a:avLst/>
          </a:prstGeom>
          <a:solidFill>
            <a:srgbClr val="00B050"/>
          </a:solid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ea typeface="黑体" panose="02010609060101010101" pitchFamily="49" charset="-122"/>
              </a:rPr>
              <a:t>使用甲骨文、金鼎文、在竹简上写字。</a:t>
            </a:r>
            <a:endParaRPr lang="zh-CN" altLang="en-US" sz="1600" b="1" dirty="0">
              <a:ea typeface="黑体" panose="02010609060101010101" pitchFamily="49" charset="-122"/>
            </a:endParaRPr>
          </a:p>
        </p:txBody>
      </p:sp>
      <p:sp>
        <p:nvSpPr>
          <p:cNvPr id="18" name="矩形 17"/>
          <p:cNvSpPr/>
          <p:nvPr/>
        </p:nvSpPr>
        <p:spPr>
          <a:xfrm>
            <a:off x="4536355" y="2120286"/>
            <a:ext cx="1440160" cy="1099535"/>
          </a:xfrm>
          <a:prstGeom prst="rect">
            <a:avLst/>
          </a:prstGeom>
          <a:solidFill>
            <a:srgbClr val="00B050"/>
          </a:solid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ea typeface="黑体" panose="02010609060101010101" pitchFamily="49" charset="-122"/>
              </a:rPr>
              <a:t>蔡伦造纸，轻便好用，就地取材，价格便宜，满足需要。</a:t>
            </a:r>
            <a:endParaRPr lang="zh-CN" altLang="en-US" sz="1600" b="1" dirty="0">
              <a:ea typeface="黑体" panose="02010609060101010101" pitchFamily="49" charset="-122"/>
            </a:endParaRPr>
          </a:p>
        </p:txBody>
      </p:sp>
      <p:sp>
        <p:nvSpPr>
          <p:cNvPr id="19" name="矩形 18"/>
          <p:cNvSpPr/>
          <p:nvPr/>
        </p:nvSpPr>
        <p:spPr>
          <a:xfrm>
            <a:off x="2952179" y="824143"/>
            <a:ext cx="1440160" cy="864096"/>
          </a:xfrm>
          <a:prstGeom prst="rect">
            <a:avLst/>
          </a:prstGeom>
          <a:solidFill>
            <a:srgbClr val="00B050"/>
          </a:solid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solidFill>
                  <a:schemeClr val="bg1"/>
                </a:solidFill>
                <a:ea typeface="黑体" panose="02010609060101010101" pitchFamily="49" charset="-122"/>
              </a:rPr>
              <a:t>用麻造纸，粗糙、不好书写。</a:t>
            </a:r>
            <a:endParaRPr lang="zh-CN" altLang="en-US" sz="1600" b="1" dirty="0">
              <a:solidFill>
                <a:schemeClr val="bg1"/>
              </a:solidFill>
              <a:ea typeface="黑体" panose="02010609060101010101" pitchFamily="49" charset="-122"/>
            </a:endParaRPr>
          </a:p>
        </p:txBody>
      </p:sp>
      <p:sp>
        <p:nvSpPr>
          <p:cNvPr id="20" name="TextBox 19"/>
          <p:cNvSpPr txBox="1"/>
          <p:nvPr/>
        </p:nvSpPr>
        <p:spPr>
          <a:xfrm>
            <a:off x="1151979" y="1052361"/>
            <a:ext cx="1584176" cy="707886"/>
          </a:xfrm>
          <a:prstGeom prst="rect">
            <a:avLst/>
          </a:prstGeom>
          <a:noFill/>
        </p:spPr>
        <p:txBody>
          <a:bodyPr wrap="square" rtlCol="0">
            <a:spAutoFit/>
          </a:bodyPr>
          <a:lstStyle/>
          <a:p>
            <a:r>
              <a:rPr lang="zh-CN" altLang="en-US" sz="2000" dirty="0" smtClean="0">
                <a:ea typeface="黑体" panose="02010609060101010101" pitchFamily="49" charset="-122"/>
              </a:rPr>
              <a:t>造纸术发</a:t>
            </a:r>
            <a:endParaRPr lang="en-US" altLang="zh-CN" sz="2000" dirty="0" smtClean="0">
              <a:ea typeface="黑体" panose="02010609060101010101" pitchFamily="49" charset="-122"/>
            </a:endParaRPr>
          </a:p>
          <a:p>
            <a:r>
              <a:rPr lang="zh-CN" altLang="en-US" sz="2000" dirty="0" smtClean="0">
                <a:ea typeface="黑体" panose="02010609060101010101" pitchFamily="49" charset="-122"/>
              </a:rPr>
              <a:t>明以前</a:t>
            </a:r>
            <a:endParaRPr lang="zh-CN" altLang="en-US" sz="2000" dirty="0">
              <a:ea typeface="黑体" panose="02010609060101010101" pitchFamily="49" charset="-122"/>
            </a:endParaRPr>
          </a:p>
        </p:txBody>
      </p:sp>
      <p:sp>
        <p:nvSpPr>
          <p:cNvPr id="21" name="TextBox 20"/>
          <p:cNvSpPr txBox="1"/>
          <p:nvPr/>
        </p:nvSpPr>
        <p:spPr>
          <a:xfrm>
            <a:off x="2952179" y="1976271"/>
            <a:ext cx="1584176" cy="400110"/>
          </a:xfrm>
          <a:prstGeom prst="rect">
            <a:avLst/>
          </a:prstGeom>
          <a:noFill/>
        </p:spPr>
        <p:txBody>
          <a:bodyPr wrap="square" rtlCol="0">
            <a:spAutoFit/>
          </a:bodyPr>
          <a:lstStyle/>
          <a:p>
            <a:r>
              <a:rPr lang="zh-CN" altLang="en-US" sz="2000" dirty="0" smtClean="0">
                <a:ea typeface="黑体" panose="02010609060101010101" pitchFamily="49" charset="-122"/>
              </a:rPr>
              <a:t>西汉时代</a:t>
            </a:r>
            <a:endParaRPr lang="zh-CN" altLang="en-US" sz="2000" dirty="0">
              <a:ea typeface="黑体" panose="02010609060101010101" pitchFamily="49" charset="-122"/>
            </a:endParaRPr>
          </a:p>
        </p:txBody>
      </p:sp>
      <p:sp>
        <p:nvSpPr>
          <p:cNvPr id="22" name="TextBox 21"/>
          <p:cNvSpPr txBox="1"/>
          <p:nvPr/>
        </p:nvSpPr>
        <p:spPr>
          <a:xfrm>
            <a:off x="4536355" y="1288129"/>
            <a:ext cx="1584176" cy="400110"/>
          </a:xfrm>
          <a:prstGeom prst="rect">
            <a:avLst/>
          </a:prstGeom>
          <a:noFill/>
        </p:spPr>
        <p:txBody>
          <a:bodyPr wrap="square" rtlCol="0">
            <a:spAutoFit/>
          </a:bodyPr>
          <a:lstStyle/>
          <a:p>
            <a:r>
              <a:rPr lang="zh-CN" altLang="en-US" sz="2000" dirty="0" smtClean="0">
                <a:ea typeface="黑体" panose="02010609060101010101" pitchFamily="49" charset="-122"/>
              </a:rPr>
              <a:t>东汉时代</a:t>
            </a:r>
            <a:endParaRPr lang="zh-CN" altLang="en-US" sz="2000" dirty="0">
              <a:ea typeface="黑体" panose="02010609060101010101" pitchFamily="49" charset="-122"/>
            </a:endParaRPr>
          </a:p>
        </p:txBody>
      </p:sp>
      <p:sp>
        <p:nvSpPr>
          <p:cNvPr id="23" name="TextBox 22"/>
          <p:cNvSpPr txBox="1"/>
          <p:nvPr/>
        </p:nvSpPr>
        <p:spPr>
          <a:xfrm>
            <a:off x="6408563" y="1976271"/>
            <a:ext cx="1584176" cy="400110"/>
          </a:xfrm>
          <a:prstGeom prst="rect">
            <a:avLst/>
          </a:prstGeom>
          <a:noFill/>
        </p:spPr>
        <p:txBody>
          <a:bodyPr wrap="square" rtlCol="0">
            <a:spAutoFit/>
          </a:bodyPr>
          <a:lstStyle/>
          <a:p>
            <a:r>
              <a:rPr lang="zh-CN" altLang="en-US" sz="2000" dirty="0" smtClean="0">
                <a:ea typeface="黑体" panose="02010609060101010101" pitchFamily="49" charset="-122"/>
              </a:rPr>
              <a:t>后来</a:t>
            </a:r>
            <a:endParaRPr lang="zh-CN" altLang="en-US" sz="2000" dirty="0">
              <a:ea typeface="黑体" panose="02010609060101010101" pitchFamily="49" charset="-122"/>
            </a:endParaRPr>
          </a:p>
        </p:txBody>
      </p:sp>
      <p:cxnSp>
        <p:nvCxnSpPr>
          <p:cNvPr id="25" name="直接连接符 24"/>
          <p:cNvCxnSpPr/>
          <p:nvPr/>
        </p:nvCxnSpPr>
        <p:spPr>
          <a:xfrm>
            <a:off x="3600251" y="1688239"/>
            <a:ext cx="0" cy="2160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00051" y="1904263"/>
            <a:ext cx="0" cy="2160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256435" y="1904263"/>
            <a:ext cx="0" cy="2160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40611" y="1688239"/>
            <a:ext cx="0" cy="2160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6"/>
          <p:cNvSpPr txBox="1"/>
          <p:nvPr/>
        </p:nvSpPr>
        <p:spPr>
          <a:xfrm>
            <a:off x="287883" y="3856281"/>
            <a:ext cx="8496944" cy="954107"/>
          </a:xfrm>
          <a:prstGeom prst="rect">
            <a:avLst/>
          </a:prstGeom>
          <a:noFill/>
        </p:spPr>
        <p:txBody>
          <a:bodyPr wrap="square" rtlCol="0" anchor="t">
            <a:spAutoFit/>
          </a:bodyPr>
          <a:lstStyle/>
          <a:p>
            <a:r>
              <a:rPr lang="zh-CN" altLang="en-US" sz="2800" dirty="0" smtClean="0">
                <a:latin typeface="黑体" panose="02010609060101010101" pitchFamily="49" charset="-122"/>
                <a:ea typeface="黑体" panose="02010609060101010101" pitchFamily="49" charset="-122"/>
                <a:cs typeface="楷体" panose="02010609060101010101" pitchFamily="49" charset="-122"/>
              </a:rPr>
              <a:t>    为什么蔡伦改进的造纸术能传承下来呢？我们下节课再学习。 </a:t>
            </a:r>
            <a:r>
              <a:rPr lang="zh-CN" altLang="en-US" sz="2800" dirty="0" smtClean="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linds(horizontal)">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blinds(horizontal)">
                                      <p:cBhvr>
                                        <p:cTn id="17" dur="500"/>
                                        <p:tgtEl>
                                          <p:spTgt spid="1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linds(horizont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0"/>
          <p:cNvSpPr/>
          <p:nvPr/>
        </p:nvSpPr>
        <p:spPr>
          <a:xfrm>
            <a:off x="-108520" y="1722952"/>
            <a:ext cx="9073008" cy="2432974"/>
          </a:xfrm>
          <a:prstGeom prst="rect">
            <a:avLst/>
          </a:prstGeom>
          <a:noFill/>
          <a:ln w="9525">
            <a:noFill/>
          </a:ln>
        </p:spPr>
        <p:txBody>
          <a:bodyPr wrap="square" lIns="68580" tIns="34290" rIns="68580" bIns="34290">
            <a:spAutoFit/>
          </a:bodyPr>
          <a:lstStyle/>
          <a:p>
            <a:pPr>
              <a:lnSpc>
                <a:spcPct val="120000"/>
              </a:lnSpc>
            </a:pPr>
            <a:r>
              <a:rPr lang="zh-CN" altLang="en-US" sz="3200" b="1" dirty="0" smtClean="0">
                <a:latin typeface="黑体" panose="02010609060101010101" pitchFamily="49" charset="-122"/>
                <a:ea typeface="黑体" panose="02010609060101010101" pitchFamily="49" charset="-122"/>
              </a:rPr>
              <a:t>　　            </a:t>
            </a:r>
            <a:r>
              <a:rPr lang="zh-CN" altLang="en-US" sz="3200" b="1" dirty="0" smtClean="0">
                <a:solidFill>
                  <a:srgbClr val="0000FF"/>
                </a:solidFill>
                <a:latin typeface="黑体" panose="02010609060101010101" pitchFamily="49" charset="-122"/>
                <a:ea typeface="黑体" panose="02010609060101010101" pitchFamily="49" charset="-122"/>
              </a:rPr>
              <a:t>①</a:t>
            </a:r>
            <a:r>
              <a:rPr lang="en-US" altLang="zh-CN" sz="3200" b="1" dirty="0" err="1" smtClean="0">
                <a:solidFill>
                  <a:srgbClr val="0000FF"/>
                </a:solidFill>
                <a:latin typeface="黑体" panose="02010609060101010101" pitchFamily="49" charset="-122"/>
                <a:ea typeface="黑体" panose="02010609060101010101" pitchFamily="49" charset="-122"/>
              </a:rPr>
              <a:t>lèi</a:t>
            </a:r>
            <a:r>
              <a:rPr lang="zh-CN" altLang="en-US" sz="3200" b="1" dirty="0" smtClean="0">
                <a:solidFill>
                  <a:srgbClr val="0000FF"/>
                </a:solidFill>
                <a:latin typeface="楷体" panose="02010609060101010101" pitchFamily="49" charset="-122"/>
                <a:ea typeface="楷体" panose="02010609060101010101" pitchFamily="49" charset="-122"/>
              </a:rPr>
              <a:t>    ②</a:t>
            </a:r>
            <a:r>
              <a:rPr lang="en-US" altLang="zh-CN" sz="3200" b="1" dirty="0" err="1" smtClean="0">
                <a:solidFill>
                  <a:srgbClr val="0000FF"/>
                </a:solidFill>
                <a:latin typeface="黑体" panose="02010609060101010101" pitchFamily="49" charset="-122"/>
                <a:ea typeface="黑体" panose="02010609060101010101" pitchFamily="49" charset="-122"/>
              </a:rPr>
              <a:t>lěi</a:t>
            </a:r>
            <a:endParaRPr lang="en-US" altLang="zh-CN" sz="3200" b="1" dirty="0" smtClean="0">
              <a:solidFill>
                <a:srgbClr val="0000FF"/>
              </a:solidFill>
              <a:latin typeface="黑体" panose="02010609060101010101" pitchFamily="49" charset="-122"/>
              <a:ea typeface="黑体" panose="02010609060101010101" pitchFamily="49" charset="-122"/>
            </a:endParaRPr>
          </a:p>
          <a:p>
            <a:pPr>
              <a:lnSpc>
                <a:spcPct val="120000"/>
              </a:lnSpc>
            </a:pP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积累（　　）  累计（    ）  劳累（    ）</a:t>
            </a:r>
            <a:endParaRPr lang="en-US" altLang="zh-CN" sz="3200" b="1" dirty="0" smtClean="0">
              <a:latin typeface="楷体" panose="02010609060101010101" pitchFamily="49" charset="-122"/>
              <a:ea typeface="楷体" panose="02010609060101010101" pitchFamily="49" charset="-122"/>
            </a:endParaRPr>
          </a:p>
          <a:p>
            <a:pPr>
              <a:lnSpc>
                <a:spcPct val="120000"/>
              </a:lnSpc>
            </a:pPr>
            <a:r>
              <a:rPr lang="zh-CN" altLang="en-US" sz="3200" b="1" dirty="0" smtClean="0">
                <a:latin typeface="楷体" panose="02010609060101010101" pitchFamily="49" charset="-122"/>
                <a:ea typeface="楷体" panose="02010609060101010101" pitchFamily="49" charset="-122"/>
              </a:rPr>
              <a:t>　　           </a:t>
            </a:r>
            <a:r>
              <a:rPr lang="zh-CN" altLang="en-US" sz="3200" b="1" dirty="0" smtClean="0">
                <a:solidFill>
                  <a:srgbClr val="0000FF"/>
                </a:solidFill>
                <a:latin typeface="楷体" panose="02010609060101010101" pitchFamily="49" charset="-122"/>
                <a:ea typeface="楷体" panose="02010609060101010101" pitchFamily="49" charset="-122"/>
              </a:rPr>
              <a:t>①</a:t>
            </a:r>
            <a:r>
              <a:rPr lang="en-US" altLang="zh-CN" sz="3200" b="1" dirty="0" err="1" smtClean="0">
                <a:solidFill>
                  <a:srgbClr val="0000FF"/>
                </a:solidFill>
                <a:latin typeface="黑体" panose="02010609060101010101" pitchFamily="49" charset="-122"/>
                <a:ea typeface="黑体" panose="02010609060101010101" pitchFamily="49" charset="-122"/>
              </a:rPr>
              <a:t>xiān</a:t>
            </a:r>
            <a:r>
              <a:rPr lang="en-US" altLang="zh-CN" sz="3200" b="1" dirty="0" smtClean="0">
                <a:solidFill>
                  <a:srgbClr val="0000FF"/>
                </a:solidFill>
                <a:latin typeface="黑体" panose="02010609060101010101" pitchFamily="49" charset="-122"/>
                <a:ea typeface="黑体" panose="02010609060101010101" pitchFamily="49" charset="-122"/>
              </a:rPr>
              <a:t> </a:t>
            </a:r>
            <a:r>
              <a:rPr lang="en-US" altLang="zh-CN" sz="3200" b="1" dirty="0" smtClean="0">
                <a:solidFill>
                  <a:srgbClr val="0000FF"/>
                </a:solidFill>
                <a:latin typeface="楷体" panose="02010609060101010101" pitchFamily="49" charset="-122"/>
                <a:ea typeface="楷体" panose="02010609060101010101" pitchFamily="49" charset="-122"/>
              </a:rPr>
              <a:t>   </a:t>
            </a:r>
            <a:r>
              <a:rPr lang="zh-CN" altLang="en-US" sz="3200" b="1" dirty="0" smtClean="0">
                <a:solidFill>
                  <a:srgbClr val="0000FF"/>
                </a:solidFill>
                <a:latin typeface="楷体" panose="02010609060101010101" pitchFamily="49" charset="-122"/>
                <a:ea typeface="楷体" panose="02010609060101010101" pitchFamily="49" charset="-122"/>
              </a:rPr>
              <a:t>②</a:t>
            </a:r>
            <a:r>
              <a:rPr lang="en-US" altLang="zh-CN" sz="3200" b="1" dirty="0" err="1" smtClean="0">
                <a:solidFill>
                  <a:srgbClr val="0000FF"/>
                </a:solidFill>
                <a:latin typeface="黑体" panose="02010609060101010101" pitchFamily="49" charset="-122"/>
                <a:ea typeface="黑体" panose="02010609060101010101" pitchFamily="49" charset="-122"/>
              </a:rPr>
              <a:t>xiǎn</a:t>
            </a:r>
            <a:endParaRPr lang="en-US" altLang="zh-CN" sz="3200" b="1" dirty="0" smtClean="0">
              <a:solidFill>
                <a:srgbClr val="0000FF"/>
              </a:solidFill>
              <a:latin typeface="黑体" panose="02010609060101010101" pitchFamily="49" charset="-122"/>
              <a:ea typeface="黑体" panose="02010609060101010101" pitchFamily="49" charset="-122"/>
            </a:endParaRPr>
          </a:p>
          <a:p>
            <a:pPr>
              <a:lnSpc>
                <a:spcPct val="120000"/>
              </a:lnSpc>
            </a:pPr>
            <a:r>
              <a:rPr lang="en-US" altLang="zh-CN"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朝鲜（　　）  新鲜（    ）  鲜见（    ）</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7956376" y="2359644"/>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①</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2181554" y="2359644"/>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2" name="矩形 1"/>
          <p:cNvSpPr/>
          <p:nvPr/>
        </p:nvSpPr>
        <p:spPr>
          <a:xfrm>
            <a:off x="339718" y="1063501"/>
            <a:ext cx="5234125" cy="523220"/>
          </a:xfrm>
          <a:prstGeom prst="rect">
            <a:avLst/>
          </a:prstGeom>
        </p:spPr>
        <p:txBody>
          <a:bodyPr wrap="none">
            <a:spAutoFit/>
          </a:bodyPr>
          <a:lstStyle/>
          <a:p>
            <a:r>
              <a:rPr lang="zh-CN" altLang="en-US" sz="2800" b="1" dirty="0" smtClean="0">
                <a:latin typeface="宋体" panose="02010600030101010101" pitchFamily="2" charset="-122"/>
                <a:ea typeface="宋体" panose="02010600030101010101" pitchFamily="2" charset="-122"/>
              </a:rPr>
              <a:t>一、给带点字选择正确的读音。</a:t>
            </a:r>
            <a:endParaRPr lang="zh-CN" altLang="en-US" sz="2800" b="1" dirty="0">
              <a:latin typeface="宋体" panose="02010600030101010101" pitchFamily="2" charset="-122"/>
              <a:ea typeface="宋体" panose="02010600030101010101" pitchFamily="2" charset="-122"/>
            </a:endParaRPr>
          </a:p>
        </p:txBody>
      </p:sp>
      <p:sp>
        <p:nvSpPr>
          <p:cNvPr id="8" name="矩形 7"/>
          <p:cNvSpPr/>
          <p:nvPr/>
        </p:nvSpPr>
        <p:spPr>
          <a:xfrm>
            <a:off x="5055384" y="2335301"/>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9" name="矩形 8"/>
          <p:cNvSpPr/>
          <p:nvPr/>
        </p:nvSpPr>
        <p:spPr>
          <a:xfrm>
            <a:off x="2181554" y="3523648"/>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 name="矩形 9"/>
          <p:cNvSpPr/>
          <p:nvPr/>
        </p:nvSpPr>
        <p:spPr>
          <a:xfrm>
            <a:off x="5055384" y="3523648"/>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①</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7956376" y="3523647"/>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2"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620" y="464186"/>
            <a:ext cx="366860" cy="456339"/>
          </a:xfrm>
          <a:prstGeom prst="rect">
            <a:avLst/>
          </a:prstGeom>
        </p:spPr>
      </p:pic>
      <p:sp>
        <p:nvSpPr>
          <p:cNvPr id="5" name="矩形 4"/>
          <p:cNvSpPr/>
          <p:nvPr/>
        </p:nvSpPr>
        <p:spPr>
          <a:xfrm>
            <a:off x="1095042" y="2635047"/>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
        <p:nvSpPr>
          <p:cNvPr id="14" name="矩形 13"/>
          <p:cNvSpPr/>
          <p:nvPr/>
        </p:nvSpPr>
        <p:spPr>
          <a:xfrm>
            <a:off x="3563888" y="2586789"/>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
        <p:nvSpPr>
          <p:cNvPr id="15" name="矩形 14"/>
          <p:cNvSpPr/>
          <p:nvPr/>
        </p:nvSpPr>
        <p:spPr>
          <a:xfrm>
            <a:off x="6804248" y="2566800"/>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
        <p:nvSpPr>
          <p:cNvPr id="16" name="矩形 15"/>
          <p:cNvSpPr/>
          <p:nvPr/>
        </p:nvSpPr>
        <p:spPr>
          <a:xfrm>
            <a:off x="1095042" y="3748131"/>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
        <p:nvSpPr>
          <p:cNvPr id="17" name="矩形 16"/>
          <p:cNvSpPr/>
          <p:nvPr/>
        </p:nvSpPr>
        <p:spPr>
          <a:xfrm>
            <a:off x="3995936" y="3773716"/>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
        <p:nvSpPr>
          <p:cNvPr id="18" name="矩形 17"/>
          <p:cNvSpPr/>
          <p:nvPr/>
        </p:nvSpPr>
        <p:spPr>
          <a:xfrm>
            <a:off x="6446554" y="3743271"/>
            <a:ext cx="596638"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55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28384" y="0"/>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flipH="1">
            <a:off x="0" y="195486"/>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12" name="文本框 1"/>
          <p:cNvSpPr txBox="1"/>
          <p:nvPr/>
        </p:nvSpPr>
        <p:spPr>
          <a:xfrm>
            <a:off x="0" y="195486"/>
            <a:ext cx="2058577" cy="307777"/>
          </a:xfrm>
          <a:prstGeom prst="rect">
            <a:avLst/>
          </a:prstGeom>
          <a:noFill/>
        </p:spPr>
        <p:txBody>
          <a:bodyPr wrap="none" rtlCol="0">
            <a:spAutoFit/>
          </a:bodyPr>
          <a:lstStyle/>
          <a:p>
            <a:r>
              <a:rPr kumimoji="1" lang="zh-CN" altLang="en-US" b="1" dirty="0" smtClean="0">
                <a:latin typeface="Heiti SC Light" panose="02000000000000000000" pitchFamily="2" charset="-128"/>
                <a:ea typeface="Heiti SC Light" panose="02000000000000000000" pitchFamily="2" charset="-128"/>
              </a:rPr>
              <a:t>     语文   三年级   下册</a:t>
            </a:r>
            <a:endParaRPr kumimoji="1" lang="zh-CN" altLang="en-US" b="1" dirty="0">
              <a:latin typeface="Heiti SC Light" panose="02000000000000000000" pitchFamily="2" charset="-128"/>
              <a:ea typeface="Heiti SC Light" panose="02000000000000000000" pitchFamily="2" charset="-128"/>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2897" y="4022646"/>
            <a:ext cx="1629583" cy="378638"/>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2897" y="4414624"/>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a:hlinkClick r:id="rId4" action="ppaction://hlinksldjump"/>
          </p:cNvPr>
          <p:cNvSpPr txBox="1"/>
          <p:nvPr/>
        </p:nvSpPr>
        <p:spPr>
          <a:xfrm>
            <a:off x="7275010" y="4011910"/>
            <a:ext cx="1231486" cy="400110"/>
          </a:xfrm>
          <a:prstGeom prst="rect">
            <a:avLst/>
          </a:prstGeom>
          <a:noFill/>
        </p:spPr>
        <p:txBody>
          <a:bodyPr wrap="square" rtlCol="0">
            <a:spAutoFit/>
          </a:bodyPr>
          <a:lstStyle/>
          <a:p>
            <a:pPr algn="ctr"/>
            <a:r>
              <a:rPr kumimoji="1" lang="zh-CN" altLang="en-US" sz="2000" b="1" dirty="0">
                <a:solidFill>
                  <a:schemeClr val="bg1"/>
                </a:solidFill>
                <a:latin typeface="黑体" panose="02010609060101010101" pitchFamily="49" charset="-122"/>
                <a:ea typeface="黑体" panose="02010609060101010101" pitchFamily="49" charset="-122"/>
              </a:rPr>
              <a:t>第一课时</a:t>
            </a:r>
            <a:endParaRPr kumimoji="1" lang="zh-CN" altLang="en-US" sz="2000" b="1" dirty="0">
              <a:solidFill>
                <a:schemeClr val="bg1"/>
              </a:solidFill>
              <a:latin typeface="黑体" panose="02010609060101010101" pitchFamily="49" charset="-122"/>
              <a:ea typeface="黑体" panose="02010609060101010101" pitchFamily="49" charset="-122"/>
            </a:endParaRPr>
          </a:p>
        </p:txBody>
      </p:sp>
      <p:sp>
        <p:nvSpPr>
          <p:cNvPr id="17" name="文本框 14">
            <a:hlinkClick r:id="rId5" action="ppaction://hlinksldjump"/>
          </p:cNvPr>
          <p:cNvSpPr txBox="1"/>
          <p:nvPr/>
        </p:nvSpPr>
        <p:spPr>
          <a:xfrm>
            <a:off x="7275010" y="4403888"/>
            <a:ext cx="1231486" cy="400110"/>
          </a:xfrm>
          <a:prstGeom prst="rect">
            <a:avLst/>
          </a:prstGeom>
          <a:noFill/>
        </p:spPr>
        <p:txBody>
          <a:bodyPr wrap="square" rtlCol="0">
            <a:spAutoFit/>
          </a:bodyPr>
          <a:lstStyle/>
          <a:p>
            <a:pPr algn="ctr"/>
            <a:r>
              <a:rPr kumimoji="1" lang="zh-CN" altLang="en-US" sz="2000" b="1" dirty="0">
                <a:solidFill>
                  <a:schemeClr val="bg1"/>
                </a:solidFill>
                <a:latin typeface="黑体" panose="02010609060101010101" pitchFamily="49" charset="-122"/>
                <a:ea typeface="黑体" panose="02010609060101010101" pitchFamily="49" charset="-122"/>
              </a:rPr>
              <a:t>第二课时</a:t>
            </a:r>
            <a:endParaRPr kumimoji="1" lang="zh-CN" altLang="en-US" sz="2000" b="1" dirty="0">
              <a:solidFill>
                <a:schemeClr val="bg1"/>
              </a:solidFill>
              <a:latin typeface="黑体" panose="02010609060101010101" pitchFamily="49" charset="-122"/>
              <a:ea typeface="黑体" panose="02010609060101010101" pitchFamily="49" charset="-122"/>
            </a:endParaRPr>
          </a:p>
        </p:txBody>
      </p:sp>
      <p:sp>
        <p:nvSpPr>
          <p:cNvPr id="18" name="矩形 17"/>
          <p:cNvSpPr/>
          <p:nvPr/>
        </p:nvSpPr>
        <p:spPr>
          <a:xfrm>
            <a:off x="2185214" y="1707654"/>
            <a:ext cx="4258994" cy="864096"/>
          </a:xfrm>
          <a:prstGeom prst="rect">
            <a:avLst/>
          </a:prstGeom>
          <a:solidFill>
            <a:schemeClr val="bg1">
              <a:alpha val="72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ea typeface="黑体" panose="02010609060101010101" pitchFamily="49" charset="-122"/>
            </a:endParaRPr>
          </a:p>
        </p:txBody>
      </p:sp>
      <p:sp>
        <p:nvSpPr>
          <p:cNvPr id="14" name="TextBox 48"/>
          <p:cNvSpPr txBox="1"/>
          <p:nvPr/>
        </p:nvSpPr>
        <p:spPr>
          <a:xfrm>
            <a:off x="2339752" y="1707654"/>
            <a:ext cx="4104456" cy="854080"/>
          </a:xfrm>
          <a:prstGeom prst="rect">
            <a:avLst/>
          </a:prstGeom>
          <a:noFill/>
          <a:ln w="19050">
            <a:solidFill>
              <a:schemeClr val="tx1"/>
            </a:solidFill>
          </a:ln>
          <a:effectLst>
            <a:softEdge rad="31750"/>
          </a:effectLst>
        </p:spPr>
        <p:txBody>
          <a:bodyPr wrap="square" lIns="68580" tIns="34290" rIns="68580" bIns="34290" rtlCol="0">
            <a:spAutoFit/>
          </a:bodyPr>
          <a:lstStyle/>
          <a:p>
            <a:r>
              <a:rPr lang="en-US" altLang="zh-CN" sz="51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10  </a:t>
            </a:r>
            <a:r>
              <a:rPr lang="zh-CN" altLang="en-US" sz="51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纸的发明</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p:cNvSpPr/>
          <p:nvPr/>
        </p:nvSpPr>
        <p:spPr>
          <a:xfrm>
            <a:off x="499504" y="734552"/>
            <a:ext cx="7600888"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Songti SC" panose="02010600040101010101" pitchFamily="2" charset="-122"/>
                <a:ea typeface="Songti SC" panose="02010600040101010101" pitchFamily="2" charset="-122"/>
              </a:rPr>
              <a:t>二、</a:t>
            </a:r>
            <a:r>
              <a:rPr lang="zh-CN" altLang="en-US" sz="3200" b="1" dirty="0">
                <a:latin typeface="Songti SC" panose="02010600040101010101" pitchFamily="2" charset="-122"/>
                <a:ea typeface="Songti SC" panose="02010600040101010101" pitchFamily="2" charset="-122"/>
              </a:rPr>
              <a:t>将下列搭配恰当的词语用线连起来。</a:t>
            </a:r>
            <a:endParaRPr lang="zh-CN" altLang="en-US" sz="3200" b="1" dirty="0">
              <a:latin typeface="Songti SC" panose="02010600040101010101" pitchFamily="2" charset="-122"/>
              <a:ea typeface="Songti SC" panose="02010600040101010101" pitchFamily="2" charset="-122"/>
            </a:endParaRPr>
          </a:p>
        </p:txBody>
      </p:sp>
      <p:sp>
        <p:nvSpPr>
          <p:cNvPr id="3" name="矩形 20"/>
          <p:cNvSpPr/>
          <p:nvPr/>
        </p:nvSpPr>
        <p:spPr>
          <a:xfrm>
            <a:off x="1691680" y="1598648"/>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促进</a:t>
            </a:r>
            <a:endParaRPr lang="zh-CN" altLang="en-US" sz="3200" b="1" dirty="0">
              <a:latin typeface="楷体" panose="02010609060101010101" pitchFamily="49" charset="-122"/>
              <a:ea typeface="楷体" panose="02010609060101010101" pitchFamily="49" charset="-122"/>
            </a:endParaRPr>
          </a:p>
        </p:txBody>
      </p:sp>
      <p:sp>
        <p:nvSpPr>
          <p:cNvPr id="4" name="矩形 20"/>
          <p:cNvSpPr/>
          <p:nvPr/>
        </p:nvSpPr>
        <p:spPr>
          <a:xfrm>
            <a:off x="1691680" y="2295169"/>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满足</a:t>
            </a:r>
            <a:endParaRPr lang="zh-CN" altLang="en-US" sz="3200" b="1" dirty="0">
              <a:latin typeface="楷体" panose="02010609060101010101" pitchFamily="49" charset="-122"/>
              <a:ea typeface="楷体" panose="02010609060101010101" pitchFamily="49" charset="-122"/>
            </a:endParaRPr>
          </a:p>
        </p:txBody>
      </p:sp>
      <p:sp>
        <p:nvSpPr>
          <p:cNvPr id="5" name="矩形 20"/>
          <p:cNvSpPr/>
          <p:nvPr/>
        </p:nvSpPr>
        <p:spPr>
          <a:xfrm>
            <a:off x="1691680" y="2991689"/>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记录</a:t>
            </a:r>
            <a:endParaRPr lang="zh-CN" altLang="en-US" sz="3200" b="1" dirty="0">
              <a:latin typeface="楷体" panose="02010609060101010101" pitchFamily="49" charset="-122"/>
              <a:ea typeface="楷体" panose="02010609060101010101" pitchFamily="49" charset="-122"/>
            </a:endParaRPr>
          </a:p>
        </p:txBody>
      </p:sp>
      <p:sp>
        <p:nvSpPr>
          <p:cNvPr id="6" name="矩形 20"/>
          <p:cNvSpPr/>
          <p:nvPr/>
        </p:nvSpPr>
        <p:spPr>
          <a:xfrm>
            <a:off x="5194841" y="1598648"/>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事情</a:t>
            </a:r>
            <a:endParaRPr lang="zh-CN" altLang="en-US" sz="3200" b="1" dirty="0">
              <a:latin typeface="楷体" panose="02010609060101010101" pitchFamily="49" charset="-122"/>
              <a:ea typeface="楷体" panose="02010609060101010101" pitchFamily="49" charset="-122"/>
            </a:endParaRPr>
          </a:p>
        </p:txBody>
      </p:sp>
      <p:sp>
        <p:nvSpPr>
          <p:cNvPr id="7" name="矩形 20"/>
          <p:cNvSpPr/>
          <p:nvPr/>
        </p:nvSpPr>
        <p:spPr>
          <a:xfrm>
            <a:off x="5194841" y="2295169"/>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发展</a:t>
            </a:r>
            <a:endParaRPr lang="zh-CN" altLang="en-US" sz="3200" b="1" dirty="0">
              <a:latin typeface="楷体" panose="02010609060101010101" pitchFamily="49" charset="-122"/>
              <a:ea typeface="楷体" panose="02010609060101010101" pitchFamily="49" charset="-122"/>
            </a:endParaRPr>
          </a:p>
        </p:txBody>
      </p:sp>
      <p:sp>
        <p:nvSpPr>
          <p:cNvPr id="8" name="矩形 20"/>
          <p:cNvSpPr/>
          <p:nvPr/>
        </p:nvSpPr>
        <p:spPr>
          <a:xfrm>
            <a:off x="5194841" y="2991689"/>
            <a:ext cx="139322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需要</a:t>
            </a:r>
            <a:endParaRPr lang="zh-CN" altLang="en-US" sz="3200" b="1" dirty="0">
              <a:latin typeface="楷体" panose="02010609060101010101" pitchFamily="49" charset="-122"/>
              <a:ea typeface="楷体" panose="02010609060101010101" pitchFamily="49" charset="-122"/>
            </a:endParaRPr>
          </a:p>
        </p:txBody>
      </p:sp>
      <p:cxnSp>
        <p:nvCxnSpPr>
          <p:cNvPr id="10" name="直接连接符 9"/>
          <p:cNvCxnSpPr>
            <a:endCxn id="6" idx="1"/>
          </p:cNvCxnSpPr>
          <p:nvPr/>
        </p:nvCxnSpPr>
        <p:spPr>
          <a:xfrm flipV="1">
            <a:off x="3034601" y="1928739"/>
            <a:ext cx="2160240" cy="1392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4601" y="2673638"/>
            <a:ext cx="2160240" cy="7466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6259" y="1920119"/>
            <a:ext cx="2250590" cy="7330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hlinkClick r:id="rId1" action="ppaction://hlinkfile"/>
          </p:cNvPr>
          <p:cNvSpPr txBox="1">
            <a:spLocks noChangeArrowheads="1"/>
          </p:cNvSpPr>
          <p:nvPr/>
        </p:nvSpPr>
        <p:spPr bwMode="auto">
          <a:xfrm>
            <a:off x="6338015" y="4008978"/>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386" y="4058413"/>
            <a:ext cx="351070" cy="38016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851344" y="3992389"/>
            <a:ext cx="335134" cy="472337"/>
          </a:xfrm>
          <a:prstGeom prst="rect">
            <a:avLst/>
          </a:prstGeom>
        </p:spPr>
      </p:pic>
      <p:sp>
        <p:nvSpPr>
          <p:cNvPr id="5" name="矩形 20"/>
          <p:cNvSpPr/>
          <p:nvPr/>
        </p:nvSpPr>
        <p:spPr>
          <a:xfrm>
            <a:off x="499504" y="627534"/>
            <a:ext cx="7600888" cy="581698"/>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smtClean="0">
                <a:latin typeface="Songti SC" panose="02010600040101010101" pitchFamily="2" charset="-122"/>
                <a:ea typeface="Songti SC" panose="02010600040101010101" pitchFamily="2" charset="-122"/>
              </a:rPr>
              <a:t>三、找出文中描写蔡伦造纸过程的句子。</a:t>
            </a:r>
            <a:endParaRPr lang="zh-CN" altLang="en-US" sz="3200" b="1" dirty="0">
              <a:latin typeface="Songti SC" panose="02010600040101010101" pitchFamily="2" charset="-122"/>
              <a:ea typeface="Songti SC" panose="02010600040101010101" pitchFamily="2" charset="-122"/>
            </a:endParaRPr>
          </a:p>
        </p:txBody>
      </p:sp>
      <p:sp>
        <p:nvSpPr>
          <p:cNvPr id="6" name="TextBox 5"/>
          <p:cNvSpPr txBox="1"/>
          <p:nvPr/>
        </p:nvSpPr>
        <p:spPr>
          <a:xfrm>
            <a:off x="909065" y="1491630"/>
            <a:ext cx="7191327" cy="2031325"/>
          </a:xfrm>
          <a:prstGeom prst="rect">
            <a:avLst/>
          </a:prstGeom>
          <a:noFill/>
        </p:spPr>
        <p:txBody>
          <a:bodyPr wrap="square" rtlCol="0">
            <a:spAutoFit/>
          </a:bodyPr>
          <a:lstStyle/>
          <a:p>
            <a:pPr indent="457200">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 他把树皮、麻头、稻草、破布等原料剪碎或切断，浸在水里捣烂成浆；再把浆捞出来晒干，就成了一种既轻便又好用的纸。</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8" y="1419622"/>
            <a:ext cx="7632849" cy="2432974"/>
          </a:xfrm>
          <a:prstGeom prst="rect">
            <a:avLst/>
          </a:prstGeom>
        </p:spPr>
        <p:txBody>
          <a:bodyPr wrap="square" lIns="68580" tIns="34290" rIns="68580" bIns="34290">
            <a:spAutoFit/>
          </a:bodyPr>
          <a:lstStyle/>
          <a:p>
            <a:pPr indent="457200" algn="just">
              <a:lnSpc>
                <a:spcPct val="120000"/>
              </a:lnSpc>
            </a:pPr>
            <a:r>
              <a:rPr lang="zh-CN" altLang="en-US" sz="3200" b="1" dirty="0" smtClean="0">
                <a:latin typeface="楷体" panose="02010609060101010101" pitchFamily="49" charset="-122"/>
                <a:ea typeface="楷体" panose="02010609060101010101" pitchFamily="49" charset="-122"/>
              </a:rPr>
              <a:t>  上节课我们学习了生字，了解了我国的四大发明，这节课让我们再次走进我国悠久的历史之中，一起去欣赏蔡伦造纸的故事吧。</a:t>
            </a:r>
            <a:endParaRPr lang="zh-CN" altLang="en-US" sz="32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ea typeface="黑体" panose="02010609060101010101" pitchFamily="49" charset="-122"/>
              </a:rPr>
              <a:t>第二课时</a:t>
            </a:r>
            <a:endParaRPr kumimoji="1" lang="zh-CN" altLang="en-US" sz="2000" dirty="0">
              <a:solidFill>
                <a:schemeClr val="bg1"/>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708609" y="3431305"/>
            <a:ext cx="7488832" cy="720725"/>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en-US" sz="3200" b="1" kern="0" dirty="0" smtClean="0">
                <a:solidFill>
                  <a:srgbClr val="FF00FF"/>
                </a:solidFill>
                <a:latin typeface="楷体" panose="02010609060101010101" pitchFamily="49" charset="-122"/>
                <a:ea typeface="楷体" panose="02010609060101010101" pitchFamily="49" charset="-122"/>
              </a:rPr>
              <a:t>贡献：</a:t>
            </a:r>
            <a:r>
              <a:rPr lang="zh-CN" altLang="en-US" sz="3200" b="1" kern="0" dirty="0" smtClean="0">
                <a:solidFill>
                  <a:srgbClr val="0000FF"/>
                </a:solidFill>
                <a:latin typeface="楷体" panose="02010609060101010101" pitchFamily="49" charset="-122"/>
                <a:ea typeface="楷体" panose="02010609060101010101" pitchFamily="49" charset="-122"/>
              </a:rPr>
              <a:t>对国家、公众所做的有益的事。</a:t>
            </a:r>
            <a:endParaRPr lang="zh-CN" altLang="en-US" sz="3200" b="1" kern="0" dirty="0">
              <a:solidFill>
                <a:srgbClr val="0000FF"/>
              </a:solidFill>
              <a:latin typeface="楷体" panose="02010609060101010101" pitchFamily="49" charset="-122"/>
              <a:ea typeface="楷体" panose="02010609060101010101" pitchFamily="49" charset="-122"/>
            </a:endParaRPr>
          </a:p>
        </p:txBody>
      </p:sp>
      <p:sp>
        <p:nvSpPr>
          <p:cNvPr id="11" name="矩形 10"/>
          <p:cNvSpPr/>
          <p:nvPr/>
        </p:nvSpPr>
        <p:spPr>
          <a:xfrm>
            <a:off x="708609" y="1923678"/>
            <a:ext cx="7488832" cy="1054135"/>
          </a:xfrm>
          <a:prstGeom prst="rect">
            <a:avLst/>
          </a:prstGeom>
          <a:ln>
            <a:noFill/>
          </a:ln>
        </p:spPr>
        <p:txBody>
          <a:bodyPr wrap="square" lIns="68580" tIns="34290" rIns="68580" bIns="34290">
            <a:spAutoFit/>
          </a:bodyPr>
          <a:lstStyle/>
          <a:p>
            <a:pPr indent="457200"/>
            <a:r>
              <a:rPr lang="zh-CN" altLang="en-US" sz="3200" b="1" dirty="0" smtClean="0">
                <a:latin typeface="楷体" panose="02010609060101010101" pitchFamily="49" charset="-122"/>
                <a:ea typeface="楷体" panose="02010609060101010101" pitchFamily="49" charset="-122"/>
              </a:rPr>
              <a:t> 造纸术的发明，是中国对世界文明的伟大</a:t>
            </a:r>
            <a:r>
              <a:rPr lang="zh-CN" altLang="en-US" sz="3200" b="1" dirty="0" smtClean="0">
                <a:solidFill>
                  <a:srgbClr val="FF0000"/>
                </a:solidFill>
                <a:latin typeface="楷体" panose="02010609060101010101" pitchFamily="49" charset="-122"/>
                <a:ea typeface="楷体" panose="02010609060101010101" pitchFamily="49" charset="-122"/>
              </a:rPr>
              <a:t>贡献</a:t>
            </a:r>
            <a:r>
              <a:rPr lang="zh-CN" altLang="en-US" sz="3200" b="1" dirty="0" smtClean="0">
                <a:latin typeface="楷体" panose="02010609060101010101" pitchFamily="49" charset="-122"/>
                <a:ea typeface="楷体" panose="02010609060101010101" pitchFamily="49" charset="-122"/>
              </a:rPr>
              <a:t>之一。</a:t>
            </a:r>
            <a:endParaRPr lang="zh-CN" altLang="en-US" sz="3200" b="1" dirty="0">
              <a:latin typeface="楷体" panose="02010609060101010101" pitchFamily="49" charset="-122"/>
              <a:ea typeface="楷体" panose="02010609060101010101" pitchFamily="49" charset="-122"/>
            </a:endParaRPr>
          </a:p>
        </p:txBody>
      </p:sp>
      <p:sp>
        <p:nvSpPr>
          <p:cNvPr id="2" name="文本框 6"/>
          <p:cNvSpPr txBox="1"/>
          <p:nvPr/>
        </p:nvSpPr>
        <p:spPr>
          <a:xfrm>
            <a:off x="708609" y="1131590"/>
            <a:ext cx="8163878" cy="732508"/>
          </a:xfrm>
          <a:prstGeom prst="rect">
            <a:avLst/>
          </a:prstGeom>
          <a:noFill/>
        </p:spPr>
        <p:txBody>
          <a:bodyPr wrap="square" rtlCol="0" anchor="t">
            <a:spAutoFit/>
          </a:bodyPr>
          <a:lstStyle/>
          <a:p>
            <a:pPr>
              <a:lnSpc>
                <a:spcPct val="130000"/>
              </a:lnSpc>
            </a:pPr>
            <a:r>
              <a:rPr lang="zh-CN" altLang="en-US" sz="3200" dirty="0" smtClean="0">
                <a:latin typeface="黑体" panose="02010609060101010101" pitchFamily="49" charset="-122"/>
                <a:ea typeface="黑体" panose="02010609060101010101" pitchFamily="49" charset="-122"/>
                <a:cs typeface="楷体" panose="02010609060101010101" pitchFamily="49" charset="-122"/>
              </a:rPr>
              <a:t>自由朗读课文，说一说什么是“贡献”</a:t>
            </a:r>
            <a:r>
              <a:rPr lang="zh-CN" altLang="en-US" sz="3200" dirty="0">
                <a:latin typeface="黑体" panose="02010609060101010101" pitchFamily="49" charset="-122"/>
                <a:ea typeface="黑体" panose="02010609060101010101" pitchFamily="49" charset="-122"/>
                <a:cs typeface="楷体" panose="02010609060101010101" pitchFamily="49" charset="-122"/>
              </a:rPr>
              <a:t>？ </a:t>
            </a:r>
            <a:r>
              <a:rPr lang="zh-CN" altLang="en-US" sz="3200" dirty="0" smtClean="0">
                <a:latin typeface="黑体" panose="02010609060101010101" pitchFamily="49" charset="-122"/>
                <a:ea typeface="黑体" panose="02010609060101010101" pitchFamily="49" charset="-122"/>
              </a:rPr>
              <a:t>          </a:t>
            </a:r>
            <a:endParaRPr lang="zh-CN" altLang="en-US" sz="3200" dirty="0">
              <a:latin typeface="黑体" panose="02010609060101010101" pitchFamily="49" charset="-122"/>
              <a:ea typeface="黑体" panose="02010609060101010101" pitchFamily="49" charset="-122"/>
            </a:endParaRPr>
          </a:p>
        </p:txBody>
      </p:sp>
      <p:sp>
        <p:nvSpPr>
          <p:cNvPr id="21"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194" y="464186"/>
            <a:ext cx="366861"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616116" y="1203598"/>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B050"/>
                </a:solidFill>
                <a:latin typeface="楷体" panose="02010609060101010101" pitchFamily="49" charset="-122"/>
                <a:ea typeface="楷体" panose="02010609060101010101" pitchFamily="49" charset="-122"/>
              </a:rPr>
              <a:t>发现</a:t>
            </a:r>
            <a:endParaRPr lang="zh-CN" altLang="en-US" sz="3200" b="1" dirty="0">
              <a:solidFill>
                <a:srgbClr val="00B050"/>
              </a:solidFill>
              <a:latin typeface="楷体" panose="02010609060101010101" pitchFamily="49" charset="-122"/>
              <a:ea typeface="楷体" panose="02010609060101010101" pitchFamily="49" charset="-122"/>
            </a:endParaRPr>
          </a:p>
        </p:txBody>
      </p:sp>
      <p:sp>
        <p:nvSpPr>
          <p:cNvPr id="5" name="圆角矩形 4"/>
          <p:cNvSpPr/>
          <p:nvPr/>
        </p:nvSpPr>
        <p:spPr>
          <a:xfrm>
            <a:off x="2240124" y="1236575"/>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发明</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6" name="TextBox 5"/>
          <p:cNvSpPr txBox="1"/>
          <p:nvPr/>
        </p:nvSpPr>
        <p:spPr>
          <a:xfrm>
            <a:off x="1259632" y="2134382"/>
            <a:ext cx="2921330" cy="1815882"/>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    结合</a:t>
            </a:r>
            <a:r>
              <a:rPr lang="zh-CN" altLang="en-US" sz="2800" dirty="0">
                <a:solidFill>
                  <a:srgbClr val="FF0000"/>
                </a:solidFill>
                <a:latin typeface="黑体" panose="02010609060101010101" pitchFamily="49" charset="-122"/>
                <a:ea typeface="黑体" panose="02010609060101010101" pitchFamily="49" charset="-122"/>
              </a:rPr>
              <a:t>已有的事物创造出来的新事物，这期间有创造的过程。</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7" name="TextBox 6"/>
          <p:cNvSpPr txBox="1"/>
          <p:nvPr/>
        </p:nvSpPr>
        <p:spPr>
          <a:xfrm>
            <a:off x="4788024" y="2147371"/>
            <a:ext cx="3420380" cy="1815882"/>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    是</a:t>
            </a:r>
            <a:r>
              <a:rPr lang="zh-CN" altLang="en-US" sz="2800" dirty="0">
                <a:solidFill>
                  <a:srgbClr val="FF0000"/>
                </a:solidFill>
                <a:latin typeface="黑体" panose="02010609060101010101" pitchFamily="49" charset="-122"/>
                <a:ea typeface="黑体" panose="02010609060101010101" pitchFamily="49" charset="-122"/>
              </a:rPr>
              <a:t>已有的</a:t>
            </a:r>
            <a:r>
              <a:rPr lang="zh-CN" altLang="en-US" sz="2800" dirty="0" smtClean="0">
                <a:solidFill>
                  <a:srgbClr val="FF0000"/>
                </a:solidFill>
                <a:latin typeface="黑体" panose="02010609060101010101" pitchFamily="49" charset="-122"/>
                <a:ea typeface="黑体" panose="02010609060101010101" pitchFamily="49" charset="-122"/>
              </a:rPr>
              <a:t>事物、现象，从</a:t>
            </a:r>
            <a:r>
              <a:rPr lang="zh-CN" altLang="en-US" sz="2800" dirty="0">
                <a:solidFill>
                  <a:srgbClr val="FF0000"/>
                </a:solidFill>
                <a:latin typeface="黑体" panose="02010609060101010101" pitchFamily="49" charset="-122"/>
                <a:ea typeface="黑体" panose="02010609060101010101" pitchFamily="49" charset="-122"/>
              </a:rPr>
              <a:t>隐藏不为人知的的状态变为众人所知的状态的</a:t>
            </a:r>
            <a:r>
              <a:rPr lang="zh-CN" altLang="en-US" sz="2800" dirty="0" smtClean="0">
                <a:solidFill>
                  <a:srgbClr val="FF0000"/>
                </a:solidFill>
                <a:latin typeface="黑体" panose="02010609060101010101" pitchFamily="49" charset="-122"/>
                <a:ea typeface="黑体" panose="02010609060101010101" pitchFamily="49" charset="-122"/>
              </a:rPr>
              <a:t>过程。</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11" name="文本框 11"/>
          <p:cNvSpPr txBox="1"/>
          <p:nvPr/>
        </p:nvSpPr>
        <p:spPr>
          <a:xfrm>
            <a:off x="693944" y="453702"/>
            <a:ext cx="4266813"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词语辨析</a:t>
            </a:r>
            <a:endParaRPr lang="zh-CN" altLang="en-US" sz="2600" b="1" dirty="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435" y="430223"/>
            <a:ext cx="447979" cy="539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726015" y="1160793"/>
            <a:ext cx="6768752" cy="1922065"/>
          </a:xfrm>
          <a:prstGeom prst="rect">
            <a:avLst/>
          </a:prstGeom>
          <a:noFill/>
        </p:spPr>
        <p:txBody>
          <a:bodyPr wrap="square" rtlCol="0" anchor="t">
            <a:spAutoFit/>
          </a:bodyPr>
          <a:lstStyle/>
          <a:p>
            <a:pPr>
              <a:lnSpc>
                <a:spcPct val="130000"/>
              </a:lnSpc>
            </a:pPr>
            <a:r>
              <a:rPr lang="zh-CN" altLang="en-US" sz="3200" dirty="0" smtClean="0">
                <a:latin typeface="黑体" panose="02010609060101010101" pitchFamily="49" charset="-122"/>
                <a:ea typeface="黑体" panose="02010609060101010101" pitchFamily="49" charset="-122"/>
              </a:rPr>
              <a:t>    造纸术的发明究竟对国家和公众有什么益处呢？让我们带着问题进一步阅读课文。</a:t>
            </a:r>
            <a:endParaRPr lang="zh-CN" altLang="en-US" sz="32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1311" y="1330742"/>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907704" y="1231005"/>
            <a:ext cx="6768752" cy="2332946"/>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rPr>
              <a:t>自由朗读第</a:t>
            </a: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自然段：</a:t>
            </a:r>
            <a:endParaRPr lang="en-US" altLang="zh-CN" sz="2800" dirty="0" smtClean="0">
              <a:latin typeface="黑体" panose="02010609060101010101" pitchFamily="49" charset="-122"/>
              <a:ea typeface="黑体" panose="02010609060101010101" pitchFamily="49" charset="-122"/>
            </a:endParaRPr>
          </a:p>
          <a:p>
            <a:pPr>
              <a:lnSpc>
                <a:spcPct val="130000"/>
              </a:lnSpc>
            </a:pPr>
            <a:r>
              <a:rPr lang="zh-CN" altLang="en-US" sz="2800" dirty="0" smtClean="0">
                <a:latin typeface="黑体" panose="02010609060101010101" pitchFamily="49" charset="-122"/>
                <a:ea typeface="黑体" panose="02010609060101010101" pitchFamily="49" charset="-122"/>
              </a:rPr>
              <a:t>用“</a:t>
            </a:r>
            <a:r>
              <a:rPr lang="zh-CN" altLang="en-US" sz="2800" u="sng" dirty="0" smtClean="0">
                <a:solidFill>
                  <a:srgbClr val="C00000"/>
                </a:solidFill>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”画出人们先后用了哪几种材质来记录文字？比较一下，后一种材质比前一种材质好在哪里，又有什么缺点。</a:t>
            </a:r>
            <a:endParaRPr lang="en-US" altLang="zh-CN" sz="2800" dirty="0" smtClean="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082" y="1463020"/>
            <a:ext cx="1326394" cy="190081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spect="1" noChangeArrowheads="1"/>
          </p:cNvPicPr>
          <p:nvPr/>
        </p:nvPicPr>
        <p:blipFill>
          <a:blip r:embed="rId1" cstate="print">
            <a:clrChange>
              <a:clrFrom>
                <a:srgbClr val="FFFFFF"/>
              </a:clrFrom>
              <a:clrTo>
                <a:srgbClr val="FFFFFF">
                  <a:alpha val="0"/>
                </a:srgbClr>
              </a:clrTo>
            </a:clrChange>
          </a:blip>
          <a:srcRect l="139"/>
          <a:stretch>
            <a:fillRect/>
          </a:stretch>
        </p:blipFill>
        <p:spPr bwMode="auto">
          <a:xfrm>
            <a:off x="6748054" y="1324459"/>
            <a:ext cx="2338120" cy="1342454"/>
          </a:xfrm>
          <a:prstGeom prst="rect">
            <a:avLst/>
          </a:prstGeom>
          <a:noFill/>
          <a:ln w="9525">
            <a:noFill/>
            <a:miter lim="800000"/>
            <a:headEnd/>
            <a:tailEnd/>
          </a:ln>
        </p:spPr>
      </p:pic>
      <p:sp>
        <p:nvSpPr>
          <p:cNvPr id="3" name="TextBox 2"/>
          <p:cNvSpPr txBox="1"/>
          <p:nvPr/>
        </p:nvSpPr>
        <p:spPr>
          <a:xfrm>
            <a:off x="323528" y="699542"/>
            <a:ext cx="6192688" cy="1113766"/>
          </a:xfrm>
          <a:prstGeom prst="rect">
            <a:avLst/>
          </a:prstGeom>
          <a:solidFill>
            <a:schemeClr val="accent3">
              <a:lumMod val="20000"/>
              <a:lumOff val="80000"/>
            </a:schemeClr>
          </a:solidFill>
          <a:ln w="28575">
            <a:noFill/>
            <a:prstDash val="lgDashDot"/>
          </a:ln>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要记录一件事，就用刀把文字刻在龟甲和兽骨上，或者把文字铸刻在青铜器上。</a:t>
            </a:r>
            <a:endParaRPr lang="zh-CN" altLang="en-US" sz="2400" b="1" dirty="0">
              <a:latin typeface="楷体" panose="02010609060101010101" pitchFamily="49" charset="-122"/>
              <a:ea typeface="楷体" panose="02010609060101010101" pitchFamily="49" charset="-122"/>
            </a:endParaRPr>
          </a:p>
        </p:txBody>
      </p:sp>
      <p:sp>
        <p:nvSpPr>
          <p:cNvPr id="4" name="TextBox 3"/>
          <p:cNvSpPr txBox="1"/>
          <p:nvPr/>
        </p:nvSpPr>
        <p:spPr>
          <a:xfrm>
            <a:off x="323528" y="2141443"/>
            <a:ext cx="6264696" cy="559769"/>
          </a:xfrm>
          <a:prstGeom prst="rect">
            <a:avLst/>
          </a:prstGeom>
          <a:solidFill>
            <a:schemeClr val="tx2">
              <a:lumMod val="20000"/>
              <a:lumOff val="80000"/>
            </a:schemeClr>
          </a:solidFill>
          <a:ln w="28575">
            <a:noFill/>
            <a:prstDash val="lgDashDot"/>
          </a:ln>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后来，人们又把文字刻在竹片和木片上。</a:t>
            </a:r>
            <a:endParaRPr lang="zh-CN" altLang="en-US" sz="2400" b="1" dirty="0">
              <a:latin typeface="楷体" panose="02010609060101010101" pitchFamily="49" charset="-122"/>
              <a:ea typeface="楷体" panose="02010609060101010101" pitchFamily="49" charset="-122"/>
            </a:endParaRPr>
          </a:p>
        </p:txBody>
      </p:sp>
      <p:sp>
        <p:nvSpPr>
          <p:cNvPr id="5" name="TextBox 4"/>
          <p:cNvSpPr txBox="1"/>
          <p:nvPr/>
        </p:nvSpPr>
        <p:spPr>
          <a:xfrm>
            <a:off x="323528" y="3027605"/>
            <a:ext cx="6264696" cy="1113766"/>
          </a:xfrm>
          <a:prstGeom prst="rect">
            <a:avLst/>
          </a:prstGeom>
          <a:solidFill>
            <a:schemeClr val="accent5">
              <a:lumMod val="20000"/>
              <a:lumOff val="80000"/>
            </a:schemeClr>
          </a:solidFill>
          <a:ln w="28575">
            <a:noFill/>
            <a:prstDash val="lgDashDot"/>
          </a:ln>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再后来，有了蚕丝织成的帛，就可以在帛上写字了。</a:t>
            </a:r>
            <a:endParaRPr lang="zh-CN" altLang="en-US" sz="2400" b="1" dirty="0">
              <a:latin typeface="楷体" panose="02010609060101010101" pitchFamily="49" charset="-122"/>
              <a:ea typeface="楷体" panose="02010609060101010101" pitchFamily="49" charset="-122"/>
            </a:endParaRPr>
          </a:p>
        </p:txBody>
      </p:sp>
      <p:cxnSp>
        <p:nvCxnSpPr>
          <p:cNvPr id="7" name="直接连接符 6"/>
          <p:cNvCxnSpPr/>
          <p:nvPr/>
        </p:nvCxnSpPr>
        <p:spPr>
          <a:xfrm>
            <a:off x="4355976" y="1203598"/>
            <a:ext cx="1800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7544" y="1779662"/>
            <a:ext cx="504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843808" y="1779662"/>
            <a:ext cx="21602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31840" y="2643758"/>
            <a:ext cx="244827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52120" y="3579862"/>
            <a:ext cx="504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95536" y="4083918"/>
            <a:ext cx="5760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云形 19"/>
          <p:cNvSpPr/>
          <p:nvPr/>
        </p:nvSpPr>
        <p:spPr>
          <a:xfrm>
            <a:off x="4680012" y="3743770"/>
            <a:ext cx="1800200" cy="864096"/>
          </a:xfrm>
          <a:prstGeom prst="cloud">
            <a:avLst/>
          </a:prstGeom>
          <a:solidFill>
            <a:schemeClr val="accent6">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rgbClr val="0000FF"/>
                </a:solidFill>
                <a:latin typeface="黑体" panose="02010609060101010101" pitchFamily="49" charset="-122"/>
                <a:ea typeface="黑体" panose="02010609060101010101" pitchFamily="49" charset="-122"/>
              </a:rPr>
              <a:t>轻便，但价钱太贵</a:t>
            </a:r>
            <a:endParaRPr lang="zh-CN" altLang="en-US" sz="1800" dirty="0">
              <a:solidFill>
                <a:srgbClr val="0000FF"/>
              </a:solidFill>
              <a:latin typeface="黑体" panose="02010609060101010101" pitchFamily="49" charset="-122"/>
              <a:ea typeface="黑体" panose="02010609060101010101" pitchFamily="49" charset="-122"/>
            </a:endParaRPr>
          </a:p>
        </p:txBody>
      </p:sp>
      <p:sp>
        <p:nvSpPr>
          <p:cNvPr id="22" name="云形 21"/>
          <p:cNvSpPr/>
          <p:nvPr/>
        </p:nvSpPr>
        <p:spPr>
          <a:xfrm>
            <a:off x="5724128" y="1563638"/>
            <a:ext cx="1584176" cy="864096"/>
          </a:xfrm>
          <a:prstGeom prst="cloud">
            <a:avLst/>
          </a:prstGeom>
          <a:solidFill>
            <a:schemeClr val="accent6">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solidFill>
                  <a:srgbClr val="0000FF"/>
                </a:solidFill>
                <a:latin typeface="黑体" panose="02010609060101010101" pitchFamily="49" charset="-122"/>
                <a:ea typeface="黑体" panose="02010609060101010101" pitchFamily="49" charset="-122"/>
              </a:rPr>
              <a:t>笨重，</a:t>
            </a:r>
            <a:endParaRPr lang="en-US" altLang="zh-CN" sz="1800" dirty="0" smtClean="0">
              <a:solidFill>
                <a:srgbClr val="0000FF"/>
              </a:solidFill>
              <a:latin typeface="黑体" panose="02010609060101010101" pitchFamily="49" charset="-122"/>
              <a:ea typeface="黑体" panose="02010609060101010101" pitchFamily="49" charset="-122"/>
            </a:endParaRPr>
          </a:p>
          <a:p>
            <a:pPr algn="ctr"/>
            <a:r>
              <a:rPr lang="zh-CN" altLang="en-US" sz="1800" dirty="0" smtClean="0">
                <a:solidFill>
                  <a:srgbClr val="0000FF"/>
                </a:solidFill>
                <a:latin typeface="黑体" panose="02010609060101010101" pitchFamily="49" charset="-122"/>
                <a:ea typeface="黑体" panose="02010609060101010101" pitchFamily="49" charset="-122"/>
              </a:rPr>
              <a:t>不方便</a:t>
            </a:r>
            <a:endParaRPr lang="zh-CN" altLang="en-US" sz="1800" dirty="0" smtClean="0">
              <a:solidFill>
                <a:srgbClr val="0000FF"/>
              </a:solidFill>
              <a:latin typeface="黑体" panose="02010609060101010101" pitchFamily="49" charset="-122"/>
              <a:ea typeface="黑体" panose="02010609060101010101" pitchFamily="49" charset="-122"/>
            </a:endParaRPr>
          </a:p>
        </p:txBody>
      </p:sp>
      <p:sp>
        <p:nvSpPr>
          <p:cNvPr id="25" name="TextBox 24"/>
          <p:cNvSpPr txBox="1"/>
          <p:nvPr/>
        </p:nvSpPr>
        <p:spPr>
          <a:xfrm>
            <a:off x="6948264" y="3939902"/>
            <a:ext cx="172819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2400" dirty="0" smtClean="0">
                <a:solidFill>
                  <a:srgbClr val="FF0000"/>
                </a:solidFill>
                <a:ea typeface="黑体" panose="02010609060101010101" pitchFamily="49" charset="-122"/>
              </a:rPr>
              <a:t>少数人能用</a:t>
            </a:r>
            <a:endParaRPr lang="en-US" altLang="zh-CN" sz="2400" dirty="0" smtClean="0">
              <a:solidFill>
                <a:srgbClr val="FF0000"/>
              </a:solidFill>
              <a:ea typeface="黑体" panose="02010609060101010101" pitchFamily="49" charset="-122"/>
            </a:endParaRPr>
          </a:p>
          <a:p>
            <a:r>
              <a:rPr lang="zh-CN" altLang="en-US" sz="2400" dirty="0" smtClean="0">
                <a:solidFill>
                  <a:srgbClr val="FF0000"/>
                </a:solidFill>
                <a:ea typeface="黑体" panose="02010609060101010101" pitchFamily="49" charset="-122"/>
              </a:rPr>
              <a:t>不能普及。</a:t>
            </a:r>
            <a:endParaRPr lang="zh-CN" altLang="en-US" sz="2400" dirty="0">
              <a:solidFill>
                <a:srgbClr val="FF0000"/>
              </a:solidFill>
              <a:ea typeface="黑体" panose="02010609060101010101" pitchFamily="49" charset="-122"/>
            </a:endParaRPr>
          </a:p>
        </p:txBody>
      </p:sp>
      <p:sp>
        <p:nvSpPr>
          <p:cNvPr id="24" name="云形标注 23"/>
          <p:cNvSpPr/>
          <p:nvPr/>
        </p:nvSpPr>
        <p:spPr>
          <a:xfrm>
            <a:off x="7308304" y="3003798"/>
            <a:ext cx="1728192" cy="936104"/>
          </a:xfrm>
          <a:prstGeom prst="cloudCallout">
            <a:avLst>
              <a:gd name="adj1" fmla="val -67560"/>
              <a:gd name="adj2" fmla="val 56158"/>
            </a:avLst>
          </a:prstGeom>
          <a:solidFill>
            <a:schemeClr val="bg1"/>
          </a:solid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ea typeface="黑体" panose="02010609060101010101" pitchFamily="49" charset="-122"/>
              </a:rPr>
              <a:t>哈哈，一般人可看不起书哦！</a:t>
            </a:r>
            <a:endParaRPr lang="zh-CN" altLang="en-US" dirty="0">
              <a:solidFill>
                <a:schemeClr val="tx1"/>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140290"/>
                                        </p:tgtEl>
                                        <p:attrNameLst>
                                          <p:attrName>style.visibility</p:attrName>
                                        </p:attrNameLst>
                                      </p:cBhvr>
                                      <p:to>
                                        <p:strVal val="visible"/>
                                      </p:to>
                                    </p:set>
                                    <p:anim calcmode="lin" valueType="num">
                                      <p:cBhvr additive="base">
                                        <p:cTn id="26" dur="500" fill="hold"/>
                                        <p:tgtEl>
                                          <p:spTgt spid="140290"/>
                                        </p:tgtEl>
                                        <p:attrNameLst>
                                          <p:attrName>ppt_x</p:attrName>
                                        </p:attrNameLst>
                                      </p:cBhvr>
                                      <p:tavLst>
                                        <p:tav tm="0">
                                          <p:val>
                                            <p:strVal val="1+#ppt_w/2"/>
                                          </p:val>
                                        </p:tav>
                                        <p:tav tm="100000">
                                          <p:val>
                                            <p:strVal val="#ppt_x"/>
                                          </p:val>
                                        </p:tav>
                                      </p:tavLst>
                                    </p:anim>
                                    <p:anim calcmode="lin" valueType="num">
                                      <p:cBhvr additive="base">
                                        <p:cTn id="27" dur="500" fill="hold"/>
                                        <p:tgtEl>
                                          <p:spTgt spid="14029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par>
                                <p:cTn id="33" presetID="3" presetClass="entr" presetSubtype="1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80">
                                          <p:stCondLst>
                                            <p:cond delay="0"/>
                                          </p:stCondLst>
                                        </p:cTn>
                                        <p:tgtEl>
                                          <p:spTgt spid="20"/>
                                        </p:tgtEl>
                                      </p:cBhvr>
                                    </p:animEffect>
                                    <p:anim calcmode="lin" valueType="num">
                                      <p:cBhvr>
                                        <p:cTn id="4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6" dur="26">
                                          <p:stCondLst>
                                            <p:cond delay="650"/>
                                          </p:stCondLst>
                                        </p:cTn>
                                        <p:tgtEl>
                                          <p:spTgt spid="20"/>
                                        </p:tgtEl>
                                      </p:cBhvr>
                                      <p:to x="100000" y="60000"/>
                                    </p:animScale>
                                    <p:animScale>
                                      <p:cBhvr>
                                        <p:cTn id="47" dur="166" decel="50000">
                                          <p:stCondLst>
                                            <p:cond delay="676"/>
                                          </p:stCondLst>
                                        </p:cTn>
                                        <p:tgtEl>
                                          <p:spTgt spid="20"/>
                                        </p:tgtEl>
                                      </p:cBhvr>
                                      <p:to x="100000" y="100000"/>
                                    </p:animScale>
                                    <p:animScale>
                                      <p:cBhvr>
                                        <p:cTn id="48" dur="26">
                                          <p:stCondLst>
                                            <p:cond delay="1312"/>
                                          </p:stCondLst>
                                        </p:cTn>
                                        <p:tgtEl>
                                          <p:spTgt spid="20"/>
                                        </p:tgtEl>
                                      </p:cBhvr>
                                      <p:to x="100000" y="80000"/>
                                    </p:animScale>
                                    <p:animScale>
                                      <p:cBhvr>
                                        <p:cTn id="49" dur="166" decel="50000">
                                          <p:stCondLst>
                                            <p:cond delay="1338"/>
                                          </p:stCondLst>
                                        </p:cTn>
                                        <p:tgtEl>
                                          <p:spTgt spid="20"/>
                                        </p:tgtEl>
                                      </p:cBhvr>
                                      <p:to x="100000" y="100000"/>
                                    </p:animScale>
                                    <p:animScale>
                                      <p:cBhvr>
                                        <p:cTn id="50" dur="26">
                                          <p:stCondLst>
                                            <p:cond delay="1642"/>
                                          </p:stCondLst>
                                        </p:cTn>
                                        <p:tgtEl>
                                          <p:spTgt spid="20"/>
                                        </p:tgtEl>
                                      </p:cBhvr>
                                      <p:to x="100000" y="90000"/>
                                    </p:animScale>
                                    <p:animScale>
                                      <p:cBhvr>
                                        <p:cTn id="51" dur="166" decel="50000">
                                          <p:stCondLst>
                                            <p:cond delay="1668"/>
                                          </p:stCondLst>
                                        </p:cTn>
                                        <p:tgtEl>
                                          <p:spTgt spid="20"/>
                                        </p:tgtEl>
                                      </p:cBhvr>
                                      <p:to x="100000" y="100000"/>
                                    </p:animScale>
                                    <p:animScale>
                                      <p:cBhvr>
                                        <p:cTn id="52" dur="26">
                                          <p:stCondLst>
                                            <p:cond delay="1808"/>
                                          </p:stCondLst>
                                        </p:cTn>
                                        <p:tgtEl>
                                          <p:spTgt spid="20"/>
                                        </p:tgtEl>
                                      </p:cBhvr>
                                      <p:to x="100000" y="95000"/>
                                    </p:animScale>
                                    <p:animScale>
                                      <p:cBhvr>
                                        <p:cTn id="53" dur="166" decel="50000">
                                          <p:stCondLst>
                                            <p:cond delay="1834"/>
                                          </p:stCondLst>
                                        </p:cTn>
                                        <p:tgtEl>
                                          <p:spTgt spid="20"/>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linds(horizontal)">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inHorizontal)">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5"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43157" y="1347614"/>
            <a:ext cx="6192688" cy="1113766"/>
          </a:xfrm>
          <a:prstGeom prst="rect">
            <a:avLst/>
          </a:prstGeom>
          <a:noFill/>
          <a:ln w="28575">
            <a:solidFill>
              <a:schemeClr val="accent1">
                <a:lumMod val="60000"/>
                <a:lumOff val="40000"/>
              </a:schemeClr>
            </a:solidFill>
            <a:prstDash val="lgDashDot"/>
          </a:ln>
        </p:spPr>
        <p:txBody>
          <a:bodyPr wrap="square" rtlCol="0">
            <a:spAutoFit/>
          </a:bodyPr>
          <a:lstStyle/>
          <a:p>
            <a:pPr>
              <a:lnSpc>
                <a:spcPct val="150000"/>
              </a:lnSpc>
            </a:pPr>
            <a:r>
              <a:rPr lang="en-US" altLang="zh-CN" sz="2400" b="1" dirty="0" smtClean="0">
                <a:latin typeface="楷体" panose="02010609060101010101" pitchFamily="49" charset="-122"/>
                <a:ea typeface="楷体" panose="02010609060101010101" pitchFamily="49" charset="-122"/>
              </a:rPr>
              <a:t>    </a:t>
            </a:r>
            <a:r>
              <a:rPr lang="zh-CN" altLang="en-US" sz="2400" b="1" dirty="0" smtClean="0">
                <a:solidFill>
                  <a:srgbClr val="FF0000"/>
                </a:solidFill>
                <a:latin typeface="楷体" panose="02010609060101010101" pitchFamily="49" charset="-122"/>
                <a:ea typeface="楷体" panose="02010609060101010101" pitchFamily="49" charset="-122"/>
              </a:rPr>
              <a:t>要</a:t>
            </a:r>
            <a:r>
              <a:rPr lang="zh-CN" altLang="en-US" sz="2400" b="1" dirty="0" smtClean="0">
                <a:latin typeface="楷体" panose="02010609060101010101" pitchFamily="49" charset="-122"/>
                <a:ea typeface="楷体" panose="02010609060101010101" pitchFamily="49" charset="-122"/>
              </a:rPr>
              <a:t>记录一件事，</a:t>
            </a:r>
            <a:r>
              <a:rPr lang="zh-CN" altLang="en-US" sz="2400" b="1" dirty="0" smtClean="0">
                <a:solidFill>
                  <a:srgbClr val="FF0000"/>
                </a:solidFill>
                <a:latin typeface="楷体" panose="02010609060101010101" pitchFamily="49" charset="-122"/>
                <a:ea typeface="楷体" panose="02010609060101010101" pitchFamily="49" charset="-122"/>
              </a:rPr>
              <a:t>就</a:t>
            </a:r>
            <a:r>
              <a:rPr lang="zh-CN" altLang="en-US" sz="2400" b="1" dirty="0" smtClean="0">
                <a:latin typeface="楷体" panose="02010609060101010101" pitchFamily="49" charset="-122"/>
                <a:ea typeface="楷体" panose="02010609060101010101" pitchFamily="49" charset="-122"/>
              </a:rPr>
              <a:t>用刀把文字刻在龟甲和兽骨上，</a:t>
            </a:r>
            <a:r>
              <a:rPr lang="zh-CN" altLang="en-US" sz="2400" b="1" dirty="0" smtClean="0">
                <a:solidFill>
                  <a:srgbClr val="FF0000"/>
                </a:solidFill>
                <a:latin typeface="楷体" panose="02010609060101010101" pitchFamily="49" charset="-122"/>
                <a:ea typeface="楷体" panose="02010609060101010101" pitchFamily="49" charset="-122"/>
              </a:rPr>
              <a:t>或者</a:t>
            </a:r>
            <a:r>
              <a:rPr lang="zh-CN" altLang="en-US" sz="2400" b="1" dirty="0" smtClean="0">
                <a:latin typeface="楷体" panose="02010609060101010101" pitchFamily="49" charset="-122"/>
                <a:ea typeface="楷体" panose="02010609060101010101" pitchFamily="49" charset="-122"/>
              </a:rPr>
              <a:t>把文字铸刻在青铜器上。</a:t>
            </a:r>
            <a:endParaRPr lang="en-US" altLang="zh-CN" sz="2400" b="1" dirty="0" smtClean="0">
              <a:latin typeface="楷体" panose="02010609060101010101" pitchFamily="49" charset="-122"/>
              <a:ea typeface="楷体" panose="02010609060101010101" pitchFamily="49" charset="-122"/>
            </a:endParaRPr>
          </a:p>
        </p:txBody>
      </p:sp>
      <p:sp>
        <p:nvSpPr>
          <p:cNvPr id="18" name="矩形 17"/>
          <p:cNvSpPr/>
          <p:nvPr/>
        </p:nvSpPr>
        <p:spPr>
          <a:xfrm>
            <a:off x="323528" y="555526"/>
            <a:ext cx="8640960" cy="523220"/>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讨论：体会下面句子中的关联词，并仿写句子。</a:t>
            </a:r>
            <a:endParaRPr lang="en-US" altLang="zh-CN" sz="2800" dirty="0">
              <a:latin typeface="黑体" panose="02010609060101010101" pitchFamily="49" charset="-122"/>
              <a:ea typeface="黑体" panose="02010609060101010101" pitchFamily="49" charset="-122"/>
            </a:endParaRPr>
          </a:p>
        </p:txBody>
      </p:sp>
      <p:pic>
        <p:nvPicPr>
          <p:cNvPr id="141314" name="Picture 2"/>
          <p:cNvPicPr>
            <a:picLocks noChangeAspect="1" noChangeArrowheads="1"/>
          </p:cNvPicPr>
          <p:nvPr/>
        </p:nvPicPr>
        <p:blipFill>
          <a:blip r:embed="rId1" cstate="print"/>
          <a:srcRect/>
          <a:stretch>
            <a:fillRect/>
          </a:stretch>
        </p:blipFill>
        <p:spPr bwMode="auto">
          <a:xfrm>
            <a:off x="683568" y="2744578"/>
            <a:ext cx="6696744" cy="1411348"/>
          </a:xfrm>
          <a:prstGeom prst="rect">
            <a:avLst/>
          </a:prstGeom>
          <a:noFill/>
          <a:ln w="9525">
            <a:noFill/>
            <a:miter lim="800000"/>
            <a:headEnd/>
            <a:tailEnd/>
          </a:ln>
        </p:spPr>
      </p:pic>
      <p:sp>
        <p:nvSpPr>
          <p:cNvPr id="21" name="TextBox 20"/>
          <p:cNvSpPr txBox="1"/>
          <p:nvPr/>
        </p:nvSpPr>
        <p:spPr>
          <a:xfrm>
            <a:off x="950025" y="2850087"/>
            <a:ext cx="6214263" cy="1113766"/>
          </a:xfrm>
          <a:prstGeom prst="rect">
            <a:avLst/>
          </a:prstGeom>
          <a:noFill/>
        </p:spPr>
        <p:txBody>
          <a:bodyPr wrap="square" rtlCol="0">
            <a:spAutoFit/>
          </a:bodyPr>
          <a:lstStyle/>
          <a:p>
            <a:pPr>
              <a:lnSpc>
                <a:spcPct val="150000"/>
              </a:lnSpc>
            </a:pPr>
            <a:r>
              <a:rPr lang="zh-CN" altLang="en-US" sz="2400" b="1" dirty="0" smtClean="0">
                <a:latin typeface="黑体" panose="02010609060101010101" pitchFamily="49" charset="-122"/>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rPr>
              <a:t>要</a:t>
            </a:r>
            <a:r>
              <a:rPr lang="zh-CN" altLang="en-US"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，就</a:t>
            </a:r>
            <a:r>
              <a:rPr lang="zh-CN" altLang="en-US"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，或者</a:t>
            </a:r>
            <a:endParaRPr lang="en-US" altLang="zh-CN" sz="2400" b="1" dirty="0" smtClean="0">
              <a:latin typeface="楷体" panose="02010609060101010101" pitchFamily="49" charset="-122"/>
              <a:ea typeface="楷体" panose="02010609060101010101" pitchFamily="49" charset="-122"/>
            </a:endParaRPr>
          </a:p>
          <a:p>
            <a:pPr>
              <a:lnSpc>
                <a:spcPct val="150000"/>
              </a:lnSpc>
            </a:pPr>
            <a:r>
              <a:rPr lang="en-US" altLang="zh-CN" sz="2400" b="1" u="sng" dirty="0">
                <a:latin typeface="楷体" panose="02010609060101010101" pitchFamily="49" charset="-122"/>
                <a:ea typeface="楷体" panose="02010609060101010101" pitchFamily="49" charset="-122"/>
              </a:rPr>
              <a:t> </a:t>
            </a:r>
            <a:r>
              <a:rPr lang="en-US" altLang="zh-CN" sz="2400" b="1" u="sng"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 name="矩形 1"/>
          <p:cNvSpPr/>
          <p:nvPr/>
        </p:nvSpPr>
        <p:spPr>
          <a:xfrm>
            <a:off x="1979712" y="2945305"/>
            <a:ext cx="1731564" cy="461665"/>
          </a:xfrm>
          <a:prstGeom prst="rect">
            <a:avLst/>
          </a:prstGeom>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想躲避严寒</a:t>
            </a:r>
            <a:endParaRPr lang="zh-CN" altLang="en-US" dirty="0">
              <a:solidFill>
                <a:srgbClr val="FF0000"/>
              </a:solidFill>
              <a:ea typeface="黑体" panose="02010609060101010101" pitchFamily="49" charset="-122"/>
            </a:endParaRPr>
          </a:p>
        </p:txBody>
      </p:sp>
      <p:sp>
        <p:nvSpPr>
          <p:cNvPr id="4" name="矩形 3"/>
          <p:cNvSpPr/>
          <p:nvPr/>
        </p:nvSpPr>
        <p:spPr>
          <a:xfrm>
            <a:off x="4355976" y="2945304"/>
            <a:ext cx="1731564" cy="461665"/>
          </a:xfrm>
          <a:prstGeom prst="rect">
            <a:avLst/>
          </a:prstGeom>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要多穿衣服</a:t>
            </a:r>
            <a:endParaRPr lang="zh-CN" altLang="en-US" dirty="0">
              <a:solidFill>
                <a:srgbClr val="FF0000"/>
              </a:solidFill>
              <a:ea typeface="黑体" panose="02010609060101010101" pitchFamily="49" charset="-122"/>
            </a:endParaRPr>
          </a:p>
        </p:txBody>
      </p:sp>
      <p:sp>
        <p:nvSpPr>
          <p:cNvPr id="5" name="矩形 4"/>
          <p:cNvSpPr/>
          <p:nvPr/>
        </p:nvSpPr>
        <p:spPr>
          <a:xfrm>
            <a:off x="1281260" y="3450252"/>
            <a:ext cx="3362748" cy="461665"/>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待在温暖的地方</a:t>
            </a:r>
            <a:endParaRPr lang="zh-CN" altLang="en-US" dirty="0">
              <a:solidFill>
                <a:srgbClr val="FF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http://p5.so.qhimgs1.com/bdr/_240_/t01dc13fd141dfa881b.jpg"/>
          <p:cNvPicPr>
            <a:picLocks noChangeAspect="1" noChangeArrowheads="1"/>
          </p:cNvPicPr>
          <p:nvPr/>
        </p:nvPicPr>
        <p:blipFill>
          <a:blip r:embed="rId1" cstate="print">
            <a:clrChange>
              <a:clrFrom>
                <a:srgbClr val="FFFFFF"/>
              </a:clrFrom>
              <a:clrTo>
                <a:srgbClr val="FFFFFF">
                  <a:alpha val="0"/>
                </a:srgbClr>
              </a:clrTo>
            </a:clrChange>
          </a:blip>
          <a:srcRect t="3150" b="5501"/>
          <a:stretch>
            <a:fillRect/>
          </a:stretch>
        </p:blipFill>
        <p:spPr bwMode="auto">
          <a:xfrm>
            <a:off x="179512" y="753547"/>
            <a:ext cx="1657350" cy="2088232"/>
          </a:xfrm>
          <a:prstGeom prst="rect">
            <a:avLst/>
          </a:prstGeom>
          <a:noFill/>
        </p:spPr>
      </p:pic>
      <p:pic>
        <p:nvPicPr>
          <p:cNvPr id="142340" name="Picture 4" descr="http://img1.cache.netease.com/catchpic/F/F4/F4866084578FE3DA43A0100B26BF1CA3.jpg"/>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1979712" y="969571"/>
            <a:ext cx="1910981" cy="1656184"/>
          </a:xfrm>
          <a:prstGeom prst="rect">
            <a:avLst/>
          </a:prstGeom>
          <a:noFill/>
        </p:spPr>
      </p:pic>
      <p:pic>
        <p:nvPicPr>
          <p:cNvPr id="142342" name="Picture 6" descr="http://pic.58pic.com/58pic/11/30/13/06H58PICYyh.jpg"/>
          <p:cNvPicPr>
            <a:picLocks noChangeAspect="1" noChangeArrowheads="1"/>
          </p:cNvPicPr>
          <p:nvPr/>
        </p:nvPicPr>
        <p:blipFill>
          <a:blip r:embed="rId3" cstate="print">
            <a:clrChange>
              <a:clrFrom>
                <a:srgbClr val="FFFFFF"/>
              </a:clrFrom>
              <a:clrTo>
                <a:srgbClr val="FFFFFF">
                  <a:alpha val="0"/>
                </a:srgbClr>
              </a:clrTo>
            </a:clrChange>
          </a:blip>
          <a:srcRect b="23556"/>
          <a:stretch>
            <a:fillRect/>
          </a:stretch>
        </p:blipFill>
        <p:spPr bwMode="auto">
          <a:xfrm>
            <a:off x="4427984" y="892539"/>
            <a:ext cx="2304256" cy="1661208"/>
          </a:xfrm>
          <a:prstGeom prst="rect">
            <a:avLst/>
          </a:prstGeom>
          <a:noFill/>
        </p:spPr>
      </p:pic>
      <p:sp>
        <p:nvSpPr>
          <p:cNvPr id="6" name="云形 5"/>
          <p:cNvSpPr/>
          <p:nvPr/>
        </p:nvSpPr>
        <p:spPr>
          <a:xfrm>
            <a:off x="7055768" y="897563"/>
            <a:ext cx="1908720" cy="1512168"/>
          </a:xfrm>
          <a:prstGeom prst="cloud">
            <a:avLst/>
          </a:prstGeom>
          <a:blipFill>
            <a:blip r:embed="rId4" cstate="print"/>
            <a:stretch>
              <a:fillRect/>
            </a:stretch>
          </a:blipFill>
          <a:ln>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9" name="矩形 8"/>
          <p:cNvSpPr/>
          <p:nvPr/>
        </p:nvSpPr>
        <p:spPr>
          <a:xfrm>
            <a:off x="395536" y="3291830"/>
            <a:ext cx="8388424" cy="954107"/>
          </a:xfrm>
          <a:prstGeom prst="rect">
            <a:avLst/>
          </a:prstGeom>
        </p:spPr>
        <p:txBody>
          <a:bodyPr wrap="square">
            <a:spAutoFit/>
          </a:bodyPr>
          <a:lstStyle/>
          <a:p>
            <a:r>
              <a:rPr lang="zh-CN" altLang="en-US" sz="2800" dirty="0" smtClean="0">
                <a:solidFill>
                  <a:srgbClr val="FF0000"/>
                </a:solidFill>
                <a:latin typeface="黑体" panose="02010609060101010101" pitchFamily="49" charset="-122"/>
                <a:ea typeface="黑体" panose="02010609060101010101" pitchFamily="49" charset="-122"/>
              </a:rPr>
              <a:t>    这些写字的方法，只有少数人能用，不能普及。怎么办呢？</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2338"/>
                                        </p:tgtEl>
                                        <p:attrNameLst>
                                          <p:attrName>style.visibility</p:attrName>
                                        </p:attrNameLst>
                                      </p:cBhvr>
                                      <p:to>
                                        <p:strVal val="visible"/>
                                      </p:to>
                                    </p:set>
                                    <p:animEffect transition="in" filter="wipe(down)">
                                      <p:cBhvr>
                                        <p:cTn id="7" dur="580">
                                          <p:stCondLst>
                                            <p:cond delay="0"/>
                                          </p:stCondLst>
                                        </p:cTn>
                                        <p:tgtEl>
                                          <p:spTgt spid="142338"/>
                                        </p:tgtEl>
                                      </p:cBhvr>
                                    </p:animEffect>
                                    <p:anim calcmode="lin" valueType="num">
                                      <p:cBhvr>
                                        <p:cTn id="8" dur="1822" tmFilter="0,0; 0.14,0.36; 0.43,0.73; 0.71,0.91; 1.0,1.0">
                                          <p:stCondLst>
                                            <p:cond delay="0"/>
                                          </p:stCondLst>
                                        </p:cTn>
                                        <p:tgtEl>
                                          <p:spTgt spid="142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2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2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2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2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2338"/>
                                        </p:tgtEl>
                                      </p:cBhvr>
                                      <p:to x="100000" y="60000"/>
                                    </p:animScale>
                                    <p:animScale>
                                      <p:cBhvr>
                                        <p:cTn id="14" dur="166" decel="50000">
                                          <p:stCondLst>
                                            <p:cond delay="676"/>
                                          </p:stCondLst>
                                        </p:cTn>
                                        <p:tgtEl>
                                          <p:spTgt spid="142338"/>
                                        </p:tgtEl>
                                      </p:cBhvr>
                                      <p:to x="100000" y="100000"/>
                                    </p:animScale>
                                    <p:animScale>
                                      <p:cBhvr>
                                        <p:cTn id="15" dur="26">
                                          <p:stCondLst>
                                            <p:cond delay="1312"/>
                                          </p:stCondLst>
                                        </p:cTn>
                                        <p:tgtEl>
                                          <p:spTgt spid="142338"/>
                                        </p:tgtEl>
                                      </p:cBhvr>
                                      <p:to x="100000" y="80000"/>
                                    </p:animScale>
                                    <p:animScale>
                                      <p:cBhvr>
                                        <p:cTn id="16" dur="166" decel="50000">
                                          <p:stCondLst>
                                            <p:cond delay="1338"/>
                                          </p:stCondLst>
                                        </p:cTn>
                                        <p:tgtEl>
                                          <p:spTgt spid="142338"/>
                                        </p:tgtEl>
                                      </p:cBhvr>
                                      <p:to x="100000" y="100000"/>
                                    </p:animScale>
                                    <p:animScale>
                                      <p:cBhvr>
                                        <p:cTn id="17" dur="26">
                                          <p:stCondLst>
                                            <p:cond delay="1642"/>
                                          </p:stCondLst>
                                        </p:cTn>
                                        <p:tgtEl>
                                          <p:spTgt spid="142338"/>
                                        </p:tgtEl>
                                      </p:cBhvr>
                                      <p:to x="100000" y="90000"/>
                                    </p:animScale>
                                    <p:animScale>
                                      <p:cBhvr>
                                        <p:cTn id="18" dur="166" decel="50000">
                                          <p:stCondLst>
                                            <p:cond delay="1668"/>
                                          </p:stCondLst>
                                        </p:cTn>
                                        <p:tgtEl>
                                          <p:spTgt spid="142338"/>
                                        </p:tgtEl>
                                      </p:cBhvr>
                                      <p:to x="100000" y="100000"/>
                                    </p:animScale>
                                    <p:animScale>
                                      <p:cBhvr>
                                        <p:cTn id="19" dur="26">
                                          <p:stCondLst>
                                            <p:cond delay="1808"/>
                                          </p:stCondLst>
                                        </p:cTn>
                                        <p:tgtEl>
                                          <p:spTgt spid="142338"/>
                                        </p:tgtEl>
                                      </p:cBhvr>
                                      <p:to x="100000" y="95000"/>
                                    </p:animScale>
                                    <p:animScale>
                                      <p:cBhvr>
                                        <p:cTn id="20" dur="166" decel="50000">
                                          <p:stCondLst>
                                            <p:cond delay="1834"/>
                                          </p:stCondLst>
                                        </p:cTn>
                                        <p:tgtEl>
                                          <p:spTgt spid="14233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42340"/>
                                        </p:tgtEl>
                                        <p:attrNameLst>
                                          <p:attrName>style.visibility</p:attrName>
                                        </p:attrNameLst>
                                      </p:cBhvr>
                                      <p:to>
                                        <p:strVal val="visible"/>
                                      </p:to>
                                    </p:set>
                                    <p:animEffect transition="in" filter="wipe(down)">
                                      <p:cBhvr>
                                        <p:cTn id="25" dur="580">
                                          <p:stCondLst>
                                            <p:cond delay="0"/>
                                          </p:stCondLst>
                                        </p:cTn>
                                        <p:tgtEl>
                                          <p:spTgt spid="142340"/>
                                        </p:tgtEl>
                                      </p:cBhvr>
                                    </p:animEffect>
                                    <p:anim calcmode="lin" valueType="num">
                                      <p:cBhvr>
                                        <p:cTn id="26" dur="1822" tmFilter="0,0; 0.14,0.36; 0.43,0.73; 0.71,0.91; 1.0,1.0">
                                          <p:stCondLst>
                                            <p:cond delay="0"/>
                                          </p:stCondLst>
                                        </p:cTn>
                                        <p:tgtEl>
                                          <p:spTgt spid="14234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4234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4234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4234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42340"/>
                                        </p:tgtEl>
                                        <p:attrNameLst>
                                          <p:attrName>ppt_y</p:attrName>
                                        </p:attrNameLst>
                                      </p:cBhvr>
                                      <p:tavLst>
                                        <p:tav tm="0" fmla="#ppt_y-sin(pi*$)/81">
                                          <p:val>
                                            <p:fltVal val="0"/>
                                          </p:val>
                                        </p:tav>
                                        <p:tav tm="100000">
                                          <p:val>
                                            <p:fltVal val="1"/>
                                          </p:val>
                                        </p:tav>
                                      </p:tavLst>
                                    </p:anim>
                                    <p:animScale>
                                      <p:cBhvr>
                                        <p:cTn id="31" dur="26">
                                          <p:stCondLst>
                                            <p:cond delay="650"/>
                                          </p:stCondLst>
                                        </p:cTn>
                                        <p:tgtEl>
                                          <p:spTgt spid="142340"/>
                                        </p:tgtEl>
                                      </p:cBhvr>
                                      <p:to x="100000" y="60000"/>
                                    </p:animScale>
                                    <p:animScale>
                                      <p:cBhvr>
                                        <p:cTn id="32" dur="166" decel="50000">
                                          <p:stCondLst>
                                            <p:cond delay="676"/>
                                          </p:stCondLst>
                                        </p:cTn>
                                        <p:tgtEl>
                                          <p:spTgt spid="142340"/>
                                        </p:tgtEl>
                                      </p:cBhvr>
                                      <p:to x="100000" y="100000"/>
                                    </p:animScale>
                                    <p:animScale>
                                      <p:cBhvr>
                                        <p:cTn id="33" dur="26">
                                          <p:stCondLst>
                                            <p:cond delay="1312"/>
                                          </p:stCondLst>
                                        </p:cTn>
                                        <p:tgtEl>
                                          <p:spTgt spid="142340"/>
                                        </p:tgtEl>
                                      </p:cBhvr>
                                      <p:to x="100000" y="80000"/>
                                    </p:animScale>
                                    <p:animScale>
                                      <p:cBhvr>
                                        <p:cTn id="34" dur="166" decel="50000">
                                          <p:stCondLst>
                                            <p:cond delay="1338"/>
                                          </p:stCondLst>
                                        </p:cTn>
                                        <p:tgtEl>
                                          <p:spTgt spid="142340"/>
                                        </p:tgtEl>
                                      </p:cBhvr>
                                      <p:to x="100000" y="100000"/>
                                    </p:animScale>
                                    <p:animScale>
                                      <p:cBhvr>
                                        <p:cTn id="35" dur="26">
                                          <p:stCondLst>
                                            <p:cond delay="1642"/>
                                          </p:stCondLst>
                                        </p:cTn>
                                        <p:tgtEl>
                                          <p:spTgt spid="142340"/>
                                        </p:tgtEl>
                                      </p:cBhvr>
                                      <p:to x="100000" y="90000"/>
                                    </p:animScale>
                                    <p:animScale>
                                      <p:cBhvr>
                                        <p:cTn id="36" dur="166" decel="50000">
                                          <p:stCondLst>
                                            <p:cond delay="1668"/>
                                          </p:stCondLst>
                                        </p:cTn>
                                        <p:tgtEl>
                                          <p:spTgt spid="142340"/>
                                        </p:tgtEl>
                                      </p:cBhvr>
                                      <p:to x="100000" y="100000"/>
                                    </p:animScale>
                                    <p:animScale>
                                      <p:cBhvr>
                                        <p:cTn id="37" dur="26">
                                          <p:stCondLst>
                                            <p:cond delay="1808"/>
                                          </p:stCondLst>
                                        </p:cTn>
                                        <p:tgtEl>
                                          <p:spTgt spid="142340"/>
                                        </p:tgtEl>
                                      </p:cBhvr>
                                      <p:to x="100000" y="95000"/>
                                    </p:animScale>
                                    <p:animScale>
                                      <p:cBhvr>
                                        <p:cTn id="38" dur="166" decel="50000">
                                          <p:stCondLst>
                                            <p:cond delay="1834"/>
                                          </p:stCondLst>
                                        </p:cTn>
                                        <p:tgtEl>
                                          <p:spTgt spid="14234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42342"/>
                                        </p:tgtEl>
                                        <p:attrNameLst>
                                          <p:attrName>style.visibility</p:attrName>
                                        </p:attrNameLst>
                                      </p:cBhvr>
                                      <p:to>
                                        <p:strVal val="visible"/>
                                      </p:to>
                                    </p:set>
                                    <p:animEffect transition="in" filter="wipe(down)">
                                      <p:cBhvr>
                                        <p:cTn id="43" dur="580">
                                          <p:stCondLst>
                                            <p:cond delay="0"/>
                                          </p:stCondLst>
                                        </p:cTn>
                                        <p:tgtEl>
                                          <p:spTgt spid="142342"/>
                                        </p:tgtEl>
                                      </p:cBhvr>
                                    </p:animEffect>
                                    <p:anim calcmode="lin" valueType="num">
                                      <p:cBhvr>
                                        <p:cTn id="44" dur="1822" tmFilter="0,0; 0.14,0.36; 0.43,0.73; 0.71,0.91; 1.0,1.0">
                                          <p:stCondLst>
                                            <p:cond delay="0"/>
                                          </p:stCondLst>
                                        </p:cTn>
                                        <p:tgtEl>
                                          <p:spTgt spid="14234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4234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4234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4234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42342"/>
                                        </p:tgtEl>
                                        <p:attrNameLst>
                                          <p:attrName>ppt_y</p:attrName>
                                        </p:attrNameLst>
                                      </p:cBhvr>
                                      <p:tavLst>
                                        <p:tav tm="0" fmla="#ppt_y-sin(pi*$)/81">
                                          <p:val>
                                            <p:fltVal val="0"/>
                                          </p:val>
                                        </p:tav>
                                        <p:tav tm="100000">
                                          <p:val>
                                            <p:fltVal val="1"/>
                                          </p:val>
                                        </p:tav>
                                      </p:tavLst>
                                    </p:anim>
                                    <p:animScale>
                                      <p:cBhvr>
                                        <p:cTn id="49" dur="26">
                                          <p:stCondLst>
                                            <p:cond delay="650"/>
                                          </p:stCondLst>
                                        </p:cTn>
                                        <p:tgtEl>
                                          <p:spTgt spid="142342"/>
                                        </p:tgtEl>
                                      </p:cBhvr>
                                      <p:to x="100000" y="60000"/>
                                    </p:animScale>
                                    <p:animScale>
                                      <p:cBhvr>
                                        <p:cTn id="50" dur="166" decel="50000">
                                          <p:stCondLst>
                                            <p:cond delay="676"/>
                                          </p:stCondLst>
                                        </p:cTn>
                                        <p:tgtEl>
                                          <p:spTgt spid="142342"/>
                                        </p:tgtEl>
                                      </p:cBhvr>
                                      <p:to x="100000" y="100000"/>
                                    </p:animScale>
                                    <p:animScale>
                                      <p:cBhvr>
                                        <p:cTn id="51" dur="26">
                                          <p:stCondLst>
                                            <p:cond delay="1312"/>
                                          </p:stCondLst>
                                        </p:cTn>
                                        <p:tgtEl>
                                          <p:spTgt spid="142342"/>
                                        </p:tgtEl>
                                      </p:cBhvr>
                                      <p:to x="100000" y="80000"/>
                                    </p:animScale>
                                    <p:animScale>
                                      <p:cBhvr>
                                        <p:cTn id="52" dur="166" decel="50000">
                                          <p:stCondLst>
                                            <p:cond delay="1338"/>
                                          </p:stCondLst>
                                        </p:cTn>
                                        <p:tgtEl>
                                          <p:spTgt spid="142342"/>
                                        </p:tgtEl>
                                      </p:cBhvr>
                                      <p:to x="100000" y="100000"/>
                                    </p:animScale>
                                    <p:animScale>
                                      <p:cBhvr>
                                        <p:cTn id="53" dur="26">
                                          <p:stCondLst>
                                            <p:cond delay="1642"/>
                                          </p:stCondLst>
                                        </p:cTn>
                                        <p:tgtEl>
                                          <p:spTgt spid="142342"/>
                                        </p:tgtEl>
                                      </p:cBhvr>
                                      <p:to x="100000" y="90000"/>
                                    </p:animScale>
                                    <p:animScale>
                                      <p:cBhvr>
                                        <p:cTn id="54" dur="166" decel="50000">
                                          <p:stCondLst>
                                            <p:cond delay="1668"/>
                                          </p:stCondLst>
                                        </p:cTn>
                                        <p:tgtEl>
                                          <p:spTgt spid="142342"/>
                                        </p:tgtEl>
                                      </p:cBhvr>
                                      <p:to x="100000" y="100000"/>
                                    </p:animScale>
                                    <p:animScale>
                                      <p:cBhvr>
                                        <p:cTn id="55" dur="26">
                                          <p:stCondLst>
                                            <p:cond delay="1808"/>
                                          </p:stCondLst>
                                        </p:cTn>
                                        <p:tgtEl>
                                          <p:spTgt spid="142342"/>
                                        </p:tgtEl>
                                      </p:cBhvr>
                                      <p:to x="100000" y="95000"/>
                                    </p:animScale>
                                    <p:animScale>
                                      <p:cBhvr>
                                        <p:cTn id="56" dur="166" decel="50000">
                                          <p:stCondLst>
                                            <p:cond delay="1834"/>
                                          </p:stCondLst>
                                        </p:cTn>
                                        <p:tgtEl>
                                          <p:spTgt spid="14234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blinds(horizontal)">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993628"/>
            <a:ext cx="5544616" cy="3046988"/>
          </a:xfrm>
          <a:prstGeom prst="rect">
            <a:avLst/>
          </a:prstGeom>
          <a:noFill/>
        </p:spPr>
        <p:txBody>
          <a:bodyPr wrap="square" rtlCol="0">
            <a:spAutoFit/>
          </a:bodyPr>
          <a:lstStyle/>
          <a:p>
            <a:pPr>
              <a:lnSpc>
                <a:spcPct val="150000"/>
              </a:lnSpc>
            </a:pPr>
            <a:r>
              <a:rPr lang="zh-CN" altLang="en-US" sz="3200" b="1" u="sng" dirty="0" smtClean="0">
                <a:solidFill>
                  <a:srgbClr val="0000FF"/>
                </a:solidFill>
                <a:latin typeface="楷体" panose="02010609060101010101" pitchFamily="49" charset="-122"/>
                <a:ea typeface="楷体" panose="02010609060101010101" pitchFamily="49" charset="-122"/>
              </a:rPr>
              <a:t>蔡伦</a:t>
            </a:r>
            <a:r>
              <a:rPr lang="zh-CN" altLang="en-US" sz="3200"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东汉时期，他总结了前人的经验，发明了新技术生产出大量轻便、便宜的纸。</a:t>
            </a:r>
            <a:r>
              <a:rPr lang="zh-CN" altLang="en-US" sz="3200" b="1" dirty="0" smtClean="0">
                <a:solidFill>
                  <a:srgbClr val="FF0000"/>
                </a:solidFill>
                <a:latin typeface="楷体" panose="02010609060101010101" pitchFamily="49" charset="-122"/>
                <a:ea typeface="楷体" panose="02010609060101010101" pitchFamily="49" charset="-122"/>
              </a:rPr>
              <a:t>造纸术是我国古代四大发明之一。</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smtClean="0">
                <a:solidFill>
                  <a:schemeClr val="bg1"/>
                </a:solidFill>
                <a:ea typeface="黑体" panose="02010609060101010101" pitchFamily="49" charset="-122"/>
              </a:rPr>
              <a:t>第一课时</a:t>
            </a:r>
            <a:endParaRPr kumimoji="1" lang="zh-CN" altLang="en-US" sz="2000" dirty="0">
              <a:solidFill>
                <a:schemeClr val="bg1"/>
              </a:solidFill>
              <a:ea typeface="黑体" panose="02010609060101010101" pitchFamily="49" charset="-122"/>
            </a:endParaRPr>
          </a:p>
        </p:txBody>
      </p:sp>
      <p:pic>
        <p:nvPicPr>
          <p:cNvPr id="6" name="内容占位符 106499" descr="200406152151230bc3f"/>
          <p:cNvPicPr>
            <a:picLocks noChangeAspect="1" noChangeArrowheads="1"/>
          </p:cNvPicPr>
          <p:nvPr/>
        </p:nvPicPr>
        <p:blipFill>
          <a:blip r:embed="rId2" cstate="print"/>
          <a:srcRect/>
          <a:stretch>
            <a:fillRect/>
          </a:stretch>
        </p:blipFill>
        <p:spPr>
          <a:xfrm>
            <a:off x="395536" y="1131589"/>
            <a:ext cx="2232248" cy="27710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2048" y="555526"/>
            <a:ext cx="8172400" cy="138499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人们用蚕茧制作丝绵时发现，盛放蚕茧的篾席上，会留下一层</a:t>
            </a:r>
            <a:r>
              <a:rPr lang="zh-CN" altLang="en-US" sz="2800" b="1" dirty="0" smtClean="0">
                <a:solidFill>
                  <a:srgbClr val="FF0000"/>
                </a:solidFill>
                <a:latin typeface="楷体" panose="02010609060101010101" pitchFamily="49" charset="-122"/>
                <a:ea typeface="楷体" panose="02010609060101010101" pitchFamily="49" charset="-122"/>
              </a:rPr>
              <a:t>薄片</a:t>
            </a:r>
            <a:r>
              <a:rPr lang="zh-CN" altLang="en-US" sz="2800" b="1" dirty="0" smtClean="0">
                <a:latin typeface="楷体" panose="02010609060101010101" pitchFamily="49" charset="-122"/>
                <a:ea typeface="楷体" panose="02010609060101010101" pitchFamily="49" charset="-122"/>
              </a:rPr>
              <a:t>，可用于书写。</a:t>
            </a:r>
            <a:endParaRPr lang="zh-CN" altLang="en-US" sz="2800" b="1" dirty="0">
              <a:latin typeface="楷体" panose="02010609060101010101" pitchFamily="49" charset="-122"/>
              <a:ea typeface="楷体" panose="02010609060101010101" pitchFamily="49" charset="-122"/>
            </a:endParaRPr>
          </a:p>
        </p:txBody>
      </p:sp>
      <p:pic>
        <p:nvPicPr>
          <p:cNvPr id="144388" name="Picture 4"/>
          <p:cNvPicPr>
            <a:picLocks noChangeAspect="1" noChangeArrowheads="1"/>
          </p:cNvPicPr>
          <p:nvPr/>
        </p:nvPicPr>
        <p:blipFill>
          <a:blip r:embed="rId1" cstate="print"/>
          <a:srcRect/>
          <a:stretch>
            <a:fillRect/>
          </a:stretch>
        </p:blipFill>
        <p:spPr bwMode="auto">
          <a:xfrm>
            <a:off x="827584" y="2067694"/>
            <a:ext cx="2664296" cy="2139511"/>
          </a:xfrm>
          <a:prstGeom prst="rect">
            <a:avLst/>
          </a:prstGeom>
          <a:noFill/>
          <a:ln w="9525">
            <a:noFill/>
            <a:miter lim="800000"/>
            <a:headEnd/>
            <a:tailEnd/>
          </a:ln>
        </p:spPr>
      </p:pic>
      <p:sp>
        <p:nvSpPr>
          <p:cNvPr id="7" name="矩形 6"/>
          <p:cNvSpPr/>
          <p:nvPr/>
        </p:nvSpPr>
        <p:spPr>
          <a:xfrm>
            <a:off x="1619672" y="1995686"/>
            <a:ext cx="2736304" cy="2304256"/>
          </a:xfrm>
          <a:prstGeom prst="rect">
            <a:avLst/>
          </a:prstGeom>
          <a:solidFill>
            <a:schemeClr val="bg1">
              <a:alpha val="4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144390" name="Picture 6" descr="http://img1.gtimg.com/cul/pics/hv1/106/242/2239/145652791.jpg"/>
          <p:cNvPicPr>
            <a:picLocks noChangeAspect="1" noChangeArrowheads="1"/>
          </p:cNvPicPr>
          <p:nvPr/>
        </p:nvPicPr>
        <p:blipFill>
          <a:blip r:embed="rId2" cstate="print">
            <a:clrChange>
              <a:clrFrom>
                <a:srgbClr val="EEE9E3"/>
              </a:clrFrom>
              <a:clrTo>
                <a:srgbClr val="EEE9E3">
                  <a:alpha val="0"/>
                </a:srgbClr>
              </a:clrTo>
            </a:clrChange>
          </a:blip>
          <a:srcRect l="37241" t="23912" b="19067"/>
          <a:stretch>
            <a:fillRect/>
          </a:stretch>
        </p:blipFill>
        <p:spPr bwMode="auto">
          <a:xfrm>
            <a:off x="5868144" y="2931790"/>
            <a:ext cx="3275856" cy="2232248"/>
          </a:xfrm>
          <a:prstGeom prst="rect">
            <a:avLst/>
          </a:prstGeom>
          <a:noFill/>
        </p:spPr>
      </p:pic>
      <p:sp>
        <p:nvSpPr>
          <p:cNvPr id="9" name="云形标注 8"/>
          <p:cNvSpPr/>
          <p:nvPr/>
        </p:nvSpPr>
        <p:spPr>
          <a:xfrm>
            <a:off x="5220072" y="1707654"/>
            <a:ext cx="1944216" cy="1656184"/>
          </a:xfrm>
          <a:prstGeom prst="cloudCallout">
            <a:avLst>
              <a:gd name="adj1" fmla="val 72361"/>
              <a:gd name="adj2" fmla="val 39651"/>
            </a:avLst>
          </a:prstGeom>
          <a:solidFill>
            <a:schemeClr val="bg1"/>
          </a:solidFill>
          <a:ln>
            <a:solidFill>
              <a:schemeClr val="tx1"/>
            </a:solidFill>
          </a:ln>
          <a:effectLst>
            <a:outerShdw blurRad="50800" dist="50800" dir="5400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ysClr val="windowText" lastClr="000000"/>
                </a:solidFill>
                <a:ea typeface="黑体" panose="02010609060101010101" pitchFamily="49" charset="-122"/>
              </a:rPr>
              <a:t>哎，养了一年蚕，就十张纸。太少了！</a:t>
            </a:r>
            <a:endParaRPr lang="zh-CN" altLang="en-US" dirty="0">
              <a:solidFill>
                <a:sysClr val="windowText" lastClr="00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4388"/>
                                        </p:tgtEl>
                                        <p:attrNameLst>
                                          <p:attrName>style.visibility</p:attrName>
                                        </p:attrNameLst>
                                      </p:cBhvr>
                                      <p:to>
                                        <p:strVal val="visible"/>
                                      </p:to>
                                    </p:set>
                                    <p:animEffect transition="in" filter="blinds(horizontal)">
                                      <p:cBhvr>
                                        <p:cTn id="12" dur="500"/>
                                        <p:tgtEl>
                                          <p:spTgt spid="14438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2" fill="hold" grpId="1" nodeType="clickEffect">
                                  <p:stCondLst>
                                    <p:cond delay="0"/>
                                  </p:stCondLst>
                                  <p:childTnLst>
                                    <p:anim calcmode="lin" valueType="num">
                                      <p:cBhvr additive="base">
                                        <p:cTn id="21" dur="500"/>
                                        <p:tgtEl>
                                          <p:spTgt spid="7"/>
                                        </p:tgtEl>
                                        <p:attrNameLst>
                                          <p:attrName>ppt_x</p:attrName>
                                        </p:attrNameLst>
                                      </p:cBhvr>
                                      <p:tavLst>
                                        <p:tav tm="0">
                                          <p:val>
                                            <p:strVal val="ppt_x"/>
                                          </p:val>
                                        </p:tav>
                                        <p:tav tm="100000">
                                          <p:val>
                                            <p:strVal val="1+ppt_w/2"/>
                                          </p:val>
                                        </p:tav>
                                      </p:tavLst>
                                    </p:anim>
                                    <p:anim calcmode="lin" valueType="num">
                                      <p:cBhvr additive="base">
                                        <p:cTn id="22" dur="500"/>
                                        <p:tgtEl>
                                          <p:spTgt spid="7"/>
                                        </p:tgtEl>
                                        <p:attrNameLst>
                                          <p:attrName>ppt_y</p:attrName>
                                        </p:attrNameLst>
                                      </p:cBhvr>
                                      <p:tavLst>
                                        <p:tav tm="0">
                                          <p:val>
                                            <p:strVal val="ppt_y"/>
                                          </p:val>
                                        </p:tav>
                                        <p:tav tm="100000">
                                          <p:val>
                                            <p:strVal val="ppt_y"/>
                                          </p:val>
                                        </p:tav>
                                      </p:tavLst>
                                    </p:anim>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80">
                                          <p:stCondLst>
                                            <p:cond delay="0"/>
                                          </p:stCondLst>
                                        </p:cTn>
                                        <p:tgtEl>
                                          <p:spTgt spid="9"/>
                                        </p:tgtEl>
                                      </p:cBhvr>
                                    </p:animEffect>
                                    <p:anim calcmode="lin" valueType="num">
                                      <p:cBhvr>
                                        <p:cTn id="2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gtEl>
                                      </p:cBhvr>
                                      <p:to x="100000" y="60000"/>
                                    </p:animScale>
                                    <p:animScale>
                                      <p:cBhvr>
                                        <p:cTn id="35" dur="166" decel="50000">
                                          <p:stCondLst>
                                            <p:cond delay="676"/>
                                          </p:stCondLst>
                                        </p:cTn>
                                        <p:tgtEl>
                                          <p:spTgt spid="9"/>
                                        </p:tgtEl>
                                      </p:cBhvr>
                                      <p:to x="100000" y="100000"/>
                                    </p:animScale>
                                    <p:animScale>
                                      <p:cBhvr>
                                        <p:cTn id="36" dur="26">
                                          <p:stCondLst>
                                            <p:cond delay="1312"/>
                                          </p:stCondLst>
                                        </p:cTn>
                                        <p:tgtEl>
                                          <p:spTgt spid="9"/>
                                        </p:tgtEl>
                                      </p:cBhvr>
                                      <p:to x="100000" y="80000"/>
                                    </p:animScale>
                                    <p:animScale>
                                      <p:cBhvr>
                                        <p:cTn id="37" dur="166" decel="50000">
                                          <p:stCondLst>
                                            <p:cond delay="1338"/>
                                          </p:stCondLst>
                                        </p:cTn>
                                        <p:tgtEl>
                                          <p:spTgt spid="9"/>
                                        </p:tgtEl>
                                      </p:cBhvr>
                                      <p:to x="100000" y="100000"/>
                                    </p:animScale>
                                    <p:animScale>
                                      <p:cBhvr>
                                        <p:cTn id="38" dur="26">
                                          <p:stCondLst>
                                            <p:cond delay="1642"/>
                                          </p:stCondLst>
                                        </p:cTn>
                                        <p:tgtEl>
                                          <p:spTgt spid="9"/>
                                        </p:tgtEl>
                                      </p:cBhvr>
                                      <p:to x="100000" y="90000"/>
                                    </p:animScale>
                                    <p:animScale>
                                      <p:cBhvr>
                                        <p:cTn id="39" dur="166" decel="50000">
                                          <p:stCondLst>
                                            <p:cond delay="1668"/>
                                          </p:stCondLst>
                                        </p:cTn>
                                        <p:tgtEl>
                                          <p:spTgt spid="9"/>
                                        </p:tgtEl>
                                      </p:cBhvr>
                                      <p:to x="100000" y="100000"/>
                                    </p:animScale>
                                    <p:animScale>
                                      <p:cBhvr>
                                        <p:cTn id="40" dur="26">
                                          <p:stCondLst>
                                            <p:cond delay="1808"/>
                                          </p:stCondLst>
                                        </p:cTn>
                                        <p:tgtEl>
                                          <p:spTgt spid="9"/>
                                        </p:tgtEl>
                                      </p:cBhvr>
                                      <p:to x="100000" y="95000"/>
                                    </p:animScale>
                                    <p:animScale>
                                      <p:cBhvr>
                                        <p:cTn id="41"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2048" y="555526"/>
            <a:ext cx="8316416" cy="138499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考古学家发现，在两千多年前的</a:t>
            </a:r>
            <a:r>
              <a:rPr lang="zh-CN" altLang="en-US" sz="2800" b="1" dirty="0" smtClean="0">
                <a:solidFill>
                  <a:srgbClr val="FF0000"/>
                </a:solidFill>
                <a:latin typeface="楷体" panose="02010609060101010101" pitchFamily="49" charset="-122"/>
                <a:ea typeface="楷体" panose="02010609060101010101" pitchFamily="49" charset="-122"/>
              </a:rPr>
              <a:t>西汉</a:t>
            </a:r>
            <a:r>
              <a:rPr lang="zh-CN" altLang="en-US" sz="2800" b="1" dirty="0" smtClean="0">
                <a:latin typeface="楷体" panose="02010609060101010101" pitchFamily="49" charset="-122"/>
                <a:ea typeface="楷体" panose="02010609060101010101" pitchFamily="49" charset="-122"/>
              </a:rPr>
              <a:t>时代，人们已经懂得了</a:t>
            </a:r>
            <a:r>
              <a:rPr lang="zh-CN" altLang="en-US" sz="2800" b="1" dirty="0" smtClean="0">
                <a:solidFill>
                  <a:srgbClr val="FF0000"/>
                </a:solidFill>
                <a:latin typeface="楷体" panose="02010609060101010101" pitchFamily="49" charset="-122"/>
                <a:ea typeface="楷体" panose="02010609060101010101" pitchFamily="49" charset="-122"/>
              </a:rPr>
              <a:t>用麻来造纸</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pic>
        <p:nvPicPr>
          <p:cNvPr id="144390" name="Picture 6" descr="http://img1.gtimg.com/cul/pics/hv1/106/242/2239/145652791.jpg"/>
          <p:cNvPicPr>
            <a:picLocks noChangeAspect="1" noChangeArrowheads="1"/>
          </p:cNvPicPr>
          <p:nvPr/>
        </p:nvPicPr>
        <p:blipFill>
          <a:blip r:embed="rId1" cstate="print">
            <a:clrChange>
              <a:clrFrom>
                <a:srgbClr val="EEE9E3"/>
              </a:clrFrom>
              <a:clrTo>
                <a:srgbClr val="EEE9E3">
                  <a:alpha val="0"/>
                </a:srgbClr>
              </a:clrTo>
            </a:clrChange>
          </a:blip>
          <a:srcRect l="37241" t="23912" b="19067"/>
          <a:stretch>
            <a:fillRect/>
          </a:stretch>
        </p:blipFill>
        <p:spPr bwMode="auto">
          <a:xfrm>
            <a:off x="5868144" y="2931790"/>
            <a:ext cx="3275856" cy="2232248"/>
          </a:xfrm>
          <a:prstGeom prst="rect">
            <a:avLst/>
          </a:prstGeom>
          <a:noFill/>
        </p:spPr>
      </p:pic>
      <p:sp>
        <p:nvSpPr>
          <p:cNvPr id="9" name="云形标注 8"/>
          <p:cNvSpPr/>
          <p:nvPr/>
        </p:nvSpPr>
        <p:spPr>
          <a:xfrm>
            <a:off x="5220072" y="1707654"/>
            <a:ext cx="1944216" cy="1656184"/>
          </a:xfrm>
          <a:prstGeom prst="cloudCallout">
            <a:avLst>
              <a:gd name="adj1" fmla="val 72361"/>
              <a:gd name="adj2" fmla="val 39651"/>
            </a:avLst>
          </a:prstGeom>
          <a:solidFill>
            <a:schemeClr val="bg1"/>
          </a:solidFill>
          <a:ln>
            <a:solidFill>
              <a:schemeClr val="tx1"/>
            </a:solidFill>
          </a:ln>
          <a:effectLst>
            <a:outerShdw blurRad="50800" dist="50800" dir="5400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ysClr val="windowText" lastClr="000000"/>
                </a:solidFill>
                <a:ea typeface="黑体" panose="02010609060101010101" pitchFamily="49" charset="-122"/>
              </a:rPr>
              <a:t>哎，这麻纸一写就破，太粗糙了，真难用！</a:t>
            </a:r>
            <a:endParaRPr lang="zh-CN" altLang="en-US" dirty="0">
              <a:solidFill>
                <a:sysClr val="windowText" lastClr="000000"/>
              </a:solidFill>
              <a:ea typeface="黑体" panose="02010609060101010101" pitchFamily="49" charset="-122"/>
            </a:endParaRPr>
          </a:p>
        </p:txBody>
      </p:sp>
      <p:pic>
        <p:nvPicPr>
          <p:cNvPr id="144394" name="Picture 10" descr="http://www.people.com.cn/h/pic/20120212/84/11784417210702415308.jpg"/>
          <p:cNvPicPr>
            <a:picLocks noChangeAspect="1" noChangeArrowheads="1"/>
          </p:cNvPicPr>
          <p:nvPr/>
        </p:nvPicPr>
        <p:blipFill>
          <a:blip r:embed="rId2" cstate="print"/>
          <a:srcRect r="65440"/>
          <a:stretch>
            <a:fillRect/>
          </a:stretch>
        </p:blipFill>
        <p:spPr bwMode="auto">
          <a:xfrm>
            <a:off x="323528" y="1923678"/>
            <a:ext cx="1440160" cy="2202657"/>
          </a:xfrm>
          <a:prstGeom prst="rect">
            <a:avLst/>
          </a:prstGeom>
          <a:noFill/>
        </p:spPr>
      </p:pic>
      <p:pic>
        <p:nvPicPr>
          <p:cNvPr id="144395" name="Picture 11"/>
          <p:cNvPicPr>
            <a:picLocks noChangeAspect="1" noChangeArrowheads="1"/>
          </p:cNvPicPr>
          <p:nvPr/>
        </p:nvPicPr>
        <p:blipFill>
          <a:blip r:embed="rId3" cstate="print"/>
          <a:srcRect l="16570" r="19223"/>
          <a:stretch>
            <a:fillRect/>
          </a:stretch>
        </p:blipFill>
        <p:spPr bwMode="auto">
          <a:xfrm>
            <a:off x="2242306" y="1923678"/>
            <a:ext cx="1969654" cy="22356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4394"/>
                                        </p:tgtEl>
                                        <p:attrNameLst>
                                          <p:attrName>style.visibility</p:attrName>
                                        </p:attrNameLst>
                                      </p:cBhvr>
                                      <p:to>
                                        <p:strVal val="visible"/>
                                      </p:to>
                                    </p:set>
                                    <p:animEffect transition="in" filter="blinds(horizontal)">
                                      <p:cBhvr>
                                        <p:cTn id="7" dur="500"/>
                                        <p:tgtEl>
                                          <p:spTgt spid="14439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44395"/>
                                        </p:tgtEl>
                                        <p:attrNameLst>
                                          <p:attrName>style.visibility</p:attrName>
                                        </p:attrNameLst>
                                      </p:cBhvr>
                                      <p:to>
                                        <p:strVal val="visible"/>
                                      </p:to>
                                    </p:set>
                                    <p:animEffect transition="in" filter="wipe(down)">
                                      <p:cBhvr>
                                        <p:cTn id="12" dur="580">
                                          <p:stCondLst>
                                            <p:cond delay="0"/>
                                          </p:stCondLst>
                                        </p:cTn>
                                        <p:tgtEl>
                                          <p:spTgt spid="144395"/>
                                        </p:tgtEl>
                                      </p:cBhvr>
                                    </p:animEffect>
                                    <p:anim calcmode="lin" valueType="num">
                                      <p:cBhvr>
                                        <p:cTn id="13" dur="1822" tmFilter="0,0; 0.14,0.36; 0.43,0.73; 0.71,0.91; 1.0,1.0">
                                          <p:stCondLst>
                                            <p:cond delay="0"/>
                                          </p:stCondLst>
                                        </p:cTn>
                                        <p:tgtEl>
                                          <p:spTgt spid="14439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4439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4439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4439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44395"/>
                                        </p:tgtEl>
                                        <p:attrNameLst>
                                          <p:attrName>ppt_y</p:attrName>
                                        </p:attrNameLst>
                                      </p:cBhvr>
                                      <p:tavLst>
                                        <p:tav tm="0" fmla="#ppt_y-sin(pi*$)/81">
                                          <p:val>
                                            <p:fltVal val="0"/>
                                          </p:val>
                                        </p:tav>
                                        <p:tav tm="100000">
                                          <p:val>
                                            <p:fltVal val="1"/>
                                          </p:val>
                                        </p:tav>
                                      </p:tavLst>
                                    </p:anim>
                                    <p:animScale>
                                      <p:cBhvr>
                                        <p:cTn id="18" dur="26">
                                          <p:stCondLst>
                                            <p:cond delay="650"/>
                                          </p:stCondLst>
                                        </p:cTn>
                                        <p:tgtEl>
                                          <p:spTgt spid="144395"/>
                                        </p:tgtEl>
                                      </p:cBhvr>
                                      <p:to x="100000" y="60000"/>
                                    </p:animScale>
                                    <p:animScale>
                                      <p:cBhvr>
                                        <p:cTn id="19" dur="166" decel="50000">
                                          <p:stCondLst>
                                            <p:cond delay="676"/>
                                          </p:stCondLst>
                                        </p:cTn>
                                        <p:tgtEl>
                                          <p:spTgt spid="144395"/>
                                        </p:tgtEl>
                                      </p:cBhvr>
                                      <p:to x="100000" y="100000"/>
                                    </p:animScale>
                                    <p:animScale>
                                      <p:cBhvr>
                                        <p:cTn id="20" dur="26">
                                          <p:stCondLst>
                                            <p:cond delay="1312"/>
                                          </p:stCondLst>
                                        </p:cTn>
                                        <p:tgtEl>
                                          <p:spTgt spid="144395"/>
                                        </p:tgtEl>
                                      </p:cBhvr>
                                      <p:to x="100000" y="80000"/>
                                    </p:animScale>
                                    <p:animScale>
                                      <p:cBhvr>
                                        <p:cTn id="21" dur="166" decel="50000">
                                          <p:stCondLst>
                                            <p:cond delay="1338"/>
                                          </p:stCondLst>
                                        </p:cTn>
                                        <p:tgtEl>
                                          <p:spTgt spid="144395"/>
                                        </p:tgtEl>
                                      </p:cBhvr>
                                      <p:to x="100000" y="100000"/>
                                    </p:animScale>
                                    <p:animScale>
                                      <p:cBhvr>
                                        <p:cTn id="22" dur="26">
                                          <p:stCondLst>
                                            <p:cond delay="1642"/>
                                          </p:stCondLst>
                                        </p:cTn>
                                        <p:tgtEl>
                                          <p:spTgt spid="144395"/>
                                        </p:tgtEl>
                                      </p:cBhvr>
                                      <p:to x="100000" y="90000"/>
                                    </p:animScale>
                                    <p:animScale>
                                      <p:cBhvr>
                                        <p:cTn id="23" dur="166" decel="50000">
                                          <p:stCondLst>
                                            <p:cond delay="1668"/>
                                          </p:stCondLst>
                                        </p:cTn>
                                        <p:tgtEl>
                                          <p:spTgt spid="144395"/>
                                        </p:tgtEl>
                                      </p:cBhvr>
                                      <p:to x="100000" y="100000"/>
                                    </p:animScale>
                                    <p:animScale>
                                      <p:cBhvr>
                                        <p:cTn id="24" dur="26">
                                          <p:stCondLst>
                                            <p:cond delay="1808"/>
                                          </p:stCondLst>
                                        </p:cTn>
                                        <p:tgtEl>
                                          <p:spTgt spid="144395"/>
                                        </p:tgtEl>
                                      </p:cBhvr>
                                      <p:to x="100000" y="95000"/>
                                    </p:animScale>
                                    <p:animScale>
                                      <p:cBhvr>
                                        <p:cTn id="25" dur="166" decel="50000">
                                          <p:stCondLst>
                                            <p:cond delay="1834"/>
                                          </p:stCondLst>
                                        </p:cTn>
                                        <p:tgtEl>
                                          <p:spTgt spid="14439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11560" y="555526"/>
            <a:ext cx="8143900" cy="573042"/>
          </a:xfrm>
          <a:prstGeom prst="rect">
            <a:avLst/>
          </a:prstGeom>
          <a:noFill/>
          <a:ln w="9525">
            <a:noFill/>
            <a:miter lim="800000"/>
          </a:ln>
          <a:effectLst/>
        </p:spPr>
        <p:txBody>
          <a:bodyPr wrap="square">
            <a:spAutoFit/>
          </a:bodyPr>
          <a:lstStyle/>
          <a:p>
            <a:pPr eaLnBrk="1" hangingPunct="1">
              <a:lnSpc>
                <a:spcPct val="130000"/>
              </a:lnSpc>
              <a:spcBef>
                <a:spcPct val="50000"/>
              </a:spcBef>
            </a:pPr>
            <a:r>
              <a:rPr lang="zh-CN" altLang="en-US" sz="2800" dirty="0" smtClean="0">
                <a:solidFill>
                  <a:srgbClr val="FF0000"/>
                </a:solidFill>
                <a:latin typeface="黑体" panose="02010609060101010101" pitchFamily="49" charset="-122"/>
                <a:ea typeface="黑体" panose="02010609060101010101" pitchFamily="49" charset="-122"/>
              </a:rPr>
              <a:t>想一想</a:t>
            </a:r>
            <a:r>
              <a:rPr lang="zh-CN" altLang="en-US" sz="2800" dirty="0" smtClean="0">
                <a:latin typeface="黑体" panose="02010609060101010101" pitchFamily="49" charset="-122"/>
                <a:ea typeface="黑体" panose="02010609060101010101" pitchFamily="49" charset="-122"/>
              </a:rPr>
              <a:t>，篾席上残留的薄片和麻纸适合人们写字吗？</a:t>
            </a:r>
            <a:endParaRPr lang="zh-CN" altLang="en-US" sz="2800" dirty="0">
              <a:latin typeface="黑体" panose="02010609060101010101" pitchFamily="49" charset="-122"/>
              <a:ea typeface="黑体" panose="02010609060101010101" pitchFamily="49" charset="-122"/>
            </a:endParaRPr>
          </a:p>
        </p:txBody>
      </p:sp>
      <p:sp>
        <p:nvSpPr>
          <p:cNvPr id="3" name="Text Box 5"/>
          <p:cNvSpPr txBox="1">
            <a:spLocks noChangeArrowheads="1"/>
          </p:cNvSpPr>
          <p:nvPr/>
        </p:nvSpPr>
        <p:spPr bwMode="auto">
          <a:xfrm>
            <a:off x="3203848" y="1275606"/>
            <a:ext cx="1656184" cy="732508"/>
          </a:xfrm>
          <a:prstGeom prst="rect">
            <a:avLst/>
          </a:prstGeom>
          <a:noFill/>
          <a:ln w="9525">
            <a:noFill/>
            <a:miter lim="800000"/>
          </a:ln>
          <a:effectLst/>
        </p:spPr>
        <p:txBody>
          <a:bodyPr wrap="square">
            <a:spAutoFit/>
          </a:bodyPr>
          <a:lstStyle/>
          <a:p>
            <a:pPr>
              <a:lnSpc>
                <a:spcPct val="130000"/>
              </a:lnSpc>
              <a:spcBef>
                <a:spcPct val="50000"/>
              </a:spcBef>
            </a:pPr>
            <a:r>
              <a:rPr lang="zh-CN" altLang="en-US" sz="3200" b="1" dirty="0" smtClean="0">
                <a:solidFill>
                  <a:srgbClr val="0000FF"/>
                </a:solidFill>
                <a:latin typeface="楷体" panose="02010609060101010101" pitchFamily="49" charset="-122"/>
                <a:ea typeface="楷体" panose="02010609060101010101" pitchFamily="49" charset="-122"/>
              </a:rPr>
              <a:t>不适合</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矩形 4"/>
          <p:cNvSpPr/>
          <p:nvPr/>
        </p:nvSpPr>
        <p:spPr>
          <a:xfrm>
            <a:off x="755576" y="1995686"/>
            <a:ext cx="2736304" cy="2304256"/>
          </a:xfrm>
          <a:prstGeom prst="rect">
            <a:avLst/>
          </a:prstGeom>
          <a:no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6" name="Picture 4"/>
          <p:cNvPicPr>
            <a:picLocks noChangeAspect="1" noChangeArrowheads="1"/>
          </p:cNvPicPr>
          <p:nvPr/>
        </p:nvPicPr>
        <p:blipFill>
          <a:blip r:embed="rId1" cstate="print"/>
          <a:srcRect/>
          <a:stretch>
            <a:fillRect/>
          </a:stretch>
        </p:blipFill>
        <p:spPr bwMode="auto">
          <a:xfrm>
            <a:off x="3203848" y="2204622"/>
            <a:ext cx="1262035" cy="1013453"/>
          </a:xfrm>
          <a:prstGeom prst="rect">
            <a:avLst/>
          </a:prstGeom>
          <a:noFill/>
          <a:ln w="9525">
            <a:noFill/>
            <a:miter lim="800000"/>
            <a:headEnd/>
            <a:tailEnd/>
          </a:ln>
        </p:spPr>
      </p:pic>
      <p:sp>
        <p:nvSpPr>
          <p:cNvPr id="7" name="矩形 6"/>
          <p:cNvSpPr/>
          <p:nvPr/>
        </p:nvSpPr>
        <p:spPr>
          <a:xfrm>
            <a:off x="3707904" y="1844582"/>
            <a:ext cx="1296144" cy="1080120"/>
          </a:xfrm>
          <a:prstGeom prst="rect">
            <a:avLst/>
          </a:prstGeom>
          <a:solidFill>
            <a:schemeClr val="bg1">
              <a:alpha val="4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8" name="Picture 11"/>
          <p:cNvPicPr>
            <a:picLocks noChangeAspect="1" noChangeArrowheads="1"/>
          </p:cNvPicPr>
          <p:nvPr/>
        </p:nvPicPr>
        <p:blipFill>
          <a:blip r:embed="rId2" cstate="print"/>
          <a:srcRect l="16570" r="19223"/>
          <a:stretch>
            <a:fillRect/>
          </a:stretch>
        </p:blipFill>
        <p:spPr bwMode="auto">
          <a:xfrm>
            <a:off x="3203848" y="3356750"/>
            <a:ext cx="1224136" cy="1015200"/>
          </a:xfrm>
          <a:prstGeom prst="rect">
            <a:avLst/>
          </a:prstGeom>
          <a:noFill/>
          <a:ln w="9525">
            <a:noFill/>
            <a:miter lim="800000"/>
            <a:headEnd/>
            <a:tailEnd/>
          </a:ln>
        </p:spPr>
      </p:pic>
      <p:sp>
        <p:nvSpPr>
          <p:cNvPr id="9" name="TextBox 8"/>
          <p:cNvSpPr txBox="1"/>
          <p:nvPr/>
        </p:nvSpPr>
        <p:spPr>
          <a:xfrm>
            <a:off x="5004048" y="2278371"/>
            <a:ext cx="3024336" cy="646331"/>
          </a:xfrm>
          <a:prstGeom prst="rect">
            <a:avLst/>
          </a:prstGeom>
          <a:noFill/>
        </p:spPr>
        <p:txBody>
          <a:bodyPr wrap="square" rtlCol="0">
            <a:spAutoFit/>
          </a:bodyPr>
          <a:lstStyle/>
          <a:p>
            <a:r>
              <a:rPr lang="zh-CN" altLang="en-US" sz="3600" dirty="0" smtClean="0">
                <a:solidFill>
                  <a:srgbClr val="FF0000"/>
                </a:solidFill>
                <a:latin typeface="黑体" panose="02010609060101010101" pitchFamily="49" charset="-122"/>
                <a:ea typeface="黑体" panose="02010609060101010101" pitchFamily="49" charset="-122"/>
              </a:rPr>
              <a:t>少，产量不足</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10" name="TextBox 9"/>
          <p:cNvSpPr txBox="1"/>
          <p:nvPr/>
        </p:nvSpPr>
        <p:spPr>
          <a:xfrm>
            <a:off x="4788024" y="3430499"/>
            <a:ext cx="3384376" cy="646331"/>
          </a:xfrm>
          <a:prstGeom prst="rect">
            <a:avLst/>
          </a:prstGeom>
          <a:noFill/>
        </p:spPr>
        <p:txBody>
          <a:bodyPr wrap="square" rtlCol="0">
            <a:spAutoFit/>
          </a:bodyPr>
          <a:lstStyle/>
          <a:p>
            <a:r>
              <a:rPr lang="zh-CN" altLang="en-US" sz="3600" dirty="0" smtClean="0">
                <a:solidFill>
                  <a:srgbClr val="FF0000"/>
                </a:solidFill>
                <a:latin typeface="黑体" panose="02010609060101010101" pitchFamily="49" charset="-122"/>
                <a:ea typeface="黑体" panose="02010609060101010101" pitchFamily="49" charset="-122"/>
              </a:rPr>
              <a:t>粗糙，不便书写</a:t>
            </a:r>
            <a:endParaRPr lang="zh-CN" altLang="en-US" sz="3600" dirty="0">
              <a:solidFill>
                <a:srgbClr val="FF0000"/>
              </a:solidFill>
              <a:latin typeface="黑体" panose="02010609060101010101" pitchFamily="49" charset="-122"/>
              <a:ea typeface="黑体" panose="02010609060101010101" pitchFamily="49" charset="-122"/>
            </a:endParaRPr>
          </a:p>
        </p:txBody>
      </p:sp>
      <p:pic>
        <p:nvPicPr>
          <p:cNvPr id="11" name="Picture 6" descr="http://img1.gtimg.com/cul/pics/hv1/106/242/2239/145652791.jpg"/>
          <p:cNvPicPr>
            <a:picLocks noChangeAspect="1" noChangeArrowheads="1"/>
          </p:cNvPicPr>
          <p:nvPr/>
        </p:nvPicPr>
        <p:blipFill>
          <a:blip r:embed="rId3" cstate="print">
            <a:clrChange>
              <a:clrFrom>
                <a:srgbClr val="EEE9E3"/>
              </a:clrFrom>
              <a:clrTo>
                <a:srgbClr val="EEE9E3">
                  <a:alpha val="0"/>
                </a:srgbClr>
              </a:clrTo>
            </a:clrChange>
          </a:blip>
          <a:srcRect l="37241" t="23912" r="12134" b="19067"/>
          <a:stretch>
            <a:fillRect/>
          </a:stretch>
        </p:blipFill>
        <p:spPr bwMode="auto">
          <a:xfrm flipH="1">
            <a:off x="0" y="2911252"/>
            <a:ext cx="2555776" cy="2232248"/>
          </a:xfrm>
          <a:prstGeom prst="rect">
            <a:avLst/>
          </a:prstGeom>
          <a:noFill/>
        </p:spPr>
      </p:pic>
      <p:sp>
        <p:nvSpPr>
          <p:cNvPr id="12" name="云形标注 11"/>
          <p:cNvSpPr/>
          <p:nvPr/>
        </p:nvSpPr>
        <p:spPr>
          <a:xfrm>
            <a:off x="899592" y="2643758"/>
            <a:ext cx="1368152" cy="720080"/>
          </a:xfrm>
          <a:prstGeom prst="cloudCallout">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ysClr val="windowText" lastClr="000000"/>
                </a:solidFill>
                <a:ea typeface="黑体" panose="02010609060101010101" pitchFamily="49" charset="-122"/>
              </a:rPr>
              <a:t>这可怎么办呀？</a:t>
            </a:r>
            <a:endParaRPr lang="zh-CN" altLang="en-US" dirty="0">
              <a:solidFill>
                <a:sysClr val="windowText" lastClr="00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80">
                                          <p:stCondLst>
                                            <p:cond delay="0"/>
                                          </p:stCondLst>
                                        </p:cTn>
                                        <p:tgtEl>
                                          <p:spTgt spid="9"/>
                                        </p:tgtEl>
                                      </p:cBhvr>
                                    </p:animEffect>
                                    <p:anim calcmode="lin" valueType="num">
                                      <p:cBhvr>
                                        <p:cTn id="4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7" dur="26">
                                          <p:stCondLst>
                                            <p:cond delay="650"/>
                                          </p:stCondLst>
                                        </p:cTn>
                                        <p:tgtEl>
                                          <p:spTgt spid="9"/>
                                        </p:tgtEl>
                                      </p:cBhvr>
                                      <p:to x="100000" y="60000"/>
                                    </p:animScale>
                                    <p:animScale>
                                      <p:cBhvr>
                                        <p:cTn id="48" dur="166" decel="50000">
                                          <p:stCondLst>
                                            <p:cond delay="676"/>
                                          </p:stCondLst>
                                        </p:cTn>
                                        <p:tgtEl>
                                          <p:spTgt spid="9"/>
                                        </p:tgtEl>
                                      </p:cBhvr>
                                      <p:to x="100000" y="100000"/>
                                    </p:animScale>
                                    <p:animScale>
                                      <p:cBhvr>
                                        <p:cTn id="49" dur="26">
                                          <p:stCondLst>
                                            <p:cond delay="1312"/>
                                          </p:stCondLst>
                                        </p:cTn>
                                        <p:tgtEl>
                                          <p:spTgt spid="9"/>
                                        </p:tgtEl>
                                      </p:cBhvr>
                                      <p:to x="100000" y="80000"/>
                                    </p:animScale>
                                    <p:animScale>
                                      <p:cBhvr>
                                        <p:cTn id="50" dur="166" decel="50000">
                                          <p:stCondLst>
                                            <p:cond delay="1338"/>
                                          </p:stCondLst>
                                        </p:cTn>
                                        <p:tgtEl>
                                          <p:spTgt spid="9"/>
                                        </p:tgtEl>
                                      </p:cBhvr>
                                      <p:to x="100000" y="100000"/>
                                    </p:animScale>
                                    <p:animScale>
                                      <p:cBhvr>
                                        <p:cTn id="51" dur="26">
                                          <p:stCondLst>
                                            <p:cond delay="1642"/>
                                          </p:stCondLst>
                                        </p:cTn>
                                        <p:tgtEl>
                                          <p:spTgt spid="9"/>
                                        </p:tgtEl>
                                      </p:cBhvr>
                                      <p:to x="100000" y="90000"/>
                                    </p:animScale>
                                    <p:animScale>
                                      <p:cBhvr>
                                        <p:cTn id="52" dur="166" decel="50000">
                                          <p:stCondLst>
                                            <p:cond delay="1668"/>
                                          </p:stCondLst>
                                        </p:cTn>
                                        <p:tgtEl>
                                          <p:spTgt spid="9"/>
                                        </p:tgtEl>
                                      </p:cBhvr>
                                      <p:to x="100000" y="100000"/>
                                    </p:animScale>
                                    <p:animScale>
                                      <p:cBhvr>
                                        <p:cTn id="53" dur="26">
                                          <p:stCondLst>
                                            <p:cond delay="1808"/>
                                          </p:stCondLst>
                                        </p:cTn>
                                        <p:tgtEl>
                                          <p:spTgt spid="9"/>
                                        </p:tgtEl>
                                      </p:cBhvr>
                                      <p:to x="100000" y="95000"/>
                                    </p:animScale>
                                    <p:animScale>
                                      <p:cBhvr>
                                        <p:cTn id="54" dur="166" decel="50000">
                                          <p:stCondLst>
                                            <p:cond delay="1834"/>
                                          </p:stCondLst>
                                        </p:cTn>
                                        <p:tgtEl>
                                          <p:spTgt spid="9"/>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80">
                                          <p:stCondLst>
                                            <p:cond delay="0"/>
                                          </p:stCondLst>
                                        </p:cTn>
                                        <p:tgtEl>
                                          <p:spTgt spid="8"/>
                                        </p:tgtEl>
                                      </p:cBhvr>
                                    </p:animEffect>
                                    <p:anim calcmode="lin" valueType="num">
                                      <p:cBhvr>
                                        <p:cTn id="6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5" dur="26">
                                          <p:stCondLst>
                                            <p:cond delay="650"/>
                                          </p:stCondLst>
                                        </p:cTn>
                                        <p:tgtEl>
                                          <p:spTgt spid="8"/>
                                        </p:tgtEl>
                                      </p:cBhvr>
                                      <p:to x="100000" y="60000"/>
                                    </p:animScale>
                                    <p:animScale>
                                      <p:cBhvr>
                                        <p:cTn id="66" dur="166" decel="50000">
                                          <p:stCondLst>
                                            <p:cond delay="676"/>
                                          </p:stCondLst>
                                        </p:cTn>
                                        <p:tgtEl>
                                          <p:spTgt spid="8"/>
                                        </p:tgtEl>
                                      </p:cBhvr>
                                      <p:to x="100000" y="100000"/>
                                    </p:animScale>
                                    <p:animScale>
                                      <p:cBhvr>
                                        <p:cTn id="67" dur="26">
                                          <p:stCondLst>
                                            <p:cond delay="1312"/>
                                          </p:stCondLst>
                                        </p:cTn>
                                        <p:tgtEl>
                                          <p:spTgt spid="8"/>
                                        </p:tgtEl>
                                      </p:cBhvr>
                                      <p:to x="100000" y="80000"/>
                                    </p:animScale>
                                    <p:animScale>
                                      <p:cBhvr>
                                        <p:cTn id="68" dur="166" decel="50000">
                                          <p:stCondLst>
                                            <p:cond delay="1338"/>
                                          </p:stCondLst>
                                        </p:cTn>
                                        <p:tgtEl>
                                          <p:spTgt spid="8"/>
                                        </p:tgtEl>
                                      </p:cBhvr>
                                      <p:to x="100000" y="100000"/>
                                    </p:animScale>
                                    <p:animScale>
                                      <p:cBhvr>
                                        <p:cTn id="69" dur="26">
                                          <p:stCondLst>
                                            <p:cond delay="1642"/>
                                          </p:stCondLst>
                                        </p:cTn>
                                        <p:tgtEl>
                                          <p:spTgt spid="8"/>
                                        </p:tgtEl>
                                      </p:cBhvr>
                                      <p:to x="100000" y="90000"/>
                                    </p:animScale>
                                    <p:animScale>
                                      <p:cBhvr>
                                        <p:cTn id="70" dur="166" decel="50000">
                                          <p:stCondLst>
                                            <p:cond delay="1668"/>
                                          </p:stCondLst>
                                        </p:cTn>
                                        <p:tgtEl>
                                          <p:spTgt spid="8"/>
                                        </p:tgtEl>
                                      </p:cBhvr>
                                      <p:to x="100000" y="100000"/>
                                    </p:animScale>
                                    <p:animScale>
                                      <p:cBhvr>
                                        <p:cTn id="71" dur="26">
                                          <p:stCondLst>
                                            <p:cond delay="1808"/>
                                          </p:stCondLst>
                                        </p:cTn>
                                        <p:tgtEl>
                                          <p:spTgt spid="8"/>
                                        </p:tgtEl>
                                      </p:cBhvr>
                                      <p:to x="100000" y="95000"/>
                                    </p:animScale>
                                    <p:animScale>
                                      <p:cBhvr>
                                        <p:cTn id="72" dur="166" decel="50000">
                                          <p:stCondLst>
                                            <p:cond delay="1834"/>
                                          </p:stCondLst>
                                        </p:cTn>
                                        <p:tgtEl>
                                          <p:spTgt spid="8"/>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down)">
                                      <p:cBhvr>
                                        <p:cTn id="77" dur="580">
                                          <p:stCondLst>
                                            <p:cond delay="0"/>
                                          </p:stCondLst>
                                        </p:cTn>
                                        <p:tgtEl>
                                          <p:spTgt spid="10"/>
                                        </p:tgtEl>
                                      </p:cBhvr>
                                    </p:animEffect>
                                    <p:anim calcmode="lin" valueType="num">
                                      <p:cBhvr>
                                        <p:cTn id="7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3" dur="26">
                                          <p:stCondLst>
                                            <p:cond delay="650"/>
                                          </p:stCondLst>
                                        </p:cTn>
                                        <p:tgtEl>
                                          <p:spTgt spid="10"/>
                                        </p:tgtEl>
                                      </p:cBhvr>
                                      <p:to x="100000" y="60000"/>
                                    </p:animScale>
                                    <p:animScale>
                                      <p:cBhvr>
                                        <p:cTn id="84" dur="166" decel="50000">
                                          <p:stCondLst>
                                            <p:cond delay="676"/>
                                          </p:stCondLst>
                                        </p:cTn>
                                        <p:tgtEl>
                                          <p:spTgt spid="10"/>
                                        </p:tgtEl>
                                      </p:cBhvr>
                                      <p:to x="100000" y="100000"/>
                                    </p:animScale>
                                    <p:animScale>
                                      <p:cBhvr>
                                        <p:cTn id="85" dur="26">
                                          <p:stCondLst>
                                            <p:cond delay="1312"/>
                                          </p:stCondLst>
                                        </p:cTn>
                                        <p:tgtEl>
                                          <p:spTgt spid="10"/>
                                        </p:tgtEl>
                                      </p:cBhvr>
                                      <p:to x="100000" y="80000"/>
                                    </p:animScale>
                                    <p:animScale>
                                      <p:cBhvr>
                                        <p:cTn id="86" dur="166" decel="50000">
                                          <p:stCondLst>
                                            <p:cond delay="1338"/>
                                          </p:stCondLst>
                                        </p:cTn>
                                        <p:tgtEl>
                                          <p:spTgt spid="10"/>
                                        </p:tgtEl>
                                      </p:cBhvr>
                                      <p:to x="100000" y="100000"/>
                                    </p:animScale>
                                    <p:animScale>
                                      <p:cBhvr>
                                        <p:cTn id="87" dur="26">
                                          <p:stCondLst>
                                            <p:cond delay="1642"/>
                                          </p:stCondLst>
                                        </p:cTn>
                                        <p:tgtEl>
                                          <p:spTgt spid="10"/>
                                        </p:tgtEl>
                                      </p:cBhvr>
                                      <p:to x="100000" y="90000"/>
                                    </p:animScale>
                                    <p:animScale>
                                      <p:cBhvr>
                                        <p:cTn id="88" dur="166" decel="50000">
                                          <p:stCondLst>
                                            <p:cond delay="1668"/>
                                          </p:stCondLst>
                                        </p:cTn>
                                        <p:tgtEl>
                                          <p:spTgt spid="10"/>
                                        </p:tgtEl>
                                      </p:cBhvr>
                                      <p:to x="100000" y="100000"/>
                                    </p:animScale>
                                    <p:animScale>
                                      <p:cBhvr>
                                        <p:cTn id="89" dur="26">
                                          <p:stCondLst>
                                            <p:cond delay="1808"/>
                                          </p:stCondLst>
                                        </p:cTn>
                                        <p:tgtEl>
                                          <p:spTgt spid="10"/>
                                        </p:tgtEl>
                                      </p:cBhvr>
                                      <p:to x="100000" y="95000"/>
                                    </p:animScale>
                                    <p:animScale>
                                      <p:cBhvr>
                                        <p:cTn id="90" dur="166" decel="50000">
                                          <p:stCondLst>
                                            <p:cond delay="1834"/>
                                          </p:stCondLst>
                                        </p:cTn>
                                        <p:tgtEl>
                                          <p:spTgt spid="10"/>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
                                        </p:tgtEl>
                                        <p:attrNameLst>
                                          <p:attrName>style.visibility</p:attrName>
                                        </p:attrNameLst>
                                      </p:cBhvr>
                                      <p:to>
                                        <p:strVal val="visible"/>
                                      </p:to>
                                    </p:set>
                                    <p:animEffect transition="in" filter="barn(inVertical)">
                                      <p:cBhvr>
                                        <p:cTn id="95" dur="500"/>
                                        <p:tgtEl>
                                          <p:spTgt spid="3"/>
                                        </p:tgtEl>
                                      </p:cBhvr>
                                    </p:animEffect>
                                  </p:childTnLst>
                                </p:cTn>
                              </p:par>
                            </p:childTnLst>
                          </p:cTn>
                        </p:par>
                      </p:childTnLst>
                    </p:cTn>
                  </p:par>
                  <p:par>
                    <p:cTn id="96" fill="hold">
                      <p:stCondLst>
                        <p:cond delay="indefinite"/>
                      </p:stCondLst>
                      <p:childTnLst>
                        <p:par>
                          <p:cTn id="97" fill="hold">
                            <p:stCondLst>
                              <p:cond delay="0"/>
                            </p:stCondLst>
                            <p:childTnLst>
                              <p:par>
                                <p:cTn id="98" presetID="27" presetClass="entr" presetSubtype="0" fill="hold" grpId="0" nodeType="clickEffect">
                                  <p:stCondLst>
                                    <p:cond delay="0"/>
                                  </p:stCondLst>
                                  <p:iterate type="lt">
                                    <p:tmPct val="50000"/>
                                  </p:iterate>
                                  <p:childTnLst>
                                    <p:set>
                                      <p:cBhvr>
                                        <p:cTn id="99" dur="1" fill="hold">
                                          <p:stCondLst>
                                            <p:cond delay="0"/>
                                          </p:stCondLst>
                                        </p:cTn>
                                        <p:tgtEl>
                                          <p:spTgt spid="12"/>
                                        </p:tgtEl>
                                        <p:attrNameLst>
                                          <p:attrName>style.visibility</p:attrName>
                                        </p:attrNameLst>
                                      </p:cBhvr>
                                      <p:to>
                                        <p:strVal val="visible"/>
                                      </p:to>
                                    </p:set>
                                    <p:anim calcmode="discrete" valueType="clr">
                                      <p:cBhvr override="childStyle">
                                        <p:cTn id="100"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01" dur="80"/>
                                        <p:tgtEl>
                                          <p:spTgt spid="12"/>
                                        </p:tgtEl>
                                        <p:attrNameLst>
                                          <p:attrName>fillcolor</p:attrName>
                                        </p:attrNameLst>
                                      </p:cBhvr>
                                      <p:tavLst>
                                        <p:tav tm="0">
                                          <p:val>
                                            <p:clrVal>
                                              <a:schemeClr val="accent2"/>
                                            </p:clrVal>
                                          </p:val>
                                        </p:tav>
                                        <p:tav tm="50000">
                                          <p:val>
                                            <p:clrVal>
                                              <a:schemeClr val="hlink"/>
                                            </p:clrVal>
                                          </p:val>
                                        </p:tav>
                                      </p:tavLst>
                                    </p:anim>
                                    <p:set>
                                      <p:cBhvr>
                                        <p:cTn id="102"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9" grpId="0"/>
      <p:bldP spid="10" grpId="0"/>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907704" y="653866"/>
            <a:ext cx="6408712" cy="1532727"/>
          </a:xfrm>
          <a:prstGeom prst="rect">
            <a:avLst/>
          </a:prstGeom>
          <a:noFill/>
        </p:spPr>
        <p:txBody>
          <a:bodyPr wrap="square" rtlCol="0" anchor="t">
            <a:spAutoFit/>
          </a:bodyPr>
          <a:lstStyle/>
          <a:p>
            <a:pPr>
              <a:lnSpc>
                <a:spcPct val="130000"/>
              </a:lnSpc>
            </a:pPr>
            <a:r>
              <a:rPr lang="zh-CN" altLang="en-US" sz="2400" dirty="0" smtClean="0">
                <a:latin typeface="黑体" panose="02010609060101010101" pitchFamily="49" charset="-122"/>
                <a:ea typeface="黑体" panose="02010609060101010101" pitchFamily="49" charset="-122"/>
              </a:rPr>
              <a:t>    人们想要书写文字，可是这些“纸”不是贵就是重，不是少就是粗糙，怎么办呢？谁把这个问题解决了？</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3" y="629146"/>
            <a:ext cx="1440161" cy="2063853"/>
          </a:xfrm>
          <a:prstGeom prst="rect">
            <a:avLst/>
          </a:prstGeom>
        </p:spPr>
      </p:pic>
      <p:pic>
        <p:nvPicPr>
          <p:cNvPr id="147458" name="Picture 2" descr="http://a0.att.hudong.com/47/52/01300000358882124240527566931_s.jpg"/>
          <p:cNvPicPr>
            <a:picLocks noChangeAspect="1" noChangeArrowheads="1"/>
          </p:cNvPicPr>
          <p:nvPr/>
        </p:nvPicPr>
        <p:blipFill>
          <a:blip r:embed="rId2" cstate="print"/>
          <a:srcRect/>
          <a:stretch>
            <a:fillRect/>
          </a:stretch>
        </p:blipFill>
        <p:spPr bwMode="auto">
          <a:xfrm>
            <a:off x="2051720" y="2283718"/>
            <a:ext cx="2857500" cy="1857376"/>
          </a:xfrm>
          <a:prstGeom prst="rect">
            <a:avLst/>
          </a:prstGeom>
          <a:noFill/>
        </p:spPr>
      </p:pic>
      <p:sp>
        <p:nvSpPr>
          <p:cNvPr id="9" name="TextBox 8"/>
          <p:cNvSpPr txBox="1"/>
          <p:nvPr/>
        </p:nvSpPr>
        <p:spPr>
          <a:xfrm>
            <a:off x="5292080" y="2715766"/>
            <a:ext cx="2088232" cy="830997"/>
          </a:xfrm>
          <a:prstGeom prst="rect">
            <a:avLst/>
          </a:prstGeom>
          <a:noFill/>
        </p:spPr>
        <p:txBody>
          <a:bodyPr wrap="square" rtlCol="0">
            <a:spAutoFit/>
          </a:bodyPr>
          <a:lstStyle/>
          <a:p>
            <a:r>
              <a:rPr lang="zh-CN" altLang="en-US" sz="4800" dirty="0" smtClean="0">
                <a:solidFill>
                  <a:srgbClr val="FF0000"/>
                </a:solidFill>
                <a:latin typeface="黑体" panose="02010609060101010101" pitchFamily="49" charset="-122"/>
                <a:ea typeface="黑体" panose="02010609060101010101" pitchFamily="49" charset="-122"/>
              </a:rPr>
              <a:t>蔡伦</a:t>
            </a:r>
            <a:endParaRPr lang="zh-CN" altLang="en-US" sz="4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7458"/>
                                        </p:tgtEl>
                                        <p:attrNameLst>
                                          <p:attrName>style.visibility</p:attrName>
                                        </p:attrNameLst>
                                      </p:cBhvr>
                                      <p:to>
                                        <p:strVal val="visible"/>
                                      </p:to>
                                    </p:set>
                                    <p:animEffect transition="in" filter="blinds(horizontal)">
                                      <p:cBhvr>
                                        <p:cTn id="7" dur="500"/>
                                        <p:tgtEl>
                                          <p:spTgt spid="147458"/>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555526"/>
            <a:ext cx="7488832" cy="1930337"/>
          </a:xfrm>
          <a:prstGeom prst="rect">
            <a:avLst/>
          </a:prstGeom>
          <a:noFill/>
        </p:spPr>
        <p:txBody>
          <a:bodyPr wrap="square" rtlCol="0">
            <a:spAutoFit/>
          </a:bodyPr>
          <a:lstStyle/>
          <a:p>
            <a:pPr indent="457200">
              <a:lnSpc>
                <a:spcPct val="150000"/>
              </a:lnSpc>
            </a:pPr>
            <a:r>
              <a:rPr lang="zh-CN" altLang="en-US" sz="2800" b="1" dirty="0" smtClean="0">
                <a:latin typeface="楷体" panose="02010609060101010101" pitchFamily="49" charset="-122"/>
                <a:ea typeface="楷体" panose="02010609060101010101" pitchFamily="49" charset="-122"/>
              </a:rPr>
              <a:t>大约在一千九百年前的东汉时期，有个叫蔡伦的人，吸收了人们长期积累的经验，</a:t>
            </a:r>
            <a:r>
              <a:rPr lang="zh-CN" altLang="en-US" sz="2800" b="1" dirty="0" smtClean="0">
                <a:solidFill>
                  <a:srgbClr val="FF0000"/>
                </a:solidFill>
                <a:latin typeface="楷体" panose="02010609060101010101" pitchFamily="49" charset="-122"/>
                <a:ea typeface="楷体" panose="02010609060101010101" pitchFamily="49" charset="-122"/>
              </a:rPr>
              <a:t>改进</a:t>
            </a:r>
            <a:r>
              <a:rPr lang="zh-CN" altLang="en-US" sz="2800" b="1" dirty="0" smtClean="0">
                <a:latin typeface="楷体" panose="02010609060101010101" pitchFamily="49" charset="-122"/>
                <a:ea typeface="楷体" panose="02010609060101010101" pitchFamily="49" charset="-122"/>
              </a:rPr>
              <a:t>了造纸术。</a:t>
            </a:r>
            <a:endParaRPr lang="zh-CN" altLang="en-US" sz="2800" b="1" dirty="0">
              <a:latin typeface="楷体" panose="02010609060101010101" pitchFamily="49" charset="-122"/>
              <a:ea typeface="楷体" panose="02010609060101010101" pitchFamily="49" charset="-122"/>
            </a:endParaRPr>
          </a:p>
        </p:txBody>
      </p:sp>
      <p:sp>
        <p:nvSpPr>
          <p:cNvPr id="3" name="云形标注 2"/>
          <p:cNvSpPr/>
          <p:nvPr/>
        </p:nvSpPr>
        <p:spPr>
          <a:xfrm>
            <a:off x="4572000" y="2355726"/>
            <a:ext cx="2232248" cy="1800200"/>
          </a:xfrm>
          <a:prstGeom prst="cloudCallout">
            <a:avLst>
              <a:gd name="adj1" fmla="val 66470"/>
              <a:gd name="adj2" fmla="val -76910"/>
            </a:avLst>
          </a:prstGeom>
          <a:solidFill>
            <a:schemeClr val="bg1"/>
          </a:solidFill>
          <a:ln>
            <a:solidFill>
              <a:schemeClr val="accent1"/>
            </a:solidFill>
          </a:ln>
          <a:effectLst>
            <a:outerShdw blurRad="50800" dist="50800" dir="5400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ysClr val="windowText" lastClr="000000"/>
                </a:solidFill>
                <a:ea typeface="黑体" panose="02010609060101010101" pitchFamily="49" charset="-122"/>
              </a:rPr>
              <a:t>小组讨论：</a:t>
            </a:r>
            <a:r>
              <a:rPr lang="zh-CN" altLang="en-US" sz="2000" b="1" dirty="0" smtClean="0">
                <a:solidFill>
                  <a:srgbClr val="FF0000"/>
                </a:solidFill>
                <a:ea typeface="黑体" panose="02010609060101010101" pitchFamily="49" charset="-122"/>
              </a:rPr>
              <a:t>“改进”</a:t>
            </a:r>
            <a:r>
              <a:rPr lang="zh-CN" altLang="en-US" sz="2000" b="1" dirty="0" smtClean="0">
                <a:solidFill>
                  <a:sysClr val="windowText" lastClr="000000"/>
                </a:solidFill>
                <a:ea typeface="黑体" panose="02010609060101010101" pitchFamily="49" charset="-122"/>
              </a:rPr>
              <a:t>能否换成</a:t>
            </a:r>
            <a:r>
              <a:rPr lang="zh-CN" altLang="en-US" sz="2000" b="1" dirty="0" smtClean="0">
                <a:solidFill>
                  <a:srgbClr val="FF0000"/>
                </a:solidFill>
                <a:ea typeface="黑体" panose="02010609060101010101" pitchFamily="49" charset="-122"/>
              </a:rPr>
              <a:t>“创造”</a:t>
            </a:r>
            <a:r>
              <a:rPr lang="zh-CN" altLang="en-US" sz="2000" b="1" dirty="0" smtClean="0">
                <a:solidFill>
                  <a:sysClr val="windowText" lastClr="000000"/>
                </a:solidFill>
                <a:ea typeface="黑体" panose="02010609060101010101" pitchFamily="49" charset="-122"/>
              </a:rPr>
              <a:t>？</a:t>
            </a:r>
            <a:endParaRPr lang="zh-CN" altLang="en-US" sz="2000" b="1" dirty="0">
              <a:solidFill>
                <a:sysClr val="windowText" lastClr="00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p:nvPr/>
        </p:nvSpPr>
        <p:spPr>
          <a:xfrm>
            <a:off x="883198" y="483518"/>
            <a:ext cx="4266813"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词语辨析</a:t>
            </a:r>
            <a:endParaRPr lang="zh-CN" altLang="en-US" sz="2600"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3689" y="460039"/>
            <a:ext cx="447979" cy="539400"/>
          </a:xfrm>
          <a:prstGeom prst="rect">
            <a:avLst/>
          </a:prstGeom>
        </p:spPr>
      </p:pic>
      <p:sp>
        <p:nvSpPr>
          <p:cNvPr id="4" name="Text Box 5"/>
          <p:cNvSpPr txBox="1">
            <a:spLocks noChangeArrowheads="1"/>
          </p:cNvSpPr>
          <p:nvPr/>
        </p:nvSpPr>
        <p:spPr bwMode="auto">
          <a:xfrm>
            <a:off x="931668" y="1347614"/>
            <a:ext cx="7456756" cy="1372683"/>
          </a:xfrm>
          <a:prstGeom prst="rect">
            <a:avLst/>
          </a:prstGeom>
          <a:noFill/>
          <a:ln w="9525">
            <a:noFill/>
            <a:miter lim="800000"/>
          </a:ln>
          <a:effectLst/>
        </p:spPr>
        <p:txBody>
          <a:bodyPr wrap="square">
            <a:spAutoFit/>
          </a:bodyPr>
          <a:lstStyle/>
          <a:p>
            <a:pPr>
              <a:lnSpc>
                <a:spcPct val="130000"/>
              </a:lnSpc>
              <a:spcBef>
                <a:spcPct val="50000"/>
              </a:spcBef>
            </a:pPr>
            <a:r>
              <a:rPr lang="zh-CN" altLang="en-US" sz="3200" b="1" dirty="0" smtClean="0">
                <a:solidFill>
                  <a:srgbClr val="FF0000"/>
                </a:solidFill>
                <a:latin typeface="楷体" panose="02010609060101010101" pitchFamily="49" charset="-122"/>
                <a:ea typeface="楷体" panose="02010609060101010101" pitchFamily="49" charset="-122"/>
              </a:rPr>
              <a:t>改进：</a:t>
            </a:r>
            <a:r>
              <a:rPr lang="zh-CN" altLang="en-US" sz="3200" b="1" dirty="0" smtClean="0">
                <a:solidFill>
                  <a:srgbClr val="0000FF"/>
                </a:solidFill>
                <a:latin typeface="楷体" panose="02010609060101010101" pitchFamily="49" charset="-122"/>
                <a:ea typeface="楷体" panose="02010609060101010101" pitchFamily="49" charset="-122"/>
              </a:rPr>
              <a:t>指通过改变某些做法，使其在原来的基础上进一步向好的方面发展。</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963414" y="3003798"/>
            <a:ext cx="7816796" cy="732508"/>
          </a:xfrm>
          <a:prstGeom prst="rect">
            <a:avLst/>
          </a:prstGeom>
          <a:noFill/>
          <a:ln w="9525">
            <a:noFill/>
            <a:miter lim="800000"/>
          </a:ln>
          <a:effectLst/>
        </p:spPr>
        <p:txBody>
          <a:bodyPr wrap="square">
            <a:spAutoFit/>
          </a:bodyPr>
          <a:lstStyle/>
          <a:p>
            <a:pPr>
              <a:lnSpc>
                <a:spcPct val="130000"/>
              </a:lnSpc>
              <a:spcBef>
                <a:spcPct val="50000"/>
              </a:spcBef>
            </a:pPr>
            <a:r>
              <a:rPr lang="zh-CN" altLang="en-US" sz="3200" b="1" dirty="0" smtClean="0">
                <a:solidFill>
                  <a:srgbClr val="FF0000"/>
                </a:solidFill>
                <a:latin typeface="楷体" panose="02010609060101010101" pitchFamily="49" charset="-122"/>
                <a:ea typeface="楷体" panose="02010609060101010101" pitchFamily="49" charset="-122"/>
              </a:rPr>
              <a:t>创造：</a:t>
            </a:r>
            <a:r>
              <a:rPr lang="zh-CN" altLang="en-US" sz="3200" b="1" dirty="0" smtClean="0">
                <a:solidFill>
                  <a:srgbClr val="0000FF"/>
                </a:solidFill>
                <a:latin typeface="楷体" panose="02010609060101010101" pitchFamily="49" charset="-122"/>
                <a:ea typeface="楷体" panose="02010609060101010101" pitchFamily="49" charset="-122"/>
              </a:rPr>
              <a:t>指以前从来没有的，是从无到有的。</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1475656" y="1275606"/>
            <a:ext cx="6408712" cy="1922065"/>
          </a:xfrm>
          <a:prstGeom prst="rect">
            <a:avLst/>
          </a:prstGeom>
          <a:noFill/>
        </p:spPr>
        <p:txBody>
          <a:bodyPr wrap="square" rtlCol="0" anchor="t">
            <a:spAutoFit/>
          </a:bodyPr>
          <a:lstStyle/>
          <a:p>
            <a:pPr>
              <a:lnSpc>
                <a:spcPct val="130000"/>
              </a:lnSpc>
            </a:pPr>
            <a:r>
              <a:rPr lang="zh-CN" altLang="en-US" sz="3200" dirty="0" smtClean="0">
                <a:latin typeface="黑体" panose="02010609060101010101" pitchFamily="49" charset="-122"/>
                <a:ea typeface="黑体" panose="02010609060101010101" pitchFamily="49" charset="-122"/>
              </a:rPr>
              <a:t>    造纸术的发明不是蔡伦一个人的功劳，而是我国古代劳动人民智慧不断累积的结果。</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6376" y="1563638"/>
            <a:ext cx="1306431" cy="1872208"/>
          </a:xfrm>
          <a:prstGeom prst="rect">
            <a:avLst/>
          </a:prstGeom>
        </p:spPr>
      </p:pic>
      <p:sp>
        <p:nvSpPr>
          <p:cNvPr id="5" name="文本框 6"/>
          <p:cNvSpPr txBox="1"/>
          <p:nvPr/>
        </p:nvSpPr>
        <p:spPr>
          <a:xfrm>
            <a:off x="1763688" y="915566"/>
            <a:ext cx="6552728" cy="2893100"/>
          </a:xfrm>
          <a:prstGeom prst="rect">
            <a:avLst/>
          </a:prstGeom>
          <a:noFill/>
          <a:ln w="28575">
            <a:noFill/>
            <a:prstDash val="lgDashDotDot"/>
          </a:ln>
        </p:spPr>
        <p:txBody>
          <a:bodyPr wrap="square" rtlCol="0" anchor="t">
            <a:spAutoFit/>
          </a:bodyPr>
          <a:lstStyle/>
          <a:p>
            <a:pPr algn="just">
              <a:lnSpc>
                <a:spcPct val="130000"/>
              </a:lnSpc>
            </a:pPr>
            <a:r>
              <a:rPr lang="zh-CN" altLang="en-US" sz="2800" dirty="0" smtClean="0">
                <a:latin typeface="黑体" panose="02010609060101010101" pitchFamily="49" charset="-122"/>
                <a:ea typeface="黑体" panose="02010609060101010101" pitchFamily="49" charset="-122"/>
              </a:rPr>
              <a:t>细读第</a:t>
            </a:r>
            <a:r>
              <a:rPr lang="en-US" altLang="zh-CN" sz="2800" dirty="0" smtClean="0">
                <a:latin typeface="黑体" panose="02010609060101010101" pitchFamily="49" charset="-122"/>
                <a:ea typeface="黑体" panose="02010609060101010101" pitchFamily="49" charset="-122"/>
              </a:rPr>
              <a:t>4</a:t>
            </a:r>
            <a:r>
              <a:rPr lang="zh-CN" altLang="en-US" sz="2800" dirty="0" smtClean="0">
                <a:latin typeface="黑体" panose="02010609060101010101" pitchFamily="49" charset="-122"/>
                <a:ea typeface="黑体" panose="02010609060101010101" pitchFamily="49" charset="-122"/>
              </a:rPr>
              <a:t>自然段，说说：为什么只有蔡伦改进的造纸术传承了下来？</a:t>
            </a:r>
            <a:endParaRPr lang="en-US" altLang="zh-CN" sz="2800" dirty="0" smtClean="0">
              <a:latin typeface="黑体" panose="02010609060101010101" pitchFamily="49" charset="-122"/>
              <a:ea typeface="黑体" panose="02010609060101010101" pitchFamily="49" charset="-122"/>
            </a:endParaRPr>
          </a:p>
          <a:p>
            <a:pPr algn="just">
              <a:lnSpc>
                <a:spcPct val="130000"/>
              </a:lnSpc>
            </a:pP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蔡伦用什么办法改进了造纸术？用“</a:t>
            </a:r>
            <a:r>
              <a:rPr lang="en-US" altLang="zh-CN" sz="2800" dirty="0" smtClean="0">
                <a:solidFill>
                  <a:srgbClr val="FF0000"/>
                </a:solidFill>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”画出来。</a:t>
            </a:r>
            <a:endParaRPr lang="en-US" altLang="zh-CN" sz="2800" dirty="0" smtClean="0">
              <a:latin typeface="黑体" panose="02010609060101010101" pitchFamily="49" charset="-122"/>
              <a:ea typeface="黑体" panose="02010609060101010101" pitchFamily="49" charset="-122"/>
            </a:endParaRPr>
          </a:p>
          <a:p>
            <a:pPr algn="just">
              <a:lnSpc>
                <a:spcPct val="130000"/>
              </a:lnSpc>
            </a:pP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这种纸有什么特点？用“</a:t>
            </a:r>
            <a:r>
              <a:rPr lang="zh-CN" altLang="en-US" sz="2800" dirty="0" smtClean="0">
                <a:solidFill>
                  <a:srgbClr val="FF0000"/>
                </a:solidFill>
                <a:latin typeface="黑体" panose="02010609060101010101" pitchFamily="49" charset="-122"/>
                <a:ea typeface="黑体" panose="02010609060101010101" pitchFamily="49" charset="-122"/>
              </a:rPr>
              <a:t>〇</a:t>
            </a:r>
            <a:r>
              <a:rPr lang="zh-CN" altLang="en-US" sz="2800" dirty="0" smtClean="0">
                <a:latin typeface="黑体" panose="02010609060101010101" pitchFamily="49" charset="-122"/>
                <a:ea typeface="黑体" panose="02010609060101010101" pitchFamily="49" charset="-122"/>
              </a:rPr>
              <a:t>” 画出来。</a:t>
            </a:r>
            <a:endParaRPr lang="zh-CN" altLang="en-US" sz="2800" dirty="0">
              <a:latin typeface="黑体" panose="02010609060101010101" pitchFamily="49" charset="-122"/>
              <a:ea typeface="黑体" panose="02010609060101010101" pitchFamily="49" charset="-122"/>
            </a:endParaRPr>
          </a:p>
        </p:txBody>
      </p:sp>
      <p:sp>
        <p:nvSpPr>
          <p:cNvPr id="4" name="文本框 10"/>
          <p:cNvSpPr txBox="1"/>
          <p:nvPr/>
        </p:nvSpPr>
        <p:spPr>
          <a:xfrm>
            <a:off x="3194988" y="3808666"/>
            <a:ext cx="4396258"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a:t>
            </a:r>
            <a:r>
              <a:rPr lang="zh-CN" altLang="en-US" sz="2600" b="1" dirty="0" smtClean="0">
                <a:solidFill>
                  <a:srgbClr val="C00000"/>
                </a:solidFill>
                <a:latin typeface="宋体" panose="02010600030101010101" pitchFamily="2" charset="-122"/>
                <a:ea typeface="宋体" panose="02010600030101010101" pitchFamily="2" charset="-122"/>
              </a:rPr>
              <a:t>第二题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1334841"/>
            <a:ext cx="6696744" cy="1754326"/>
          </a:xfrm>
          <a:prstGeom prst="rect">
            <a:avLst/>
          </a:prstGeom>
          <a:noFill/>
        </p:spPr>
        <p:txBody>
          <a:bodyPr wrap="square" rtlCol="0">
            <a:spAutoFit/>
          </a:bodyPr>
          <a:lstStyle/>
          <a:p>
            <a:pPr indent="457200">
              <a:lnSpc>
                <a:spcPct val="150000"/>
              </a:lnSpc>
            </a:pPr>
            <a:r>
              <a:rPr lang="zh-CN" altLang="en-US" sz="2400" b="1" dirty="0" smtClean="0">
                <a:latin typeface="楷体" panose="02010609060101010101" pitchFamily="49" charset="-122"/>
                <a:ea typeface="楷体" panose="02010609060101010101" pitchFamily="49" charset="-122"/>
              </a:rPr>
              <a:t> 他把树皮、麻头、稻草、破布等原料剪碎或切断，浸在水里捣烂成浆；再把浆捞出来晒干，就成了一种既轻便又好用的纸。</a:t>
            </a:r>
            <a:endParaRPr lang="zh-CN" altLang="en-US" sz="24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3525" y="2973767"/>
            <a:ext cx="1104039" cy="1582166"/>
          </a:xfrm>
          <a:prstGeom prst="rect">
            <a:avLst/>
          </a:prstGeom>
        </p:spPr>
      </p:pic>
      <p:cxnSp>
        <p:nvCxnSpPr>
          <p:cNvPr id="7" name="直接连接符 6"/>
          <p:cNvCxnSpPr/>
          <p:nvPr/>
        </p:nvCxnSpPr>
        <p:spPr>
          <a:xfrm>
            <a:off x="2699792" y="1838897"/>
            <a:ext cx="417646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61089" y="466869"/>
            <a:ext cx="1296144" cy="584775"/>
          </a:xfrm>
          <a:prstGeom prst="rect">
            <a:avLst/>
          </a:prstGeom>
          <a:noFill/>
        </p:spPr>
        <p:txBody>
          <a:bodyPr wrap="squar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原料：</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9" name="TextBox 8"/>
          <p:cNvSpPr txBox="1"/>
          <p:nvPr/>
        </p:nvSpPr>
        <p:spPr>
          <a:xfrm>
            <a:off x="1475656" y="3325510"/>
            <a:ext cx="4896544" cy="523220"/>
          </a:xfrm>
          <a:prstGeom prst="rect">
            <a:avLst/>
          </a:prstGeom>
          <a:noFill/>
        </p:spPr>
        <p:txBody>
          <a:bodyPr wrap="squar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思考：为什么要用这些材料？</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椭圆 3"/>
          <p:cNvSpPr/>
          <p:nvPr/>
        </p:nvSpPr>
        <p:spPr>
          <a:xfrm>
            <a:off x="3203848" y="2512330"/>
            <a:ext cx="1656184" cy="504056"/>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grpSp>
        <p:nvGrpSpPr>
          <p:cNvPr id="11" name="组合 10"/>
          <p:cNvGrpSpPr/>
          <p:nvPr/>
        </p:nvGrpSpPr>
        <p:grpSpPr>
          <a:xfrm>
            <a:off x="1259632" y="461170"/>
            <a:ext cx="7056784" cy="629470"/>
            <a:chOff x="1259632" y="461170"/>
            <a:chExt cx="7056784" cy="62947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461170"/>
              <a:ext cx="6984776" cy="629470"/>
            </a:xfrm>
            <a:prstGeom prst="rect">
              <a:avLst/>
            </a:prstGeom>
          </p:spPr>
        </p:pic>
        <p:sp>
          <p:nvSpPr>
            <p:cNvPr id="10" name="TextBox 9"/>
            <p:cNvSpPr txBox="1"/>
            <p:nvPr/>
          </p:nvSpPr>
          <p:spPr>
            <a:xfrm>
              <a:off x="1259632" y="555526"/>
              <a:ext cx="6984776" cy="400110"/>
            </a:xfrm>
            <a:prstGeom prst="rect">
              <a:avLst/>
            </a:prstGeom>
            <a:noFill/>
          </p:spPr>
          <p:txBody>
            <a:bodyPr wrap="square" rtlCol="0">
              <a:spAutoFit/>
            </a:bodyPr>
            <a:lstStyle/>
            <a:p>
              <a:r>
                <a:rPr lang="zh-CN" altLang="en-US" sz="2000" b="1" dirty="0" smtClean="0">
                  <a:solidFill>
                    <a:srgbClr val="FF0000"/>
                  </a:solidFill>
                  <a:latin typeface="黑体" panose="02010609060101010101" pitchFamily="49" charset="-122"/>
                  <a:ea typeface="黑体" panose="02010609060101010101" pitchFamily="49" charset="-122"/>
                </a:rPr>
                <a:t>围绕“蔡伦改进了造纸术”，具体介绍改进的原料和动作。</a:t>
              </a:r>
              <a:endParaRPr lang="zh-CN" altLang="en-US" sz="20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331640" y="1275606"/>
            <a:ext cx="6408712" cy="1854354"/>
          </a:xfrm>
          <a:prstGeom prst="rect">
            <a:avLst/>
          </a:prstGeom>
          <a:noFill/>
        </p:spPr>
        <p:txBody>
          <a:bodyPr wrap="square" rtlCol="0">
            <a:spAutoFit/>
          </a:bodyPr>
          <a:lstStyle/>
          <a:p>
            <a:pPr>
              <a:lnSpc>
                <a:spcPct val="125000"/>
              </a:lnSpc>
            </a:pPr>
            <a:r>
              <a:rPr lang="zh-CN" altLang="en-US" sz="3200" dirty="0" smtClean="0">
                <a:solidFill>
                  <a:srgbClr val="0000FF"/>
                </a:solidFill>
                <a:latin typeface="黑体" panose="02010609060101010101" pitchFamily="49" charset="-122"/>
                <a:ea typeface="黑体" panose="02010609060101010101" pitchFamily="49" charset="-122"/>
              </a:rPr>
              <a:t>    因为这些原料容易得到</a:t>
            </a:r>
            <a:r>
              <a:rPr lang="zh-CN" altLang="en-US" sz="3200" dirty="0">
                <a:solidFill>
                  <a:srgbClr val="0000FF"/>
                </a:solidFill>
                <a:latin typeface="黑体" panose="02010609060101010101" pitchFamily="49" charset="-122"/>
                <a:ea typeface="黑体" panose="02010609060101010101" pitchFamily="49" charset="-122"/>
              </a:rPr>
              <a:t>，</a:t>
            </a:r>
            <a:r>
              <a:rPr lang="zh-CN" altLang="en-US" sz="3200" dirty="0" smtClean="0">
                <a:solidFill>
                  <a:srgbClr val="0000FF"/>
                </a:solidFill>
                <a:latin typeface="黑体" panose="02010609060101010101" pitchFamily="49" charset="-122"/>
                <a:ea typeface="黑体" panose="02010609060101010101" pitchFamily="49" charset="-122"/>
              </a:rPr>
              <a:t>大量制造</a:t>
            </a:r>
            <a:r>
              <a:rPr lang="zh-CN" altLang="en-US" sz="3200" dirty="0">
                <a:solidFill>
                  <a:srgbClr val="0000FF"/>
                </a:solidFill>
                <a:latin typeface="黑体" panose="02010609060101010101" pitchFamily="49" charset="-122"/>
                <a:ea typeface="黑体" panose="02010609060101010101" pitchFamily="49" charset="-122"/>
              </a:rPr>
              <a:t>，</a:t>
            </a:r>
            <a:r>
              <a:rPr lang="zh-CN" altLang="en-US" sz="3200" dirty="0" smtClean="0">
                <a:solidFill>
                  <a:srgbClr val="0000FF"/>
                </a:solidFill>
                <a:latin typeface="黑体" panose="02010609060101010101" pitchFamily="49" charset="-122"/>
                <a:ea typeface="黑体" panose="02010609060101010101" pitchFamily="49" charset="-122"/>
              </a:rPr>
              <a:t>便宜轻便</a:t>
            </a:r>
            <a:r>
              <a:rPr lang="zh-CN" altLang="en-US" sz="3200" dirty="0">
                <a:solidFill>
                  <a:srgbClr val="0000FF"/>
                </a:solidFill>
                <a:latin typeface="黑体" panose="02010609060101010101" pitchFamily="49" charset="-122"/>
                <a:ea typeface="黑体" panose="02010609060101010101" pitchFamily="49" charset="-122"/>
              </a:rPr>
              <a:t>，</a:t>
            </a:r>
            <a:r>
              <a:rPr lang="zh-CN" altLang="en-US" sz="3200" dirty="0" smtClean="0">
                <a:solidFill>
                  <a:srgbClr val="0000FF"/>
                </a:solidFill>
                <a:latin typeface="黑体" panose="02010609060101010101" pitchFamily="49" charset="-122"/>
                <a:ea typeface="黑体" panose="02010609060101010101" pitchFamily="49" charset="-122"/>
              </a:rPr>
              <a:t>满足需要，能够使更多人得到使用。</a:t>
            </a:r>
            <a:endParaRPr lang="zh-CN" altLang="en-US" sz="3200" dirty="0">
              <a:solidFill>
                <a:srgbClr val="0000FF"/>
              </a:solidFill>
              <a:latin typeface="黑体" panose="02010609060101010101" pitchFamily="49" charset="-122"/>
              <a:ea typeface="黑体" panose="02010609060101010101" pitchFamily="49" charset="-122"/>
            </a:endParaRPr>
          </a:p>
        </p:txBody>
      </p:sp>
      <p:sp>
        <p:nvSpPr>
          <p:cNvPr id="4" name="文本框 10"/>
          <p:cNvSpPr txBox="1"/>
          <p:nvPr/>
        </p:nvSpPr>
        <p:spPr>
          <a:xfrm>
            <a:off x="3164433" y="3363838"/>
            <a:ext cx="4396258"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a:t>
            </a:r>
            <a:r>
              <a:rPr lang="zh-CN" altLang="en-US" sz="2600" b="1" dirty="0" smtClean="0">
                <a:solidFill>
                  <a:srgbClr val="C00000"/>
                </a:solidFill>
                <a:latin typeface="宋体" panose="02010600030101010101" pitchFamily="2" charset="-122"/>
                <a:ea typeface="宋体" panose="02010600030101010101" pitchFamily="2" charset="-122"/>
              </a:rPr>
              <a:t>第二题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27361"/>
            <a:ext cx="1826141" cy="584775"/>
          </a:xfrm>
          <a:prstGeom prst="rect">
            <a:avLst/>
          </a:prstGeom>
        </p:spPr>
        <p:txBody>
          <a:bodyPr wrap="none">
            <a:spAutoFit/>
          </a:bodyPr>
          <a:lstStyle/>
          <a:p>
            <a:r>
              <a:rPr lang="zh-CN" altLang="en-US" sz="3200" b="1" dirty="0" smtClean="0">
                <a:solidFill>
                  <a:srgbClr val="0000FF"/>
                </a:solidFill>
                <a:latin typeface="黑体" panose="02010609060101010101" pitchFamily="49" charset="-122"/>
                <a:ea typeface="黑体" panose="02010609060101010101" pitchFamily="49" charset="-122"/>
              </a:rPr>
              <a:t>四大发明</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3" name="矩形 2"/>
          <p:cNvSpPr/>
          <p:nvPr/>
        </p:nvSpPr>
        <p:spPr>
          <a:xfrm>
            <a:off x="395536" y="1112136"/>
            <a:ext cx="8501090" cy="1569660"/>
          </a:xfrm>
          <a:prstGeom prst="rect">
            <a:avLst/>
          </a:prstGeom>
        </p:spPr>
        <p:txBody>
          <a:bodyPr wrap="square">
            <a:spAutoFit/>
          </a:bodyPr>
          <a:lstStyle/>
          <a:p>
            <a:pPr>
              <a:lnSpc>
                <a:spcPct val="150000"/>
              </a:lnSpc>
              <a:buFont typeface="Arial" panose="020B0604020202020204" pitchFamily="34" charset="0"/>
              <a:buNone/>
            </a:pPr>
            <a:r>
              <a:rPr lang="zh-CN" altLang="en-US" sz="3200" b="1" dirty="0" smtClean="0">
                <a:latin typeface="楷体" panose="02010609060101010101" pitchFamily="49" charset="-122"/>
                <a:ea typeface="楷体" panose="02010609060101010101" pitchFamily="49" charset="-122"/>
              </a:rPr>
              <a:t>四大发明是我们国家最伟大的文化成果。包括：</a:t>
            </a:r>
            <a:r>
              <a:rPr lang="zh-CN" altLang="en-US" sz="3200" b="1" dirty="0" smtClean="0">
                <a:solidFill>
                  <a:srgbClr val="FF0000"/>
                </a:solidFill>
                <a:latin typeface="楷体" panose="02010609060101010101" pitchFamily="49" charset="-122"/>
                <a:ea typeface="楷体" panose="02010609060101010101" pitchFamily="49" charset="-122"/>
              </a:rPr>
              <a:t>造纸术</a:t>
            </a:r>
            <a:r>
              <a:rPr lang="zh-CN" altLang="en-US" sz="3200" b="1" dirty="0" smtClean="0">
                <a:latin typeface="楷体" panose="02010609060101010101" pitchFamily="49" charset="-122"/>
                <a:ea typeface="楷体" panose="02010609060101010101" pitchFamily="49" charset="-122"/>
              </a:rPr>
              <a:t>、</a:t>
            </a:r>
            <a:r>
              <a:rPr lang="zh-CN" altLang="en-US" sz="3200" b="1" dirty="0" smtClean="0">
                <a:solidFill>
                  <a:srgbClr val="FF0000"/>
                </a:solidFill>
                <a:latin typeface="楷体" panose="02010609060101010101" pitchFamily="49" charset="-122"/>
                <a:ea typeface="楷体" panose="02010609060101010101" pitchFamily="49" charset="-122"/>
              </a:rPr>
              <a:t>指南针</a:t>
            </a:r>
            <a:r>
              <a:rPr lang="zh-CN" altLang="en-US" sz="3200" b="1" dirty="0" smtClean="0">
                <a:latin typeface="楷体" panose="02010609060101010101" pitchFamily="49" charset="-122"/>
                <a:ea typeface="楷体" panose="02010609060101010101" pitchFamily="49" charset="-122"/>
              </a:rPr>
              <a:t>、</a:t>
            </a:r>
            <a:r>
              <a:rPr lang="zh-CN" altLang="en-US" sz="3200" b="1" dirty="0" smtClean="0">
                <a:solidFill>
                  <a:srgbClr val="FF0000"/>
                </a:solidFill>
                <a:latin typeface="楷体" panose="02010609060101010101" pitchFamily="49" charset="-122"/>
                <a:ea typeface="楷体" panose="02010609060101010101" pitchFamily="49" charset="-122"/>
              </a:rPr>
              <a:t>火药</a:t>
            </a:r>
            <a:r>
              <a:rPr lang="zh-CN" altLang="en-US" sz="3200" b="1" dirty="0" smtClean="0">
                <a:latin typeface="楷体" panose="02010609060101010101" pitchFamily="49" charset="-122"/>
                <a:ea typeface="楷体" panose="02010609060101010101" pitchFamily="49" charset="-122"/>
              </a:rPr>
              <a:t>、</a:t>
            </a:r>
            <a:r>
              <a:rPr lang="zh-CN" altLang="en-US" sz="3200" b="1" dirty="0" smtClean="0">
                <a:solidFill>
                  <a:srgbClr val="FF0000"/>
                </a:solidFill>
                <a:latin typeface="楷体" panose="02010609060101010101" pitchFamily="49" charset="-122"/>
                <a:ea typeface="楷体" panose="02010609060101010101" pitchFamily="49" charset="-122"/>
              </a:rPr>
              <a:t>印刷术</a:t>
            </a:r>
            <a:r>
              <a:rPr lang="zh-CN" altLang="en-US" sz="3200" b="1" dirty="0" smtClean="0">
                <a:latin typeface="楷体" panose="02010609060101010101" pitchFamily="49" charset="-122"/>
                <a:ea typeface="楷体" panose="02010609060101010101" pitchFamily="49" charset="-122"/>
              </a:rPr>
              <a:t>。</a:t>
            </a:r>
            <a:endParaRPr lang="zh-CN" altLang="en-US" sz="3200" b="1" dirty="0" smtClean="0">
              <a:latin typeface="楷体" panose="02010609060101010101" pitchFamily="49" charset="-122"/>
              <a:ea typeface="楷体" panose="02010609060101010101" pitchFamily="49" charset="-122"/>
            </a:endParaRPr>
          </a:p>
        </p:txBody>
      </p:sp>
      <p:pic>
        <p:nvPicPr>
          <p:cNvPr id="78850" name="Picture 2" descr="http://p0.so.qhimgs1.com/bdr/_240_/t018317d3e0f91986cc.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907704" y="2787774"/>
            <a:ext cx="2135999" cy="1440000"/>
          </a:xfrm>
          <a:prstGeom prst="rect">
            <a:avLst/>
          </a:prstGeom>
          <a:noFill/>
        </p:spPr>
      </p:pic>
      <p:sp>
        <p:nvSpPr>
          <p:cNvPr id="78854" name="AutoShape 6" descr="http://img.taopic.com/uploads/allimg/120228/1945-12022P934097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dirty="0">
              <a:ea typeface="黑体" panose="02010609060101010101" pitchFamily="49" charset="-122"/>
            </a:endParaRPr>
          </a:p>
        </p:txBody>
      </p:sp>
      <p:pic>
        <p:nvPicPr>
          <p:cNvPr id="78855" name="Picture 7"/>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95536" y="2787934"/>
            <a:ext cx="1388738" cy="1440000"/>
          </a:xfrm>
          <a:prstGeom prst="rect">
            <a:avLst/>
          </a:prstGeom>
          <a:noFill/>
          <a:ln w="9525">
            <a:noFill/>
            <a:miter lim="800000"/>
            <a:headEnd/>
            <a:tailEnd/>
          </a:ln>
        </p:spPr>
      </p:pic>
      <p:pic>
        <p:nvPicPr>
          <p:cNvPr id="78856" name="Picture 8"/>
          <p:cNvPicPr>
            <a:picLocks noChangeAspect="1" noChangeArrowheads="1"/>
          </p:cNvPicPr>
          <p:nvPr/>
        </p:nvPicPr>
        <p:blipFill>
          <a:blip r:embed="rId3" cstate="print">
            <a:clrChange>
              <a:clrFrom>
                <a:srgbClr val="FFFFFF"/>
              </a:clrFrom>
              <a:clrTo>
                <a:srgbClr val="FFFFFF">
                  <a:alpha val="0"/>
                </a:srgbClr>
              </a:clrTo>
            </a:clrChange>
            <a:duotone>
              <a:prstClr val="black"/>
              <a:schemeClr val="accent3">
                <a:lumMod val="40000"/>
                <a:lumOff val="60000"/>
                <a:tint val="45000"/>
                <a:satMod val="400000"/>
              </a:schemeClr>
            </a:duotone>
          </a:blip>
          <a:srcRect l="10262"/>
          <a:stretch>
            <a:fillRect/>
          </a:stretch>
        </p:blipFill>
        <p:spPr bwMode="auto">
          <a:xfrm>
            <a:off x="4283968" y="2859782"/>
            <a:ext cx="1728192" cy="1440000"/>
          </a:xfrm>
          <a:prstGeom prst="rect">
            <a:avLst/>
          </a:prstGeom>
          <a:noFill/>
          <a:ln w="9525">
            <a:noFill/>
            <a:miter lim="800000"/>
            <a:headEnd/>
            <a:tailEnd/>
          </a:ln>
        </p:spPr>
      </p:pic>
      <p:pic>
        <p:nvPicPr>
          <p:cNvPr id="78857" name="Picture 9"/>
          <p:cNvPicPr>
            <a:picLocks noChangeAspect="1" noChangeArrowheads="1"/>
          </p:cNvPicPr>
          <p:nvPr/>
        </p:nvPicPr>
        <p:blipFill>
          <a:blip r:embed="rId4" cstate="print">
            <a:duotone>
              <a:prstClr val="black"/>
              <a:schemeClr val="accent3">
                <a:lumMod val="40000"/>
                <a:lumOff val="60000"/>
                <a:tint val="45000"/>
                <a:satMod val="400000"/>
              </a:schemeClr>
            </a:duotone>
          </a:blip>
          <a:srcRect/>
          <a:stretch>
            <a:fillRect/>
          </a:stretch>
        </p:blipFill>
        <p:spPr bwMode="auto">
          <a:xfrm>
            <a:off x="6516216" y="2787774"/>
            <a:ext cx="1656184" cy="1440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http://pic36.photophoto.cn/20150706/0006019044226605_b.jpg"/>
          <p:cNvPicPr>
            <a:picLocks noChangeAspect="1" noChangeArrowheads="1"/>
          </p:cNvPicPr>
          <p:nvPr/>
        </p:nvPicPr>
        <p:blipFill>
          <a:blip r:embed="rId1" cstate="print"/>
          <a:srcRect b="6972"/>
          <a:stretch>
            <a:fillRect/>
          </a:stretch>
        </p:blipFill>
        <p:spPr bwMode="auto">
          <a:xfrm flipH="1">
            <a:off x="827584" y="915566"/>
            <a:ext cx="3240360" cy="2929842"/>
          </a:xfrm>
          <a:prstGeom prst="rect">
            <a:avLst/>
          </a:prstGeom>
          <a:solidFill>
            <a:schemeClr val="tx1"/>
          </a:solidFill>
          <a:effectLst>
            <a:outerShdw dist="50800" dir="5400000" algn="ctr" rotWithShape="0">
              <a:srgbClr val="000000">
                <a:alpha val="0"/>
              </a:srgbClr>
            </a:outerShdw>
          </a:effectLst>
        </p:spPr>
      </p:pic>
      <p:pic>
        <p:nvPicPr>
          <p:cNvPr id="2" name="Picture 6" descr="http://img1.gtimg.com/cul/pics/hv1/106/242/2239/145652791.jpg"/>
          <p:cNvPicPr>
            <a:picLocks noChangeAspect="1" noChangeArrowheads="1"/>
          </p:cNvPicPr>
          <p:nvPr/>
        </p:nvPicPr>
        <p:blipFill>
          <a:blip r:embed="rId2" cstate="print">
            <a:clrChange>
              <a:clrFrom>
                <a:srgbClr val="EEE9E3"/>
              </a:clrFrom>
              <a:clrTo>
                <a:srgbClr val="EEE9E3">
                  <a:alpha val="0"/>
                </a:srgbClr>
              </a:clrTo>
            </a:clrChange>
          </a:blip>
          <a:srcRect l="37241" t="23912" b="19067"/>
          <a:stretch>
            <a:fillRect/>
          </a:stretch>
        </p:blipFill>
        <p:spPr bwMode="auto">
          <a:xfrm>
            <a:off x="5868144" y="2643758"/>
            <a:ext cx="3275856" cy="2232248"/>
          </a:xfrm>
          <a:prstGeom prst="rect">
            <a:avLst/>
          </a:prstGeom>
          <a:noFill/>
        </p:spPr>
      </p:pic>
      <p:sp>
        <p:nvSpPr>
          <p:cNvPr id="5" name="云形 4"/>
          <p:cNvSpPr/>
          <p:nvPr/>
        </p:nvSpPr>
        <p:spPr>
          <a:xfrm>
            <a:off x="6156176" y="1491630"/>
            <a:ext cx="1944216" cy="1224136"/>
          </a:xfrm>
          <a:prstGeom prst="cloud">
            <a:avLst/>
          </a:prstGeom>
          <a:blipFill>
            <a:blip r:embed="rId3" cstate="print"/>
            <a:stretch>
              <a:fillRect/>
            </a:stretch>
          </a:blipFill>
          <a:ln>
            <a:solidFill>
              <a:srgbClr val="0066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ea typeface="黑体" panose="02010609060101010101" pitchFamily="49" charset="-122"/>
              </a:rPr>
              <a:t>这种纸写字真好用呀！</a:t>
            </a:r>
            <a:endParaRPr lang="zh-CN" altLang="en-US" b="1" dirty="0">
              <a:solidFill>
                <a:srgbClr val="FF0000"/>
              </a:solidFill>
              <a:ea typeface="黑体" panose="02010609060101010101" pitchFamily="49" charset="-122"/>
            </a:endParaRPr>
          </a:p>
        </p:txBody>
      </p:sp>
      <p:sp>
        <p:nvSpPr>
          <p:cNvPr id="16" name="云形标注 15"/>
          <p:cNvSpPr/>
          <p:nvPr/>
        </p:nvSpPr>
        <p:spPr>
          <a:xfrm>
            <a:off x="2195736" y="627534"/>
            <a:ext cx="2160240" cy="792088"/>
          </a:xfrm>
          <a:prstGeom prst="cloudCallout">
            <a:avLst/>
          </a:prstGeom>
          <a:grpFill/>
          <a:ln>
            <a:solidFill>
              <a:srgbClr val="0066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ea typeface="黑体" panose="02010609060101010101" pitchFamily="49" charset="-122"/>
              </a:rPr>
              <a:t>读书写字可方便多啦！</a:t>
            </a:r>
            <a:endParaRPr lang="zh-CN" altLang="en-US" sz="1600" b="1" dirty="0">
              <a:solidFill>
                <a:srgbClr val="FF000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80">
                                          <p:stCondLst>
                                            <p:cond delay="0"/>
                                          </p:stCondLst>
                                        </p:cTn>
                                        <p:tgtEl>
                                          <p:spTgt spid="16"/>
                                        </p:tgtEl>
                                      </p:cBhvr>
                                    </p:animEffect>
                                    <p:anim calcmode="lin" valueType="num">
                                      <p:cBhvr>
                                        <p:cTn id="26"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1" dur="26">
                                          <p:stCondLst>
                                            <p:cond delay="650"/>
                                          </p:stCondLst>
                                        </p:cTn>
                                        <p:tgtEl>
                                          <p:spTgt spid="16"/>
                                        </p:tgtEl>
                                      </p:cBhvr>
                                      <p:to x="100000" y="60000"/>
                                    </p:animScale>
                                    <p:animScale>
                                      <p:cBhvr>
                                        <p:cTn id="32" dur="166" decel="50000">
                                          <p:stCondLst>
                                            <p:cond delay="676"/>
                                          </p:stCondLst>
                                        </p:cTn>
                                        <p:tgtEl>
                                          <p:spTgt spid="16"/>
                                        </p:tgtEl>
                                      </p:cBhvr>
                                      <p:to x="100000" y="100000"/>
                                    </p:animScale>
                                    <p:animScale>
                                      <p:cBhvr>
                                        <p:cTn id="33" dur="26">
                                          <p:stCondLst>
                                            <p:cond delay="1312"/>
                                          </p:stCondLst>
                                        </p:cTn>
                                        <p:tgtEl>
                                          <p:spTgt spid="16"/>
                                        </p:tgtEl>
                                      </p:cBhvr>
                                      <p:to x="100000" y="80000"/>
                                    </p:animScale>
                                    <p:animScale>
                                      <p:cBhvr>
                                        <p:cTn id="34" dur="166" decel="50000">
                                          <p:stCondLst>
                                            <p:cond delay="1338"/>
                                          </p:stCondLst>
                                        </p:cTn>
                                        <p:tgtEl>
                                          <p:spTgt spid="16"/>
                                        </p:tgtEl>
                                      </p:cBhvr>
                                      <p:to x="100000" y="100000"/>
                                    </p:animScale>
                                    <p:animScale>
                                      <p:cBhvr>
                                        <p:cTn id="35" dur="26">
                                          <p:stCondLst>
                                            <p:cond delay="1642"/>
                                          </p:stCondLst>
                                        </p:cTn>
                                        <p:tgtEl>
                                          <p:spTgt spid="16"/>
                                        </p:tgtEl>
                                      </p:cBhvr>
                                      <p:to x="100000" y="90000"/>
                                    </p:animScale>
                                    <p:animScale>
                                      <p:cBhvr>
                                        <p:cTn id="36" dur="166" decel="50000">
                                          <p:stCondLst>
                                            <p:cond delay="1668"/>
                                          </p:stCondLst>
                                        </p:cTn>
                                        <p:tgtEl>
                                          <p:spTgt spid="16"/>
                                        </p:tgtEl>
                                      </p:cBhvr>
                                      <p:to x="100000" y="100000"/>
                                    </p:animScale>
                                    <p:animScale>
                                      <p:cBhvr>
                                        <p:cTn id="37" dur="26">
                                          <p:stCondLst>
                                            <p:cond delay="1808"/>
                                          </p:stCondLst>
                                        </p:cTn>
                                        <p:tgtEl>
                                          <p:spTgt spid="16"/>
                                        </p:tgtEl>
                                      </p:cBhvr>
                                      <p:to x="100000" y="95000"/>
                                    </p:animScale>
                                    <p:animScale>
                                      <p:cBhvr>
                                        <p:cTn id="38"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1600" y="1356169"/>
            <a:ext cx="1104039" cy="1582166"/>
          </a:xfrm>
          <a:prstGeom prst="rect">
            <a:avLst/>
          </a:prstGeom>
        </p:spPr>
      </p:pic>
      <p:sp>
        <p:nvSpPr>
          <p:cNvPr id="4" name="TextBox 3"/>
          <p:cNvSpPr txBox="1"/>
          <p:nvPr/>
        </p:nvSpPr>
        <p:spPr>
          <a:xfrm>
            <a:off x="2415952" y="1131590"/>
            <a:ext cx="5468416" cy="2031325"/>
          </a:xfrm>
          <a:prstGeom prst="rect">
            <a:avLst/>
          </a:prstGeom>
          <a:solidFill>
            <a:schemeClr val="bg1">
              <a:alpha val="80000"/>
            </a:schemeClr>
          </a:solidFill>
        </p:spPr>
        <p:txBody>
          <a:bodyPr wrap="square"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    齐读课文第</a:t>
            </a:r>
            <a:r>
              <a:rPr lang="en-US" altLang="zh-CN" sz="2800" dirty="0" smtClean="0">
                <a:latin typeface="黑体" panose="02010609060101010101" pitchFamily="49" charset="-122"/>
                <a:ea typeface="黑体" panose="02010609060101010101" pitchFamily="49" charset="-122"/>
              </a:rPr>
              <a:t>5</a:t>
            </a:r>
            <a:r>
              <a:rPr lang="zh-CN" altLang="en-US" sz="2800" dirty="0" smtClean="0">
                <a:latin typeface="黑体" panose="02010609060101010101" pitchFamily="49" charset="-122"/>
                <a:ea typeface="黑体" panose="02010609060101010101" pitchFamily="49" charset="-122"/>
              </a:rPr>
              <a:t>自然段，说一说蔡伦发明的这种纸都传播到了哪些地方？对世界产生了什么影响？</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99592" y="1735750"/>
            <a:ext cx="7272808" cy="461665"/>
          </a:xfrm>
          <a:prstGeom prst="rect">
            <a:avLst/>
          </a:prstGeom>
          <a:solidFill>
            <a:schemeClr val="accent6">
              <a:lumMod val="20000"/>
              <a:lumOff val="80000"/>
            </a:schemeClr>
          </a:solidFill>
        </p:spPr>
        <p:txBody>
          <a:bodyPr wrap="square" rtlCol="0">
            <a:spAutoFit/>
          </a:bodyPr>
          <a:lstStyle/>
          <a:p>
            <a:r>
              <a:rPr lang="zh-CN" altLang="en-US" sz="2400" dirty="0" smtClean="0">
                <a:ea typeface="黑体" panose="02010609060101010101" pitchFamily="49" charset="-122"/>
              </a:rPr>
              <a:t>传播地区：</a:t>
            </a:r>
            <a:r>
              <a:rPr lang="zh-CN" altLang="en-US" sz="2400" dirty="0" smtClean="0">
                <a:solidFill>
                  <a:srgbClr val="FF0000"/>
                </a:solidFill>
                <a:ea typeface="黑体" panose="02010609060101010101" pitchFamily="49" charset="-122"/>
              </a:rPr>
              <a:t>朝鲜半岛、日本、</a:t>
            </a:r>
            <a:r>
              <a:rPr lang="zh-CN" altLang="en-US" sz="2400" dirty="0" smtClean="0">
                <a:solidFill>
                  <a:srgbClr val="FF0000"/>
                </a:solidFill>
                <a:ea typeface="黑体" panose="02010609060101010101" pitchFamily="49" charset="-122"/>
                <a:hlinkClick r:id="rId1" action="ppaction://hlinkpres?slideindex=1&amp;slidetitle="/>
              </a:rPr>
              <a:t>阿拉伯世界</a:t>
            </a:r>
            <a:r>
              <a:rPr lang="zh-CN" altLang="en-US" sz="2400" dirty="0" smtClean="0">
                <a:solidFill>
                  <a:srgbClr val="FF0000"/>
                </a:solidFill>
                <a:ea typeface="黑体" panose="02010609060101010101" pitchFamily="49" charset="-122"/>
              </a:rPr>
              <a:t>、</a:t>
            </a:r>
            <a:r>
              <a:rPr lang="zh-CN" altLang="en-US" sz="2400" dirty="0" smtClean="0">
                <a:solidFill>
                  <a:srgbClr val="FF0000"/>
                </a:solidFill>
                <a:ea typeface="黑体" panose="02010609060101010101" pitchFamily="49" charset="-122"/>
                <a:hlinkClick r:id="rId2" action="ppaction://hlinkpres?slideindex=1&amp;slidetitle="/>
              </a:rPr>
              <a:t>欧洲</a:t>
            </a:r>
            <a:endParaRPr lang="zh-CN" altLang="en-US" sz="2400" dirty="0">
              <a:solidFill>
                <a:srgbClr val="FF0000"/>
              </a:solidFill>
              <a:ea typeface="黑体" panose="02010609060101010101" pitchFamily="49" charset="-122"/>
            </a:endParaRPr>
          </a:p>
        </p:txBody>
      </p:sp>
      <p:sp>
        <p:nvSpPr>
          <p:cNvPr id="25" name="TextBox 24"/>
          <p:cNvSpPr txBox="1"/>
          <p:nvPr/>
        </p:nvSpPr>
        <p:spPr>
          <a:xfrm>
            <a:off x="899592" y="3435846"/>
            <a:ext cx="7344816" cy="461665"/>
          </a:xfrm>
          <a:prstGeom prst="rect">
            <a:avLst/>
          </a:prstGeom>
          <a:solidFill>
            <a:schemeClr val="accent6">
              <a:lumMod val="20000"/>
              <a:lumOff val="80000"/>
            </a:schemeClr>
          </a:solidFill>
        </p:spPr>
        <p:txBody>
          <a:bodyPr wrap="square" rtlCol="0">
            <a:spAutoFit/>
          </a:bodyPr>
          <a:lstStyle/>
          <a:p>
            <a:r>
              <a:rPr lang="zh-CN" altLang="en-US" sz="2400" dirty="0" smtClean="0">
                <a:ea typeface="黑体" panose="02010609060101010101" pitchFamily="49" charset="-122"/>
              </a:rPr>
              <a:t>影响：</a:t>
            </a:r>
            <a:r>
              <a:rPr lang="zh-CN" altLang="en-US" sz="2400" dirty="0" smtClean="0">
                <a:solidFill>
                  <a:srgbClr val="FF0000"/>
                </a:solidFill>
                <a:ea typeface="黑体" panose="02010609060101010101" pitchFamily="49" charset="-122"/>
              </a:rPr>
              <a:t>促进人类社会进步和文化发展，影响全世界</a:t>
            </a:r>
            <a:endParaRPr lang="zh-CN" altLang="en-US" sz="2400" dirty="0">
              <a:solidFill>
                <a:srgbClr val="FF0000"/>
              </a:solidFill>
              <a:ea typeface="黑体" panose="02010609060101010101" pitchFamily="49"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905734">
            <a:off x="6060617" y="1426114"/>
            <a:ext cx="335134" cy="472337"/>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905734">
            <a:off x="7133940" y="1426114"/>
            <a:ext cx="335134" cy="47233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11510"/>
            <a:ext cx="8784976" cy="738664"/>
          </a:xfrm>
          <a:prstGeom prst="rect">
            <a:avLst/>
          </a:prstGeom>
          <a:solidFill>
            <a:schemeClr val="bg1">
              <a:alpha val="80000"/>
            </a:schemeClr>
          </a:solidFill>
        </p:spPr>
        <p:txBody>
          <a:bodyPr wrap="square" rtlCol="0">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   联系生活想一想，我们现在用的纸都有哪些？</a:t>
            </a:r>
            <a:endParaRPr lang="zh-CN" altLang="en-US" sz="3200" dirty="0">
              <a:latin typeface="黑体" panose="02010609060101010101" pitchFamily="49" charset="-122"/>
              <a:ea typeface="黑体" panose="02010609060101010101" pitchFamily="49" charset="-122"/>
            </a:endParaRPr>
          </a:p>
        </p:txBody>
      </p:sp>
      <p:pic>
        <p:nvPicPr>
          <p:cNvPr id="205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2413"/>
          <a:stretch>
            <a:fillRect/>
          </a:stretch>
        </p:blipFill>
        <p:spPr bwMode="auto">
          <a:xfrm>
            <a:off x="4996305" y="1419622"/>
            <a:ext cx="3772038" cy="2613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300192" y="4082032"/>
            <a:ext cx="1374220" cy="461665"/>
          </a:xfrm>
          <a:prstGeom prst="rect">
            <a:avLst/>
          </a:prstGeom>
        </p:spPr>
        <p:txBody>
          <a:bodyPr wrap="square">
            <a:spAutoFit/>
          </a:bodyPr>
          <a:lstStyle/>
          <a:p>
            <a:r>
              <a:rPr lang="zh-CN" altLang="en-US" sz="2400" dirty="0" smtClean="0">
                <a:ea typeface="黑体" panose="02010609060101010101" pitchFamily="49" charset="-122"/>
              </a:rPr>
              <a:t>打印纸</a:t>
            </a:r>
            <a:endParaRPr lang="zh-CN" altLang="en-US" sz="2400" dirty="0">
              <a:ea typeface="黑体" panose="02010609060101010101" pitchFamily="49" charset="-122"/>
            </a:endParaRP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0930" b="5247"/>
          <a:stretch>
            <a:fillRect/>
          </a:stretch>
        </p:blipFill>
        <p:spPr bwMode="auto">
          <a:xfrm>
            <a:off x="1142168" y="1395212"/>
            <a:ext cx="3147032" cy="2637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028574" y="4033143"/>
            <a:ext cx="1374220" cy="461665"/>
          </a:xfrm>
          <a:prstGeom prst="rect">
            <a:avLst/>
          </a:prstGeom>
        </p:spPr>
        <p:txBody>
          <a:bodyPr wrap="square">
            <a:spAutoFit/>
          </a:bodyPr>
          <a:lstStyle/>
          <a:p>
            <a:r>
              <a:rPr lang="zh-CN" altLang="en-US" sz="2400" dirty="0" smtClean="0">
                <a:ea typeface="黑体" panose="02010609060101010101" pitchFamily="49" charset="-122"/>
              </a:rPr>
              <a:t>书写纸</a:t>
            </a:r>
            <a:endParaRPr lang="zh-CN" altLang="en-US" sz="24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1371" y="658210"/>
            <a:ext cx="3780589" cy="297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763688" y="3567011"/>
            <a:ext cx="1374220" cy="461665"/>
          </a:xfrm>
          <a:prstGeom prst="rect">
            <a:avLst/>
          </a:prstGeom>
        </p:spPr>
        <p:txBody>
          <a:bodyPr wrap="square">
            <a:spAutoFit/>
          </a:bodyPr>
          <a:lstStyle/>
          <a:p>
            <a:r>
              <a:rPr lang="zh-CN" altLang="en-US" sz="2400" dirty="0" smtClean="0">
                <a:ea typeface="黑体" panose="02010609060101010101" pitchFamily="49" charset="-122"/>
              </a:rPr>
              <a:t>照片纸</a:t>
            </a:r>
            <a:endParaRPr lang="zh-CN" altLang="en-US" sz="2400" dirty="0">
              <a:ea typeface="黑体" panose="02010609060101010101" pitchFamily="49" charset="-122"/>
            </a:endParaRP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2737"/>
          <a:stretch>
            <a:fillRect/>
          </a:stretch>
        </p:blipFill>
        <p:spPr bwMode="auto">
          <a:xfrm>
            <a:off x="4716016" y="644919"/>
            <a:ext cx="3632337" cy="286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084168" y="3581321"/>
            <a:ext cx="1374220" cy="461665"/>
          </a:xfrm>
          <a:prstGeom prst="rect">
            <a:avLst/>
          </a:prstGeom>
        </p:spPr>
        <p:txBody>
          <a:bodyPr wrap="square">
            <a:spAutoFit/>
          </a:bodyPr>
          <a:lstStyle/>
          <a:p>
            <a:r>
              <a:rPr lang="zh-CN" altLang="en-US" sz="2400" dirty="0" smtClean="0">
                <a:ea typeface="黑体" panose="02010609060101010101" pitchFamily="49" charset="-122"/>
              </a:rPr>
              <a:t>卫生纸</a:t>
            </a:r>
            <a:endParaRPr lang="zh-CN" altLang="en-US" sz="24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60" y="987574"/>
            <a:ext cx="3674584" cy="261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761742" y="3597796"/>
            <a:ext cx="1374220" cy="461665"/>
          </a:xfrm>
          <a:prstGeom prst="rect">
            <a:avLst/>
          </a:prstGeom>
        </p:spPr>
        <p:txBody>
          <a:bodyPr wrap="square">
            <a:spAutoFit/>
          </a:bodyPr>
          <a:lstStyle/>
          <a:p>
            <a:r>
              <a:rPr lang="zh-CN" altLang="en-US" sz="2400" dirty="0" smtClean="0">
                <a:ea typeface="黑体" panose="02010609060101010101" pitchFamily="49" charset="-122"/>
              </a:rPr>
              <a:t>包装纸</a:t>
            </a:r>
            <a:endParaRPr lang="zh-CN" altLang="en-US" sz="2400" dirty="0">
              <a:ea typeface="黑体" panose="02010609060101010101" pitchFamily="49" charset="-122"/>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987574"/>
            <a:ext cx="3888432" cy="2610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012160" y="3597795"/>
            <a:ext cx="1374220" cy="461665"/>
          </a:xfrm>
          <a:prstGeom prst="rect">
            <a:avLst/>
          </a:prstGeom>
        </p:spPr>
        <p:txBody>
          <a:bodyPr wrap="square">
            <a:spAutoFit/>
          </a:bodyPr>
          <a:lstStyle/>
          <a:p>
            <a:r>
              <a:rPr lang="zh-CN" altLang="en-US" sz="2400" dirty="0" smtClean="0">
                <a:ea typeface="黑体" panose="02010609060101010101" pitchFamily="49" charset="-122"/>
              </a:rPr>
              <a:t>餐巾纸</a:t>
            </a:r>
            <a:endParaRPr lang="zh-CN" altLang="en-US" sz="24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19" name="圆角矩形 18"/>
          <p:cNvSpPr/>
          <p:nvPr/>
        </p:nvSpPr>
        <p:spPr>
          <a:xfrm>
            <a:off x="1027109" y="1172249"/>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sp>
        <p:nvSpPr>
          <p:cNvPr id="24" name="TextBox 23"/>
          <p:cNvSpPr txBox="1"/>
          <p:nvPr/>
        </p:nvSpPr>
        <p:spPr>
          <a:xfrm>
            <a:off x="1470852" y="1995686"/>
            <a:ext cx="553998" cy="1454244"/>
          </a:xfrm>
          <a:prstGeom prst="rect">
            <a:avLst/>
          </a:prstGeom>
          <a:noFill/>
        </p:spPr>
        <p:txBody>
          <a:bodyPr vert="eaVert" wrap="none" lIns="68580" tIns="34290" rIns="68580" bIns="34290" rtlCol="0">
            <a:spAutoFit/>
          </a:bodyPr>
          <a:lstStyle/>
          <a:p>
            <a:r>
              <a:rPr lang="zh-CN" altLang="en-US" sz="2700" dirty="0" smtClean="0">
                <a:latin typeface="黑体" panose="02010609060101010101" pitchFamily="49" charset="-122"/>
                <a:ea typeface="黑体" panose="02010609060101010101" pitchFamily="49" charset="-122"/>
              </a:rPr>
              <a:t>纸的发明</a:t>
            </a:r>
            <a:endParaRPr lang="zh-CN" altLang="en-US" sz="2700" dirty="0">
              <a:latin typeface="黑体" panose="02010609060101010101" pitchFamily="49" charset="-122"/>
              <a:ea typeface="黑体" panose="02010609060101010101" pitchFamily="49" charset="-122"/>
            </a:endParaRPr>
          </a:p>
        </p:txBody>
      </p:sp>
      <p:sp>
        <p:nvSpPr>
          <p:cNvPr id="27" name="TextBox 26"/>
          <p:cNvSpPr txBox="1"/>
          <p:nvPr/>
        </p:nvSpPr>
        <p:spPr>
          <a:xfrm>
            <a:off x="2339752" y="1834684"/>
            <a:ext cx="3729226" cy="377026"/>
          </a:xfrm>
          <a:prstGeom prst="rect">
            <a:avLst/>
          </a:prstGeom>
          <a:noFill/>
        </p:spPr>
        <p:txBody>
          <a:bodyPr wrap="none" lIns="68580" tIns="34290" rIns="68580" bIns="34290"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没有纸：</a:t>
            </a:r>
            <a:r>
              <a:rPr lang="zh-CN" altLang="en-US" sz="2000" dirty="0" smtClean="0">
                <a:latin typeface="黑体" panose="02010609060101010101" pitchFamily="49" charset="-122"/>
                <a:ea typeface="黑体" panose="02010609060101010101" pitchFamily="49" charset="-122"/>
              </a:rPr>
              <a:t>甲骨文、金鼎文、竹简</a:t>
            </a:r>
            <a:endParaRPr lang="zh-CN" altLang="en-US" sz="2000" dirty="0">
              <a:latin typeface="黑体" panose="02010609060101010101" pitchFamily="49" charset="-122"/>
              <a:ea typeface="黑体" panose="02010609060101010101" pitchFamily="49" charset="-122"/>
            </a:endParaRPr>
          </a:p>
        </p:txBody>
      </p:sp>
      <p:sp>
        <p:nvSpPr>
          <p:cNvPr id="28" name="TextBox 27"/>
          <p:cNvSpPr txBox="1"/>
          <p:nvPr/>
        </p:nvSpPr>
        <p:spPr>
          <a:xfrm>
            <a:off x="2339752" y="2410748"/>
            <a:ext cx="3729226" cy="377026"/>
          </a:xfrm>
          <a:prstGeom prst="rect">
            <a:avLst/>
          </a:prstGeom>
          <a:noFill/>
        </p:spPr>
        <p:txBody>
          <a:bodyPr wrap="none" lIns="68580" tIns="34290" rIns="68580" bIns="34290"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有了纸：</a:t>
            </a:r>
            <a:r>
              <a:rPr lang="zh-CN" altLang="en-US" sz="2000" dirty="0" smtClean="0">
                <a:latin typeface="黑体" panose="02010609060101010101" pitchFamily="49" charset="-122"/>
                <a:ea typeface="黑体" panose="02010609060101010101" pitchFamily="49" charset="-122"/>
              </a:rPr>
              <a:t>产量少，粗糙不易书写</a:t>
            </a:r>
            <a:endParaRPr lang="zh-CN" altLang="en-US" sz="2000" dirty="0">
              <a:latin typeface="黑体" panose="02010609060101010101" pitchFamily="49" charset="-122"/>
              <a:ea typeface="黑体" panose="02010609060101010101" pitchFamily="49" charset="-122"/>
            </a:endParaRPr>
          </a:p>
        </p:txBody>
      </p:sp>
      <p:sp>
        <p:nvSpPr>
          <p:cNvPr id="31" name="TextBox 30"/>
          <p:cNvSpPr txBox="1"/>
          <p:nvPr/>
        </p:nvSpPr>
        <p:spPr>
          <a:xfrm>
            <a:off x="6516216" y="1995686"/>
            <a:ext cx="553998" cy="1454244"/>
          </a:xfrm>
          <a:prstGeom prst="rect">
            <a:avLst/>
          </a:prstGeom>
          <a:noFill/>
        </p:spPr>
        <p:txBody>
          <a:bodyPr vert="eaVert" wrap="none" lIns="68580" tIns="34290" rIns="68580" bIns="34290" rtlCol="0">
            <a:spAutoFit/>
          </a:bodyPr>
          <a:lstStyle/>
          <a:p>
            <a:r>
              <a:rPr lang="zh-CN" altLang="en-US" sz="2700" dirty="0" smtClean="0">
                <a:latin typeface="黑体" panose="02010609060101010101" pitchFamily="49" charset="-122"/>
                <a:ea typeface="黑体" panose="02010609060101010101" pitchFamily="49" charset="-122"/>
              </a:rPr>
              <a:t>伟大贡献</a:t>
            </a:r>
            <a:endParaRPr lang="zh-CN" altLang="en-US" sz="2700" dirty="0">
              <a:latin typeface="黑体" panose="02010609060101010101" pitchFamily="49" charset="-122"/>
              <a:ea typeface="黑体" panose="02010609060101010101" pitchFamily="49" charset="-122"/>
            </a:endParaRPr>
          </a:p>
        </p:txBody>
      </p:sp>
      <p:sp>
        <p:nvSpPr>
          <p:cNvPr id="14" name="TextBox 13"/>
          <p:cNvSpPr txBox="1"/>
          <p:nvPr/>
        </p:nvSpPr>
        <p:spPr>
          <a:xfrm>
            <a:off x="2394332" y="2986812"/>
            <a:ext cx="3689836" cy="684803"/>
          </a:xfrm>
          <a:prstGeom prst="rect">
            <a:avLst/>
          </a:prstGeom>
          <a:noFill/>
        </p:spPr>
        <p:txBody>
          <a:bodyPr wrap="square" lIns="68580" tIns="34290" rIns="68580" bIns="34290"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蔡伦纸：</a:t>
            </a:r>
            <a:r>
              <a:rPr lang="zh-CN" altLang="en-US" sz="2000" dirty="0" smtClean="0">
                <a:latin typeface="黑体" panose="02010609060101010101" pitchFamily="49" charset="-122"/>
                <a:ea typeface="黑体" panose="02010609060101010101" pitchFamily="49" charset="-122"/>
              </a:rPr>
              <a:t>轻便好用，物美价廉，传遍世界</a:t>
            </a:r>
            <a:endParaRPr lang="zh-CN" altLang="en-US" sz="2000" dirty="0">
              <a:latin typeface="黑体" panose="02010609060101010101" pitchFamily="49" charset="-122"/>
              <a:ea typeface="黑体" panose="02010609060101010101" pitchFamily="49" charset="-122"/>
            </a:endParaRPr>
          </a:p>
        </p:txBody>
      </p:sp>
      <p:sp>
        <p:nvSpPr>
          <p:cNvPr id="15" name="左大括号 14"/>
          <p:cNvSpPr/>
          <p:nvPr/>
        </p:nvSpPr>
        <p:spPr>
          <a:xfrm>
            <a:off x="1907704" y="1851670"/>
            <a:ext cx="144016" cy="18002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7" name="左大括号 16"/>
          <p:cNvSpPr/>
          <p:nvPr/>
        </p:nvSpPr>
        <p:spPr>
          <a:xfrm flipH="1">
            <a:off x="6084168" y="1851670"/>
            <a:ext cx="288032" cy="18002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14" grpId="0"/>
      <p:bldP spid="15"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88228"/>
            <a:ext cx="7262635" cy="2137508"/>
          </a:xfrm>
          <a:prstGeom prst="rect">
            <a:avLst/>
          </a:prstGeom>
        </p:spPr>
        <p:txBody>
          <a:bodyPr wrap="square" lIns="68580" tIns="34290" rIns="68580" bIns="34290">
            <a:spAutoFit/>
          </a:bodyPr>
          <a:lstStyle/>
          <a:p>
            <a:pPr algn="just">
              <a:lnSpc>
                <a:spcPct val="120000"/>
              </a:lnSpc>
            </a:pPr>
            <a:r>
              <a:rPr lang="zh-CN" altLang="en-US" sz="2800" b="1" dirty="0">
                <a:latin typeface="楷体" panose="02010609060101010101" pitchFamily="49" charset="-122"/>
                <a:ea typeface="楷体" panose="02010609060101010101" pitchFamily="49" charset="-122"/>
              </a:rPr>
              <a:t>    这篇课文写出了</a:t>
            </a:r>
            <a:r>
              <a:rPr lang="zh-CN" altLang="en-US" sz="2800" b="1" u="sng"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，表明了</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表达了作者</a:t>
            </a:r>
            <a:r>
              <a:rPr lang="zh-CN" altLang="en-US" sz="2800" b="1" dirty="0" smtClean="0">
                <a:latin typeface="楷体" panose="02010609060101010101" pitchFamily="49" charset="-122"/>
                <a:ea typeface="楷体" panose="02010609060101010101" pitchFamily="49" charset="-122"/>
              </a:rPr>
              <a:t>对</a:t>
            </a:r>
            <a:r>
              <a:rPr lang="en-US" altLang="zh-CN" sz="2800" b="1" u="sng" dirty="0" smtClean="0">
                <a:latin typeface="楷体" panose="02010609060101010101" pitchFamily="49" charset="-122"/>
                <a:ea typeface="楷体" panose="02010609060101010101" pitchFamily="49" charset="-122"/>
              </a:rPr>
              <a:t>__________</a:t>
            </a:r>
            <a:r>
              <a:rPr lang="zh-CN" altLang="en-US" sz="2800" b="1" u="sng" dirty="0" smtClean="0">
                <a:latin typeface="楷体" panose="02010609060101010101" pitchFamily="49" charset="-122"/>
                <a:ea typeface="楷体" panose="02010609060101010101" pitchFamily="49" charset="-122"/>
              </a:rPr>
              <a:t>            </a:t>
            </a:r>
            <a:r>
              <a:rPr lang="en-US" altLang="zh-CN"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12" name="矩形 11"/>
          <p:cNvSpPr/>
          <p:nvPr/>
        </p:nvSpPr>
        <p:spPr>
          <a:xfrm>
            <a:off x="1371581" y="2139702"/>
            <a:ext cx="4752528" cy="500137"/>
          </a:xfrm>
          <a:prstGeom prst="rect">
            <a:avLst/>
          </a:prstGeom>
        </p:spPr>
        <p:txBody>
          <a:bodyPr wrap="square" lIns="68580" tIns="34290" rIns="68580" bIns="3429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我国古代文化对世界的影响</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4506533" y="1639565"/>
            <a:ext cx="2625688" cy="500137"/>
          </a:xfrm>
          <a:prstGeom prst="rect">
            <a:avLst/>
          </a:prstGeom>
        </p:spPr>
        <p:txBody>
          <a:bodyPr wrap="square" lIns="68580" tIns="34290" rIns="68580" bIns="34290">
            <a:spAutoFit/>
          </a:bodyPr>
          <a:lstStyle/>
          <a:p>
            <a:pPr algn="just"/>
            <a:r>
              <a:rPr lang="zh-CN" altLang="en-US" sz="2800" b="1" dirty="0" smtClean="0">
                <a:solidFill>
                  <a:srgbClr val="FF0000"/>
                </a:solidFill>
                <a:latin typeface="楷体" panose="02010609060101010101" pitchFamily="49" charset="-122"/>
                <a:ea typeface="楷体" panose="02010609060101010101" pitchFamily="49" charset="-122"/>
              </a:rPr>
              <a:t>纸的发明过程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981772" y="2656982"/>
            <a:ext cx="7262635" cy="931024"/>
          </a:xfrm>
          <a:prstGeom prst="rect">
            <a:avLst/>
          </a:prstGeom>
        </p:spPr>
        <p:txBody>
          <a:bodyPr wrap="square" lIns="68580" tIns="34290" rIns="68580" bIns="3429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祖国古代人民智慧的赞美和对祖国悠久历史文化的敬仰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987574"/>
            <a:ext cx="1872208" cy="567848"/>
          </a:xfrm>
          <a:prstGeom prst="rect">
            <a:avLst/>
          </a:prstGeom>
        </p:spPr>
        <p:txBody>
          <a:bodyPr wrap="square" lIns="68580" tIns="34290" rIns="68580" bIns="34290">
            <a:spAutoFit/>
          </a:bodyPr>
          <a:lstStyle/>
          <a:p>
            <a:pPr>
              <a:lnSpc>
                <a:spcPct val="120000"/>
              </a:lnSpc>
            </a:pPr>
            <a:r>
              <a:rPr lang="zh-CN" altLang="en-US" sz="2700" b="1" dirty="0" smtClean="0">
                <a:solidFill>
                  <a:srgbClr val="0000FF"/>
                </a:solidFill>
                <a:latin typeface="新宋体" panose="02010609030101010101" pitchFamily="49" charset="-122"/>
                <a:ea typeface="新宋体" panose="02010609030101010101" pitchFamily="49" charset="-122"/>
              </a:rPr>
              <a:t>纸的家族</a:t>
            </a:r>
            <a:r>
              <a:rPr lang="zh-CN" altLang="en-US" sz="2700" b="1" dirty="0" smtClean="0">
                <a:solidFill>
                  <a:srgbClr val="0000FF"/>
                </a:solidFill>
                <a:latin typeface="楷体" panose="02010609060101010101" pitchFamily="49" charset="-122"/>
                <a:ea typeface="楷体" panose="02010609060101010101" pitchFamily="49" charset="-122"/>
              </a:rPr>
              <a:t>：</a:t>
            </a:r>
            <a:endParaRPr lang="zh-CN" altLang="en-US" sz="2700" b="1" dirty="0">
              <a:solidFill>
                <a:srgbClr val="0000FF"/>
              </a:solidFill>
              <a:latin typeface="楷体" panose="02010609060101010101" pitchFamily="49" charset="-122"/>
              <a:ea typeface="楷体" panose="02010609060101010101"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8" name="矩形 7"/>
          <p:cNvSpPr/>
          <p:nvPr/>
        </p:nvSpPr>
        <p:spPr>
          <a:xfrm>
            <a:off x="1115616" y="1635646"/>
            <a:ext cx="4572000" cy="461665"/>
          </a:xfrm>
          <a:prstGeom prst="rect">
            <a:avLst/>
          </a:prstGeom>
        </p:spPr>
        <p:txBody>
          <a:bodyPr>
            <a:spAutoFit/>
          </a:bodyPr>
          <a:lstStyle/>
          <a:p>
            <a:r>
              <a:rPr lang="zh-CN" altLang="en-US" sz="2400" dirty="0" smtClean="0">
                <a:ea typeface="黑体" panose="02010609060101010101" pitchFamily="49" charset="-122"/>
              </a:rPr>
              <a:t>复印纸</a:t>
            </a:r>
            <a:endParaRPr lang="zh-CN" altLang="en-US" sz="2400" dirty="0">
              <a:ea typeface="黑体" panose="02010609060101010101" pitchFamily="49" charset="-122"/>
            </a:endParaRPr>
          </a:p>
        </p:txBody>
      </p:sp>
      <p:sp>
        <p:nvSpPr>
          <p:cNvPr id="9" name="矩形 8"/>
          <p:cNvSpPr/>
          <p:nvPr/>
        </p:nvSpPr>
        <p:spPr>
          <a:xfrm>
            <a:off x="2339752" y="3003798"/>
            <a:ext cx="4572000" cy="461665"/>
          </a:xfrm>
          <a:prstGeom prst="rect">
            <a:avLst/>
          </a:prstGeom>
        </p:spPr>
        <p:txBody>
          <a:bodyPr>
            <a:spAutoFit/>
          </a:bodyPr>
          <a:lstStyle/>
          <a:p>
            <a:r>
              <a:rPr lang="zh-CN" altLang="en-US" sz="2400" dirty="0" smtClean="0">
                <a:ea typeface="黑体" panose="02010609060101010101" pitchFamily="49" charset="-122"/>
              </a:rPr>
              <a:t>绘图纸</a:t>
            </a:r>
            <a:endParaRPr lang="zh-CN" altLang="en-US" sz="2400" dirty="0">
              <a:ea typeface="黑体" panose="02010609060101010101" pitchFamily="49" charset="-122"/>
            </a:endParaRPr>
          </a:p>
        </p:txBody>
      </p:sp>
      <p:sp>
        <p:nvSpPr>
          <p:cNvPr id="10" name="矩形 9"/>
          <p:cNvSpPr/>
          <p:nvPr/>
        </p:nvSpPr>
        <p:spPr>
          <a:xfrm>
            <a:off x="1907704" y="2571750"/>
            <a:ext cx="4572000" cy="461665"/>
          </a:xfrm>
          <a:prstGeom prst="rect">
            <a:avLst/>
          </a:prstGeom>
        </p:spPr>
        <p:txBody>
          <a:bodyPr>
            <a:spAutoFit/>
          </a:bodyPr>
          <a:lstStyle/>
          <a:p>
            <a:r>
              <a:rPr lang="zh-CN" altLang="en-US" sz="2400" dirty="0" smtClean="0">
                <a:ea typeface="黑体" panose="02010609060101010101" pitchFamily="49" charset="-122"/>
              </a:rPr>
              <a:t>亚光纸</a:t>
            </a:r>
            <a:endParaRPr lang="zh-CN" altLang="en-US" sz="2400" dirty="0">
              <a:ea typeface="黑体" panose="02010609060101010101" pitchFamily="49" charset="-122"/>
            </a:endParaRPr>
          </a:p>
        </p:txBody>
      </p:sp>
      <p:sp>
        <p:nvSpPr>
          <p:cNvPr id="11" name="矩形 10"/>
          <p:cNvSpPr/>
          <p:nvPr/>
        </p:nvSpPr>
        <p:spPr>
          <a:xfrm>
            <a:off x="2771800" y="3507854"/>
            <a:ext cx="4572000" cy="461665"/>
          </a:xfrm>
          <a:prstGeom prst="rect">
            <a:avLst/>
          </a:prstGeom>
        </p:spPr>
        <p:txBody>
          <a:bodyPr>
            <a:spAutoFit/>
          </a:bodyPr>
          <a:lstStyle/>
          <a:p>
            <a:r>
              <a:rPr lang="zh-CN" altLang="en-US" sz="2400" dirty="0" smtClean="0">
                <a:ea typeface="黑体" panose="02010609060101010101" pitchFamily="49" charset="-122"/>
              </a:rPr>
              <a:t>喷墨纸</a:t>
            </a:r>
            <a:endParaRPr lang="zh-CN" altLang="en-US" sz="2400" dirty="0">
              <a:ea typeface="黑体" panose="02010609060101010101" pitchFamily="49" charset="-122"/>
            </a:endParaRPr>
          </a:p>
        </p:txBody>
      </p:sp>
      <p:sp>
        <p:nvSpPr>
          <p:cNvPr id="12" name="矩形 11"/>
          <p:cNvSpPr/>
          <p:nvPr/>
        </p:nvSpPr>
        <p:spPr>
          <a:xfrm>
            <a:off x="1547664" y="2067694"/>
            <a:ext cx="4572000" cy="461665"/>
          </a:xfrm>
          <a:prstGeom prst="rect">
            <a:avLst/>
          </a:prstGeom>
        </p:spPr>
        <p:txBody>
          <a:bodyPr>
            <a:spAutoFit/>
          </a:bodyPr>
          <a:lstStyle/>
          <a:p>
            <a:r>
              <a:rPr lang="zh-CN" altLang="en-US" sz="2400" dirty="0" smtClean="0">
                <a:ea typeface="黑体" panose="02010609060101010101" pitchFamily="49" charset="-122"/>
              </a:rPr>
              <a:t>照片纸</a:t>
            </a:r>
            <a:endParaRPr lang="zh-CN" altLang="en-US" sz="2400" dirty="0">
              <a:ea typeface="黑体" panose="02010609060101010101" pitchFamily="49" charset="-122"/>
            </a:endParaRPr>
          </a:p>
        </p:txBody>
      </p:sp>
      <p:sp>
        <p:nvSpPr>
          <p:cNvPr id="13" name="矩形 12"/>
          <p:cNvSpPr/>
          <p:nvPr/>
        </p:nvSpPr>
        <p:spPr>
          <a:xfrm>
            <a:off x="3203848" y="3939902"/>
            <a:ext cx="4572000" cy="461665"/>
          </a:xfrm>
          <a:prstGeom prst="rect">
            <a:avLst/>
          </a:prstGeom>
        </p:spPr>
        <p:txBody>
          <a:bodyPr>
            <a:spAutoFit/>
          </a:bodyPr>
          <a:lstStyle/>
          <a:p>
            <a:r>
              <a:rPr lang="zh-CN" altLang="en-US" sz="2400" dirty="0" smtClean="0">
                <a:ea typeface="黑体" panose="02010609060101010101" pitchFamily="49" charset="-122"/>
              </a:rPr>
              <a:t>普通纸</a:t>
            </a:r>
            <a:endParaRPr lang="zh-CN" altLang="en-US" sz="2400" dirty="0">
              <a:ea typeface="黑体" panose="02010609060101010101" pitchFamily="49" charset="-122"/>
            </a:endParaRPr>
          </a:p>
        </p:txBody>
      </p:sp>
      <p:pic>
        <p:nvPicPr>
          <p:cNvPr id="6145" name="Picture 1"/>
          <p:cNvPicPr>
            <a:picLocks noChangeAspect="1" noChangeArrowheads="1"/>
          </p:cNvPicPr>
          <p:nvPr/>
        </p:nvPicPr>
        <p:blipFill>
          <a:blip r:embed="rId2" cstate="print"/>
          <a:srcRect/>
          <a:stretch>
            <a:fillRect/>
          </a:stretch>
        </p:blipFill>
        <p:spPr bwMode="auto">
          <a:xfrm>
            <a:off x="3059833" y="555525"/>
            <a:ext cx="1603978" cy="1080120"/>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4860032" y="555526"/>
            <a:ext cx="1800225" cy="108012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3923928" y="1851669"/>
            <a:ext cx="1745357" cy="1152128"/>
          </a:xfrm>
          <a:prstGeom prst="rect">
            <a:avLst/>
          </a:prstGeom>
          <a:noFill/>
          <a:ln w="9525">
            <a:no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5940153" y="1851670"/>
            <a:ext cx="1872208" cy="1152128"/>
          </a:xfrm>
          <a:prstGeom prst="rect">
            <a:avLst/>
          </a:prstGeom>
          <a:noFill/>
          <a:ln w="9525">
            <a:noFill/>
            <a:miter lim="800000"/>
            <a:headEnd/>
            <a:tailEnd/>
          </a:ln>
        </p:spPr>
      </p:pic>
      <p:pic>
        <p:nvPicPr>
          <p:cNvPr id="6149" name="Picture 5"/>
          <p:cNvPicPr>
            <a:picLocks noChangeAspect="1" noChangeArrowheads="1"/>
          </p:cNvPicPr>
          <p:nvPr/>
        </p:nvPicPr>
        <p:blipFill>
          <a:blip r:embed="rId6" cstate="print"/>
          <a:srcRect/>
          <a:stretch>
            <a:fillRect/>
          </a:stretch>
        </p:blipFill>
        <p:spPr bwMode="auto">
          <a:xfrm>
            <a:off x="4644008" y="3219822"/>
            <a:ext cx="1780738" cy="1080120"/>
          </a:xfrm>
          <a:prstGeom prst="rect">
            <a:avLst/>
          </a:prstGeom>
          <a:noFill/>
          <a:ln w="9525">
            <a:noFill/>
            <a:miter lim="800000"/>
            <a:headEnd/>
            <a:tailEnd/>
          </a:ln>
        </p:spPr>
      </p:pic>
      <p:pic>
        <p:nvPicPr>
          <p:cNvPr id="6150" name="Picture 6"/>
          <p:cNvPicPr>
            <a:picLocks noChangeAspect="1" noChangeArrowheads="1"/>
          </p:cNvPicPr>
          <p:nvPr/>
        </p:nvPicPr>
        <p:blipFill>
          <a:blip r:embed="rId7" cstate="print"/>
          <a:srcRect/>
          <a:stretch>
            <a:fillRect/>
          </a:stretch>
        </p:blipFill>
        <p:spPr bwMode="auto">
          <a:xfrm>
            <a:off x="6732240" y="3219822"/>
            <a:ext cx="1728192" cy="108012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5"/>
                                        </p:tgtEl>
                                        <p:attrNameLst>
                                          <p:attrName>style.visibility</p:attrName>
                                        </p:attrNameLst>
                                      </p:cBhvr>
                                      <p:to>
                                        <p:strVal val="visible"/>
                                      </p:to>
                                    </p:set>
                                    <p:animEffect transition="in" filter="blinds(horizontal)">
                                      <p:cBhvr>
                                        <p:cTn id="17" dur="500"/>
                                        <p:tgtEl>
                                          <p:spTgt spid="61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blinds(horizontal)">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47"/>
                                        </p:tgtEl>
                                        <p:attrNameLst>
                                          <p:attrName>style.visibility</p:attrName>
                                        </p:attrNameLst>
                                      </p:cBhvr>
                                      <p:to>
                                        <p:strVal val="visible"/>
                                      </p:to>
                                    </p:set>
                                    <p:animEffect transition="in" filter="blinds(horizontal)">
                                      <p:cBhvr>
                                        <p:cTn id="37" dur="500"/>
                                        <p:tgtEl>
                                          <p:spTgt spid="614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148"/>
                                        </p:tgtEl>
                                        <p:attrNameLst>
                                          <p:attrName>style.visibility</p:attrName>
                                        </p:attrNameLst>
                                      </p:cBhvr>
                                      <p:to>
                                        <p:strVal val="visible"/>
                                      </p:to>
                                    </p:set>
                                    <p:animEffect transition="in" filter="blinds(horizontal)">
                                      <p:cBhvr>
                                        <p:cTn id="47" dur="500"/>
                                        <p:tgtEl>
                                          <p:spTgt spid="614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149"/>
                                        </p:tgtEl>
                                        <p:attrNameLst>
                                          <p:attrName>style.visibility</p:attrName>
                                        </p:attrNameLst>
                                      </p:cBhvr>
                                      <p:to>
                                        <p:strVal val="visible"/>
                                      </p:to>
                                    </p:set>
                                    <p:animEffect transition="in" filter="blinds(horizontal)">
                                      <p:cBhvr>
                                        <p:cTn id="57" dur="500"/>
                                        <p:tgtEl>
                                          <p:spTgt spid="614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150"/>
                                        </p:tgtEl>
                                        <p:attrNameLst>
                                          <p:attrName>style.visibility</p:attrName>
                                        </p:attrNameLst>
                                      </p:cBhvr>
                                      <p:to>
                                        <p:strVal val="visible"/>
                                      </p:to>
                                    </p:set>
                                    <p:animEffect transition="in" filter="blinds(horizontal)">
                                      <p:cBhvr>
                                        <p:cTn id="67"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0044" y="1115117"/>
            <a:ext cx="7632848" cy="2031325"/>
          </a:xfrm>
          <a:prstGeom prst="rect">
            <a:avLst/>
          </a:prstGeom>
          <a:ln>
            <a:solidFill>
              <a:schemeClr val="accent1"/>
            </a:solidFill>
          </a:ln>
        </p:spPr>
        <p:txBody>
          <a:bodyPr wrap="square">
            <a:spAutoFit/>
          </a:bodyPr>
          <a:lstStyle/>
          <a:p>
            <a:pPr>
              <a:lnSpc>
                <a:spcPct val="150000"/>
              </a:lnSpc>
            </a:pPr>
            <a:r>
              <a:rPr lang="zh-CN" altLang="en-US" sz="2800" dirty="0" smtClean="0">
                <a:ea typeface="黑体" panose="02010609060101010101" pitchFamily="49" charset="-122"/>
              </a:rPr>
              <a:t>        废纸被回收后重新造的纸，叫作再生纸。</a:t>
            </a:r>
            <a:endParaRPr lang="en-US" altLang="zh-CN" sz="2800" dirty="0" smtClean="0">
              <a:ea typeface="黑体" panose="02010609060101010101" pitchFamily="49" charset="-122"/>
            </a:endParaRPr>
          </a:p>
          <a:p>
            <a:pPr>
              <a:lnSpc>
                <a:spcPct val="150000"/>
              </a:lnSpc>
            </a:pPr>
            <a:r>
              <a:rPr lang="zh-CN" altLang="en-US" sz="2800" dirty="0" smtClean="0">
                <a:ea typeface="黑体" panose="02010609060101010101" pitchFamily="49" charset="-122"/>
              </a:rPr>
              <a:t>        越来越</a:t>
            </a:r>
            <a:r>
              <a:rPr lang="zh-CN" altLang="en-US" sz="2800" dirty="0">
                <a:ea typeface="黑体" panose="02010609060101010101" pitchFamily="49" charset="-122"/>
              </a:rPr>
              <a:t>多</a:t>
            </a:r>
            <a:r>
              <a:rPr lang="zh-CN" altLang="en-US" sz="2800" dirty="0" smtClean="0">
                <a:ea typeface="黑体" panose="02010609060101010101" pitchFamily="49" charset="-122"/>
              </a:rPr>
              <a:t>的书籍、公文有了数字化形式，纸用得越来越少了。</a:t>
            </a:r>
            <a:endParaRPr lang="zh-CN" altLang="en-US" sz="28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524285"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dirty="0">
              <a:ea typeface="黑体" panose="02010609060101010101" pitchFamily="49" charset="-122"/>
            </a:endParaRPr>
          </a:p>
        </p:txBody>
      </p:sp>
      <p:sp>
        <p:nvSpPr>
          <p:cNvPr id="52" name="矩形 51"/>
          <p:cNvSpPr/>
          <p:nvPr/>
        </p:nvSpPr>
        <p:spPr>
          <a:xfrm>
            <a:off x="525663"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dirty="0">
              <a:ea typeface="黑体" panose="02010609060101010101" pitchFamily="49" charset="-122"/>
            </a:endParaRPr>
          </a:p>
        </p:txBody>
      </p:sp>
      <p:sp>
        <p:nvSpPr>
          <p:cNvPr id="33" name="文本框 14">
            <a:hlinkClick r:id="rId1" action="ppaction://hlinkfile"/>
          </p:cNvPr>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44" name="矩形 43"/>
          <p:cNvSpPr/>
          <p:nvPr/>
        </p:nvSpPr>
        <p:spPr>
          <a:xfrm>
            <a:off x="1905374" y="1399352"/>
            <a:ext cx="1261884"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chuànɡ</a:t>
            </a:r>
            <a:endParaRPr lang="zh-CN" altLang="en-US" sz="2800" b="1" dirty="0">
              <a:latin typeface="黑体" panose="02010609060101010101" pitchFamily="49" charset="-122"/>
              <a:ea typeface="黑体" panose="02010609060101010101" pitchFamily="49" charset="-122"/>
            </a:endParaRPr>
          </a:p>
        </p:txBody>
      </p:sp>
      <p:sp>
        <p:nvSpPr>
          <p:cNvPr id="46" name="矩形 45"/>
          <p:cNvSpPr/>
          <p:nvPr/>
        </p:nvSpPr>
        <p:spPr>
          <a:xfrm>
            <a:off x="6007224" y="1328450"/>
            <a:ext cx="723275"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cún</a:t>
            </a:r>
            <a:endParaRPr lang="zh-CN" altLang="en-US" sz="2800" b="1" dirty="0">
              <a:latin typeface="黑体" panose="02010609060101010101" pitchFamily="49" charset="-122"/>
              <a:ea typeface="黑体" panose="02010609060101010101" pitchFamily="49" charset="-122"/>
            </a:endParaRPr>
          </a:p>
        </p:txBody>
      </p:sp>
      <p:sp>
        <p:nvSpPr>
          <p:cNvPr id="48" name="矩形 47"/>
          <p:cNvSpPr/>
          <p:nvPr/>
        </p:nvSpPr>
        <p:spPr>
          <a:xfrm>
            <a:off x="345329" y="2877387"/>
            <a:ext cx="1441420"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cài</a:t>
            </a:r>
            <a:r>
              <a:rPr lang="en-US" altLang="zh-CN" sz="2800" b="1" dirty="0">
                <a:latin typeface="黑体" panose="02010609060101010101" pitchFamily="49" charset="-122"/>
                <a:ea typeface="黑体" panose="02010609060101010101" pitchFamily="49" charset="-122"/>
              </a:rPr>
              <a:t> </a:t>
            </a:r>
            <a:r>
              <a:rPr lang="en-US" altLang="zh-CN" sz="2800" b="1" dirty="0" err="1" smtClean="0">
                <a:latin typeface="黑体" panose="02010609060101010101" pitchFamily="49" charset="-122"/>
                <a:ea typeface="黑体" panose="02010609060101010101" pitchFamily="49" charset="-122"/>
              </a:rPr>
              <a:t>lún</a:t>
            </a:r>
            <a:endParaRPr lang="zh-CN" altLang="en-US" sz="2800" b="1" dirty="0">
              <a:latin typeface="黑体" panose="02010609060101010101" pitchFamily="49" charset="-122"/>
              <a:ea typeface="黑体" panose="02010609060101010101" pitchFamily="49" charset="-122"/>
            </a:endParaRPr>
          </a:p>
        </p:txBody>
      </p:sp>
      <p:sp>
        <p:nvSpPr>
          <p:cNvPr id="53" name="矩形 52"/>
          <p:cNvSpPr/>
          <p:nvPr/>
        </p:nvSpPr>
        <p:spPr>
          <a:xfrm>
            <a:off x="5290820" y="2859782"/>
            <a:ext cx="1441420" cy="523220"/>
          </a:xfrm>
          <a:prstGeom prst="rect">
            <a:avLst/>
          </a:prstGeom>
        </p:spPr>
        <p:txBody>
          <a:bodyPr wrap="none">
            <a:spAutoFit/>
          </a:bodyPr>
          <a:lstStyle/>
          <a:p>
            <a:r>
              <a:rPr lang="en-US" altLang="zh-CN" sz="2800" b="1" dirty="0" err="1">
                <a:latin typeface="黑体" panose="02010609060101010101" pitchFamily="49" charset="-122"/>
                <a:ea typeface="黑体" panose="02010609060101010101" pitchFamily="49" charset="-122"/>
              </a:rPr>
              <a:t>ōu</a:t>
            </a:r>
            <a:r>
              <a:rPr lang="en-US" altLang="zh-CN" sz="2800" b="1" dirty="0">
                <a:latin typeface="黑体" panose="02010609060101010101" pitchFamily="49" charset="-122"/>
                <a:ea typeface="黑体" panose="02010609060101010101" pitchFamily="49" charset="-122"/>
              </a:rPr>
              <a:t> </a:t>
            </a:r>
            <a:r>
              <a:rPr lang="en-US" altLang="zh-CN" sz="2800" b="1" dirty="0" err="1" smtClean="0">
                <a:latin typeface="黑体" panose="02010609060101010101" pitchFamily="49" charset="-122"/>
                <a:ea typeface="黑体" panose="02010609060101010101" pitchFamily="49" charset="-122"/>
              </a:rPr>
              <a:t>zhōu</a:t>
            </a:r>
            <a:endParaRPr lang="zh-CN" altLang="en-US" sz="2800" b="1" dirty="0">
              <a:latin typeface="黑体" panose="02010609060101010101" pitchFamily="49" charset="-122"/>
              <a:ea typeface="黑体" panose="02010609060101010101" pitchFamily="49" charset="-122"/>
            </a:endParaRPr>
          </a:p>
        </p:txBody>
      </p:sp>
      <p:sp>
        <p:nvSpPr>
          <p:cNvPr id="54" name="矩形 53"/>
          <p:cNvSpPr/>
          <p:nvPr/>
        </p:nvSpPr>
        <p:spPr>
          <a:xfrm>
            <a:off x="7306850" y="2859782"/>
            <a:ext cx="723275"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shè</a:t>
            </a:r>
            <a:endParaRPr lang="zh-CN" altLang="en-US" sz="2800" b="1" dirty="0">
              <a:latin typeface="黑体" panose="02010609060101010101" pitchFamily="49" charset="-122"/>
              <a:ea typeface="黑体" panose="02010609060101010101" pitchFamily="49" charset="-122"/>
            </a:endParaRPr>
          </a:p>
        </p:txBody>
      </p:sp>
      <p:sp>
        <p:nvSpPr>
          <p:cNvPr id="3" name="矩形 2"/>
          <p:cNvSpPr/>
          <p:nvPr/>
        </p:nvSpPr>
        <p:spPr>
          <a:xfrm>
            <a:off x="2176765" y="1903697"/>
            <a:ext cx="646331"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创</a:t>
            </a:r>
            <a:endParaRPr lang="zh-CN" altLang="en-US" sz="3600" b="1" dirty="0">
              <a:ea typeface="黑体" panose="02010609060101010101" pitchFamily="49" charset="-122"/>
            </a:endParaRPr>
          </a:p>
        </p:txBody>
      </p:sp>
      <p:sp>
        <p:nvSpPr>
          <p:cNvPr id="4" name="矩形 3"/>
          <p:cNvSpPr/>
          <p:nvPr/>
        </p:nvSpPr>
        <p:spPr>
          <a:xfrm>
            <a:off x="2627784" y="1906624"/>
            <a:ext cx="646331"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造</a:t>
            </a:r>
            <a:endParaRPr lang="zh-CN" altLang="en-US" sz="3600" b="1" dirty="0">
              <a:ea typeface="黑体" panose="02010609060101010101" pitchFamily="49" charset="-122"/>
            </a:endParaRPr>
          </a:p>
        </p:txBody>
      </p:sp>
      <p:sp>
        <p:nvSpPr>
          <p:cNvPr id="5" name="矩形 4"/>
          <p:cNvSpPr/>
          <p:nvPr/>
        </p:nvSpPr>
        <p:spPr>
          <a:xfrm>
            <a:off x="3923928" y="1779662"/>
            <a:ext cx="646331"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携</a:t>
            </a:r>
            <a:endParaRPr lang="zh-CN" altLang="en-US" sz="3600" b="1" dirty="0">
              <a:ea typeface="黑体" panose="02010609060101010101" pitchFamily="49" charset="-122"/>
            </a:endParaRPr>
          </a:p>
        </p:txBody>
      </p:sp>
      <p:sp>
        <p:nvSpPr>
          <p:cNvPr id="6" name="矩形 5"/>
          <p:cNvSpPr/>
          <p:nvPr/>
        </p:nvSpPr>
        <p:spPr>
          <a:xfrm>
            <a:off x="4429725" y="1779662"/>
            <a:ext cx="646331"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手</a:t>
            </a:r>
            <a:endParaRPr lang="zh-CN" altLang="en-US" sz="3600" b="1" dirty="0">
              <a:ea typeface="黑体" panose="02010609060101010101" pitchFamily="49" charset="-122"/>
            </a:endParaRPr>
          </a:p>
        </p:txBody>
      </p:sp>
      <p:sp>
        <p:nvSpPr>
          <p:cNvPr id="7" name="TextBox 6"/>
          <p:cNvSpPr txBox="1"/>
          <p:nvPr/>
        </p:nvSpPr>
        <p:spPr>
          <a:xfrm>
            <a:off x="3941258" y="1347614"/>
            <a:ext cx="774758" cy="52322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xié</a:t>
            </a:r>
            <a:endParaRPr lang="zh-CN" altLang="en-US" sz="2800" b="1" dirty="0">
              <a:latin typeface="黑体" panose="02010609060101010101" pitchFamily="49" charset="-122"/>
              <a:ea typeface="黑体" panose="02010609060101010101" pitchFamily="49" charset="-122"/>
            </a:endParaRPr>
          </a:p>
        </p:txBody>
      </p:sp>
      <p:sp>
        <p:nvSpPr>
          <p:cNvPr id="9" name="矩形 8"/>
          <p:cNvSpPr/>
          <p:nvPr/>
        </p:nvSpPr>
        <p:spPr>
          <a:xfrm>
            <a:off x="6012160" y="1853411"/>
            <a:ext cx="646331"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存</a:t>
            </a:r>
            <a:endParaRPr lang="zh-CN" altLang="en-US" sz="3600" b="1" dirty="0">
              <a:ea typeface="黑体" panose="02010609060101010101" pitchFamily="49" charset="-122"/>
            </a:endParaRPr>
          </a:p>
        </p:txBody>
      </p:sp>
      <p:sp>
        <p:nvSpPr>
          <p:cNvPr id="10" name="矩形 9"/>
          <p:cNvSpPr/>
          <p:nvPr/>
        </p:nvSpPr>
        <p:spPr>
          <a:xfrm>
            <a:off x="7234555" y="1803140"/>
            <a:ext cx="646331"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制</a:t>
            </a:r>
            <a:endParaRPr lang="en-US" altLang="zh-CN" sz="3600" b="1" dirty="0">
              <a:latin typeface="楷体" panose="02010609060101010101" pitchFamily="49" charset="-122"/>
              <a:ea typeface="楷体" panose="02010609060101010101" pitchFamily="49" charset="-122"/>
            </a:endParaRPr>
          </a:p>
        </p:txBody>
      </p:sp>
      <p:sp>
        <p:nvSpPr>
          <p:cNvPr id="11" name="矩形 10"/>
          <p:cNvSpPr/>
          <p:nvPr/>
        </p:nvSpPr>
        <p:spPr>
          <a:xfrm>
            <a:off x="428628" y="3330340"/>
            <a:ext cx="1107996" cy="646331"/>
          </a:xfrm>
          <a:prstGeom prst="rect">
            <a:avLst/>
          </a:prstGeom>
        </p:spPr>
        <p:txBody>
          <a:bodyPr wrap="none">
            <a:spAutoFit/>
          </a:bodyPr>
          <a:lstStyle/>
          <a:p>
            <a:r>
              <a:rPr lang="zh-CN" altLang="en-US" sz="3600" b="1" dirty="0">
                <a:solidFill>
                  <a:srgbClr val="FF0000"/>
                </a:solidFill>
                <a:latin typeface="楷体" panose="02010609060101010101" pitchFamily="49" charset="-122"/>
                <a:ea typeface="楷体" panose="02010609060101010101" pitchFamily="49" charset="-122"/>
              </a:rPr>
              <a:t>蔡伦</a:t>
            </a:r>
            <a:endParaRPr lang="zh-CN" altLang="en-US" sz="3600" b="1" dirty="0">
              <a:ea typeface="黑体" panose="02010609060101010101" pitchFamily="49" charset="-122"/>
            </a:endParaRPr>
          </a:p>
        </p:txBody>
      </p:sp>
      <p:sp>
        <p:nvSpPr>
          <p:cNvPr id="12" name="矩形 11"/>
          <p:cNvSpPr/>
          <p:nvPr/>
        </p:nvSpPr>
        <p:spPr>
          <a:xfrm>
            <a:off x="5371333" y="3312735"/>
            <a:ext cx="1107996" cy="646331"/>
          </a:xfrm>
          <a:prstGeom prst="rect">
            <a:avLst/>
          </a:prstGeom>
        </p:spPr>
        <p:txBody>
          <a:bodyPr wrap="none">
            <a:spAutoFit/>
          </a:bodyPr>
          <a:lstStyle/>
          <a:p>
            <a:r>
              <a:rPr lang="zh-CN" altLang="en-US" sz="3600" b="1" dirty="0">
                <a:solidFill>
                  <a:srgbClr val="FF0000"/>
                </a:solidFill>
                <a:latin typeface="楷体" panose="02010609060101010101" pitchFamily="49" charset="-122"/>
                <a:ea typeface="楷体" panose="02010609060101010101" pitchFamily="49" charset="-122"/>
              </a:rPr>
              <a:t>欧洲</a:t>
            </a:r>
            <a:endParaRPr lang="zh-CN" altLang="en-US" sz="3600" b="1" dirty="0">
              <a:solidFill>
                <a:srgbClr val="FF0000"/>
              </a:solidFill>
              <a:ea typeface="黑体" panose="02010609060101010101" pitchFamily="49" charset="-122"/>
            </a:endParaRPr>
          </a:p>
        </p:txBody>
      </p:sp>
      <p:sp>
        <p:nvSpPr>
          <p:cNvPr id="13" name="矩形 12"/>
          <p:cNvSpPr/>
          <p:nvPr/>
        </p:nvSpPr>
        <p:spPr>
          <a:xfrm>
            <a:off x="7292970" y="3238986"/>
            <a:ext cx="646331"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社</a:t>
            </a:r>
            <a:endParaRPr lang="zh-CN" altLang="en-US" sz="3600" b="1" dirty="0">
              <a:latin typeface="楷体" panose="02010609060101010101" pitchFamily="49" charset="-122"/>
              <a:ea typeface="楷体" panose="02010609060101010101" pitchFamily="49" charset="-122"/>
            </a:endParaRPr>
          </a:p>
        </p:txBody>
      </p:sp>
      <p:sp>
        <p:nvSpPr>
          <p:cNvPr id="14" name="TextBox 13"/>
          <p:cNvSpPr txBox="1"/>
          <p:nvPr/>
        </p:nvSpPr>
        <p:spPr>
          <a:xfrm>
            <a:off x="7234555" y="1298548"/>
            <a:ext cx="960840" cy="52322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zhì</a:t>
            </a:r>
            <a:endParaRPr lang="zh-CN" altLang="en-US" sz="2800" b="1" dirty="0">
              <a:latin typeface="黑体" panose="02010609060101010101" pitchFamily="49" charset="-122"/>
              <a:ea typeface="黑体" panose="02010609060101010101" pitchFamily="49" charset="-122"/>
            </a:endParaRPr>
          </a:p>
        </p:txBody>
      </p:sp>
      <p:sp>
        <p:nvSpPr>
          <p:cNvPr id="15" name="矩形 14"/>
          <p:cNvSpPr/>
          <p:nvPr/>
        </p:nvSpPr>
        <p:spPr>
          <a:xfrm>
            <a:off x="5580112" y="1853411"/>
            <a:ext cx="646331"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保</a:t>
            </a:r>
            <a:endParaRPr lang="zh-CN" altLang="en-US" sz="3600" b="1" dirty="0">
              <a:ea typeface="黑体" panose="02010609060101010101" pitchFamily="49" charset="-122"/>
            </a:endParaRPr>
          </a:p>
        </p:txBody>
      </p:sp>
      <p:sp>
        <p:nvSpPr>
          <p:cNvPr id="16" name="矩形 15"/>
          <p:cNvSpPr/>
          <p:nvPr/>
        </p:nvSpPr>
        <p:spPr>
          <a:xfrm>
            <a:off x="7742093" y="3240727"/>
            <a:ext cx="646331"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会</a:t>
            </a:r>
            <a:endParaRPr lang="zh-CN" altLang="en-US" sz="3600" b="1" dirty="0">
              <a:latin typeface="楷体" panose="02010609060101010101" pitchFamily="49" charset="-122"/>
              <a:ea typeface="楷体" panose="02010609060101010101" pitchFamily="49" charset="-122"/>
            </a:endParaRPr>
          </a:p>
        </p:txBody>
      </p:sp>
      <p:sp>
        <p:nvSpPr>
          <p:cNvPr id="17" name="矩形 16"/>
          <p:cNvSpPr/>
          <p:nvPr/>
        </p:nvSpPr>
        <p:spPr>
          <a:xfrm>
            <a:off x="7699120" y="1802604"/>
            <a:ext cx="646331"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造</a:t>
            </a:r>
            <a:endParaRPr lang="zh-CN" altLang="en-US" sz="3600" b="1" dirty="0">
              <a:ea typeface="黑体" panose="02010609060101010101" pitchFamily="49" charset="-122"/>
            </a:endParaRPr>
          </a:p>
        </p:txBody>
      </p:sp>
      <p:sp>
        <p:nvSpPr>
          <p:cNvPr id="28" name="矩形 27"/>
          <p:cNvSpPr/>
          <p:nvPr/>
        </p:nvSpPr>
        <p:spPr>
          <a:xfrm>
            <a:off x="2550840" y="2807120"/>
            <a:ext cx="728084"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lěi</a:t>
            </a:r>
            <a:endParaRPr lang="zh-CN" altLang="en-US" sz="2800" b="1" dirty="0">
              <a:latin typeface="黑体" panose="02010609060101010101" pitchFamily="49" charset="-122"/>
              <a:ea typeface="黑体" panose="02010609060101010101" pitchFamily="49" charset="-122"/>
            </a:endParaRPr>
          </a:p>
        </p:txBody>
      </p:sp>
      <p:sp>
        <p:nvSpPr>
          <p:cNvPr id="29" name="矩形 28"/>
          <p:cNvSpPr/>
          <p:nvPr/>
        </p:nvSpPr>
        <p:spPr>
          <a:xfrm>
            <a:off x="2603276" y="3313121"/>
            <a:ext cx="647934"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累</a:t>
            </a:r>
            <a:endParaRPr lang="zh-CN" altLang="en-US" sz="3600" b="1" dirty="0">
              <a:ea typeface="黑体" panose="02010609060101010101" pitchFamily="49" charset="-122"/>
            </a:endParaRPr>
          </a:p>
        </p:txBody>
      </p:sp>
      <p:sp>
        <p:nvSpPr>
          <p:cNvPr id="30" name="矩形 29"/>
          <p:cNvSpPr/>
          <p:nvPr/>
        </p:nvSpPr>
        <p:spPr>
          <a:xfrm>
            <a:off x="2123728" y="3332081"/>
            <a:ext cx="647934"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积</a:t>
            </a:r>
            <a:endParaRPr lang="zh-CN" altLang="en-US" sz="3600" b="1" dirty="0">
              <a:ea typeface="黑体" panose="02010609060101010101" pitchFamily="49" charset="-122"/>
            </a:endParaRPr>
          </a:p>
        </p:txBody>
      </p:sp>
      <p:sp>
        <p:nvSpPr>
          <p:cNvPr id="31" name="矩形 30"/>
          <p:cNvSpPr/>
          <p:nvPr/>
        </p:nvSpPr>
        <p:spPr>
          <a:xfrm>
            <a:off x="3973620" y="2807120"/>
            <a:ext cx="909223" cy="523220"/>
          </a:xfrm>
          <a:prstGeom prst="rect">
            <a:avLst/>
          </a:prstGeom>
        </p:spPr>
        <p:txBody>
          <a:bodyPr wrap="none">
            <a:spAutoFit/>
          </a:bodyPr>
          <a:lstStyle/>
          <a:p>
            <a:r>
              <a:rPr lang="en-US" altLang="zh-CN" sz="2800" b="1" dirty="0" err="1" smtClean="0">
                <a:latin typeface="黑体" panose="02010609060101010101" pitchFamily="49" charset="-122"/>
                <a:ea typeface="黑体" panose="02010609060101010101" pitchFamily="49" charset="-122"/>
              </a:rPr>
              <a:t>xiǎn</a:t>
            </a:r>
            <a:endParaRPr lang="zh-CN" altLang="en-US" sz="2800" b="1" dirty="0">
              <a:latin typeface="黑体" panose="02010609060101010101" pitchFamily="49" charset="-122"/>
              <a:ea typeface="黑体" panose="02010609060101010101" pitchFamily="49" charset="-122"/>
            </a:endParaRPr>
          </a:p>
        </p:txBody>
      </p:sp>
      <p:sp>
        <p:nvSpPr>
          <p:cNvPr id="32" name="矩形 31"/>
          <p:cNvSpPr/>
          <p:nvPr/>
        </p:nvSpPr>
        <p:spPr>
          <a:xfrm>
            <a:off x="4026056" y="3313121"/>
            <a:ext cx="647934" cy="646331"/>
          </a:xfrm>
          <a:prstGeom prst="rect">
            <a:avLst/>
          </a:prstGeom>
        </p:spPr>
        <p:txBody>
          <a:bodyPr wrap="none">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鲜</a:t>
            </a:r>
            <a:endParaRPr lang="zh-CN" altLang="en-US" sz="3600" b="1" dirty="0">
              <a:ea typeface="黑体" panose="02010609060101010101" pitchFamily="49" charset="-122"/>
            </a:endParaRPr>
          </a:p>
        </p:txBody>
      </p:sp>
      <p:sp>
        <p:nvSpPr>
          <p:cNvPr id="36" name="矩形 35"/>
          <p:cNvSpPr/>
          <p:nvPr/>
        </p:nvSpPr>
        <p:spPr>
          <a:xfrm>
            <a:off x="3546508" y="3332081"/>
            <a:ext cx="647934"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朝</a:t>
            </a:r>
            <a:endParaRPr lang="zh-CN" altLang="en-US" sz="3600" b="1"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44"/>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8"/>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1"/>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53"/>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6" grpId="0"/>
      <p:bldP spid="46" grpId="1"/>
      <p:bldP spid="48" grpId="0"/>
      <p:bldP spid="48" grpId="1"/>
      <p:bldP spid="53" grpId="0"/>
      <p:bldP spid="53" grpId="1"/>
      <p:bldP spid="54" grpId="0"/>
      <p:bldP spid="54" grpId="1"/>
      <p:bldP spid="7" grpId="0"/>
      <p:bldP spid="7" grpId="1"/>
      <p:bldP spid="14" grpId="0"/>
      <p:bldP spid="14" grpId="1"/>
      <p:bldP spid="28" grpId="0"/>
      <p:bldP spid="28" grpId="1"/>
      <p:bldP spid="31" grpId="0"/>
      <p:bldP spid="31"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683568" y="1491630"/>
            <a:ext cx="7416824" cy="2654573"/>
          </a:xfrm>
          <a:prstGeom prst="rect">
            <a:avLst/>
          </a:prstGeom>
          <a:noFill/>
          <a:ln w="9525">
            <a:noFill/>
            <a:miter lim="800000"/>
          </a:ln>
          <a:effectLst/>
        </p:spPr>
        <p:txBody>
          <a:bodyPr vert="horz" wrap="square" lIns="68580" tIns="34290" rIns="68580" bIns="34290" numCol="1" anchor="ctr" anchorCtr="0" compatLnSpc="1">
            <a:spAutoFit/>
          </a:bodyPr>
          <a:lstStyle/>
          <a:p>
            <a:pPr indent="200025" eaLnBrk="0" fontAlgn="base" hangingPunct="0">
              <a:lnSpc>
                <a:spcPct val="150000"/>
              </a:lnSpc>
              <a:spcBef>
                <a:spcPct val="0"/>
              </a:spcBef>
              <a:spcAft>
                <a:spcPct val="0"/>
              </a:spcAft>
            </a:pP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charset="0"/>
              </a:rPr>
              <a:t>　</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古人看书需要用车拉，可以用</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__________</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这个成语来形容。原因是当时的书用竹简制作，重量太</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___</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，后来蔡伦发明了纸，这种纸可以用</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__________</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这个成语形容。</a:t>
            </a:r>
            <a:endParaRPr lang="zh-CN" altLang="en-US" sz="2800" b="1" dirty="0">
              <a:latin typeface="楷体" panose="02010609060101010101" pitchFamily="49" charset="-122"/>
              <a:ea typeface="楷体" panose="02010609060101010101" pitchFamily="49" charset="-122"/>
              <a:cs typeface="宋体" panose="02010600030101010101" pitchFamily="2" charset="-122"/>
            </a:endParaRPr>
          </a:p>
        </p:txBody>
      </p:sp>
      <p:sp>
        <p:nvSpPr>
          <p:cNvPr id="9" name="Rectangle 1"/>
          <p:cNvSpPr>
            <a:spLocks noChangeArrowheads="1"/>
          </p:cNvSpPr>
          <p:nvPr/>
        </p:nvSpPr>
        <p:spPr bwMode="auto">
          <a:xfrm>
            <a:off x="467544" y="915566"/>
            <a:ext cx="4176464" cy="500137"/>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000000"/>
                </a:solidFill>
                <a:latin typeface="宋体" panose="02010600030101010101" pitchFamily="2" charset="-122"/>
                <a:ea typeface="宋体" panose="02010600030101010101" pitchFamily="2" charset="-122"/>
                <a:cs typeface="Times New Roman" panose="02020603050405020304" charset="0"/>
              </a:rPr>
              <a:t>一、根据课文内容填空</a:t>
            </a:r>
            <a:r>
              <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charset="0"/>
              </a:rPr>
              <a:t>。</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sp>
        <p:nvSpPr>
          <p:cNvPr id="12" name="TextBox 11"/>
          <p:cNvSpPr txBox="1"/>
          <p:nvPr/>
        </p:nvSpPr>
        <p:spPr>
          <a:xfrm>
            <a:off x="6012160" y="1563638"/>
            <a:ext cx="1656184"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学富五车</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2174945" y="2859264"/>
            <a:ext cx="648072"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1619672" y="3507854"/>
            <a:ext cx="1627369"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物美价廉</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56127" y="1611983"/>
            <a:ext cx="7877065" cy="931024"/>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例：我国的造纸术</a:t>
            </a: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首先</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传到临近的朝鲜半岛和日本，</a:t>
            </a: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后来</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又传到了阿拉伯世界和欧洲。</a:t>
            </a:r>
            <a:endParaRPr lang="zh-CN" altLang="en-US" sz="2800" b="1" dirty="0">
              <a:latin typeface="楷体" panose="02010609060101010101" pitchFamily="49" charset="-122"/>
              <a:ea typeface="楷体" panose="02010609060101010101" pitchFamily="49" charset="-122"/>
              <a:cs typeface="宋体" panose="02010600030101010101" pitchFamily="2" charset="-122"/>
            </a:endParaRPr>
          </a:p>
        </p:txBody>
      </p:sp>
      <p:sp>
        <p:nvSpPr>
          <p:cNvPr id="3" name="矩形 2"/>
          <p:cNvSpPr/>
          <p:nvPr/>
        </p:nvSpPr>
        <p:spPr>
          <a:xfrm>
            <a:off x="463297" y="2948930"/>
            <a:ext cx="7662723" cy="931024"/>
          </a:xfrm>
          <a:prstGeom prst="rect">
            <a:avLst/>
          </a:prstGeom>
        </p:spPr>
        <p:txBody>
          <a:bodyPr wrap="square" lIns="68580" tIns="34290" rIns="68580" bIns="34290">
            <a:spAutoFit/>
          </a:bodyPr>
          <a:lstStyle/>
          <a:p>
            <a:pPr indent="457200" algn="just"/>
            <a:r>
              <a:rPr lang="zh-CN" altLang="en-US" sz="2800" b="1" u="sng" dirty="0" smtClean="0">
                <a:solidFill>
                  <a:srgbClr val="FF0000"/>
                </a:solidFill>
                <a:latin typeface="楷体" panose="02010609060101010101" pitchFamily="49" charset="-122"/>
                <a:ea typeface="楷体" panose="02010609060101010101" pitchFamily="49" charset="-122"/>
              </a:rPr>
              <a:t>妈妈出门的时候，首先交代我带好家里的钥匙，后来又叮嘱我别忘了拿雨伞。</a:t>
            </a:r>
            <a:endParaRPr lang="zh-CN" altLang="en-US" sz="2800" b="1" u="sng"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347258" y="680378"/>
            <a:ext cx="4512774" cy="523220"/>
          </a:xfrm>
          <a:prstGeom prst="rect">
            <a:avLst/>
          </a:prstGeom>
        </p:spPr>
        <p:txBody>
          <a:bodyPr wrap="none">
            <a:spAutoFit/>
          </a:bodyPr>
          <a:lstStyle/>
          <a:p>
            <a:r>
              <a:rPr lang="zh-CN" altLang="en-US" sz="2800" b="1" dirty="0">
                <a:latin typeface="宋体" panose="02010600030101010101" pitchFamily="2" charset="-122"/>
                <a:ea typeface="宋体" panose="02010600030101010101" pitchFamily="2" charset="-122"/>
              </a:rPr>
              <a:t>二、请仿照例</a:t>
            </a:r>
            <a:r>
              <a:rPr lang="zh-CN" altLang="en-US" sz="2800" b="1" dirty="0" smtClean="0">
                <a:latin typeface="宋体" panose="02010600030101010101" pitchFamily="2" charset="-122"/>
                <a:ea typeface="宋体" panose="02010600030101010101" pitchFamily="2" charset="-122"/>
              </a:rPr>
              <a:t>句写</a:t>
            </a:r>
            <a:r>
              <a:rPr lang="zh-CN" altLang="en-US" sz="2800" b="1" dirty="0">
                <a:latin typeface="宋体" panose="02010600030101010101" pitchFamily="2" charset="-122"/>
                <a:ea typeface="宋体" panose="02010600030101010101" pitchFamily="2" charset="-122"/>
              </a:rPr>
              <a:t>一段话。</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843558"/>
            <a:ext cx="8568952" cy="954107"/>
          </a:xfrm>
          <a:prstGeom prst="rect">
            <a:avLst/>
          </a:prstGeom>
        </p:spPr>
        <p:txBody>
          <a:bodyPr wrap="square">
            <a:spAutoFit/>
          </a:bodyPr>
          <a:lstStyle/>
          <a:p>
            <a:pPr indent="200025" fontAlgn="base">
              <a:spcBef>
                <a:spcPct val="0"/>
              </a:spcBef>
              <a:spcAft>
                <a:spcPct val="0"/>
              </a:spcAft>
            </a:pPr>
            <a:r>
              <a:rPr lang="zh-CN" altLang="en-US" sz="2800" b="1" dirty="0" smtClean="0">
                <a:solidFill>
                  <a:srgbClr val="000000"/>
                </a:solidFill>
                <a:latin typeface="宋体" panose="02010600030101010101" pitchFamily="2" charset="-122"/>
                <a:ea typeface="宋体" panose="02010600030101010101" pitchFamily="2" charset="-122"/>
                <a:cs typeface="Times New Roman" panose="02020603050405020304" charset="0"/>
              </a:rPr>
              <a:t>   三、联系人们日常生活想一想，如果让你造纸你会选择什么材料？说说你的理由。</a:t>
            </a:r>
            <a:endParaRPr lang="zh-CN" altLang="en-US" sz="2800" b="1" dirty="0">
              <a:solidFill>
                <a:srgbClr val="000000"/>
              </a:solidFill>
              <a:latin typeface="宋体" panose="02010600030101010101" pitchFamily="2" charset="-122"/>
              <a:ea typeface="宋体" panose="02010600030101010101" pitchFamily="2" charset="-122"/>
              <a:cs typeface="Times New Roman" panose="02020603050405020304" charset="0"/>
            </a:endParaRPr>
          </a:p>
        </p:txBody>
      </p:sp>
      <p:sp>
        <p:nvSpPr>
          <p:cNvPr id="4" name="TextBox 3"/>
          <p:cNvSpPr txBox="1"/>
          <p:nvPr/>
        </p:nvSpPr>
        <p:spPr>
          <a:xfrm>
            <a:off x="2375756" y="2468528"/>
            <a:ext cx="432048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示例：草</a:t>
            </a:r>
            <a:r>
              <a:rPr lang="zh-CN" altLang="en-US" sz="2800" b="1" smtClean="0">
                <a:solidFill>
                  <a:srgbClr val="FF0000"/>
                </a:solidFill>
                <a:latin typeface="楷体" panose="02010609060101010101" pitchFamily="49" charset="-122"/>
                <a:ea typeface="楷体" panose="02010609060101010101" pitchFamily="49" charset="-122"/>
              </a:rPr>
              <a:t>、秸秆、废纸</a:t>
            </a:r>
            <a:r>
              <a:rPr lang="zh-CN" altLang="en-US" sz="2800" b="1" dirty="0" smtClean="0">
                <a:solidFill>
                  <a:srgbClr val="FF0000"/>
                </a:solidFill>
                <a:latin typeface="楷体" panose="02010609060101010101" pitchFamily="49" charset="-122"/>
                <a:ea typeface="楷体" panose="02010609060101010101" pitchFamily="49" charset="-122"/>
              </a:rPr>
              <a:t>等。 </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2943" y="1397136"/>
            <a:ext cx="614114" cy="810101"/>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黑体" panose="02010609060101010101" pitchFamily="49" charset="-122"/>
              </a:endParaRPr>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smtClean="0">
                  <a:solidFill>
                    <a:srgbClr val="FF0000"/>
                  </a:solidFill>
                  <a:latin typeface="黑体" panose="02010609060101010101" pitchFamily="49" charset="-122"/>
                  <a:ea typeface="黑体" panose="02010609060101010101" pitchFamily="49" charset="-122"/>
                </a:rPr>
                <a:t>累</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5" name="矩形 4"/>
          <p:cNvSpPr/>
          <p:nvPr/>
        </p:nvSpPr>
        <p:spPr>
          <a:xfrm>
            <a:off x="6520914" y="1560913"/>
            <a:ext cx="959237" cy="561692"/>
          </a:xfrm>
          <a:prstGeom prst="rect">
            <a:avLst/>
          </a:prstGeom>
          <a:solidFill>
            <a:srgbClr val="FDFEC3"/>
          </a:solidFill>
        </p:spPr>
        <p:txBody>
          <a:bodyPr wrap="none" lIns="68580" tIns="34290" rIns="68580" bIns="34290">
            <a:spAutoFit/>
          </a:bodyPr>
          <a:lstStyle/>
          <a:p>
            <a:r>
              <a:rPr lang="zh-CN" altLang="en-US" sz="3200" b="1" dirty="0" smtClean="0">
                <a:latin typeface="华文楷体" panose="02010600040101010101" pitchFamily="2" charset="-122"/>
                <a:ea typeface="华文楷体" panose="02010600040101010101" pitchFamily="2" charset="-122"/>
              </a:rPr>
              <a:t>劳</a:t>
            </a:r>
            <a:r>
              <a:rPr lang="zh-CN" altLang="en-US" sz="3200" b="1" dirty="0" smtClean="0">
                <a:solidFill>
                  <a:srgbClr val="FF0000"/>
                </a:solidFill>
                <a:latin typeface="华文楷体" panose="02010600040101010101" pitchFamily="2" charset="-122"/>
                <a:ea typeface="华文楷体" panose="02010600040101010101" pitchFamily="2" charset="-122"/>
              </a:rPr>
              <a:t>累</a:t>
            </a:r>
            <a:endParaRPr lang="zh-CN" altLang="en-US" sz="3200" b="1" dirty="0">
              <a:solidFill>
                <a:srgbClr val="FF0000"/>
              </a:solidFill>
              <a:latin typeface="华文楷体" panose="02010600040101010101" pitchFamily="2" charset="-122"/>
              <a:ea typeface="华文楷体" panose="02010600040101010101" pitchFamily="2" charset="-122"/>
            </a:endParaRPr>
          </a:p>
        </p:txBody>
      </p:sp>
      <p:sp>
        <p:nvSpPr>
          <p:cNvPr id="6" name="矩形 5"/>
          <p:cNvSpPr/>
          <p:nvPr/>
        </p:nvSpPr>
        <p:spPr>
          <a:xfrm>
            <a:off x="6948264" y="1135509"/>
            <a:ext cx="681918" cy="500137"/>
          </a:xfrm>
          <a:prstGeom prst="rect">
            <a:avLst/>
          </a:prstGeom>
        </p:spPr>
        <p:txBody>
          <a:bodyPr wrap="none" lIns="68580" tIns="34290" rIns="68580" bIns="34290">
            <a:spAutoFit/>
          </a:bodyPr>
          <a:lstStyle/>
          <a:p>
            <a:r>
              <a:rPr lang="en-US" altLang="zh-CN" sz="2800" dirty="0" err="1" smtClean="0">
                <a:latin typeface="黑体" panose="02010609060101010101" pitchFamily="49" charset="-122"/>
                <a:ea typeface="黑体" panose="02010609060101010101" pitchFamily="49" charset="-122"/>
              </a:rPr>
              <a:t>lèi</a:t>
            </a:r>
            <a:endParaRPr lang="zh-CN" altLang="en-US" sz="2800" dirty="0">
              <a:latin typeface="黑体" panose="02010609060101010101" pitchFamily="49" charset="-122"/>
              <a:ea typeface="黑体" panose="02010609060101010101" pitchFamily="49" charset="-122"/>
            </a:endParaRPr>
          </a:p>
        </p:txBody>
      </p:sp>
      <p:sp>
        <p:nvSpPr>
          <p:cNvPr id="9" name="矩形 8"/>
          <p:cNvSpPr/>
          <p:nvPr/>
        </p:nvSpPr>
        <p:spPr>
          <a:xfrm>
            <a:off x="1812333" y="1547696"/>
            <a:ext cx="4258217" cy="561692"/>
          </a:xfrm>
          <a:prstGeom prst="rect">
            <a:avLst/>
          </a:prstGeom>
          <a:solidFill>
            <a:schemeClr val="accent3">
              <a:lumMod val="20000"/>
              <a:lumOff val="80000"/>
            </a:schemeClr>
          </a:solidFill>
        </p:spPr>
        <p:txBody>
          <a:bodyPr wrap="none" lIns="68580" tIns="34290" rIns="68580" bIns="34290">
            <a:spAutoFit/>
          </a:bodyPr>
          <a:lstStyle/>
          <a:p>
            <a:r>
              <a:rPr lang="zh-CN" altLang="en-US" sz="3200" b="1" dirty="0" smtClean="0">
                <a:latin typeface="楷体" panose="02010609060101010101" pitchFamily="49" charset="-122"/>
                <a:ea typeface="楷体" panose="02010609060101010101" pitchFamily="49" charset="-122"/>
              </a:rPr>
              <a:t>他积</a:t>
            </a:r>
            <a:r>
              <a:rPr lang="zh-CN" altLang="en-US" sz="3200" b="1" dirty="0" smtClean="0">
                <a:solidFill>
                  <a:srgbClr val="FF0000"/>
                </a:solidFill>
                <a:latin typeface="楷体" panose="02010609060101010101" pitchFamily="49" charset="-122"/>
                <a:ea typeface="楷体" panose="02010609060101010101" pitchFamily="49" charset="-122"/>
              </a:rPr>
              <a:t>累</a:t>
            </a:r>
            <a:r>
              <a:rPr lang="zh-CN" altLang="en-US" sz="3200" b="1" dirty="0" smtClean="0">
                <a:latin typeface="楷体" panose="02010609060101010101" pitchFamily="49" charset="-122"/>
                <a:ea typeface="楷体" panose="02010609060101010101" pitchFamily="49" charset="-122"/>
              </a:rPr>
              <a:t>了前人的经验。</a:t>
            </a:r>
            <a:endParaRPr lang="zh-CN" altLang="en-US" sz="3200" b="1" dirty="0">
              <a:latin typeface="楷体" panose="02010609060101010101" pitchFamily="49" charset="-122"/>
              <a:ea typeface="楷体" panose="02010609060101010101" pitchFamily="49" charset="-122"/>
            </a:endParaRPr>
          </a:p>
        </p:txBody>
      </p:sp>
      <p:grpSp>
        <p:nvGrpSpPr>
          <p:cNvPr id="13" name="组合 12"/>
          <p:cNvGrpSpPr/>
          <p:nvPr/>
        </p:nvGrpSpPr>
        <p:grpSpPr>
          <a:xfrm>
            <a:off x="3752862" y="526257"/>
            <a:ext cx="410581" cy="377666"/>
            <a:chOff x="631825" y="5181600"/>
            <a:chExt cx="1554163" cy="1552575"/>
          </a:xfrm>
        </p:grpSpPr>
        <p:sp>
          <p:nvSpPr>
            <p:cNvPr id="1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5"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6"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7"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8"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29"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0"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1"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3"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4"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5"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6"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7"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8"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39"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0"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1"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2"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3"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4"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5"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6"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7"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8"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49"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50"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grpSp>
      <p:sp>
        <p:nvSpPr>
          <p:cNvPr id="12" name="TextBox 11"/>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sp>
        <p:nvSpPr>
          <p:cNvPr id="8" name="矩形 7"/>
          <p:cNvSpPr/>
          <p:nvPr/>
        </p:nvSpPr>
        <p:spPr>
          <a:xfrm>
            <a:off x="2650179" y="1086584"/>
            <a:ext cx="769693" cy="500137"/>
          </a:xfrm>
          <a:prstGeom prst="rect">
            <a:avLst/>
          </a:prstGeom>
        </p:spPr>
        <p:txBody>
          <a:bodyPr wrap="square" lIns="68580" tIns="34290" rIns="68580" bIns="34290">
            <a:spAutoFit/>
          </a:bodyPr>
          <a:lstStyle/>
          <a:p>
            <a:r>
              <a:rPr lang="en-US" altLang="zh-CN" sz="2800" dirty="0" err="1" smtClean="0">
                <a:latin typeface="黑体" panose="02010609060101010101" pitchFamily="49" charset="-122"/>
                <a:ea typeface="黑体" panose="02010609060101010101" pitchFamily="49" charset="-122"/>
              </a:rPr>
              <a:t>lěi</a:t>
            </a:r>
            <a:endParaRPr lang="en-US" altLang="en-US" sz="2800" dirty="0">
              <a:latin typeface="黑体" panose="02010609060101010101" pitchFamily="49" charset="-122"/>
              <a:ea typeface="黑体" panose="02010609060101010101" pitchFamily="49" charset="-122"/>
            </a:endParaRPr>
          </a:p>
        </p:txBody>
      </p:sp>
      <p:sp>
        <p:nvSpPr>
          <p:cNvPr id="23" name="矩形 22"/>
          <p:cNvSpPr/>
          <p:nvPr/>
        </p:nvSpPr>
        <p:spPr>
          <a:xfrm>
            <a:off x="1847802" y="2696458"/>
            <a:ext cx="5343488" cy="561692"/>
          </a:xfrm>
          <a:prstGeom prst="rect">
            <a:avLst/>
          </a:prstGeom>
          <a:solidFill>
            <a:schemeClr val="accent6">
              <a:lumMod val="20000"/>
              <a:lumOff val="80000"/>
            </a:schemeClr>
          </a:solidFill>
        </p:spPr>
        <p:txBody>
          <a:bodyPr wrap="square" lIns="68580" tIns="34290" rIns="68580" bIns="34290">
            <a:spAutoFit/>
          </a:bodyPr>
          <a:lstStyle/>
          <a:p>
            <a:r>
              <a:rPr lang="zh-CN" altLang="en-US" sz="3200" b="1" dirty="0" smtClean="0">
                <a:latin typeface="楷体" panose="02010609060101010101" pitchFamily="49" charset="-122"/>
                <a:ea typeface="楷体" panose="02010609060101010101" pitchFamily="49" charset="-122"/>
              </a:rPr>
              <a:t>这条鱼味道真</a:t>
            </a:r>
            <a:r>
              <a:rPr lang="zh-CN" altLang="en-US" sz="3200" b="1" dirty="0" smtClean="0">
                <a:solidFill>
                  <a:srgbClr val="FF0000"/>
                </a:solidFill>
                <a:latin typeface="楷体" panose="02010609060101010101" pitchFamily="49" charset="-122"/>
                <a:ea typeface="楷体" panose="02010609060101010101" pitchFamily="49" charset="-122"/>
              </a:rPr>
              <a:t>鲜</a:t>
            </a:r>
            <a:r>
              <a:rPr lang="zh-CN" altLang="en-US" sz="3200" b="1" dirty="0" smtClean="0">
                <a:latin typeface="楷体" panose="02010609060101010101" pitchFamily="49" charset="-122"/>
                <a:ea typeface="楷体" panose="02010609060101010101" pitchFamily="49" charset="-122"/>
              </a:rPr>
              <a:t>美。</a:t>
            </a:r>
            <a:endParaRPr lang="zh-CN" altLang="en-US" sz="3200" b="1" dirty="0">
              <a:latin typeface="楷体" panose="02010609060101010101" pitchFamily="49" charset="-122"/>
              <a:ea typeface="楷体" panose="02010609060101010101" pitchFamily="49" charset="-122"/>
            </a:endParaRPr>
          </a:p>
        </p:txBody>
      </p:sp>
      <p:grpSp>
        <p:nvGrpSpPr>
          <p:cNvPr id="11" name="组合 10"/>
          <p:cNvGrpSpPr/>
          <p:nvPr/>
        </p:nvGrpSpPr>
        <p:grpSpPr>
          <a:xfrm>
            <a:off x="912943" y="2977304"/>
            <a:ext cx="614114" cy="810101"/>
            <a:chOff x="912943" y="3087053"/>
            <a:chExt cx="614114" cy="810101"/>
          </a:xfrm>
        </p:grpSpPr>
        <p:sp>
          <p:nvSpPr>
            <p:cNvPr id="7" name="椭圆 6"/>
            <p:cNvSpPr/>
            <p:nvPr/>
          </p:nvSpPr>
          <p:spPr>
            <a:xfrm>
              <a:off x="933096" y="308705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黑体" panose="02010609060101010101" pitchFamily="49" charset="-122"/>
              </a:endParaRPr>
            </a:p>
          </p:txBody>
        </p:sp>
        <p:sp>
          <p:nvSpPr>
            <p:cNvPr id="24" name="Rectangle 2"/>
            <p:cNvSpPr>
              <a:spLocks noChangeArrowheads="1"/>
            </p:cNvSpPr>
            <p:nvPr/>
          </p:nvSpPr>
          <p:spPr bwMode="auto">
            <a:xfrm>
              <a:off x="912943" y="315706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smtClean="0">
                  <a:solidFill>
                    <a:srgbClr val="FF0000"/>
                  </a:solidFill>
                  <a:latin typeface="黑体" panose="02010609060101010101" pitchFamily="49" charset="-122"/>
                  <a:ea typeface="黑体" panose="02010609060101010101" pitchFamily="49" charset="-122"/>
                </a:rPr>
                <a:t>鲜</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32" name="矩形 31"/>
          <p:cNvSpPr/>
          <p:nvPr/>
        </p:nvSpPr>
        <p:spPr>
          <a:xfrm>
            <a:off x="4211960" y="2211710"/>
            <a:ext cx="1815809" cy="484748"/>
          </a:xfrm>
          <a:prstGeom prst="rect">
            <a:avLst/>
          </a:prstGeom>
        </p:spPr>
        <p:txBody>
          <a:bodyPr wrap="square" lIns="68580" tIns="34290" rIns="68580" bIns="34290">
            <a:spAutoFit/>
          </a:bodyPr>
          <a:lstStyle/>
          <a:p>
            <a:r>
              <a:rPr lang="en-US" sz="2700" dirty="0" err="1" smtClean="0">
                <a:latin typeface="黑体" panose="02010609060101010101" pitchFamily="49" charset="-122"/>
                <a:ea typeface="黑体" panose="02010609060101010101" pitchFamily="49" charset="-122"/>
              </a:rPr>
              <a:t>xiān</a:t>
            </a:r>
            <a:endParaRPr lang="zh-CN" altLang="en-US" sz="2800" dirty="0">
              <a:latin typeface="黑体" panose="02010609060101010101" pitchFamily="49" charset="-122"/>
              <a:ea typeface="黑体" panose="02010609060101010101" pitchFamily="49" charset="-122"/>
            </a:endParaRPr>
          </a:p>
        </p:txBody>
      </p:sp>
      <p:sp>
        <p:nvSpPr>
          <p:cNvPr id="51" name="矩形 50"/>
          <p:cNvSpPr/>
          <p:nvPr/>
        </p:nvSpPr>
        <p:spPr>
          <a:xfrm>
            <a:off x="1790933" y="3746424"/>
            <a:ext cx="5400357" cy="483870"/>
          </a:xfrm>
          <a:prstGeom prst="rect">
            <a:avLst/>
          </a:prstGeom>
          <a:solidFill>
            <a:srgbClr val="FDFEC3"/>
          </a:solidFill>
        </p:spPr>
        <p:txBody>
          <a:bodyPr wrap="square" lIns="68580" tIns="34290" rIns="68580" bIns="34290">
            <a:spAutoFit/>
          </a:bodyPr>
          <a:lstStyle/>
          <a:p>
            <a:r>
              <a:rPr lang="zh-CN" altLang="en-US" sz="2700" b="1" dirty="0" smtClean="0">
                <a:latin typeface="楷体" panose="02010609060101010101" pitchFamily="49" charset="-122"/>
                <a:ea typeface="楷体" panose="02010609060101010101" pitchFamily="49" charset="-122"/>
                <a:sym typeface="+mn-ea"/>
              </a:rPr>
              <a:t>这件事是</a:t>
            </a:r>
            <a:r>
              <a:rPr lang="zh-CN" altLang="en-US" sz="2700" b="1" dirty="0" smtClean="0">
                <a:solidFill>
                  <a:srgbClr val="FF0000"/>
                </a:solidFill>
                <a:latin typeface="楷体" panose="02010609060101010101" pitchFamily="49" charset="-122"/>
                <a:ea typeface="楷体" panose="02010609060101010101" pitchFamily="49" charset="-122"/>
                <a:sym typeface="+mn-ea"/>
              </a:rPr>
              <a:t>鲜</a:t>
            </a:r>
            <a:r>
              <a:rPr lang="zh-CN" altLang="en-US" sz="2700" b="1" dirty="0" smtClean="0">
                <a:latin typeface="楷体" panose="02010609060101010101" pitchFamily="49" charset="-122"/>
                <a:ea typeface="楷体" panose="02010609060101010101" pitchFamily="49" charset="-122"/>
                <a:sym typeface="+mn-ea"/>
              </a:rPr>
              <a:t>为人知的。</a:t>
            </a:r>
            <a:endParaRPr lang="zh-CN" altLang="en-US" sz="2700" b="1" dirty="0">
              <a:latin typeface="楷体" panose="02010609060101010101" pitchFamily="49" charset="-122"/>
              <a:ea typeface="楷体" panose="02010609060101010101" pitchFamily="49" charset="-122"/>
            </a:endParaRPr>
          </a:p>
        </p:txBody>
      </p:sp>
      <p:sp>
        <p:nvSpPr>
          <p:cNvPr id="52" name="矩形 51"/>
          <p:cNvSpPr/>
          <p:nvPr/>
        </p:nvSpPr>
        <p:spPr>
          <a:xfrm>
            <a:off x="3131840" y="3261676"/>
            <a:ext cx="830997" cy="484748"/>
          </a:xfrm>
          <a:prstGeom prst="rect">
            <a:avLst/>
          </a:prstGeom>
        </p:spPr>
        <p:txBody>
          <a:bodyPr wrap="none" lIns="68580" tIns="34290" rIns="68580" bIns="34290">
            <a:spAutoFit/>
          </a:bodyPr>
          <a:lstStyle/>
          <a:p>
            <a:r>
              <a:rPr lang="en-US" sz="2700" dirty="0" err="1" smtClean="0">
                <a:latin typeface="黑体" panose="02010609060101010101" pitchFamily="49" charset="-122"/>
                <a:ea typeface="黑体" panose="02010609060101010101" pitchFamily="49" charset="-122"/>
              </a:rPr>
              <a:t>xiǎn</a:t>
            </a:r>
            <a:endParaRPr lang="en-US" sz="27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up)">
                                      <p:cBhvr>
                                        <p:cTn id="5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9" grpId="0" bldLvl="0" animBg="1"/>
      <p:bldP spid="8" grpId="0"/>
      <p:bldP spid="23" grpId="0" bldLvl="0" animBg="1"/>
      <p:bldP spid="32" grpId="0"/>
      <p:bldP spid="51" grpId="0" bldLvl="0" animBg="1"/>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43608" y="1580555"/>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术</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339752" y="1580555"/>
            <a:ext cx="999303"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伟</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3635896" y="1580555"/>
            <a:ext cx="94452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录</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4860032" y="1580555"/>
            <a:ext cx="94452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册</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6084168" y="1580555"/>
            <a:ext cx="93547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保</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2" name="文本框 64"/>
          <p:cNvSpPr txBox="1"/>
          <p:nvPr/>
        </p:nvSpPr>
        <p:spPr>
          <a:xfrm>
            <a:off x="7308304" y="1580555"/>
            <a:ext cx="834658" cy="1084912"/>
          </a:xfrm>
          <a:prstGeom prst="rect">
            <a:avLst/>
          </a:prstGeom>
          <a:noFill/>
          <a:ln w="9525">
            <a:noFill/>
          </a:ln>
        </p:spPr>
        <p:txBody>
          <a:bodyPr wrap="square" lIns="68580" tIns="34290" rIns="68580" bIns="34290">
            <a:spAutoFit/>
          </a:bodyPr>
          <a:lstStyle/>
          <a:p>
            <a:r>
              <a:rPr lang="zh-CN" altLang="en-US" sz="6600" b="1" dirty="0" smtClean="0">
                <a:solidFill>
                  <a:srgbClr val="FF0000"/>
                </a:solidFill>
                <a:latin typeface="楷体" panose="02010609060101010101" pitchFamily="49" charset="-122"/>
                <a:ea typeface="楷体" panose="02010609060101010101" pitchFamily="49" charset="-122"/>
              </a:rPr>
              <a:t>存</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4" name="文本框 64"/>
          <p:cNvSpPr txBox="1"/>
          <p:nvPr/>
        </p:nvSpPr>
        <p:spPr>
          <a:xfrm>
            <a:off x="2416506" y="3170267"/>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验</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6" name="文本框 64"/>
          <p:cNvSpPr txBox="1"/>
          <p:nvPr/>
        </p:nvSpPr>
        <p:spPr>
          <a:xfrm>
            <a:off x="3640642" y="3170267"/>
            <a:ext cx="56681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阿</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8" name="文本框 64"/>
          <p:cNvSpPr txBox="1"/>
          <p:nvPr/>
        </p:nvSpPr>
        <p:spPr>
          <a:xfrm>
            <a:off x="4976370" y="3170267"/>
            <a:ext cx="608488"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欧</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0" name="文本框 64"/>
          <p:cNvSpPr txBox="1"/>
          <p:nvPr/>
        </p:nvSpPr>
        <p:spPr>
          <a:xfrm>
            <a:off x="6088914" y="3170267"/>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洲</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2" name="文本框 64"/>
          <p:cNvSpPr txBox="1"/>
          <p:nvPr/>
        </p:nvSpPr>
        <p:spPr>
          <a:xfrm>
            <a:off x="7385058" y="3170267"/>
            <a:ext cx="854291"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社</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9" name="组合 7"/>
          <p:cNvGrpSpPr/>
          <p:nvPr/>
        </p:nvGrpSpPr>
        <p:grpSpPr>
          <a:xfrm>
            <a:off x="7308304" y="1580555"/>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2344498" y="3169523"/>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3568634" y="3169523"/>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4864778" y="3169523"/>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6088914" y="3169523"/>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7313050" y="3169523"/>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580555"/>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575019"/>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575019"/>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575019"/>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579811"/>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a:hlinkClick r:id="rId1" action="ppaction://hlinkfile"/>
          </p:cNvPr>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68" name="图片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1678280" y="556111"/>
            <a:ext cx="335134" cy="472337"/>
          </a:xfrm>
          <a:prstGeom prst="rect">
            <a:avLst/>
          </a:prstGeom>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anose="02010609060101010101" pitchFamily="49" charset="-122"/>
            </a:endParaRPr>
          </a:p>
        </p:txBody>
      </p:sp>
      <p:grpSp>
        <p:nvGrpSpPr>
          <p:cNvPr id="2" name="组合 1"/>
          <p:cNvGrpSpPr/>
          <p:nvPr/>
        </p:nvGrpSpPr>
        <p:grpSpPr>
          <a:xfrm>
            <a:off x="1043608" y="3147814"/>
            <a:ext cx="1034257" cy="1152128"/>
            <a:chOff x="1043608" y="2931790"/>
            <a:chExt cx="1034257" cy="1152128"/>
          </a:xfrm>
        </p:grpSpPr>
        <p:sp>
          <p:nvSpPr>
            <p:cNvPr id="63" name="矩形 1"/>
            <p:cNvSpPr/>
            <p:nvPr/>
          </p:nvSpPr>
          <p:spPr>
            <a:xfrm>
              <a:off x="1043608" y="2931790"/>
              <a:ext cx="1029990" cy="1069337"/>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4" name="直接连接符 4"/>
            <p:cNvCxnSpPr/>
            <p:nvPr/>
          </p:nvCxnSpPr>
          <p:spPr>
            <a:xfrm>
              <a:off x="1043608" y="3458299"/>
              <a:ext cx="1029990" cy="0"/>
            </a:xfrm>
            <a:prstGeom prst="line">
              <a:avLst/>
            </a:prstGeom>
            <a:ln w="12700" cap="flat" cmpd="sng">
              <a:solidFill>
                <a:schemeClr val="tx1"/>
              </a:solidFill>
              <a:prstDash val="dash"/>
              <a:headEnd type="none" w="med" len="med"/>
              <a:tailEnd type="none" w="med" len="med"/>
            </a:ln>
          </p:spPr>
        </p:cxnSp>
        <p:cxnSp>
          <p:nvCxnSpPr>
            <p:cNvPr id="65" name="直接连接符 6"/>
            <p:cNvCxnSpPr/>
            <p:nvPr/>
          </p:nvCxnSpPr>
          <p:spPr>
            <a:xfrm>
              <a:off x="1559017" y="2948968"/>
              <a:ext cx="0" cy="1069337"/>
            </a:xfrm>
            <a:prstGeom prst="line">
              <a:avLst/>
            </a:prstGeom>
            <a:ln w="12700" cap="flat" cmpd="sng">
              <a:solidFill>
                <a:schemeClr val="tx1"/>
              </a:solidFill>
              <a:prstDash val="dash"/>
              <a:headEnd type="none" w="med" len="med"/>
              <a:tailEnd type="none" w="med" len="med"/>
            </a:ln>
          </p:spPr>
        </p:cxnSp>
        <p:sp>
          <p:nvSpPr>
            <p:cNvPr id="66" name="矩形 65"/>
            <p:cNvSpPr/>
            <p:nvPr/>
          </p:nvSpPr>
          <p:spPr>
            <a:xfrm>
              <a:off x="1043608" y="2975922"/>
              <a:ext cx="1034257" cy="1107996"/>
            </a:xfrm>
            <a:prstGeom prst="rect">
              <a:avLst/>
            </a:prstGeom>
          </p:spPr>
          <p:txBody>
            <a:bodyPr wrap="none">
              <a:spAutoFit/>
            </a:bodyPr>
            <a:lstStyle/>
            <a:p>
              <a:r>
                <a:rPr lang="zh-CN" altLang="en-US" sz="6600" b="1" dirty="0" smtClean="0">
                  <a:solidFill>
                    <a:srgbClr val="FF0000"/>
                  </a:solidFill>
                  <a:latin typeface="楷体" panose="02010609060101010101" pitchFamily="49" charset="-122"/>
                  <a:ea typeface="楷体" panose="02010609060101010101" pitchFamily="49" charset="-122"/>
                </a:rPr>
                <a:t>约</a:t>
              </a:r>
              <a:endParaRPr lang="zh-CN" altLang="en-US" sz="6600" dirty="0">
                <a:ea typeface="黑体" panose="02010609060101010101" pitchFamily="49" charset="-122"/>
              </a:endParaRPr>
            </a:p>
          </p:txBody>
        </p:sp>
      </p:grpSp>
      <p:sp>
        <p:nvSpPr>
          <p:cNvPr id="111" name="TextBox 110"/>
          <p:cNvSpPr txBox="1"/>
          <p:nvPr/>
        </p:nvSpPr>
        <p:spPr>
          <a:xfrm>
            <a:off x="992664" y="2614034"/>
            <a:ext cx="7416659" cy="584775"/>
          </a:xfrm>
          <a:prstGeom prst="rect">
            <a:avLst/>
          </a:prstGeom>
          <a:noFill/>
        </p:spPr>
        <p:txBody>
          <a:bodyPr wrap="square" rtlCol="0">
            <a:spAutoFit/>
          </a:bodyPr>
          <a:lstStyle/>
          <a:p>
            <a:r>
              <a:rPr lang="en-US" altLang="zh-CN" sz="3200" b="1" dirty="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yuē</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yàn</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ā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ōu</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zhōu</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shè</a:t>
            </a:r>
            <a:endParaRPr lang="zh-CN" altLang="en-US" sz="3200" b="1"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12" name="TextBox 111"/>
          <p:cNvSpPr txBox="1"/>
          <p:nvPr/>
        </p:nvSpPr>
        <p:spPr>
          <a:xfrm>
            <a:off x="1043773" y="1007659"/>
            <a:ext cx="7416659" cy="584775"/>
          </a:xfrm>
          <a:prstGeom prst="rect">
            <a:avLst/>
          </a:prstGeom>
          <a:noFill/>
        </p:spPr>
        <p:txBody>
          <a:bodyPr wrap="square" rtlCol="0">
            <a:spAutoFit/>
          </a:bodyPr>
          <a:lstStyle/>
          <a:p>
            <a:r>
              <a:rPr lang="en-US" altLang="zh-CN" sz="3200" b="1" dirty="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shù</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wěi</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lù</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cè</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bǎo</a:t>
            </a:r>
            <a:r>
              <a:rPr lang="en-US" altLang="zh-CN" sz="3200" b="1" dirty="0" smtClean="0">
                <a:latin typeface="汉语拼音" panose="020B0604020202020204" pitchFamily="34" charset="0"/>
                <a:ea typeface="黑体" panose="02010609060101010101" pitchFamily="49" charset="-122"/>
                <a:cs typeface="汉语拼音" panose="020B0604020202020204" pitchFamily="34" charset="0"/>
              </a:rPr>
              <a:t>     </a:t>
            </a:r>
            <a:r>
              <a:rPr lang="en-US" altLang="zh-CN" sz="3200" b="1" dirty="0" err="1" smtClean="0">
                <a:latin typeface="汉语拼音" panose="020B0604020202020204" pitchFamily="34" charset="0"/>
                <a:ea typeface="黑体" panose="02010609060101010101" pitchFamily="49" charset="-122"/>
                <a:cs typeface="汉语拼音" panose="020B0604020202020204" pitchFamily="34" charset="0"/>
              </a:rPr>
              <a:t>cún</a:t>
            </a:r>
            <a:endParaRPr lang="zh-CN" altLang="en-US" sz="3200" b="1" dirty="0">
              <a:latin typeface="汉语拼音" panose="020B0604020202020204" pitchFamily="34" charset="0"/>
              <a:ea typeface="黑体" panose="02010609060101010101" pitchFamily="49" charset="-122"/>
              <a:cs typeface="汉语拼音"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12"/>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1" grpId="1"/>
      <p:bldP spid="112" grpId="0"/>
      <p:bldP spid="1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5720" y="2355725"/>
            <a:ext cx="2304967" cy="1926917"/>
          </a:xfrm>
          <a:prstGeom prst="rect">
            <a:avLst/>
          </a:prstGeom>
        </p:spPr>
      </p:pic>
      <p:cxnSp>
        <p:nvCxnSpPr>
          <p:cNvPr id="56" name="直线连接符 75"/>
          <p:cNvCxnSpPr/>
          <p:nvPr/>
        </p:nvCxnSpPr>
        <p:spPr>
          <a:xfrm flipV="1">
            <a:off x="665695" y="3282510"/>
            <a:ext cx="1725865" cy="98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7" name="文本框 64"/>
          <p:cNvSpPr txBox="1"/>
          <p:nvPr/>
        </p:nvSpPr>
        <p:spPr>
          <a:xfrm>
            <a:off x="605610" y="2848182"/>
            <a:ext cx="1728192" cy="438582"/>
          </a:xfrm>
          <a:prstGeom prst="rect">
            <a:avLst/>
          </a:prstGeom>
          <a:noFill/>
          <a:ln w="9525">
            <a:noFill/>
          </a:ln>
        </p:spPr>
        <p:txBody>
          <a:bodyPr wrap="square" lIns="68580" tIns="34290" rIns="68580" bIns="34290">
            <a:spAutoFit/>
          </a:bodyPr>
          <a:lstStyle/>
          <a:p>
            <a:pPr eaLnBrk="1" hangingPunct="1"/>
            <a:r>
              <a:rPr lang="zh-CN" altLang="en-US" sz="2400" b="1" dirty="0" smtClean="0">
                <a:solidFill>
                  <a:schemeClr val="accent2">
                    <a:lumMod val="75000"/>
                  </a:schemeClr>
                </a:solidFill>
                <a:latin typeface="楷体" panose="02010609060101010101" pitchFamily="49" charset="-122"/>
                <a:ea typeface="楷体" panose="02010609060101010101" pitchFamily="49" charset="-122"/>
              </a:rPr>
              <a:t>半包围结构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pic>
        <p:nvPicPr>
          <p:cNvPr id="59" name="图片 5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15505" y="481970"/>
            <a:ext cx="2304967" cy="1926917"/>
          </a:xfrm>
          <a:prstGeom prst="rect">
            <a:avLst/>
          </a:prstGeom>
        </p:spPr>
      </p:pic>
      <p:cxnSp>
        <p:nvCxnSpPr>
          <p:cNvPr id="60" name="直线连接符 75"/>
          <p:cNvCxnSpPr/>
          <p:nvPr/>
        </p:nvCxnSpPr>
        <p:spPr>
          <a:xfrm flipV="1">
            <a:off x="6895480" y="1408755"/>
            <a:ext cx="1725865" cy="98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61" name="文本框 64"/>
          <p:cNvSpPr txBox="1"/>
          <p:nvPr/>
        </p:nvSpPr>
        <p:spPr>
          <a:xfrm>
            <a:off x="6835395" y="974427"/>
            <a:ext cx="1728192" cy="438581"/>
          </a:xfrm>
          <a:prstGeom prst="rect">
            <a:avLst/>
          </a:prstGeom>
          <a:noFill/>
          <a:ln w="9525">
            <a:noFill/>
          </a:ln>
        </p:spPr>
        <p:txBody>
          <a:bodyPr wrap="square" lIns="68580" tIns="34290" rIns="68580" bIns="34290">
            <a:spAutoFit/>
          </a:bodyPr>
          <a:lstStyle/>
          <a:p>
            <a:pPr eaLnBrk="1" hangingPunct="1"/>
            <a:r>
              <a:rPr lang="zh-CN" altLang="en-US" sz="2400" b="1" dirty="0" smtClean="0">
                <a:solidFill>
                  <a:schemeClr val="accent2">
                    <a:lumMod val="75000"/>
                  </a:schemeClr>
                </a:solidFill>
                <a:latin typeface="楷体" panose="02010609060101010101" pitchFamily="49" charset="-122"/>
                <a:ea typeface="楷体" panose="02010609060101010101" pitchFamily="49" charset="-122"/>
              </a:rPr>
              <a:t>  独体字</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61946" y="2532706"/>
            <a:ext cx="2304967" cy="1926917"/>
          </a:xfrm>
          <a:prstGeom prst="rect">
            <a:avLst/>
          </a:prstGeom>
        </p:spPr>
      </p:pic>
      <p:cxnSp>
        <p:nvCxnSpPr>
          <p:cNvPr id="84" name="直线连接符 75"/>
          <p:cNvCxnSpPr/>
          <p:nvPr/>
        </p:nvCxnSpPr>
        <p:spPr>
          <a:xfrm flipV="1">
            <a:off x="7041921" y="3459491"/>
            <a:ext cx="1725865" cy="986"/>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802" y="2211710"/>
            <a:ext cx="3115462" cy="2376264"/>
          </a:xfrm>
          <a:prstGeom prst="rect">
            <a:avLst/>
          </a:prstGeom>
        </p:spPr>
      </p:pic>
      <p:sp>
        <p:nvSpPr>
          <p:cNvPr id="87" name="文本框 64"/>
          <p:cNvSpPr txBox="1"/>
          <p:nvPr/>
        </p:nvSpPr>
        <p:spPr>
          <a:xfrm>
            <a:off x="3738205" y="2704166"/>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88" name="文本框 64"/>
          <p:cNvSpPr txBox="1"/>
          <p:nvPr/>
        </p:nvSpPr>
        <p:spPr>
          <a:xfrm>
            <a:off x="1875279" y="869253"/>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录</a:t>
            </a:r>
            <a:endParaRPr lang="zh-CN" altLang="en-US" sz="3600" b="1" dirty="0">
              <a:latin typeface="楷体" panose="02010609060101010101" pitchFamily="49" charset="-122"/>
              <a:ea typeface="楷体" panose="02010609060101010101" pitchFamily="49" charset="-122"/>
            </a:endParaRPr>
          </a:p>
        </p:txBody>
      </p:sp>
      <p:sp>
        <p:nvSpPr>
          <p:cNvPr id="89" name="文本框 64"/>
          <p:cNvSpPr txBox="1"/>
          <p:nvPr/>
        </p:nvSpPr>
        <p:spPr>
          <a:xfrm>
            <a:off x="323528" y="869170"/>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术</a:t>
            </a:r>
            <a:endParaRPr lang="zh-CN" altLang="en-US" sz="3600" b="1" dirty="0">
              <a:latin typeface="楷体" panose="02010609060101010101" pitchFamily="49" charset="-122"/>
              <a:ea typeface="楷体" panose="02010609060101010101" pitchFamily="49" charset="-122"/>
            </a:endParaRPr>
          </a:p>
        </p:txBody>
      </p:sp>
      <p:sp>
        <p:nvSpPr>
          <p:cNvPr id="90" name="文本框 64"/>
          <p:cNvSpPr txBox="1"/>
          <p:nvPr/>
        </p:nvSpPr>
        <p:spPr>
          <a:xfrm>
            <a:off x="3315439" y="869170"/>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保</a:t>
            </a:r>
            <a:endParaRPr lang="zh-CN" altLang="en-US" sz="3600" b="1" dirty="0">
              <a:latin typeface="楷体" panose="02010609060101010101" pitchFamily="49" charset="-122"/>
              <a:ea typeface="楷体" panose="02010609060101010101" pitchFamily="49" charset="-122"/>
            </a:endParaRPr>
          </a:p>
        </p:txBody>
      </p:sp>
      <p:sp>
        <p:nvSpPr>
          <p:cNvPr id="91" name="文本框 64"/>
          <p:cNvSpPr txBox="1"/>
          <p:nvPr/>
        </p:nvSpPr>
        <p:spPr>
          <a:xfrm>
            <a:off x="1131414" y="869307"/>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伟</a:t>
            </a:r>
            <a:endParaRPr lang="zh-CN" altLang="en-US" sz="3600" b="1" dirty="0">
              <a:latin typeface="楷体" panose="02010609060101010101" pitchFamily="49" charset="-122"/>
              <a:ea typeface="楷体" panose="02010609060101010101" pitchFamily="49" charset="-122"/>
            </a:endParaRPr>
          </a:p>
        </p:txBody>
      </p:sp>
      <p:sp>
        <p:nvSpPr>
          <p:cNvPr id="92" name="文本框 64"/>
          <p:cNvSpPr txBox="1"/>
          <p:nvPr/>
        </p:nvSpPr>
        <p:spPr>
          <a:xfrm>
            <a:off x="1155199" y="1579691"/>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验</a:t>
            </a:r>
            <a:endParaRPr lang="zh-CN" altLang="en-US" sz="3600" b="1" dirty="0">
              <a:latin typeface="楷体" panose="02010609060101010101" pitchFamily="49" charset="-122"/>
              <a:ea typeface="楷体" panose="02010609060101010101" pitchFamily="49" charset="-122"/>
            </a:endParaRPr>
          </a:p>
        </p:txBody>
      </p:sp>
      <p:sp>
        <p:nvSpPr>
          <p:cNvPr id="93" name="文本框 64"/>
          <p:cNvSpPr txBox="1"/>
          <p:nvPr/>
        </p:nvSpPr>
        <p:spPr>
          <a:xfrm>
            <a:off x="4107527" y="843558"/>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存</a:t>
            </a:r>
            <a:endParaRPr lang="zh-CN" altLang="en-US" sz="3600" b="1" dirty="0">
              <a:latin typeface="楷体" panose="02010609060101010101" pitchFamily="49" charset="-122"/>
              <a:ea typeface="楷体" panose="02010609060101010101" pitchFamily="49" charset="-122"/>
            </a:endParaRPr>
          </a:p>
        </p:txBody>
      </p:sp>
      <p:sp>
        <p:nvSpPr>
          <p:cNvPr id="96" name="文本框 64"/>
          <p:cNvSpPr txBox="1"/>
          <p:nvPr/>
        </p:nvSpPr>
        <p:spPr>
          <a:xfrm>
            <a:off x="6981836" y="3025163"/>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9" name="文本框 64"/>
          <p:cNvSpPr txBox="1"/>
          <p:nvPr/>
        </p:nvSpPr>
        <p:spPr>
          <a:xfrm>
            <a:off x="363111" y="1577556"/>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约</a:t>
            </a:r>
            <a:endParaRPr lang="zh-CN" altLang="en-US" sz="3600" b="1" dirty="0">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909317" y="195486"/>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grpSp>
        <p:nvGrpSpPr>
          <p:cNvPr id="102" name="组合 101"/>
          <p:cNvGrpSpPr/>
          <p:nvPr/>
        </p:nvGrpSpPr>
        <p:grpSpPr>
          <a:xfrm>
            <a:off x="3419872" y="26749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grpSp>
      <p:cxnSp>
        <p:nvCxnSpPr>
          <p:cNvPr id="135" name="直线连接符 5"/>
          <p:cNvCxnSpPr/>
          <p:nvPr/>
        </p:nvCxnSpPr>
        <p:spPr>
          <a:xfrm>
            <a:off x="3489756" y="3139480"/>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2" name="文本框 64"/>
          <p:cNvSpPr txBox="1"/>
          <p:nvPr/>
        </p:nvSpPr>
        <p:spPr>
          <a:xfrm>
            <a:off x="1905409" y="1590499"/>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阿</a:t>
            </a:r>
            <a:endParaRPr lang="zh-CN" altLang="en-US" sz="3600" b="1" dirty="0">
              <a:latin typeface="楷体" panose="02010609060101010101" pitchFamily="49" charset="-122"/>
              <a:ea typeface="楷体" panose="02010609060101010101" pitchFamily="49" charset="-122"/>
            </a:endParaRPr>
          </a:p>
        </p:txBody>
      </p:sp>
      <p:sp>
        <p:nvSpPr>
          <p:cNvPr id="53" name="文本框 64"/>
          <p:cNvSpPr txBox="1"/>
          <p:nvPr/>
        </p:nvSpPr>
        <p:spPr>
          <a:xfrm>
            <a:off x="2595359" y="1577556"/>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欧</a:t>
            </a:r>
            <a:endParaRPr lang="zh-CN" altLang="en-US" sz="3600" b="1" dirty="0">
              <a:latin typeface="楷体" panose="02010609060101010101" pitchFamily="49" charset="-122"/>
              <a:ea typeface="楷体" panose="02010609060101010101" pitchFamily="49" charset="-122"/>
            </a:endParaRPr>
          </a:p>
        </p:txBody>
      </p:sp>
      <p:sp>
        <p:nvSpPr>
          <p:cNvPr id="58" name="文本框 64"/>
          <p:cNvSpPr txBox="1"/>
          <p:nvPr/>
        </p:nvSpPr>
        <p:spPr>
          <a:xfrm>
            <a:off x="2555776" y="869170"/>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册</a:t>
            </a:r>
            <a:endParaRPr lang="zh-CN" altLang="en-US" sz="3600" b="1" dirty="0">
              <a:latin typeface="楷体" panose="02010609060101010101" pitchFamily="49" charset="-122"/>
              <a:ea typeface="楷体" panose="02010609060101010101" pitchFamily="49" charset="-122"/>
            </a:endParaRPr>
          </a:p>
        </p:txBody>
      </p:sp>
      <p:sp>
        <p:nvSpPr>
          <p:cNvPr id="63" name="文本框 64"/>
          <p:cNvSpPr txBox="1"/>
          <p:nvPr/>
        </p:nvSpPr>
        <p:spPr>
          <a:xfrm>
            <a:off x="3315439" y="1563638"/>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洲</a:t>
            </a:r>
            <a:endParaRPr lang="zh-CN" altLang="en-US" sz="3600" b="1" dirty="0">
              <a:latin typeface="楷体" panose="02010609060101010101" pitchFamily="49" charset="-122"/>
              <a:ea typeface="楷体" panose="02010609060101010101" pitchFamily="49" charset="-122"/>
            </a:endParaRPr>
          </a:p>
        </p:txBody>
      </p:sp>
      <p:sp>
        <p:nvSpPr>
          <p:cNvPr id="64" name="文本框 64"/>
          <p:cNvSpPr txBox="1"/>
          <p:nvPr/>
        </p:nvSpPr>
        <p:spPr>
          <a:xfrm>
            <a:off x="4114933" y="1581094"/>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社</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61111E-6 -5.24853E-7 L 0.71493 0.14449 " pathEditMode="relative" rAng="0" ptsTypes="AA">
                                      <p:cBhvr>
                                        <p:cTn id="6" dur="2000" fill="hold"/>
                                        <p:tgtEl>
                                          <p:spTgt spid="89"/>
                                        </p:tgtEl>
                                        <p:attrNameLst>
                                          <p:attrName>ppt_x</p:attrName>
                                          <p:attrName>ppt_y</p:attrName>
                                        </p:attrNameLst>
                                      </p:cBhvr>
                                      <p:rCtr x="35747" y="722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44444E-6 -5.24853E-7 L 0.24063 0.4665 " pathEditMode="relative" rAng="0" ptsTypes="AA">
                                      <p:cBhvr>
                                        <p:cTn id="10" dur="2000" fill="hold"/>
                                        <p:tgtEl>
                                          <p:spTgt spid="91"/>
                                        </p:tgtEl>
                                        <p:attrNameLst>
                                          <p:attrName>ppt_x</p:attrName>
                                          <p:attrName>ppt_y</p:attrName>
                                        </p:attrNameLst>
                                      </p:cBhvr>
                                      <p:rCtr x="12031" y="2331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1.94444E-6 -5.24853E-7 L 0.62396 0.53659 " pathEditMode="relative" rAng="0" ptsTypes="AA">
                                      <p:cBhvr>
                                        <p:cTn id="14" dur="2000" fill="hold"/>
                                        <p:tgtEl>
                                          <p:spTgt spid="88"/>
                                        </p:tgtEl>
                                        <p:attrNameLst>
                                          <p:attrName>ppt_x</p:attrName>
                                          <p:attrName>ppt_y</p:attrName>
                                        </p:attrNameLst>
                                      </p:cBhvr>
                                      <p:rCtr x="31198" y="26829"/>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61111E-6 -5.24853E-7 L 0.56528 0.14449 " pathEditMode="relative" rAng="0" ptsTypes="AA">
                                      <p:cBhvr>
                                        <p:cTn id="18" dur="2000" fill="hold"/>
                                        <p:tgtEl>
                                          <p:spTgt spid="58"/>
                                        </p:tgtEl>
                                        <p:attrNameLst>
                                          <p:attrName>ppt_x</p:attrName>
                                          <p:attrName>ppt_y</p:attrName>
                                        </p:attrNameLst>
                                      </p:cBhvr>
                                      <p:rCtr x="28264" y="7224"/>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3.33333E-6 -5.24853E-7 L 0.07275 0.4665 " pathEditMode="relative" rAng="0" ptsTypes="AA">
                                      <p:cBhvr>
                                        <p:cTn id="22" dur="2000" fill="hold"/>
                                        <p:tgtEl>
                                          <p:spTgt spid="90"/>
                                        </p:tgtEl>
                                        <p:attrNameLst>
                                          <p:attrName>ppt_x</p:attrName>
                                          <p:attrName>ppt_y</p:attrName>
                                        </p:attrNameLst>
                                      </p:cBhvr>
                                      <p:rCtr x="3628" y="23310"/>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4.72222E-6 -1.99136E-6 L -0.329 0.51374 " pathEditMode="relative" rAng="0" ptsTypes="AA">
                                      <p:cBhvr>
                                        <p:cTn id="26" dur="2000" fill="hold"/>
                                        <p:tgtEl>
                                          <p:spTgt spid="93"/>
                                        </p:tgtEl>
                                        <p:attrNameLst>
                                          <p:attrName>ppt_x</p:attrName>
                                          <p:attrName>ppt_y</p:attrName>
                                        </p:attrNameLst>
                                      </p:cBhvr>
                                      <p:rCtr x="-16458" y="25687"/>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33333E-6 2.65514E-6 L 0.46649 0.31491 " pathEditMode="relative" rAng="0" ptsTypes="AA">
                                      <p:cBhvr>
                                        <p:cTn id="30" dur="2000" fill="hold"/>
                                        <p:tgtEl>
                                          <p:spTgt spid="99"/>
                                        </p:tgtEl>
                                        <p:attrNameLst>
                                          <p:attrName>ppt_x</p:attrName>
                                          <p:attrName>ppt_y</p:attrName>
                                        </p:attrNameLst>
                                      </p:cBhvr>
                                      <p:rCtr x="23316" y="15746"/>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1.38889E-6 3.91788E-6 L 0.45069 0.32849 " pathEditMode="relative" rAng="0" ptsTypes="AA">
                                      <p:cBhvr>
                                        <p:cTn id="34" dur="2000" fill="hold"/>
                                        <p:tgtEl>
                                          <p:spTgt spid="92"/>
                                        </p:tgtEl>
                                        <p:attrNameLst>
                                          <p:attrName>ppt_x</p:attrName>
                                          <p:attrName>ppt_y</p:attrName>
                                        </p:attrNameLst>
                                      </p:cBhvr>
                                      <p:rCtr x="22535" y="16425"/>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3.33333E-6 2.75702E-6 L 0.16389 0.4384 " pathEditMode="relative" rAng="0" ptsTypes="AA">
                                      <p:cBhvr>
                                        <p:cTn id="38" dur="2000" fill="hold"/>
                                        <p:tgtEl>
                                          <p:spTgt spid="52"/>
                                        </p:tgtEl>
                                        <p:attrNameLst>
                                          <p:attrName>ppt_x</p:attrName>
                                          <p:attrName>ppt_y</p:attrName>
                                        </p:attrNameLst>
                                      </p:cBhvr>
                                      <p:rCtr x="8194" y="21920"/>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3.88889E-6 2.65514E-6 L 0.15938 0.42698 " pathEditMode="relative" rAng="0" ptsTypes="AA">
                                      <p:cBhvr>
                                        <p:cTn id="42" dur="2000" fill="hold"/>
                                        <p:tgtEl>
                                          <p:spTgt spid="53"/>
                                        </p:tgtEl>
                                        <p:attrNameLst>
                                          <p:attrName>ppt_x</p:attrName>
                                          <p:attrName>ppt_y</p:attrName>
                                        </p:attrNameLst>
                                      </p:cBhvr>
                                      <p:rCtr x="7969" y="21334"/>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3.33333E-6 1.29052E-6 L 0.14358 0.42976 " pathEditMode="relative" rAng="0" ptsTypes="AA">
                                      <p:cBhvr>
                                        <p:cTn id="46" dur="2000" fill="hold"/>
                                        <p:tgtEl>
                                          <p:spTgt spid="63"/>
                                        </p:tgtEl>
                                        <p:attrNameLst>
                                          <p:attrName>ppt_x</p:attrName>
                                          <p:attrName>ppt_y</p:attrName>
                                        </p:attrNameLst>
                                      </p:cBhvr>
                                      <p:rCtr x="7170" y="21488"/>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0" nodeType="clickEffect">
                                  <p:stCondLst>
                                    <p:cond delay="0"/>
                                  </p:stCondLst>
                                  <p:childTnLst>
                                    <p:animMotion origin="layout" path="M 2.77778E-7 -4.81939E-6 L 0.12708 0.42637 " pathEditMode="relative" rAng="0" ptsTypes="AA">
                                      <p:cBhvr>
                                        <p:cTn id="50" dur="2000" fill="hold"/>
                                        <p:tgtEl>
                                          <p:spTgt spid="64"/>
                                        </p:tgtEl>
                                        <p:attrNameLst>
                                          <p:attrName>ppt_x</p:attrName>
                                          <p:attrName>ppt_y</p:attrName>
                                        </p:attrNameLst>
                                      </p:cBhvr>
                                      <p:rCtr x="6354" y="213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9" grpId="0"/>
      <p:bldP spid="52" grpId="0"/>
      <p:bldP spid="53" grpId="0"/>
      <p:bldP spid="58" grpId="0"/>
      <p:bldP spid="63"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grpSp>
        <p:nvGrpSpPr>
          <p:cNvPr id="102" name="组合 101"/>
          <p:cNvGrpSpPr/>
          <p:nvPr/>
        </p:nvGrpSpPr>
        <p:grpSpPr>
          <a:xfrm>
            <a:off x="3419872" y="62753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ea typeface="黑体" panose="02010609060101010101" pitchFamily="49" charset="-122"/>
              </a:endParaRPr>
            </a:p>
          </p:txBody>
        </p:sp>
      </p:grpSp>
      <p:sp>
        <p:nvSpPr>
          <p:cNvPr id="38" name="TextBox 37"/>
          <p:cNvSpPr txBox="1"/>
          <p:nvPr/>
        </p:nvSpPr>
        <p:spPr>
          <a:xfrm>
            <a:off x="467544" y="1275606"/>
            <a:ext cx="4104456" cy="1361911"/>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加一加</a:t>
            </a:r>
            <a:r>
              <a:rPr lang="zh-CN" altLang="en-US" sz="2800"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亻</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呆</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保</a:t>
            </a:r>
            <a:endParaRPr lang="en-US" altLang="zh-CN" sz="2800" dirty="0" smtClean="0">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亻</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韦</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伟</a:t>
            </a:r>
            <a:endParaRPr lang="en-US" altLang="zh-CN" sz="2800" dirty="0">
              <a:latin typeface="黑体" panose="02010609060101010101" pitchFamily="49" charset="-122"/>
              <a:ea typeface="黑体" panose="02010609060101010101" pitchFamily="49" charset="-122"/>
            </a:endParaRPr>
          </a:p>
        </p:txBody>
      </p:sp>
      <p:sp>
        <p:nvSpPr>
          <p:cNvPr id="40" name="TextBox 39"/>
          <p:cNvSpPr txBox="1"/>
          <p:nvPr/>
        </p:nvSpPr>
        <p:spPr>
          <a:xfrm>
            <a:off x="432685" y="2843883"/>
            <a:ext cx="1763051" cy="715581"/>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字理识字</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sp>
        <p:nvSpPr>
          <p:cNvPr id="42" name="TextBox 41"/>
          <p:cNvSpPr txBox="1"/>
          <p:nvPr/>
        </p:nvSpPr>
        <p:spPr>
          <a:xfrm>
            <a:off x="2411760" y="2859782"/>
            <a:ext cx="530531" cy="614592"/>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册</a:t>
            </a:r>
            <a:endParaRPr lang="en-US" altLang="zh-CN" sz="2800" dirty="0">
              <a:latin typeface="黑体" panose="02010609060101010101" pitchFamily="49" charset="-122"/>
              <a:ea typeface="黑体" panose="02010609060101010101" pitchFamily="49" charset="-122"/>
            </a:endParaRPr>
          </a:p>
        </p:txBody>
      </p:sp>
      <p:sp>
        <p:nvSpPr>
          <p:cNvPr id="43" name="TextBox 42"/>
          <p:cNvSpPr txBox="1"/>
          <p:nvPr/>
        </p:nvSpPr>
        <p:spPr>
          <a:xfrm>
            <a:off x="1979712" y="3795886"/>
            <a:ext cx="6317468" cy="715581"/>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会意字。若干“简”编在一起叫“册”。</a:t>
            </a:r>
            <a:r>
              <a:rPr lang="en-US" altLang="zh-CN" sz="2800" dirty="0" smtClean="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pic>
        <p:nvPicPr>
          <p:cNvPr id="69633" name="Picture 1"/>
          <p:cNvPicPr>
            <a:picLocks noChangeAspect="1" noChangeArrowheads="1"/>
          </p:cNvPicPr>
          <p:nvPr/>
        </p:nvPicPr>
        <p:blipFill>
          <a:blip r:embed="rId1" cstate="print"/>
          <a:srcRect/>
          <a:stretch>
            <a:fillRect/>
          </a:stretch>
        </p:blipFill>
        <p:spPr bwMode="auto">
          <a:xfrm>
            <a:off x="3131840" y="2931790"/>
            <a:ext cx="535388" cy="626212"/>
          </a:xfrm>
          <a:prstGeom prst="rect">
            <a:avLst/>
          </a:prstGeom>
          <a:noFill/>
          <a:ln w="9525">
            <a:noFill/>
            <a:miter lim="800000"/>
            <a:headEnd/>
            <a:tailEnd/>
          </a:ln>
        </p:spPr>
      </p:pic>
      <p:pic>
        <p:nvPicPr>
          <p:cNvPr id="69635" name="Picture 3" descr="http://www.vividict.com/UserFiles/Image/==BB--zhiwu==/--BBC--zhu(zu)--/034ce/51li00.gif"/>
          <p:cNvPicPr>
            <a:picLocks noChangeAspect="1" noChangeArrowheads="1"/>
          </p:cNvPicPr>
          <p:nvPr/>
        </p:nvPicPr>
        <p:blipFill>
          <a:blip r:embed="rId2" cstate="print"/>
          <a:srcRect/>
          <a:stretch>
            <a:fillRect/>
          </a:stretch>
        </p:blipFill>
        <p:spPr bwMode="auto">
          <a:xfrm>
            <a:off x="3995936" y="3003798"/>
            <a:ext cx="480911" cy="498722"/>
          </a:xfrm>
          <a:prstGeom prst="rect">
            <a:avLst/>
          </a:prstGeom>
          <a:noFill/>
        </p:spPr>
      </p:pic>
      <p:pic>
        <p:nvPicPr>
          <p:cNvPr id="69637" name="Picture 5" descr="http://www.vividict.com/UserFiles/Image/==BB--zhiwu==/--BBC--zhu(zu)--/034ce/52li00.gif"/>
          <p:cNvPicPr>
            <a:picLocks noChangeAspect="1" noChangeArrowheads="1"/>
          </p:cNvPicPr>
          <p:nvPr/>
        </p:nvPicPr>
        <p:blipFill>
          <a:blip r:embed="rId3" cstate="print"/>
          <a:srcRect/>
          <a:stretch>
            <a:fillRect/>
          </a:stretch>
        </p:blipFill>
        <p:spPr bwMode="auto">
          <a:xfrm>
            <a:off x="4788024" y="3147814"/>
            <a:ext cx="628435" cy="384044"/>
          </a:xfrm>
          <a:prstGeom prst="rect">
            <a:avLst/>
          </a:prstGeom>
          <a:noFill/>
        </p:spPr>
      </p:pic>
      <p:sp>
        <p:nvSpPr>
          <p:cNvPr id="47" name="TextBox 46"/>
          <p:cNvSpPr txBox="1"/>
          <p:nvPr/>
        </p:nvSpPr>
        <p:spPr>
          <a:xfrm>
            <a:off x="5436096" y="2859782"/>
            <a:ext cx="530531" cy="807913"/>
          </a:xfrm>
          <a:prstGeom prst="rect">
            <a:avLst/>
          </a:prstGeom>
          <a:noFill/>
        </p:spPr>
        <p:txBody>
          <a:bodyPr wrap="square" lIns="68580" tIns="34290" rIns="68580" bIns="34290"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册</a:t>
            </a:r>
            <a:endParaRPr lang="en-US" altLang="zh-CN" sz="3200" dirty="0">
              <a:latin typeface="楷体" panose="02010609060101010101" pitchFamily="49" charset="-122"/>
              <a:ea typeface="楷体" panose="02010609060101010101" pitchFamily="49" charset="-122"/>
            </a:endParaRPr>
          </a:p>
        </p:txBody>
      </p:sp>
      <p:pic>
        <p:nvPicPr>
          <p:cNvPr id="69638" name="Picture 6"/>
          <p:cNvPicPr>
            <a:picLocks noChangeAspect="1" noChangeArrowheads="1"/>
          </p:cNvPicPr>
          <p:nvPr/>
        </p:nvPicPr>
        <p:blipFill>
          <a:blip r:embed="rId4" cstate="print"/>
          <a:srcRect/>
          <a:stretch>
            <a:fillRect/>
          </a:stretch>
        </p:blipFill>
        <p:spPr bwMode="auto">
          <a:xfrm>
            <a:off x="3852267" y="1347614"/>
            <a:ext cx="2447925" cy="1457325"/>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9638"/>
                                        </p:tgtEl>
                                        <p:attrNameLst>
                                          <p:attrName>style.visibility</p:attrName>
                                        </p:attrNameLst>
                                      </p:cBhvr>
                                      <p:to>
                                        <p:strVal val="visible"/>
                                      </p:to>
                                    </p:set>
                                    <p:animEffect transition="in" filter="blinds(horizontal)">
                                      <p:cBhvr>
                                        <p:cTn id="12" dur="500"/>
                                        <p:tgtEl>
                                          <p:spTgt spid="696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9633"/>
                                        </p:tgtEl>
                                        <p:attrNameLst>
                                          <p:attrName>style.visibility</p:attrName>
                                        </p:attrNameLst>
                                      </p:cBhvr>
                                      <p:to>
                                        <p:strVal val="visible"/>
                                      </p:to>
                                    </p:set>
                                    <p:animEffect transition="in" filter="blinds(horizontal)">
                                      <p:cBhvr>
                                        <p:cTn id="27" dur="500"/>
                                        <p:tgtEl>
                                          <p:spTgt spid="69633"/>
                                        </p:tgtEl>
                                      </p:cBhvr>
                                    </p:animEffect>
                                  </p:childTnLst>
                                </p:cTn>
                              </p:par>
                              <p:par>
                                <p:cTn id="28" presetID="3" presetClass="entr" presetSubtype="10" fill="hold" nodeType="withEffect">
                                  <p:stCondLst>
                                    <p:cond delay="0"/>
                                  </p:stCondLst>
                                  <p:childTnLst>
                                    <p:set>
                                      <p:cBhvr>
                                        <p:cTn id="29" dur="1" fill="hold">
                                          <p:stCondLst>
                                            <p:cond delay="0"/>
                                          </p:stCondLst>
                                        </p:cTn>
                                        <p:tgtEl>
                                          <p:spTgt spid="69635"/>
                                        </p:tgtEl>
                                        <p:attrNameLst>
                                          <p:attrName>style.visibility</p:attrName>
                                        </p:attrNameLst>
                                      </p:cBhvr>
                                      <p:to>
                                        <p:strVal val="visible"/>
                                      </p:to>
                                    </p:set>
                                    <p:animEffect transition="in" filter="blinds(horizontal)">
                                      <p:cBhvr>
                                        <p:cTn id="30" dur="500"/>
                                        <p:tgtEl>
                                          <p:spTgt spid="69635"/>
                                        </p:tgtEl>
                                      </p:cBhvr>
                                    </p:animEffect>
                                  </p:childTnLst>
                                </p:cTn>
                              </p:par>
                              <p:par>
                                <p:cTn id="31" presetID="3" presetClass="entr" presetSubtype="10" fill="hold" nodeType="withEffect">
                                  <p:stCondLst>
                                    <p:cond delay="0"/>
                                  </p:stCondLst>
                                  <p:childTnLst>
                                    <p:set>
                                      <p:cBhvr>
                                        <p:cTn id="32" dur="1" fill="hold">
                                          <p:stCondLst>
                                            <p:cond delay="0"/>
                                          </p:stCondLst>
                                        </p:cTn>
                                        <p:tgtEl>
                                          <p:spTgt spid="69637"/>
                                        </p:tgtEl>
                                        <p:attrNameLst>
                                          <p:attrName>style.visibility</p:attrName>
                                        </p:attrNameLst>
                                      </p:cBhvr>
                                      <p:to>
                                        <p:strVal val="visible"/>
                                      </p:to>
                                    </p:set>
                                    <p:animEffect transition="in" filter="blinds(horizontal)">
                                      <p:cBhvr>
                                        <p:cTn id="33" dur="500"/>
                                        <p:tgtEl>
                                          <p:spTgt spid="6963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barn(inVertical)">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barn(inVertical)">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P spid="47" grpId="0"/>
    </p:bldLst>
  </p:timing>
</p:sld>
</file>

<file path=ppt/tags/tag1.xml><?xml version="1.0" encoding="utf-8"?>
<p:tagLst xmlns:p="http://schemas.openxmlformats.org/presentationml/2006/main">
  <p:tag name="KSO_WPP_MARK_KEY" val="26c5f47a-00f7-4332-b85d-3b720d8a8dea"/>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3113</Words>
  <Application>WPS 演示</Application>
  <PresentationFormat>全屏显示(16:9)</PresentationFormat>
  <Paragraphs>520</Paragraphs>
  <Slides>52</Slides>
  <Notes>10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52</vt:i4>
      </vt:variant>
    </vt:vector>
  </HeadingPairs>
  <TitlesOfParts>
    <vt:vector size="74" baseType="lpstr">
      <vt:lpstr>Arial</vt:lpstr>
      <vt:lpstr>宋体</vt:lpstr>
      <vt:lpstr>Wingdings</vt:lpstr>
      <vt:lpstr>黑体</vt:lpstr>
      <vt:lpstr>Heiti SC Light</vt:lpstr>
      <vt:lpstr>微软雅黑</vt:lpstr>
      <vt:lpstr>楷体</vt:lpstr>
      <vt:lpstr>Tahoma</vt:lpstr>
      <vt:lpstr>华文新魏</vt:lpstr>
      <vt:lpstr>Kaiti SC</vt:lpstr>
      <vt:lpstr>幼圆</vt:lpstr>
      <vt:lpstr>华文楷体</vt:lpstr>
      <vt:lpstr>汉语拼音</vt:lpstr>
      <vt:lpstr>Times New Roman</vt:lpstr>
      <vt:lpstr>Impact</vt:lpstr>
      <vt:lpstr>Calibri</vt:lpstr>
      <vt:lpstr>Arial Unicode MS</vt:lpstr>
      <vt:lpstr>迷你简毡笔黑</vt:lpstr>
      <vt:lpstr>Songti SC</vt:lpstr>
      <vt:lpstr>新宋体</vt:lpstr>
      <vt:lpstr>Xingkai SC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98</cp:revision>
  <dcterms:created xsi:type="dcterms:W3CDTF">2017-03-17T02:28:00Z</dcterms:created>
  <dcterms:modified xsi:type="dcterms:W3CDTF">2022-12-30T13:42:10Z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42A6D7D74E6448D7A49B625BC159AA6D</vt:lpwstr>
  </property>
</Properties>
</file>