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48"/>
  </p:handoutMasterIdLst>
  <p:sldIdLst>
    <p:sldId id="523" r:id="rId3"/>
    <p:sldId id="1003" r:id="rId5"/>
    <p:sldId id="1087" r:id="rId6"/>
    <p:sldId id="634" r:id="rId7"/>
    <p:sldId id="1153" r:id="rId8"/>
    <p:sldId id="1077" r:id="rId9"/>
    <p:sldId id="748" r:id="rId10"/>
    <p:sldId id="586" r:id="rId11"/>
    <p:sldId id="1133" r:id="rId12"/>
    <p:sldId id="1164" r:id="rId13"/>
    <p:sldId id="1162" r:id="rId14"/>
    <p:sldId id="1129" r:id="rId15"/>
    <p:sldId id="1138" r:id="rId16"/>
    <p:sldId id="1130" r:id="rId17"/>
    <p:sldId id="1132" r:id="rId18"/>
    <p:sldId id="1160" r:id="rId19"/>
    <p:sldId id="1167" r:id="rId20"/>
    <p:sldId id="1150" r:id="rId21"/>
    <p:sldId id="1168" r:id="rId22"/>
    <p:sldId id="1095" r:id="rId23"/>
    <p:sldId id="1096" r:id="rId24"/>
    <p:sldId id="1097" r:id="rId25"/>
    <p:sldId id="1098" r:id="rId26"/>
    <p:sldId id="1099" r:id="rId27"/>
    <p:sldId id="1101" r:id="rId28"/>
    <p:sldId id="1103" r:id="rId29"/>
    <p:sldId id="1154" r:id="rId30"/>
    <p:sldId id="1156" r:id="rId31"/>
    <p:sldId id="1104" r:id="rId32"/>
    <p:sldId id="1108" r:id="rId33"/>
    <p:sldId id="1107" r:id="rId34"/>
    <p:sldId id="1163" r:id="rId35"/>
    <p:sldId id="1159" r:id="rId36"/>
    <p:sldId id="1112" r:id="rId37"/>
    <p:sldId id="1158" r:id="rId38"/>
    <p:sldId id="1113" r:id="rId39"/>
    <p:sldId id="1139" r:id="rId40"/>
    <p:sldId id="1161" r:id="rId41"/>
    <p:sldId id="1140" r:id="rId42"/>
    <p:sldId id="1141" r:id="rId43"/>
    <p:sldId id="1142" r:id="rId44"/>
    <p:sldId id="1143" r:id="rId45"/>
    <p:sldId id="1144" r:id="rId46"/>
    <p:sldId id="1151" r:id="rId47"/>
  </p:sldIdLst>
  <p:sldSz cx="9144000" cy="5143500" type="screen16x9"/>
  <p:notesSz cx="6858000" cy="9144000"/>
  <p:embeddedFontLst>
    <p:embeddedFont>
      <p:font typeface="微软雅黑" panose="020B0503020204020204" charset="-122"/>
      <p:regular r:id="rId52"/>
    </p:embeddedFont>
    <p:embeddedFont>
      <p:font typeface="楷体" panose="02010609060101010101" pitchFamily="49" charset="-122"/>
      <p:regular r:id="rId53"/>
    </p:embeddedFont>
    <p:embeddedFont>
      <p:font typeface="幼圆" panose="02010509060101010101" pitchFamily="49" charset="-122"/>
      <p:regular r:id="rId54"/>
    </p:embeddedFont>
    <p:embeddedFont>
      <p:font typeface="汉语拼音" panose="020B0604020202020204" pitchFamily="34" charset="0"/>
      <p:regular r:id="rId55"/>
    </p:embeddedFont>
    <p:embeddedFont>
      <p:font typeface="黑体" panose="02010609060101010101" pitchFamily="49" charset="-122"/>
      <p:regular r:id="rId56"/>
    </p:embeddedFont>
    <p:embeddedFont>
      <p:font typeface="Impact" panose="020B0806030902050204" charset="0"/>
      <p:regular r:id="rId57"/>
    </p:embeddedFont>
    <p:embeddedFont>
      <p:font typeface="Calibri" panose="020F0502020204030204" charset="0"/>
      <p:regular r:id="rId58"/>
      <p:bold r:id="rId59"/>
      <p:italic r:id="rId60"/>
      <p:boldItalic r:id="rId61"/>
    </p:embeddedFont>
    <p:embeddedFont>
      <p:font typeface="楷体_GB2312" panose="02010609030101010101" pitchFamily="49" charset="-122"/>
      <p:regular r:id="rId62"/>
    </p:embeddedFont>
    <p:embeddedFont>
      <p:font typeface="方正卡通简体" panose="03000509000000000000" pitchFamily="65" charset="-122"/>
      <p:regular r:id="rId63"/>
    </p:embeddedFont>
  </p:embeddedFontLst>
  <p:custDataLst>
    <p:tags r:id="rId64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2" userDrawn="1">
          <p15:clr>
            <a:srgbClr val="A4A3A4"/>
          </p15:clr>
        </p15:guide>
        <p15:guide id="2" pos="57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B050"/>
    <a:srgbClr val="00FF00"/>
    <a:srgbClr val="FF0000"/>
    <a:srgbClr val="FF00FF"/>
    <a:srgbClr val="0066FF"/>
    <a:srgbClr val="A38302"/>
    <a:srgbClr val="FEFCDE"/>
    <a:srgbClr val="FFFF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98" autoAdjust="0"/>
    <p:restoredTop sz="94667" autoAdjust="0"/>
  </p:normalViewPr>
  <p:slideViewPr>
    <p:cSldViewPr>
      <p:cViewPr>
        <p:scale>
          <a:sx n="100" d="100"/>
          <a:sy n="100" d="100"/>
        </p:scale>
        <p:origin x="-750" y="-294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60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4" Type="http://schemas.openxmlformats.org/officeDocument/2006/relationships/tags" Target="tags/tag15.xml"/><Relationship Id="rId63" Type="http://schemas.openxmlformats.org/officeDocument/2006/relationships/font" Target="fonts/font12.fntdata"/><Relationship Id="rId62" Type="http://schemas.openxmlformats.org/officeDocument/2006/relationships/font" Target="fonts/font11.fntdata"/><Relationship Id="rId61" Type="http://schemas.openxmlformats.org/officeDocument/2006/relationships/font" Target="fonts/font10.fntdata"/><Relationship Id="rId60" Type="http://schemas.openxmlformats.org/officeDocument/2006/relationships/font" Target="fonts/font9.fntdata"/><Relationship Id="rId6" Type="http://schemas.openxmlformats.org/officeDocument/2006/relationships/slide" Target="slides/slide3.xml"/><Relationship Id="rId59" Type="http://schemas.openxmlformats.org/officeDocument/2006/relationships/font" Target="fonts/font8.fntdata"/><Relationship Id="rId58" Type="http://schemas.openxmlformats.org/officeDocument/2006/relationships/font" Target="fonts/font7.fntdata"/><Relationship Id="rId57" Type="http://schemas.openxmlformats.org/officeDocument/2006/relationships/font" Target="fonts/font6.fntdata"/><Relationship Id="rId56" Type="http://schemas.openxmlformats.org/officeDocument/2006/relationships/font" Target="fonts/font5.fntdata"/><Relationship Id="rId55" Type="http://schemas.openxmlformats.org/officeDocument/2006/relationships/font" Target="fonts/font4.fntdata"/><Relationship Id="rId54" Type="http://schemas.openxmlformats.org/officeDocument/2006/relationships/font" Target="fonts/font3.fntdata"/><Relationship Id="rId53" Type="http://schemas.openxmlformats.org/officeDocument/2006/relationships/font" Target="fonts/font2.fntdata"/><Relationship Id="rId52" Type="http://schemas.openxmlformats.org/officeDocument/2006/relationships/font" Target="fonts/font1.fntdata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2.xml"/><Relationship Id="rId49" Type="http://schemas.openxmlformats.org/officeDocument/2006/relationships/presProps" Target="presProps.xml"/><Relationship Id="rId48" Type="http://schemas.openxmlformats.org/officeDocument/2006/relationships/handoutMaster" Target="handoutMasters/handoutMaster1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74625"/>
            <a:ext cx="7886700" cy="757238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810125"/>
            <a:ext cx="20574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F9CEB77-3A5C-4750-89CD-1F0F6B8CE66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810125"/>
            <a:ext cx="30861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810125"/>
            <a:ext cx="20574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2526204-0B23-4960-A3A0-EE9D1E5FE0F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74625"/>
            <a:ext cx="7886700" cy="757238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810125"/>
            <a:ext cx="20574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F9CEB77-3A5C-4750-89CD-1F0F6B8CE66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810125"/>
            <a:ext cx="30861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810125"/>
            <a:ext cx="20574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2526204-0B23-4960-A3A0-EE9D1E5FE0F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74625"/>
            <a:ext cx="7886700" cy="757238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810125"/>
            <a:ext cx="20574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F9CEB77-3A5C-4750-89CD-1F0F6B8CE66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810125"/>
            <a:ext cx="30861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810125"/>
            <a:ext cx="20574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2526204-0B23-4960-A3A0-EE9D1E5FE0F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74625"/>
            <a:ext cx="7886700" cy="757238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810125"/>
            <a:ext cx="20574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F9CEB77-3A5C-4750-89CD-1F0F6B8CE66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810125"/>
            <a:ext cx="30861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810125"/>
            <a:ext cx="20574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2526204-0B23-4960-A3A0-EE9D1E5FE0F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3.png"/><Relationship Id="rId26" Type="http://schemas.openxmlformats.org/officeDocument/2006/relationships/image" Target="../media/image2.png"/><Relationship Id="rId25" Type="http://schemas.openxmlformats.org/officeDocument/2006/relationships/image" Target="../media/image1.png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6" name="Picture 6"/>
          <p:cNvPicPr>
            <a:picLocks noChangeAspect="1" noChangeArrowheads="1"/>
          </p:cNvPicPr>
          <p:nvPr userDrawn="1"/>
        </p:nvPicPr>
        <p:blipFill>
          <a:blip r:embed="rId25" cstate="print"/>
          <a:srcRect l="5126" r="4079" b="21777"/>
          <a:stretch>
            <a:fillRect/>
          </a:stretch>
        </p:blipFill>
        <p:spPr bwMode="auto">
          <a:xfrm>
            <a:off x="1" y="4371950"/>
            <a:ext cx="9143999" cy="7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363233" y="92978"/>
            <a:ext cx="8963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b="1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11</a:t>
            </a:r>
            <a:r>
              <a:rPr kumimoji="1" lang="zh-CN" altLang="en-US" sz="1200" b="1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  赵州桥</a:t>
            </a:r>
            <a:endParaRPr kumimoji="1" lang="zh-CN" altLang="en-US" sz="1200" b="1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0" y="4095750"/>
            <a:ext cx="4600575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7" cstate="print"/>
          <a:srcRect/>
          <a:stretch>
            <a:fillRect/>
          </a:stretch>
        </p:blipFill>
        <p:spPr bwMode="auto">
          <a:xfrm flipH="1">
            <a:off x="4571999" y="4095750"/>
            <a:ext cx="45720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4.xml"/><Relationship Id="rId6" Type="http://schemas.openxmlformats.org/officeDocument/2006/relationships/slide" Target="slide15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microsoft.com/office/2007/relationships/hdphoto" Target="../media/image5.wdp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jpe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hyperlink" Target="&#19971;&#24425;&#19977;&#19979;&#23383;&#35789;&#21548;&#20889;11&#36213;&#24030;&#26725;.mp4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23.png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hyperlink" Target="&#38142;&#25509;1&#65306;&#30707;&#21280;.pptx#1.%20PowerPoint%20&#28436;&#31034;&#25991;&#31295;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hyperlink" Target="&#19971;&#24425;-&#20154;&#25945;&#29256;-&#19977;&#19979;-11-&#36213;&#24030;&#26725;.mp4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3.xml"/><Relationship Id="rId1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tags" Target="../tags/tag4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6.xml"/><Relationship Id="rId1" Type="http://schemas.openxmlformats.org/officeDocument/2006/relationships/image" Target="../media/image29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7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6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jpe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8.xml"/><Relationship Id="rId2" Type="http://schemas.openxmlformats.org/officeDocument/2006/relationships/slide" Target="slide7.xml"/><Relationship Id="rId1" Type="http://schemas.openxmlformats.org/officeDocument/2006/relationships/slide" Target="slide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9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10.xml"/><Relationship Id="rId1" Type="http://schemas.openxmlformats.org/officeDocument/2006/relationships/image" Target="../media/image1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tags" Target="../tags/tag11.xml"/><Relationship Id="rId1" Type="http://schemas.openxmlformats.org/officeDocument/2006/relationships/slide" Target="slide3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3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12.xml"/><Relationship Id="rId1" Type="http://schemas.openxmlformats.org/officeDocument/2006/relationships/image" Target="../media/image17.png"/></Relationships>
</file>

<file path=ppt/slides/_rels/slide3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2.xml"/><Relationship Id="rId5" Type="http://schemas.openxmlformats.org/officeDocument/2006/relationships/tags" Target="../tags/tag13.xml"/><Relationship Id="rId4" Type="http://schemas.openxmlformats.org/officeDocument/2006/relationships/image" Target="../media/image37.jpeg"/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image" Target="../media/image34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tags" Target="../tags/tag1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8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.png"/><Relationship Id="rId1" Type="http://schemas.openxmlformats.org/officeDocument/2006/relationships/hyperlink" Target="&#19977;&#19979;&#29983;&#23383;&#35270;&#39057;11&#36213;&#24030;&#26725;.mp4" TargetMode="Externa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0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1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timgsa.baidu.com/timg?image&amp;quality=80&amp;size=b9999_10000&amp;sec=1568265988004&amp;di=c4cb736eb890ac3598e8bb049eecc10c&amp;imgtype=0&amp;src=http%3A%2F%2Fgss0.baidu.com%2F9vo3dSag_xI4khGko9WTAnF6hhy%2Flvpics%2Fh%3D800%2Fsign%3D97301f990c2442a7b10ef0a5e143ad95%2F29381f30e924b899a0605c226d061d950a7bf64f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 bwMode="auto">
          <a:xfrm>
            <a:off x="-36512" y="-41076"/>
            <a:ext cx="9217024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4820" y="87475"/>
            <a:ext cx="1026248" cy="489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 flipH="1">
            <a:off x="-36512" y="87502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161281" y="91230"/>
            <a:ext cx="169469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b="1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   语文   三年级   下册</a:t>
            </a:r>
            <a:endParaRPr kumimoji="1" lang="zh-CN" altLang="en-US" sz="1200" b="1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23867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630648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文本框 15">
            <a:hlinkClick r:id="rId5" action="ppaction://hlinksldjump"/>
          </p:cNvPr>
          <p:cNvSpPr txBox="1"/>
          <p:nvPr/>
        </p:nvSpPr>
        <p:spPr>
          <a:xfrm>
            <a:off x="7275010" y="422793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7" name="文本框 14">
            <a:hlinkClick r:id="rId6" action="ppaction://hlinksldjump"/>
          </p:cNvPr>
          <p:cNvSpPr txBox="1"/>
          <p:nvPr/>
        </p:nvSpPr>
        <p:spPr>
          <a:xfrm>
            <a:off x="7275010" y="4619912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2555776" y="987573"/>
            <a:ext cx="3804650" cy="992579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60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11 </a:t>
            </a:r>
            <a:r>
              <a:rPr lang="zh-CN" altLang="en-US" sz="60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赵州桥</a:t>
            </a:r>
            <a:endParaRPr lang="zh-CN" altLang="en-US" sz="60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3"/>
          <p:cNvGrpSpPr/>
          <p:nvPr/>
        </p:nvGrpSpPr>
        <p:grpSpPr bwMode="auto">
          <a:xfrm>
            <a:off x="1403350" y="382588"/>
            <a:ext cx="6076950" cy="4310062"/>
            <a:chOff x="1199431" y="382872"/>
            <a:chExt cx="6076950" cy="4309567"/>
          </a:xfrm>
        </p:grpSpPr>
        <p:sp>
          <p:nvSpPr>
            <p:cNvPr id="7" name="TextBox 1"/>
            <p:cNvSpPr txBox="1">
              <a:spLocks noChangeArrowheads="1"/>
            </p:cNvSpPr>
            <p:nvPr/>
          </p:nvSpPr>
          <p:spPr bwMode="auto">
            <a:xfrm>
              <a:off x="3287663" y="4169219"/>
              <a:ext cx="1627369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0000FF"/>
                  </a:solidFill>
                  <a:latin typeface="黑体" panose="02010609060101010101" pitchFamily="49" charset="-122"/>
                </a:rPr>
                <a:t>气势雄伟</a:t>
              </a:r>
              <a:endPara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</a:endParaRPr>
            </a:p>
          </p:txBody>
        </p:sp>
        <p:pic>
          <p:nvPicPr>
            <p:cNvPr id="8" name="Picture 4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99431" y="382872"/>
              <a:ext cx="6076950" cy="379838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6"/>
          <p:cNvSpPr txBox="1"/>
          <p:nvPr/>
        </p:nvSpPr>
        <p:spPr>
          <a:xfrm>
            <a:off x="1475656" y="1491630"/>
            <a:ext cx="6768752" cy="1212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课</a:t>
            </a:r>
            <a:r>
              <a:rPr lang="zh-CN" altLang="en-US" sz="2800" noProof="1" smtClean="0">
                <a:latin typeface="黑体" panose="02010609060101010101" pitchFamily="49" charset="-122"/>
                <a:ea typeface="黑体" panose="02010609060101010101" pitchFamily="49" charset="-122"/>
              </a:rPr>
              <a:t>文是怎样描写赵州桥的特点的呢？我们下节课再学习。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 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854" y="1306867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4"/>
          <p:cNvSpPr txBox="1"/>
          <p:nvPr/>
        </p:nvSpPr>
        <p:spPr>
          <a:xfrm>
            <a:off x="624428" y="411510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20" y="464186"/>
            <a:ext cx="366860" cy="456339"/>
          </a:xfrm>
          <a:prstGeom prst="rect">
            <a:avLst/>
          </a:prstGeom>
        </p:spPr>
      </p:pic>
      <p:sp>
        <p:nvSpPr>
          <p:cNvPr id="9" name="内容占位符 2"/>
          <p:cNvSpPr txBox="1">
            <a:spLocks noChangeArrowheads="1"/>
          </p:cNvSpPr>
          <p:nvPr/>
        </p:nvSpPr>
        <p:spPr bwMode="auto">
          <a:xfrm>
            <a:off x="443607" y="1350416"/>
            <a:ext cx="9024937" cy="3957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一、读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句子，看拼音，写词语。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黑体" panose="02010609060101010101" pitchFamily="49" charset="-122"/>
              </a:rPr>
              <a:t>  </a:t>
            </a:r>
            <a:r>
              <a:rPr lang="en-US" altLang="zh-CN" sz="2400" dirty="0" smtClean="0">
                <a:latin typeface="黑体" panose="02010609060101010101" pitchFamily="49" charset="-122"/>
              </a:rPr>
              <a:t>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座</a:t>
            </a:r>
            <a:r>
              <a:rPr lang="en-US" altLang="zh-CN" sz="24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hénɡ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kuà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       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在洨河上的</a:t>
            </a:r>
            <a:r>
              <a:rPr lang="en-US" altLang="zh-CN" sz="24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jiān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ɡù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     )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的赵州桥是隋朝的石匠李春</a:t>
            </a:r>
            <a:r>
              <a:rPr lang="en-US" altLang="zh-CN" sz="24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shè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jì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      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和参加建造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的。它的</a:t>
            </a:r>
            <a:r>
              <a:rPr lang="en-US" altLang="zh-CN" sz="24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lán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bǎn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）上雕刻着精美的</a:t>
            </a:r>
            <a:r>
              <a:rPr lang="en-US" altLang="zh-CN" sz="2400" b="1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tú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àn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    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赵州桥是我国</a:t>
            </a:r>
            <a:r>
              <a:rPr lang="en-US" altLang="zh-CN" sz="24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bǎo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ɡuì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     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的历史遗产。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5"/>
          <p:cNvSpPr txBox="1">
            <a:spLocks noChangeArrowheads="1"/>
          </p:cNvSpPr>
          <p:nvPr/>
        </p:nvSpPr>
        <p:spPr bwMode="auto">
          <a:xfrm>
            <a:off x="3263900" y="1925195"/>
            <a:ext cx="134461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ts val="24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横跨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6"/>
          <p:cNvSpPr txBox="1">
            <a:spLocks noChangeArrowheads="1"/>
          </p:cNvSpPr>
          <p:nvPr/>
        </p:nvSpPr>
        <p:spPr bwMode="auto">
          <a:xfrm>
            <a:off x="7416824" y="1925195"/>
            <a:ext cx="1344613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ts val="24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坚固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7"/>
          <p:cNvSpPr txBox="1">
            <a:spLocks noChangeArrowheads="1"/>
          </p:cNvSpPr>
          <p:nvPr/>
        </p:nvSpPr>
        <p:spPr bwMode="auto">
          <a:xfrm>
            <a:off x="5424140" y="2427510"/>
            <a:ext cx="134461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ts val="24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设计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8"/>
          <p:cNvSpPr txBox="1">
            <a:spLocks noChangeArrowheads="1"/>
          </p:cNvSpPr>
          <p:nvPr/>
        </p:nvSpPr>
        <p:spPr bwMode="auto">
          <a:xfrm>
            <a:off x="3096344" y="3003574"/>
            <a:ext cx="134461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ts val="24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栏板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824160"/>
            <a:ext cx="1987550" cy="105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文本框 5"/>
          <p:cNvSpPr txBox="1">
            <a:spLocks noChangeArrowheads="1"/>
          </p:cNvSpPr>
          <p:nvPr/>
        </p:nvSpPr>
        <p:spPr bwMode="auto">
          <a:xfrm>
            <a:off x="7344816" y="3003574"/>
            <a:ext cx="134461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ts val="24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图案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5"/>
          <p:cNvSpPr txBox="1">
            <a:spLocks noChangeArrowheads="1"/>
          </p:cNvSpPr>
          <p:nvPr/>
        </p:nvSpPr>
        <p:spPr bwMode="auto">
          <a:xfrm>
            <a:off x="3600400" y="3581379"/>
            <a:ext cx="134461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ts val="24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宝贵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  <p:bldP spid="16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76238" y="627534"/>
            <a:ext cx="8713787" cy="26776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二、读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读写写。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伟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壮丽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坚固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美观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气势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磅礴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美轮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雕梁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画栋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富丽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堂皇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巧夺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天工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别具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匠心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长虹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卧波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金碧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辉煌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亭台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楼阁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固若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金汤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160562" y="1476147"/>
            <a:ext cx="81915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347864" y="1476147"/>
            <a:ext cx="81915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292080" y="1476147"/>
            <a:ext cx="81915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596336" y="1476147"/>
            <a:ext cx="81915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160562" y="2124219"/>
            <a:ext cx="81915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75856" y="2124219"/>
            <a:ext cx="81915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292080" y="2124219"/>
            <a:ext cx="81915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596336" y="2124219"/>
            <a:ext cx="81915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160562" y="2772291"/>
            <a:ext cx="81915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75856" y="2772291"/>
            <a:ext cx="81915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292080" y="2772291"/>
            <a:ext cx="81915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596336" y="2772291"/>
            <a:ext cx="81915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83568" y="546234"/>
            <a:ext cx="194421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三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、连线。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62980" y="1347614"/>
            <a:ext cx="4104456" cy="2522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雄伟的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智慧的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稳定的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3968" y="1419622"/>
            <a:ext cx="4104456" cy="2522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结构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赵州桥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结晶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771800" y="1923678"/>
            <a:ext cx="1440160" cy="82935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699792" y="2787774"/>
            <a:ext cx="1440160" cy="82935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2699792" y="2067694"/>
            <a:ext cx="1656184" cy="158417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6338015" y="3704357"/>
            <a:ext cx="2338441" cy="472337"/>
            <a:chOff x="6338015" y="3704357"/>
            <a:chExt cx="2338441" cy="472337"/>
          </a:xfrm>
        </p:grpSpPr>
        <p:sp>
          <p:nvSpPr>
            <p:cNvPr id="12" name="TextBox 11">
              <a:hlinkClick r:id="rId1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6338015" y="3720946"/>
              <a:ext cx="1398053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latin typeface="Kaiti SC" panose="02010600040101010101" pitchFamily="2" charset="-122"/>
                  <a:ea typeface="Kaiti SC" panose="02010600040101010101" pitchFamily="2" charset="-122"/>
                </a:rPr>
                <a:t>字词听写</a:t>
              </a:r>
              <a:endParaRPr lang="zh-CN" altLang="en-US" sz="2400" b="1" dirty="0">
                <a:latin typeface="Kaiti SC" panose="02010600040101010101" pitchFamily="2" charset="-122"/>
                <a:ea typeface="Kaiti SC" panose="02010600040101010101" pitchFamily="2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25386" y="3770381"/>
              <a:ext cx="351070" cy="380165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57708">
              <a:off x="7851344" y="3704357"/>
              <a:ext cx="335134" cy="47233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5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17052" y="0"/>
            <a:ext cx="9161052" cy="5143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42255" y="1691732"/>
            <a:ext cx="7632849" cy="1763560"/>
          </a:xfrm>
          <a:prstGeom prst="rect">
            <a:avLst/>
          </a:prstGeom>
          <a:solidFill>
            <a:schemeClr val="bg1">
              <a:alpha val="69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上节课我们学习了生字，初步了解了赵州桥，这节课让我们继续和作者一起荡舟洨河，去领略赵州桥独特的美。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77" y="546963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文本框 11"/>
          <p:cNvSpPr txBox="1"/>
          <p:nvPr/>
        </p:nvSpPr>
        <p:spPr>
          <a:xfrm>
            <a:off x="333190" y="536227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8" y="1131590"/>
            <a:ext cx="1444017" cy="2069379"/>
          </a:xfrm>
          <a:prstGeom prst="rect">
            <a:avLst/>
          </a:prstGeom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218056" y="1608972"/>
            <a:ext cx="6048672" cy="128400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朗读第一自然段，试着勾画出这一段中关于赵州桥的信息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4" y="464186"/>
            <a:ext cx="366861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98561" y="555526"/>
            <a:ext cx="1808508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accent6">
                <a:lumMod val="20000"/>
                <a:lumOff val="80000"/>
              </a:schemeClr>
            </a:solidFill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地理位置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70569" y="1245168"/>
            <a:ext cx="8065591" cy="1772793"/>
          </a:xfrm>
          <a:prstGeom prst="rect">
            <a:avLst/>
          </a:prstGeom>
          <a:noFill/>
          <a:ln w="9525">
            <a:noFill/>
            <a:miter lim="800000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河北省赵县的洨河上，有一座世界闻名的石拱桥，叫安济桥，又叫赵州桥。它是隋朝的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hlinkClick r:id="rId1" action="ppaction://hlinkpres?slideindex=1&amp;slidetitle=PowerPoint 演示文稿"/>
              </a:rPr>
              <a:t>石匠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李春设计和参加建造的，到现在已经有一千四百多年了。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Freeform 24"/>
          <p:cNvSpPr/>
          <p:nvPr/>
        </p:nvSpPr>
        <p:spPr bwMode="gray">
          <a:xfrm rot="9586429" flipV="1">
            <a:off x="2114231" y="859701"/>
            <a:ext cx="394469" cy="831041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>
            <a:gsLst>
              <a:gs pos="0">
                <a:srgbClr val="0000FF"/>
              </a:gs>
              <a:gs pos="100000">
                <a:srgbClr val="00FF00"/>
              </a:gs>
            </a:gsLst>
            <a:lin ang="5400000" scaled="0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190649" y="1677216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~~~~~~~~~~~~~~~~~~~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71169" y="2253280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~~~~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959672" y="2234116"/>
            <a:ext cx="15764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~~~~~~~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3720189" y="3017961"/>
            <a:ext cx="1627369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建桥年代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7311329" y="721948"/>
            <a:ext cx="906017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地位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8103417" y="3017961"/>
            <a:ext cx="645047" cy="138499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设计者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5827976" y="3693440"/>
            <a:ext cx="1627369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历史悠久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871169" y="2738172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~~~~~~~~~~~~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Freeform 24"/>
          <p:cNvSpPr/>
          <p:nvPr/>
        </p:nvSpPr>
        <p:spPr bwMode="gray">
          <a:xfrm rot="15428902" flipV="1">
            <a:off x="7101699" y="1033071"/>
            <a:ext cx="394469" cy="831041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>
            <a:gsLst>
              <a:gs pos="0">
                <a:srgbClr val="0000FF"/>
              </a:gs>
              <a:gs pos="100000">
                <a:srgbClr val="00FF00"/>
              </a:gs>
            </a:gsLst>
            <a:lin ang="5400000" scaled="0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5950866" y="1658052"/>
            <a:ext cx="15764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~~~~~~~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Freeform 24"/>
          <p:cNvSpPr/>
          <p:nvPr/>
        </p:nvSpPr>
        <p:spPr bwMode="gray">
          <a:xfrm rot="5217913" flipV="1">
            <a:off x="5386512" y="2277843"/>
            <a:ext cx="561604" cy="884170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>
            <a:gsLst>
              <a:gs pos="0">
                <a:srgbClr val="0000FF"/>
              </a:gs>
              <a:gs pos="100000">
                <a:srgbClr val="00FF00"/>
              </a:gs>
            </a:gsLst>
            <a:lin ang="5400000" scaled="0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Freeform 24"/>
          <p:cNvSpPr/>
          <p:nvPr/>
        </p:nvSpPr>
        <p:spPr bwMode="gray">
          <a:xfrm rot="205821" flipV="1">
            <a:off x="7752283" y="2446026"/>
            <a:ext cx="394469" cy="831041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>
            <a:gsLst>
              <a:gs pos="0">
                <a:srgbClr val="0000FF"/>
              </a:gs>
              <a:gs pos="100000">
                <a:srgbClr val="00FF00"/>
              </a:gs>
            </a:gsLst>
            <a:lin ang="5400000" scaled="0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" name="Freeform 24"/>
          <p:cNvSpPr/>
          <p:nvPr/>
        </p:nvSpPr>
        <p:spPr bwMode="gray">
          <a:xfrm rot="3035256" flipV="1">
            <a:off x="6694543" y="2845871"/>
            <a:ext cx="394469" cy="831041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>
            <a:gsLst>
              <a:gs pos="0">
                <a:srgbClr val="0000FF"/>
              </a:gs>
              <a:gs pos="100000">
                <a:srgbClr val="00FF00"/>
              </a:gs>
            </a:gsLst>
            <a:lin ang="5400000" scaled="0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1478681" y="2253280"/>
            <a:ext cx="3528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~~~~~~~~~~~~~~~~~~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1579504" y="3189384"/>
            <a:ext cx="906017" cy="5232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别名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Freeform 24"/>
          <p:cNvSpPr/>
          <p:nvPr/>
        </p:nvSpPr>
        <p:spPr bwMode="gray">
          <a:xfrm rot="2933121" flipV="1">
            <a:off x="2000214" y="2464834"/>
            <a:ext cx="394469" cy="831041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>
            <a:gsLst>
              <a:gs pos="0">
                <a:srgbClr val="0000FF"/>
              </a:gs>
              <a:gs pos="100000">
                <a:srgbClr val="00FF00"/>
              </a:gs>
            </a:gsLst>
            <a:lin ang="5400000" scaled="0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3" grpId="0"/>
      <p:bldP spid="14" grpId="0"/>
      <p:bldP spid="15" grpId="0"/>
      <p:bldP spid="16" grpId="0" animBg="1"/>
      <p:bldP spid="17" grpId="0" animBg="1"/>
      <p:bldP spid="18" grpId="0" animBg="1"/>
      <p:bldP spid="19" grpId="0" animBg="1"/>
      <p:bldP spid="20" grpId="0"/>
      <p:bldP spid="21" grpId="0" animBg="1"/>
      <p:bldP spid="22" grpId="0"/>
      <p:bldP spid="23" grpId="0" animBg="1"/>
      <p:bldP spid="24" grpId="0" animBg="1"/>
      <p:bldP spid="25" grpId="0" animBg="1"/>
      <p:bldP spid="26" grpId="0"/>
      <p:bldP spid="27" grpId="0" animBg="1"/>
      <p:bldP spid="2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55776" y="1131590"/>
            <a:ext cx="5832648" cy="1634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自读课文第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自然段，说说赵州桥在设计上有什么特点？这样设计有什么好处？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69" y="630822"/>
            <a:ext cx="2040143" cy="292366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235575" y="764887"/>
            <a:ext cx="4301177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赵州桥非常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雄伟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544211" y="1635646"/>
            <a:ext cx="7922270" cy="532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 eaLnBrk="1" fontAlgn="auto" hangingPunct="1">
              <a:lnSpc>
                <a:spcPct val="140000"/>
              </a:lnSpc>
              <a:buFont typeface="Wingdings" panose="05000000000000000000" pitchFamily="2" charset="2"/>
              <a:buChar char="Ø"/>
            </a:pPr>
            <a:r>
              <a:rPr lang="zh-CN" altLang="en-US" sz="2400" noProof="1">
                <a:latin typeface="黑体" panose="02010609060101010101" pitchFamily="49" charset="-122"/>
                <a:ea typeface="黑体" panose="02010609060101010101" pitchFamily="49" charset="-122"/>
              </a:rPr>
              <a:t>“雄伟”是什么意思</a:t>
            </a:r>
            <a:r>
              <a:rPr lang="en-US" altLang="zh-CN" sz="2400" noProof="1">
                <a:latin typeface="黑体" panose="02010609060101010101" pitchFamily="49" charset="-122"/>
                <a:ea typeface="黑体" panose="02010609060101010101" pitchFamily="49" charset="-122"/>
              </a:rPr>
              <a:t>? </a:t>
            </a:r>
            <a:r>
              <a:rPr lang="zh-CN" altLang="en-US" sz="2400" noProof="1" smtClean="0">
                <a:latin typeface="黑体" panose="02010609060101010101" pitchFamily="49" charset="-122"/>
                <a:ea typeface="黑体" panose="02010609060101010101" pitchFamily="49" charset="-122"/>
              </a:rPr>
              <a:t>一般</a:t>
            </a:r>
            <a:r>
              <a:rPr lang="zh-CN" altLang="en-US" sz="2400" noProof="1">
                <a:latin typeface="黑体" panose="02010609060101010101" pitchFamily="49" charset="-122"/>
                <a:ea typeface="黑体" panose="02010609060101010101" pitchFamily="49" charset="-122"/>
              </a:rPr>
              <a:t>用来形容什么</a:t>
            </a:r>
            <a:r>
              <a:rPr lang="zh-CN" altLang="en-US" sz="2400" noProof="1" smtClean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en-US" altLang="zh-CN" sz="2400" noProof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811343" y="2283718"/>
            <a:ext cx="760015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雄伟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一般用来形容雄壮伟大的事物。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4211" y="3147814"/>
            <a:ext cx="6990283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lnSpc>
                <a:spcPct val="140000"/>
              </a:lnSpc>
              <a:buFont typeface="Wingdings" panose="05000000000000000000" pitchFamily="2" charset="2"/>
              <a:buChar char="Ø"/>
            </a:pPr>
            <a:r>
              <a:rPr lang="zh-CN" altLang="en-US" sz="2400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从课文的哪些语句中体会出了赵州桥的雄伟</a:t>
            </a:r>
            <a:r>
              <a:rPr lang="en-US" altLang="zh-CN" sz="2400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r>
              <a:rPr lang="zh-CN" altLang="en-US" sz="2400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在课文中画出来。</a:t>
            </a:r>
            <a:endParaRPr lang="zh-CN" altLang="en-US" sz="2400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819332" y="764886"/>
            <a:ext cx="1040699" cy="654735"/>
          </a:xfrm>
          <a:prstGeom prst="roundRect">
            <a:avLst/>
          </a:prstGeom>
          <a:grpFill/>
          <a:ln>
            <a:solidFill>
              <a:srgbClr val="0000FF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Picture 2" descr="https://timgsa.baidu.com/timg?image&amp;quality=80&amp;size=b9999_10000&amp;sec=1568110081927&amp;di=a60e744767337be6d9901b7c228ba53f&amp;imgtype=0&amp;src=http%3A%2F%2Fb-ssl.duitang.com%2Fuploads%2Fitem%2F201703%2F11%2F20170311205714_sfadG.jpeg"/>
          <p:cNvPicPr>
            <a:picLocks noChangeAspect="1" noChangeArrowheads="1"/>
          </p:cNvPicPr>
          <p:nvPr/>
        </p:nvPicPr>
        <p:blipFill rotWithShape="1">
          <a:blip r:embed="rId1" cstate="print">
            <a:clrChange>
              <a:clrFrom>
                <a:srgbClr val="FDFBFE"/>
              </a:clrFrom>
              <a:clrTo>
                <a:srgbClr val="FDFBFE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48" t="15321" r="41952" b="12698"/>
          <a:stretch>
            <a:fillRect/>
          </a:stretch>
        </p:blipFill>
        <p:spPr bwMode="auto">
          <a:xfrm rot="5400000">
            <a:off x="5414332" y="356327"/>
            <a:ext cx="366860" cy="1375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285447" y="857220"/>
            <a:ext cx="2203409" cy="523220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雄壮而伟大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251520" y="1131590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我会认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270511" y="1203638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271889" y="1203638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文本框 14">
            <a:hlinkClick r:id="rId1" action="ppaction://hlinkfile"/>
          </p:cNvPr>
          <p:cNvSpPr txBox="1"/>
          <p:nvPr/>
        </p:nvSpPr>
        <p:spPr>
          <a:xfrm>
            <a:off x="653667" y="42232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18" y="603851"/>
            <a:ext cx="351070" cy="38016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59" y="550061"/>
            <a:ext cx="335134" cy="47233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  <p:sp>
        <p:nvSpPr>
          <p:cNvPr id="44" name="TextBox 1"/>
          <p:cNvSpPr txBox="1">
            <a:spLocks noChangeArrowheads="1"/>
          </p:cNvSpPr>
          <p:nvPr/>
        </p:nvSpPr>
        <p:spPr bwMode="auto">
          <a:xfrm>
            <a:off x="1885476" y="1452429"/>
            <a:ext cx="1437343" cy="4385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 anchor="ctr">
            <a:spAutoFit/>
          </a:bodyPr>
          <a:lstStyle/>
          <a:p>
            <a:pPr algn="ctr"/>
            <a:r>
              <a:rPr lang="en-US" altLang="zh-CN" sz="2400" b="1" dirty="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xiàn</a:t>
            </a:r>
            <a:endParaRPr lang="en-US" altLang="zh-CN" sz="2400" b="1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45" name="TextBox 1"/>
          <p:cNvSpPr txBox="1">
            <a:spLocks noChangeArrowheads="1"/>
          </p:cNvSpPr>
          <p:nvPr/>
        </p:nvSpPr>
        <p:spPr bwMode="auto">
          <a:xfrm>
            <a:off x="3815032" y="2980229"/>
            <a:ext cx="945745" cy="4385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 anchor="ctr">
            <a:spAutoFit/>
          </a:bodyPr>
          <a:lstStyle/>
          <a:p>
            <a:pPr algn="ctr"/>
            <a:r>
              <a:rPr lang="en-US" altLang="zh-CN" sz="2400" b="1" dirty="0" err="1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shǐ</a:t>
            </a:r>
            <a:endParaRPr lang="en-US" altLang="zh-CN" sz="2400" b="1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47" name="TextBox 1"/>
          <p:cNvSpPr txBox="1">
            <a:spLocks noChangeArrowheads="1"/>
          </p:cNvSpPr>
          <p:nvPr/>
        </p:nvSpPr>
        <p:spPr bwMode="auto">
          <a:xfrm>
            <a:off x="1331640" y="2992478"/>
            <a:ext cx="1437343" cy="4385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 anchor="ctr">
            <a:spAutoFit/>
          </a:bodyPr>
          <a:lstStyle/>
          <a:p>
            <a:pPr algn="ctr"/>
            <a:r>
              <a:rPr lang="en-US" altLang="zh-CN" sz="2400" b="1" dirty="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hénɡ</a:t>
            </a:r>
            <a:endParaRPr lang="en-US" altLang="zh-CN" sz="2400" b="1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48" name="TextBox 1"/>
          <p:cNvSpPr txBox="1">
            <a:spLocks noChangeArrowheads="1"/>
          </p:cNvSpPr>
          <p:nvPr/>
        </p:nvSpPr>
        <p:spPr bwMode="auto">
          <a:xfrm>
            <a:off x="4885363" y="2997264"/>
            <a:ext cx="1080120" cy="4385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 anchor="ctr">
            <a:spAutoFit/>
          </a:bodyPr>
          <a:lstStyle/>
          <a:p>
            <a:pPr algn="ctr"/>
            <a:r>
              <a:rPr lang="en-US" altLang="zh-CN" sz="2400" b="1" dirty="0" err="1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zhǎo</a:t>
            </a:r>
            <a:endParaRPr lang="en-US" altLang="zh-CN" sz="2400" b="1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49" name="TextBox 1"/>
          <p:cNvSpPr txBox="1">
            <a:spLocks noChangeArrowheads="1"/>
          </p:cNvSpPr>
          <p:nvPr/>
        </p:nvSpPr>
        <p:spPr bwMode="auto">
          <a:xfrm>
            <a:off x="4860032" y="1461140"/>
            <a:ext cx="993457" cy="4385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 anchor="ctr">
            <a:spAutoFit/>
          </a:bodyPr>
          <a:lstStyle/>
          <a:p>
            <a:pPr algn="ctr"/>
            <a:r>
              <a:rPr lang="en-US" altLang="zh-CN" sz="2400" b="1" dirty="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jì</a:t>
            </a:r>
            <a:endParaRPr lang="en-US" altLang="zh-CN" sz="2400" b="1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54" name="TextBox 1"/>
          <p:cNvSpPr txBox="1">
            <a:spLocks noChangeArrowheads="1"/>
          </p:cNvSpPr>
          <p:nvPr/>
        </p:nvSpPr>
        <p:spPr bwMode="auto">
          <a:xfrm>
            <a:off x="6205957" y="1539682"/>
            <a:ext cx="1751184" cy="4385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 anchor="ctr">
            <a:spAutoFit/>
          </a:bodyPr>
          <a:lstStyle/>
          <a:p>
            <a:pPr algn="ctr"/>
            <a:r>
              <a:rPr lang="en-US" altLang="zh-CN" sz="2400" b="1" dirty="0" err="1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jiànɡ</a:t>
            </a:r>
            <a:r>
              <a:rPr lang="en-US" altLang="zh-CN" sz="2400" b="1" dirty="0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endParaRPr lang="en-US" altLang="zh-CN" sz="2400" b="1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55" name="TextBox 1"/>
          <p:cNvSpPr txBox="1">
            <a:spLocks noChangeArrowheads="1"/>
          </p:cNvSpPr>
          <p:nvPr/>
        </p:nvSpPr>
        <p:spPr bwMode="auto">
          <a:xfrm>
            <a:off x="5965483" y="2952551"/>
            <a:ext cx="1414829" cy="4385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 anchor="ctr">
            <a:spAutoFit/>
          </a:bodyPr>
          <a:lstStyle/>
          <a:p>
            <a:pPr algn="ctr"/>
            <a:r>
              <a:rPr lang="en-US" altLang="zh-CN" sz="2400" b="1" dirty="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z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hì</a:t>
            </a:r>
            <a:r>
              <a:rPr lang="en-US" altLang="zh-CN" sz="2400" b="1" dirty="0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2400" b="1" dirty="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huì</a:t>
            </a:r>
            <a:endParaRPr lang="en-US" altLang="zh-CN" sz="2400" b="1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58" name="TextBox 1"/>
          <p:cNvSpPr txBox="1">
            <a:spLocks noChangeArrowheads="1"/>
          </p:cNvSpPr>
          <p:nvPr/>
        </p:nvSpPr>
        <p:spPr bwMode="auto">
          <a:xfrm>
            <a:off x="3190958" y="1461140"/>
            <a:ext cx="1335883" cy="4385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 anchor="ctr">
            <a:spAutoFit/>
          </a:bodyPr>
          <a:lstStyle/>
          <a:p>
            <a:pPr algn="ctr"/>
            <a:r>
              <a:rPr lang="en-US" altLang="zh-CN" sz="2400" b="1" dirty="0" err="1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ɡǒnɡ</a:t>
            </a:r>
            <a:endParaRPr lang="en-US" altLang="zh-CN" sz="2400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01501" y="1906256"/>
            <a:ext cx="8034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县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1691680" y="1880991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赵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3377071" y="191496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拱</a:t>
            </a:r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2964977" y="191496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石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3809119" y="191496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桥</a:t>
            </a:r>
            <a:endParaRPr lang="zh-CN" altLang="en-US" sz="3200" dirty="0"/>
          </a:p>
        </p:txBody>
      </p:sp>
      <p:sp>
        <p:nvSpPr>
          <p:cNvPr id="7" name="矩形 6"/>
          <p:cNvSpPr/>
          <p:nvPr/>
        </p:nvSpPr>
        <p:spPr>
          <a:xfrm>
            <a:off x="5033255" y="190625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济</a:t>
            </a:r>
            <a:endParaRPr lang="zh-CN" altLang="en-US" sz="3200" dirty="0"/>
          </a:p>
        </p:txBody>
      </p:sp>
      <p:sp>
        <p:nvSpPr>
          <p:cNvPr id="9" name="矩形 8"/>
          <p:cNvSpPr/>
          <p:nvPr/>
        </p:nvSpPr>
        <p:spPr>
          <a:xfrm>
            <a:off x="4601207" y="190625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安</a:t>
            </a:r>
            <a:endParaRPr lang="zh-CN" altLang="en-US" sz="3200" dirty="0"/>
          </a:p>
        </p:txBody>
      </p:sp>
      <p:sp>
        <p:nvSpPr>
          <p:cNvPr id="10" name="矩形 9"/>
          <p:cNvSpPr/>
          <p:nvPr/>
        </p:nvSpPr>
        <p:spPr>
          <a:xfrm>
            <a:off x="5465303" y="190625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桥</a:t>
            </a:r>
            <a:endParaRPr lang="zh-CN" altLang="en-US" sz="3200" dirty="0"/>
          </a:p>
        </p:txBody>
      </p:sp>
      <p:sp>
        <p:nvSpPr>
          <p:cNvPr id="11" name="矩形 10"/>
          <p:cNvSpPr/>
          <p:nvPr/>
        </p:nvSpPr>
        <p:spPr>
          <a:xfrm>
            <a:off x="6733211" y="190625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匠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23034" y="2931790"/>
            <a:ext cx="596638" cy="1084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09742" y="344736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横</a:t>
            </a:r>
            <a:endParaRPr lang="zh-CN" altLang="en-US" sz="3200" dirty="0"/>
          </a:p>
        </p:txBody>
      </p:sp>
      <p:sp>
        <p:nvSpPr>
          <p:cNvPr id="14" name="矩形 13"/>
          <p:cNvSpPr/>
          <p:nvPr/>
        </p:nvSpPr>
        <p:spPr>
          <a:xfrm>
            <a:off x="3146387" y="3431060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建筑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史</a:t>
            </a:r>
            <a:endParaRPr lang="zh-CN" altLang="en-US" sz="3200" dirty="0"/>
          </a:p>
        </p:txBody>
      </p:sp>
      <p:sp>
        <p:nvSpPr>
          <p:cNvPr id="15" name="矩形 14"/>
          <p:cNvSpPr/>
          <p:nvPr/>
        </p:nvSpPr>
        <p:spPr>
          <a:xfrm>
            <a:off x="5029379" y="3363838"/>
            <a:ext cx="5246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爪</a:t>
            </a:r>
            <a:endParaRPr lang="zh-CN" altLang="en-US" sz="3200" dirty="0"/>
          </a:p>
        </p:txBody>
      </p:sp>
      <p:sp>
        <p:nvSpPr>
          <p:cNvPr id="16" name="矩形 15"/>
          <p:cNvSpPr/>
          <p:nvPr/>
        </p:nvSpPr>
        <p:spPr>
          <a:xfrm>
            <a:off x="6166475" y="3427135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智慧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1"/>
          <p:cNvSpPr txBox="1">
            <a:spLocks noChangeArrowheads="1"/>
          </p:cNvSpPr>
          <p:nvPr/>
        </p:nvSpPr>
        <p:spPr bwMode="auto">
          <a:xfrm>
            <a:off x="852915" y="2997771"/>
            <a:ext cx="993457" cy="4385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 anchor="ctr">
            <a:spAutoFit/>
          </a:bodyPr>
          <a:lstStyle/>
          <a:p>
            <a:pPr algn="ctr"/>
            <a:r>
              <a:rPr lang="en-US" altLang="zh-CN" sz="2400" b="1" dirty="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jì</a:t>
            </a:r>
            <a:endParaRPr lang="en-US" altLang="zh-CN" sz="2400" b="1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301163" y="190625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石</a:t>
            </a:r>
            <a:endParaRPr lang="zh-CN" altLang="en-US" sz="3200" dirty="0"/>
          </a:p>
        </p:txBody>
      </p:sp>
      <p:sp>
        <p:nvSpPr>
          <p:cNvPr id="18" name="矩形 17"/>
          <p:cNvSpPr/>
          <p:nvPr/>
        </p:nvSpPr>
        <p:spPr>
          <a:xfrm>
            <a:off x="590986" y="343584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设</a:t>
            </a:r>
            <a:endParaRPr lang="zh-CN" altLang="en-US" sz="3200" dirty="0"/>
          </a:p>
        </p:txBody>
      </p:sp>
      <p:sp>
        <p:nvSpPr>
          <p:cNvPr id="19" name="矩形 18"/>
          <p:cNvSpPr/>
          <p:nvPr/>
        </p:nvSpPr>
        <p:spPr>
          <a:xfrm>
            <a:off x="2200493" y="343584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跨</a:t>
            </a:r>
            <a:endParaRPr lang="zh-CN" altLang="en-US" sz="3200" dirty="0"/>
          </a:p>
        </p:txBody>
      </p:sp>
      <p:sp>
        <p:nvSpPr>
          <p:cNvPr id="20" name="矩形 19"/>
          <p:cNvSpPr/>
          <p:nvPr/>
        </p:nvSpPr>
        <p:spPr>
          <a:xfrm>
            <a:off x="4597331" y="336383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前</a:t>
            </a:r>
            <a:endParaRPr lang="zh-CN" altLang="en-US" sz="3200" dirty="0"/>
          </a:p>
        </p:txBody>
      </p:sp>
      <p:sp>
        <p:nvSpPr>
          <p:cNvPr id="36" name="TextBox 1"/>
          <p:cNvSpPr txBox="1">
            <a:spLocks noChangeArrowheads="1"/>
          </p:cNvSpPr>
          <p:nvPr/>
        </p:nvSpPr>
        <p:spPr bwMode="auto">
          <a:xfrm>
            <a:off x="7549659" y="2976304"/>
            <a:ext cx="694749" cy="4385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 anchor="ctr">
            <a:spAutoFit/>
          </a:bodyPr>
          <a:lstStyle/>
          <a:p>
            <a:pPr algn="ctr"/>
            <a:r>
              <a:rPr lang="en-US" altLang="zh-CN" sz="2400" b="1" dirty="0" err="1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lì</a:t>
            </a:r>
            <a:endParaRPr lang="en-US" altLang="zh-CN" sz="2400" b="1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549659" y="3427135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历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史</a:t>
            </a:r>
            <a:endParaRPr lang="zh-CN" altLang="en-US" sz="3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4" grpId="1"/>
      <p:bldP spid="45" grpId="0"/>
      <p:bldP spid="45" grpId="1"/>
      <p:bldP spid="47" grpId="0"/>
      <p:bldP spid="47" grpId="1"/>
      <p:bldP spid="48" grpId="0"/>
      <p:bldP spid="48" grpId="1"/>
      <p:bldP spid="49" grpId="0"/>
      <p:bldP spid="49" grpId="1"/>
      <p:bldP spid="54" grpId="0"/>
      <p:bldP spid="54" grpId="1"/>
      <p:bldP spid="55" grpId="0"/>
      <p:bldP spid="55" grpId="1"/>
      <p:bldP spid="58" grpId="0"/>
      <p:bldP spid="58" grpId="1"/>
      <p:bldP spid="41" grpId="0"/>
      <p:bldP spid="41" grpId="1"/>
      <p:bldP spid="36" grpId="0"/>
      <p:bldP spid="36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539552" y="627534"/>
            <a:ext cx="7777162" cy="20907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桥长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五十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多米，有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九米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多宽，中间行车马，两旁走人。这么长的桥，全部用石头砌成，下面</a:t>
            </a:r>
            <a:r>
              <a:rPr lang="zh-CN" altLang="en-US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桥墩，</a:t>
            </a:r>
            <a:r>
              <a:rPr lang="zh-CN" altLang="en-US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只有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一个拱形的大桥洞，横跨在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三十七米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多宽的河面上。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39552" y="2772673"/>
            <a:ext cx="8064896" cy="20313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运用“五十多米”“九米”“三十七米”等具体数字介绍了赵州桥的长度和宽度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，体现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了赵州桥的雄伟壮观。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http://a4.att.hudong.com/40/09/01300000165476121180097659246.jpg"/>
          <p:cNvPicPr>
            <a:picLocks noChangeAspect="1" noChangeArrowheads="1"/>
          </p:cNvPicPr>
          <p:nvPr/>
        </p:nvPicPr>
        <p:blipFill>
          <a:blip r:embed="rId1" cstate="print"/>
          <a:srcRect b="19687"/>
          <a:stretch>
            <a:fillRect/>
          </a:stretch>
        </p:blipFill>
        <p:spPr bwMode="auto">
          <a:xfrm>
            <a:off x="1116013" y="700088"/>
            <a:ext cx="6757987" cy="367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Line 3"/>
          <p:cNvSpPr>
            <a:spLocks noChangeShapeType="1"/>
          </p:cNvSpPr>
          <p:nvPr/>
        </p:nvSpPr>
        <p:spPr bwMode="auto">
          <a:xfrm flipV="1">
            <a:off x="2911475" y="3586163"/>
            <a:ext cx="3167063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2981325" y="3567113"/>
            <a:ext cx="2246313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河面宽</a:t>
            </a:r>
            <a:r>
              <a:rPr lang="en-US" altLang="zh-CN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37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米</a:t>
            </a:r>
            <a:endParaRPr lang="zh-CN" altLang="en-US" sz="32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" name="Line 3"/>
          <p:cNvSpPr>
            <a:spLocks noChangeShapeType="1"/>
          </p:cNvSpPr>
          <p:nvPr/>
        </p:nvSpPr>
        <p:spPr bwMode="auto">
          <a:xfrm flipV="1">
            <a:off x="1187450" y="2535238"/>
            <a:ext cx="6553200" cy="1079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911475" y="2003425"/>
            <a:ext cx="26558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桥长五十多米</a:t>
            </a:r>
            <a:endParaRPr lang="zh-CN" altLang="en-US" sz="32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http://pic20.nipic.com/20120509/7124472_085840562000_2.jpg"/>
          <p:cNvPicPr>
            <a:picLocks noChangeAspect="1" noChangeArrowheads="1"/>
          </p:cNvPicPr>
          <p:nvPr/>
        </p:nvPicPr>
        <p:blipFill>
          <a:blip r:embed="rId1" cstate="print"/>
          <a:srcRect b="5978"/>
          <a:stretch>
            <a:fillRect/>
          </a:stretch>
        </p:blipFill>
        <p:spPr bwMode="auto">
          <a:xfrm>
            <a:off x="1476375" y="677863"/>
            <a:ext cx="5626100" cy="352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Line 3"/>
          <p:cNvSpPr>
            <a:spLocks noChangeShapeType="1"/>
          </p:cNvSpPr>
          <p:nvPr/>
        </p:nvSpPr>
        <p:spPr bwMode="auto">
          <a:xfrm flipV="1">
            <a:off x="1979613" y="2406650"/>
            <a:ext cx="4619625" cy="190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908175" y="2497138"/>
            <a:ext cx="48260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九米多宽，中间行车马，两旁走人</a:t>
            </a:r>
            <a:endParaRPr lang="zh-CN" altLang="en-US" sz="240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 cstate="print"/>
          <a:srcRect b="757"/>
          <a:stretch>
            <a:fillRect/>
          </a:stretch>
        </p:blipFill>
        <p:spPr bwMode="auto">
          <a:xfrm>
            <a:off x="1258888" y="1022350"/>
            <a:ext cx="2679700" cy="332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852488"/>
            <a:ext cx="3168650" cy="348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806971" y="699542"/>
            <a:ext cx="7293421" cy="16933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大桥洞顶上的左右两边，还各有两个拱形的小桥洞。平时，河水从大桥洞流过，发大水的时候，河水还可以从四个小桥洞流过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735459" y="3219822"/>
            <a:ext cx="7364933" cy="12126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赵州桥全部用石头砌成，桥下没有桥墩，只有一个大桥洞和四个小桥洞。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1141" y="2473386"/>
            <a:ext cx="6316153" cy="5730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思考：赵州桥在设计上的特点有哪些？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www.china.com.cn/ch-pic/hebei/hebeiview/images/864.jpg"/>
          <p:cNvPicPr>
            <a:picLocks noChangeAspect="1" noChangeArrowheads="1"/>
          </p:cNvPicPr>
          <p:nvPr/>
        </p:nvPicPr>
        <p:blipFill>
          <a:blip r:embed="rId1" cstate="print"/>
          <a:srcRect b="10854"/>
          <a:stretch>
            <a:fillRect/>
          </a:stretch>
        </p:blipFill>
        <p:spPr bwMode="auto">
          <a:xfrm>
            <a:off x="715963" y="946150"/>
            <a:ext cx="7481887" cy="3938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Line 5"/>
          <p:cNvSpPr>
            <a:spLocks noChangeShapeType="1"/>
          </p:cNvSpPr>
          <p:nvPr/>
        </p:nvSpPr>
        <p:spPr bwMode="auto">
          <a:xfrm flipV="1">
            <a:off x="2397125" y="3557588"/>
            <a:ext cx="4119563" cy="49212"/>
          </a:xfrm>
          <a:prstGeom prst="line">
            <a:avLst/>
          </a:prstGeom>
          <a:noFill/>
          <a:ln w="57150">
            <a:solidFill>
              <a:srgbClr val="FF00FF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2220913" y="1058863"/>
            <a:ext cx="4470400" cy="51911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/>
            <a:r>
              <a:rPr kumimoji="1" lang="zh-CN" altLang="en-US" sz="2800" b="1" noProof="1">
                <a:solidFill>
                  <a:srgbClr val="000099"/>
                </a:solidFill>
                <a:latin typeface="Times New Roman" panose="02020603050405020304" charset="0"/>
                <a:ea typeface="楷体_GB2312" panose="02010609030101010101" pitchFamily="49" charset="-122"/>
              </a:rPr>
              <a:t>当水面在线条以下的时候。</a:t>
            </a:r>
            <a:endParaRPr kumimoji="1" lang="zh-CN" altLang="en-US" sz="2800" b="1" noProof="1">
              <a:solidFill>
                <a:srgbClr val="000099"/>
              </a:solidFill>
              <a:latin typeface="Times New Roman" panose="02020603050405020304" charset="0"/>
              <a:ea typeface="楷体_GB2312" panose="02010609030101010101" pitchFamily="49" charset="-122"/>
            </a:endParaRPr>
          </a:p>
        </p:txBody>
      </p:sp>
      <p:grpSp>
        <p:nvGrpSpPr>
          <p:cNvPr id="2" name="Group 7"/>
          <p:cNvGrpSpPr/>
          <p:nvPr/>
        </p:nvGrpSpPr>
        <p:grpSpPr bwMode="auto">
          <a:xfrm>
            <a:off x="2871788" y="3606800"/>
            <a:ext cx="3136900" cy="366713"/>
            <a:chOff x="2434" y="3043"/>
            <a:chExt cx="1976" cy="231"/>
          </a:xfrm>
        </p:grpSpPr>
        <p:sp>
          <p:nvSpPr>
            <p:cNvPr id="27653" name="Line 8"/>
            <p:cNvSpPr>
              <a:spLocks noChangeShapeType="1"/>
            </p:cNvSpPr>
            <p:nvPr/>
          </p:nvSpPr>
          <p:spPr bwMode="auto">
            <a:xfrm>
              <a:off x="2434" y="3082"/>
              <a:ext cx="240" cy="19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54" name="Line 9"/>
            <p:cNvSpPr>
              <a:spLocks noChangeShapeType="1"/>
            </p:cNvSpPr>
            <p:nvPr/>
          </p:nvSpPr>
          <p:spPr bwMode="auto">
            <a:xfrm>
              <a:off x="3412" y="3072"/>
              <a:ext cx="288" cy="19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55" name="Line 10"/>
            <p:cNvSpPr>
              <a:spLocks noChangeShapeType="1"/>
            </p:cNvSpPr>
            <p:nvPr/>
          </p:nvSpPr>
          <p:spPr bwMode="auto">
            <a:xfrm>
              <a:off x="4122" y="3043"/>
              <a:ext cx="288" cy="19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715963" y="339725"/>
            <a:ext cx="559480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水小的时候，水从大拱桥下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流过。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 Box 2"/>
          <p:cNvSpPr txBox="1"/>
          <p:nvPr/>
        </p:nvSpPr>
        <p:spPr>
          <a:xfrm>
            <a:off x="709737" y="1117550"/>
            <a:ext cx="739065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noProof="1">
                <a:latin typeface="楷体" panose="02010609060101010101" pitchFamily="49" charset="-122"/>
                <a:ea typeface="楷体" panose="02010609060101010101" pitchFamily="49" charset="-122"/>
              </a:rPr>
              <a:t>  这种设计</a:t>
            </a:r>
            <a:r>
              <a:rPr lang="en-US" altLang="zh-CN" sz="3200" b="1" noProof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noProof="1">
                <a:latin typeface="楷体" panose="02010609060101010101" pitchFamily="49" charset="-122"/>
                <a:ea typeface="楷体" panose="02010609060101010101" pitchFamily="49" charset="-122"/>
              </a:rPr>
              <a:t>在建桥史上是一个</a:t>
            </a:r>
            <a:r>
              <a:rPr lang="zh-CN" altLang="en-US" sz="32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创举</a:t>
            </a:r>
            <a:r>
              <a:rPr lang="zh-CN" altLang="en-US" sz="3200" b="1" noProof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 Box 3"/>
          <p:cNvSpPr txBox="1"/>
          <p:nvPr/>
        </p:nvSpPr>
        <p:spPr>
          <a:xfrm>
            <a:off x="1384027" y="2499742"/>
            <a:ext cx="526256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noProof="1" smtClean="0">
                <a:latin typeface="黑体" panose="02010609060101010101" pitchFamily="49" charset="-122"/>
                <a:ea typeface="黑体" panose="02010609060101010101" pitchFamily="49" charset="-122"/>
              </a:rPr>
              <a:t>“创举”</a:t>
            </a:r>
            <a:r>
              <a:rPr lang="zh-CN" altLang="en-US" sz="3200" noProof="1">
                <a:latin typeface="黑体" panose="02010609060101010101" pitchFamily="49" charset="-122"/>
                <a:ea typeface="黑体" panose="02010609060101010101" pitchFamily="49" charset="-122"/>
              </a:rPr>
              <a:t>是什么意思</a:t>
            </a:r>
            <a:r>
              <a:rPr lang="en-US" altLang="zh-CN" sz="3200" noProof="1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sz="3200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Freeform 24"/>
          <p:cNvSpPr/>
          <p:nvPr/>
        </p:nvSpPr>
        <p:spPr bwMode="gray">
          <a:xfrm rot="7935792" flipV="1">
            <a:off x="5723600" y="545644"/>
            <a:ext cx="536783" cy="977707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>
            <a:gsLst>
              <a:gs pos="0">
                <a:srgbClr val="FF0000"/>
              </a:gs>
              <a:gs pos="100000">
                <a:srgbClr val="FFFF00"/>
              </a:gs>
            </a:gsLst>
            <a:lin ang="5400000" scaled="0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3851921" y="494309"/>
            <a:ext cx="1224136" cy="707931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创造？</a:t>
            </a:r>
            <a:endParaRPr lang="zh-CN" altLang="en-US" sz="32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5652120" y="999723"/>
            <a:ext cx="1224136" cy="707931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创造</a:t>
            </a:r>
            <a:endParaRPr lang="zh-CN" altLang="en-US" sz="32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024100" y="999723"/>
            <a:ext cx="1224136" cy="707931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创举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03648" y="1828776"/>
            <a:ext cx="26642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rgbClr val="FF00FF"/>
                </a:solidFill>
              </a:rPr>
              <a:t>从来没有过的举动或事业</a:t>
            </a:r>
            <a:endParaRPr lang="zh-CN" altLang="en-US" sz="3200" dirty="0">
              <a:solidFill>
                <a:srgbClr val="FF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32040" y="1851670"/>
            <a:ext cx="26642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rgbClr val="FF00FF"/>
                </a:solidFill>
              </a:rPr>
              <a:t>想出新方法</a:t>
            </a:r>
            <a:endParaRPr lang="en-US" altLang="zh-CN" sz="3200" dirty="0" smtClean="0">
              <a:solidFill>
                <a:srgbClr val="FF00FF"/>
              </a:solidFill>
            </a:endParaRPr>
          </a:p>
          <a:p>
            <a:pPr algn="ctr"/>
            <a:r>
              <a:rPr lang="zh-CN" altLang="en-US" sz="3200" dirty="0" smtClean="0">
                <a:solidFill>
                  <a:srgbClr val="FF00FF"/>
                </a:solidFill>
              </a:rPr>
              <a:t>做出新东西</a:t>
            </a:r>
            <a:endParaRPr lang="zh-CN" altLang="en-US" sz="3200" dirty="0">
              <a:solidFill>
                <a:srgbClr val="FF00FF"/>
              </a:solidFill>
            </a:endParaRPr>
          </a:p>
        </p:txBody>
      </p:sp>
      <p:pic>
        <p:nvPicPr>
          <p:cNvPr id="3074" name="Picture 2" descr="https://timgsa.baidu.com/timg?image&amp;quality=80&amp;size=b9999_10000&amp;sec=1568268779650&amp;di=2f25478945b3b3f3cb9d12c8ee288a56&amp;imgtype=0&amp;src=http%3A%2F%2Fpic13.997788.com%2Fmini%2Fshopstation%2Fpic%2FPA%2F00%2F0061%2F006150%2FPA00615069.jp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11" r="4520" b="5678"/>
          <a:stretch>
            <a:fillRect/>
          </a:stretch>
        </p:blipFill>
        <p:spPr bwMode="auto">
          <a:xfrm>
            <a:off x="1864368" y="3003798"/>
            <a:ext cx="1543600" cy="119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5292080" y="2931790"/>
            <a:ext cx="2128302" cy="1227759"/>
            <a:chOff x="5292080" y="2931790"/>
            <a:chExt cx="2128302" cy="1227759"/>
          </a:xfrm>
        </p:grpSpPr>
        <p:pic>
          <p:nvPicPr>
            <p:cNvPr id="3076" name="Picture 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92080" y="2931790"/>
              <a:ext cx="1728192" cy="12277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7020272" y="2931790"/>
              <a:ext cx="400110" cy="1227759"/>
            </a:xfrm>
            <a:prstGeom prst="rect">
              <a:avLst/>
            </a:prstGeom>
            <a:solidFill>
              <a:srgbClr val="C00000"/>
            </a:solidFill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</a:rPr>
                <a:t>玉兔月球车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11" name="文本框 11"/>
          <p:cNvSpPr txBox="1"/>
          <p:nvPr/>
        </p:nvSpPr>
        <p:spPr>
          <a:xfrm>
            <a:off x="693944" y="453702"/>
            <a:ext cx="426681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词语辨析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435" y="430223"/>
            <a:ext cx="447979" cy="539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 Box 2"/>
          <p:cNvSpPr txBox="1"/>
          <p:nvPr/>
        </p:nvSpPr>
        <p:spPr>
          <a:xfrm>
            <a:off x="925761" y="987574"/>
            <a:ext cx="739065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noProof="1">
                <a:latin typeface="楷体" panose="02010609060101010101" pitchFamily="49" charset="-122"/>
                <a:ea typeface="楷体" panose="02010609060101010101" pitchFamily="49" charset="-122"/>
              </a:rPr>
              <a:t>  这种</a:t>
            </a:r>
            <a:r>
              <a:rPr lang="zh-CN" altLang="en-US" sz="32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设计</a:t>
            </a:r>
            <a:r>
              <a:rPr lang="en-US" altLang="zh-CN" sz="3200" b="1" noProof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noProof="1">
                <a:latin typeface="楷体" panose="02010609060101010101" pitchFamily="49" charset="-122"/>
                <a:ea typeface="楷体" panose="02010609060101010101" pitchFamily="49" charset="-122"/>
              </a:rPr>
              <a:t>在建桥史上是一个创举。</a:t>
            </a:r>
            <a:endParaRPr lang="zh-CN" altLang="en-US" sz="32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 Box 4">
            <a:hlinkClick r:id="rId1" action="ppaction://hlinksldjump"/>
          </p:cNvPr>
          <p:cNvSpPr txBox="1"/>
          <p:nvPr/>
        </p:nvSpPr>
        <p:spPr>
          <a:xfrm>
            <a:off x="1055688" y="2067694"/>
            <a:ext cx="4339650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2400" b="1" noProof="1" smtClean="0">
                <a:latin typeface="黑体" panose="02010609060101010101" pitchFamily="49" charset="-122"/>
                <a:ea typeface="黑体" panose="02010609060101010101" pitchFamily="49" charset="-122"/>
              </a:rPr>
              <a:t>“这种设计”</a:t>
            </a:r>
            <a:r>
              <a:rPr lang="zh-CN" altLang="en-US" sz="2400" b="1" noProof="1">
                <a:latin typeface="黑体" panose="02010609060101010101" pitchFamily="49" charset="-122"/>
                <a:ea typeface="黑体" panose="02010609060101010101" pitchFamily="49" charset="-122"/>
              </a:rPr>
              <a:t>指什么样的设计</a:t>
            </a:r>
            <a:r>
              <a:rPr lang="en-US" altLang="zh-CN" sz="2400" b="1" noProof="1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sz="2400" b="1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 Box 5">
            <a:hlinkClick r:id="rId2" action="ppaction://hlinksldjump"/>
          </p:cNvPr>
          <p:cNvSpPr txBox="1"/>
          <p:nvPr/>
        </p:nvSpPr>
        <p:spPr>
          <a:xfrm>
            <a:off x="1463457" y="3118197"/>
            <a:ext cx="4031873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 noProof="1" smtClean="0">
                <a:latin typeface="黑体" panose="02010609060101010101" pitchFamily="49" charset="-122"/>
                <a:ea typeface="黑体" panose="02010609060101010101" pitchFamily="49" charset="-122"/>
              </a:rPr>
              <a:t>这样设计为什么是一个创举</a:t>
            </a:r>
            <a:r>
              <a:rPr lang="en-US" altLang="zh-CN" sz="2400" b="1" noProof="1" smtClean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sz="2400" b="1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6" t="14379" r="5026" b="13319"/>
          <a:stretch>
            <a:fillRect/>
          </a:stretch>
        </p:blipFill>
        <p:spPr bwMode="auto">
          <a:xfrm>
            <a:off x="28250" y="385088"/>
            <a:ext cx="4724398" cy="2657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直接箭头连接符 3"/>
          <p:cNvCxnSpPr/>
          <p:nvPr/>
        </p:nvCxnSpPr>
        <p:spPr>
          <a:xfrm flipH="1">
            <a:off x="4176584" y="915566"/>
            <a:ext cx="1619552" cy="618239"/>
          </a:xfrm>
          <a:prstGeom prst="straightConnector1">
            <a:avLst/>
          </a:prstGeom>
          <a:ln w="476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6084168" y="579698"/>
            <a:ext cx="2736304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左右两边各有两个小的桥洞</a:t>
            </a:r>
            <a:endParaRPr lang="zh-CN" altLang="en-US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503548" y="3192175"/>
            <a:ext cx="5040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创举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89531" y="3489539"/>
            <a:ext cx="466769" cy="378355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241135" y="3939902"/>
            <a:ext cx="466769" cy="378355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4996437" y="2211710"/>
            <a:ext cx="1685251" cy="107721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两方面好处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8" name="直接箭头连接符 17"/>
          <p:cNvCxnSpPr/>
          <p:nvPr/>
        </p:nvCxnSpPr>
        <p:spPr>
          <a:xfrm flipV="1">
            <a:off x="3069909" y="2951855"/>
            <a:ext cx="1926528" cy="486542"/>
          </a:xfrm>
          <a:prstGeom prst="straightConnector1">
            <a:avLst/>
          </a:prstGeom>
          <a:ln w="4762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形标注 18"/>
          <p:cNvSpPr/>
          <p:nvPr/>
        </p:nvSpPr>
        <p:spPr>
          <a:xfrm>
            <a:off x="6948264" y="1851670"/>
            <a:ext cx="1800200" cy="1127173"/>
          </a:xfrm>
          <a:prstGeom prst="wedgeEllipseCallout">
            <a:avLst>
              <a:gd name="adj1" fmla="val -64062"/>
              <a:gd name="adj2" fmla="val 33603"/>
            </a:avLst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我们的先人真是太聪明了！</a:t>
            </a: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89531" y="3438397"/>
            <a:ext cx="754696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既减轻了流水对桥身的冲击力，使桥不容易被大水冲毁，又减轻了桥身的重量，节省了石料。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/>
      <p:bldP spid="13" grpId="0" animBg="1"/>
      <p:bldP spid="16" grpId="0" animBg="1"/>
      <p:bldP spid="14" grpId="0" animBg="1"/>
      <p:bldP spid="19" grpId="0" animBg="1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12943" y="1397136"/>
            <a:ext cx="614114" cy="810101"/>
            <a:chOff x="912943" y="1201103"/>
            <a:chExt cx="614114" cy="810101"/>
          </a:xfrm>
        </p:grpSpPr>
        <p:sp>
          <p:nvSpPr>
            <p:cNvPr id="10" name="椭圆 9"/>
            <p:cNvSpPr/>
            <p:nvPr/>
          </p:nvSpPr>
          <p:spPr>
            <a:xfrm>
              <a:off x="933096" y="1201103"/>
              <a:ext cx="593961" cy="810101"/>
            </a:xfrm>
            <a:prstGeom prst="ellipse">
              <a:avLst/>
            </a:prstGeom>
            <a:solidFill>
              <a:srgbClr val="DCFDFF"/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Rectangle 2"/>
            <p:cNvSpPr>
              <a:spLocks noChangeArrowheads="1"/>
            </p:cNvSpPr>
            <p:nvPr/>
          </p:nvSpPr>
          <p:spPr bwMode="auto">
            <a:xfrm>
              <a:off x="912943" y="1271110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r>
                <a:rPr lang="zh-CN" altLang="en-US" sz="41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爪</a:t>
              </a:r>
              <a:endParaRPr lang="zh-CN" altLang="en-US" sz="4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086621" y="3235724"/>
            <a:ext cx="960840" cy="561692"/>
          </a:xfrm>
          <a:prstGeom prst="rect">
            <a:avLst/>
          </a:prstGeom>
          <a:solidFill>
            <a:srgbClr val="FDFEC3"/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鸡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爪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98986" y="2715766"/>
            <a:ext cx="976870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zhuǎ</a:t>
            </a:r>
            <a:endParaRPr lang="en-US" altLang="en-US" sz="28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18035" y="1650018"/>
            <a:ext cx="6730048" cy="56169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有的刻着两条飞龙，前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爪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相互抵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着。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752862" y="526257"/>
            <a:ext cx="410581" cy="377666"/>
            <a:chOff x="631825" y="5181600"/>
            <a:chExt cx="1554163" cy="1552575"/>
          </a:xfrm>
        </p:grpSpPr>
        <p:sp>
          <p:nvSpPr>
            <p:cNvPr id="14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0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162967" y="431959"/>
            <a:ext cx="1564685" cy="559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多音字</a:t>
            </a:r>
            <a:endParaRPr lang="zh-CN" altLang="en-US" sz="2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18531" y="1157518"/>
            <a:ext cx="1129733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zhǎo</a:t>
            </a:r>
            <a:endParaRPr lang="en-US" altLang="en-US" sz="28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  <p:bldP spid="9" grpId="0" bldLvl="0" animBg="1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1763688" y="1059582"/>
            <a:ext cx="6840760" cy="1384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细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读第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自然段，说一说：赵州桥的“美观”都体现在哪里？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848426"/>
            <a:ext cx="1712152" cy="245363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 Box 2"/>
          <p:cNvSpPr txBox="1">
            <a:spLocks noChangeArrowheads="1"/>
          </p:cNvSpPr>
          <p:nvPr/>
        </p:nvSpPr>
        <p:spPr bwMode="auto">
          <a:xfrm>
            <a:off x="1116013" y="1475358"/>
            <a:ext cx="597535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这座桥不但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坚固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而且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美观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2391724" y="726628"/>
            <a:ext cx="208915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总结了上文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5867400" y="2121470"/>
            <a:ext cx="1989138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引出了下文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 Box 9">
            <a:hlinkClick r:id="rId1" action="ppaction://hlinksldjump"/>
          </p:cNvPr>
          <p:cNvSpPr txBox="1">
            <a:spLocks noChangeArrowheads="1"/>
          </p:cNvSpPr>
          <p:nvPr/>
        </p:nvSpPr>
        <p:spPr bwMode="auto">
          <a:xfrm>
            <a:off x="1016000" y="2716213"/>
            <a:ext cx="6840538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这种句子叫做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过渡句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，起着承上启下的作用。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22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build="allAtOnce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091589" y="1275607"/>
            <a:ext cx="1224136" cy="707931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坚定</a:t>
            </a:r>
            <a:endParaRPr lang="zh-CN" altLang="en-US" sz="32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075637" y="1308584"/>
            <a:ext cx="1224136" cy="707931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坚固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5185" y="2137637"/>
            <a:ext cx="26642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结合紧密，不容易破坏；牢固，结实。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71509" y="2127554"/>
            <a:ext cx="26642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（立场、主张、意志等）稳定坚强，不动摇。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1"/>
          <p:cNvSpPr txBox="1"/>
          <p:nvPr/>
        </p:nvSpPr>
        <p:spPr>
          <a:xfrm>
            <a:off x="693944" y="453702"/>
            <a:ext cx="426681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词语辨析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435" y="430223"/>
            <a:ext cx="447979" cy="539400"/>
          </a:xfrm>
          <a:prstGeom prst="rect">
            <a:avLst/>
          </a:prstGeom>
        </p:spPr>
      </p:pic>
      <p:sp>
        <p:nvSpPr>
          <p:cNvPr id="13" name="圆角矩形 12"/>
          <p:cNvSpPr/>
          <p:nvPr/>
        </p:nvSpPr>
        <p:spPr>
          <a:xfrm>
            <a:off x="6948264" y="1275606"/>
            <a:ext cx="1224136" cy="707931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坚强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28184" y="2127553"/>
            <a:ext cx="26642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强固有力，不可动摇和摧毁。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643130" y="3723878"/>
            <a:ext cx="208915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坚固的房子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3659082" y="3709092"/>
            <a:ext cx="208915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坚定的信念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6515757" y="3709092"/>
            <a:ext cx="208915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坚强的孩子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4" grpId="0"/>
      <p:bldP spid="15" grpId="0"/>
      <p:bldP spid="16" grpId="0"/>
      <p:bldP spid="1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2267744" y="987574"/>
            <a:ext cx="5904656" cy="1384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这段话是怎样把赵州桥的“美观”写清楚的？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（课后第一题）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848426"/>
            <a:ext cx="1712152" cy="245363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395536" y="3809659"/>
            <a:ext cx="7488831" cy="683204"/>
            <a:chOff x="395536" y="3809659"/>
            <a:chExt cx="7488831" cy="6832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6482" y="3939902"/>
              <a:ext cx="7447885" cy="552961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395536" y="3809659"/>
              <a:ext cx="71291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围绕桥的“美观”具体写桥上栏板的各种精美图案。</a:t>
              </a:r>
              <a:endPara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36483" y="1320438"/>
            <a:ext cx="553998" cy="163121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eaVert" wrap="none">
            <a:spAutoFit/>
          </a:bodyPr>
          <a:lstStyle/>
          <a:p>
            <a:pPr fontAlgn="auto"/>
            <a:r>
              <a:rPr lang="zh-CN" altLang="en-US" sz="2400" b="1" noProof="1">
                <a:solidFill>
                  <a:schemeClr val="tx1"/>
                </a:solidFill>
                <a:latin typeface="黑体" panose="02010609060101010101" pitchFamily="49" charset="-122"/>
              </a:rPr>
              <a:t>精美的图案</a:t>
            </a:r>
            <a:endParaRPr lang="zh-CN" altLang="en-US" sz="2400" b="1" noProof="1">
              <a:solidFill>
                <a:schemeClr val="tx1"/>
              </a:solidFill>
              <a:latin typeface="黑体" panose="02010609060101010101" pitchFamily="49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1259632" y="842517"/>
            <a:ext cx="504056" cy="2809354"/>
          </a:xfrm>
          <a:prstGeom prst="leftBrace">
            <a:avLst/>
          </a:prstGeom>
          <a:ln w="3175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6" name="右大括号 5"/>
          <p:cNvSpPr/>
          <p:nvPr/>
        </p:nvSpPr>
        <p:spPr>
          <a:xfrm>
            <a:off x="5148064" y="986532"/>
            <a:ext cx="432063" cy="2593330"/>
          </a:xfrm>
          <a:prstGeom prst="rightBrace">
            <a:avLst/>
          </a:prstGeom>
          <a:ln w="2857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9" name="TextBox 8"/>
          <p:cNvSpPr txBox="1"/>
          <p:nvPr/>
        </p:nvSpPr>
        <p:spPr>
          <a:xfrm>
            <a:off x="5509241" y="1013029"/>
            <a:ext cx="1477328" cy="235701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eaVert" wrap="square">
            <a:spAutoFit/>
          </a:bodyPr>
          <a:lstStyle/>
          <a:p>
            <a:pPr fontAlgn="auto"/>
            <a:r>
              <a:rPr lang="zh-CN" altLang="en-US" sz="2800" b="1" noProof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所有的龙似乎都在游动</a:t>
            </a:r>
            <a:r>
              <a:rPr lang="zh-CN" altLang="en-US" sz="2800" b="1" noProof="1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，真</a:t>
            </a:r>
            <a:r>
              <a:rPr lang="zh-CN" altLang="en-US" sz="2800" b="1" noProof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像活了一样。</a:t>
            </a:r>
            <a:endParaRPr lang="zh-CN" altLang="en-US" sz="2800" b="1" noProof="1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68344" y="2565360"/>
            <a:ext cx="7200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</a:rPr>
              <a:t>美观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308304" y="1202556"/>
            <a:ext cx="1360522" cy="646331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dirty="0">
                <a:solidFill>
                  <a:srgbClr val="FF0000"/>
                </a:solidFill>
              </a:rPr>
              <a:t>举例</a:t>
            </a:r>
            <a:r>
              <a:rPr lang="zh-CN" altLang="en-US" sz="1800" dirty="0" smtClean="0">
                <a:solidFill>
                  <a:srgbClr val="FF0000"/>
                </a:solidFill>
              </a:rPr>
              <a:t>子进行细致刻画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sp>
        <p:nvSpPr>
          <p:cNvPr id="7" name="下箭头 6"/>
          <p:cNvSpPr/>
          <p:nvPr/>
        </p:nvSpPr>
        <p:spPr>
          <a:xfrm>
            <a:off x="7884368" y="1923678"/>
            <a:ext cx="288032" cy="641682"/>
          </a:xfrm>
          <a:prstGeom prst="down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00FF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0" b="10400"/>
          <a:stretch>
            <a:fillRect/>
          </a:stretch>
        </p:blipFill>
        <p:spPr bwMode="auto">
          <a:xfrm>
            <a:off x="3203848" y="986532"/>
            <a:ext cx="1564358" cy="9473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2571"/>
          <a:stretch>
            <a:fillRect/>
          </a:stretch>
        </p:blipFill>
        <p:spPr bwMode="auto">
          <a:xfrm>
            <a:off x="3203848" y="1994790"/>
            <a:ext cx="1652402" cy="7929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0362" y="2926525"/>
            <a:ext cx="1580394" cy="8870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1863533" y="1033556"/>
            <a:ext cx="111120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3600" b="1" cap="all" spc="0" dirty="0" smtClean="0"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有的</a:t>
            </a:r>
            <a:endParaRPr lang="zh-CN" altLang="en-US" sz="3600" b="1" cap="all" spc="0" dirty="0">
              <a:solidFill>
                <a:srgbClr val="FF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864677" y="1952715"/>
            <a:ext cx="111120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3600" b="1" cap="all" spc="0" dirty="0" smtClean="0"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有的</a:t>
            </a:r>
            <a:endParaRPr lang="zh-CN" altLang="en-US" sz="3600" b="1" cap="all" spc="0" dirty="0">
              <a:solidFill>
                <a:srgbClr val="FF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864677" y="3003798"/>
            <a:ext cx="111120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3600" b="1" cap="all" spc="0" dirty="0" smtClean="0"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有的</a:t>
            </a:r>
            <a:endParaRPr lang="zh-CN" altLang="en-US" sz="3600" b="1" cap="all" spc="0" dirty="0">
              <a:solidFill>
                <a:srgbClr val="FF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Freeform 24"/>
          <p:cNvSpPr/>
          <p:nvPr/>
        </p:nvSpPr>
        <p:spPr bwMode="gray">
          <a:xfrm rot="15418262" flipH="1" flipV="1">
            <a:off x="6309520" y="18915"/>
            <a:ext cx="989454" cy="1544899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>
            <a:gsLst>
              <a:gs pos="0">
                <a:srgbClr val="00B050"/>
              </a:gs>
              <a:gs pos="100000">
                <a:srgbClr val="FFFF00"/>
              </a:gs>
            </a:gsLst>
            <a:lin ang="5400000" scaled="0"/>
          </a:gradFill>
          <a:ln>
            <a:noFill/>
          </a:ln>
        </p:spPr>
        <p:txBody>
          <a:bodyPr/>
          <a:lstStyle/>
          <a:p>
            <a:endParaRPr lang="zh-CN" altLang="en-US" sz="1100"/>
          </a:p>
        </p:txBody>
      </p:sp>
      <p:sp>
        <p:nvSpPr>
          <p:cNvPr id="22" name="Freeform 24"/>
          <p:cNvSpPr/>
          <p:nvPr/>
        </p:nvSpPr>
        <p:spPr bwMode="gray">
          <a:xfrm rot="13731502" flipH="1" flipV="1">
            <a:off x="3463423" y="57702"/>
            <a:ext cx="550983" cy="1467323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>
            <a:gsLst>
              <a:gs pos="0">
                <a:srgbClr val="00B050"/>
              </a:gs>
              <a:gs pos="100000">
                <a:srgbClr val="FFFF00"/>
              </a:gs>
            </a:gsLst>
            <a:lin ang="5400000" scaled="0"/>
          </a:gradFill>
          <a:ln>
            <a:noFill/>
          </a:ln>
        </p:spPr>
        <p:txBody>
          <a:bodyPr/>
          <a:lstStyle/>
          <a:p>
            <a:endParaRPr lang="zh-CN" altLang="en-US" sz="1100"/>
          </a:p>
        </p:txBody>
      </p:sp>
      <p:sp>
        <p:nvSpPr>
          <p:cNvPr id="12" name="TextBox 11"/>
          <p:cNvSpPr txBox="1"/>
          <p:nvPr/>
        </p:nvSpPr>
        <p:spPr>
          <a:xfrm>
            <a:off x="4644008" y="161163"/>
            <a:ext cx="1296144" cy="523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/>
              <a:t>排比</a:t>
            </a:r>
            <a:endParaRPr lang="zh-CN" altLang="en-US" sz="2800" dirty="0"/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9" grpId="0" animBg="1"/>
      <p:bldP spid="4" grpId="0"/>
      <p:bldP spid="11" grpId="0" animBg="1"/>
      <p:bldP spid="7" grpId="0" animBg="1"/>
      <p:bldP spid="10" grpId="0"/>
      <p:bldP spid="10" grpId="1"/>
      <p:bldP spid="18" grpId="0"/>
      <p:bldP spid="18" grpId="1"/>
      <p:bldP spid="19" grpId="0"/>
      <p:bldP spid="19" grpId="1"/>
      <p:bldP spid="21" grpId="0" animBg="1"/>
      <p:bldP spid="22" grpId="0" animBg="1"/>
      <p:bldP spid="1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2051720" y="1373336"/>
            <a:ext cx="6840760" cy="7934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作者对赵州桥有怎样的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评价？</a:t>
            </a:r>
            <a:endParaRPr lang="en-US" altLang="zh-CN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848426"/>
            <a:ext cx="1712152" cy="24536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163069" y="915566"/>
            <a:ext cx="7056437" cy="1195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赵州桥表现了劳动人民的智慧和才干，是我国宝贵的历史遗产。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31640" y="2715766"/>
            <a:ext cx="6624736" cy="116955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一句话总结全文，点明赵州桥的历史价值和人文价值。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690527" y="699542"/>
            <a:ext cx="7621339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说一说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：学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完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了赵州桥这节课，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你有什么感受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？</a:t>
            </a:r>
            <a:endParaRPr lang="en-US" altLang="zh-CN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2170" y="2139702"/>
            <a:ext cx="729805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通过学习赵州桥的雄伟，我体会到了我国劳动人民的智慧和才干。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67544" y="195486"/>
            <a:ext cx="7632848" cy="1670676"/>
            <a:chOff x="467544" y="471159"/>
            <a:chExt cx="7632848" cy="1670676"/>
          </a:xfrm>
        </p:grpSpPr>
        <p:sp>
          <p:nvSpPr>
            <p:cNvPr id="2" name="TextBox 1"/>
            <p:cNvSpPr txBox="1"/>
            <p:nvPr/>
          </p:nvSpPr>
          <p:spPr>
            <a:xfrm>
              <a:off x="1619672" y="943363"/>
              <a:ext cx="648072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  假如</a:t>
              </a:r>
              <a:r>
                <a:rPr lang="zh-CN" altLang="en-US" sz="3200" dirty="0">
                  <a:latin typeface="黑体" panose="02010609060101010101" pitchFamily="49" charset="-122"/>
                  <a:ea typeface="黑体" panose="02010609060101010101" pitchFamily="49" charset="-122"/>
                </a:rPr>
                <a:t>你</a:t>
              </a:r>
              <a:r>
                <a:rPr lang="zh-CN" altLang="en-US" sz="3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是导游，试着用下面的词语，向客人介绍赵州桥。</a:t>
              </a:r>
              <a:endPara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5122" name="Picture 2" descr="https://ss1.bdstatic.com/70cFuXSh_Q1YnxGkpoWK1HF6hhy/it/u=4161052901,2817872356&amp;fm=15&amp;gp=0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67544" y="471159"/>
              <a:ext cx="1743921" cy="16706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" name="TextBox 3"/>
          <p:cNvSpPr txBox="1"/>
          <p:nvPr/>
        </p:nvSpPr>
        <p:spPr>
          <a:xfrm>
            <a:off x="1907705" y="2067694"/>
            <a:ext cx="1296144" cy="1200329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世界闻名</a:t>
            </a:r>
            <a:endParaRPr lang="zh-CN" altLang="en-US" sz="3600" b="1" dirty="0"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60032" y="2139702"/>
            <a:ext cx="1001266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algn="ctr"/>
            <a:r>
              <a:rPr lang="zh-CN" altLang="en-US" sz="3600" b="1" dirty="0" smtClean="0">
                <a:solidFill>
                  <a:prstClr val="black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雄伟</a:t>
            </a:r>
            <a:endParaRPr lang="zh-CN" altLang="en-US" sz="3600" b="1" dirty="0">
              <a:solidFill>
                <a:prstClr val="black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31956" y="3491925"/>
            <a:ext cx="1107996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lvl="0" algn="ctr"/>
            <a:r>
              <a:rPr lang="zh-CN" altLang="en-US" sz="3600" b="1" dirty="0" smtClean="0">
                <a:solidFill>
                  <a:prstClr val="black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创举</a:t>
            </a:r>
            <a:endParaRPr lang="zh-CN" altLang="en-US" sz="3600" b="1" dirty="0">
              <a:solidFill>
                <a:prstClr val="black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56176" y="3404495"/>
            <a:ext cx="1107996" cy="64633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 lvl="0" algn="ctr"/>
            <a:r>
              <a:rPr lang="zh-CN" altLang="en-US" sz="3600" b="1" dirty="0">
                <a:solidFill>
                  <a:prstClr val="black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美观</a:t>
            </a:r>
            <a:endParaRPr lang="zh-CN" altLang="en-US" sz="3600" b="1" dirty="0">
              <a:solidFill>
                <a:prstClr val="black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8" y="411510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结构梳理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8"/>
          </a:xfrm>
          <a:prstGeom prst="rect">
            <a:avLst/>
          </a:prstGeom>
        </p:spPr>
      </p:pic>
      <p:sp>
        <p:nvSpPr>
          <p:cNvPr id="19" name="圆角矩形 18"/>
          <p:cNvSpPr/>
          <p:nvPr/>
        </p:nvSpPr>
        <p:spPr>
          <a:xfrm>
            <a:off x="1171125" y="1235271"/>
            <a:ext cx="7073283" cy="2983677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403648" y="1995686"/>
            <a:ext cx="553998" cy="1093569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赵州桥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555776" y="1491630"/>
            <a:ext cx="2562240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总起：世界文明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555776" y="2355726"/>
            <a:ext cx="3947234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分述：雄伟、坚固、美观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092280" y="1963143"/>
            <a:ext cx="969496" cy="1616719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独特设计惊人创举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55776" y="3219822"/>
            <a:ext cx="2562240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总结：历史遗产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左大括号 20"/>
          <p:cNvSpPr/>
          <p:nvPr/>
        </p:nvSpPr>
        <p:spPr>
          <a:xfrm>
            <a:off x="1979712" y="1491630"/>
            <a:ext cx="504056" cy="223224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左大括号 21"/>
          <p:cNvSpPr/>
          <p:nvPr/>
        </p:nvSpPr>
        <p:spPr>
          <a:xfrm flipH="1">
            <a:off x="6372200" y="1563638"/>
            <a:ext cx="648072" cy="223224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" grpId="0"/>
      <p:bldP spid="28" grpId="0"/>
      <p:bldP spid="31" grpId="0"/>
      <p:bldP spid="14" grpId="0"/>
      <p:bldP spid="21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文本框 64"/>
          <p:cNvSpPr txBox="1"/>
          <p:nvPr/>
        </p:nvSpPr>
        <p:spPr>
          <a:xfrm>
            <a:off x="1619672" y="1414086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省</a:t>
            </a:r>
            <a:endParaRPr lang="en-US" altLang="zh-CN" sz="66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4" name="文本框 64"/>
          <p:cNvSpPr txBox="1"/>
          <p:nvPr/>
        </p:nvSpPr>
        <p:spPr>
          <a:xfrm>
            <a:off x="2915816" y="1414086"/>
            <a:ext cx="999303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县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4211960" y="1414086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匠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8" name="文本框 64"/>
          <p:cNvSpPr txBox="1"/>
          <p:nvPr/>
        </p:nvSpPr>
        <p:spPr>
          <a:xfrm>
            <a:off x="5436096" y="1414086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设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0" name="文本框 64"/>
          <p:cNvSpPr txBox="1"/>
          <p:nvPr/>
        </p:nvSpPr>
        <p:spPr>
          <a:xfrm>
            <a:off x="6660232" y="1414086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2" name="文本框 64"/>
          <p:cNvSpPr txBox="1"/>
          <p:nvPr/>
        </p:nvSpPr>
        <p:spPr>
          <a:xfrm>
            <a:off x="7884368" y="1414086"/>
            <a:ext cx="834658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史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4" name="文本框 64"/>
          <p:cNvSpPr txBox="1"/>
          <p:nvPr/>
        </p:nvSpPr>
        <p:spPr>
          <a:xfrm>
            <a:off x="827584" y="3071014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创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6" name="文本框 64"/>
          <p:cNvSpPr txBox="1"/>
          <p:nvPr/>
        </p:nvSpPr>
        <p:spPr>
          <a:xfrm>
            <a:off x="2123728" y="3075806"/>
            <a:ext cx="566811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8" name="文本框 64"/>
          <p:cNvSpPr txBox="1"/>
          <p:nvPr/>
        </p:nvSpPr>
        <p:spPr>
          <a:xfrm>
            <a:off x="3387448" y="3075806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且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10" name="文本框 64"/>
          <p:cNvSpPr txBox="1"/>
          <p:nvPr/>
        </p:nvSpPr>
        <p:spPr>
          <a:xfrm>
            <a:off x="4572000" y="3075806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智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12" name="文本框 64"/>
          <p:cNvSpPr txBox="1"/>
          <p:nvPr/>
        </p:nvSpPr>
        <p:spPr>
          <a:xfrm>
            <a:off x="5796136" y="3075806"/>
            <a:ext cx="854291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慧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7"/>
          <p:cNvGrpSpPr/>
          <p:nvPr/>
        </p:nvGrpSpPr>
        <p:grpSpPr>
          <a:xfrm>
            <a:off x="7884368" y="1414086"/>
            <a:ext cx="1029163" cy="1085656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1" name="组合 7"/>
          <p:cNvGrpSpPr/>
          <p:nvPr/>
        </p:nvGrpSpPr>
        <p:grpSpPr>
          <a:xfrm>
            <a:off x="827584" y="3142278"/>
            <a:ext cx="1029163" cy="1085656"/>
            <a:chOff x="2437" y="2032"/>
            <a:chExt cx="1244" cy="1264"/>
          </a:xfrm>
        </p:grpSpPr>
        <p:sp>
          <p:nvSpPr>
            <p:cNvPr id="7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5" name="组合 7"/>
          <p:cNvGrpSpPr/>
          <p:nvPr/>
        </p:nvGrpSpPr>
        <p:grpSpPr>
          <a:xfrm>
            <a:off x="2051720" y="3142278"/>
            <a:ext cx="1029163" cy="1085656"/>
            <a:chOff x="2437" y="2032"/>
            <a:chExt cx="1244" cy="1264"/>
          </a:xfrm>
        </p:grpSpPr>
        <p:sp>
          <p:nvSpPr>
            <p:cNvPr id="7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9" name="组合 7"/>
          <p:cNvGrpSpPr/>
          <p:nvPr/>
        </p:nvGrpSpPr>
        <p:grpSpPr>
          <a:xfrm>
            <a:off x="3347864" y="3142278"/>
            <a:ext cx="1029163" cy="1085656"/>
            <a:chOff x="2437" y="2032"/>
            <a:chExt cx="1244" cy="1264"/>
          </a:xfrm>
        </p:grpSpPr>
        <p:sp>
          <p:nvSpPr>
            <p:cNvPr id="8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83" name="组合 7"/>
          <p:cNvGrpSpPr/>
          <p:nvPr/>
        </p:nvGrpSpPr>
        <p:grpSpPr>
          <a:xfrm>
            <a:off x="4572000" y="3142278"/>
            <a:ext cx="1029163" cy="1085656"/>
            <a:chOff x="2437" y="2032"/>
            <a:chExt cx="1244" cy="1264"/>
          </a:xfrm>
        </p:grpSpPr>
        <p:sp>
          <p:nvSpPr>
            <p:cNvPr id="8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87" name="组合 7"/>
          <p:cNvGrpSpPr/>
          <p:nvPr/>
        </p:nvGrpSpPr>
        <p:grpSpPr>
          <a:xfrm>
            <a:off x="5796136" y="3142278"/>
            <a:ext cx="1029163" cy="1085656"/>
            <a:chOff x="2437" y="2032"/>
            <a:chExt cx="1244" cy="1264"/>
          </a:xfrm>
        </p:grpSpPr>
        <p:sp>
          <p:nvSpPr>
            <p:cNvPr id="8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1" name="组合 7"/>
          <p:cNvGrpSpPr/>
          <p:nvPr/>
        </p:nvGrpSpPr>
        <p:grpSpPr>
          <a:xfrm>
            <a:off x="6660232" y="1414086"/>
            <a:ext cx="1029163" cy="1085656"/>
            <a:chOff x="2437" y="2032"/>
            <a:chExt cx="1244" cy="1264"/>
          </a:xfrm>
        </p:grpSpPr>
        <p:sp>
          <p:nvSpPr>
            <p:cNvPr id="9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5" name="组合 7"/>
          <p:cNvGrpSpPr/>
          <p:nvPr/>
        </p:nvGrpSpPr>
        <p:grpSpPr>
          <a:xfrm>
            <a:off x="5436096" y="1408550"/>
            <a:ext cx="1029163" cy="1085656"/>
            <a:chOff x="2437" y="2032"/>
            <a:chExt cx="1244" cy="1264"/>
          </a:xfrm>
        </p:grpSpPr>
        <p:sp>
          <p:nvSpPr>
            <p:cNvPr id="9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9" name="组合 7"/>
          <p:cNvGrpSpPr/>
          <p:nvPr/>
        </p:nvGrpSpPr>
        <p:grpSpPr>
          <a:xfrm>
            <a:off x="4139952" y="1408550"/>
            <a:ext cx="1029163" cy="1085656"/>
            <a:chOff x="2437" y="2032"/>
            <a:chExt cx="1244" cy="1264"/>
          </a:xfrm>
        </p:grpSpPr>
        <p:sp>
          <p:nvSpPr>
            <p:cNvPr id="10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3" name="组合 7"/>
          <p:cNvGrpSpPr/>
          <p:nvPr/>
        </p:nvGrpSpPr>
        <p:grpSpPr>
          <a:xfrm>
            <a:off x="2915816" y="1408550"/>
            <a:ext cx="1029163" cy="1085656"/>
            <a:chOff x="2437" y="2032"/>
            <a:chExt cx="1244" cy="1264"/>
          </a:xfrm>
        </p:grpSpPr>
        <p:sp>
          <p:nvSpPr>
            <p:cNvPr id="10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7" name="组合 7"/>
          <p:cNvGrpSpPr/>
          <p:nvPr/>
        </p:nvGrpSpPr>
        <p:grpSpPr>
          <a:xfrm>
            <a:off x="1619672" y="1413342"/>
            <a:ext cx="1029163" cy="1085656"/>
            <a:chOff x="2437" y="2032"/>
            <a:chExt cx="1244" cy="1264"/>
          </a:xfrm>
        </p:grpSpPr>
        <p:sp>
          <p:nvSpPr>
            <p:cNvPr id="10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7" name="TextBox 11">
            <a:hlinkClick r:id="rId1" action="ppaction://hlinkfile"/>
          </p:cNvPr>
          <p:cNvSpPr txBox="1">
            <a:spLocks noChangeArrowheads="1"/>
          </p:cNvSpPr>
          <p:nvPr/>
        </p:nvSpPr>
        <p:spPr bwMode="auto">
          <a:xfrm>
            <a:off x="179512" y="358182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我会写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1390248" y="390742"/>
            <a:ext cx="335134" cy="472337"/>
          </a:xfrm>
          <a:prstGeom prst="rect">
            <a:avLst/>
          </a:prstGeom>
        </p:spPr>
      </p:pic>
      <p:sp>
        <p:nvSpPr>
          <p:cNvPr id="69" name="矩形 68"/>
          <p:cNvSpPr/>
          <p:nvPr/>
        </p:nvSpPr>
        <p:spPr>
          <a:xfrm>
            <a:off x="1216503" y="426197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199881" y="451631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1" name="文本框 64"/>
          <p:cNvSpPr txBox="1"/>
          <p:nvPr/>
        </p:nvSpPr>
        <p:spPr>
          <a:xfrm>
            <a:off x="395536" y="1397913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赵</a:t>
            </a:r>
            <a:endParaRPr lang="en-US" altLang="zh-CN" sz="66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2" name="组合 7"/>
          <p:cNvGrpSpPr/>
          <p:nvPr/>
        </p:nvGrpSpPr>
        <p:grpSpPr>
          <a:xfrm>
            <a:off x="395536" y="1397169"/>
            <a:ext cx="1029163" cy="1085656"/>
            <a:chOff x="2437" y="2032"/>
            <a:chExt cx="1244" cy="1264"/>
          </a:xfrm>
        </p:grpSpPr>
        <p:sp>
          <p:nvSpPr>
            <p:cNvPr id="6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6" name="文本框 64"/>
          <p:cNvSpPr txBox="1"/>
          <p:nvPr/>
        </p:nvSpPr>
        <p:spPr>
          <a:xfrm>
            <a:off x="7164288" y="3075806"/>
            <a:ext cx="854291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历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1" name="组合 7"/>
          <p:cNvGrpSpPr/>
          <p:nvPr/>
        </p:nvGrpSpPr>
        <p:grpSpPr>
          <a:xfrm>
            <a:off x="7143237" y="3142278"/>
            <a:ext cx="1029163" cy="1085656"/>
            <a:chOff x="2437" y="2032"/>
            <a:chExt cx="1244" cy="1264"/>
          </a:xfrm>
        </p:grpSpPr>
        <p:sp>
          <p:nvSpPr>
            <p:cNvPr id="11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2" name="TextBox 1"/>
          <p:cNvSpPr txBox="1"/>
          <p:nvPr/>
        </p:nvSpPr>
        <p:spPr>
          <a:xfrm>
            <a:off x="251520" y="853103"/>
            <a:ext cx="87129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32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zhào</a:t>
            </a:r>
            <a:r>
              <a:rPr lang="en-US" altLang="zh-CN" sz="32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</a:t>
            </a:r>
            <a:r>
              <a:rPr lang="en-US" altLang="zh-CN" sz="32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shěnɡ</a:t>
            </a:r>
            <a:r>
              <a:rPr lang="en-US" altLang="zh-CN" sz="32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</a:t>
            </a:r>
            <a:r>
              <a:rPr lang="en-US" altLang="zh-CN" sz="32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xiàn</a:t>
            </a:r>
            <a:r>
              <a:rPr lang="en-US" altLang="zh-CN" sz="32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</a:t>
            </a:r>
            <a:r>
              <a:rPr lang="en-US" altLang="zh-CN" sz="3200" b="1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jiànɡ</a:t>
            </a:r>
            <a:r>
              <a:rPr lang="en-US" altLang="zh-CN" sz="3200" b="1" dirty="0">
                <a:latin typeface="汉语拼音" panose="020B0604020202020204" pitchFamily="34" charset="0"/>
                <a:cs typeface="汉语拼音" panose="020B0604020202020204" pitchFamily="34" charset="0"/>
              </a:rPr>
              <a:t>  </a:t>
            </a:r>
            <a:r>
              <a:rPr lang="en-US" altLang="zh-CN" sz="32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32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shè</a:t>
            </a:r>
            <a:r>
              <a:rPr lang="en-US" altLang="zh-CN" sz="32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   </a:t>
            </a:r>
            <a:r>
              <a:rPr lang="en-US" altLang="zh-CN" sz="32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jì</a:t>
            </a:r>
            <a:r>
              <a:rPr lang="en-US" altLang="zh-CN" sz="32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   </a:t>
            </a:r>
            <a:r>
              <a:rPr lang="en-US" altLang="zh-CN" sz="32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shǐ</a:t>
            </a:r>
            <a:endParaRPr lang="zh-CN" altLang="en-US" sz="3200" b="1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395536" y="2563039"/>
            <a:ext cx="84675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3200" b="1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chuànɡ</a:t>
            </a:r>
            <a:r>
              <a:rPr lang="en-US" altLang="zh-CN" sz="3200" b="1" dirty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32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</a:t>
            </a:r>
            <a:r>
              <a:rPr lang="en-US" altLang="zh-CN" sz="32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jǔ</a:t>
            </a:r>
            <a:r>
              <a:rPr lang="en-US" altLang="zh-CN" sz="32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   </a:t>
            </a:r>
            <a:r>
              <a:rPr lang="en-US" altLang="zh-CN" sz="32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qiě</a:t>
            </a:r>
            <a:r>
              <a:rPr lang="en-US" altLang="zh-CN" sz="32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  </a:t>
            </a:r>
            <a:r>
              <a:rPr lang="en-US" altLang="zh-CN" sz="32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zhì</a:t>
            </a:r>
            <a:r>
              <a:rPr lang="en-US" altLang="zh-CN" sz="32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 </a:t>
            </a:r>
            <a:r>
              <a:rPr lang="en-US" altLang="zh-CN" sz="32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huì</a:t>
            </a:r>
            <a:r>
              <a:rPr lang="en-US" altLang="zh-CN" sz="32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    </a:t>
            </a:r>
            <a:r>
              <a:rPr lang="en-US" altLang="zh-CN" sz="32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lì</a:t>
            </a:r>
            <a:r>
              <a:rPr lang="en-US" altLang="zh-CN" sz="32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</a:t>
            </a:r>
            <a:endParaRPr lang="zh-CN" altLang="en-US" sz="3200" b="1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15" grpId="0"/>
      <p:bldP spid="115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043608" y="1143054"/>
            <a:ext cx="7262635" cy="330090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通过描写赵州桥</a:t>
            </a:r>
            <a:r>
              <a:rPr lang="en-US" altLang="zh-CN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		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		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		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，的三个特点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表现了赵州桥高度的技术水平和不朽的艺术价值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表达了作者对</a:t>
            </a:r>
            <a:r>
              <a:rPr lang="en-US" altLang="zh-CN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					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之情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以及对中国石拱桥的赞美和歌颂。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7" y="411510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主题概括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211960" y="1211287"/>
            <a:ext cx="1569660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历史悠久</a:t>
            </a:r>
            <a:endParaRPr lang="zh-CN" altLang="en-US" sz="27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28184" y="1211287"/>
            <a:ext cx="1569660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形式优美</a:t>
            </a:r>
            <a:endParaRPr lang="zh-CN" altLang="en-US" sz="2700" b="1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403648" y="1863134"/>
            <a:ext cx="1569660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结构坚固</a:t>
            </a:r>
            <a:endParaRPr lang="zh-CN" altLang="en-US" sz="2700" b="1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691680" y="3159278"/>
            <a:ext cx="3300904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赵州桥的喜爱和赞美</a:t>
            </a:r>
            <a:endParaRPr lang="zh-CN" altLang="en-US" sz="27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8" grpId="0"/>
      <p:bldP spid="1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拓展延伸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67544" y="1131590"/>
            <a:ext cx="7848872" cy="31947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关于桥的古诗名句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二十四桥明月夜，玉人何处教吹箫。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		  ——(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杜牧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寄扬州韩绰判官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伤心桥下春波绿，曾是惊鸿照影来。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			——(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陆游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沈园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鸡声茅店月，人迹板桥霜。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		 ——(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温庭筠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商山早行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6"/>
            <a:ext cx="366860" cy="456339"/>
          </a:xfrm>
          <a:prstGeom prst="rect">
            <a:avLst/>
          </a:prstGeom>
        </p:spPr>
      </p:pic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370192" y="1499133"/>
            <a:ext cx="8496944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457200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有的刻着两条相互缠绕的龙，嘴里吐出美丽的水花；有的刻着两条飞龙，前爪相互抵着，各自回首遥望；还有的刻着双龙戏珠。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内容占位符 2"/>
          <p:cNvSpPr txBox="1">
            <a:spLocks noChangeArrowheads="1"/>
          </p:cNvSpPr>
          <p:nvPr/>
        </p:nvSpPr>
        <p:spPr bwMode="auto">
          <a:xfrm>
            <a:off x="323850" y="2732114"/>
            <a:ext cx="8351838" cy="1871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  这段话运用了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_______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的修辞手法，生动形象地写出了栏板上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____________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，既赞美了龙的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_____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美，又赞美了我国古代劳动人民的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______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和才干。</a:t>
            </a:r>
            <a:endParaRPr lang="zh-CN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2"/>
          <p:cNvSpPr txBox="1">
            <a:spLocks noChangeArrowheads="1"/>
          </p:cNvSpPr>
          <p:nvPr/>
        </p:nvSpPr>
        <p:spPr bwMode="auto">
          <a:xfrm>
            <a:off x="3159125" y="2715766"/>
            <a:ext cx="935038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ts val="24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排比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文本框 2"/>
          <p:cNvSpPr txBox="1">
            <a:spLocks noChangeArrowheads="1"/>
          </p:cNvSpPr>
          <p:nvPr/>
        </p:nvSpPr>
        <p:spPr bwMode="auto">
          <a:xfrm>
            <a:off x="1258888" y="3275535"/>
            <a:ext cx="1987550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ts val="24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精美的图案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文本框 2"/>
          <p:cNvSpPr txBox="1">
            <a:spLocks noChangeArrowheads="1"/>
          </p:cNvSpPr>
          <p:nvPr/>
        </p:nvSpPr>
        <p:spPr bwMode="auto">
          <a:xfrm>
            <a:off x="5292725" y="3275535"/>
            <a:ext cx="935038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ts val="24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姿态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文本框 2"/>
          <p:cNvSpPr txBox="1">
            <a:spLocks noChangeArrowheads="1"/>
          </p:cNvSpPr>
          <p:nvPr/>
        </p:nvSpPr>
        <p:spPr bwMode="auto">
          <a:xfrm>
            <a:off x="2438400" y="3768752"/>
            <a:ext cx="1217613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ts val="24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智慧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07779" y="920525"/>
            <a:ext cx="2350323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一、课内阅读。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1547664" y="694234"/>
            <a:ext cx="4833739" cy="6294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  <a:spcBef>
                <a:spcPts val="900"/>
              </a:spcBef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二、请写一段话夸夸赵州桥。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3"/>
          <p:cNvSpPr txBox="1">
            <a:spLocks noChangeArrowheads="1"/>
          </p:cNvSpPr>
          <p:nvPr/>
        </p:nvSpPr>
        <p:spPr bwMode="auto">
          <a:xfrm>
            <a:off x="683568" y="1563638"/>
            <a:ext cx="7556500" cy="26545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ts val="9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古老</a:t>
            </a:r>
            <a:r>
              <a:rPr lang="zh-CN" altLang="en-US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的赵州桥呀，你独特的设计是建桥史上的创举。你是我国古代劳动人民智慧和才干的结晶，是我国宝贵的历史遗产，我们以你为骄傲，因你而自豪！</a:t>
            </a:r>
            <a:endParaRPr lang="en-US" altLang="zh-CN" sz="2800" b="1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21271" y="987574"/>
            <a:ext cx="828092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三、本文第三段围绕“美观”，介绍了赵州桥，令人如临其境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。你还知道哪些“我国宝贵的历史文化遗产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”？请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参照这种方法，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和同学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说说。</a:t>
            </a:r>
            <a:endParaRPr lang="zh-CN" altLang="zh-CN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组合 96"/>
          <p:cNvGrpSpPr/>
          <p:nvPr/>
        </p:nvGrpSpPr>
        <p:grpSpPr>
          <a:xfrm>
            <a:off x="6236336" y="592045"/>
            <a:ext cx="2368112" cy="1979705"/>
            <a:chOff x="6139388" y="1524685"/>
            <a:chExt cx="2368112" cy="1979705"/>
          </a:xfrm>
        </p:grpSpPr>
        <p:pic>
          <p:nvPicPr>
            <p:cNvPr id="98" name="图片 9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39388" y="1524685"/>
              <a:ext cx="2368112" cy="1979705"/>
            </a:xfrm>
            <a:prstGeom prst="rect">
              <a:avLst/>
            </a:prstGeom>
          </p:spPr>
        </p:pic>
        <p:cxnSp>
          <p:nvCxnSpPr>
            <p:cNvPr id="99" name="直线连接符 75"/>
            <p:cNvCxnSpPr/>
            <p:nvPr/>
          </p:nvCxnSpPr>
          <p:spPr>
            <a:xfrm>
              <a:off x="6203721" y="2286984"/>
              <a:ext cx="2192665" cy="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文本框 64"/>
            <p:cNvSpPr txBox="1"/>
            <p:nvPr/>
          </p:nvSpPr>
          <p:spPr>
            <a:xfrm>
              <a:off x="6444208" y="1851670"/>
              <a:ext cx="1728192" cy="4385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/>
              <a:r>
                <a:rPr lang="zh-CN" altLang="en-US" sz="2400" b="1" dirty="0" smtClean="0">
                  <a:solidFill>
                    <a:schemeClr val="accent2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独体  </a:t>
              </a:r>
              <a:r>
                <a:rPr lang="zh-CN" altLang="en-US" sz="2400" b="1" dirty="0">
                  <a:solidFill>
                    <a:schemeClr val="accent2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结构</a:t>
              </a:r>
              <a:endPara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5940152" y="2586813"/>
            <a:ext cx="2996726" cy="2505217"/>
            <a:chOff x="5823746" y="1359213"/>
            <a:chExt cx="2996726" cy="2505217"/>
          </a:xfrm>
        </p:grpSpPr>
        <p:pic>
          <p:nvPicPr>
            <p:cNvPr id="109" name="图片 10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23746" y="1359213"/>
              <a:ext cx="2996726" cy="2505217"/>
            </a:xfrm>
            <a:prstGeom prst="rect">
              <a:avLst/>
            </a:prstGeom>
          </p:spPr>
        </p:pic>
        <p:cxnSp>
          <p:nvCxnSpPr>
            <p:cNvPr id="110" name="直线连接符 75"/>
            <p:cNvCxnSpPr/>
            <p:nvPr/>
          </p:nvCxnSpPr>
          <p:spPr>
            <a:xfrm>
              <a:off x="6203721" y="2286984"/>
              <a:ext cx="2192665" cy="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文本框 64"/>
            <p:cNvSpPr txBox="1"/>
            <p:nvPr/>
          </p:nvSpPr>
          <p:spPr>
            <a:xfrm>
              <a:off x="6444208" y="1851670"/>
              <a:ext cx="1728192" cy="4385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/>
              <a:r>
                <a:rPr lang="zh-CN" altLang="en-US" sz="2400" b="1" dirty="0">
                  <a:solidFill>
                    <a:schemeClr val="accent2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上下  结构</a:t>
              </a:r>
              <a:endPara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3707904" y="1995686"/>
            <a:ext cx="2206044" cy="1773932"/>
            <a:chOff x="3467690" y="1419622"/>
            <a:chExt cx="2206044" cy="1773932"/>
          </a:xfrm>
        </p:grpSpPr>
        <p:pic>
          <p:nvPicPr>
            <p:cNvPr id="104" name="图片 10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67690" y="1419622"/>
              <a:ext cx="2206044" cy="1773932"/>
            </a:xfrm>
            <a:prstGeom prst="rect">
              <a:avLst/>
            </a:prstGeom>
          </p:spPr>
        </p:pic>
        <p:sp>
          <p:nvSpPr>
            <p:cNvPr id="105" name="文本框 64"/>
            <p:cNvSpPr txBox="1"/>
            <p:nvPr/>
          </p:nvSpPr>
          <p:spPr>
            <a:xfrm>
              <a:off x="3703632" y="1851670"/>
              <a:ext cx="1970101" cy="4385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/>
              <a:r>
                <a:rPr lang="zh-CN" altLang="en-US" sz="2400" b="1" dirty="0">
                  <a:solidFill>
                    <a:schemeClr val="accent2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半包围</a:t>
              </a:r>
              <a:r>
                <a:rPr lang="zh-CN" altLang="en-US" sz="2400" b="1" dirty="0" smtClean="0">
                  <a:solidFill>
                    <a:schemeClr val="accent2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结构</a:t>
              </a:r>
              <a:endPara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7" name="直线连接符 73"/>
            <p:cNvCxnSpPr/>
            <p:nvPr/>
          </p:nvCxnSpPr>
          <p:spPr>
            <a:xfrm flipV="1">
              <a:off x="3625621" y="2283718"/>
              <a:ext cx="1806204" cy="3266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3" name="组合 92"/>
          <p:cNvGrpSpPr/>
          <p:nvPr/>
        </p:nvGrpSpPr>
        <p:grpSpPr>
          <a:xfrm>
            <a:off x="251520" y="1935277"/>
            <a:ext cx="2872747" cy="2724706"/>
            <a:chOff x="251520" y="1359213"/>
            <a:chExt cx="2645924" cy="2127651"/>
          </a:xfrm>
        </p:grpSpPr>
        <p:pic>
          <p:nvPicPr>
            <p:cNvPr id="94" name="图片 9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20" y="1359213"/>
              <a:ext cx="2645924" cy="2127651"/>
            </a:xfrm>
            <a:prstGeom prst="rect">
              <a:avLst/>
            </a:prstGeom>
          </p:spPr>
        </p:pic>
        <p:sp>
          <p:nvSpPr>
            <p:cNvPr id="95" name="文本框 64"/>
            <p:cNvSpPr txBox="1"/>
            <p:nvPr/>
          </p:nvSpPr>
          <p:spPr>
            <a:xfrm>
              <a:off x="917923" y="1851670"/>
              <a:ext cx="1800200" cy="4385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/>
              <a:r>
                <a:rPr lang="zh-CN" altLang="en-US" sz="2400" b="1" dirty="0">
                  <a:solidFill>
                    <a:schemeClr val="accent2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左右  结构</a:t>
              </a:r>
              <a:endPara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2" name="直线连接符 5"/>
            <p:cNvCxnSpPr/>
            <p:nvPr/>
          </p:nvCxnSpPr>
          <p:spPr>
            <a:xfrm>
              <a:off x="669474" y="2286984"/>
              <a:ext cx="2192665" cy="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4"/>
          <p:cNvSpPr txBox="1"/>
          <p:nvPr/>
        </p:nvSpPr>
        <p:spPr>
          <a:xfrm>
            <a:off x="323528" y="1300430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史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64"/>
          <p:cNvSpPr txBox="1"/>
          <p:nvPr/>
        </p:nvSpPr>
        <p:spPr>
          <a:xfrm>
            <a:off x="1698839" y="579561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县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64"/>
          <p:cNvSpPr txBox="1"/>
          <p:nvPr/>
        </p:nvSpPr>
        <p:spPr>
          <a:xfrm>
            <a:off x="971600" y="1300430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创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64"/>
          <p:cNvSpPr txBox="1"/>
          <p:nvPr/>
        </p:nvSpPr>
        <p:spPr>
          <a:xfrm>
            <a:off x="4035520" y="580350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64"/>
          <p:cNvSpPr txBox="1"/>
          <p:nvPr/>
        </p:nvSpPr>
        <p:spPr>
          <a:xfrm>
            <a:off x="2488527" y="1300429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且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64"/>
          <p:cNvSpPr txBox="1"/>
          <p:nvPr/>
        </p:nvSpPr>
        <p:spPr>
          <a:xfrm>
            <a:off x="1691680" y="1274817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举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64"/>
          <p:cNvSpPr txBox="1"/>
          <p:nvPr/>
        </p:nvSpPr>
        <p:spPr>
          <a:xfrm>
            <a:off x="2483768" y="580350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匠</a:t>
            </a:r>
            <a:endParaRPr lang="en-US" altLang="zh-CN" sz="3600" b="1" dirty="0" err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64"/>
          <p:cNvSpPr txBox="1"/>
          <p:nvPr/>
        </p:nvSpPr>
        <p:spPr>
          <a:xfrm>
            <a:off x="301154" y="554737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赵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64"/>
          <p:cNvSpPr txBox="1"/>
          <p:nvPr/>
        </p:nvSpPr>
        <p:spPr>
          <a:xfrm>
            <a:off x="4035519" y="1274817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慧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64"/>
          <p:cNvSpPr txBox="1"/>
          <p:nvPr/>
        </p:nvSpPr>
        <p:spPr>
          <a:xfrm>
            <a:off x="4755599" y="1300430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历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23528" y="1851670"/>
            <a:ext cx="2880320" cy="2664296"/>
          </a:xfrm>
          <a:prstGeom prst="rec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64"/>
          <p:cNvSpPr txBox="1"/>
          <p:nvPr/>
        </p:nvSpPr>
        <p:spPr>
          <a:xfrm>
            <a:off x="978758" y="554737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省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64"/>
          <p:cNvSpPr txBox="1"/>
          <p:nvPr/>
        </p:nvSpPr>
        <p:spPr>
          <a:xfrm>
            <a:off x="3275856" y="580350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设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3419872" y="51470"/>
            <a:ext cx="2426130" cy="575945"/>
            <a:chOff x="3419872" y="555645"/>
            <a:chExt cx="2426130" cy="575945"/>
          </a:xfrm>
        </p:grpSpPr>
        <p:sp>
          <p:nvSpPr>
            <p:cNvPr id="59" name="TextBox 11"/>
            <p:cNvSpPr txBox="1">
              <a:spLocks noChangeArrowheads="1"/>
            </p:cNvSpPr>
            <p:nvPr/>
          </p:nvSpPr>
          <p:spPr bwMode="auto">
            <a:xfrm>
              <a:off x="3909317" y="555645"/>
              <a:ext cx="1936685" cy="575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生字归类</a:t>
              </a:r>
              <a:endPara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3419872" y="627534"/>
              <a:ext cx="456833" cy="456366"/>
              <a:chOff x="631825" y="5181600"/>
              <a:chExt cx="1554163" cy="1552575"/>
            </a:xfrm>
          </p:grpSpPr>
          <p:sp>
            <p:nvSpPr>
              <p:cNvPr id="61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2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3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4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5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6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7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8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9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0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1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2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3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4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5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6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7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8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9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0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1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2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3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4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5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6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7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8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9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0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1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2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96" name="文本框 64"/>
          <p:cNvSpPr txBox="1"/>
          <p:nvPr/>
        </p:nvSpPr>
        <p:spPr>
          <a:xfrm>
            <a:off x="3275856" y="1274817"/>
            <a:ext cx="672480" cy="6232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智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89266E-6 L 0.39444 0.4716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22" y="235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89266E-6 L 0.56441 0.611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12" y="305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33251E-6 L 0.54879 0.6064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31" y="303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15916E-7 L 0.21094 0.4663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38" y="23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15916E-7 L 0.43924 0.60611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62" y="302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15916E-7 L 0.41146 0.6061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73" y="302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6533E-6 L 0.69132 0.0465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66" y="23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1.6533E-6 L 0.06128 0.42443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56" y="212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12153E-6 L 0.71493 0.47132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747" y="235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6533E-6 L 0.54115 0.04657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49" y="23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12153E-6 L 0.30972 0.5694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86" y="284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12153E-6 L 0.29323 0.5694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53" y="284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6533E-6 L 0.02552 0.32665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7" y="163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4" grpId="0"/>
      <p:bldP spid="16" grpId="0"/>
      <p:bldP spid="19" grpId="0"/>
      <p:bldP spid="20" grpId="0"/>
      <p:bldP spid="23" grpId="0"/>
      <p:bldP spid="24" grpId="0"/>
      <p:bldP spid="9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467544" y="1275606"/>
            <a:ext cx="4104456" cy="13619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加一加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：木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黄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横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木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兰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栏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2685" y="2843883"/>
            <a:ext cx="1763051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字理识字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411760" y="3003798"/>
            <a:ext cx="530531" cy="6145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匠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007060" y="3939901"/>
            <a:ext cx="5290120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会意字。匠，现泛指手工匠人。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0657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024858" y="1347614"/>
            <a:ext cx="2419350" cy="1400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2931790"/>
            <a:ext cx="3765599" cy="871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0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0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2" grpId="0"/>
      <p:bldP spid="4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1979712" y="2304611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017547" y="2205901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设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192774" y="1322637"/>
            <a:ext cx="1479450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shè</a:t>
            </a:r>
            <a:endParaRPr lang="zh-CN" altLang="en-US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176280" y="2374492"/>
            <a:ext cx="4104456" cy="126092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巧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记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：言字旁，几无勾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	  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建设还要加个又。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880136" y="2449551"/>
            <a:ext cx="405492" cy="576064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线形标注 2 3"/>
          <p:cNvSpPr/>
          <p:nvPr/>
        </p:nvSpPr>
        <p:spPr>
          <a:xfrm>
            <a:off x="4356285" y="1406418"/>
            <a:ext cx="2970717" cy="54006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307552"/>
              <a:gd name="adj6" fmla="val -36047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这一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笔是横折弯。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TextBox 11"/>
          <p:cNvSpPr txBox="1">
            <a:spLocks noChangeArrowheads="1"/>
          </p:cNvSpPr>
          <p:nvPr/>
        </p:nvSpPr>
        <p:spPr bwMode="auto">
          <a:xfrm>
            <a:off x="4125341" y="554509"/>
            <a:ext cx="145477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易写错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3635896" y="627534"/>
            <a:ext cx="456833" cy="456366"/>
            <a:chOff x="631825" y="5181600"/>
            <a:chExt cx="1554163" cy="1552575"/>
          </a:xfrm>
        </p:grpSpPr>
        <p:sp>
          <p:nvSpPr>
            <p:cNvPr id="5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073241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1974531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县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195736" y="1091267"/>
            <a:ext cx="1407442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xiàn</a:t>
            </a:r>
            <a:endParaRPr lang="zh-CN" altLang="en-US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3707905" y="1091267"/>
            <a:ext cx="3160876" cy="540419"/>
          </a:xfrm>
          <a:prstGeom prst="borderCallout2">
            <a:avLst>
              <a:gd name="adj1" fmla="val 96561"/>
              <a:gd name="adj2" fmla="val 49860"/>
              <a:gd name="adj3" fmla="val 96896"/>
              <a:gd name="adj4" fmla="val 50822"/>
              <a:gd name="adj5" fmla="val 304917"/>
              <a:gd name="adj6" fmla="val -25634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县里是两横。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123210" y="2283718"/>
            <a:ext cx="1240878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县城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76056" y="2283718"/>
            <a:ext cx="3221606" cy="13619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我国的一种行政划分区域名称。例如：浚县、杞县等。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4" grpId="0" bldLvl="0" animBg="1"/>
      <p:bldP spid="1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2051720" y="1707654"/>
            <a:ext cx="6147654" cy="1212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自由朗读课文，说一说</a:t>
            </a:r>
            <a:r>
              <a:rPr lang="zh-CN" altLang="en-US" sz="2800" noProof="1" smtClean="0">
                <a:latin typeface="黑体" panose="02010609060101010101" pitchFamily="49" charset="-122"/>
                <a:ea typeface="黑体" panose="02010609060101010101" pitchFamily="49" charset="-122"/>
              </a:rPr>
              <a:t>本文主要从哪几个方面描写了赵州桥？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 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文本框 14"/>
          <p:cNvSpPr txBox="1"/>
          <p:nvPr/>
        </p:nvSpPr>
        <p:spPr>
          <a:xfrm>
            <a:off x="536936" y="43615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整体感知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488835"/>
            <a:ext cx="366860" cy="45633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874" y="1707654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EMPLATE_CATEGORY" val="custom"/>
  <p:tag name="KSO_WM_TEMPLATE_INDEX" val="160484"/>
</p:tagLst>
</file>

<file path=ppt/tags/tag10.xml><?xml version="1.0" encoding="utf-8"?>
<p:tagLst xmlns:p="http://schemas.openxmlformats.org/presentationml/2006/main">
  <p:tag name="KSO_WM_TEMPLATE_CATEGORY" val="custom"/>
  <p:tag name="KSO_WM_TEMPLATE_INDEX" val="160484"/>
</p:tagLst>
</file>

<file path=ppt/tags/tag11.xml><?xml version="1.0" encoding="utf-8"?>
<p:tagLst xmlns:p="http://schemas.openxmlformats.org/presentationml/2006/main">
  <p:tag name="KSO_WM_TEMPLATE_CATEGORY" val="custom"/>
  <p:tag name="KSO_WM_TEMPLATE_INDEX" val="160484"/>
</p:tagLst>
</file>

<file path=ppt/tags/tag12.xml><?xml version="1.0" encoding="utf-8"?>
<p:tagLst xmlns:p="http://schemas.openxmlformats.org/presentationml/2006/main">
  <p:tag name="KSO_WM_TEMPLATE_CATEGORY" val="custom"/>
  <p:tag name="KSO_WM_TEMPLATE_INDEX" val="160484"/>
</p:tagLst>
</file>

<file path=ppt/tags/tag13.xml><?xml version="1.0" encoding="utf-8"?>
<p:tagLst xmlns:p="http://schemas.openxmlformats.org/presentationml/2006/main">
  <p:tag name="KSO_WM_TEMPLATE_CATEGORY" val="custom"/>
  <p:tag name="KSO_WM_TEMPLATE_INDEX" val="160484"/>
</p:tagLst>
</file>

<file path=ppt/tags/tag14.xml><?xml version="1.0" encoding="utf-8"?>
<p:tagLst xmlns:p="http://schemas.openxmlformats.org/presentationml/2006/main">
  <p:tag name="KSO_WM_TEMPLATE_CATEGORY" val="custom"/>
  <p:tag name="KSO_WM_TEMPLATE_INDEX" val="160484"/>
</p:tagLst>
</file>

<file path=ppt/tags/tag15.xml><?xml version="1.0" encoding="utf-8"?>
<p:tagLst xmlns:p="http://schemas.openxmlformats.org/presentationml/2006/main">
  <p:tag name="KSO_WPP_MARK_KEY" val="d34b85cb-00dd-4e48-af4c-e36eaa2aca7e"/>
  <p:tag name="COMMONDATA" val="eyJoZGlkIjoiMDUzMmRhYzhkNzM3Y2ZlODExZjhhYzliMDJjYzA0ZGIifQ=="/>
</p:tagLst>
</file>

<file path=ppt/tags/tag2.xml><?xml version="1.0" encoding="utf-8"?>
<p:tagLst xmlns:p="http://schemas.openxmlformats.org/presentationml/2006/main">
  <p:tag name="KSO_WM_TEMPLATE_CATEGORY" val="custom"/>
  <p:tag name="KSO_WM_TEMPLATE_INDEX" val="160484"/>
</p:tagLst>
</file>

<file path=ppt/tags/tag3.xml><?xml version="1.0" encoding="utf-8"?>
<p:tagLst xmlns:p="http://schemas.openxmlformats.org/presentationml/2006/main">
  <p:tag name="KSO_WM_TEMPLATE_CATEGORY" val="custom"/>
  <p:tag name="KSO_WM_TEMPLATE_INDEX" val="160484"/>
</p:tagLst>
</file>

<file path=ppt/tags/tag4.xml><?xml version="1.0" encoding="utf-8"?>
<p:tagLst xmlns:p="http://schemas.openxmlformats.org/presentationml/2006/main">
  <p:tag name="KSO_WM_TEMPLATE_CATEGORY" val="custom"/>
  <p:tag name="KSO_WM_TEMPLATE_INDEX" val="160484"/>
</p:tagLst>
</file>

<file path=ppt/tags/tag5.xml><?xml version="1.0" encoding="utf-8"?>
<p:tagLst xmlns:p="http://schemas.openxmlformats.org/presentationml/2006/main">
  <p:tag name="KSO_WM_TEMPLATE_CATEGORY" val="custom"/>
  <p:tag name="KSO_WM_TEMPLATE_INDEX" val="160484"/>
</p:tagLst>
</file>

<file path=ppt/tags/tag6.xml><?xml version="1.0" encoding="utf-8"?>
<p:tagLst xmlns:p="http://schemas.openxmlformats.org/presentationml/2006/main">
  <p:tag name="KSO_WM_TEMPLATE_CATEGORY" val="custom"/>
  <p:tag name="KSO_WM_TEMPLATE_INDEX" val="160484"/>
</p:tagLst>
</file>

<file path=ppt/tags/tag7.xml><?xml version="1.0" encoding="utf-8"?>
<p:tagLst xmlns:p="http://schemas.openxmlformats.org/presentationml/2006/main">
  <p:tag name="KSO_WM_TEMPLATE_CATEGORY" val="custom"/>
  <p:tag name="KSO_WM_TEMPLATE_INDEX" val="160484"/>
</p:tagLst>
</file>

<file path=ppt/tags/tag8.xml><?xml version="1.0" encoding="utf-8"?>
<p:tagLst xmlns:p="http://schemas.openxmlformats.org/presentationml/2006/main">
  <p:tag name="KSO_WM_TEMPLATE_CATEGORY" val="custom"/>
  <p:tag name="KSO_WM_TEMPLATE_INDEX" val="160484"/>
</p:tagLst>
</file>

<file path=ppt/tags/tag9.xml><?xml version="1.0" encoding="utf-8"?>
<p:tagLst xmlns:p="http://schemas.openxmlformats.org/presentationml/2006/main">
  <p:tag name="KSO_WM_TEMPLATE_CATEGORY" val="custom"/>
  <p:tag name="KSO_WM_TEMPLATE_INDEX" val="160484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2663</Words>
  <Application>WPS 演示</Application>
  <PresentationFormat>全屏显示(16:9)</PresentationFormat>
  <Paragraphs>454</Paragraphs>
  <Slides>44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64" baseType="lpstr">
      <vt:lpstr>Arial</vt:lpstr>
      <vt:lpstr>宋体</vt:lpstr>
      <vt:lpstr>Wingdings</vt:lpstr>
      <vt:lpstr>Heiti SC Light</vt:lpstr>
      <vt:lpstr>微软雅黑</vt:lpstr>
      <vt:lpstr>楷体</vt:lpstr>
      <vt:lpstr>Kaiti SC</vt:lpstr>
      <vt:lpstr>幼圆</vt:lpstr>
      <vt:lpstr>汉语拼音</vt:lpstr>
      <vt:lpstr>黑体</vt:lpstr>
      <vt:lpstr>华文楷体</vt:lpstr>
      <vt:lpstr>Times New Roman</vt:lpstr>
      <vt:lpstr>Impact</vt:lpstr>
      <vt:lpstr>Calibri</vt:lpstr>
      <vt:lpstr>Arial Unicode MS</vt:lpstr>
      <vt:lpstr>迷你简毡笔黑</vt:lpstr>
      <vt:lpstr>楷体_GB2312</vt:lpstr>
      <vt:lpstr>方正卡通简体</vt:lpstr>
      <vt:lpstr>Xingkai SC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98</cp:revision>
  <dcterms:created xsi:type="dcterms:W3CDTF">2017-03-17T02:28:00Z</dcterms:created>
  <dcterms:modified xsi:type="dcterms:W3CDTF">2022-12-30T13:53:45Z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65B5385B1A7244DD97A4B40B38E352A0</vt:lpwstr>
  </property>
</Properties>
</file>