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50"/>
  </p:handoutMasterIdLst>
  <p:sldIdLst>
    <p:sldId id="323" r:id="rId3"/>
    <p:sldId id="1088" r:id="rId5"/>
    <p:sldId id="523" r:id="rId6"/>
    <p:sldId id="1012" r:id="rId7"/>
    <p:sldId id="1003" r:id="rId8"/>
    <p:sldId id="634" r:id="rId9"/>
    <p:sldId id="1001" r:id="rId10"/>
    <p:sldId id="1077" r:id="rId11"/>
    <p:sldId id="748" r:id="rId12"/>
    <p:sldId id="586" r:id="rId13"/>
    <p:sldId id="1011" r:id="rId14"/>
    <p:sldId id="996" r:id="rId15"/>
    <p:sldId id="1006" r:id="rId16"/>
    <p:sldId id="991" r:id="rId17"/>
    <p:sldId id="1124" r:id="rId18"/>
    <p:sldId id="1080" r:id="rId19"/>
    <p:sldId id="1018" r:id="rId20"/>
    <p:sldId id="1020" r:id="rId21"/>
    <p:sldId id="1126" r:id="rId22"/>
    <p:sldId id="941" r:id="rId23"/>
    <p:sldId id="928" r:id="rId24"/>
    <p:sldId id="1129" r:id="rId25"/>
    <p:sldId id="1128" r:id="rId26"/>
    <p:sldId id="1089" r:id="rId27"/>
    <p:sldId id="1092" r:id="rId28"/>
    <p:sldId id="1094" r:id="rId29"/>
    <p:sldId id="1095" r:id="rId30"/>
    <p:sldId id="1102" r:id="rId31"/>
    <p:sldId id="1045" r:id="rId32"/>
    <p:sldId id="1098" r:id="rId33"/>
    <p:sldId id="1081" r:id="rId34"/>
    <p:sldId id="1085" r:id="rId35"/>
    <p:sldId id="1118" r:id="rId36"/>
    <p:sldId id="1120" r:id="rId37"/>
    <p:sldId id="1131" r:id="rId38"/>
    <p:sldId id="1130" r:id="rId39"/>
    <p:sldId id="1050" r:id="rId40"/>
    <p:sldId id="1103" r:id="rId41"/>
    <p:sldId id="1123" r:id="rId42"/>
    <p:sldId id="1105" r:id="rId43"/>
    <p:sldId id="1104" r:id="rId44"/>
    <p:sldId id="1107" r:id="rId45"/>
    <p:sldId id="1108" r:id="rId46"/>
    <p:sldId id="1109" r:id="rId47"/>
    <p:sldId id="1127" r:id="rId48"/>
    <p:sldId id="1111" r:id="rId49"/>
  </p:sldIdLst>
  <p:sldSz cx="9144000" cy="5143500" type="screen16x9"/>
  <p:notesSz cx="6858000" cy="9144000"/>
  <p:embeddedFontLst>
    <p:embeddedFont>
      <p:font typeface="微软雅黑" panose="020B0503020204020204" charset="-122"/>
      <p:regular r:id="rId54"/>
    </p:embeddedFont>
    <p:embeddedFont>
      <p:font typeface="楷体" panose="02010609060101010101" pitchFamily="49" charset="-122"/>
      <p:regular r:id="rId55"/>
    </p:embeddedFont>
    <p:embeddedFont>
      <p:font typeface="幼圆" panose="02010509060101010101" pitchFamily="49" charset="-122"/>
      <p:regular r:id="rId56"/>
    </p:embeddedFont>
    <p:embeddedFont>
      <p:font typeface="汉语拼音" panose="020B0604020202020204" pitchFamily="34" charset="0"/>
      <p:regular r:id="rId57"/>
    </p:embeddedFont>
    <p:embeddedFont>
      <p:font typeface="黑体" panose="02010609060101010101" pitchFamily="49" charset="-122"/>
      <p:regular r:id="rId58"/>
    </p:embeddedFont>
    <p:embeddedFont>
      <p:font typeface="Impact" panose="020B0806030902050204" charset="0"/>
      <p:regular r:id="rId59"/>
    </p:embeddedFont>
    <p:embeddedFont>
      <p:font typeface="Calibri" panose="020F0502020204030204" charset="0"/>
      <p:regular r:id="rId60"/>
      <p:bold r:id="rId61"/>
      <p:italic r:id="rId62"/>
      <p:boldItalic r:id="rId63"/>
    </p:embeddedFont>
    <p:embeddedFont>
      <p:font typeface="隶书" panose="02010509060101010101" pitchFamily="49" charset="-122"/>
      <p:regular r:id="rId64"/>
    </p:embeddedFont>
  </p:embeddedFontLst>
  <p:custDataLst>
    <p:tags r:id="rId65"/>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2" userDrawn="1">
          <p15:clr>
            <a:srgbClr val="A4A3A4"/>
          </p15:clr>
        </p15:guide>
        <p15:guide id="2" pos="575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FFCC00"/>
    <a:srgbClr val="0066FF"/>
    <a:srgbClr val="A38302"/>
    <a:srgbClr val="FEFCDE"/>
    <a:srgbClr val="00B050"/>
    <a:srgbClr val="FF00FF"/>
    <a:srgbClr val="FFFFF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79" autoAdjust="0"/>
    <p:restoredTop sz="93481" autoAdjust="0"/>
  </p:normalViewPr>
  <p:slideViewPr>
    <p:cSldViewPr>
      <p:cViewPr>
        <p:scale>
          <a:sx n="80" d="100"/>
          <a:sy n="80" d="100"/>
        </p:scale>
        <p:origin x="-1320" y="-594"/>
      </p:cViewPr>
      <p:guideLst>
        <p:guide orient="horz" pos="3162"/>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076"/>
        <p:guide pos="226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5" Type="http://schemas.openxmlformats.org/officeDocument/2006/relationships/tags" Target="tags/tag1.xml"/><Relationship Id="rId64" Type="http://schemas.openxmlformats.org/officeDocument/2006/relationships/font" Target="fonts/font11.fntdata"/><Relationship Id="rId63" Type="http://schemas.openxmlformats.org/officeDocument/2006/relationships/font" Target="fonts/font10.fntdata"/><Relationship Id="rId62" Type="http://schemas.openxmlformats.org/officeDocument/2006/relationships/font" Target="fonts/font9.fntdata"/><Relationship Id="rId61" Type="http://schemas.openxmlformats.org/officeDocument/2006/relationships/font" Target="fonts/font8.fntdata"/><Relationship Id="rId60" Type="http://schemas.openxmlformats.org/officeDocument/2006/relationships/font" Target="fonts/font7.fntdata"/><Relationship Id="rId6" Type="http://schemas.openxmlformats.org/officeDocument/2006/relationships/slide" Target="slides/slide3.xml"/><Relationship Id="rId59" Type="http://schemas.openxmlformats.org/officeDocument/2006/relationships/font" Target="fonts/font6.fntdata"/><Relationship Id="rId58" Type="http://schemas.openxmlformats.org/officeDocument/2006/relationships/font" Target="fonts/font5.fntdata"/><Relationship Id="rId57" Type="http://schemas.openxmlformats.org/officeDocument/2006/relationships/font" Target="fonts/font4.fntdata"/><Relationship Id="rId56" Type="http://schemas.openxmlformats.org/officeDocument/2006/relationships/font" Target="fonts/font3.fntdata"/><Relationship Id="rId55" Type="http://schemas.openxmlformats.org/officeDocument/2006/relationships/font" Target="fonts/font2.fntdata"/><Relationship Id="rId54" Type="http://schemas.openxmlformats.org/officeDocument/2006/relationships/font" Target="fonts/font1.fntdata"/><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174625"/>
            <a:ext cx="7886700" cy="757238"/>
          </a:xfrm>
          <a:prstGeom prst="rect">
            <a:avLst/>
          </a:prstGeom>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a:xfrm>
            <a:off x="628650" y="4810125"/>
            <a:ext cx="2057400" cy="274638"/>
          </a:xfrm>
          <a:prstGeom prst="rect">
            <a:avLst/>
          </a:prstGeom>
        </p:spPr>
        <p:txBody>
          <a:bodyPr/>
          <a:lstStyle>
            <a:lvl1pPr>
              <a:defRPr/>
            </a:lvl1pPr>
          </a:lstStyle>
          <a:p>
            <a:fld id="{9F9CEB77-3A5C-4750-89CD-1F0F6B8CE66F}" type="datetimeFigureOut">
              <a:rPr lang="zh-CN" altLang="en-US"/>
            </a:fld>
            <a:endParaRPr lang="zh-CN" altLang="en-US"/>
          </a:p>
        </p:txBody>
      </p:sp>
      <p:sp>
        <p:nvSpPr>
          <p:cNvPr id="4" name="页脚占位符 4"/>
          <p:cNvSpPr>
            <a:spLocks noGrp="1"/>
          </p:cNvSpPr>
          <p:nvPr>
            <p:ph type="ftr" sz="quarter" idx="11"/>
          </p:nvPr>
        </p:nvSpPr>
        <p:spPr>
          <a:xfrm>
            <a:off x="3028950" y="4810125"/>
            <a:ext cx="3086100" cy="274638"/>
          </a:xfrm>
          <a:prstGeom prst="rect">
            <a:avLst/>
          </a:prstGeom>
        </p:spPr>
        <p:txBody>
          <a:bodyPr/>
          <a:lstStyle>
            <a:lvl1pPr>
              <a:defRPr/>
            </a:lvl1pPr>
          </a:lstStyle>
          <a:p>
            <a:endParaRPr lang="zh-CN" altLang="en-US"/>
          </a:p>
        </p:txBody>
      </p:sp>
      <p:sp>
        <p:nvSpPr>
          <p:cNvPr id="5" name="灯片编号占位符 5"/>
          <p:cNvSpPr>
            <a:spLocks noGrp="1"/>
          </p:cNvSpPr>
          <p:nvPr>
            <p:ph type="sldNum" sz="quarter" idx="12"/>
          </p:nvPr>
        </p:nvSpPr>
        <p:spPr>
          <a:xfrm>
            <a:off x="6457950" y="4810125"/>
            <a:ext cx="2057400" cy="274638"/>
          </a:xfrm>
          <a:prstGeom prst="rect">
            <a:avLst/>
          </a:prstGeom>
        </p:spPr>
        <p:txBody>
          <a:bodyPr/>
          <a:lstStyle>
            <a:lvl1pPr>
              <a:defRPr/>
            </a:lvl1pPr>
          </a:lstStyle>
          <a:p>
            <a:fld id="{12526204-0B23-4960-A3A0-EE9D1E5FE0F6}" type="slidenum">
              <a:rPr lang="zh-CN" altLang="en-US"/>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2.png"/><Relationship Id="rId17" Type="http://schemas.openxmlformats.org/officeDocument/2006/relationships/image" Target="../media/image1.png"/><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8028384" y="123478"/>
            <a:ext cx="915984" cy="360040"/>
          </a:xfrm>
          <a:prstGeom prst="rect">
            <a:avLst/>
          </a:prstGeom>
        </p:spPr>
      </p:pic>
      <p:sp>
        <p:nvSpPr>
          <p:cNvPr id="5" name="矩形 4"/>
          <p:cNvSpPr/>
          <p:nvPr userDrawn="1"/>
        </p:nvSpPr>
        <p:spPr>
          <a:xfrm flipH="1">
            <a:off x="1" y="123478"/>
            <a:ext cx="2771800" cy="216000"/>
          </a:xfrm>
          <a:prstGeom prst="rect">
            <a:avLst/>
          </a:prstGeom>
          <a:gradFill flip="none" rotWithShape="1">
            <a:gsLst>
              <a:gs pos="40000">
                <a:schemeClr val="accent5">
                  <a:lumMod val="60000"/>
                  <a:lumOff val="40000"/>
                </a:schemeClr>
              </a:gs>
              <a:gs pos="97000">
                <a:schemeClr val="bg1">
                  <a:alpha val="0"/>
                </a:schemeClr>
              </a:gs>
              <a:gs pos="70000">
                <a:schemeClr val="accent5">
                  <a:lumMod val="40000"/>
                  <a:lumOff val="60000"/>
                  <a:alpha val="7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10"/>
          <p:cNvSpPr txBox="1"/>
          <p:nvPr userDrawn="1"/>
        </p:nvSpPr>
        <p:spPr>
          <a:xfrm>
            <a:off x="193237" y="92978"/>
            <a:ext cx="800219" cy="276999"/>
          </a:xfrm>
          <a:prstGeom prst="rect">
            <a:avLst/>
          </a:prstGeom>
          <a:noFill/>
        </p:spPr>
        <p:txBody>
          <a:bodyPr wrap="none" rtlCol="0">
            <a:spAutoFit/>
          </a:bodyPr>
          <a:lstStyle/>
          <a:p>
            <a:r>
              <a:rPr kumimoji="1" lang="en-US" altLang="zh-CN" sz="1200" dirty="0" smtClean="0">
                <a:latin typeface="Heiti SC Light" panose="02000000000000000000" pitchFamily="2" charset="-128"/>
                <a:ea typeface="Heiti SC Light" panose="02000000000000000000" pitchFamily="2" charset="-128"/>
              </a:rPr>
              <a:t>13</a:t>
            </a:r>
            <a:r>
              <a:rPr kumimoji="1" lang="zh-CN" altLang="en-US" sz="1200" dirty="0" smtClean="0">
                <a:latin typeface="Heiti SC Light" panose="02000000000000000000" pitchFamily="2" charset="-128"/>
                <a:ea typeface="Heiti SC Light" panose="02000000000000000000" pitchFamily="2" charset="-128"/>
              </a:rPr>
              <a:t>  花钟</a:t>
            </a:r>
            <a:endParaRPr kumimoji="1" lang="zh-CN" altLang="en-US" sz="1200" dirty="0">
              <a:latin typeface="Heiti SC Light" panose="02000000000000000000" pitchFamily="2" charset="-128"/>
              <a:ea typeface="Heiti SC Light" panose="02000000000000000000" pitchFamily="2" charset="-128"/>
            </a:endParaRPr>
          </a:p>
        </p:txBody>
      </p:sp>
      <p:pic>
        <p:nvPicPr>
          <p:cNvPr id="9" name="图片 8"/>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4613" y="4512773"/>
            <a:ext cx="9144000" cy="62930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microsoft.com/office/2007/relationships/hdphoto" Target="../media/image8.wdp"/><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5.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33.png"/><Relationship Id="rId1" Type="http://schemas.openxmlformats.org/officeDocument/2006/relationships/image" Target="../media/image3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3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hyperlink" Target="&#19971;&#24425;&#19977;&#19979;&#23383;&#35789;&#21548;&#20889;13&#33457;&#38047;.mp4" TargetMode="External"/></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7.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0.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2.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3.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8.xml"/><Relationship Id="rId5" Type="http://schemas.openxmlformats.org/officeDocument/2006/relationships/slide" Target="slide20.xml"/><Relationship Id="rId4" Type="http://schemas.openxmlformats.org/officeDocument/2006/relationships/slide" Target="slide4.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7.png"/><Relationship Id="rId1" Type="http://schemas.openxmlformats.org/officeDocument/2006/relationships/image" Target="../media/image44.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4.png"/><Relationship Id="rId1" Type="http://schemas.openxmlformats.org/officeDocument/2006/relationships/image" Target="../media/image4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9.png"/><Relationship Id="rId1" Type="http://schemas.openxmlformats.org/officeDocument/2006/relationships/image" Target="../media/image3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7.png"/></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50.jpeg"/><Relationship Id="rId4" Type="http://schemas.openxmlformats.org/officeDocument/2006/relationships/image" Target="../media/image49.jpeg"/><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6.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8.png"/><Relationship Id="rId1" Type="http://schemas.openxmlformats.org/officeDocument/2006/relationships/image" Target="../media/image17.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7.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1.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2.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4.png"/><Relationship Id="rId1" Type="http://schemas.openxmlformats.org/officeDocument/2006/relationships/image" Target="../media/image53.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5.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5.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hyperlink" Target="&#19971;&#24425;-&#35838;&#25991;&#26391;&#35835;-13&#33457;&#38047;.mp4" TargetMode="Externa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5.xml"/><Relationship Id="rId2" Type="http://schemas.openxmlformats.org/officeDocument/2006/relationships/image" Target="../media/image20.png"/><Relationship Id="rId1" Type="http://schemas.openxmlformats.org/officeDocument/2006/relationships/hyperlink" Target="&#19977;&#19979;&#29983;&#23383;&#35270;&#39057;13&#33457;&#38047;.mp4" TargetMode="Externa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5.xml"/><Relationship Id="rId2" Type="http://schemas.openxmlformats.org/officeDocument/2006/relationships/image" Target="../media/image23.png"/><Relationship Id="rId1" Type="http://schemas.openxmlformats.org/officeDocument/2006/relationships/image" Target="../media/image22.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5.xml"/><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 cstate="print"/>
          <a:srcRect/>
          <a:stretch>
            <a:fillRect/>
          </a:stretch>
        </p:blipFill>
        <p:spPr bwMode="auto">
          <a:xfrm>
            <a:off x="0" y="-20538"/>
            <a:ext cx="9144000" cy="5164038"/>
          </a:xfrm>
          <a:prstGeom prst="rect">
            <a:avLst/>
          </a:prstGeom>
          <a:noFill/>
          <a:ln w="9525">
            <a:noFill/>
            <a:miter lim="800000"/>
            <a:headEnd/>
            <a:tailEnd/>
          </a:ln>
        </p:spPr>
      </p:pic>
      <p:pic>
        <p:nvPicPr>
          <p:cNvPr id="1027" name="Picture 3"/>
          <p:cNvPicPr>
            <a:picLocks noChangeAspect="1" noChangeArrowheads="1"/>
          </p:cNvPicPr>
          <p:nvPr/>
        </p:nvPicPr>
        <p:blipFill>
          <a:blip r:embed="rId2" cstate="print"/>
          <a:srcRect/>
          <a:stretch>
            <a:fillRect/>
          </a:stretch>
        </p:blipFill>
        <p:spPr bwMode="auto">
          <a:xfrm>
            <a:off x="-36512" y="0"/>
            <a:ext cx="9180512" cy="5162550"/>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36512" y="-33338"/>
            <a:ext cx="9180512" cy="5210176"/>
          </a:xfrm>
          <a:prstGeom prst="rect">
            <a:avLst/>
          </a:prstGeom>
          <a:noFill/>
          <a:ln w="9525">
            <a:noFill/>
            <a:miter lim="800000"/>
            <a:headEnd/>
            <a:tailEnd/>
          </a:ln>
        </p:spPr>
      </p:pic>
      <p:pic>
        <p:nvPicPr>
          <p:cNvPr id="1029" name="Picture 5"/>
          <p:cNvPicPr>
            <a:picLocks noChangeAspect="1" noChangeArrowheads="1"/>
          </p:cNvPicPr>
          <p:nvPr/>
        </p:nvPicPr>
        <p:blipFill>
          <a:blip r:embed="rId4" cstate="print"/>
          <a:srcRect/>
          <a:stretch>
            <a:fillRect/>
          </a:stretch>
        </p:blipFill>
        <p:spPr bwMode="auto">
          <a:xfrm>
            <a:off x="-52611" y="0"/>
            <a:ext cx="9196611" cy="5143499"/>
          </a:xfrm>
          <a:prstGeom prst="rect">
            <a:avLst/>
          </a:prstGeom>
          <a:noFill/>
          <a:ln w="9525">
            <a:noFill/>
            <a:miter lim="800000"/>
            <a:headEnd/>
            <a:tailEnd/>
          </a:ln>
        </p:spPr>
      </p:pic>
      <p:pic>
        <p:nvPicPr>
          <p:cNvPr id="1030" name="Picture 6"/>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contrast="20000"/>
                    </a14:imgEffect>
                  </a14:imgLayer>
                </a14:imgProps>
              </a:ext>
            </a:extLst>
          </a:blip>
          <a:srcRect/>
          <a:stretch>
            <a:fillRect/>
          </a:stretch>
        </p:blipFill>
        <p:spPr bwMode="auto">
          <a:xfrm>
            <a:off x="-108520" y="-20538"/>
            <a:ext cx="9252520" cy="5197376"/>
          </a:xfrm>
          <a:prstGeom prst="rect">
            <a:avLst/>
          </a:prstGeom>
          <a:noFill/>
          <a:ln w="9525">
            <a:noFill/>
            <a:miter lim="800000"/>
            <a:headEnd/>
            <a:tailEnd/>
          </a:ln>
        </p:spPr>
      </p:pic>
      <p:sp>
        <p:nvSpPr>
          <p:cNvPr id="6" name="TextBox 5"/>
          <p:cNvSpPr txBox="1"/>
          <p:nvPr/>
        </p:nvSpPr>
        <p:spPr>
          <a:xfrm>
            <a:off x="683568" y="1563638"/>
            <a:ext cx="8064896" cy="2039020"/>
          </a:xfrm>
          <a:prstGeom prst="rect">
            <a:avLst/>
          </a:prstGeom>
          <a:solidFill>
            <a:schemeClr val="bg1"/>
          </a:solidFill>
          <a:effectLst>
            <a:softEdge rad="127000"/>
          </a:effectLst>
        </p:spPr>
        <p:txBody>
          <a:bodyPr wrap="square" lIns="68580" tIns="34290" rIns="68580" bIns="34290" rtlCol="0">
            <a:spAutoFit/>
          </a:bodyPr>
          <a:lstStyle/>
          <a:p>
            <a:pPr indent="457200" algn="just"/>
            <a:r>
              <a:rPr lang="zh-CN" altLang="en-US" sz="3200" dirty="0" smtClean="0">
                <a:latin typeface="楷体" panose="02010609060101010101" pitchFamily="49" charset="-122"/>
                <a:ea typeface="楷体" panose="02010609060101010101" pitchFamily="49" charset="-122"/>
              </a:rPr>
              <a:t> </a:t>
            </a:r>
            <a:r>
              <a:rPr lang="zh-CN" altLang="en-US" sz="3200" b="1" dirty="0" smtClean="0">
                <a:latin typeface="楷体" panose="02010609060101010101" pitchFamily="49" charset="-122"/>
                <a:ea typeface="楷体" panose="02010609060101010101" pitchFamily="49" charset="-122"/>
              </a:rPr>
              <a:t>你喜欢美丽的花儿吗？你喜欢它们的香味还是颜色呢？都说“一年四季花不同”，你知道吗？一天之中不同的花开的也不一样，有的人还把这些花做成钟表了呢！</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blinds(horizontal)">
                                      <p:cBhvr>
                                        <p:cTn id="12" dur="5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blinds(horizontal)">
                                      <p:cBhvr>
                                        <p:cTn id="17" dur="500"/>
                                        <p:tgtEl>
                                          <p:spTgt spid="102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29"/>
                                        </p:tgtEl>
                                        <p:attrNameLst>
                                          <p:attrName>style.visibility</p:attrName>
                                        </p:attrNameLst>
                                      </p:cBhvr>
                                      <p:to>
                                        <p:strVal val="visible"/>
                                      </p:to>
                                    </p:set>
                                    <p:animEffect transition="in" filter="blinds(horizontal)">
                                      <p:cBhvr>
                                        <p:cTn id="22" dur="500"/>
                                        <p:tgtEl>
                                          <p:spTgt spid="102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30"/>
                                        </p:tgtEl>
                                        <p:attrNameLst>
                                          <p:attrName>style.visibility</p:attrName>
                                        </p:attrNameLst>
                                      </p:cBhvr>
                                      <p:to>
                                        <p:strVal val="visible"/>
                                      </p:to>
                                    </p:set>
                                    <p:animEffect transition="in" filter="blinds(horizontal)">
                                      <p:cBhvr>
                                        <p:cTn id="27" dur="500"/>
                                        <p:tgtEl>
                                          <p:spTgt spid="1030"/>
                                        </p:tgtEl>
                                      </p:cBhvr>
                                    </p:animEffect>
                                  </p:childTnLst>
                                </p:cTn>
                              </p:par>
                            </p:childTnLst>
                          </p:cTn>
                        </p:par>
                      </p:childTnLst>
                    </p:cTn>
                  </p:par>
                  <p:par>
                    <p:cTn id="28" fill="hold">
                      <p:stCondLst>
                        <p:cond delay="indefinite"/>
                      </p:stCondLst>
                      <p:childTnLst>
                        <p:par>
                          <p:cTn id="29" fill="hold">
                            <p:stCondLst>
                              <p:cond delay="0"/>
                            </p:stCondLst>
                            <p:childTnLst>
                              <p:par>
                                <p:cTn id="30" presetID="47"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087400" y="2073241"/>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2" name="TextBox 23"/>
          <p:cNvSpPr txBox="1"/>
          <p:nvPr/>
        </p:nvSpPr>
        <p:spPr>
          <a:xfrm>
            <a:off x="2125235" y="1974531"/>
            <a:ext cx="1420517" cy="1661993"/>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smtClean="0">
                <a:solidFill>
                  <a:prstClr val="black"/>
                </a:solidFill>
                <a:latin typeface="楷体" panose="02010609060101010101" pitchFamily="49" charset="-122"/>
                <a:ea typeface="楷体" panose="02010609060101010101" pitchFamily="49" charset="-122"/>
              </a:rPr>
              <a:t>修</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23" name="TextBox 24"/>
          <p:cNvSpPr txBox="1"/>
          <p:nvPr/>
        </p:nvSpPr>
        <p:spPr>
          <a:xfrm>
            <a:off x="2300462" y="1091267"/>
            <a:ext cx="1245290" cy="830997"/>
          </a:xfrm>
          <a:prstGeom prst="rect">
            <a:avLst/>
          </a:prstGeom>
          <a:noFill/>
        </p:spPr>
        <p:txBody>
          <a:bodyPr wrap="square" lIns="68580" tIns="34290" rIns="68580" bIns="34290" rtlCol="0">
            <a:spAutoFit/>
          </a:bodyPr>
          <a:lstStyle/>
          <a:p>
            <a:pPr fontAlgn="base">
              <a:spcBef>
                <a:spcPct val="0"/>
              </a:spcBef>
              <a:spcAft>
                <a:spcPct val="0"/>
              </a:spcAft>
            </a:pPr>
            <a:r>
              <a:rPr lang="en-US" altLang="zh-CN" sz="5000" dirty="0" err="1" smtClean="0">
                <a:solidFill>
                  <a:prstClr val="black"/>
                </a:solidFill>
                <a:latin typeface="黑体" panose="02010609060101010101" pitchFamily="49" charset="-122"/>
                <a:ea typeface="黑体" panose="02010609060101010101" pitchFamily="49" charset="-122"/>
                <a:cs typeface="汉语拼音" panose="020B0604020202020204" pitchFamily="34" charset="0"/>
              </a:rPr>
              <a:t>xiū</a:t>
            </a:r>
            <a:endParaRPr lang="zh-CN" altLang="en-US" sz="5000" dirty="0">
              <a:solidFill>
                <a:prstClr val="black"/>
              </a:solidFill>
              <a:latin typeface="黑体" panose="02010609060101010101" pitchFamily="49" charset="-122"/>
              <a:ea typeface="黑体" panose="02010609060101010101" pitchFamily="49" charset="-122"/>
              <a:cs typeface="汉语拼音" panose="020B0604020202020204" pitchFamily="34" charset="0"/>
            </a:endParaRPr>
          </a:p>
        </p:txBody>
      </p:sp>
      <p:sp>
        <p:nvSpPr>
          <p:cNvPr id="4" name="线形标注 2 3"/>
          <p:cNvSpPr/>
          <p:nvPr/>
        </p:nvSpPr>
        <p:spPr>
          <a:xfrm>
            <a:off x="3707905" y="1091267"/>
            <a:ext cx="3160876" cy="540419"/>
          </a:xfrm>
          <a:prstGeom prst="borderCallout2">
            <a:avLst>
              <a:gd name="adj1" fmla="val 96561"/>
              <a:gd name="adj2" fmla="val 49860"/>
              <a:gd name="adj3" fmla="val 96896"/>
              <a:gd name="adj4" fmla="val 50822"/>
              <a:gd name="adj5" fmla="val 324816"/>
              <a:gd name="adj6" fmla="val -30341"/>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smtClean="0">
                <a:solidFill>
                  <a:srgbClr val="FF0000"/>
                </a:solidFill>
                <a:latin typeface="黑体" panose="02010609060101010101" pitchFamily="49" charset="-122"/>
                <a:ea typeface="黑体" panose="02010609060101010101" pitchFamily="49" charset="-122"/>
              </a:rPr>
              <a:t>这一笔竖略短。</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16" name="TextBox 15"/>
          <p:cNvSpPr txBox="1"/>
          <p:nvPr/>
        </p:nvSpPr>
        <p:spPr>
          <a:xfrm>
            <a:off x="4123210" y="2283718"/>
            <a:ext cx="1240878" cy="500137"/>
          </a:xfrm>
          <a:prstGeom prst="rect">
            <a:avLst/>
          </a:prstGeom>
          <a:noFill/>
        </p:spPr>
        <p:txBody>
          <a:bodyPr wrap="square" lIns="68580" tIns="34290" rIns="68580" bIns="34290" rtlCol="0">
            <a:spAutoFit/>
          </a:bodyPr>
          <a:lstStyle/>
          <a:p>
            <a:pPr algn="just"/>
            <a:r>
              <a:rPr lang="zh-CN" altLang="en-US" sz="2800" dirty="0" smtClean="0">
                <a:solidFill>
                  <a:srgbClr val="0000FF"/>
                </a:solidFill>
                <a:latin typeface="黑体" panose="02010609060101010101" pitchFamily="49" charset="-122"/>
                <a:ea typeface="黑体" panose="02010609060101010101" pitchFamily="49" charset="-122"/>
              </a:rPr>
              <a:t>修理：</a:t>
            </a:r>
            <a:endParaRPr lang="zh-CN" altLang="en-US" sz="2800" dirty="0">
              <a:solidFill>
                <a:srgbClr val="0000FF"/>
              </a:solidFill>
              <a:latin typeface="黑体" panose="02010609060101010101" pitchFamily="49" charset="-122"/>
              <a:ea typeface="黑体" panose="02010609060101010101" pitchFamily="49" charset="-122"/>
            </a:endParaRPr>
          </a:p>
        </p:txBody>
      </p:sp>
      <p:sp>
        <p:nvSpPr>
          <p:cNvPr id="7" name="TextBox 6"/>
          <p:cNvSpPr txBox="1"/>
          <p:nvPr/>
        </p:nvSpPr>
        <p:spPr>
          <a:xfrm>
            <a:off x="5022802" y="2283718"/>
            <a:ext cx="3221606" cy="1361911"/>
          </a:xfrm>
          <a:prstGeom prst="rect">
            <a:avLst/>
          </a:prstGeom>
          <a:noFill/>
        </p:spPr>
        <p:txBody>
          <a:bodyPr wrap="square" lIns="68580" tIns="34290" rIns="68580" bIns="34290" rtlCol="0">
            <a:spAutoFit/>
          </a:bodyPr>
          <a:lstStyle/>
          <a:p>
            <a:pPr algn="just"/>
            <a:r>
              <a:rPr lang="zh-CN" altLang="en-US" sz="2800" b="1" dirty="0" smtClean="0">
                <a:latin typeface="楷体" panose="02010609060101010101" pitchFamily="49" charset="-122"/>
                <a:ea typeface="楷体" panose="02010609060101010101" pitchFamily="49" charset="-122"/>
              </a:rPr>
              <a:t>指对于损坏了的不整洁的物体和事物进行修复和理顺。</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4" grpId="0" bldLvl="0" animBg="1"/>
      <p:bldP spid="1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rotWithShape="1">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b="2511"/>
          <a:stretch>
            <a:fillRect/>
          </a:stretch>
        </p:blipFill>
        <p:spPr bwMode="auto">
          <a:xfrm>
            <a:off x="2588793" y="1029880"/>
            <a:ext cx="3845890" cy="3628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AutoShape 1" descr="C:\Users\duyanlin\Documents\Tencent Files\593489595\Image\C2C\@@9%0UC%MEQ4T69SC}C2N.jpg"/>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8" name="AutoShape 3" descr="C:\Users\duyanlin\Documents\Tencent Files\593489595\Image\C2C\@@9%0UC%MEQ4T69SC}C2N.jpg"/>
          <p:cNvSpPr>
            <a:spLocks noChangeAspect="1" noChangeArrowheads="1"/>
          </p:cNvSpPr>
          <p:nvPr/>
        </p:nvSpPr>
        <p:spPr bwMode="auto">
          <a:xfrm>
            <a:off x="152400" y="152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10" name="Rectangle 4"/>
          <p:cNvSpPr>
            <a:spLocks noChangeArrowheads="1"/>
          </p:cNvSpPr>
          <p:nvPr/>
        </p:nvSpPr>
        <p:spPr bwMode="auto">
          <a:xfrm>
            <a:off x="273047" y="304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defTabSz="914400" fontAlgn="base">
              <a:spcBef>
                <a:spcPct val="0"/>
              </a:spcBef>
              <a:spcAft>
                <a:spcPct val="0"/>
              </a:spcAft>
            </a:pPr>
            <a:br>
              <a:rPr lang="zh-CN" altLang="zh-CN" sz="1800" smtClean="0">
                <a:solidFill>
                  <a:prstClr val="black"/>
                </a:solidFill>
                <a:latin typeface="Arial" panose="020B0604020202020204" pitchFamily="34" charset="0"/>
                <a:ea typeface="宋体" panose="02010600030101010101" pitchFamily="2" charset="-122"/>
                <a:cs typeface="宋体" panose="02010600030101010101" pitchFamily="2" charset="-122"/>
              </a:rPr>
            </a:br>
            <a:endParaRPr lang="zh-CN" altLang="zh-CN" sz="1800" smtClean="0">
              <a:solidFill>
                <a:prstClr val="black"/>
              </a:solidFill>
              <a:latin typeface="Arial" panose="020B0604020202020204" pitchFamily="34" charset="0"/>
              <a:ea typeface="宋体" panose="02010600030101010101" pitchFamily="2" charset="-122"/>
              <a:cs typeface="宋体" panose="02010600030101010101" pitchFamily="2" charset="-122"/>
            </a:endParaRPr>
          </a:p>
        </p:txBody>
      </p:sp>
      <p:sp>
        <p:nvSpPr>
          <p:cNvPr id="12" name="AutoShape 5" descr="C:\Users\duyanlin\Documents\Tencent Files\593489595\Image\C2C\@@9%0UC%MEQ4T69SC}C2N.jpg"/>
          <p:cNvSpPr>
            <a:spLocks noChangeAspect="1" noChangeArrowheads="1"/>
          </p:cNvSpPr>
          <p:nvPr/>
        </p:nvSpPr>
        <p:spPr bwMode="auto">
          <a:xfrm>
            <a:off x="304800" y="304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prstClr val="black"/>
              </a:solidFill>
            </a:endParaRPr>
          </a:p>
        </p:txBody>
      </p:sp>
      <p:grpSp>
        <p:nvGrpSpPr>
          <p:cNvPr id="50" name="组合 49"/>
          <p:cNvGrpSpPr/>
          <p:nvPr/>
        </p:nvGrpSpPr>
        <p:grpSpPr>
          <a:xfrm>
            <a:off x="3387260" y="411391"/>
            <a:ext cx="456833" cy="456366"/>
            <a:chOff x="631825" y="5181600"/>
            <a:chExt cx="1554163" cy="1552575"/>
          </a:xfrm>
        </p:grpSpPr>
        <p:sp>
          <p:nvSpPr>
            <p:cNvPr id="51"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2"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3"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4"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5"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6"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58"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59"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0"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1"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2"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3"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4"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5"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6"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7"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8"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69"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0"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1"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2"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3"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4"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5"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6"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7"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8"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79"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80"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81"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prstClr val="black"/>
                </a:solidFill>
              </a:endParaRPr>
            </a:p>
          </p:txBody>
        </p:sp>
        <p:sp>
          <p:nvSpPr>
            <p:cNvPr id="82"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sp>
          <p:nvSpPr>
            <p:cNvPr id="83"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prstClr val="black"/>
                </a:solidFill>
              </a:endParaRPr>
            </a:p>
          </p:txBody>
        </p:sp>
      </p:grpSp>
      <p:sp>
        <p:nvSpPr>
          <p:cNvPr id="46" name="TextBox 11"/>
          <p:cNvSpPr txBox="1">
            <a:spLocks noChangeArrowheads="1"/>
          </p:cNvSpPr>
          <p:nvPr/>
        </p:nvSpPr>
        <p:spPr bwMode="auto">
          <a:xfrm>
            <a:off x="3876705" y="339502"/>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latin typeface="楷体" panose="02010609060101010101" pitchFamily="49" charset="-122"/>
                <a:ea typeface="楷体" panose="02010609060101010101" pitchFamily="49" charset="-122"/>
              </a:rPr>
              <a:t>识字游戏</a:t>
            </a:r>
            <a:endParaRPr lang="zh-CN" altLang="en-US" sz="3300" b="1" dirty="0">
              <a:latin typeface="楷体" panose="02010609060101010101" pitchFamily="49" charset="-122"/>
              <a:ea typeface="楷体" panose="02010609060101010101" pitchFamily="49" charset="-122"/>
            </a:endParaRPr>
          </a:p>
        </p:txBody>
      </p:sp>
      <p:sp>
        <p:nvSpPr>
          <p:cNvPr id="86" name="矩形 3"/>
          <p:cNvSpPr>
            <a:spLocks noChangeArrowheads="1"/>
          </p:cNvSpPr>
          <p:nvPr/>
        </p:nvSpPr>
        <p:spPr bwMode="auto">
          <a:xfrm>
            <a:off x="304800" y="951020"/>
            <a:ext cx="22365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dirty="0" smtClean="0">
                <a:solidFill>
                  <a:srgbClr val="0000FF"/>
                </a:solidFill>
              </a:rPr>
              <a:t>一起做花钟</a:t>
            </a:r>
            <a:endParaRPr lang="zh-CN" altLang="en-US" sz="3200" dirty="0">
              <a:solidFill>
                <a:srgbClr val="0000FF"/>
              </a:solidFill>
            </a:endParaRPr>
          </a:p>
        </p:txBody>
      </p:sp>
      <p:sp>
        <p:nvSpPr>
          <p:cNvPr id="3" name="AutoShape 2" descr="http://img4.imgtn.bdimg.com/it/u=2591196832,446880792&amp;fm=26&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15" name="组合 14"/>
          <p:cNvGrpSpPr/>
          <p:nvPr/>
        </p:nvGrpSpPr>
        <p:grpSpPr>
          <a:xfrm>
            <a:off x="7380392" y="3291910"/>
            <a:ext cx="1656104" cy="720000"/>
            <a:chOff x="7380392" y="3291910"/>
            <a:chExt cx="1656104" cy="720000"/>
          </a:xfrm>
        </p:grpSpPr>
        <p:sp>
          <p:nvSpPr>
            <p:cNvPr id="43" name="矩形 48"/>
            <p:cNvSpPr>
              <a:spLocks noChangeArrowheads="1"/>
            </p:cNvSpPr>
            <p:nvPr/>
          </p:nvSpPr>
          <p:spPr bwMode="auto">
            <a:xfrm>
              <a:off x="7925294" y="3293571"/>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smtClean="0">
                  <a:solidFill>
                    <a:srgbClr val="FF0000"/>
                  </a:solidFill>
                  <a:latin typeface="楷体" panose="02010609060101010101" pitchFamily="49" charset="-122"/>
                  <a:ea typeface="楷体" panose="02010609060101010101" pitchFamily="49" charset="-122"/>
                </a:rPr>
                <a:t>娇嫩</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9" name="图片 8"/>
            <p:cNvPicPr/>
            <p:nvPr/>
          </p:nvPicPr>
          <p:blipFill rotWithShape="1">
            <a:blip r:embed="rId2" cstate="print">
              <a:extLst>
                <a:ext uri="{28A0092B-C50C-407E-A947-70E740481C1C}">
                  <a14:useLocalDpi xmlns:a14="http://schemas.microsoft.com/office/drawing/2010/main" val="0"/>
                </a:ext>
              </a:extLst>
            </a:blip>
            <a:srcRect r="50000" b="50000"/>
            <a:stretch>
              <a:fillRect/>
            </a:stretch>
          </p:blipFill>
          <p:spPr>
            <a:xfrm>
              <a:off x="7380392" y="3291910"/>
              <a:ext cx="720000" cy="720000"/>
            </a:xfrm>
            <a:prstGeom prst="rect">
              <a:avLst/>
            </a:prstGeom>
          </p:spPr>
        </p:pic>
      </p:grpSp>
      <p:grpSp>
        <p:nvGrpSpPr>
          <p:cNvPr id="14" name="组合 13"/>
          <p:cNvGrpSpPr/>
          <p:nvPr/>
        </p:nvGrpSpPr>
        <p:grpSpPr>
          <a:xfrm>
            <a:off x="7308304" y="2512116"/>
            <a:ext cx="1687266" cy="779714"/>
            <a:chOff x="7308304" y="2512116"/>
            <a:chExt cx="1687266" cy="779714"/>
          </a:xfrm>
        </p:grpSpPr>
        <p:sp>
          <p:nvSpPr>
            <p:cNvPr id="45" name="矩形 48"/>
            <p:cNvSpPr>
              <a:spLocks noChangeArrowheads="1"/>
            </p:cNvSpPr>
            <p:nvPr/>
          </p:nvSpPr>
          <p:spPr bwMode="auto">
            <a:xfrm>
              <a:off x="7884368" y="2512116"/>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smtClean="0">
                  <a:solidFill>
                    <a:srgbClr val="FF0000"/>
                  </a:solidFill>
                  <a:latin typeface="楷体" panose="02010609060101010101" pitchFamily="49" charset="-122"/>
                  <a:ea typeface="楷体" panose="02010609060101010101" pitchFamily="49" charset="-122"/>
                </a:rPr>
                <a:t>修建</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87" name="图片 86"/>
            <p:cNvPicPr/>
            <p:nvPr/>
          </p:nvPicPr>
          <p:blipFill rotWithShape="1">
            <a:blip r:embed="rId2" cstate="print">
              <a:extLst>
                <a:ext uri="{28A0092B-C50C-407E-A947-70E740481C1C}">
                  <a14:useLocalDpi xmlns:a14="http://schemas.microsoft.com/office/drawing/2010/main" val="0"/>
                </a:ext>
              </a:extLst>
            </a:blip>
            <a:srcRect l="50000" t="50000"/>
            <a:stretch>
              <a:fillRect/>
            </a:stretch>
          </p:blipFill>
          <p:spPr>
            <a:xfrm>
              <a:off x="7308304" y="2571830"/>
              <a:ext cx="720000" cy="720000"/>
            </a:xfrm>
            <a:prstGeom prst="rect">
              <a:avLst/>
            </a:prstGeom>
          </p:spPr>
        </p:pic>
      </p:grpSp>
      <p:grpSp>
        <p:nvGrpSpPr>
          <p:cNvPr id="16" name="组合 15"/>
          <p:cNvGrpSpPr/>
          <p:nvPr/>
        </p:nvGrpSpPr>
        <p:grpSpPr>
          <a:xfrm>
            <a:off x="7377113" y="3939982"/>
            <a:ext cx="1618457" cy="720000"/>
            <a:chOff x="7377113" y="3939982"/>
            <a:chExt cx="1618457" cy="720000"/>
          </a:xfrm>
        </p:grpSpPr>
        <p:sp>
          <p:nvSpPr>
            <p:cNvPr id="48" name="矩形 48"/>
            <p:cNvSpPr>
              <a:spLocks noChangeArrowheads="1"/>
            </p:cNvSpPr>
            <p:nvPr/>
          </p:nvSpPr>
          <p:spPr bwMode="auto">
            <a:xfrm>
              <a:off x="7884368" y="3939982"/>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smtClean="0">
                  <a:solidFill>
                    <a:srgbClr val="FF0000"/>
                  </a:solidFill>
                  <a:latin typeface="楷体" panose="02010609060101010101" pitchFamily="49" charset="-122"/>
                  <a:ea typeface="楷体" panose="02010609060101010101" pitchFamily="49" charset="-122"/>
                </a:rPr>
                <a:t>苏醒</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88" name="图片 87"/>
            <p:cNvPicPr/>
            <p:nvPr/>
          </p:nvPicPr>
          <p:blipFill rotWithShape="1">
            <a:blip r:embed="rId2" cstate="print">
              <a:extLst>
                <a:ext uri="{28A0092B-C50C-407E-A947-70E740481C1C}">
                  <a14:useLocalDpi xmlns:a14="http://schemas.microsoft.com/office/drawing/2010/main" val="0"/>
                </a:ext>
              </a:extLst>
            </a:blip>
            <a:srcRect l="50000" b="51982"/>
            <a:stretch>
              <a:fillRect/>
            </a:stretch>
          </p:blipFill>
          <p:spPr>
            <a:xfrm>
              <a:off x="7377113" y="3939982"/>
              <a:ext cx="720000" cy="720000"/>
            </a:xfrm>
            <a:prstGeom prst="rect">
              <a:avLst/>
            </a:prstGeom>
          </p:spPr>
        </p:pic>
      </p:grpSp>
      <p:grpSp>
        <p:nvGrpSpPr>
          <p:cNvPr id="11" name="组合 10"/>
          <p:cNvGrpSpPr/>
          <p:nvPr/>
        </p:nvGrpSpPr>
        <p:grpSpPr>
          <a:xfrm>
            <a:off x="7308384" y="1203598"/>
            <a:ext cx="1656104" cy="720080"/>
            <a:chOff x="7308384" y="1203598"/>
            <a:chExt cx="1656104" cy="720080"/>
          </a:xfrm>
        </p:grpSpPr>
        <p:sp>
          <p:nvSpPr>
            <p:cNvPr id="85" name="矩形 48"/>
            <p:cNvSpPr>
              <a:spLocks noChangeArrowheads="1"/>
            </p:cNvSpPr>
            <p:nvPr/>
          </p:nvSpPr>
          <p:spPr bwMode="auto">
            <a:xfrm>
              <a:off x="7853286" y="1203598"/>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smtClean="0">
                  <a:solidFill>
                    <a:srgbClr val="FF0000"/>
                  </a:solidFill>
                  <a:latin typeface="楷体" panose="02010609060101010101" pitchFamily="49" charset="-122"/>
                  <a:ea typeface="楷体" panose="02010609060101010101" pitchFamily="49" charset="-122"/>
                </a:rPr>
                <a:t>密切</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89" name="图片 88"/>
            <p:cNvPicPr/>
            <p:nvPr/>
          </p:nvPicPr>
          <p:blipFill rotWithShape="1">
            <a:blip r:embed="rId2" cstate="print">
              <a:extLst>
                <a:ext uri="{28A0092B-C50C-407E-A947-70E740481C1C}">
                  <a14:useLocalDpi xmlns:a14="http://schemas.microsoft.com/office/drawing/2010/main" val="0"/>
                </a:ext>
              </a:extLst>
            </a:blip>
            <a:srcRect t="50000" r="50000"/>
            <a:stretch>
              <a:fillRect/>
            </a:stretch>
          </p:blipFill>
          <p:spPr>
            <a:xfrm>
              <a:off x="7308384" y="1203678"/>
              <a:ext cx="720000" cy="720000"/>
            </a:xfrm>
            <a:prstGeom prst="rect">
              <a:avLst/>
            </a:prstGeom>
          </p:spPr>
        </p:pic>
      </p:grpSp>
      <p:grpSp>
        <p:nvGrpSpPr>
          <p:cNvPr id="13" name="组合 12"/>
          <p:cNvGrpSpPr/>
          <p:nvPr/>
        </p:nvGrpSpPr>
        <p:grpSpPr>
          <a:xfrm>
            <a:off x="7308304" y="1822194"/>
            <a:ext cx="1656184" cy="749556"/>
            <a:chOff x="7308304" y="1822194"/>
            <a:chExt cx="1656184" cy="749556"/>
          </a:xfrm>
        </p:grpSpPr>
        <p:sp>
          <p:nvSpPr>
            <p:cNvPr id="57" name="矩形 48"/>
            <p:cNvSpPr>
              <a:spLocks noChangeArrowheads="1"/>
            </p:cNvSpPr>
            <p:nvPr/>
          </p:nvSpPr>
          <p:spPr bwMode="auto">
            <a:xfrm>
              <a:off x="7853286" y="1822194"/>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smtClean="0">
                  <a:solidFill>
                    <a:srgbClr val="FF0000"/>
                  </a:solidFill>
                  <a:latin typeface="楷体" panose="02010609060101010101" pitchFamily="49" charset="-122"/>
                  <a:ea typeface="楷体" panose="02010609060101010101" pitchFamily="49" charset="-122"/>
                </a:rPr>
                <a:t>留心</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90" name="图片 89"/>
            <p:cNvPicPr/>
            <p:nvPr/>
          </p:nvPicPr>
          <p:blipFill rotWithShape="1">
            <a:blip r:embed="rId2" cstate="print">
              <a:extLst>
                <a:ext uri="{28A0092B-C50C-407E-A947-70E740481C1C}">
                  <a14:useLocalDpi xmlns:a14="http://schemas.microsoft.com/office/drawing/2010/main" val="0"/>
                </a:ext>
              </a:extLst>
            </a:blip>
            <a:srcRect r="50000" b="50000"/>
            <a:stretch>
              <a:fillRect/>
            </a:stretch>
          </p:blipFill>
          <p:spPr>
            <a:xfrm>
              <a:off x="7308304" y="1851750"/>
              <a:ext cx="720000" cy="720000"/>
            </a:xfrm>
            <a:prstGeom prst="rect">
              <a:avLst/>
            </a:prstGeom>
          </p:spPr>
        </p:pic>
      </p:grpSp>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33" y="3097933"/>
            <a:ext cx="1322596"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05556E-6 -4.79951E-6 L -0.37396 -0.05582 " pathEditMode="relative" rAng="0" ptsTypes="AA">
                                      <p:cBhvr>
                                        <p:cTn id="6" dur="2000" fill="hold"/>
                                        <p:tgtEl>
                                          <p:spTgt spid="11"/>
                                        </p:tgtEl>
                                        <p:attrNameLst>
                                          <p:attrName>ppt_x</p:attrName>
                                          <p:attrName>ppt_y</p:attrName>
                                        </p:attrNameLst>
                                      </p:cBhvr>
                                      <p:rCtr x="-18700" y="-2800"/>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4.72222E-6 -6.06416E-6 L -0.16528 0.09808 " pathEditMode="relative" ptsTypes="AA">
                                      <p:cBhvr>
                                        <p:cTn id="10" dur="2000" fill="hold"/>
                                        <p:tgtEl>
                                          <p:spTgt spid="13"/>
                                        </p:tgtEl>
                                        <p:attrNameLst>
                                          <p:attrName>ppt_x</p:attrName>
                                          <p:attrName>ppt_y</p:attrName>
                                        </p:attrNameLst>
                                      </p:cBhvr>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5.27778E-6 -5.79889E-7 L -0.2677 0.23782 " pathEditMode="relative" ptsTypes="AA">
                                      <p:cBhvr>
                                        <p:cTn id="14" dur="2000" fill="hold"/>
                                        <p:tgtEl>
                                          <p:spTgt spid="14"/>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8.33333E-7 1.22764E-6 L -0.48819 0.01388 " pathEditMode="relative" ptsTypes="AA">
                                      <p:cBhvr>
                                        <p:cTn id="18" dur="2000" fill="hold"/>
                                        <p:tgtEl>
                                          <p:spTgt spid="15"/>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2.22222E-6 1.54843E-6 L -0.49601 -0.36398 " pathEditMode="relative" ptsTypes="AA">
                                      <p:cBhvr>
                                        <p:cTn id="22" dur="2000" fill="hold"/>
                                        <p:tgtEl>
                                          <p:spTgt spid="1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11"/>
          <p:cNvSpPr txBox="1">
            <a:spLocks noChangeArrowheads="1"/>
          </p:cNvSpPr>
          <p:nvPr/>
        </p:nvSpPr>
        <p:spPr bwMode="auto">
          <a:xfrm>
            <a:off x="611560" y="483518"/>
            <a:ext cx="194421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800" b="1" dirty="0" smtClean="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词语解释</a:t>
            </a:r>
            <a:endPar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9" name="矩形 8"/>
          <p:cNvSpPr/>
          <p:nvPr/>
        </p:nvSpPr>
        <p:spPr>
          <a:xfrm>
            <a:off x="2357128" y="602364"/>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620670" y="599512"/>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矩形 10"/>
          <p:cNvSpPr/>
          <p:nvPr/>
        </p:nvSpPr>
        <p:spPr>
          <a:xfrm>
            <a:off x="561349" y="1203598"/>
            <a:ext cx="3722619" cy="1077218"/>
          </a:xfrm>
          <a:prstGeom prst="rect">
            <a:avLst/>
          </a:prstGeom>
        </p:spPr>
        <p:txBody>
          <a:bodyPr wrap="square">
            <a:spAutoFit/>
          </a:bodyPr>
          <a:lstStyle/>
          <a:p>
            <a:pPr fontAlgn="base">
              <a:spcBef>
                <a:spcPct val="0"/>
              </a:spcBef>
              <a:spcAft>
                <a:spcPct val="0"/>
              </a:spcAft>
            </a:pPr>
            <a:r>
              <a:rPr lang="zh-CN" altLang="en-US" sz="3200" b="1" dirty="0" smtClean="0">
                <a:solidFill>
                  <a:srgbClr val="FF0000"/>
                </a:solidFill>
                <a:latin typeface="+mn-ea"/>
              </a:rPr>
              <a:t>争奇斗艳</a:t>
            </a:r>
            <a:r>
              <a:rPr lang="zh-CN" altLang="en-US" sz="2800" b="1" dirty="0" smtClean="0">
                <a:solidFill>
                  <a:srgbClr val="FF0000"/>
                </a:solidFill>
                <a:latin typeface="+mn-ea"/>
                <a:cs typeface="Times New Roman" panose="02020603050405020304" charset="0"/>
              </a:rPr>
              <a:t>：</a:t>
            </a:r>
            <a:r>
              <a:rPr lang="zh-CN" altLang="en-US" sz="3200" b="1" dirty="0" smtClean="0">
                <a:latin typeface="楷体" panose="02010609060101010101" pitchFamily="49" charset="-122"/>
                <a:ea typeface="楷体" panose="02010609060101010101" pitchFamily="49" charset="-122"/>
              </a:rPr>
              <a:t>形容百花竞放</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十分艳丽。</a:t>
            </a:r>
            <a:endParaRPr lang="zh-CN" altLang="en-US" sz="2800" b="1" dirty="0">
              <a:solidFill>
                <a:srgbClr val="0066FF"/>
              </a:solidFill>
              <a:latin typeface="楷体" panose="02010609060101010101" pitchFamily="49" charset="-122"/>
              <a:ea typeface="楷体" panose="02010609060101010101" pitchFamily="49" charset="-122"/>
              <a:cs typeface="Times New Roman" panose="02020603050405020304" charset="0"/>
            </a:endParaRPr>
          </a:p>
        </p:txBody>
      </p:sp>
      <p:sp>
        <p:nvSpPr>
          <p:cNvPr id="13" name="TextBox 12"/>
          <p:cNvSpPr txBox="1"/>
          <p:nvPr/>
        </p:nvSpPr>
        <p:spPr>
          <a:xfrm>
            <a:off x="552420" y="2610659"/>
            <a:ext cx="3647992" cy="1384995"/>
          </a:xfrm>
          <a:prstGeom prst="rect">
            <a:avLst/>
          </a:prstGeom>
          <a:solidFill>
            <a:schemeClr val="bg2">
              <a:alpha val="13000"/>
            </a:schemeClr>
          </a:solidFill>
        </p:spPr>
        <p:txBody>
          <a:bodyPr wrap="square" rtlCol="0">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公园里的花开了，</a:t>
            </a:r>
            <a:r>
              <a:rPr lang="zh-CN" altLang="en-US" sz="2800" b="1" dirty="0" smtClean="0">
                <a:solidFill>
                  <a:srgbClr val="FF0000"/>
                </a:solidFill>
                <a:latin typeface="楷体" panose="02010609060101010101" pitchFamily="49" charset="-122"/>
                <a:ea typeface="楷体" panose="02010609060101010101" pitchFamily="49" charset="-122"/>
              </a:rPr>
              <a:t>争奇斗艳</a:t>
            </a:r>
            <a:r>
              <a:rPr lang="zh-CN" altLang="en-US" sz="2800" b="1" dirty="0" smtClean="0">
                <a:latin typeface="楷体" panose="02010609060101010101" pitchFamily="49" charset="-122"/>
                <a:ea typeface="楷体" panose="02010609060101010101" pitchFamily="49" charset="-122"/>
              </a:rPr>
              <a:t>，香气袭人。</a:t>
            </a:r>
            <a:endParaRPr lang="zh-CN" altLang="en-US" sz="2800" b="1" dirty="0">
              <a:latin typeface="楷体" panose="02010609060101010101" pitchFamily="49" charset="-122"/>
              <a:ea typeface="楷体" panose="02010609060101010101" pitchFamily="49"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553542" y="1232767"/>
            <a:ext cx="3838575" cy="2724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23528" y="555526"/>
            <a:ext cx="5249630" cy="1569660"/>
          </a:xfrm>
          <a:prstGeom prst="rect">
            <a:avLst/>
          </a:prstGeom>
        </p:spPr>
        <p:txBody>
          <a:bodyPr wrap="square">
            <a:spAutoFit/>
          </a:bodyPr>
          <a:lstStyle/>
          <a:p>
            <a:pPr fontAlgn="base">
              <a:lnSpc>
                <a:spcPct val="150000"/>
              </a:lnSpc>
              <a:spcBef>
                <a:spcPct val="0"/>
              </a:spcBef>
              <a:spcAft>
                <a:spcPct val="0"/>
              </a:spcAft>
            </a:pPr>
            <a:r>
              <a:rPr lang="zh-CN" altLang="en-US" sz="3200" b="1" dirty="0" smtClean="0">
                <a:solidFill>
                  <a:srgbClr val="FF0000"/>
                </a:solidFill>
                <a:latin typeface="黑体" panose="02010609060101010101" pitchFamily="49" charset="-122"/>
                <a:ea typeface="黑体" panose="02010609060101010101" pitchFamily="49" charset="-122"/>
              </a:rPr>
              <a:t>芬芳迷人</a:t>
            </a:r>
            <a:r>
              <a:rPr lang="zh-CN" altLang="en-US" sz="2800" b="1" dirty="0" smtClean="0">
                <a:solidFill>
                  <a:srgbClr val="FF0000"/>
                </a:solidFill>
                <a:latin typeface="黑体" panose="02010609060101010101" pitchFamily="49" charset="-122"/>
                <a:ea typeface="黑体" panose="02010609060101010101" pitchFamily="49" charset="-122"/>
                <a:cs typeface="Times New Roman" panose="02020603050405020304" charset="0"/>
              </a:rPr>
              <a:t>：</a:t>
            </a:r>
            <a:r>
              <a:rPr lang="zh-CN" altLang="en-US" sz="3200" b="1" dirty="0" smtClean="0">
                <a:latin typeface="楷体" panose="02010609060101010101" pitchFamily="49" charset="-122"/>
                <a:ea typeface="楷体" panose="02010609060101010101" pitchFamily="49" charset="-122"/>
              </a:rPr>
              <a:t>形容气味很好闻</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很诱人</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使人舒服着迷</a:t>
            </a:r>
            <a:r>
              <a:rPr lang="zh-CN" altLang="en-US" sz="3200" dirty="0" smtClean="0">
                <a:latin typeface="楷体" panose="02010609060101010101" pitchFamily="49" charset="-122"/>
                <a:ea typeface="楷体" panose="02010609060101010101" pitchFamily="49" charset="-122"/>
              </a:rPr>
              <a:t>。</a:t>
            </a:r>
            <a:endParaRPr lang="zh-CN" altLang="en-US" sz="2800" b="1" dirty="0">
              <a:solidFill>
                <a:srgbClr val="0066FF"/>
              </a:solidFill>
              <a:latin typeface="楷体" panose="02010609060101010101" pitchFamily="49" charset="-122"/>
              <a:ea typeface="楷体" panose="02010609060101010101" pitchFamily="49" charset="-122"/>
              <a:cs typeface="Times New Roman" panose="02020603050405020304" charset="0"/>
            </a:endParaRPr>
          </a:p>
        </p:txBody>
      </p:sp>
      <p:sp>
        <p:nvSpPr>
          <p:cNvPr id="8" name="矩形 7"/>
          <p:cNvSpPr/>
          <p:nvPr/>
        </p:nvSpPr>
        <p:spPr>
          <a:xfrm>
            <a:off x="395536" y="2413650"/>
            <a:ext cx="5066233" cy="1454244"/>
          </a:xfrm>
          <a:prstGeom prst="rect">
            <a:avLst/>
          </a:prstGeom>
          <a:solidFill>
            <a:schemeClr val="bg2">
              <a:alpha val="12000"/>
            </a:schemeClr>
          </a:solidFill>
        </p:spPr>
        <p:txBody>
          <a:bodyPr wrap="square">
            <a:spAutoFit/>
          </a:bodyPr>
          <a:lstStyle/>
          <a:p>
            <a:pPr>
              <a:lnSpc>
                <a:spcPct val="150000"/>
              </a:lnSpc>
            </a:pPr>
            <a:r>
              <a:rPr lang="zh-CN" altLang="en-US" sz="3200" b="1" dirty="0" smtClean="0">
                <a:latin typeface="楷体" panose="02010609060101010101" pitchFamily="49" charset="-122"/>
                <a:ea typeface="楷体" panose="02010609060101010101" pitchFamily="49" charset="-122"/>
              </a:rPr>
              <a:t>这片花海</a:t>
            </a:r>
            <a:r>
              <a:rPr lang="zh-CN" altLang="en-US" sz="3200" b="1" dirty="0" smtClean="0">
                <a:solidFill>
                  <a:srgbClr val="FF0000"/>
                </a:solidFill>
                <a:latin typeface="楷体" panose="02010609060101010101" pitchFamily="49" charset="-122"/>
                <a:ea typeface="楷体" panose="02010609060101010101" pitchFamily="49" charset="-122"/>
              </a:rPr>
              <a:t>芬芳迷人</a:t>
            </a:r>
            <a:r>
              <a:rPr lang="zh-CN" altLang="en-US" sz="3200" b="1" dirty="0" smtClean="0">
                <a:latin typeface="楷体" panose="02010609060101010101" pitchFamily="49" charset="-122"/>
                <a:ea typeface="楷体" panose="02010609060101010101" pitchFamily="49" charset="-122"/>
              </a:rPr>
              <a:t>，引来众多游客竞相拍照。</a:t>
            </a:r>
            <a:endParaRPr lang="zh-CN" altLang="en-US" sz="3200" b="1" dirty="0">
              <a:latin typeface="楷体" panose="02010609060101010101" pitchFamily="49" charset="-122"/>
              <a:ea typeface="楷体" panose="02010609060101010101" pitchFamily="49" charset="-122"/>
            </a:endParaRPr>
          </a:p>
        </p:txBody>
      </p:sp>
      <p:pic>
        <p:nvPicPr>
          <p:cNvPr id="3074" name="Picture 2" descr="https://timgsa.baidu.com/timg?image&amp;quality=80&amp;size=b9999_10000&amp;sec=1568711504381&amp;di=4695dae703292ab235313de05e1535f6&amp;imgtype=0&amp;src=http%3A%2F%2Fimg0.pconline.com.cn%2Fpconline%2F1810%2F14%2F11831444_s_78b6608df46843e5a50857ae129e2d97_thumb.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40731" y="1092354"/>
            <a:ext cx="3199395" cy="255951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
          <p:cNvSpPr txBox="1"/>
          <p:nvPr/>
        </p:nvSpPr>
        <p:spPr>
          <a:xfrm>
            <a:off x="874043" y="1563638"/>
            <a:ext cx="3193901" cy="954107"/>
          </a:xfrm>
          <a:prstGeom prst="rect">
            <a:avLst/>
          </a:prstGeom>
        </p:spPr>
        <p:txBody>
          <a:bodyPr wrap="square">
            <a:spAutoFit/>
          </a:bodyPr>
          <a:lstStyle>
            <a:defPPr>
              <a:defRPr lang="zh-CN"/>
            </a:defPPr>
            <a:lvl1pPr>
              <a:defRPr sz="2800">
                <a:solidFill>
                  <a:schemeClr val="tx1">
                    <a:lumMod val="65000"/>
                    <a:lumOff val="35000"/>
                  </a:schemeClr>
                </a:solidFill>
                <a:latin typeface="迷你简毡笔黑" panose="03000509000000000000" pitchFamily="65" charset="-122"/>
                <a:ea typeface="迷你简毡笔黑" panose="03000509000000000000" pitchFamily="65" charset="-122"/>
              </a:defRPr>
            </a:lvl1pPr>
          </a:lstStyle>
          <a:p>
            <a:pPr fontAlgn="base">
              <a:spcBef>
                <a:spcPct val="0"/>
              </a:spcBef>
              <a:spcAft>
                <a:spcPct val="0"/>
              </a:spcAft>
            </a:pPr>
            <a:r>
              <a:rPr lang="zh-CN" altLang="en-US" dirty="0" smtClean="0">
                <a:solidFill>
                  <a:schemeClr val="tx1"/>
                </a:solidFill>
                <a:latin typeface="黑体" panose="02010609060101010101" pitchFamily="49" charset="-122"/>
                <a:ea typeface="黑体" panose="02010609060101010101" pitchFamily="49" charset="-122"/>
              </a:rPr>
              <a:t>指柔嫩</a:t>
            </a:r>
            <a:r>
              <a:rPr lang="en-US" altLang="zh-CN" dirty="0" smtClean="0">
                <a:solidFill>
                  <a:schemeClr val="tx1"/>
                </a:solidFill>
                <a:latin typeface="黑体" panose="02010609060101010101" pitchFamily="49" charset="-122"/>
                <a:ea typeface="黑体" panose="02010609060101010101" pitchFamily="49" charset="-122"/>
              </a:rPr>
              <a:t>;</a:t>
            </a:r>
            <a:r>
              <a:rPr lang="zh-CN" altLang="en-US" dirty="0" smtClean="0">
                <a:solidFill>
                  <a:schemeClr val="tx1"/>
                </a:solidFill>
                <a:latin typeface="黑体" panose="02010609060101010101" pitchFamily="49" charset="-122"/>
                <a:ea typeface="黑体" panose="02010609060101010101" pitchFamily="49" charset="-122"/>
              </a:rPr>
              <a:t>嫩弱</a:t>
            </a:r>
            <a:r>
              <a:rPr lang="zh-CN" altLang="en-US" dirty="0" smtClean="0">
                <a:solidFill>
                  <a:schemeClr val="tx1"/>
                </a:solidFill>
                <a:latin typeface="黑体" panose="02010609060101010101" pitchFamily="49" charset="-122"/>
                <a:ea typeface="黑体" panose="02010609060101010101" pitchFamily="49" charset="-122"/>
                <a:cs typeface="Times New Roman" panose="02020603050405020304" charset="0"/>
              </a:rPr>
              <a:t>。常形容身体、植物。</a:t>
            </a:r>
            <a:endParaRPr lang="zh-CN" altLang="en-US" dirty="0">
              <a:solidFill>
                <a:schemeClr val="tx1"/>
              </a:solidFill>
              <a:latin typeface="黑体" panose="02010609060101010101" pitchFamily="49" charset="-122"/>
              <a:ea typeface="黑体" panose="02010609060101010101" pitchFamily="49" charset="-122"/>
              <a:cs typeface="Times New Roman" panose="02020603050405020304" charset="0"/>
            </a:endParaRPr>
          </a:p>
        </p:txBody>
      </p:sp>
      <p:sp>
        <p:nvSpPr>
          <p:cNvPr id="29" name="文本框 6"/>
          <p:cNvSpPr txBox="1"/>
          <p:nvPr/>
        </p:nvSpPr>
        <p:spPr>
          <a:xfrm>
            <a:off x="946239" y="987574"/>
            <a:ext cx="2427111" cy="584775"/>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a:spcBef>
                <a:spcPct val="50000"/>
              </a:spcBef>
            </a:pPr>
            <a:r>
              <a:rPr lang="zh-CN" altLang="en-US" sz="3200" b="1" dirty="0" smtClean="0">
                <a:solidFill>
                  <a:srgbClr val="FF0000"/>
                </a:solidFill>
                <a:latin typeface="黑体" panose="02010609060101010101" pitchFamily="49" charset="-122"/>
                <a:ea typeface="黑体" panose="02010609060101010101" pitchFamily="49" charset="-122"/>
              </a:rPr>
              <a:t>娇嫩</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51" name="文本框 6"/>
          <p:cNvSpPr txBox="1"/>
          <p:nvPr/>
        </p:nvSpPr>
        <p:spPr>
          <a:xfrm>
            <a:off x="946239" y="2787774"/>
            <a:ext cx="2761665" cy="584775"/>
          </a:xfrm>
          <a:prstGeom prst="rect">
            <a:avLst/>
          </a:prstGeom>
        </p:spPr>
        <p:txBody>
          <a:bodyPr wrap="square">
            <a:spAutoFit/>
          </a:bodyPr>
          <a:lstStyle>
            <a:defPPr>
              <a:defRPr lang="zh-CN"/>
            </a:defPPr>
            <a:lvl1pPr>
              <a:defRPr sz="4000">
                <a:solidFill>
                  <a:schemeClr val="bg1"/>
                </a:solidFill>
                <a:latin typeface="迷你简毡笔黑" panose="03000509000000000000" pitchFamily="65" charset="-122"/>
                <a:ea typeface="迷你简毡笔黑" panose="03000509000000000000" pitchFamily="65" charset="-122"/>
              </a:defRPr>
            </a:lvl1pPr>
          </a:lstStyle>
          <a:p>
            <a:pPr>
              <a:spcBef>
                <a:spcPct val="50000"/>
              </a:spcBef>
            </a:pPr>
            <a:r>
              <a:rPr lang="zh-CN" altLang="en-US" sz="3200" b="1" dirty="0" smtClean="0">
                <a:solidFill>
                  <a:srgbClr val="FF0000"/>
                </a:solidFill>
                <a:latin typeface="黑体" panose="02010609060101010101" pitchFamily="49" charset="-122"/>
                <a:ea typeface="黑体" panose="02010609060101010101" pitchFamily="49" charset="-122"/>
              </a:rPr>
              <a:t>吻合</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52" name="文本框 2"/>
          <p:cNvSpPr txBox="1"/>
          <p:nvPr/>
        </p:nvSpPr>
        <p:spPr>
          <a:xfrm>
            <a:off x="874043" y="3368712"/>
            <a:ext cx="2499119" cy="523220"/>
          </a:xfrm>
          <a:prstGeom prst="rect">
            <a:avLst/>
          </a:prstGeom>
        </p:spPr>
        <p:txBody>
          <a:bodyPr wrap="square">
            <a:spAutoFit/>
          </a:bodyPr>
          <a:lstStyle>
            <a:defPPr>
              <a:defRPr lang="zh-CN"/>
            </a:defPPr>
            <a:lvl1pPr>
              <a:defRPr sz="2800">
                <a:solidFill>
                  <a:schemeClr val="tx1">
                    <a:lumMod val="65000"/>
                    <a:lumOff val="35000"/>
                  </a:schemeClr>
                </a:solidFill>
                <a:latin typeface="迷你简毡笔黑" panose="03000509000000000000" pitchFamily="65" charset="-122"/>
                <a:ea typeface="迷你简毡笔黑" panose="03000509000000000000" pitchFamily="65" charset="-122"/>
              </a:defRPr>
            </a:lvl1pPr>
          </a:lstStyle>
          <a:p>
            <a:pPr fontAlgn="base">
              <a:spcBef>
                <a:spcPct val="0"/>
              </a:spcBef>
              <a:spcAft>
                <a:spcPct val="0"/>
              </a:spcAft>
            </a:pPr>
            <a:r>
              <a:rPr lang="zh-CN" altLang="en-US" dirty="0" smtClean="0">
                <a:solidFill>
                  <a:schemeClr val="tx1"/>
                </a:solidFill>
                <a:latin typeface="黑体" panose="02010609060101010101" pitchFamily="49" charset="-122"/>
                <a:ea typeface="黑体" panose="02010609060101010101" pitchFamily="49" charset="-122"/>
                <a:cs typeface="Times New Roman" panose="02020603050405020304" charset="0"/>
              </a:rPr>
              <a:t>完全符合。</a:t>
            </a:r>
            <a:endParaRPr lang="zh-CN" altLang="en-US" dirty="0">
              <a:solidFill>
                <a:schemeClr val="tx1"/>
              </a:solidFill>
              <a:latin typeface="黑体" panose="02010609060101010101" pitchFamily="49" charset="-122"/>
              <a:ea typeface="黑体" panose="02010609060101010101" pitchFamily="49" charset="-122"/>
              <a:cs typeface="Times New Roman" panose="02020603050405020304" charset="0"/>
            </a:endParaRPr>
          </a:p>
        </p:txBody>
      </p:sp>
      <p:sp>
        <p:nvSpPr>
          <p:cNvPr id="4" name="右箭头 3"/>
          <p:cNvSpPr/>
          <p:nvPr/>
        </p:nvSpPr>
        <p:spPr>
          <a:xfrm>
            <a:off x="3995936" y="1635646"/>
            <a:ext cx="792088" cy="432048"/>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右箭头 26"/>
          <p:cNvSpPr/>
          <p:nvPr/>
        </p:nvSpPr>
        <p:spPr>
          <a:xfrm>
            <a:off x="4067944" y="3363838"/>
            <a:ext cx="792088" cy="432048"/>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0417" name="Picture 1"/>
          <p:cNvPicPr>
            <a:picLocks noChangeAspect="1" noChangeArrowheads="1"/>
          </p:cNvPicPr>
          <p:nvPr/>
        </p:nvPicPr>
        <p:blipFill>
          <a:blip r:embed="rId1" cstate="print"/>
          <a:srcRect/>
          <a:stretch>
            <a:fillRect/>
          </a:stretch>
        </p:blipFill>
        <p:spPr bwMode="auto">
          <a:xfrm>
            <a:off x="5004048" y="915566"/>
            <a:ext cx="2448272" cy="1792926"/>
          </a:xfrm>
          <a:prstGeom prst="rect">
            <a:avLst/>
          </a:prstGeom>
          <a:ln>
            <a:noFill/>
          </a:ln>
          <a:effectLst>
            <a:softEdge rad="112500"/>
          </a:effectLst>
        </p:spPr>
      </p:pic>
      <p:pic>
        <p:nvPicPr>
          <p:cNvPr id="60418" name="Picture 2"/>
          <p:cNvPicPr>
            <a:picLocks noChangeAspect="1" noChangeArrowheads="1"/>
          </p:cNvPicPr>
          <p:nvPr/>
        </p:nvPicPr>
        <p:blipFill>
          <a:blip r:embed="rId2" cstate="print"/>
          <a:srcRect/>
          <a:stretch>
            <a:fillRect/>
          </a:stretch>
        </p:blipFill>
        <p:spPr bwMode="auto">
          <a:xfrm>
            <a:off x="5076055" y="2787774"/>
            <a:ext cx="2448273" cy="1656184"/>
          </a:xfrm>
          <a:prstGeom prst="rect">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590052" y="2022916"/>
            <a:ext cx="1224136" cy="707931"/>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00B050"/>
                </a:solidFill>
                <a:latin typeface="楷体" panose="02010609060101010101" pitchFamily="49" charset="-122"/>
                <a:ea typeface="楷体" panose="02010609060101010101" pitchFamily="49" charset="-122"/>
              </a:rPr>
              <a:t>继续</a:t>
            </a:r>
            <a:endParaRPr lang="zh-CN" altLang="en-US" sz="3200" b="1" dirty="0">
              <a:solidFill>
                <a:srgbClr val="00B050"/>
              </a:solidFill>
              <a:latin typeface="楷体" panose="02010609060101010101" pitchFamily="49" charset="-122"/>
              <a:ea typeface="楷体" panose="02010609060101010101" pitchFamily="49" charset="-122"/>
            </a:endParaRPr>
          </a:p>
        </p:txBody>
      </p:sp>
      <p:sp>
        <p:nvSpPr>
          <p:cNvPr id="5" name="圆角矩形 4"/>
          <p:cNvSpPr/>
          <p:nvPr/>
        </p:nvSpPr>
        <p:spPr>
          <a:xfrm>
            <a:off x="1590052" y="1176317"/>
            <a:ext cx="1224136" cy="707931"/>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chemeClr val="tx1"/>
                </a:solidFill>
                <a:latin typeface="楷体" panose="02010609060101010101" pitchFamily="49" charset="-122"/>
                <a:ea typeface="楷体" panose="02010609060101010101" pitchFamily="49" charset="-122"/>
              </a:rPr>
              <a:t>陆续</a:t>
            </a:r>
            <a:endParaRPr lang="zh-CN" altLang="en-US" sz="3200" b="1" dirty="0">
              <a:solidFill>
                <a:schemeClr val="tx1"/>
              </a:solidFill>
              <a:latin typeface="楷体" panose="02010609060101010101" pitchFamily="49" charset="-122"/>
              <a:ea typeface="楷体" panose="02010609060101010101" pitchFamily="49" charset="-122"/>
            </a:endParaRPr>
          </a:p>
        </p:txBody>
      </p:sp>
      <p:sp>
        <p:nvSpPr>
          <p:cNvPr id="6" name="TextBox 5"/>
          <p:cNvSpPr txBox="1"/>
          <p:nvPr/>
        </p:nvSpPr>
        <p:spPr>
          <a:xfrm>
            <a:off x="2971366" y="1191750"/>
            <a:ext cx="4680520" cy="523220"/>
          </a:xfrm>
          <a:prstGeom prst="rect">
            <a:avLst/>
          </a:prstGeom>
          <a:noFill/>
        </p:spPr>
        <p:txBody>
          <a:bodyPr wrap="square" rtlCol="0">
            <a:spAutoFit/>
          </a:bodyPr>
          <a:lstStyle/>
          <a:p>
            <a:pPr algn="ctr"/>
            <a:r>
              <a:rPr lang="zh-CN" altLang="en-US" sz="2800" dirty="0">
                <a:solidFill>
                  <a:srgbClr val="FF0000"/>
                </a:solidFill>
                <a:latin typeface="黑体" panose="02010609060101010101" pitchFamily="49" charset="-122"/>
                <a:ea typeface="黑体" panose="02010609060101010101" pitchFamily="49" charset="-122"/>
              </a:rPr>
              <a:t>表示前后相继，时断时续。</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7" name="TextBox 6"/>
          <p:cNvSpPr txBox="1"/>
          <p:nvPr/>
        </p:nvSpPr>
        <p:spPr>
          <a:xfrm>
            <a:off x="3187390" y="2115271"/>
            <a:ext cx="4536504" cy="523220"/>
          </a:xfrm>
          <a:prstGeom prst="rect">
            <a:avLst/>
          </a:prstGeom>
          <a:noFill/>
        </p:spPr>
        <p:txBody>
          <a:bodyPr wrap="square" rtlCol="0">
            <a:spAutoFit/>
          </a:bodyPr>
          <a:lstStyle/>
          <a:p>
            <a:pPr algn="ctr"/>
            <a:r>
              <a:rPr lang="zh-CN" altLang="en-US" sz="2800" dirty="0">
                <a:solidFill>
                  <a:srgbClr val="FF0000"/>
                </a:solidFill>
                <a:latin typeface="黑体" panose="02010609060101010101" pitchFamily="49" charset="-122"/>
                <a:ea typeface="黑体" panose="02010609060101010101" pitchFamily="49" charset="-122"/>
              </a:rPr>
              <a:t>表示连续下去，不</a:t>
            </a:r>
            <a:r>
              <a:rPr lang="zh-CN" altLang="en-US" sz="2800" dirty="0" smtClean="0">
                <a:solidFill>
                  <a:srgbClr val="FF0000"/>
                </a:solidFill>
                <a:latin typeface="黑体" panose="02010609060101010101" pitchFamily="49" charset="-122"/>
                <a:ea typeface="黑体" panose="02010609060101010101" pitchFamily="49" charset="-122"/>
              </a:rPr>
              <a:t>中断过程。</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11" name="文本框 11"/>
          <p:cNvSpPr txBox="1"/>
          <p:nvPr/>
        </p:nvSpPr>
        <p:spPr>
          <a:xfrm>
            <a:off x="693944" y="453702"/>
            <a:ext cx="4266813" cy="492443"/>
          </a:xfrm>
          <a:prstGeom prst="rect">
            <a:avLst/>
          </a:prstGeom>
          <a:noFill/>
        </p:spPr>
        <p:txBody>
          <a:bodyPr wrap="square" rtlCol="0">
            <a:spAutoFit/>
          </a:bodyPr>
          <a:lstStyle/>
          <a:p>
            <a:r>
              <a:rPr lang="zh-CN" altLang="en-US" sz="2600" b="1" dirty="0" smtClean="0">
                <a:latin typeface="宋体" panose="02010600030101010101" pitchFamily="2" charset="-122"/>
                <a:ea typeface="宋体" panose="02010600030101010101" pitchFamily="2" charset="-122"/>
              </a:rPr>
              <a:t>词语辨析</a:t>
            </a:r>
            <a:endParaRPr lang="zh-CN" altLang="en-US" sz="2600" b="1" dirty="0">
              <a:latin typeface="宋体" panose="02010600030101010101" pitchFamily="2" charset="-122"/>
              <a:ea typeface="宋体" panose="02010600030101010101" pitchFamily="2" charset="-122"/>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4435" y="430223"/>
            <a:ext cx="447979" cy="539400"/>
          </a:xfrm>
          <a:prstGeom prst="rect">
            <a:avLst/>
          </a:prstGeom>
        </p:spPr>
      </p:pic>
      <p:sp>
        <p:nvSpPr>
          <p:cNvPr id="13" name="圆角矩形 12"/>
          <p:cNvSpPr/>
          <p:nvPr/>
        </p:nvSpPr>
        <p:spPr>
          <a:xfrm>
            <a:off x="1597834" y="2832503"/>
            <a:ext cx="1224136" cy="707931"/>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0000FF"/>
                </a:solidFill>
                <a:latin typeface="楷体" panose="02010609060101010101" pitchFamily="49" charset="-122"/>
                <a:ea typeface="楷体" panose="02010609060101010101" pitchFamily="49" charset="-122"/>
              </a:rPr>
              <a:t>连续</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14" name="TextBox 13"/>
          <p:cNvSpPr txBox="1"/>
          <p:nvPr/>
        </p:nvSpPr>
        <p:spPr>
          <a:xfrm>
            <a:off x="2971366" y="2924858"/>
            <a:ext cx="3240360" cy="523220"/>
          </a:xfrm>
          <a:prstGeom prst="rect">
            <a:avLst/>
          </a:prstGeom>
          <a:noFill/>
        </p:spPr>
        <p:txBody>
          <a:bodyPr wrap="square" rtlCol="0">
            <a:spAutoFit/>
          </a:bodyPr>
          <a:lstStyle/>
          <a:p>
            <a:pPr algn="ctr"/>
            <a:r>
              <a:rPr lang="zh-CN" altLang="en-US" sz="2800" dirty="0">
                <a:solidFill>
                  <a:srgbClr val="FF0000"/>
                </a:solidFill>
                <a:latin typeface="黑体" panose="02010609060101010101" pitchFamily="49" charset="-122"/>
                <a:ea typeface="黑体" panose="02010609060101010101" pitchFamily="49" charset="-122"/>
              </a:rPr>
              <a:t>表示一个接一个。</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18" name="圆角矩形 17"/>
          <p:cNvSpPr/>
          <p:nvPr/>
        </p:nvSpPr>
        <p:spPr>
          <a:xfrm>
            <a:off x="1597834" y="3696599"/>
            <a:ext cx="1224136" cy="707931"/>
          </a:xfrm>
          <a:prstGeom prst="roundRect">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chemeClr val="accent4">
                    <a:lumMod val="75000"/>
                  </a:schemeClr>
                </a:solidFill>
                <a:latin typeface="楷体" panose="02010609060101010101" pitchFamily="49" charset="-122"/>
                <a:ea typeface="楷体" panose="02010609060101010101" pitchFamily="49" charset="-122"/>
              </a:rPr>
              <a:t>持续</a:t>
            </a:r>
            <a:endParaRPr lang="zh-CN" altLang="en-US" sz="3200" b="1" dirty="0">
              <a:solidFill>
                <a:schemeClr val="accent4">
                  <a:lumMod val="75000"/>
                </a:schemeClr>
              </a:solidFill>
              <a:latin typeface="楷体" panose="02010609060101010101" pitchFamily="49" charset="-122"/>
              <a:ea typeface="楷体" panose="02010609060101010101" pitchFamily="49" charset="-122"/>
            </a:endParaRPr>
          </a:p>
        </p:txBody>
      </p:sp>
      <p:sp>
        <p:nvSpPr>
          <p:cNvPr id="19" name="TextBox 18"/>
          <p:cNvSpPr txBox="1"/>
          <p:nvPr/>
        </p:nvSpPr>
        <p:spPr>
          <a:xfrm>
            <a:off x="3115382" y="3788954"/>
            <a:ext cx="2636101" cy="523220"/>
          </a:xfrm>
          <a:prstGeom prst="rect">
            <a:avLst/>
          </a:prstGeom>
          <a:noFill/>
        </p:spPr>
        <p:txBody>
          <a:bodyPr wrap="square" rtlCol="0">
            <a:spAutoFit/>
          </a:bodyPr>
          <a:lstStyle/>
          <a:p>
            <a:pPr algn="ctr"/>
            <a:r>
              <a:rPr lang="zh-CN" altLang="en-US" sz="2800" dirty="0">
                <a:solidFill>
                  <a:srgbClr val="FF0000"/>
                </a:solidFill>
                <a:latin typeface="黑体" panose="02010609060101010101" pitchFamily="49" charset="-122"/>
                <a:ea typeface="黑体" panose="02010609060101010101" pitchFamily="49" charset="-122"/>
              </a:rPr>
              <a:t>表示延续不断。</a:t>
            </a:r>
            <a:endParaRPr lang="zh-CN" altLang="en-US" sz="2800"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4"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p:nvPr/>
        </p:nvSpPr>
        <p:spPr>
          <a:xfrm>
            <a:off x="521350" y="1059582"/>
            <a:ext cx="7690464" cy="573042"/>
          </a:xfrm>
          <a:prstGeom prst="rect">
            <a:avLst/>
          </a:prstGeom>
          <a:noFill/>
        </p:spPr>
        <p:txBody>
          <a:bodyPr wrap="square" rtlCol="0" anchor="t">
            <a:spAutoFit/>
          </a:bodyPr>
          <a:lstStyle/>
          <a:p>
            <a:pPr>
              <a:lnSpc>
                <a:spcPct val="130000"/>
              </a:lnSpc>
            </a:pPr>
            <a:r>
              <a:rPr lang="zh-CN" altLang="en-US" sz="2800" dirty="0" smtClean="0">
                <a:latin typeface="黑体" panose="02010609060101010101" pitchFamily="49" charset="-122"/>
                <a:ea typeface="黑体" panose="02010609060101010101" pitchFamily="49" charset="-122"/>
                <a:cs typeface="楷体" panose="02010609060101010101" pitchFamily="49" charset="-122"/>
              </a:rPr>
              <a:t>自由朗读课文，画一画：课文中都出现了什么花？ </a:t>
            </a:r>
            <a:r>
              <a:rPr lang="zh-CN" altLang="en-US" sz="2800" dirty="0" smtClean="0">
                <a:latin typeface="黑体" panose="02010609060101010101" pitchFamily="49" charset="-122"/>
                <a:ea typeface="黑体" panose="02010609060101010101" pitchFamily="49" charset="-122"/>
              </a:rPr>
              <a:t>          </a:t>
            </a:r>
            <a:endParaRPr lang="zh-CN" altLang="en-US" sz="2800" dirty="0">
              <a:latin typeface="黑体" panose="02010609060101010101" pitchFamily="49" charset="-122"/>
              <a:ea typeface="黑体" panose="02010609060101010101" pitchFamily="49" charset="-122"/>
            </a:endParaRPr>
          </a:p>
        </p:txBody>
      </p:sp>
      <p:sp>
        <p:nvSpPr>
          <p:cNvPr id="19" name="文本框 14"/>
          <p:cNvSpPr txBox="1"/>
          <p:nvPr/>
        </p:nvSpPr>
        <p:spPr>
          <a:xfrm>
            <a:off x="536936" y="353874"/>
            <a:ext cx="214737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整体感知</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20" name="图片 1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4490" y="406551"/>
            <a:ext cx="366860" cy="456338"/>
          </a:xfrm>
          <a:prstGeom prst="rect">
            <a:avLst/>
          </a:prstGeom>
        </p:spPr>
      </p:pic>
      <p:sp>
        <p:nvSpPr>
          <p:cNvPr id="4" name="矩形 3"/>
          <p:cNvSpPr/>
          <p:nvPr/>
        </p:nvSpPr>
        <p:spPr>
          <a:xfrm>
            <a:off x="536936" y="2423376"/>
            <a:ext cx="1415772" cy="584775"/>
          </a:xfrm>
          <a:prstGeom prst="rect">
            <a:avLst/>
          </a:prstGeom>
        </p:spPr>
        <p:txBody>
          <a:bodyPr wrap="none">
            <a:spAutoFit/>
          </a:bodyPr>
          <a:lstStyle/>
          <a:p>
            <a:r>
              <a:rPr lang="zh-CN" altLang="en-US" sz="3200" b="1" dirty="0">
                <a:solidFill>
                  <a:srgbClr val="FF0000"/>
                </a:solidFill>
                <a:latin typeface="楷体" panose="02010609060101010101" pitchFamily="49" charset="-122"/>
                <a:ea typeface="楷体" panose="02010609060101010101" pitchFamily="49" charset="-122"/>
              </a:rPr>
              <a:t>牵牛花</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2195736" y="2139702"/>
            <a:ext cx="1005403" cy="584775"/>
          </a:xfrm>
          <a:prstGeom prst="rect">
            <a:avLst/>
          </a:prstGeom>
        </p:spPr>
        <p:txBody>
          <a:bodyPr wrap="none">
            <a:spAutoFit/>
          </a:bodyPr>
          <a:lstStyle/>
          <a:p>
            <a:r>
              <a:rPr lang="zh-CN" altLang="en-US" sz="3200" b="1" dirty="0">
                <a:solidFill>
                  <a:srgbClr val="FF0000"/>
                </a:solidFill>
                <a:latin typeface="楷体" panose="02010609060101010101" pitchFamily="49" charset="-122"/>
                <a:ea typeface="楷体" panose="02010609060101010101" pitchFamily="49" charset="-122"/>
              </a:rPr>
              <a:t>蔷薇</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3710613" y="2423377"/>
            <a:ext cx="1005403" cy="584775"/>
          </a:xfrm>
          <a:prstGeom prst="rect">
            <a:avLst/>
          </a:prstGeom>
        </p:spPr>
        <p:txBody>
          <a:bodyPr wrap="none">
            <a:spAutoFit/>
          </a:bodyPr>
          <a:lstStyle/>
          <a:p>
            <a:r>
              <a:rPr lang="zh-CN" altLang="en-US" sz="3200" b="1" dirty="0">
                <a:solidFill>
                  <a:srgbClr val="FF0000"/>
                </a:solidFill>
                <a:latin typeface="楷体" panose="02010609060101010101" pitchFamily="49" charset="-122"/>
                <a:ea typeface="楷体" panose="02010609060101010101" pitchFamily="49" charset="-122"/>
              </a:rPr>
              <a:t>睡莲</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5100444" y="2067694"/>
            <a:ext cx="1415772" cy="584775"/>
          </a:xfrm>
          <a:prstGeom prst="rect">
            <a:avLst/>
          </a:prstGeom>
        </p:spPr>
        <p:txBody>
          <a:bodyPr wrap="none">
            <a:spAutoFit/>
          </a:bodyPr>
          <a:lstStyle/>
          <a:p>
            <a:r>
              <a:rPr lang="zh-CN" altLang="en-US" sz="3200" b="1" dirty="0">
                <a:solidFill>
                  <a:srgbClr val="FF0000"/>
                </a:solidFill>
                <a:latin typeface="楷体" panose="02010609060101010101" pitchFamily="49" charset="-122"/>
                <a:ea typeface="楷体" panose="02010609060101010101" pitchFamily="49" charset="-122"/>
              </a:rPr>
              <a:t>午时花</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6923417" y="2491031"/>
            <a:ext cx="1415772" cy="584775"/>
          </a:xfrm>
          <a:prstGeom prst="rect">
            <a:avLst/>
          </a:prstGeom>
        </p:spPr>
        <p:txBody>
          <a:bodyPr wrap="none">
            <a:spAutoFit/>
          </a:bodyPr>
          <a:lstStyle/>
          <a:p>
            <a:r>
              <a:rPr lang="zh-CN" altLang="en-US" sz="3200" b="1" dirty="0">
                <a:solidFill>
                  <a:srgbClr val="FF0000"/>
                </a:solidFill>
                <a:latin typeface="楷体" panose="02010609060101010101" pitchFamily="49" charset="-122"/>
                <a:ea typeface="楷体" panose="02010609060101010101" pitchFamily="49" charset="-122"/>
              </a:rPr>
              <a:t>万寿菊</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648725" y="3631602"/>
            <a:ext cx="1415772" cy="584775"/>
          </a:xfrm>
          <a:prstGeom prst="rect">
            <a:avLst/>
          </a:prstGeom>
        </p:spPr>
        <p:txBody>
          <a:bodyPr wrap="none">
            <a:spAutoFit/>
          </a:bodyPr>
          <a:lstStyle/>
          <a:p>
            <a:r>
              <a:rPr lang="zh-CN" altLang="en-US" sz="3200" b="1" dirty="0">
                <a:solidFill>
                  <a:srgbClr val="FF0000"/>
                </a:solidFill>
                <a:latin typeface="楷体" panose="02010609060101010101" pitchFamily="49" charset="-122"/>
                <a:ea typeface="楷体" panose="02010609060101010101" pitchFamily="49" charset="-122"/>
              </a:rPr>
              <a:t>烟草花</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3012212" y="3507854"/>
            <a:ext cx="1415772" cy="584775"/>
          </a:xfrm>
          <a:prstGeom prst="rect">
            <a:avLst/>
          </a:prstGeom>
        </p:spPr>
        <p:txBody>
          <a:bodyPr wrap="none">
            <a:spAutoFit/>
          </a:bodyPr>
          <a:lstStyle/>
          <a:p>
            <a:r>
              <a:rPr lang="zh-CN" altLang="en-US" sz="3200" b="1" dirty="0">
                <a:solidFill>
                  <a:srgbClr val="FF0000"/>
                </a:solidFill>
                <a:latin typeface="楷体" panose="02010609060101010101" pitchFamily="49" charset="-122"/>
                <a:ea typeface="楷体" panose="02010609060101010101" pitchFamily="49" charset="-122"/>
              </a:rPr>
              <a:t>月光花</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5148064" y="3946424"/>
            <a:ext cx="1415772" cy="584775"/>
          </a:xfrm>
          <a:prstGeom prst="rect">
            <a:avLst/>
          </a:prstGeom>
        </p:spPr>
        <p:txBody>
          <a:bodyPr wrap="none">
            <a:spAutoFit/>
          </a:bodyPr>
          <a:lstStyle/>
          <a:p>
            <a:r>
              <a:rPr lang="zh-CN" altLang="en-US" sz="3200" b="1" dirty="0">
                <a:solidFill>
                  <a:srgbClr val="FF0000"/>
                </a:solidFill>
                <a:latin typeface="楷体" panose="02010609060101010101" pitchFamily="49" charset="-122"/>
                <a:ea typeface="楷体" panose="02010609060101010101" pitchFamily="49" charset="-122"/>
              </a:rPr>
              <a:t>夜来香</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7128601" y="3507854"/>
            <a:ext cx="1005403" cy="584775"/>
          </a:xfrm>
          <a:prstGeom prst="rect">
            <a:avLst/>
          </a:prstGeom>
        </p:spPr>
        <p:txBody>
          <a:bodyPr wrap="none">
            <a:spAutoFit/>
          </a:bodyPr>
          <a:lstStyle/>
          <a:p>
            <a:r>
              <a:rPr lang="zh-CN" altLang="en-US" sz="3200" b="1" dirty="0">
                <a:solidFill>
                  <a:srgbClr val="FF0000"/>
                </a:solidFill>
                <a:latin typeface="楷体" panose="02010609060101010101" pitchFamily="49" charset="-122"/>
                <a:ea typeface="楷体" panose="02010609060101010101" pitchFamily="49" charset="-122"/>
              </a:rPr>
              <a:t>昙花</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4"/>
          <p:cNvSpPr txBox="1"/>
          <p:nvPr/>
        </p:nvSpPr>
        <p:spPr>
          <a:xfrm>
            <a:off x="624428" y="497890"/>
            <a:ext cx="2003356"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4620" y="550566"/>
            <a:ext cx="366860" cy="456339"/>
          </a:xfrm>
          <a:prstGeom prst="rect">
            <a:avLst/>
          </a:prstGeom>
        </p:spPr>
      </p:pic>
      <p:sp>
        <p:nvSpPr>
          <p:cNvPr id="56321" name="Rectangle 1"/>
          <p:cNvSpPr>
            <a:spLocks noChangeArrowheads="1"/>
          </p:cNvSpPr>
          <p:nvPr/>
        </p:nvSpPr>
        <p:spPr bwMode="auto">
          <a:xfrm>
            <a:off x="124750" y="1119971"/>
            <a:ext cx="8353569" cy="3323987"/>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266700" algn="l" defTabSz="914400" rtl="0" eaLnBrk="1" fontAlgn="base" latinLnBrk="0" hangingPunct="1">
              <a:lnSpc>
                <a:spcPct val="150000"/>
              </a:lnSpc>
              <a:spcBef>
                <a:spcPct val="0"/>
              </a:spcBef>
              <a:spcAft>
                <a:spcPct val="0"/>
              </a:spcAft>
              <a:buClrTx/>
              <a:buSzTx/>
              <a:buFontTx/>
              <a:buNone/>
            </a:pPr>
            <a:r>
              <a:rPr kumimoji="0" lang="zh-CN"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一、给带点字选择正确的读音，在后面打</a:t>
            </a: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a:t>
            </a:r>
            <a:endPar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暮色</a:t>
            </a: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a:t>
            </a:r>
            <a:r>
              <a:rPr kumimoji="0" lang="en-US" altLang="zh-CN" sz="2800" b="1" i="0" u="none" strike="noStrike" cap="none" normalizeH="0" baseline="0" dirty="0" err="1"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mù</a:t>
            </a: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　</a:t>
            </a:r>
            <a:r>
              <a:rPr kumimoji="0" lang="en-US" altLang="zh-CN" sz="2800" b="1" i="0" u="none" strike="noStrike" cap="none" normalizeH="0" baseline="0" dirty="0" err="1"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mò</a:t>
            </a: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a:t>
            </a: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　　   吻合</a:t>
            </a: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a:t>
            </a:r>
            <a:r>
              <a:rPr kumimoji="0" lang="en-US" altLang="zh-CN" sz="2800" b="1" i="0" u="none" strike="noStrike" cap="none" normalizeH="0" baseline="0" dirty="0" err="1"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wù</a:t>
            </a: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　</a:t>
            </a:r>
            <a:r>
              <a:rPr kumimoji="0" lang="en-US" altLang="zh-CN" sz="2800" b="1" i="0" u="none" strike="noStrike" cap="none" normalizeH="0" baseline="0" dirty="0" err="1"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wěn</a:t>
            </a: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a:t>
            </a: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　　 </a:t>
            </a:r>
            <a:endPar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干燥</a:t>
            </a: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a:t>
            </a:r>
            <a:r>
              <a:rPr kumimoji="0" lang="en-US" altLang="zh-CN" sz="2800" b="1" i="0" u="none" strike="noStrike" cap="none" normalizeH="0" baseline="0" dirty="0" err="1"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zào</a:t>
            </a: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　</a:t>
            </a:r>
            <a:r>
              <a:rPr kumimoji="0" lang="en-US" altLang="zh-CN" sz="2800" b="1" i="0" u="none" strike="noStrike" cap="none" normalizeH="0" baseline="0" dirty="0" err="1"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zhào</a:t>
            </a: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a:t>
            </a: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　　传播</a:t>
            </a: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a:t>
            </a:r>
            <a:r>
              <a:rPr kumimoji="0" lang="en-US" altLang="zh-CN" sz="2800" b="1" i="0" u="none" strike="noStrike" cap="none" normalizeH="0" baseline="0" dirty="0" err="1"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bō</a:t>
            </a: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　</a:t>
            </a:r>
            <a:r>
              <a:rPr kumimoji="0" lang="en-US" altLang="zh-CN" sz="2800" b="1" i="0" u="none" strike="noStrike" cap="none" normalizeH="0" baseline="0" dirty="0" err="1"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pō</a:t>
            </a: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a:t>
            </a:r>
            <a:endPar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发怒</a:t>
            </a: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a:t>
            </a:r>
            <a:r>
              <a:rPr kumimoji="0" lang="en-US" altLang="zh-CN" sz="2800" b="1" i="0" u="none" strike="noStrike" cap="none" normalizeH="0" baseline="0" dirty="0" err="1"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sù</a:t>
            </a: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　</a:t>
            </a:r>
            <a:r>
              <a:rPr kumimoji="0" lang="en-US" altLang="zh-CN" sz="2800" b="1" i="0" u="none" strike="noStrike" cap="none" normalizeH="0" baseline="0" dirty="0" err="1"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nù</a:t>
            </a: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       </a:t>
            </a: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昆虫</a:t>
            </a: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a:t>
            </a:r>
            <a:r>
              <a:rPr kumimoji="0" lang="en-US" altLang="zh-CN" sz="2800" b="1" i="0" u="none" strike="noStrike" cap="none" normalizeH="0" baseline="0" dirty="0" err="1"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kūn</a:t>
            </a: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　</a:t>
            </a:r>
            <a:r>
              <a:rPr kumimoji="0" lang="en-US" altLang="zh-CN" sz="2800" b="1" i="0" u="none" strike="noStrike" cap="none" normalizeH="0" baseline="0" dirty="0" err="1"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kēn</a:t>
            </a: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     </a:t>
            </a:r>
            <a:endPar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淡雅</a:t>
            </a: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a:t>
            </a:r>
            <a:r>
              <a:rPr kumimoji="0" lang="en-US" altLang="zh-CN" sz="2800" b="1" i="0" u="none" strike="noStrike" cap="none" normalizeH="0" baseline="0" dirty="0" err="1"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yǎ</a:t>
            </a: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　</a:t>
            </a:r>
            <a:r>
              <a:rPr kumimoji="0" lang="en-US" altLang="zh-CN" sz="2800" b="1" i="0" u="none" strike="noStrike" cap="none" normalizeH="0" baseline="0" dirty="0" err="1"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yā</a:t>
            </a: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       </a:t>
            </a: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一致</a:t>
            </a: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a:t>
            </a:r>
            <a:r>
              <a:rPr kumimoji="0" lang="en-US" altLang="zh-CN" sz="2800" b="1" i="0" u="none" strike="noStrike" cap="none" normalizeH="0" baseline="0" dirty="0" err="1"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zì</a:t>
            </a:r>
            <a:r>
              <a:rPr kumimoji="0" lang="zh-CN" altLang="en-US"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　</a:t>
            </a:r>
            <a:r>
              <a:rPr kumimoji="0" lang="en-US" altLang="zh-CN" sz="2800" b="1" i="0" u="none" strike="noStrike" cap="none" normalizeH="0" baseline="0" dirty="0" err="1"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zhì</a:t>
            </a:r>
            <a:r>
              <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a:t>
            </a:r>
            <a:endParaRPr kumimoji="0" lang="en-US" altLang="zh-CN" sz="28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7" name="矩形 6"/>
          <p:cNvSpPr/>
          <p:nvPr/>
        </p:nvSpPr>
        <p:spPr>
          <a:xfrm>
            <a:off x="5148064" y="3293571"/>
            <a:ext cx="437940" cy="646331"/>
          </a:xfrm>
          <a:prstGeom prst="rect">
            <a:avLst/>
          </a:prstGeom>
        </p:spPr>
        <p:txBody>
          <a:bodyPr wrap="none">
            <a:spAutoFit/>
          </a:bodyPr>
          <a:lstStyle/>
          <a:p>
            <a:r>
              <a:rPr lang="zh-CN" altLang="en-US" sz="3600" dirty="0" smtClean="0">
                <a:solidFill>
                  <a:srgbClr val="FF0000"/>
                </a:solidFill>
                <a:latin typeface="Arial" panose="020B0604020202020204" pitchFamily="34" charset="0"/>
                <a:ea typeface="黑体" panose="02010609060101010101" pitchFamily="49" charset="-122"/>
                <a:cs typeface="Times New Roman" panose="02020603050405020304" charset="0"/>
              </a:rPr>
              <a:t>√</a:t>
            </a:r>
            <a:endParaRPr lang="zh-CN" altLang="en-US" sz="3600" dirty="0">
              <a:solidFill>
                <a:srgbClr val="FF0000"/>
              </a:solidFill>
            </a:endParaRPr>
          </a:p>
        </p:txBody>
      </p:sp>
      <p:sp>
        <p:nvSpPr>
          <p:cNvPr id="8" name="矩形 7"/>
          <p:cNvSpPr/>
          <p:nvPr/>
        </p:nvSpPr>
        <p:spPr>
          <a:xfrm>
            <a:off x="2267744" y="3293571"/>
            <a:ext cx="437940" cy="646331"/>
          </a:xfrm>
          <a:prstGeom prst="rect">
            <a:avLst/>
          </a:prstGeom>
        </p:spPr>
        <p:txBody>
          <a:bodyPr wrap="none">
            <a:spAutoFit/>
          </a:bodyPr>
          <a:lstStyle/>
          <a:p>
            <a:r>
              <a:rPr lang="zh-CN" altLang="en-US" sz="3600" dirty="0" smtClean="0">
                <a:solidFill>
                  <a:srgbClr val="FF0000"/>
                </a:solidFill>
                <a:latin typeface="Arial" panose="020B0604020202020204" pitchFamily="34" charset="0"/>
                <a:ea typeface="黑体" panose="02010609060101010101" pitchFamily="49" charset="-122"/>
                <a:cs typeface="Times New Roman" panose="02020603050405020304" charset="0"/>
              </a:rPr>
              <a:t>√</a:t>
            </a:r>
            <a:endParaRPr lang="zh-CN" altLang="en-US" sz="3600" dirty="0">
              <a:solidFill>
                <a:srgbClr val="FF0000"/>
              </a:solidFill>
            </a:endParaRPr>
          </a:p>
        </p:txBody>
      </p:sp>
      <p:sp>
        <p:nvSpPr>
          <p:cNvPr id="9" name="矩形 8"/>
          <p:cNvSpPr/>
          <p:nvPr/>
        </p:nvSpPr>
        <p:spPr>
          <a:xfrm>
            <a:off x="5142172" y="2717507"/>
            <a:ext cx="437940" cy="646331"/>
          </a:xfrm>
          <a:prstGeom prst="rect">
            <a:avLst/>
          </a:prstGeom>
        </p:spPr>
        <p:txBody>
          <a:bodyPr wrap="none">
            <a:spAutoFit/>
          </a:bodyPr>
          <a:lstStyle/>
          <a:p>
            <a:r>
              <a:rPr lang="zh-CN" altLang="en-US" sz="3600" dirty="0" smtClean="0">
                <a:solidFill>
                  <a:srgbClr val="FF0000"/>
                </a:solidFill>
                <a:latin typeface="Arial" panose="020B0604020202020204" pitchFamily="34" charset="0"/>
                <a:ea typeface="黑体" panose="02010609060101010101" pitchFamily="49" charset="-122"/>
                <a:cs typeface="Times New Roman" panose="02020603050405020304" charset="0"/>
              </a:rPr>
              <a:t>√</a:t>
            </a:r>
            <a:endParaRPr lang="zh-CN" altLang="en-US" sz="3600" dirty="0">
              <a:solidFill>
                <a:srgbClr val="FF0000"/>
              </a:solidFill>
            </a:endParaRPr>
          </a:p>
        </p:txBody>
      </p:sp>
      <p:sp>
        <p:nvSpPr>
          <p:cNvPr id="10" name="矩形 9"/>
          <p:cNvSpPr/>
          <p:nvPr/>
        </p:nvSpPr>
        <p:spPr>
          <a:xfrm>
            <a:off x="1475656" y="2717507"/>
            <a:ext cx="437940" cy="646331"/>
          </a:xfrm>
          <a:prstGeom prst="rect">
            <a:avLst/>
          </a:prstGeom>
        </p:spPr>
        <p:txBody>
          <a:bodyPr wrap="none">
            <a:spAutoFit/>
          </a:bodyPr>
          <a:lstStyle/>
          <a:p>
            <a:r>
              <a:rPr lang="zh-CN" altLang="en-US" sz="3600" dirty="0" smtClean="0">
                <a:solidFill>
                  <a:srgbClr val="FF0000"/>
                </a:solidFill>
                <a:latin typeface="Arial" panose="020B0604020202020204" pitchFamily="34" charset="0"/>
                <a:ea typeface="黑体" panose="02010609060101010101" pitchFamily="49" charset="-122"/>
                <a:cs typeface="Times New Roman" panose="02020603050405020304" charset="0"/>
              </a:rPr>
              <a:t>√</a:t>
            </a:r>
            <a:endParaRPr lang="zh-CN" altLang="en-US" sz="3600" dirty="0">
              <a:solidFill>
                <a:srgbClr val="FF0000"/>
              </a:solidFill>
            </a:endParaRPr>
          </a:p>
        </p:txBody>
      </p:sp>
      <p:sp>
        <p:nvSpPr>
          <p:cNvPr id="11" name="矩形 10"/>
          <p:cNvSpPr/>
          <p:nvPr/>
        </p:nvSpPr>
        <p:spPr>
          <a:xfrm>
            <a:off x="6222292" y="1997427"/>
            <a:ext cx="437940" cy="646331"/>
          </a:xfrm>
          <a:prstGeom prst="rect">
            <a:avLst/>
          </a:prstGeom>
        </p:spPr>
        <p:txBody>
          <a:bodyPr wrap="none">
            <a:spAutoFit/>
          </a:bodyPr>
          <a:lstStyle/>
          <a:p>
            <a:r>
              <a:rPr lang="zh-CN" altLang="en-US" sz="3600" dirty="0" smtClean="0">
                <a:solidFill>
                  <a:srgbClr val="FF0000"/>
                </a:solidFill>
                <a:latin typeface="Arial" panose="020B0604020202020204" pitchFamily="34" charset="0"/>
                <a:ea typeface="黑体" panose="02010609060101010101" pitchFamily="49" charset="-122"/>
                <a:cs typeface="Times New Roman" panose="02020603050405020304" charset="0"/>
              </a:rPr>
              <a:t>√</a:t>
            </a:r>
            <a:endParaRPr lang="zh-CN" altLang="en-US" sz="3600" dirty="0">
              <a:solidFill>
                <a:srgbClr val="FF0000"/>
              </a:solidFill>
            </a:endParaRPr>
          </a:p>
        </p:txBody>
      </p:sp>
      <p:sp>
        <p:nvSpPr>
          <p:cNvPr id="13" name="矩形 12"/>
          <p:cNvSpPr/>
          <p:nvPr/>
        </p:nvSpPr>
        <p:spPr>
          <a:xfrm>
            <a:off x="1331640" y="2069435"/>
            <a:ext cx="437940" cy="646331"/>
          </a:xfrm>
          <a:prstGeom prst="rect">
            <a:avLst/>
          </a:prstGeom>
        </p:spPr>
        <p:txBody>
          <a:bodyPr wrap="none">
            <a:spAutoFit/>
          </a:bodyPr>
          <a:lstStyle/>
          <a:p>
            <a:r>
              <a:rPr lang="zh-CN" altLang="en-US" sz="3600" dirty="0" smtClean="0">
                <a:solidFill>
                  <a:srgbClr val="FF0000"/>
                </a:solidFill>
                <a:latin typeface="Arial" panose="020B0604020202020204" pitchFamily="34" charset="0"/>
                <a:ea typeface="黑体" panose="02010609060101010101" pitchFamily="49" charset="-122"/>
                <a:cs typeface="Times New Roman" panose="02020603050405020304" charset="0"/>
              </a:rPr>
              <a:t>√</a:t>
            </a:r>
            <a:endParaRPr lang="zh-CN" altLang="en-US" sz="3600" dirty="0">
              <a:solidFill>
                <a:srgbClr val="FF0000"/>
              </a:solidFill>
            </a:endParaRPr>
          </a:p>
        </p:txBody>
      </p:sp>
      <p:sp>
        <p:nvSpPr>
          <p:cNvPr id="14" name="矩形 13"/>
          <p:cNvSpPr/>
          <p:nvPr/>
        </p:nvSpPr>
        <p:spPr>
          <a:xfrm>
            <a:off x="6078276" y="3941643"/>
            <a:ext cx="437940" cy="646331"/>
          </a:xfrm>
          <a:prstGeom prst="rect">
            <a:avLst/>
          </a:prstGeom>
        </p:spPr>
        <p:txBody>
          <a:bodyPr wrap="none">
            <a:spAutoFit/>
          </a:bodyPr>
          <a:lstStyle/>
          <a:p>
            <a:r>
              <a:rPr lang="zh-CN" altLang="en-US" sz="3600" dirty="0" smtClean="0">
                <a:solidFill>
                  <a:srgbClr val="FF0000"/>
                </a:solidFill>
                <a:latin typeface="Arial" panose="020B0604020202020204" pitchFamily="34" charset="0"/>
                <a:ea typeface="黑体" panose="02010609060101010101" pitchFamily="49" charset="-122"/>
                <a:cs typeface="Times New Roman" panose="02020603050405020304" charset="0"/>
              </a:rPr>
              <a:t>√</a:t>
            </a:r>
            <a:endParaRPr lang="zh-CN" altLang="en-US" sz="3600" dirty="0">
              <a:solidFill>
                <a:srgbClr val="FF0000"/>
              </a:solidFill>
            </a:endParaRPr>
          </a:p>
        </p:txBody>
      </p:sp>
      <p:sp>
        <p:nvSpPr>
          <p:cNvPr id="15" name="矩形 14"/>
          <p:cNvSpPr/>
          <p:nvPr/>
        </p:nvSpPr>
        <p:spPr>
          <a:xfrm>
            <a:off x="1331640" y="3941643"/>
            <a:ext cx="437940" cy="646331"/>
          </a:xfrm>
          <a:prstGeom prst="rect">
            <a:avLst/>
          </a:prstGeom>
        </p:spPr>
        <p:txBody>
          <a:bodyPr wrap="none">
            <a:spAutoFit/>
          </a:bodyPr>
          <a:lstStyle/>
          <a:p>
            <a:r>
              <a:rPr lang="zh-CN" altLang="en-US" sz="3600" dirty="0" smtClean="0">
                <a:solidFill>
                  <a:srgbClr val="FF0000"/>
                </a:solidFill>
                <a:latin typeface="Arial" panose="020B0604020202020204" pitchFamily="34" charset="0"/>
                <a:ea typeface="黑体" panose="02010609060101010101" pitchFamily="49" charset="-122"/>
                <a:cs typeface="Times New Roman" panose="02020603050405020304" charset="0"/>
              </a:rPr>
              <a:t>√</a:t>
            </a:r>
            <a:endParaRPr lang="zh-CN" altLang="en-US" sz="3600" dirty="0">
              <a:solidFill>
                <a:srgbClr val="FF0000"/>
              </a:solidFill>
            </a:endParaRPr>
          </a:p>
        </p:txBody>
      </p:sp>
      <p:sp>
        <p:nvSpPr>
          <p:cNvPr id="16" name="矩形 15"/>
          <p:cNvSpPr/>
          <p:nvPr/>
        </p:nvSpPr>
        <p:spPr>
          <a:xfrm>
            <a:off x="479419" y="2081310"/>
            <a:ext cx="338554" cy="646331"/>
          </a:xfrm>
          <a:prstGeom prst="rect">
            <a:avLst/>
          </a:prstGeom>
        </p:spPr>
        <p:txBody>
          <a:bodyPr wrap="none">
            <a:spAutoFit/>
          </a:bodyPr>
          <a:lstStyle/>
          <a:p>
            <a:r>
              <a:rPr lang="en-US" altLang="zh-CN" sz="3600" b="1" dirty="0" smtClean="0">
                <a:solidFill>
                  <a:srgbClr val="FF0000"/>
                </a:solidFill>
              </a:rPr>
              <a:t>·</a:t>
            </a:r>
            <a:endParaRPr lang="zh-CN" altLang="en-US" sz="3600" b="1" dirty="0">
              <a:solidFill>
                <a:srgbClr val="FF0000"/>
              </a:solidFill>
            </a:endParaRPr>
          </a:p>
        </p:txBody>
      </p:sp>
      <p:sp>
        <p:nvSpPr>
          <p:cNvPr id="18" name="矩形 17"/>
          <p:cNvSpPr/>
          <p:nvPr/>
        </p:nvSpPr>
        <p:spPr>
          <a:xfrm>
            <a:off x="4252608" y="2094334"/>
            <a:ext cx="338554" cy="646331"/>
          </a:xfrm>
          <a:prstGeom prst="rect">
            <a:avLst/>
          </a:prstGeom>
        </p:spPr>
        <p:txBody>
          <a:bodyPr wrap="none">
            <a:spAutoFit/>
          </a:bodyPr>
          <a:lstStyle/>
          <a:p>
            <a:r>
              <a:rPr lang="en-US" altLang="zh-CN" sz="3600" b="1" dirty="0" smtClean="0">
                <a:solidFill>
                  <a:srgbClr val="FF0000"/>
                </a:solidFill>
              </a:rPr>
              <a:t>·</a:t>
            </a:r>
            <a:endParaRPr lang="zh-CN" altLang="en-US" sz="3600" b="1" dirty="0">
              <a:solidFill>
                <a:srgbClr val="FF0000"/>
              </a:solidFill>
            </a:endParaRPr>
          </a:p>
        </p:txBody>
      </p:sp>
      <p:sp>
        <p:nvSpPr>
          <p:cNvPr id="19" name="矩形 18"/>
          <p:cNvSpPr/>
          <p:nvPr/>
        </p:nvSpPr>
        <p:spPr>
          <a:xfrm>
            <a:off x="849070" y="2717507"/>
            <a:ext cx="338554" cy="646331"/>
          </a:xfrm>
          <a:prstGeom prst="rect">
            <a:avLst/>
          </a:prstGeom>
        </p:spPr>
        <p:txBody>
          <a:bodyPr wrap="none">
            <a:spAutoFit/>
          </a:bodyPr>
          <a:lstStyle/>
          <a:p>
            <a:r>
              <a:rPr lang="en-US" altLang="zh-CN" sz="3600" b="1" dirty="0" smtClean="0">
                <a:solidFill>
                  <a:srgbClr val="FF0000"/>
                </a:solidFill>
              </a:rPr>
              <a:t>·</a:t>
            </a:r>
            <a:endParaRPr lang="zh-CN" altLang="en-US" sz="3600" b="1" dirty="0">
              <a:solidFill>
                <a:srgbClr val="FF0000"/>
              </a:solidFill>
            </a:endParaRPr>
          </a:p>
        </p:txBody>
      </p:sp>
      <p:sp>
        <p:nvSpPr>
          <p:cNvPr id="20" name="矩形 19"/>
          <p:cNvSpPr/>
          <p:nvPr/>
        </p:nvSpPr>
        <p:spPr>
          <a:xfrm>
            <a:off x="4641744" y="2717507"/>
            <a:ext cx="338554" cy="646331"/>
          </a:xfrm>
          <a:prstGeom prst="rect">
            <a:avLst/>
          </a:prstGeom>
        </p:spPr>
        <p:txBody>
          <a:bodyPr wrap="none">
            <a:spAutoFit/>
          </a:bodyPr>
          <a:lstStyle/>
          <a:p>
            <a:r>
              <a:rPr lang="en-US" altLang="zh-CN" sz="3600" b="1" dirty="0" smtClean="0">
                <a:solidFill>
                  <a:srgbClr val="FF0000"/>
                </a:solidFill>
              </a:rPr>
              <a:t>·</a:t>
            </a:r>
            <a:endParaRPr lang="zh-CN" altLang="en-US" sz="3600" b="1" dirty="0">
              <a:solidFill>
                <a:srgbClr val="FF0000"/>
              </a:solidFill>
            </a:endParaRPr>
          </a:p>
        </p:txBody>
      </p:sp>
      <p:sp>
        <p:nvSpPr>
          <p:cNvPr id="21" name="矩形 20"/>
          <p:cNvSpPr/>
          <p:nvPr/>
        </p:nvSpPr>
        <p:spPr>
          <a:xfrm>
            <a:off x="849070" y="3363838"/>
            <a:ext cx="338554" cy="646331"/>
          </a:xfrm>
          <a:prstGeom prst="rect">
            <a:avLst/>
          </a:prstGeom>
        </p:spPr>
        <p:txBody>
          <a:bodyPr wrap="none">
            <a:spAutoFit/>
          </a:bodyPr>
          <a:lstStyle/>
          <a:p>
            <a:r>
              <a:rPr lang="en-US" altLang="zh-CN" sz="3600" b="1" dirty="0" smtClean="0">
                <a:solidFill>
                  <a:srgbClr val="FF0000"/>
                </a:solidFill>
              </a:rPr>
              <a:t>·</a:t>
            </a:r>
            <a:endParaRPr lang="zh-CN" altLang="en-US" sz="3600" b="1" dirty="0">
              <a:solidFill>
                <a:srgbClr val="FF0000"/>
              </a:solidFill>
            </a:endParaRPr>
          </a:p>
        </p:txBody>
      </p:sp>
      <p:sp>
        <p:nvSpPr>
          <p:cNvPr id="22" name="矩形 21"/>
          <p:cNvSpPr/>
          <p:nvPr/>
        </p:nvSpPr>
        <p:spPr>
          <a:xfrm>
            <a:off x="4248079" y="3365579"/>
            <a:ext cx="338554" cy="646331"/>
          </a:xfrm>
          <a:prstGeom prst="rect">
            <a:avLst/>
          </a:prstGeom>
        </p:spPr>
        <p:txBody>
          <a:bodyPr wrap="none">
            <a:spAutoFit/>
          </a:bodyPr>
          <a:lstStyle/>
          <a:p>
            <a:r>
              <a:rPr lang="en-US" altLang="zh-CN" sz="3600" b="1" dirty="0" smtClean="0">
                <a:solidFill>
                  <a:srgbClr val="FF0000"/>
                </a:solidFill>
              </a:rPr>
              <a:t>·</a:t>
            </a:r>
            <a:endParaRPr lang="zh-CN" altLang="en-US" sz="3600" b="1" dirty="0">
              <a:solidFill>
                <a:srgbClr val="FF0000"/>
              </a:solidFill>
            </a:endParaRPr>
          </a:p>
        </p:txBody>
      </p:sp>
      <p:sp>
        <p:nvSpPr>
          <p:cNvPr id="23" name="矩形 22"/>
          <p:cNvSpPr/>
          <p:nvPr/>
        </p:nvSpPr>
        <p:spPr>
          <a:xfrm>
            <a:off x="849070" y="4010169"/>
            <a:ext cx="338554" cy="646331"/>
          </a:xfrm>
          <a:prstGeom prst="rect">
            <a:avLst/>
          </a:prstGeom>
        </p:spPr>
        <p:txBody>
          <a:bodyPr wrap="none">
            <a:spAutoFit/>
          </a:bodyPr>
          <a:lstStyle/>
          <a:p>
            <a:r>
              <a:rPr lang="en-US" altLang="zh-CN" sz="3600" b="1" dirty="0" smtClean="0">
                <a:solidFill>
                  <a:srgbClr val="FF0000"/>
                </a:solidFill>
              </a:rPr>
              <a:t>·</a:t>
            </a:r>
            <a:endParaRPr lang="zh-CN" altLang="en-US" sz="3600" b="1" dirty="0">
              <a:solidFill>
                <a:srgbClr val="FF0000"/>
              </a:solidFill>
            </a:endParaRPr>
          </a:p>
        </p:txBody>
      </p:sp>
      <p:sp>
        <p:nvSpPr>
          <p:cNvPr id="24" name="矩形 23"/>
          <p:cNvSpPr/>
          <p:nvPr/>
        </p:nvSpPr>
        <p:spPr>
          <a:xfrm>
            <a:off x="4600165" y="4013651"/>
            <a:ext cx="338554" cy="646331"/>
          </a:xfrm>
          <a:prstGeom prst="rect">
            <a:avLst/>
          </a:prstGeom>
        </p:spPr>
        <p:txBody>
          <a:bodyPr wrap="none">
            <a:spAutoFit/>
          </a:bodyPr>
          <a:lstStyle/>
          <a:p>
            <a:r>
              <a:rPr lang="en-US" altLang="zh-CN" sz="3600" b="1" dirty="0" smtClean="0">
                <a:solidFill>
                  <a:srgbClr val="FF0000"/>
                </a:solidFill>
              </a:rPr>
              <a:t>·</a:t>
            </a:r>
            <a:endParaRPr lang="zh-CN" altLang="en-US" sz="36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3" grpId="0"/>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ChangeArrowheads="1"/>
          </p:cNvSpPr>
          <p:nvPr/>
        </p:nvSpPr>
        <p:spPr bwMode="auto">
          <a:xfrm>
            <a:off x="107504" y="893500"/>
            <a:ext cx="8712968"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二</a:t>
            </a:r>
            <a:r>
              <a:rPr kumimoji="0" lang="zh-CN" sz="2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、选择合适的词语填入下面的句子中。</a:t>
            </a:r>
            <a:endParaRPr kumimoji="0" lang="zh-CN" sz="2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zh-CN" sz="2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　　</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    </a:t>
            </a:r>
            <a:r>
              <a:rPr kumimoji="0" lang="zh-CN" altLang="en-US" sz="24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陆续　　  继续　　   连续    </a:t>
            </a:r>
            <a:endParaRPr kumimoji="0" lang="zh-CN" altLang="en-US" sz="24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1</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．这些花在二十四小时内</a:t>
            </a:r>
            <a:r>
              <a:rPr kumimoji="0" lang="en-US" altLang="zh-CN"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　　　</a:t>
            </a:r>
            <a:r>
              <a:rPr kumimoji="0" lang="en-US" altLang="zh-CN"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开放。</a:t>
            </a:r>
            <a:endParaRPr kumimoji="0" lang="zh-CN" altLang="en-US"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2</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．我们向那房子跑去，</a:t>
            </a:r>
            <a:r>
              <a:rPr kumimoji="0" lang="en-US" altLang="zh-CN"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　　　</a:t>
            </a:r>
            <a:r>
              <a:rPr kumimoji="0" lang="en-US" altLang="zh-CN"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寻找</a:t>
            </a:r>
            <a:r>
              <a:rPr kumimoji="0" lang="zh-CN" altLang="en-US" sz="2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幸福鸟</a:t>
            </a:r>
            <a:r>
              <a:rPr kumimoji="0" lang="zh-CN" altLang="en-US" sz="2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endParaRPr kumimoji="0" lang="zh-CN" altLang="en-US"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3</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r>
              <a:rPr kumimoji="0" lang="en-US" altLang="zh-CN"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　　　</a:t>
            </a:r>
            <a:r>
              <a:rPr kumimoji="0" lang="en-US" altLang="zh-CN"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三天晚上加班，张叔叔显得非常疲劳。</a:t>
            </a:r>
            <a:r>
              <a:rPr kumimoji="0" lang="zh-CN" altLang="en-US" sz="2400" b="0"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　</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16" name="矩形 15"/>
          <p:cNvSpPr/>
          <p:nvPr/>
        </p:nvSpPr>
        <p:spPr>
          <a:xfrm>
            <a:off x="4347845" y="2139702"/>
            <a:ext cx="800219" cy="461665"/>
          </a:xfrm>
          <a:prstGeom prst="rect">
            <a:avLst/>
          </a:prstGeom>
        </p:spPr>
        <p:txBody>
          <a:bodyPr wrap="none">
            <a:spAutoFit/>
          </a:bodyPr>
          <a:lstStyle/>
          <a:p>
            <a:r>
              <a:rPr lang="zh-CN" altLang="en-US" sz="2400" b="1" dirty="0" smtClean="0">
                <a:solidFill>
                  <a:srgbClr val="FF0000"/>
                </a:solidFill>
                <a:latin typeface="Times New Roman" panose="02020603050405020304" charset="0"/>
                <a:ea typeface="宋体" panose="02010600030101010101" pitchFamily="2" charset="-122"/>
                <a:cs typeface="Times New Roman" panose="02020603050405020304" charset="0"/>
              </a:rPr>
              <a:t>陆续</a:t>
            </a:r>
            <a:endParaRPr lang="zh-CN" altLang="en-US" sz="2400" b="1" dirty="0">
              <a:solidFill>
                <a:srgbClr val="FF0000"/>
              </a:solidFill>
            </a:endParaRPr>
          </a:p>
        </p:txBody>
      </p:sp>
      <p:sp>
        <p:nvSpPr>
          <p:cNvPr id="20" name="矩形 19"/>
          <p:cNvSpPr/>
          <p:nvPr/>
        </p:nvSpPr>
        <p:spPr>
          <a:xfrm>
            <a:off x="4059813" y="2673375"/>
            <a:ext cx="800219" cy="461665"/>
          </a:xfrm>
          <a:prstGeom prst="rect">
            <a:avLst/>
          </a:prstGeom>
        </p:spPr>
        <p:txBody>
          <a:bodyPr wrap="none">
            <a:spAutoFit/>
          </a:bodyPr>
          <a:lstStyle/>
          <a:p>
            <a:r>
              <a:rPr lang="zh-CN" altLang="en-US" sz="2400" b="1" dirty="0" smtClean="0">
                <a:solidFill>
                  <a:srgbClr val="FF0000"/>
                </a:solidFill>
                <a:latin typeface="Times New Roman" panose="02020603050405020304" charset="0"/>
                <a:ea typeface="宋体" panose="02010600030101010101" pitchFamily="2" charset="-122"/>
                <a:cs typeface="Times New Roman" panose="02020603050405020304" charset="0"/>
              </a:rPr>
              <a:t>继续</a:t>
            </a:r>
            <a:endParaRPr lang="zh-CN" altLang="en-US" sz="2400" b="1" dirty="0">
              <a:solidFill>
                <a:srgbClr val="FF0000"/>
              </a:solidFill>
            </a:endParaRPr>
          </a:p>
        </p:txBody>
      </p:sp>
      <p:sp>
        <p:nvSpPr>
          <p:cNvPr id="21" name="矩形 20"/>
          <p:cNvSpPr/>
          <p:nvPr/>
        </p:nvSpPr>
        <p:spPr>
          <a:xfrm>
            <a:off x="1251501" y="3219822"/>
            <a:ext cx="800219" cy="461665"/>
          </a:xfrm>
          <a:prstGeom prst="rect">
            <a:avLst/>
          </a:prstGeom>
        </p:spPr>
        <p:txBody>
          <a:bodyPr wrap="none">
            <a:spAutoFit/>
          </a:bodyPr>
          <a:lstStyle/>
          <a:p>
            <a:r>
              <a:rPr lang="zh-CN" altLang="en-US" sz="2400" b="1" dirty="0" smtClean="0">
                <a:solidFill>
                  <a:srgbClr val="FF0000"/>
                </a:solidFill>
                <a:latin typeface="Times New Roman" panose="02020603050405020304" charset="0"/>
                <a:ea typeface="宋体" panose="02010600030101010101" pitchFamily="2" charset="-122"/>
                <a:cs typeface="Times New Roman" panose="02020603050405020304" charset="0"/>
              </a:rPr>
              <a:t>连续</a:t>
            </a:r>
            <a:endParaRPr lang="zh-CN" altLang="en-US" sz="24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1"/>
          <p:cNvSpPr>
            <a:spLocks noChangeArrowheads="1"/>
          </p:cNvSpPr>
          <p:nvPr/>
        </p:nvSpPr>
        <p:spPr bwMode="auto">
          <a:xfrm>
            <a:off x="467544" y="483518"/>
            <a:ext cx="8061791" cy="295465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50000"/>
              </a:lnSpc>
              <a:spcBef>
                <a:spcPct val="0"/>
              </a:spcBef>
              <a:spcAft>
                <a:spcPct val="0"/>
              </a:spcAft>
              <a:buClrTx/>
              <a:buSzTx/>
              <a:buFontTx/>
              <a:buNone/>
            </a:pPr>
            <a:r>
              <a:rPr kumimoji="0" lang="zh-CN" altLang="en-US"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三、</a:t>
            </a:r>
            <a:r>
              <a:rPr kumimoji="0" lang="zh-CN"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根据课文内容选一选。</a:t>
            </a:r>
            <a:endParaRPr kumimoji="0" lang="zh-CN" sz="28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课文最后一段向我们介绍了做</a:t>
            </a:r>
            <a:r>
              <a:rPr kumimoji="0" lang="zh-CN" altLang="en-US" sz="2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花钟</a:t>
            </a:r>
            <a:r>
              <a:rPr kumimoji="0" lang="zh-CN" altLang="en-US" sz="2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的办法是</a:t>
            </a:r>
            <a:r>
              <a:rPr kumimoji="0" lang="en-US" altLang="zh-CN"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　　</a:t>
            </a:r>
            <a:r>
              <a:rPr kumimoji="0" lang="en-US" altLang="zh-CN"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t>
            </a:r>
            <a:endParaRPr kumimoji="0" lang="en-US" altLang="zh-CN"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①</a:t>
            </a:r>
            <a:r>
              <a:rPr kumimoji="0" lang="zh-CN" altLang="en-US" sz="24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把不同时间开放的花种在一起，你只要看什么花刚刚开放，就知道大致是几点了。</a:t>
            </a:r>
            <a:endParaRPr kumimoji="0" lang="zh-CN" altLang="en-US" sz="24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266700" algn="l" defTabSz="914400" rtl="0" eaLnBrk="0" fontAlgn="base" latinLnBrk="0" hangingPunct="0">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Times New Roman" panose="02020603050405020304" charset="0"/>
              </a:rPr>
              <a:t>②把漂亮的花放在一起摆成一个圆圈。</a:t>
            </a:r>
            <a:endParaRPr kumimoji="0" lang="zh-CN" altLang="en-US" sz="24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12" name="矩形 11"/>
          <p:cNvSpPr/>
          <p:nvPr/>
        </p:nvSpPr>
        <p:spPr>
          <a:xfrm>
            <a:off x="7412637" y="1258769"/>
            <a:ext cx="543739" cy="523220"/>
          </a:xfrm>
          <a:prstGeom prst="rect">
            <a:avLst/>
          </a:prstGeom>
        </p:spPr>
        <p:txBody>
          <a:bodyPr wrap="none">
            <a:spAutoFit/>
          </a:bodyPr>
          <a:lstStyle/>
          <a:p>
            <a:r>
              <a:rPr lang="en-US" altLang="zh-CN" sz="2800" dirty="0" smtClean="0">
                <a:solidFill>
                  <a:srgbClr val="FF0000"/>
                </a:solidFill>
                <a:latin typeface="楷体" panose="02010609060101010101" pitchFamily="49" charset="-122"/>
                <a:ea typeface="楷体" panose="02010609060101010101" pitchFamily="49" charset="-122"/>
                <a:cs typeface="Times New Roman" panose="02020603050405020304" charset="0"/>
              </a:rPr>
              <a:t>①</a:t>
            </a:r>
            <a:endParaRPr lang="zh-CN" altLang="en-US" sz="2800" dirty="0">
              <a:solidFill>
                <a:srgbClr val="FF0000"/>
              </a:solidFill>
            </a:endParaRPr>
          </a:p>
        </p:txBody>
      </p:sp>
      <p:grpSp>
        <p:nvGrpSpPr>
          <p:cNvPr id="6" name="组合 5"/>
          <p:cNvGrpSpPr/>
          <p:nvPr/>
        </p:nvGrpSpPr>
        <p:grpSpPr>
          <a:xfrm>
            <a:off x="6156176" y="3579862"/>
            <a:ext cx="2338441" cy="472337"/>
            <a:chOff x="6338015" y="3704357"/>
            <a:chExt cx="2338441" cy="472337"/>
          </a:xfrm>
        </p:grpSpPr>
        <p:sp>
          <p:nvSpPr>
            <p:cNvPr id="7" name="TextBox 11">
              <a:hlinkClick r:id="rId1" action="ppaction://hlinkfile"/>
            </p:cNvPr>
            <p:cNvSpPr txBox="1">
              <a:spLocks noChangeArrowheads="1"/>
            </p:cNvSpPr>
            <p:nvPr/>
          </p:nvSpPr>
          <p:spPr bwMode="auto">
            <a:xfrm>
              <a:off x="6338015" y="3720946"/>
              <a:ext cx="139805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latin typeface="Kaiti SC" panose="02010600040101010101" pitchFamily="2" charset="-122"/>
                  <a:ea typeface="Kaiti SC" panose="02010600040101010101" pitchFamily="2" charset="-122"/>
                </a:rPr>
                <a:t>字词听写</a:t>
              </a:r>
              <a:endParaRPr lang="zh-CN" altLang="en-US" sz="2400" b="1" dirty="0">
                <a:latin typeface="Kaiti SC" panose="02010600040101010101" pitchFamily="2" charset="-122"/>
                <a:ea typeface="Kaiti SC" panose="02010600040101010101"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25386" y="3770381"/>
              <a:ext cx="351070" cy="380165"/>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057708">
              <a:off x="7851344" y="3704357"/>
              <a:ext cx="335134" cy="47233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2"/>
          <p:cNvPicPr>
            <a:picLocks noChangeArrowheads="1"/>
          </p:cNvPicPr>
          <p:nvPr/>
        </p:nvPicPr>
        <p:blipFill>
          <a:blip r:embed="rId1" cstate="print"/>
          <a:srcRect/>
          <a:stretch>
            <a:fillRect/>
          </a:stretch>
        </p:blipFill>
        <p:spPr bwMode="auto">
          <a:xfrm>
            <a:off x="467824" y="627734"/>
            <a:ext cx="2520000" cy="1800000"/>
          </a:xfrm>
          <a:prstGeom prst="rect">
            <a:avLst/>
          </a:prstGeom>
          <a:noFill/>
          <a:ln w="9525">
            <a:noFill/>
            <a:miter lim="800000"/>
            <a:headEnd/>
            <a:tailEnd/>
          </a:ln>
        </p:spPr>
      </p:pic>
      <p:pic>
        <p:nvPicPr>
          <p:cNvPr id="140291" name="Picture 3"/>
          <p:cNvPicPr>
            <a:picLocks noChangeArrowheads="1"/>
          </p:cNvPicPr>
          <p:nvPr/>
        </p:nvPicPr>
        <p:blipFill>
          <a:blip r:embed="rId2" cstate="print"/>
          <a:srcRect/>
          <a:stretch>
            <a:fillRect/>
          </a:stretch>
        </p:blipFill>
        <p:spPr bwMode="auto">
          <a:xfrm>
            <a:off x="3203848" y="627734"/>
            <a:ext cx="2520000" cy="1800000"/>
          </a:xfrm>
          <a:prstGeom prst="rect">
            <a:avLst/>
          </a:prstGeom>
          <a:noFill/>
          <a:ln w="9525">
            <a:noFill/>
            <a:miter lim="800000"/>
            <a:headEnd/>
            <a:tailEnd/>
          </a:ln>
        </p:spPr>
      </p:pic>
      <p:pic>
        <p:nvPicPr>
          <p:cNvPr id="140292" name="Picture 4"/>
          <p:cNvPicPr>
            <a:picLocks noChangeArrowheads="1"/>
          </p:cNvPicPr>
          <p:nvPr/>
        </p:nvPicPr>
        <p:blipFill>
          <a:blip r:embed="rId3" cstate="print"/>
          <a:srcRect/>
          <a:stretch>
            <a:fillRect/>
          </a:stretch>
        </p:blipFill>
        <p:spPr bwMode="auto">
          <a:xfrm>
            <a:off x="5940432" y="627734"/>
            <a:ext cx="2520000" cy="1800000"/>
          </a:xfrm>
          <a:prstGeom prst="rect">
            <a:avLst/>
          </a:prstGeom>
          <a:noFill/>
          <a:ln w="9525">
            <a:noFill/>
            <a:miter lim="800000"/>
            <a:headEnd/>
            <a:tailEnd/>
          </a:ln>
        </p:spPr>
      </p:pic>
      <p:pic>
        <p:nvPicPr>
          <p:cNvPr id="140293" name="Picture 5"/>
          <p:cNvPicPr>
            <a:picLocks noChangeArrowheads="1"/>
          </p:cNvPicPr>
          <p:nvPr/>
        </p:nvPicPr>
        <p:blipFill>
          <a:blip r:embed="rId4" cstate="print"/>
          <a:srcRect/>
          <a:stretch>
            <a:fillRect/>
          </a:stretch>
        </p:blipFill>
        <p:spPr bwMode="auto">
          <a:xfrm>
            <a:off x="467544" y="2643758"/>
            <a:ext cx="2520000" cy="1800000"/>
          </a:xfrm>
          <a:prstGeom prst="rect">
            <a:avLst/>
          </a:prstGeom>
          <a:noFill/>
          <a:ln w="9525">
            <a:noFill/>
            <a:miter lim="800000"/>
            <a:headEnd/>
            <a:tailEnd/>
          </a:ln>
        </p:spPr>
      </p:pic>
      <p:pic>
        <p:nvPicPr>
          <p:cNvPr id="140294" name="Picture 6"/>
          <p:cNvPicPr>
            <a:picLocks noChangeArrowheads="1"/>
          </p:cNvPicPr>
          <p:nvPr/>
        </p:nvPicPr>
        <p:blipFill>
          <a:blip r:embed="rId5" cstate="print"/>
          <a:srcRect/>
          <a:stretch>
            <a:fillRect/>
          </a:stretch>
        </p:blipFill>
        <p:spPr bwMode="auto">
          <a:xfrm>
            <a:off x="5940432" y="2643758"/>
            <a:ext cx="2520000" cy="1800000"/>
          </a:xfrm>
          <a:prstGeom prst="rect">
            <a:avLst/>
          </a:prstGeom>
          <a:noFill/>
          <a:ln w="9525">
            <a:noFill/>
            <a:miter lim="800000"/>
            <a:headEnd/>
            <a:tailEnd/>
          </a:ln>
        </p:spPr>
      </p:pic>
      <p:pic>
        <p:nvPicPr>
          <p:cNvPr id="140295" name="Picture 7"/>
          <p:cNvPicPr>
            <a:picLocks noChangeArrowheads="1"/>
          </p:cNvPicPr>
          <p:nvPr/>
        </p:nvPicPr>
        <p:blipFill>
          <a:blip r:embed="rId6" cstate="print"/>
          <a:srcRect/>
          <a:stretch>
            <a:fillRect/>
          </a:stretch>
        </p:blipFill>
        <p:spPr bwMode="auto">
          <a:xfrm>
            <a:off x="3203848" y="2643758"/>
            <a:ext cx="2520000" cy="180000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42255" y="1691732"/>
            <a:ext cx="7632849" cy="1763560"/>
          </a:xfrm>
          <a:prstGeom prst="rect">
            <a:avLst/>
          </a:prstGeom>
        </p:spPr>
        <p:txBody>
          <a:bodyPr wrap="square" lIns="68580" tIns="34290" rIns="68580" bIns="34290">
            <a:spAutoFit/>
          </a:bodyPr>
          <a:lstStyle/>
          <a:p>
            <a:pPr indent="457200" algn="just">
              <a:lnSpc>
                <a:spcPct val="120000"/>
              </a:lnSpc>
            </a:pPr>
            <a:r>
              <a:rPr lang="zh-CN" altLang="en-US" sz="3200" b="1" dirty="0" smtClean="0">
                <a:latin typeface="楷体" panose="02010609060101010101" pitchFamily="49" charset="-122"/>
                <a:ea typeface="楷体" panose="02010609060101010101" pitchFamily="49" charset="-122"/>
              </a:rPr>
              <a:t>  上节课我们学习了生字，观赏了各种花儿和花钟，这节课让我们继续和作者一起走进花的海洋，去领花钟的神奇。</a:t>
            </a:r>
            <a:endParaRPr lang="zh-CN" altLang="en-US" sz="32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1077" y="546963"/>
            <a:ext cx="1629583" cy="378638"/>
          </a:xfrm>
          <a:prstGeom prst="rect">
            <a:avLst/>
          </a:prstGeom>
          <a:ln>
            <a:noFill/>
          </a:ln>
          <a:effectLst>
            <a:outerShdw blurRad="292100" dist="139700" dir="2700000" algn="tl" rotWithShape="0">
              <a:srgbClr val="333333">
                <a:alpha val="65000"/>
              </a:srgbClr>
            </a:outerShdw>
          </a:effectLst>
        </p:spPr>
      </p:pic>
      <p:sp>
        <p:nvSpPr>
          <p:cNvPr id="6" name="文本框 11"/>
          <p:cNvSpPr txBox="1"/>
          <p:nvPr/>
        </p:nvSpPr>
        <p:spPr>
          <a:xfrm>
            <a:off x="333190" y="536227"/>
            <a:ext cx="1231486" cy="400110"/>
          </a:xfrm>
          <a:prstGeom prst="rect">
            <a:avLst/>
          </a:prstGeom>
          <a:noFill/>
        </p:spPr>
        <p:txBody>
          <a:bodyPr wrap="square" rtlCol="0">
            <a:spAutoFit/>
          </a:bodyPr>
          <a:lstStyle/>
          <a:p>
            <a:pPr algn="ctr"/>
            <a:r>
              <a:rPr kumimoji="1" lang="zh-CN" altLang="en-US" sz="2000" dirty="0">
                <a:solidFill>
                  <a:schemeClr val="bg1"/>
                </a:solidFill>
              </a:rPr>
              <a:t>第二课时</a:t>
            </a:r>
            <a:endParaRPr kumimoji="1" lang="zh-CN" altLang="en-US" sz="2000"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2137223" y="1650952"/>
            <a:ext cx="6768752" cy="1922065"/>
          </a:xfrm>
          <a:prstGeom prst="rect">
            <a:avLst/>
          </a:prstGeom>
          <a:noFill/>
        </p:spPr>
        <p:txBody>
          <a:bodyPr wrap="square" rtlCol="0" anchor="t">
            <a:spAutoFit/>
          </a:bodyPr>
          <a:lstStyle/>
          <a:p>
            <a:pPr>
              <a:lnSpc>
                <a:spcPct val="130000"/>
              </a:lnSpc>
            </a:pPr>
            <a:r>
              <a:rPr lang="zh-CN" altLang="en-US" sz="3200" b="1" dirty="0" smtClean="0">
                <a:latin typeface="黑体" panose="02010609060101010101" pitchFamily="49" charset="-122"/>
                <a:ea typeface="黑体" panose="02010609060101010101" pitchFamily="49" charset="-122"/>
              </a:rPr>
              <a:t>    轻声读第一自然段，想想哪句话提示了这一自然段的主要意思，说说你的理由。</a:t>
            </a:r>
            <a:endParaRPr lang="en-US" altLang="zh-CN" sz="3200" b="1" dirty="0" smtClean="0">
              <a:latin typeface="黑体" panose="02010609060101010101" pitchFamily="49" charset="-122"/>
              <a:ea typeface="黑体" panose="02010609060101010101" pitchFamily="49" charset="-122"/>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1394" y="1347614"/>
            <a:ext cx="1757013" cy="2517924"/>
          </a:xfrm>
          <a:prstGeom prst="rect">
            <a:avLst/>
          </a:prstGeom>
        </p:spPr>
      </p:pic>
      <p:sp>
        <p:nvSpPr>
          <p:cNvPr id="6" name="文本框 14"/>
          <p:cNvSpPr txBox="1"/>
          <p:nvPr/>
        </p:nvSpPr>
        <p:spPr>
          <a:xfrm>
            <a:off x="768444" y="497890"/>
            <a:ext cx="1931348"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互动课堂</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210" y="550566"/>
            <a:ext cx="366861" cy="456339"/>
          </a:xfrm>
          <a:prstGeom prst="rect">
            <a:avLst/>
          </a:prstGeom>
        </p:spPr>
      </p:pic>
      <p:sp>
        <p:nvSpPr>
          <p:cNvPr id="8" name="矩形 7"/>
          <p:cNvSpPr/>
          <p:nvPr/>
        </p:nvSpPr>
        <p:spPr>
          <a:xfrm>
            <a:off x="3851920" y="4023523"/>
            <a:ext cx="2529860" cy="492443"/>
          </a:xfrm>
          <a:prstGeom prst="rect">
            <a:avLst/>
          </a:prstGeom>
        </p:spPr>
        <p:txBody>
          <a:bodyPr wrap="none">
            <a:spAutoFit/>
          </a:bodyPr>
          <a:lstStyle/>
          <a:p>
            <a:pPr lvl="0"/>
            <a:r>
              <a:rPr lang="zh-CN" altLang="en-US" sz="2600" b="1" dirty="0">
                <a:solidFill>
                  <a:prstClr val="black"/>
                </a:solidFill>
                <a:latin typeface="宋体" panose="02010600030101010101" pitchFamily="2" charset="-122"/>
                <a:ea typeface="宋体" panose="02010600030101010101" pitchFamily="2" charset="-122"/>
              </a:rPr>
              <a:t>（</a:t>
            </a:r>
            <a:r>
              <a:rPr lang="zh-CN" altLang="en-US" sz="2600" b="1" dirty="0">
                <a:solidFill>
                  <a:srgbClr val="C00000"/>
                </a:solidFill>
                <a:latin typeface="宋体" panose="02010600030101010101" pitchFamily="2" charset="-122"/>
                <a:ea typeface="宋体" panose="02010600030101010101" pitchFamily="2" charset="-122"/>
              </a:rPr>
              <a:t>课后</a:t>
            </a:r>
            <a:r>
              <a:rPr lang="zh-CN" altLang="en-US" sz="2600" b="1" dirty="0" smtClean="0">
                <a:solidFill>
                  <a:srgbClr val="C00000"/>
                </a:solidFill>
                <a:latin typeface="宋体" panose="02010600030101010101" pitchFamily="2" charset="-122"/>
                <a:ea typeface="宋体" panose="02010600030101010101" pitchFamily="2" charset="-122"/>
              </a:rPr>
              <a:t>第</a:t>
            </a:r>
            <a:r>
              <a:rPr lang="zh-CN" altLang="en-US" sz="2600" b="1" dirty="0">
                <a:solidFill>
                  <a:srgbClr val="C00000"/>
                </a:solidFill>
                <a:latin typeface="宋体" panose="02010600030101010101" pitchFamily="2" charset="-122"/>
                <a:ea typeface="宋体" panose="02010600030101010101" pitchFamily="2" charset="-122"/>
              </a:rPr>
              <a:t>二</a:t>
            </a:r>
            <a:r>
              <a:rPr lang="zh-CN" altLang="en-US" sz="2600" b="1" dirty="0" smtClean="0">
                <a:solidFill>
                  <a:srgbClr val="C00000"/>
                </a:solidFill>
                <a:latin typeface="宋体" panose="02010600030101010101" pitchFamily="2" charset="-122"/>
                <a:ea typeface="宋体" panose="02010600030101010101" pitchFamily="2" charset="-122"/>
              </a:rPr>
              <a:t>题</a:t>
            </a:r>
            <a:r>
              <a:rPr lang="zh-CN" altLang="en-US" sz="2600" b="1" dirty="0">
                <a:solidFill>
                  <a:prstClr val="black"/>
                </a:solidFill>
                <a:latin typeface="宋体" panose="02010600030101010101" pitchFamily="2" charset="-122"/>
                <a:ea typeface="宋体" panose="02010600030101010101" pitchFamily="2" charset="-122"/>
              </a:rPr>
              <a:t>）</a:t>
            </a:r>
            <a:endParaRPr lang="zh-CN" altLang="en-US" sz="2600" b="1" dirty="0">
              <a:solidFill>
                <a:prstClr val="black"/>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57178"/>
          <a:stretch>
            <a:fillRect/>
          </a:stretch>
        </p:blipFill>
        <p:spPr>
          <a:xfrm>
            <a:off x="2006930" y="3066635"/>
            <a:ext cx="2662849" cy="548688"/>
          </a:xfrm>
          <a:prstGeom prst="rect">
            <a:avLst/>
          </a:prstGeom>
        </p:spPr>
      </p:pic>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4567" r="8138"/>
          <a:stretch>
            <a:fillRect/>
          </a:stretch>
        </p:blipFill>
        <p:spPr>
          <a:xfrm>
            <a:off x="1907704" y="2415633"/>
            <a:ext cx="6912768" cy="548688"/>
          </a:xfrm>
          <a:prstGeom prst="rect">
            <a:avLst/>
          </a:prstGeom>
        </p:spPr>
      </p:pic>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l="-4567" r="8138"/>
          <a:stretch>
            <a:fillRect/>
          </a:stretch>
        </p:blipFill>
        <p:spPr>
          <a:xfrm>
            <a:off x="2699792" y="1767561"/>
            <a:ext cx="6120680" cy="54868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03648" y="1131590"/>
            <a:ext cx="6514078" cy="1754326"/>
          </a:xfrm>
          <a:prstGeom prst="rect">
            <a:avLst/>
          </a:prstGeom>
        </p:spPr>
        <p:txBody>
          <a:bodyPr wrap="square">
            <a:spAutoFit/>
          </a:bodyPr>
          <a:lstStyle/>
          <a:p>
            <a:r>
              <a:rPr lang="zh-CN" altLang="en-US" sz="3600" b="1" dirty="0" smtClean="0">
                <a:solidFill>
                  <a:srgbClr val="0000FF"/>
                </a:solidFill>
                <a:latin typeface="楷体" panose="02010609060101010101" pitchFamily="49" charset="-122"/>
                <a:ea typeface="楷体" panose="02010609060101010101" pitchFamily="49" charset="-122"/>
              </a:rPr>
              <a:t>    要是我们留心观察，就会发现，一天</a:t>
            </a:r>
            <a:r>
              <a:rPr lang="zh-CN" altLang="en-US" sz="3600" b="1" dirty="0">
                <a:solidFill>
                  <a:srgbClr val="0000FF"/>
                </a:solidFill>
                <a:latin typeface="楷体" panose="02010609060101010101" pitchFamily="49" charset="-122"/>
                <a:ea typeface="楷体" panose="02010609060101010101" pitchFamily="49" charset="-122"/>
              </a:rPr>
              <a:t>之内，不同的花开放的时间</a:t>
            </a:r>
            <a:r>
              <a:rPr lang="zh-CN" altLang="en-US" sz="3600" b="1" dirty="0" smtClean="0">
                <a:solidFill>
                  <a:srgbClr val="0000FF"/>
                </a:solidFill>
                <a:latin typeface="楷体" panose="02010609060101010101" pitchFamily="49" charset="-122"/>
                <a:ea typeface="楷体" panose="02010609060101010101" pitchFamily="49" charset="-122"/>
              </a:rPr>
              <a:t>是不同的</a:t>
            </a:r>
            <a:r>
              <a:rPr lang="zh-CN" altLang="en-US" sz="3600" b="1" dirty="0">
                <a:solidFill>
                  <a:srgbClr val="0000FF"/>
                </a:solidFill>
                <a:latin typeface="楷体" panose="02010609060101010101" pitchFamily="49" charset="-122"/>
                <a:ea typeface="楷体" panose="02010609060101010101" pitchFamily="49" charset="-122"/>
              </a:rPr>
              <a:t>。</a:t>
            </a:r>
            <a:endParaRPr lang="zh-CN" altLang="en-US" sz="1800" dirty="0"/>
          </a:p>
        </p:txBody>
      </p:sp>
      <p:sp>
        <p:nvSpPr>
          <p:cNvPr id="4" name="矩形 3"/>
          <p:cNvSpPr/>
          <p:nvPr/>
        </p:nvSpPr>
        <p:spPr>
          <a:xfrm>
            <a:off x="1403115" y="1673712"/>
            <a:ext cx="6514077" cy="1200329"/>
          </a:xfrm>
          <a:prstGeom prst="rect">
            <a:avLst/>
          </a:prstGeom>
        </p:spPr>
        <p:txBody>
          <a:bodyPr wrap="square">
            <a:spAutoFit/>
          </a:bodyPr>
          <a:lstStyle/>
          <a:p>
            <a:pPr lvl="0"/>
            <a:r>
              <a:rPr lang="zh-CN" altLang="en-US" sz="3600" b="1" dirty="0" smtClean="0">
                <a:solidFill>
                  <a:srgbClr val="FF0000"/>
                </a:solidFill>
                <a:latin typeface="楷体" panose="02010609060101010101" pitchFamily="49" charset="-122"/>
                <a:ea typeface="楷体" panose="02010609060101010101" pitchFamily="49" charset="-122"/>
              </a:rPr>
              <a:t>      一天</a:t>
            </a:r>
            <a:r>
              <a:rPr lang="zh-CN" altLang="en-US" sz="3600" b="1" dirty="0">
                <a:solidFill>
                  <a:srgbClr val="FF0000"/>
                </a:solidFill>
                <a:latin typeface="楷体" panose="02010609060101010101" pitchFamily="49" charset="-122"/>
                <a:ea typeface="楷体" panose="02010609060101010101" pitchFamily="49" charset="-122"/>
              </a:rPr>
              <a:t>之内，不同的花开放的时间是不同的。</a:t>
            </a:r>
            <a:endParaRPr lang="zh-CN" altLang="en-US" sz="18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2137223" y="1434928"/>
            <a:ext cx="6768752" cy="1772793"/>
          </a:xfrm>
          <a:prstGeom prst="rect">
            <a:avLst/>
          </a:prstGeom>
          <a:noFill/>
        </p:spPr>
        <p:txBody>
          <a:bodyPr wrap="square" rtlCol="0" anchor="t">
            <a:spAutoFit/>
          </a:bodyPr>
          <a:lstStyle/>
          <a:p>
            <a:pPr>
              <a:lnSpc>
                <a:spcPct val="130000"/>
              </a:lnSpc>
            </a:pPr>
            <a:r>
              <a:rPr lang="zh-CN" altLang="en-US" sz="2800" dirty="0" smtClean="0">
                <a:latin typeface="黑体" panose="02010609060101010101" pitchFamily="49" charset="-122"/>
                <a:ea typeface="黑体" panose="02010609060101010101" pitchFamily="49" charset="-122"/>
              </a:rPr>
              <a:t>在第一自然段中：</a:t>
            </a:r>
            <a:endParaRPr lang="en-US" altLang="zh-CN" sz="2800" dirty="0" smtClean="0">
              <a:latin typeface="黑体" panose="02010609060101010101" pitchFamily="49" charset="-122"/>
              <a:ea typeface="黑体" panose="02010609060101010101" pitchFamily="49" charset="-122"/>
            </a:endParaRPr>
          </a:p>
          <a:p>
            <a:pPr>
              <a:lnSpc>
                <a:spcPct val="130000"/>
              </a:lnSpc>
            </a:pPr>
            <a:r>
              <a:rPr lang="en-US" altLang="zh-CN" sz="2800" dirty="0" smtClean="0">
                <a:latin typeface="黑体" panose="02010609060101010101" pitchFamily="49" charset="-122"/>
                <a:ea typeface="黑体" panose="02010609060101010101" pitchFamily="49" charset="-122"/>
              </a:rPr>
              <a:t>1.</a:t>
            </a:r>
            <a:r>
              <a:rPr lang="zh-CN" altLang="en-US" sz="2800" dirty="0" smtClean="0">
                <a:latin typeface="黑体" panose="02010609060101010101" pitchFamily="49" charset="-122"/>
                <a:ea typeface="黑体" panose="02010609060101010101" pitchFamily="49" charset="-122"/>
              </a:rPr>
              <a:t>用“</a:t>
            </a:r>
            <a:r>
              <a:rPr lang="zh-CN" altLang="en-US" sz="2800" u="sng" dirty="0" smtClean="0">
                <a:solidFill>
                  <a:srgbClr val="C00000"/>
                </a:solidFill>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”画出不同种类的花。</a:t>
            </a:r>
            <a:endParaRPr lang="en-US" altLang="zh-CN" sz="2800" dirty="0" smtClean="0">
              <a:latin typeface="黑体" panose="02010609060101010101" pitchFamily="49" charset="-122"/>
              <a:ea typeface="黑体" panose="02010609060101010101" pitchFamily="49" charset="-122"/>
            </a:endParaRPr>
          </a:p>
          <a:p>
            <a:pPr>
              <a:lnSpc>
                <a:spcPct val="130000"/>
              </a:lnSpc>
            </a:pPr>
            <a:r>
              <a:rPr lang="en-US" altLang="zh-CN" sz="2800" dirty="0" smtClean="0">
                <a:latin typeface="黑体" panose="02010609060101010101" pitchFamily="49" charset="-122"/>
                <a:ea typeface="黑体" panose="02010609060101010101" pitchFamily="49" charset="-122"/>
              </a:rPr>
              <a:t>2.</a:t>
            </a:r>
            <a:r>
              <a:rPr lang="zh-CN" altLang="en-US" sz="2800" dirty="0" smtClean="0">
                <a:latin typeface="黑体" panose="02010609060101010101" pitchFamily="49" charset="-122"/>
                <a:ea typeface="黑体" panose="02010609060101010101" pitchFamily="49" charset="-122"/>
              </a:rPr>
              <a:t>用“  ”标出它们各自开放的时间。</a:t>
            </a:r>
            <a:endParaRPr lang="en-US" altLang="zh-CN" sz="2800" dirty="0" smtClean="0">
              <a:latin typeface="黑体" panose="02010609060101010101" pitchFamily="49" charset="-122"/>
              <a:ea typeface="黑体" panose="02010609060101010101" pitchFamily="49" charset="-122"/>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1394" y="1131590"/>
            <a:ext cx="1757013" cy="2517924"/>
          </a:xfrm>
          <a:prstGeom prst="rect">
            <a:avLst/>
          </a:prstGeom>
        </p:spPr>
      </p:pic>
      <p:sp>
        <p:nvSpPr>
          <p:cNvPr id="2" name="椭圆 1"/>
          <p:cNvSpPr/>
          <p:nvPr/>
        </p:nvSpPr>
        <p:spPr>
          <a:xfrm>
            <a:off x="3419872" y="2654399"/>
            <a:ext cx="216024" cy="360040"/>
          </a:xfrm>
          <a:prstGeom prst="ellipse">
            <a:avLst/>
          </a:prstGeom>
          <a:grpFill/>
          <a:ln>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2530" name="Picture 2" descr="牵牛"/>
          <p:cNvPicPr>
            <a:picLocks noChangeAspect="1" noChangeArrowheads="1"/>
          </p:cNvPicPr>
          <p:nvPr/>
        </p:nvPicPr>
        <p:blipFill>
          <a:blip r:embed="rId1" cstate="print"/>
          <a:srcRect/>
          <a:stretch>
            <a:fillRect/>
          </a:stretch>
        </p:blipFill>
        <p:spPr bwMode="auto">
          <a:xfrm>
            <a:off x="1259632" y="555526"/>
            <a:ext cx="6480000" cy="3390932"/>
          </a:xfrm>
          <a:prstGeom prst="rect">
            <a:avLst/>
          </a:prstGeom>
          <a:noFill/>
          <a:ln w="9525">
            <a:noFill/>
            <a:miter lim="800000"/>
            <a:headEnd/>
            <a:tailEnd/>
          </a:ln>
        </p:spPr>
      </p:pic>
      <p:sp>
        <p:nvSpPr>
          <p:cNvPr id="22532" name="Text Box 4"/>
          <p:cNvSpPr txBox="1">
            <a:spLocks noChangeArrowheads="1"/>
          </p:cNvSpPr>
          <p:nvPr/>
        </p:nvSpPr>
        <p:spPr bwMode="auto">
          <a:xfrm>
            <a:off x="395536" y="3931191"/>
            <a:ext cx="9144000" cy="584775"/>
          </a:xfrm>
          <a:prstGeom prst="rect">
            <a:avLst/>
          </a:prstGeom>
          <a:noFill/>
          <a:ln w="9525">
            <a:noFill/>
            <a:miter lim="800000"/>
          </a:ln>
          <a:effectLst/>
        </p:spPr>
        <p:txBody>
          <a:bodyPr>
            <a:spAutoFit/>
          </a:bodyPr>
          <a:lstStyle/>
          <a:p>
            <a:pPr algn="l">
              <a:spcBef>
                <a:spcPct val="50000"/>
              </a:spcBef>
            </a:pPr>
            <a:r>
              <a:rPr lang="zh-CN" altLang="en-US" sz="3200" dirty="0">
                <a:latin typeface="楷体" panose="02010609060101010101" pitchFamily="49" charset="-122"/>
                <a:ea typeface="楷体" panose="02010609060101010101" pitchFamily="49" charset="-122"/>
              </a:rPr>
              <a:t>   </a:t>
            </a:r>
            <a:r>
              <a:rPr lang="zh-CN" altLang="en-US" sz="3200" b="1" dirty="0">
                <a:latin typeface="楷体" panose="02010609060101010101" pitchFamily="49" charset="-122"/>
                <a:ea typeface="楷体" panose="02010609060101010101" pitchFamily="49" charset="-122"/>
              </a:rPr>
              <a:t>凌晨四点，牵牛花吹起了</a:t>
            </a:r>
            <a:r>
              <a:rPr lang="zh-CN" altLang="en-US" sz="3200" b="1" dirty="0">
                <a:solidFill>
                  <a:srgbClr val="FF0000"/>
                </a:solidFill>
                <a:latin typeface="楷体" panose="02010609060101010101" pitchFamily="49" charset="-122"/>
                <a:ea typeface="楷体" panose="02010609060101010101" pitchFamily="49" charset="-122"/>
              </a:rPr>
              <a:t>紫色的小喇叭</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22533" name="Text Box 5"/>
          <p:cNvSpPr txBox="1">
            <a:spLocks noChangeArrowheads="1"/>
          </p:cNvSpPr>
          <p:nvPr/>
        </p:nvSpPr>
        <p:spPr bwMode="auto">
          <a:xfrm>
            <a:off x="7585254" y="735806"/>
            <a:ext cx="1261884" cy="2800350"/>
          </a:xfrm>
          <a:prstGeom prst="rect">
            <a:avLst/>
          </a:prstGeom>
          <a:noFill/>
          <a:ln w="9525">
            <a:noFill/>
            <a:miter lim="800000"/>
          </a:ln>
          <a:effectLst/>
        </p:spPr>
        <p:txBody>
          <a:bodyPr vert="eaVert">
            <a:spAutoFit/>
          </a:bodyPr>
          <a:lstStyle/>
          <a:p>
            <a:pPr algn="l">
              <a:spcBef>
                <a:spcPct val="50000"/>
              </a:spcBef>
            </a:pPr>
            <a:r>
              <a:rPr lang="zh-CN" altLang="en-US" sz="7000" b="1" dirty="0">
                <a:solidFill>
                  <a:srgbClr val="9933FF"/>
                </a:solidFill>
                <a:ea typeface="隶书" panose="02010509060101010101" pitchFamily="49" charset="-122"/>
              </a:rPr>
              <a:t>牵牛花</a:t>
            </a:r>
            <a:endParaRPr lang="zh-CN" altLang="en-US" sz="7000" b="1" dirty="0">
              <a:solidFill>
                <a:srgbClr val="9933FF"/>
              </a:solidFill>
              <a:ea typeface="隶书"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 calcmode="lin" valueType="num">
                                      <p:cBhvr additive="base">
                                        <p:cTn id="7" dur="500" fill="hold"/>
                                        <p:tgtEl>
                                          <p:spTgt spid="2253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ext Box 3"/>
          <p:cNvSpPr txBox="1">
            <a:spLocks noChangeArrowheads="1"/>
          </p:cNvSpPr>
          <p:nvPr/>
        </p:nvSpPr>
        <p:spPr bwMode="auto">
          <a:xfrm>
            <a:off x="7440791" y="897731"/>
            <a:ext cx="1261884" cy="2971800"/>
          </a:xfrm>
          <a:prstGeom prst="rect">
            <a:avLst/>
          </a:prstGeom>
          <a:noFill/>
          <a:ln w="9525">
            <a:noFill/>
            <a:miter lim="800000"/>
          </a:ln>
          <a:effectLst/>
        </p:spPr>
        <p:txBody>
          <a:bodyPr vert="eaVert">
            <a:spAutoFit/>
          </a:bodyPr>
          <a:lstStyle/>
          <a:p>
            <a:pPr algn="l">
              <a:spcBef>
                <a:spcPct val="50000"/>
              </a:spcBef>
            </a:pPr>
            <a:r>
              <a:rPr lang="zh-CN" altLang="en-US" sz="7000" b="1" dirty="0">
                <a:solidFill>
                  <a:srgbClr val="7030A0"/>
                </a:solidFill>
                <a:ea typeface="隶书" panose="02010509060101010101" pitchFamily="49" charset="-122"/>
              </a:rPr>
              <a:t>午时花</a:t>
            </a:r>
            <a:endParaRPr lang="zh-CN" altLang="en-US" sz="7000" b="1" dirty="0">
              <a:solidFill>
                <a:srgbClr val="7030A0"/>
              </a:solidFill>
              <a:ea typeface="隶书" panose="02010509060101010101" pitchFamily="49" charset="-122"/>
            </a:endParaRPr>
          </a:p>
        </p:txBody>
      </p:sp>
      <p:pic>
        <p:nvPicPr>
          <p:cNvPr id="25604" name="Picture 4" descr="wsh"/>
          <p:cNvPicPr>
            <a:picLocks noChangeAspect="1" noChangeArrowheads="1"/>
          </p:cNvPicPr>
          <p:nvPr/>
        </p:nvPicPr>
        <p:blipFill>
          <a:blip r:embed="rId1" cstate="print"/>
          <a:srcRect/>
          <a:stretch>
            <a:fillRect/>
          </a:stretch>
        </p:blipFill>
        <p:spPr bwMode="auto">
          <a:xfrm>
            <a:off x="1044328" y="490836"/>
            <a:ext cx="6480000" cy="3449066"/>
          </a:xfrm>
          <a:prstGeom prst="rect">
            <a:avLst/>
          </a:prstGeom>
          <a:noFill/>
          <a:ln w="9525">
            <a:noFill/>
            <a:miter lim="800000"/>
            <a:headEnd/>
            <a:tailEnd/>
          </a:ln>
        </p:spPr>
      </p:pic>
      <p:sp>
        <p:nvSpPr>
          <p:cNvPr id="25605" name="Text Box 5"/>
          <p:cNvSpPr txBox="1">
            <a:spLocks noChangeArrowheads="1"/>
          </p:cNvSpPr>
          <p:nvPr/>
        </p:nvSpPr>
        <p:spPr bwMode="auto">
          <a:xfrm>
            <a:off x="1259632" y="3939902"/>
            <a:ext cx="6769100" cy="584775"/>
          </a:xfrm>
          <a:prstGeom prst="rect">
            <a:avLst/>
          </a:prstGeom>
          <a:noFill/>
          <a:ln w="9525">
            <a:noFill/>
            <a:miter lim="800000"/>
          </a:ln>
          <a:effectLst/>
        </p:spPr>
        <p:txBody>
          <a:bodyPr>
            <a:spAutoFit/>
          </a:bodyPr>
          <a:lstStyle/>
          <a:p>
            <a:pPr algn="l">
              <a:spcBef>
                <a:spcPct val="50000"/>
              </a:spcBef>
            </a:pPr>
            <a:r>
              <a:rPr lang="zh-CN" altLang="en-US" sz="3200" b="1" dirty="0">
                <a:solidFill>
                  <a:srgbClr val="FF0000"/>
                </a:solidFill>
                <a:latin typeface="楷体" panose="02010609060101010101" pitchFamily="49" charset="-122"/>
                <a:ea typeface="楷体" panose="02010609060101010101" pitchFamily="49" charset="-122"/>
              </a:rPr>
              <a:t>   中午十二点左右午时花开了；</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5605">
                                            <p:txEl>
                                              <p:pRg st="0" end="0"/>
                                            </p:txEl>
                                          </p:spTgt>
                                        </p:tgtEl>
                                        <p:attrNameLst>
                                          <p:attrName>style.visibility</p:attrName>
                                        </p:attrNameLst>
                                      </p:cBhvr>
                                      <p:to>
                                        <p:strVal val="visible"/>
                                      </p:to>
                                    </p:set>
                                    <p:anim calcmode="lin" valueType="num">
                                      <p:cBhvr additive="base">
                                        <p:cTn id="7" dur="3000" fill="hold"/>
                                        <p:tgtEl>
                                          <p:spTgt spid="25605">
                                            <p:txEl>
                                              <p:pRg st="0" end="0"/>
                                            </p:txEl>
                                          </p:spTgt>
                                        </p:tgtEl>
                                        <p:attrNameLst>
                                          <p:attrName>ppt_x</p:attrName>
                                        </p:attrNameLst>
                                      </p:cBhvr>
                                      <p:tavLst>
                                        <p:tav tm="0">
                                          <p:val>
                                            <p:strVal val="0-#ppt_w/2"/>
                                          </p:val>
                                        </p:tav>
                                        <p:tav tm="100000">
                                          <p:val>
                                            <p:strVal val="#ppt_x"/>
                                          </p:val>
                                        </p:tav>
                                      </p:tavLst>
                                    </p:anim>
                                    <p:anim calcmode="lin" valueType="num">
                                      <p:cBhvr additive="base">
                                        <p:cTn id="8" dur="3000" fill="hold"/>
                                        <p:tgtEl>
                                          <p:spTgt spid="2560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ext Box 3"/>
          <p:cNvSpPr txBox="1">
            <a:spLocks noChangeArrowheads="1"/>
          </p:cNvSpPr>
          <p:nvPr/>
        </p:nvSpPr>
        <p:spPr bwMode="auto">
          <a:xfrm>
            <a:off x="7596336" y="702642"/>
            <a:ext cx="1261884" cy="3093244"/>
          </a:xfrm>
          <a:prstGeom prst="rect">
            <a:avLst/>
          </a:prstGeom>
          <a:noFill/>
          <a:ln w="9525">
            <a:noFill/>
            <a:miter lim="800000"/>
          </a:ln>
          <a:effectLst/>
        </p:spPr>
        <p:txBody>
          <a:bodyPr vert="eaVert">
            <a:spAutoFit/>
          </a:bodyPr>
          <a:lstStyle/>
          <a:p>
            <a:pPr algn="l">
              <a:spcBef>
                <a:spcPct val="50000"/>
              </a:spcBef>
            </a:pPr>
            <a:r>
              <a:rPr lang="zh-CN" altLang="en-US" sz="7000" b="1" dirty="0">
                <a:solidFill>
                  <a:srgbClr val="3366CC"/>
                </a:solidFill>
                <a:ea typeface="隶书" panose="02010509060101010101" pitchFamily="49" charset="-122"/>
              </a:rPr>
              <a:t>烟草花</a:t>
            </a:r>
            <a:endParaRPr lang="zh-CN" altLang="en-US" sz="7000" b="1" dirty="0">
              <a:solidFill>
                <a:srgbClr val="3366CC"/>
              </a:solidFill>
              <a:ea typeface="隶书" panose="02010509060101010101" pitchFamily="49" charset="-122"/>
            </a:endParaRPr>
          </a:p>
        </p:txBody>
      </p:sp>
      <p:pic>
        <p:nvPicPr>
          <p:cNvPr id="27652" name="Picture 4" descr="25"/>
          <p:cNvPicPr>
            <a:picLocks noChangeAspect="1" noChangeArrowheads="1"/>
          </p:cNvPicPr>
          <p:nvPr/>
        </p:nvPicPr>
        <p:blipFill>
          <a:blip r:embed="rId1" cstate="print"/>
          <a:srcRect/>
          <a:stretch>
            <a:fillRect/>
          </a:stretch>
        </p:blipFill>
        <p:spPr bwMode="auto">
          <a:xfrm>
            <a:off x="899592" y="555526"/>
            <a:ext cx="6480000" cy="3222895"/>
          </a:xfrm>
          <a:prstGeom prst="rect">
            <a:avLst/>
          </a:prstGeom>
          <a:noFill/>
          <a:ln w="9525">
            <a:noFill/>
            <a:miter lim="800000"/>
            <a:headEnd/>
            <a:tailEnd/>
          </a:ln>
        </p:spPr>
      </p:pic>
      <p:sp>
        <p:nvSpPr>
          <p:cNvPr id="27653" name="Text Box 5"/>
          <p:cNvSpPr txBox="1">
            <a:spLocks noChangeArrowheads="1"/>
          </p:cNvSpPr>
          <p:nvPr/>
        </p:nvSpPr>
        <p:spPr bwMode="auto">
          <a:xfrm>
            <a:off x="-108520" y="3795886"/>
            <a:ext cx="7848600" cy="584775"/>
          </a:xfrm>
          <a:prstGeom prst="rect">
            <a:avLst/>
          </a:prstGeom>
          <a:noFill/>
          <a:ln w="9525">
            <a:noFill/>
            <a:miter lim="800000"/>
          </a:ln>
          <a:effectLst/>
        </p:spPr>
        <p:txBody>
          <a:bodyPr>
            <a:spAutoFit/>
          </a:bodyPr>
          <a:lstStyle/>
          <a:p>
            <a:pPr algn="l">
              <a:spcBef>
                <a:spcPct val="50000"/>
              </a:spcBef>
            </a:pPr>
            <a:r>
              <a:rPr lang="zh-CN" altLang="en-US" sz="3200" b="1" dirty="0">
                <a:latin typeface="楷体" panose="02010609060101010101" pitchFamily="49" charset="-122"/>
                <a:ea typeface="楷体" panose="02010609060101010101" pitchFamily="49" charset="-122"/>
              </a:rPr>
              <a:t>      傍晚六点，烟草花</a:t>
            </a:r>
            <a:r>
              <a:rPr lang="zh-CN" altLang="en-US" sz="3200" b="1" dirty="0">
                <a:solidFill>
                  <a:srgbClr val="FF0000"/>
                </a:solidFill>
                <a:latin typeface="楷体" panose="02010609060101010101" pitchFamily="49" charset="-122"/>
                <a:ea typeface="楷体" panose="02010609060101010101" pitchFamily="49" charset="-122"/>
              </a:rPr>
              <a:t>在暮色中苏醒</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653">
                                            <p:txEl>
                                              <p:pRg st="0" end="0"/>
                                            </p:txEl>
                                          </p:spTgt>
                                        </p:tgtEl>
                                        <p:attrNameLst>
                                          <p:attrName>style.visibility</p:attrName>
                                        </p:attrNameLst>
                                      </p:cBhvr>
                                      <p:to>
                                        <p:strVal val="visible"/>
                                      </p:to>
                                    </p:set>
                                    <p:anim calcmode="lin" valueType="num">
                                      <p:cBhvr additive="base">
                                        <p:cTn id="7" dur="3000" fill="hold"/>
                                        <p:tgtEl>
                                          <p:spTgt spid="27653">
                                            <p:txEl>
                                              <p:pRg st="0" end="0"/>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2765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ext Box 3"/>
          <p:cNvSpPr txBox="1">
            <a:spLocks noChangeArrowheads="1"/>
          </p:cNvSpPr>
          <p:nvPr/>
        </p:nvSpPr>
        <p:spPr bwMode="auto">
          <a:xfrm>
            <a:off x="7513816" y="789905"/>
            <a:ext cx="1261884" cy="3366021"/>
          </a:xfrm>
          <a:prstGeom prst="rect">
            <a:avLst/>
          </a:prstGeom>
          <a:noFill/>
          <a:ln w="9525">
            <a:noFill/>
            <a:miter lim="800000"/>
          </a:ln>
          <a:effectLst/>
        </p:spPr>
        <p:txBody>
          <a:bodyPr vert="eaVert" wrap="square">
            <a:spAutoFit/>
          </a:bodyPr>
          <a:lstStyle/>
          <a:p>
            <a:pPr algn="l">
              <a:spcBef>
                <a:spcPct val="50000"/>
              </a:spcBef>
            </a:pPr>
            <a:r>
              <a:rPr lang="zh-CN" altLang="en-US" sz="7000" b="1" dirty="0">
                <a:solidFill>
                  <a:srgbClr val="FF0000"/>
                </a:solidFill>
                <a:ea typeface="隶书" panose="02010509060101010101" pitchFamily="49" charset="-122"/>
              </a:rPr>
              <a:t>月光花</a:t>
            </a:r>
            <a:endParaRPr lang="zh-CN" altLang="en-US" sz="7000" b="1" dirty="0">
              <a:solidFill>
                <a:srgbClr val="FF0000"/>
              </a:solidFill>
              <a:ea typeface="隶书" panose="02010509060101010101" pitchFamily="49" charset="-122"/>
            </a:endParaRPr>
          </a:p>
        </p:txBody>
      </p:sp>
      <p:pic>
        <p:nvPicPr>
          <p:cNvPr id="28676" name="Picture 4" descr="e3e7aad50d8c3bf2a044dfa5"/>
          <p:cNvPicPr>
            <a:picLocks noChangeAspect="1" noChangeArrowheads="1"/>
          </p:cNvPicPr>
          <p:nvPr/>
        </p:nvPicPr>
        <p:blipFill>
          <a:blip r:embed="rId1" cstate="print"/>
          <a:srcRect b="4383"/>
          <a:stretch>
            <a:fillRect/>
          </a:stretch>
        </p:blipFill>
        <p:spPr bwMode="auto">
          <a:xfrm>
            <a:off x="1044328" y="653807"/>
            <a:ext cx="6480000" cy="3286095"/>
          </a:xfrm>
          <a:prstGeom prst="rect">
            <a:avLst/>
          </a:prstGeom>
          <a:noFill/>
          <a:ln w="9525">
            <a:noFill/>
            <a:miter lim="800000"/>
            <a:headEnd/>
            <a:tailEnd/>
          </a:ln>
        </p:spPr>
      </p:pic>
      <p:sp>
        <p:nvSpPr>
          <p:cNvPr id="28677" name="Text Box 5"/>
          <p:cNvSpPr txBox="1">
            <a:spLocks noChangeArrowheads="1"/>
          </p:cNvSpPr>
          <p:nvPr/>
        </p:nvSpPr>
        <p:spPr bwMode="auto">
          <a:xfrm>
            <a:off x="-180902" y="3975497"/>
            <a:ext cx="9001374" cy="584775"/>
          </a:xfrm>
          <a:prstGeom prst="rect">
            <a:avLst/>
          </a:prstGeom>
          <a:noFill/>
          <a:ln w="9525">
            <a:noFill/>
            <a:miter lim="800000"/>
          </a:ln>
          <a:effectLst/>
        </p:spPr>
        <p:txBody>
          <a:bodyPr wrap="square">
            <a:spAutoFit/>
          </a:bodyPr>
          <a:lstStyle/>
          <a:p>
            <a:pPr algn="l">
              <a:spcBef>
                <a:spcPct val="50000"/>
              </a:spcBef>
            </a:pPr>
            <a:r>
              <a:rPr lang="zh-CN" altLang="en-US" sz="3200" b="1" dirty="0">
                <a:latin typeface="楷体" panose="02010609060101010101" pitchFamily="49" charset="-122"/>
                <a:ea typeface="楷体" panose="02010609060101010101" pitchFamily="49" charset="-122"/>
              </a:rPr>
              <a:t>      </a:t>
            </a:r>
            <a:r>
              <a:rPr lang="zh-CN" altLang="en-US" sz="3200" b="1" dirty="0">
                <a:solidFill>
                  <a:srgbClr val="0000FF"/>
                </a:solidFill>
                <a:latin typeface="楷体" panose="02010609060101010101" pitchFamily="49" charset="-122"/>
                <a:ea typeface="楷体" panose="02010609060101010101" pitchFamily="49" charset="-122"/>
              </a:rPr>
              <a:t>月光花在七点左右</a:t>
            </a:r>
            <a:r>
              <a:rPr lang="zh-CN" altLang="en-US" sz="3200" b="1" dirty="0">
                <a:solidFill>
                  <a:srgbClr val="FF0000"/>
                </a:solidFill>
                <a:latin typeface="楷体" panose="02010609060101010101" pitchFamily="49" charset="-122"/>
                <a:ea typeface="楷体" panose="02010609060101010101" pitchFamily="49" charset="-122"/>
              </a:rPr>
              <a:t>舒展自己的花瓣</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8677">
                                            <p:txEl>
                                              <p:pRg st="0" end="0"/>
                                            </p:txEl>
                                          </p:spTgt>
                                        </p:tgtEl>
                                        <p:attrNameLst>
                                          <p:attrName>style.visibility</p:attrName>
                                        </p:attrNameLst>
                                      </p:cBhvr>
                                      <p:to>
                                        <p:strVal val="visible"/>
                                      </p:to>
                                    </p:set>
                                    <p:anim calcmode="lin" valueType="num">
                                      <p:cBhvr additive="base">
                                        <p:cTn id="7" dur="3000" fill="hold"/>
                                        <p:tgtEl>
                                          <p:spTgt spid="28677">
                                            <p:txEl>
                                              <p:pRg st="0" end="0"/>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28677">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856928" y="1048544"/>
            <a:ext cx="1420582" cy="3539430"/>
          </a:xfrm>
          <a:prstGeom prst="rect">
            <a:avLst/>
          </a:prstGeom>
          <a:noFill/>
          <a:ln w="9525">
            <a:noFill/>
            <a:miter lim="800000"/>
          </a:ln>
          <a:effectLst/>
        </p:spPr>
        <p:txBody>
          <a:bodyPr wrap="none">
            <a:spAutoFit/>
          </a:bodyPr>
          <a:lstStyle/>
          <a:p>
            <a:pPr algn="l"/>
            <a:r>
              <a:rPr lang="zh-CN" altLang="en-US" sz="3200" b="1" dirty="0">
                <a:solidFill>
                  <a:srgbClr val="FF0000"/>
                </a:solidFill>
                <a:latin typeface="楷体" panose="02010609060101010101" pitchFamily="49" charset="-122"/>
                <a:ea typeface="楷体" panose="02010609060101010101" pitchFamily="49" charset="-122"/>
              </a:rPr>
              <a:t>牵牛花</a:t>
            </a:r>
            <a:endParaRPr lang="zh-CN" altLang="en-US" sz="3200" b="1" dirty="0">
              <a:solidFill>
                <a:srgbClr val="FF0000"/>
              </a:solidFill>
              <a:latin typeface="楷体" panose="02010609060101010101" pitchFamily="49" charset="-122"/>
              <a:ea typeface="楷体" panose="02010609060101010101" pitchFamily="49" charset="-122"/>
            </a:endParaRPr>
          </a:p>
          <a:p>
            <a:pPr algn="l"/>
            <a:r>
              <a:rPr lang="zh-CN" altLang="en-US" sz="3200" b="1" dirty="0">
                <a:solidFill>
                  <a:srgbClr val="FF0000"/>
                </a:solidFill>
                <a:latin typeface="楷体" panose="02010609060101010101" pitchFamily="49" charset="-122"/>
                <a:ea typeface="楷体" panose="02010609060101010101" pitchFamily="49" charset="-122"/>
              </a:rPr>
              <a:t>蔷薇</a:t>
            </a:r>
            <a:endParaRPr lang="zh-CN" altLang="en-US" sz="3200" b="1" dirty="0">
              <a:solidFill>
                <a:srgbClr val="FF0000"/>
              </a:solidFill>
              <a:latin typeface="楷体" panose="02010609060101010101" pitchFamily="49" charset="-122"/>
              <a:ea typeface="楷体" panose="02010609060101010101" pitchFamily="49" charset="-122"/>
            </a:endParaRPr>
          </a:p>
          <a:p>
            <a:pPr algn="l"/>
            <a:r>
              <a:rPr lang="zh-CN" altLang="en-US" sz="3200" b="1" dirty="0">
                <a:solidFill>
                  <a:srgbClr val="FF0000"/>
                </a:solidFill>
                <a:latin typeface="楷体" panose="02010609060101010101" pitchFamily="49" charset="-122"/>
                <a:ea typeface="楷体" panose="02010609060101010101" pitchFamily="49" charset="-122"/>
              </a:rPr>
              <a:t>睡莲</a:t>
            </a:r>
            <a:endParaRPr lang="zh-CN" altLang="en-US" sz="3200" b="1" dirty="0">
              <a:solidFill>
                <a:srgbClr val="FF0000"/>
              </a:solidFill>
              <a:latin typeface="楷体" panose="02010609060101010101" pitchFamily="49" charset="-122"/>
              <a:ea typeface="楷体" panose="02010609060101010101" pitchFamily="49" charset="-122"/>
            </a:endParaRPr>
          </a:p>
          <a:p>
            <a:pPr algn="l"/>
            <a:r>
              <a:rPr lang="zh-CN" altLang="en-US" sz="3200" b="1" dirty="0">
                <a:solidFill>
                  <a:srgbClr val="FF0000"/>
                </a:solidFill>
                <a:latin typeface="楷体" panose="02010609060101010101" pitchFamily="49" charset="-122"/>
                <a:ea typeface="楷体" panose="02010609060101010101" pitchFamily="49" charset="-122"/>
              </a:rPr>
              <a:t>万寿菊</a:t>
            </a:r>
            <a:endParaRPr lang="zh-CN" altLang="en-US" sz="3200" b="1" dirty="0">
              <a:solidFill>
                <a:srgbClr val="FF0000"/>
              </a:solidFill>
              <a:latin typeface="楷体" panose="02010609060101010101" pitchFamily="49" charset="-122"/>
              <a:ea typeface="楷体" panose="02010609060101010101" pitchFamily="49" charset="-122"/>
            </a:endParaRPr>
          </a:p>
          <a:p>
            <a:pPr algn="l"/>
            <a:r>
              <a:rPr lang="zh-CN" altLang="en-US" sz="3200" b="1" dirty="0">
                <a:solidFill>
                  <a:srgbClr val="FF0000"/>
                </a:solidFill>
                <a:latin typeface="楷体" panose="02010609060101010101" pitchFamily="49" charset="-122"/>
                <a:ea typeface="楷体" panose="02010609060101010101" pitchFamily="49" charset="-122"/>
              </a:rPr>
              <a:t>烟草花</a:t>
            </a:r>
            <a:endParaRPr lang="zh-CN" altLang="en-US" sz="3200" b="1" dirty="0">
              <a:solidFill>
                <a:srgbClr val="FF0000"/>
              </a:solidFill>
              <a:latin typeface="楷体" panose="02010609060101010101" pitchFamily="49" charset="-122"/>
              <a:ea typeface="楷体" panose="02010609060101010101" pitchFamily="49" charset="-122"/>
            </a:endParaRPr>
          </a:p>
          <a:p>
            <a:pPr algn="l"/>
            <a:r>
              <a:rPr lang="zh-CN" altLang="en-US" sz="3200" b="1" dirty="0">
                <a:solidFill>
                  <a:srgbClr val="FF0000"/>
                </a:solidFill>
                <a:latin typeface="楷体" panose="02010609060101010101" pitchFamily="49" charset="-122"/>
                <a:ea typeface="楷体" panose="02010609060101010101" pitchFamily="49" charset="-122"/>
              </a:rPr>
              <a:t>月光花</a:t>
            </a:r>
            <a:endParaRPr lang="zh-CN" altLang="en-US" sz="3200" b="1" dirty="0">
              <a:solidFill>
                <a:srgbClr val="FF0000"/>
              </a:solidFill>
              <a:latin typeface="楷体" panose="02010609060101010101" pitchFamily="49" charset="-122"/>
              <a:ea typeface="楷体" panose="02010609060101010101" pitchFamily="49" charset="-122"/>
            </a:endParaRPr>
          </a:p>
          <a:p>
            <a:pPr algn="l"/>
            <a:r>
              <a:rPr lang="zh-CN" altLang="en-US" sz="3200" b="1" dirty="0">
                <a:solidFill>
                  <a:srgbClr val="FF0000"/>
                </a:solidFill>
                <a:latin typeface="楷体" panose="02010609060101010101" pitchFamily="49" charset="-122"/>
                <a:ea typeface="楷体" panose="02010609060101010101" pitchFamily="49" charset="-122"/>
              </a:rPr>
              <a:t>昙花</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3" name="Text Box 3"/>
          <p:cNvSpPr txBox="1">
            <a:spLocks noChangeArrowheads="1"/>
          </p:cNvSpPr>
          <p:nvPr/>
        </p:nvSpPr>
        <p:spPr bwMode="auto">
          <a:xfrm>
            <a:off x="4932040" y="1060157"/>
            <a:ext cx="4876800" cy="4031873"/>
          </a:xfrm>
          <a:prstGeom prst="rect">
            <a:avLst/>
          </a:prstGeom>
          <a:noFill/>
          <a:ln w="9525">
            <a:noFill/>
            <a:miter lim="800000"/>
          </a:ln>
          <a:effectLst/>
        </p:spPr>
        <p:txBody>
          <a:bodyPr>
            <a:spAutoFit/>
          </a:bodyPr>
          <a:lstStyle/>
          <a:p>
            <a:pPr algn="l"/>
            <a:r>
              <a:rPr lang="zh-CN" altLang="en-US" sz="3200" b="1" dirty="0">
                <a:solidFill>
                  <a:srgbClr val="0000FF"/>
                </a:solidFill>
                <a:latin typeface="楷体" panose="02010609060101010101" pitchFamily="49" charset="-122"/>
                <a:ea typeface="楷体" panose="02010609060101010101" pitchFamily="49" charset="-122"/>
              </a:rPr>
              <a:t>绽开了笑脸</a:t>
            </a:r>
            <a:endParaRPr lang="zh-CN" altLang="en-US" sz="3200" b="1" dirty="0">
              <a:solidFill>
                <a:srgbClr val="0000FF"/>
              </a:solidFill>
              <a:latin typeface="楷体" panose="02010609060101010101" pitchFamily="49" charset="-122"/>
              <a:ea typeface="楷体" panose="02010609060101010101" pitchFamily="49" charset="-122"/>
            </a:endParaRPr>
          </a:p>
          <a:p>
            <a:pPr algn="l"/>
            <a:r>
              <a:rPr lang="zh-CN" altLang="en-US" sz="3200" b="1" dirty="0">
                <a:solidFill>
                  <a:srgbClr val="0000FF"/>
                </a:solidFill>
                <a:latin typeface="楷体" panose="02010609060101010101" pitchFamily="49" charset="-122"/>
                <a:ea typeface="楷体" panose="02010609060101010101" pitchFamily="49" charset="-122"/>
              </a:rPr>
              <a:t>吹起了紫色的小喇叭</a:t>
            </a:r>
            <a:endParaRPr lang="zh-CN" altLang="en-US" sz="3200" b="1" dirty="0">
              <a:solidFill>
                <a:srgbClr val="0000FF"/>
              </a:solidFill>
              <a:latin typeface="楷体" panose="02010609060101010101" pitchFamily="49" charset="-122"/>
              <a:ea typeface="楷体" panose="02010609060101010101" pitchFamily="49" charset="-122"/>
            </a:endParaRPr>
          </a:p>
          <a:p>
            <a:pPr algn="l"/>
            <a:r>
              <a:rPr lang="zh-CN" altLang="en-US" sz="3200" b="1" dirty="0">
                <a:solidFill>
                  <a:srgbClr val="0000FF"/>
                </a:solidFill>
                <a:latin typeface="楷体" panose="02010609060101010101" pitchFamily="49" charset="-122"/>
                <a:ea typeface="楷体" panose="02010609060101010101" pitchFamily="49" charset="-122"/>
              </a:rPr>
              <a:t>从梦中醒来</a:t>
            </a:r>
            <a:endParaRPr lang="zh-CN" altLang="en-US" sz="3200" b="1" dirty="0">
              <a:solidFill>
                <a:srgbClr val="0000FF"/>
              </a:solidFill>
              <a:latin typeface="楷体" panose="02010609060101010101" pitchFamily="49" charset="-122"/>
              <a:ea typeface="楷体" panose="02010609060101010101" pitchFamily="49" charset="-122"/>
            </a:endParaRPr>
          </a:p>
          <a:p>
            <a:pPr algn="l"/>
            <a:r>
              <a:rPr lang="zh-CN" altLang="en-US" sz="3200" b="1" dirty="0">
                <a:solidFill>
                  <a:srgbClr val="0000FF"/>
                </a:solidFill>
                <a:latin typeface="楷体" panose="02010609060101010101" pitchFamily="49" charset="-122"/>
                <a:ea typeface="楷体" panose="02010609060101010101" pitchFamily="49" charset="-122"/>
              </a:rPr>
              <a:t>含笑一现</a:t>
            </a:r>
            <a:endParaRPr lang="zh-CN" altLang="en-US" sz="3200" b="1" dirty="0">
              <a:solidFill>
                <a:srgbClr val="0000FF"/>
              </a:solidFill>
              <a:latin typeface="楷体" panose="02010609060101010101" pitchFamily="49" charset="-122"/>
              <a:ea typeface="楷体" panose="02010609060101010101" pitchFamily="49" charset="-122"/>
            </a:endParaRPr>
          </a:p>
          <a:p>
            <a:pPr algn="l"/>
            <a:r>
              <a:rPr lang="zh-CN" altLang="en-US" sz="3200" b="1" dirty="0">
                <a:solidFill>
                  <a:srgbClr val="0000FF"/>
                </a:solidFill>
                <a:latin typeface="楷体" panose="02010609060101010101" pitchFamily="49" charset="-122"/>
                <a:ea typeface="楷体" panose="02010609060101010101" pitchFamily="49" charset="-122"/>
              </a:rPr>
              <a:t>欣然怒放</a:t>
            </a:r>
            <a:endParaRPr lang="zh-CN" altLang="en-US" sz="3200" b="1" dirty="0">
              <a:solidFill>
                <a:srgbClr val="0000FF"/>
              </a:solidFill>
              <a:latin typeface="楷体" panose="02010609060101010101" pitchFamily="49" charset="-122"/>
              <a:ea typeface="楷体" panose="02010609060101010101" pitchFamily="49" charset="-122"/>
            </a:endParaRPr>
          </a:p>
          <a:p>
            <a:pPr algn="l"/>
            <a:r>
              <a:rPr lang="zh-CN" altLang="en-US" sz="3200" b="1" dirty="0">
                <a:solidFill>
                  <a:srgbClr val="0000FF"/>
                </a:solidFill>
                <a:latin typeface="楷体" panose="02010609060101010101" pitchFamily="49" charset="-122"/>
                <a:ea typeface="楷体" panose="02010609060101010101" pitchFamily="49" charset="-122"/>
              </a:rPr>
              <a:t>在暮色中醒来 </a:t>
            </a:r>
            <a:endParaRPr lang="zh-CN" altLang="en-US" sz="3200" b="1" dirty="0">
              <a:solidFill>
                <a:srgbClr val="0000FF"/>
              </a:solidFill>
              <a:latin typeface="楷体" panose="02010609060101010101" pitchFamily="49" charset="-122"/>
              <a:ea typeface="楷体" panose="02010609060101010101" pitchFamily="49" charset="-122"/>
            </a:endParaRPr>
          </a:p>
          <a:p>
            <a:pPr algn="l"/>
            <a:r>
              <a:rPr lang="zh-CN" altLang="en-US" sz="3200" b="1" dirty="0">
                <a:solidFill>
                  <a:srgbClr val="0000FF"/>
                </a:solidFill>
                <a:latin typeface="楷体" panose="02010609060101010101" pitchFamily="49" charset="-122"/>
                <a:ea typeface="楷体" panose="02010609060101010101" pitchFamily="49" charset="-122"/>
              </a:rPr>
              <a:t>舒展开自己的花瓣</a:t>
            </a:r>
            <a:endParaRPr lang="zh-CN" altLang="en-US" sz="3200" b="1" dirty="0">
              <a:solidFill>
                <a:srgbClr val="0000FF"/>
              </a:solidFill>
              <a:latin typeface="楷体" panose="02010609060101010101" pitchFamily="49" charset="-122"/>
              <a:ea typeface="楷体" panose="02010609060101010101" pitchFamily="49" charset="-122"/>
            </a:endParaRPr>
          </a:p>
          <a:p>
            <a:pPr algn="l"/>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4" name="Line 4"/>
          <p:cNvSpPr>
            <a:spLocks noChangeShapeType="1"/>
          </p:cNvSpPr>
          <p:nvPr/>
        </p:nvSpPr>
        <p:spPr bwMode="auto">
          <a:xfrm>
            <a:off x="3273028" y="1349343"/>
            <a:ext cx="1731019" cy="533400"/>
          </a:xfrm>
          <a:prstGeom prst="line">
            <a:avLst/>
          </a:prstGeom>
          <a:noFill/>
          <a:ln w="38100">
            <a:solidFill>
              <a:schemeClr val="accent2"/>
            </a:solidFill>
            <a:round/>
            <a:headEnd type="triangle" w="med" len="med"/>
            <a:tailEnd type="triangle" w="med" len="med"/>
          </a:ln>
          <a:effectLst/>
        </p:spPr>
        <p:txBody>
          <a:bodyPr/>
          <a:lstStyle/>
          <a:p>
            <a:endParaRPr lang="zh-CN" altLang="en-US"/>
          </a:p>
        </p:txBody>
      </p:sp>
      <p:sp>
        <p:nvSpPr>
          <p:cNvPr id="5" name="Line 5"/>
          <p:cNvSpPr>
            <a:spLocks noChangeShapeType="1"/>
          </p:cNvSpPr>
          <p:nvPr/>
        </p:nvSpPr>
        <p:spPr bwMode="auto">
          <a:xfrm flipV="1">
            <a:off x="2817394" y="1419621"/>
            <a:ext cx="2330669" cy="468769"/>
          </a:xfrm>
          <a:prstGeom prst="line">
            <a:avLst/>
          </a:prstGeom>
          <a:noFill/>
          <a:ln w="38100">
            <a:solidFill>
              <a:schemeClr val="accent2"/>
            </a:solidFill>
            <a:round/>
            <a:headEnd type="triangle" w="med" len="med"/>
            <a:tailEnd type="triangle" w="med" len="med"/>
          </a:ln>
          <a:effectLst/>
        </p:spPr>
        <p:txBody>
          <a:bodyPr/>
          <a:lstStyle/>
          <a:p>
            <a:endParaRPr lang="zh-CN" altLang="en-US"/>
          </a:p>
        </p:txBody>
      </p:sp>
      <p:sp>
        <p:nvSpPr>
          <p:cNvPr id="6" name="Line 6"/>
          <p:cNvSpPr>
            <a:spLocks noChangeShapeType="1"/>
          </p:cNvSpPr>
          <p:nvPr/>
        </p:nvSpPr>
        <p:spPr bwMode="auto">
          <a:xfrm>
            <a:off x="2847527" y="2283718"/>
            <a:ext cx="2156520" cy="0"/>
          </a:xfrm>
          <a:prstGeom prst="line">
            <a:avLst/>
          </a:prstGeom>
          <a:noFill/>
          <a:ln w="38100">
            <a:solidFill>
              <a:schemeClr val="accent2"/>
            </a:solidFill>
            <a:round/>
            <a:headEnd type="triangle" w="med" len="med"/>
            <a:tailEnd type="triangle" w="med" len="med"/>
          </a:ln>
          <a:effectLst/>
        </p:spPr>
        <p:txBody>
          <a:bodyPr/>
          <a:lstStyle/>
          <a:p>
            <a:endParaRPr lang="zh-CN" altLang="en-US"/>
          </a:p>
        </p:txBody>
      </p:sp>
      <p:sp>
        <p:nvSpPr>
          <p:cNvPr id="7" name="Line 7"/>
          <p:cNvSpPr>
            <a:spLocks noChangeShapeType="1"/>
          </p:cNvSpPr>
          <p:nvPr/>
        </p:nvSpPr>
        <p:spPr bwMode="auto">
          <a:xfrm>
            <a:off x="3238271" y="2805036"/>
            <a:ext cx="1689287" cy="542114"/>
          </a:xfrm>
          <a:prstGeom prst="line">
            <a:avLst/>
          </a:prstGeom>
          <a:noFill/>
          <a:ln w="38100">
            <a:solidFill>
              <a:schemeClr val="accent2"/>
            </a:solidFill>
            <a:round/>
            <a:headEnd type="triangle" w="med" len="med"/>
            <a:tailEnd type="triangle" w="med" len="med"/>
          </a:ln>
          <a:effectLst/>
        </p:spPr>
        <p:txBody>
          <a:bodyPr/>
          <a:lstStyle/>
          <a:p>
            <a:endParaRPr lang="zh-CN" altLang="en-US"/>
          </a:p>
        </p:txBody>
      </p:sp>
      <p:sp>
        <p:nvSpPr>
          <p:cNvPr id="8" name="Line 8"/>
          <p:cNvSpPr>
            <a:spLocks noChangeShapeType="1"/>
          </p:cNvSpPr>
          <p:nvPr/>
        </p:nvSpPr>
        <p:spPr bwMode="auto">
          <a:xfrm flipV="1">
            <a:off x="2847527" y="2931788"/>
            <a:ext cx="2084513" cy="1388021"/>
          </a:xfrm>
          <a:prstGeom prst="line">
            <a:avLst/>
          </a:prstGeom>
          <a:noFill/>
          <a:ln w="38100">
            <a:solidFill>
              <a:schemeClr val="accent2"/>
            </a:solidFill>
            <a:round/>
            <a:headEnd type="triangle" w="med" len="med"/>
            <a:tailEnd type="triangle" w="med" len="med"/>
          </a:ln>
          <a:effectLst/>
        </p:spPr>
        <p:txBody>
          <a:bodyPr/>
          <a:lstStyle/>
          <a:p>
            <a:endParaRPr lang="zh-CN" altLang="en-US"/>
          </a:p>
        </p:txBody>
      </p:sp>
      <p:sp>
        <p:nvSpPr>
          <p:cNvPr id="9" name="Line 9"/>
          <p:cNvSpPr>
            <a:spLocks noChangeShapeType="1"/>
          </p:cNvSpPr>
          <p:nvPr/>
        </p:nvSpPr>
        <p:spPr bwMode="auto">
          <a:xfrm>
            <a:off x="3238271" y="3270982"/>
            <a:ext cx="1765775" cy="533400"/>
          </a:xfrm>
          <a:prstGeom prst="line">
            <a:avLst/>
          </a:prstGeom>
          <a:noFill/>
          <a:ln w="38100">
            <a:solidFill>
              <a:schemeClr val="accent2"/>
            </a:solidFill>
            <a:round/>
            <a:headEnd type="triangle" w="med" len="med"/>
            <a:tailEnd type="triangle" w="med" len="med"/>
          </a:ln>
          <a:effectLst/>
        </p:spPr>
        <p:txBody>
          <a:bodyPr/>
          <a:lstStyle/>
          <a:p>
            <a:endParaRPr lang="zh-CN" altLang="en-US"/>
          </a:p>
        </p:txBody>
      </p:sp>
      <p:sp>
        <p:nvSpPr>
          <p:cNvPr id="10" name="Line 10"/>
          <p:cNvSpPr>
            <a:spLocks noChangeShapeType="1"/>
          </p:cNvSpPr>
          <p:nvPr/>
        </p:nvSpPr>
        <p:spPr bwMode="auto">
          <a:xfrm>
            <a:off x="3131839" y="3757265"/>
            <a:ext cx="1872207" cy="562544"/>
          </a:xfrm>
          <a:prstGeom prst="line">
            <a:avLst/>
          </a:prstGeom>
          <a:noFill/>
          <a:ln w="38100">
            <a:solidFill>
              <a:schemeClr val="accent2"/>
            </a:solidFill>
            <a:round/>
            <a:headEnd type="triangle" w="med" len="med"/>
            <a:tailEnd type="triangle" w="med" len="med"/>
          </a:ln>
          <a:effectLst/>
        </p:spPr>
        <p:txBody>
          <a:bodyPr/>
          <a:lstStyle/>
          <a:p>
            <a:endParaRPr lang="zh-CN" altLang="en-US"/>
          </a:p>
        </p:txBody>
      </p:sp>
      <p:sp>
        <p:nvSpPr>
          <p:cNvPr id="11" name="TextBox 10"/>
          <p:cNvSpPr txBox="1"/>
          <p:nvPr/>
        </p:nvSpPr>
        <p:spPr>
          <a:xfrm>
            <a:off x="244152" y="391076"/>
            <a:ext cx="3755902" cy="523220"/>
          </a:xfrm>
          <a:prstGeom prst="rect">
            <a:avLst/>
          </a:prstGeom>
          <a:noFill/>
        </p:spPr>
        <p:txBody>
          <a:bodyPr wrap="square" rtlCol="0">
            <a:spAutoFit/>
          </a:bodyPr>
          <a:lstStyle/>
          <a:p>
            <a:r>
              <a:rPr lang="zh-CN" altLang="en-US" sz="2800" dirty="0" smtClean="0">
                <a:solidFill>
                  <a:srgbClr val="FF0000"/>
                </a:solidFill>
                <a:latin typeface="黑体" panose="02010609060101010101" pitchFamily="49" charset="-122"/>
                <a:ea typeface="黑体" panose="02010609060101010101" pitchFamily="49" charset="-122"/>
              </a:rPr>
              <a:t>连一连</a:t>
            </a:r>
            <a:r>
              <a:rPr lang="zh-CN" altLang="en-US" sz="2800" dirty="0" smtClean="0">
                <a:solidFill>
                  <a:srgbClr val="C00000"/>
                </a:solidFill>
                <a:latin typeface="黑体" panose="02010609060101010101" pitchFamily="49" charset="-122"/>
                <a:ea typeface="黑体" panose="02010609060101010101" pitchFamily="49" charset="-122"/>
              </a:rPr>
              <a:t>（课后第</a:t>
            </a:r>
            <a:r>
              <a:rPr lang="en-US" altLang="zh-CN" sz="2800" dirty="0" smtClean="0">
                <a:solidFill>
                  <a:srgbClr val="C00000"/>
                </a:solidFill>
                <a:latin typeface="黑体" panose="02010609060101010101" pitchFamily="49" charset="-122"/>
                <a:ea typeface="黑体" panose="02010609060101010101" pitchFamily="49" charset="-122"/>
              </a:rPr>
              <a:t>3</a:t>
            </a:r>
            <a:r>
              <a:rPr lang="zh-CN" altLang="en-US" sz="2800" dirty="0" smtClean="0">
                <a:solidFill>
                  <a:srgbClr val="C00000"/>
                </a:solidFill>
                <a:latin typeface="黑体" panose="02010609060101010101" pitchFamily="49" charset="-122"/>
                <a:ea typeface="黑体" panose="02010609060101010101" pitchFamily="49" charset="-122"/>
              </a:rPr>
              <a:t>题）</a:t>
            </a:r>
            <a:r>
              <a:rPr lang="zh-CN" altLang="en-US" sz="2800" dirty="0" smtClean="0">
                <a:solidFill>
                  <a:srgbClr val="FF0000"/>
                </a:solidFill>
                <a:latin typeface="黑体" panose="02010609060101010101" pitchFamily="49" charset="-122"/>
                <a:ea typeface="黑体" panose="02010609060101010101" pitchFamily="49" charset="-122"/>
              </a:rPr>
              <a:t>。</a:t>
            </a:r>
            <a:endParaRPr lang="zh-CN" altLang="en-US" sz="2800"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820713" y="718354"/>
            <a:ext cx="7207671" cy="3247419"/>
            <a:chOff x="820713" y="718354"/>
            <a:chExt cx="7207671" cy="3247419"/>
          </a:xfrm>
        </p:grpSpPr>
        <p:sp>
          <p:nvSpPr>
            <p:cNvPr id="45" name="AutoShape 6"/>
            <p:cNvSpPr>
              <a:spLocks noChangeArrowheads="1"/>
            </p:cNvSpPr>
            <p:nvPr/>
          </p:nvSpPr>
          <p:spPr bwMode="gray">
            <a:xfrm>
              <a:off x="820713" y="1033689"/>
              <a:ext cx="2214318" cy="2931917"/>
            </a:xfrm>
            <a:prstGeom prst="roundRect">
              <a:avLst>
                <a:gd name="adj" fmla="val 17509"/>
              </a:avLst>
            </a:prstGeom>
            <a:solidFill>
              <a:schemeClr val="tx2">
                <a:lumMod val="20000"/>
                <a:lumOff val="80000"/>
              </a:schemeClr>
            </a:solidFill>
            <a:ln>
              <a:noFill/>
            </a:ln>
            <a:effectLst>
              <a:outerShdw blurRad="50800" dist="50800" dir="5400000" algn="ctr" rotWithShape="0">
                <a:schemeClr val="bg1"/>
              </a:outerShdw>
            </a:effectLst>
          </p:spPr>
          <p:txBody>
            <a:bodyPr wrap="none" anchor="ctr"/>
            <a:lstStyle/>
            <a:p>
              <a:endParaRPr lang="zh-CN" altLang="en-US"/>
            </a:p>
          </p:txBody>
        </p:sp>
        <p:grpSp>
          <p:nvGrpSpPr>
            <p:cNvPr id="2" name="组合 1"/>
            <p:cNvGrpSpPr/>
            <p:nvPr/>
          </p:nvGrpSpPr>
          <p:grpSpPr>
            <a:xfrm>
              <a:off x="1582264" y="718354"/>
              <a:ext cx="658424" cy="659818"/>
              <a:chOff x="1582264" y="718354"/>
              <a:chExt cx="658424" cy="659818"/>
            </a:xfrm>
          </p:grpSpPr>
          <p:grpSp>
            <p:nvGrpSpPr>
              <p:cNvPr id="39" name="Group 12"/>
              <p:cNvGrpSpPr/>
              <p:nvPr/>
            </p:nvGrpSpPr>
            <p:grpSpPr bwMode="auto">
              <a:xfrm>
                <a:off x="1582264" y="718354"/>
                <a:ext cx="658424" cy="659818"/>
                <a:chOff x="1289" y="582"/>
                <a:chExt cx="668" cy="668"/>
              </a:xfrm>
            </p:grpSpPr>
            <p:sp>
              <p:nvSpPr>
                <p:cNvPr id="40" name="Oval 13"/>
                <p:cNvSpPr>
                  <a:spLocks noChangeArrowheads="1"/>
                </p:cNvSpPr>
                <p:nvPr/>
              </p:nvSpPr>
              <p:spPr bwMode="gray">
                <a:xfrm>
                  <a:off x="1289" y="582"/>
                  <a:ext cx="668" cy="668"/>
                </a:xfrm>
                <a:prstGeom prst="ellipse">
                  <a:avLst/>
                </a:prstGeom>
                <a:solidFill>
                  <a:srgbClr val="333333"/>
                </a:soli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p>
              </p:txBody>
            </p:sp>
            <p:sp>
              <p:nvSpPr>
                <p:cNvPr id="41" name="Oval 14"/>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42" name="Oval 15"/>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43" name="Oval 16"/>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44" name="Oval 17"/>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4" name="Text Box 18"/>
              <p:cNvSpPr txBox="1">
                <a:spLocks noChangeArrowheads="1"/>
              </p:cNvSpPr>
              <p:nvPr/>
            </p:nvSpPr>
            <p:spPr bwMode="gray">
              <a:xfrm>
                <a:off x="1711138" y="812825"/>
                <a:ext cx="388342" cy="50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2400" dirty="0">
                    <a:solidFill>
                      <a:srgbClr val="000000"/>
                    </a:solidFill>
                    <a:ea typeface="宋体" panose="02010600030101010101" pitchFamily="2" charset="-122"/>
                  </a:rPr>
                  <a:t>1</a:t>
                </a:r>
                <a:endParaRPr lang="en-US" altLang="zh-CN" sz="2400" dirty="0">
                  <a:solidFill>
                    <a:srgbClr val="000000"/>
                  </a:solidFill>
                  <a:ea typeface="宋体" panose="02010600030101010101" pitchFamily="2" charset="-122"/>
                </a:endParaRPr>
              </a:p>
            </p:txBody>
          </p:sp>
        </p:grpSp>
        <p:sp>
          <p:nvSpPr>
            <p:cNvPr id="32" name="AutoShape 22"/>
            <p:cNvSpPr>
              <a:spLocks noChangeArrowheads="1"/>
            </p:cNvSpPr>
            <p:nvPr/>
          </p:nvSpPr>
          <p:spPr bwMode="gray">
            <a:xfrm>
              <a:off x="3238511" y="1033689"/>
              <a:ext cx="2214578" cy="2932084"/>
            </a:xfrm>
            <a:prstGeom prst="roundRect">
              <a:avLst>
                <a:gd name="adj" fmla="val 17509"/>
              </a:avLst>
            </a:prstGeom>
            <a:solidFill>
              <a:schemeClr val="accent5">
                <a:lumMod val="20000"/>
                <a:lumOff val="80000"/>
              </a:schemeClr>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8" name="组合 7"/>
            <p:cNvGrpSpPr/>
            <p:nvPr/>
          </p:nvGrpSpPr>
          <p:grpSpPr>
            <a:xfrm>
              <a:off x="4000061" y="718354"/>
              <a:ext cx="658424" cy="659818"/>
              <a:chOff x="4000061" y="718354"/>
              <a:chExt cx="658424" cy="659818"/>
            </a:xfrm>
          </p:grpSpPr>
          <p:grpSp>
            <p:nvGrpSpPr>
              <p:cNvPr id="26" name="Group 28"/>
              <p:cNvGrpSpPr/>
              <p:nvPr/>
            </p:nvGrpSpPr>
            <p:grpSpPr bwMode="auto">
              <a:xfrm>
                <a:off x="4000061" y="718354"/>
                <a:ext cx="658424" cy="659818"/>
                <a:chOff x="1289" y="582"/>
                <a:chExt cx="668" cy="668"/>
              </a:xfrm>
            </p:grpSpPr>
            <p:sp>
              <p:nvSpPr>
                <p:cNvPr id="27" name="Oval 29"/>
                <p:cNvSpPr>
                  <a:spLocks noChangeArrowheads="1"/>
                </p:cNvSpPr>
                <p:nvPr/>
              </p:nvSpPr>
              <p:spPr bwMode="gray">
                <a:xfrm>
                  <a:off x="1289" y="582"/>
                  <a:ext cx="668" cy="668"/>
                </a:xfrm>
                <a:prstGeom prst="ellipse">
                  <a:avLst/>
                </a:prstGeom>
                <a:solidFill>
                  <a:srgbClr val="333333"/>
                </a:soli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p>
              </p:txBody>
            </p:sp>
            <p:sp>
              <p:nvSpPr>
                <p:cNvPr id="28" name="Oval 30"/>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9" name="Oval 31"/>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30" name="Oval 32"/>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31" name="Oval 33"/>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7" name="Text Box 34"/>
              <p:cNvSpPr txBox="1">
                <a:spLocks noChangeArrowheads="1"/>
              </p:cNvSpPr>
              <p:nvPr/>
            </p:nvSpPr>
            <p:spPr bwMode="gray">
              <a:xfrm>
                <a:off x="4128936" y="812825"/>
                <a:ext cx="388342" cy="50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2400" dirty="0">
                    <a:solidFill>
                      <a:srgbClr val="000000"/>
                    </a:solidFill>
                    <a:ea typeface="宋体" panose="02010600030101010101" pitchFamily="2" charset="-122"/>
                  </a:rPr>
                  <a:t>2</a:t>
                </a:r>
                <a:endParaRPr lang="en-US" altLang="zh-CN" sz="2400" dirty="0">
                  <a:solidFill>
                    <a:srgbClr val="000000"/>
                  </a:solidFill>
                  <a:ea typeface="宋体" panose="02010600030101010101" pitchFamily="2" charset="-122"/>
                </a:endParaRPr>
              </a:p>
            </p:txBody>
          </p:sp>
        </p:grpSp>
        <p:sp>
          <p:nvSpPr>
            <p:cNvPr id="19" name="AutoShape 38"/>
            <p:cNvSpPr>
              <a:spLocks noChangeArrowheads="1"/>
            </p:cNvSpPr>
            <p:nvPr/>
          </p:nvSpPr>
          <p:spPr bwMode="gray">
            <a:xfrm>
              <a:off x="5656308" y="1033689"/>
              <a:ext cx="2214578" cy="2932084"/>
            </a:xfrm>
            <a:prstGeom prst="roundRect">
              <a:avLst>
                <a:gd name="adj" fmla="val 17509"/>
              </a:avLst>
            </a:prstGeom>
            <a:solidFill>
              <a:schemeClr val="accent6">
                <a:lumMod val="40000"/>
                <a:lumOff val="60000"/>
              </a:schemeClr>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 name="组合 10"/>
            <p:cNvGrpSpPr/>
            <p:nvPr/>
          </p:nvGrpSpPr>
          <p:grpSpPr>
            <a:xfrm>
              <a:off x="6417858" y="718354"/>
              <a:ext cx="658424" cy="659818"/>
              <a:chOff x="6417858" y="718354"/>
              <a:chExt cx="658424" cy="659818"/>
            </a:xfrm>
          </p:grpSpPr>
          <p:grpSp>
            <p:nvGrpSpPr>
              <p:cNvPr id="13" name="Group 44"/>
              <p:cNvGrpSpPr/>
              <p:nvPr/>
            </p:nvGrpSpPr>
            <p:grpSpPr bwMode="auto">
              <a:xfrm>
                <a:off x="6417858" y="718354"/>
                <a:ext cx="658424" cy="659818"/>
                <a:chOff x="1289" y="582"/>
                <a:chExt cx="668" cy="668"/>
              </a:xfrm>
            </p:grpSpPr>
            <p:sp>
              <p:nvSpPr>
                <p:cNvPr id="14" name="Oval 45"/>
                <p:cNvSpPr>
                  <a:spLocks noChangeArrowheads="1"/>
                </p:cNvSpPr>
                <p:nvPr/>
              </p:nvSpPr>
              <p:spPr bwMode="gray">
                <a:xfrm>
                  <a:off x="1289" y="582"/>
                  <a:ext cx="668" cy="668"/>
                </a:xfrm>
                <a:prstGeom prst="ellipse">
                  <a:avLst/>
                </a:prstGeom>
                <a:solidFill>
                  <a:srgbClr val="333333"/>
                </a:solidFill>
                <a:ln>
                  <a:noFill/>
                </a:ln>
                <a:effectLst/>
                <a:extLst>
                  <a:ext uri="{91240B29-F687-4F45-9708-019B960494DF}">
                    <a14:hiddenLine xmlns:a14="http://schemas.microsoft.com/office/drawing/2010/main" w="38100">
                      <a:solidFill>
                        <a:schemeClr val="bg1"/>
                      </a:solidFill>
                      <a:rou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endParaRPr lang="zh-CN" altLang="en-US"/>
                </a:p>
              </p:txBody>
            </p:sp>
            <p:sp>
              <p:nvSpPr>
                <p:cNvPr id="15" name="Oval 46"/>
                <p:cNvSpPr>
                  <a:spLocks noChangeArrowheads="1"/>
                </p:cNvSpPr>
                <p:nvPr/>
              </p:nvSpPr>
              <p:spPr bwMode="gray">
                <a:xfrm>
                  <a:off x="1296" y="587"/>
                  <a:ext cx="646" cy="647"/>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6" name="Oval 47"/>
                <p:cNvSpPr>
                  <a:spLocks noChangeArrowheads="1"/>
                </p:cNvSpPr>
                <p:nvPr/>
              </p:nvSpPr>
              <p:spPr bwMode="gray">
                <a:xfrm>
                  <a:off x="1304" y="591"/>
                  <a:ext cx="631" cy="63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7" name="Oval 48"/>
                <p:cNvSpPr>
                  <a:spLocks noChangeArrowheads="1"/>
                </p:cNvSpPr>
                <p:nvPr/>
              </p:nvSpPr>
              <p:spPr bwMode="gray">
                <a:xfrm>
                  <a:off x="1311" y="597"/>
                  <a:ext cx="600" cy="589"/>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8" name="Oval 49"/>
                <p:cNvSpPr>
                  <a:spLocks noChangeArrowheads="1"/>
                </p:cNvSpPr>
                <p:nvPr/>
              </p:nvSpPr>
              <p:spPr bwMode="gray">
                <a:xfrm>
                  <a:off x="1346" y="613"/>
                  <a:ext cx="533" cy="479"/>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10" name="Text Box 50"/>
              <p:cNvSpPr txBox="1">
                <a:spLocks noChangeArrowheads="1"/>
              </p:cNvSpPr>
              <p:nvPr/>
            </p:nvSpPr>
            <p:spPr bwMode="gray">
              <a:xfrm>
                <a:off x="6548358" y="812825"/>
                <a:ext cx="388342" cy="50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2400" dirty="0">
                    <a:solidFill>
                      <a:srgbClr val="000000"/>
                    </a:solidFill>
                    <a:ea typeface="宋体" panose="02010600030101010101" pitchFamily="2" charset="-122"/>
                  </a:rPr>
                  <a:t>3</a:t>
                </a:r>
                <a:endParaRPr lang="en-US" altLang="zh-CN" sz="2400" dirty="0">
                  <a:solidFill>
                    <a:srgbClr val="000000"/>
                  </a:solidFill>
                  <a:ea typeface="宋体" panose="02010600030101010101" pitchFamily="2" charset="-122"/>
                </a:endParaRPr>
              </a:p>
            </p:txBody>
          </p:sp>
        </p:grpSp>
        <p:sp>
          <p:nvSpPr>
            <p:cNvPr id="52" name="矩形 51"/>
            <p:cNvSpPr/>
            <p:nvPr/>
          </p:nvSpPr>
          <p:spPr>
            <a:xfrm>
              <a:off x="974871" y="1259410"/>
              <a:ext cx="1862066" cy="2062103"/>
            </a:xfrm>
            <a:prstGeom prst="rect">
              <a:avLst/>
            </a:prstGeom>
            <a:ln>
              <a:noFill/>
            </a:ln>
          </p:spPr>
          <p:txBody>
            <a:bodyPr wrap="square">
              <a:spAutoFit/>
            </a:bodyPr>
            <a:lstStyle/>
            <a:p>
              <a:r>
                <a:rPr lang="zh-CN" altLang="en-US" sz="3200" b="1" dirty="0" smtClean="0">
                  <a:latin typeface="楷体" panose="02010609060101010101" pitchFamily="49" charset="-122"/>
                  <a:ea typeface="楷体" panose="02010609060101010101" pitchFamily="49" charset="-122"/>
                </a:rPr>
                <a:t>五点左右，艳丽的蔷薇</a:t>
              </a:r>
              <a:r>
                <a:rPr lang="zh-CN" altLang="en-US" sz="3200" b="1" dirty="0" smtClean="0">
                  <a:solidFill>
                    <a:srgbClr val="FF0000"/>
                  </a:solidFill>
                  <a:latin typeface="楷体" panose="02010609060101010101" pitchFamily="49" charset="-122"/>
                  <a:ea typeface="楷体" panose="02010609060101010101" pitchFamily="49" charset="-122"/>
                </a:rPr>
                <a:t>绽开了笑脸</a:t>
              </a:r>
              <a:r>
                <a:rPr lang="zh-CN" altLang="en-US" sz="3200" b="1" dirty="0" smtClean="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54" name="矩形 53"/>
            <p:cNvSpPr/>
            <p:nvPr/>
          </p:nvSpPr>
          <p:spPr>
            <a:xfrm>
              <a:off x="3164575" y="1347614"/>
              <a:ext cx="2336658" cy="1569660"/>
            </a:xfrm>
            <a:prstGeom prst="rect">
              <a:avLst/>
            </a:prstGeom>
            <a:ln>
              <a:noFill/>
            </a:ln>
          </p:spPr>
          <p:txBody>
            <a:bodyPr wrap="square">
              <a:spAutoFit/>
            </a:bodyPr>
            <a:lstStyle/>
            <a:p>
              <a:r>
                <a:rPr lang="zh-CN" altLang="en-US" sz="3200" b="1" dirty="0" smtClean="0">
                  <a:latin typeface="楷体" panose="02010609060101010101" pitchFamily="49" charset="-122"/>
                  <a:ea typeface="楷体" panose="02010609060101010101" pitchFamily="49" charset="-122"/>
                </a:rPr>
                <a:t>下午三点，万寿菊</a:t>
              </a:r>
              <a:r>
                <a:rPr lang="zh-CN" altLang="en-US" sz="3200" b="1" dirty="0" smtClean="0">
                  <a:solidFill>
                    <a:srgbClr val="FF0000"/>
                  </a:solidFill>
                  <a:latin typeface="楷体" panose="02010609060101010101" pitchFamily="49" charset="-122"/>
                  <a:ea typeface="楷体" panose="02010609060101010101" pitchFamily="49" charset="-122"/>
                </a:rPr>
                <a:t>欣然怒放</a:t>
              </a:r>
              <a:r>
                <a:rPr lang="zh-CN" altLang="en-US" sz="3200" b="1"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 </a:t>
              </a:r>
              <a:endParaRPr lang="zh-CN" altLang="en-US" sz="3200" dirty="0">
                <a:latin typeface="楷体" panose="02010609060101010101" pitchFamily="49" charset="-122"/>
                <a:ea typeface="楷体" panose="02010609060101010101" pitchFamily="49" charset="-122"/>
              </a:endParaRPr>
            </a:p>
          </p:txBody>
        </p:sp>
        <p:sp>
          <p:nvSpPr>
            <p:cNvPr id="55" name="矩形 54"/>
            <p:cNvSpPr/>
            <p:nvPr/>
          </p:nvSpPr>
          <p:spPr>
            <a:xfrm>
              <a:off x="5681806" y="1347614"/>
              <a:ext cx="2346578" cy="1569660"/>
            </a:xfrm>
            <a:prstGeom prst="rect">
              <a:avLst/>
            </a:prstGeom>
            <a:ln>
              <a:noFill/>
            </a:ln>
          </p:spPr>
          <p:txBody>
            <a:bodyPr wrap="square">
              <a:spAutoFit/>
            </a:bodyPr>
            <a:lstStyle/>
            <a:p>
              <a:r>
                <a:rPr lang="zh-CN" altLang="en-US" sz="3200" b="1" dirty="0" smtClean="0">
                  <a:latin typeface="楷体" panose="02010609060101010101" pitchFamily="49" charset="-122"/>
                  <a:ea typeface="楷体" panose="02010609060101010101" pitchFamily="49" charset="-122"/>
                </a:rPr>
                <a:t>昙花却在九点左右</a:t>
              </a:r>
              <a:r>
                <a:rPr lang="zh-CN" altLang="en-US" sz="3200" b="1" dirty="0" smtClean="0">
                  <a:solidFill>
                    <a:srgbClr val="FF0000"/>
                  </a:solidFill>
                  <a:latin typeface="楷体" panose="02010609060101010101" pitchFamily="49" charset="-122"/>
                  <a:ea typeface="楷体" panose="02010609060101010101" pitchFamily="49" charset="-122"/>
                </a:rPr>
                <a:t>含笑一现</a:t>
              </a:r>
              <a:r>
                <a:rPr lang="en-US" altLang="zh-CN" sz="3200" b="1" dirty="0" smtClean="0">
                  <a:solidFill>
                    <a:srgbClr val="FF0000"/>
                  </a:solidFill>
                  <a:latin typeface="楷体" panose="02010609060101010101" pitchFamily="49" charset="-122"/>
                  <a:ea typeface="楷体" panose="02010609060101010101" pitchFamily="49" charset="-122"/>
                </a:rPr>
                <a:t>……</a:t>
              </a:r>
              <a:endParaRPr lang="en-US" altLang="zh-CN" sz="3200" b="1" dirty="0">
                <a:solidFill>
                  <a:srgbClr val="FF0000"/>
                </a:solidFill>
                <a:latin typeface="楷体" panose="02010609060101010101" pitchFamily="49" charset="-122"/>
                <a:ea typeface="楷体" panose="02010609060101010101" pitchFamily="49" charset="-122"/>
              </a:endParaRPr>
            </a:p>
          </p:txBody>
        </p:sp>
      </p:grpSp>
      <p:sp>
        <p:nvSpPr>
          <p:cNvPr id="79" name="左大括号 78"/>
          <p:cNvSpPr/>
          <p:nvPr/>
        </p:nvSpPr>
        <p:spPr>
          <a:xfrm rot="16200000">
            <a:off x="4350473" y="1209102"/>
            <a:ext cx="161776" cy="5911410"/>
          </a:xfrm>
          <a:prstGeom prst="leftBrace">
            <a:avLst/>
          </a:prstGeom>
          <a:ln w="41275">
            <a:solidFill>
              <a:srgbClr val="00206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53" name="组合 52"/>
          <p:cNvGrpSpPr/>
          <p:nvPr/>
        </p:nvGrpSpPr>
        <p:grpSpPr>
          <a:xfrm>
            <a:off x="4193311" y="4287558"/>
            <a:ext cx="1215350" cy="649380"/>
            <a:chOff x="4193311" y="4287558"/>
            <a:chExt cx="1215350" cy="649380"/>
          </a:xfrm>
        </p:grpSpPr>
        <p:sp>
          <p:nvSpPr>
            <p:cNvPr id="82" name="云形 81"/>
            <p:cNvSpPr/>
            <p:nvPr/>
          </p:nvSpPr>
          <p:spPr>
            <a:xfrm>
              <a:off x="4193311" y="4287558"/>
              <a:ext cx="1215350" cy="649380"/>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TextBox 80"/>
            <p:cNvSpPr txBox="1"/>
            <p:nvPr/>
          </p:nvSpPr>
          <p:spPr>
            <a:xfrm>
              <a:off x="4325824" y="4371950"/>
              <a:ext cx="803425" cy="461665"/>
            </a:xfrm>
            <a:prstGeom prst="rect">
              <a:avLst/>
            </a:prstGeom>
            <a:noFill/>
          </p:spPr>
          <p:txBody>
            <a:bodyPr wrap="none" rtlCol="0">
              <a:spAutoFit/>
            </a:bodyPr>
            <a:lstStyle/>
            <a:p>
              <a:r>
                <a:rPr lang="zh-CN" altLang="en-US" sz="2400" b="1" dirty="0" smtClean="0">
                  <a:solidFill>
                    <a:srgbClr val="FF0000"/>
                  </a:solidFill>
                  <a:latin typeface="黑体" panose="02010609060101010101" pitchFamily="49" charset="-122"/>
                  <a:ea typeface="黑体" panose="02010609060101010101" pitchFamily="49" charset="-122"/>
                </a:rPr>
                <a:t>拟人</a:t>
              </a:r>
              <a:endParaRPr lang="zh-CN" altLang="en-US" sz="2400" b="1" dirty="0">
                <a:solidFill>
                  <a:srgbClr val="FF0000"/>
                </a:solidFill>
                <a:latin typeface="黑体" panose="02010609060101010101" pitchFamily="49" charset="-122"/>
                <a:ea typeface="黑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up)">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79"/>
                                        </p:tgtEl>
                                        <p:attrNameLst>
                                          <p:attrName>style.visibility</p:attrName>
                                        </p:attrNameLst>
                                      </p:cBhvr>
                                      <p:to>
                                        <p:strVal val="visible"/>
                                      </p:to>
                                    </p:set>
                                    <p:anim calcmode="lin" valueType="num">
                                      <p:cBhvr>
                                        <p:cTn id="12" dur="500" fill="hold"/>
                                        <p:tgtEl>
                                          <p:spTgt spid="79"/>
                                        </p:tgtEl>
                                        <p:attrNameLst>
                                          <p:attrName>ppt_w</p:attrName>
                                        </p:attrNameLst>
                                      </p:cBhvr>
                                      <p:tavLst>
                                        <p:tav tm="0">
                                          <p:val>
                                            <p:fltVal val="0"/>
                                          </p:val>
                                        </p:tav>
                                        <p:tav tm="100000">
                                          <p:val>
                                            <p:strVal val="#ppt_w"/>
                                          </p:val>
                                        </p:tav>
                                      </p:tavLst>
                                    </p:anim>
                                    <p:anim calcmode="lin" valueType="num">
                                      <p:cBhvr>
                                        <p:cTn id="13" dur="500" fill="hold"/>
                                        <p:tgtEl>
                                          <p:spTgt spid="79"/>
                                        </p:tgtEl>
                                        <p:attrNameLst>
                                          <p:attrName>ppt_h</p:attrName>
                                        </p:attrNameLst>
                                      </p:cBhvr>
                                      <p:tavLst>
                                        <p:tav tm="0">
                                          <p:val>
                                            <p:fltVal val="0"/>
                                          </p:val>
                                        </p:tav>
                                        <p:tav tm="100000">
                                          <p:val>
                                            <p:strVal val="#ppt_h"/>
                                          </p:val>
                                        </p:tav>
                                      </p:tavLst>
                                    </p:anim>
                                    <p:animEffect transition="in" filter="fade">
                                      <p:cBhvr>
                                        <p:cTn id="14" dur="500"/>
                                        <p:tgtEl>
                                          <p:spTgt spid="7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fltVal val="0"/>
                                          </p:val>
                                        </p:tav>
                                        <p:tav tm="100000">
                                          <p:val>
                                            <p:strVal val="#ppt_h"/>
                                          </p:val>
                                        </p:tav>
                                      </p:tavLst>
                                    </p:anim>
                                    <p:animEffect transition="in" filter="fade">
                                      <p:cBhvr>
                                        <p:cTn id="21"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imgsa.baidu.com/timg?image&amp;quality=80&amp;size=b9999_10000&amp;sec=1568710438997&amp;di=71131376ec39134d05c396844c1e6a8e&amp;imgtype=0&amp;src=http%3A%2F%2Fimg.bimg.126.net%2Fphoto%2FqqIapz3dpobjL_H8hUAlIQ%3D%3D%2F5777273896986487590.jpg"/>
          <p:cNvPicPr>
            <a:picLocks noChangeAspect="1" noChangeArrowheads="1"/>
          </p:cNvPicPr>
          <p:nvPr/>
        </p:nvPicPr>
        <p:blipFill rotWithShape="1">
          <a:blip r:embed="rId1">
            <a:extLst>
              <a:ext uri="{28A0092B-C50C-407E-A947-70E740481C1C}">
                <a14:useLocalDpi xmlns:a14="http://schemas.microsoft.com/office/drawing/2010/main" val="0"/>
              </a:ext>
            </a:extLst>
          </a:blip>
          <a:srcRect t="11735" b="11735"/>
          <a:stretch>
            <a:fillRect/>
          </a:stretch>
        </p:blipFill>
        <p:spPr bwMode="auto">
          <a:xfrm>
            <a:off x="-21482" y="0"/>
            <a:ext cx="9165482" cy="515558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74820" y="87475"/>
            <a:ext cx="1026248" cy="489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flipH="1">
            <a:off x="-36512" y="159510"/>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
          <p:cNvSpPr txBox="1"/>
          <p:nvPr/>
        </p:nvSpPr>
        <p:spPr>
          <a:xfrm>
            <a:off x="161281" y="146386"/>
            <a:ext cx="1643399" cy="276999"/>
          </a:xfrm>
          <a:prstGeom prst="rect">
            <a:avLst/>
          </a:prstGeom>
          <a:noFill/>
        </p:spPr>
        <p:txBody>
          <a:bodyPr wrap="none" rtlCol="0">
            <a:spAutoFit/>
          </a:bodyPr>
          <a:lstStyle/>
          <a:p>
            <a:r>
              <a:rPr kumimoji="1" lang="zh-CN" altLang="en-US" sz="1200" dirty="0" smtClean="0">
                <a:latin typeface="Heiti SC Light" panose="02000000000000000000" pitchFamily="2" charset="-128"/>
                <a:ea typeface="Heiti SC Light" panose="02000000000000000000" pitchFamily="2" charset="-128"/>
              </a:rPr>
              <a:t>  </a:t>
            </a:r>
            <a:r>
              <a:rPr kumimoji="1" lang="zh-CN" altLang="en-US" sz="1200" b="1" dirty="0" smtClean="0">
                <a:latin typeface="Heiti SC Light" panose="02000000000000000000" pitchFamily="2" charset="-128"/>
                <a:ea typeface="Heiti SC Light" panose="02000000000000000000" pitchFamily="2" charset="-128"/>
              </a:rPr>
              <a:t>语文   三年级   下册</a:t>
            </a:r>
            <a:endParaRPr kumimoji="1" lang="zh-CN" altLang="en-US" sz="1200" b="1" dirty="0">
              <a:latin typeface="Heiti SC Light" panose="02000000000000000000" pitchFamily="2" charset="-128"/>
              <a:ea typeface="Heiti SC Light" panose="02000000000000000000" pitchFamily="2" charset="-128"/>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2897" y="4238670"/>
            <a:ext cx="1629583" cy="378638"/>
          </a:xfrm>
          <a:prstGeom prst="rect">
            <a:avLst/>
          </a:prstGeom>
          <a:ln>
            <a:noFill/>
          </a:ln>
          <a:effectLst>
            <a:outerShdw blurRad="292100" dist="139700" dir="2700000" algn="tl" rotWithShape="0">
              <a:srgbClr val="333333">
                <a:alpha val="65000"/>
              </a:srgbClr>
            </a:outerShdw>
          </a:effectLst>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2897" y="4630648"/>
            <a:ext cx="1629583" cy="378638"/>
          </a:xfrm>
          <a:prstGeom prst="rect">
            <a:avLst/>
          </a:prstGeom>
          <a:ln>
            <a:noFill/>
          </a:ln>
          <a:effectLst>
            <a:outerShdw blurRad="292100" dist="139700" dir="2700000" algn="tl" rotWithShape="0">
              <a:srgbClr val="333333">
                <a:alpha val="65000"/>
              </a:srgbClr>
            </a:outerShdw>
          </a:effectLst>
        </p:spPr>
      </p:pic>
      <p:sp>
        <p:nvSpPr>
          <p:cNvPr id="16" name="文本框 15">
            <a:hlinkClick r:id="rId4" action="ppaction://hlinksldjump"/>
          </p:cNvPr>
          <p:cNvSpPr txBox="1"/>
          <p:nvPr/>
        </p:nvSpPr>
        <p:spPr>
          <a:xfrm>
            <a:off x="7275010" y="4227934"/>
            <a:ext cx="1231486" cy="400110"/>
          </a:xfrm>
          <a:prstGeom prst="rect">
            <a:avLst/>
          </a:prstGeom>
          <a:noFill/>
        </p:spPr>
        <p:txBody>
          <a:bodyPr wrap="square" rtlCol="0">
            <a:spAutoFit/>
          </a:bodyPr>
          <a:lstStyle/>
          <a:p>
            <a:pPr algn="ctr"/>
            <a:r>
              <a:rPr kumimoji="1" lang="zh-CN" altLang="en-US" sz="2000" b="1" dirty="0">
                <a:solidFill>
                  <a:schemeClr val="bg1"/>
                </a:solidFill>
                <a:latin typeface="宋体" panose="02010600030101010101" pitchFamily="2" charset="-122"/>
                <a:ea typeface="宋体" panose="02010600030101010101" pitchFamily="2" charset="-122"/>
              </a:rPr>
              <a:t>第一课时</a:t>
            </a:r>
            <a:endParaRPr kumimoji="1" lang="zh-CN" altLang="en-US" sz="2000" b="1" dirty="0">
              <a:solidFill>
                <a:schemeClr val="bg1"/>
              </a:solidFill>
              <a:latin typeface="宋体" panose="02010600030101010101" pitchFamily="2" charset="-122"/>
              <a:ea typeface="宋体" panose="02010600030101010101" pitchFamily="2" charset="-122"/>
            </a:endParaRPr>
          </a:p>
        </p:txBody>
      </p:sp>
      <p:sp>
        <p:nvSpPr>
          <p:cNvPr id="17" name="文本框 14">
            <a:hlinkClick r:id="rId5" action="ppaction://hlinksldjump"/>
          </p:cNvPr>
          <p:cNvSpPr txBox="1"/>
          <p:nvPr/>
        </p:nvSpPr>
        <p:spPr>
          <a:xfrm>
            <a:off x="7275010" y="4619912"/>
            <a:ext cx="1231486" cy="400110"/>
          </a:xfrm>
          <a:prstGeom prst="rect">
            <a:avLst/>
          </a:prstGeom>
          <a:noFill/>
        </p:spPr>
        <p:txBody>
          <a:bodyPr wrap="square" rtlCol="0">
            <a:spAutoFit/>
          </a:bodyPr>
          <a:lstStyle/>
          <a:p>
            <a:pPr algn="ctr"/>
            <a:r>
              <a:rPr kumimoji="1" lang="zh-CN" altLang="en-US" sz="2000" b="1" dirty="0">
                <a:solidFill>
                  <a:schemeClr val="bg1"/>
                </a:solidFill>
                <a:latin typeface="宋体" panose="02010600030101010101" pitchFamily="2" charset="-122"/>
                <a:ea typeface="宋体" panose="02010600030101010101" pitchFamily="2" charset="-122"/>
              </a:rPr>
              <a:t>第二课时</a:t>
            </a:r>
            <a:endParaRPr kumimoji="1" lang="zh-CN" altLang="en-US" sz="2000" b="1" dirty="0">
              <a:solidFill>
                <a:schemeClr val="bg1"/>
              </a:solidFill>
              <a:latin typeface="宋体" panose="02010600030101010101" pitchFamily="2" charset="-122"/>
              <a:ea typeface="宋体" panose="02010600030101010101" pitchFamily="2" charset="-122"/>
            </a:endParaRPr>
          </a:p>
        </p:txBody>
      </p:sp>
      <p:sp>
        <p:nvSpPr>
          <p:cNvPr id="14" name="TextBox 48"/>
          <p:cNvSpPr txBox="1"/>
          <p:nvPr/>
        </p:nvSpPr>
        <p:spPr>
          <a:xfrm>
            <a:off x="2658934" y="1502363"/>
            <a:ext cx="3804650" cy="1084912"/>
          </a:xfrm>
          <a:prstGeom prst="rect">
            <a:avLst/>
          </a:prstGeom>
          <a:solidFill>
            <a:schemeClr val="bg1">
              <a:alpha val="73000"/>
            </a:schemeClr>
          </a:solidFill>
          <a:ln w="19050">
            <a:solidFill>
              <a:schemeClr val="tx1"/>
            </a:solidFill>
          </a:ln>
          <a:effectLst>
            <a:softEdge rad="31750"/>
          </a:effectLst>
        </p:spPr>
        <p:txBody>
          <a:bodyPr wrap="square" lIns="68580" tIns="34290" rIns="68580" bIns="34290" rtlCol="0">
            <a:spAutoFit/>
          </a:bodyPr>
          <a:lstStyle/>
          <a:p>
            <a:pPr algn="ctr"/>
            <a:r>
              <a:rPr lang="en-US" altLang="zh-CN" sz="6600" b="1" dirty="0" smtClean="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13 </a:t>
            </a:r>
            <a:r>
              <a:rPr lang="zh-CN" altLang="en-US" sz="6600" b="1" dirty="0" smtClean="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花钟</a:t>
            </a:r>
            <a:endParaRPr lang="zh-CN" altLang="en-US" sz="66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683568" y="1131590"/>
            <a:ext cx="6647974" cy="954107"/>
          </a:xfrm>
          <a:prstGeom prst="rect">
            <a:avLst/>
          </a:prstGeom>
          <a:noFill/>
          <a:ln w="9525">
            <a:noFill/>
            <a:miter lim="800000"/>
          </a:ln>
          <a:effectLst/>
        </p:spPr>
        <p:txBody>
          <a:bodyPr wrap="none" anchor="ctr">
            <a:spAutoFit/>
          </a:bodyPr>
          <a:lstStyle/>
          <a:p>
            <a:pPr algn="l"/>
            <a:r>
              <a:rPr lang="zh-CN" altLang="en-US" sz="2800" b="1" dirty="0">
                <a:solidFill>
                  <a:srgbClr val="0000FF"/>
                </a:solidFill>
                <a:latin typeface="楷体" panose="02010609060101010101" pitchFamily="49" charset="-122"/>
                <a:ea typeface="楷体" panose="02010609060101010101" pitchFamily="49" charset="-122"/>
              </a:rPr>
              <a:t>凌晨四点，牵牛花</a:t>
            </a:r>
            <a:r>
              <a:rPr lang="zh-CN" altLang="en-US" sz="2800" b="1" dirty="0">
                <a:solidFill>
                  <a:srgbClr val="FF0000"/>
                </a:solidFill>
                <a:latin typeface="楷体" panose="02010609060101010101" pitchFamily="49" charset="-122"/>
                <a:ea typeface="楷体" panose="02010609060101010101" pitchFamily="49" charset="-122"/>
              </a:rPr>
              <a:t>吹起</a:t>
            </a:r>
            <a:r>
              <a:rPr lang="zh-CN" altLang="en-US" sz="2800" b="1" dirty="0">
                <a:solidFill>
                  <a:srgbClr val="0000FF"/>
                </a:solidFill>
                <a:latin typeface="楷体" panose="02010609060101010101" pitchFamily="49" charset="-122"/>
                <a:ea typeface="楷体" panose="02010609060101010101" pitchFamily="49" charset="-122"/>
              </a:rPr>
              <a:t>了紫色的小喇叭。</a:t>
            </a:r>
            <a:endParaRPr lang="zh-CN" altLang="en-US" sz="2800" b="1" dirty="0">
              <a:solidFill>
                <a:srgbClr val="0000FF"/>
              </a:solidFill>
              <a:latin typeface="楷体" panose="02010609060101010101" pitchFamily="49" charset="-122"/>
              <a:ea typeface="楷体" panose="02010609060101010101" pitchFamily="49" charset="-122"/>
            </a:endParaRPr>
          </a:p>
          <a:p>
            <a:pPr algn="l"/>
            <a:r>
              <a:rPr lang="zh-CN" altLang="en-US" sz="2800" dirty="0">
                <a:latin typeface="楷体" panose="02010609060101010101" pitchFamily="49" charset="-122"/>
                <a:ea typeface="楷体" panose="02010609060101010101" pitchFamily="49" charset="-122"/>
              </a:rPr>
              <a:t> </a:t>
            </a:r>
            <a:endParaRPr lang="zh-CN" altLang="en-US" sz="2800" dirty="0">
              <a:latin typeface="楷体" panose="02010609060101010101" pitchFamily="49" charset="-122"/>
              <a:ea typeface="楷体" panose="02010609060101010101" pitchFamily="49" charset="-122"/>
            </a:endParaRPr>
          </a:p>
        </p:txBody>
      </p:sp>
      <p:sp>
        <p:nvSpPr>
          <p:cNvPr id="4" name="Rectangle 4"/>
          <p:cNvSpPr>
            <a:spLocks noChangeArrowheads="1"/>
          </p:cNvSpPr>
          <p:nvPr/>
        </p:nvSpPr>
        <p:spPr bwMode="auto">
          <a:xfrm>
            <a:off x="611560" y="1635646"/>
            <a:ext cx="5929828" cy="523220"/>
          </a:xfrm>
          <a:prstGeom prst="rect">
            <a:avLst/>
          </a:prstGeom>
          <a:noFill/>
          <a:ln w="9525">
            <a:noFill/>
            <a:miter lim="800000"/>
          </a:ln>
          <a:effectLst/>
        </p:spPr>
        <p:txBody>
          <a:bodyPr wrap="none" anchor="ctr">
            <a:spAutoFit/>
          </a:bodyPr>
          <a:lstStyle/>
          <a:p>
            <a:pPr algn="l"/>
            <a:r>
              <a:rPr lang="zh-CN" altLang="en-US" sz="2800" b="1" dirty="0">
                <a:solidFill>
                  <a:srgbClr val="FF00FF"/>
                </a:solidFill>
                <a:latin typeface="楷体" panose="02010609060101010101" pitchFamily="49" charset="-122"/>
                <a:ea typeface="楷体" panose="02010609060101010101" pitchFamily="49" charset="-122"/>
              </a:rPr>
              <a:t>五点左右，艳丽的蔷薇</a:t>
            </a:r>
            <a:r>
              <a:rPr lang="zh-CN" altLang="en-US" sz="2800" b="1" dirty="0">
                <a:solidFill>
                  <a:srgbClr val="0000FF"/>
                </a:solidFill>
                <a:latin typeface="楷体" panose="02010609060101010101" pitchFamily="49" charset="-122"/>
                <a:ea typeface="楷体" panose="02010609060101010101" pitchFamily="49" charset="-122"/>
              </a:rPr>
              <a:t>绽开了笑脸</a:t>
            </a:r>
            <a:r>
              <a:rPr lang="zh-CN" altLang="en-US" sz="2800" b="1" dirty="0">
                <a:solidFill>
                  <a:srgbClr val="FF00FF"/>
                </a:solidFill>
                <a:latin typeface="楷体" panose="02010609060101010101" pitchFamily="49" charset="-122"/>
                <a:ea typeface="楷体" panose="02010609060101010101" pitchFamily="49" charset="-122"/>
              </a:rPr>
              <a:t>。</a:t>
            </a:r>
            <a:endParaRPr lang="zh-CN" altLang="en-US" sz="2800" b="1" dirty="0">
              <a:solidFill>
                <a:srgbClr val="FF00FF"/>
              </a:solidFill>
              <a:latin typeface="楷体" panose="02010609060101010101" pitchFamily="49" charset="-122"/>
              <a:ea typeface="楷体" panose="02010609060101010101" pitchFamily="49" charset="-122"/>
            </a:endParaRPr>
          </a:p>
        </p:txBody>
      </p:sp>
      <p:sp>
        <p:nvSpPr>
          <p:cNvPr id="5" name="Rectangle 5"/>
          <p:cNvSpPr>
            <a:spLocks noChangeArrowheads="1"/>
          </p:cNvSpPr>
          <p:nvPr/>
        </p:nvSpPr>
        <p:spPr bwMode="auto">
          <a:xfrm>
            <a:off x="611560" y="2264554"/>
            <a:ext cx="5052986" cy="523220"/>
          </a:xfrm>
          <a:prstGeom prst="rect">
            <a:avLst/>
          </a:prstGeom>
          <a:noFill/>
          <a:ln w="9525">
            <a:noFill/>
            <a:miter lim="800000"/>
          </a:ln>
          <a:effectLst/>
        </p:spPr>
        <p:txBody>
          <a:bodyPr wrap="none" anchor="ctr">
            <a:spAutoFit/>
          </a:bodyPr>
          <a:lstStyle/>
          <a:p>
            <a:pPr algn="l"/>
            <a:r>
              <a:rPr lang="zh-CN" altLang="en-US" sz="2800" b="1" dirty="0">
                <a:solidFill>
                  <a:srgbClr val="FF0000"/>
                </a:solidFill>
                <a:latin typeface="楷体" panose="02010609060101010101" pitchFamily="49" charset="-122"/>
                <a:ea typeface="楷体" panose="02010609060101010101" pitchFamily="49" charset="-122"/>
              </a:rPr>
              <a:t>下午三点，万寿菊</a:t>
            </a:r>
            <a:r>
              <a:rPr lang="zh-CN" altLang="en-US" sz="2800" b="1" dirty="0">
                <a:solidFill>
                  <a:srgbClr val="0000FF"/>
                </a:solidFill>
                <a:latin typeface="楷体" panose="02010609060101010101" pitchFamily="49" charset="-122"/>
                <a:ea typeface="楷体" panose="02010609060101010101" pitchFamily="49" charset="-122"/>
              </a:rPr>
              <a:t>欣然怒放</a:t>
            </a:r>
            <a:r>
              <a:rPr lang="zh-CN" altLang="en-US" sz="2800" b="1" dirty="0">
                <a:solidFill>
                  <a:srgbClr val="FF0000"/>
                </a:solidFill>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 </a:t>
            </a:r>
            <a:endParaRPr lang="zh-CN" altLang="en-US" sz="2800" dirty="0">
              <a:latin typeface="楷体" panose="02010609060101010101" pitchFamily="49" charset="-122"/>
              <a:ea typeface="楷体" panose="02010609060101010101" pitchFamily="49" charset="-122"/>
            </a:endParaRPr>
          </a:p>
        </p:txBody>
      </p:sp>
      <p:sp>
        <p:nvSpPr>
          <p:cNvPr id="6" name="Rectangle 6"/>
          <p:cNvSpPr>
            <a:spLocks noChangeArrowheads="1"/>
          </p:cNvSpPr>
          <p:nvPr/>
        </p:nvSpPr>
        <p:spPr bwMode="auto">
          <a:xfrm>
            <a:off x="656461" y="2859782"/>
            <a:ext cx="5211683" cy="523220"/>
          </a:xfrm>
          <a:prstGeom prst="rect">
            <a:avLst/>
          </a:prstGeom>
          <a:noFill/>
          <a:ln w="9525">
            <a:noFill/>
            <a:miter lim="800000"/>
          </a:ln>
          <a:effectLst/>
        </p:spPr>
        <p:txBody>
          <a:bodyPr wrap="none" anchor="ctr">
            <a:spAutoFit/>
          </a:bodyPr>
          <a:lstStyle/>
          <a:p>
            <a:pPr algn="l"/>
            <a:r>
              <a:rPr lang="zh-CN" altLang="en-US" sz="2800" b="1" dirty="0">
                <a:solidFill>
                  <a:srgbClr val="0000FF"/>
                </a:solidFill>
                <a:latin typeface="楷体" panose="02010609060101010101" pitchFamily="49" charset="-122"/>
                <a:ea typeface="楷体" panose="02010609060101010101" pitchFamily="49" charset="-122"/>
              </a:rPr>
              <a:t>昙花却在九点左右</a:t>
            </a:r>
            <a:r>
              <a:rPr lang="zh-CN" altLang="en-US" sz="2800" b="1" dirty="0">
                <a:solidFill>
                  <a:srgbClr val="FF0000"/>
                </a:solidFill>
                <a:latin typeface="楷体" panose="02010609060101010101" pitchFamily="49" charset="-122"/>
                <a:ea typeface="楷体" panose="02010609060101010101" pitchFamily="49" charset="-122"/>
              </a:rPr>
              <a:t>含笑一现</a:t>
            </a:r>
            <a:r>
              <a:rPr lang="en-US" altLang="zh-CN" sz="2800" b="1" dirty="0">
                <a:solidFill>
                  <a:srgbClr val="0000FF"/>
                </a:solidFill>
                <a:latin typeface="楷体" panose="02010609060101010101" pitchFamily="49" charset="-122"/>
                <a:ea typeface="楷体" panose="02010609060101010101" pitchFamily="49" charset="-122"/>
              </a:rPr>
              <a:t>……</a:t>
            </a:r>
            <a:endParaRPr lang="en-US" altLang="zh-CN" sz="2800" b="1" dirty="0">
              <a:solidFill>
                <a:srgbClr val="0000FF"/>
              </a:solidFill>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5102" y="381286"/>
            <a:ext cx="1161887" cy="542018"/>
          </a:xfrm>
          <a:prstGeom prst="rect">
            <a:avLst/>
          </a:prstGeom>
          <a:effectLst>
            <a:outerShdw blurRad="50800" dist="38100" dir="2700000" algn="tl" rotWithShape="0">
              <a:prstClr val="black">
                <a:alpha val="40000"/>
              </a:prstClr>
            </a:outerShdw>
          </a:effectLst>
        </p:spPr>
      </p:pic>
      <p:sp>
        <p:nvSpPr>
          <p:cNvPr id="9" name="文本框 9"/>
          <p:cNvSpPr txBox="1"/>
          <p:nvPr/>
        </p:nvSpPr>
        <p:spPr>
          <a:xfrm>
            <a:off x="520599" y="508207"/>
            <a:ext cx="760090" cy="438582"/>
          </a:xfrm>
          <a:prstGeom prst="rect">
            <a:avLst/>
          </a:prstGeom>
          <a:noFill/>
        </p:spPr>
        <p:txBody>
          <a:bodyPr wrap="square" lIns="68580" tIns="34290" rIns="68580" bIns="34290" rtlCol="0">
            <a:spAutoFit/>
          </a:bodyPr>
          <a:lstStyle/>
          <a:p>
            <a:r>
              <a:rPr lang="zh-CN" altLang="en-US" sz="2400" dirty="0" smtClean="0">
                <a:solidFill>
                  <a:schemeClr val="bg1"/>
                </a:solidFill>
                <a:latin typeface="Heiti SC Medium" pitchFamily="2" charset="-128"/>
                <a:ea typeface="Heiti SC Medium" pitchFamily="2" charset="-128"/>
              </a:rPr>
              <a:t>拟人</a:t>
            </a:r>
            <a:endParaRPr lang="zh-CN" altLang="en-US" sz="2400" dirty="0">
              <a:solidFill>
                <a:schemeClr val="bg1"/>
              </a:solidFill>
              <a:latin typeface="Heiti SC Medium" pitchFamily="2" charset="-128"/>
              <a:ea typeface="Heiti SC Medium" pitchFamily="2" charset="-128"/>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452320" y="2931790"/>
            <a:ext cx="1309667" cy="1582166"/>
          </a:xfrm>
          <a:prstGeom prst="rect">
            <a:avLst/>
          </a:prstGeom>
        </p:spPr>
      </p:pic>
      <p:sp>
        <p:nvSpPr>
          <p:cNvPr id="12" name="云形 11"/>
          <p:cNvSpPr/>
          <p:nvPr/>
        </p:nvSpPr>
        <p:spPr>
          <a:xfrm>
            <a:off x="6372200" y="1923678"/>
            <a:ext cx="2016224" cy="1008112"/>
          </a:xfrm>
          <a:prstGeom prst="cloud">
            <a:avLst/>
          </a:prstGeom>
          <a:grpFill/>
          <a:ln>
            <a:solidFill>
              <a:schemeClr val="tx1"/>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rgbClr val="FF0000"/>
                </a:solidFill>
              </a:rPr>
              <a:t>小喇叭也是比喻哦！</a:t>
            </a:r>
            <a:endParaRPr lang="zh-CN" altLang="en-US" sz="2000"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611560" y="1447199"/>
            <a:ext cx="7200798" cy="2285256"/>
            <a:chOff x="682268" y="1203602"/>
            <a:chExt cx="7022588" cy="2285256"/>
          </a:xfrm>
        </p:grpSpPr>
        <p:pic>
          <p:nvPicPr>
            <p:cNvPr id="38" name="图片 3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4862036" y="592011"/>
              <a:ext cx="2231229" cy="3454411"/>
            </a:xfrm>
            <a:prstGeom prst="rect">
              <a:avLst/>
            </a:prstGeom>
          </p:spPr>
        </p:pic>
        <p:pic>
          <p:nvPicPr>
            <p:cNvPr id="37" name="图片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5400000">
              <a:off x="1369867" y="608282"/>
              <a:ext cx="2192977" cy="3568176"/>
            </a:xfrm>
            <a:prstGeom prst="rect">
              <a:avLst/>
            </a:prstGeom>
          </p:spPr>
        </p:pic>
        <p:sp>
          <p:nvSpPr>
            <p:cNvPr id="48" name="椭圆 47"/>
            <p:cNvSpPr/>
            <p:nvPr/>
          </p:nvSpPr>
          <p:spPr>
            <a:xfrm>
              <a:off x="3796439" y="1759552"/>
              <a:ext cx="216000" cy="21600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491260" y="1759552"/>
              <a:ext cx="216000" cy="21600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空心弧 49"/>
            <p:cNvSpPr/>
            <p:nvPr/>
          </p:nvSpPr>
          <p:spPr>
            <a:xfrm>
              <a:off x="3860375" y="1649338"/>
              <a:ext cx="780143" cy="437700"/>
            </a:xfrm>
            <a:prstGeom prst="blockArc">
              <a:avLst>
                <a:gd name="adj1" fmla="val 10568588"/>
                <a:gd name="adj2" fmla="val 0"/>
                <a:gd name="adj3" fmla="val 20563"/>
              </a:avLst>
            </a:prstGeom>
            <a:solidFill>
              <a:srgbClr val="CDBA85"/>
            </a:solidFill>
            <a:ln>
              <a:solidFill>
                <a:srgbClr val="CDBA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椭圆 50"/>
            <p:cNvSpPr/>
            <p:nvPr/>
          </p:nvSpPr>
          <p:spPr>
            <a:xfrm>
              <a:off x="3782845" y="2272201"/>
              <a:ext cx="216000" cy="21600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4477666" y="2272201"/>
              <a:ext cx="216000" cy="21600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空心弧 52"/>
            <p:cNvSpPr/>
            <p:nvPr/>
          </p:nvSpPr>
          <p:spPr>
            <a:xfrm>
              <a:off x="3846781" y="2161987"/>
              <a:ext cx="780143" cy="437700"/>
            </a:xfrm>
            <a:prstGeom prst="blockArc">
              <a:avLst>
                <a:gd name="adj1" fmla="val 10568588"/>
                <a:gd name="adj2" fmla="val 0"/>
                <a:gd name="adj3" fmla="val 20563"/>
              </a:avLst>
            </a:prstGeom>
            <a:solidFill>
              <a:srgbClr val="CDBA85"/>
            </a:solidFill>
            <a:ln>
              <a:solidFill>
                <a:srgbClr val="CDBA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56"/>
            <p:cNvSpPr/>
            <p:nvPr/>
          </p:nvSpPr>
          <p:spPr>
            <a:xfrm>
              <a:off x="3782844" y="2797233"/>
              <a:ext cx="216000" cy="21600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4477665" y="2797233"/>
              <a:ext cx="216000" cy="216000"/>
            </a:xfrm>
            <a:prstGeom prst="ellipse">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空心弧 58"/>
            <p:cNvSpPr/>
            <p:nvPr/>
          </p:nvSpPr>
          <p:spPr>
            <a:xfrm>
              <a:off x="3846780" y="2687019"/>
              <a:ext cx="780143" cy="437700"/>
            </a:xfrm>
            <a:prstGeom prst="blockArc">
              <a:avLst>
                <a:gd name="adj1" fmla="val 10568588"/>
                <a:gd name="adj2" fmla="val 0"/>
                <a:gd name="adj3" fmla="val 20563"/>
              </a:avLst>
            </a:prstGeom>
            <a:solidFill>
              <a:srgbClr val="CDBA85"/>
            </a:solidFill>
            <a:ln>
              <a:solidFill>
                <a:srgbClr val="CDBA8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 name="矩形 1"/>
          <p:cNvSpPr/>
          <p:nvPr/>
        </p:nvSpPr>
        <p:spPr>
          <a:xfrm>
            <a:off x="323528" y="987574"/>
            <a:ext cx="8136904" cy="523220"/>
          </a:xfrm>
          <a:prstGeom prst="rect">
            <a:avLst/>
          </a:prstGeom>
        </p:spPr>
        <p:txBody>
          <a:bodyPr wrap="square">
            <a:spAutoFit/>
          </a:bodyPr>
          <a:lstStyle/>
          <a:p>
            <a:r>
              <a:rPr lang="zh-CN" altLang="en-US" sz="2800" dirty="0" smtClean="0">
                <a:latin typeface="黑体" panose="02010609060101010101" pitchFamily="49" charset="-122"/>
                <a:ea typeface="黑体" panose="02010609060101010101" pitchFamily="49" charset="-122"/>
              </a:rPr>
              <a:t>小讨论</a:t>
            </a:r>
            <a:r>
              <a:rPr lang="zh-CN" altLang="en-US" sz="2800" dirty="0">
                <a:latin typeface="黑体" panose="02010609060101010101" pitchFamily="49" charset="-122"/>
                <a:ea typeface="黑体" panose="02010609060101010101" pitchFamily="49" charset="-122"/>
              </a:rPr>
              <a:t>：和原句对比读</a:t>
            </a:r>
            <a:r>
              <a:rPr lang="zh-CN" altLang="en-US" sz="2800" dirty="0" smtClean="0">
                <a:latin typeface="黑体" panose="02010609060101010101" pitchFamily="49" charset="-122"/>
                <a:ea typeface="黑体" panose="02010609060101010101" pitchFamily="49" charset="-122"/>
              </a:rPr>
              <a:t>，哪句话给你印象更为深刻</a:t>
            </a:r>
            <a:r>
              <a:rPr lang="en-US" altLang="zh-CN" sz="2800" dirty="0" smtClean="0">
                <a:latin typeface="黑体" panose="02010609060101010101" pitchFamily="49" charset="-122"/>
                <a:ea typeface="黑体" panose="02010609060101010101" pitchFamily="49" charset="-122"/>
              </a:rPr>
              <a:t>?</a:t>
            </a:r>
            <a:endParaRPr lang="en-US" altLang="zh-CN" sz="2800" dirty="0">
              <a:latin typeface="黑体" panose="02010609060101010101" pitchFamily="49" charset="-122"/>
              <a:ea typeface="黑体" panose="02010609060101010101" pitchFamily="49" charset="-122"/>
            </a:endParaRPr>
          </a:p>
        </p:txBody>
      </p:sp>
      <p:grpSp>
        <p:nvGrpSpPr>
          <p:cNvPr id="19" name="组合 18"/>
          <p:cNvGrpSpPr/>
          <p:nvPr/>
        </p:nvGrpSpPr>
        <p:grpSpPr>
          <a:xfrm>
            <a:off x="3275856" y="3750434"/>
            <a:ext cx="2555777" cy="1269588"/>
            <a:chOff x="8688454" y="2056196"/>
            <a:chExt cx="1043608" cy="549508"/>
          </a:xfrm>
        </p:grpSpPr>
        <p:sp>
          <p:nvSpPr>
            <p:cNvPr id="20" name="云形 19"/>
            <p:cNvSpPr/>
            <p:nvPr/>
          </p:nvSpPr>
          <p:spPr>
            <a:xfrm>
              <a:off x="8688454" y="2056196"/>
              <a:ext cx="1043608" cy="549508"/>
            </a:xfrm>
            <a:prstGeom prst="cloud">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8803214" y="2179290"/>
              <a:ext cx="852694" cy="306390"/>
            </a:xfrm>
            <a:prstGeom prst="rect">
              <a:avLst/>
            </a:prstGeom>
            <a:noFill/>
          </p:spPr>
          <p:txBody>
            <a:bodyPr wrap="square" rtlCol="0">
              <a:spAutoFit/>
            </a:bodyPr>
            <a:lstStyle/>
            <a:p>
              <a:r>
                <a:rPr lang="zh-CN" altLang="en-US" sz="2000" b="1" dirty="0" smtClean="0">
                  <a:solidFill>
                    <a:srgbClr val="FF0000"/>
                  </a:solidFill>
                  <a:latin typeface="黑体" panose="02010609060101010101" pitchFamily="49" charset="-122"/>
                  <a:ea typeface="黑体" panose="02010609060101010101" pitchFamily="49" charset="-122"/>
                </a:rPr>
                <a:t>  生动形象，富有美感</a:t>
              </a:r>
              <a:endParaRPr lang="zh-CN" altLang="en-US" sz="2000" b="1" dirty="0">
                <a:solidFill>
                  <a:srgbClr val="FF0000"/>
                </a:solidFill>
                <a:latin typeface="黑体" panose="02010609060101010101" pitchFamily="49" charset="-122"/>
                <a:ea typeface="黑体" panose="02010609060101010101" pitchFamily="49" charset="-122"/>
              </a:endParaRPr>
            </a:p>
          </p:txBody>
        </p:sp>
      </p:grpSp>
      <p:sp>
        <p:nvSpPr>
          <p:cNvPr id="6" name="矩形 5"/>
          <p:cNvSpPr/>
          <p:nvPr/>
        </p:nvSpPr>
        <p:spPr>
          <a:xfrm>
            <a:off x="879610" y="1861383"/>
            <a:ext cx="2916829" cy="1384995"/>
          </a:xfrm>
          <a:prstGeom prst="rect">
            <a:avLst/>
          </a:prstGeom>
          <a:noFill/>
        </p:spPr>
        <p:txBody>
          <a:bodyPr wrap="square">
            <a:spAutoFit/>
          </a:bodyPr>
          <a:lstStyle/>
          <a:p>
            <a:r>
              <a:rPr lang="zh-CN" altLang="en-US" sz="2800" b="1" dirty="0" smtClean="0">
                <a:latin typeface="楷体" panose="02010609060101010101" pitchFamily="49" charset="-122"/>
                <a:ea typeface="楷体" panose="02010609060101010101" pitchFamily="49" charset="-122"/>
              </a:rPr>
              <a:t>五点左右，艳丽的蔷薇</a:t>
            </a:r>
            <a:r>
              <a:rPr lang="zh-CN" altLang="en-US" sz="2800" b="1" dirty="0" smtClean="0">
                <a:solidFill>
                  <a:srgbClr val="FF0000"/>
                </a:solidFill>
                <a:latin typeface="楷体" panose="02010609060101010101" pitchFamily="49" charset="-122"/>
                <a:ea typeface="楷体" panose="02010609060101010101" pitchFamily="49" charset="-122"/>
              </a:rPr>
              <a:t>绽开了笑脸</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16" name="矩形 15"/>
          <p:cNvSpPr/>
          <p:nvPr/>
        </p:nvSpPr>
        <p:spPr>
          <a:xfrm>
            <a:off x="4716016" y="1702002"/>
            <a:ext cx="2448272" cy="1384995"/>
          </a:xfrm>
          <a:prstGeom prst="rect">
            <a:avLst/>
          </a:prstGeom>
          <a:noFill/>
        </p:spPr>
        <p:txBody>
          <a:bodyPr wrap="square">
            <a:spAutoFit/>
          </a:bodyPr>
          <a:lstStyle/>
          <a:p>
            <a:r>
              <a:rPr lang="zh-CN" altLang="en-US" sz="2800" b="1" dirty="0" smtClean="0">
                <a:latin typeface="楷体" panose="02010609060101010101" pitchFamily="49" charset="-122"/>
                <a:ea typeface="楷体" panose="02010609060101010101" pitchFamily="49" charset="-122"/>
              </a:rPr>
              <a:t>五点左右，艳丽的蔷薇</a:t>
            </a:r>
            <a:r>
              <a:rPr lang="zh-CN" altLang="en-US" sz="2800" b="1" dirty="0" smtClean="0">
                <a:solidFill>
                  <a:srgbClr val="FF0000"/>
                </a:solidFill>
                <a:latin typeface="楷体" panose="02010609060101010101" pitchFamily="49" charset="-122"/>
                <a:ea typeface="楷体" panose="02010609060101010101" pitchFamily="49" charset="-122"/>
              </a:rPr>
              <a:t>开放了</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31" name="Freeform 24"/>
          <p:cNvSpPr/>
          <p:nvPr/>
        </p:nvSpPr>
        <p:spPr bwMode="gray">
          <a:xfrm rot="9991859" flipH="1">
            <a:off x="2355979" y="2957367"/>
            <a:ext cx="1177358" cy="1105598"/>
          </a:xfrm>
          <a:custGeom>
            <a:avLst/>
            <a:gdLst>
              <a:gd name="T0" fmla="*/ 12 w 1824"/>
              <a:gd name="T1" fmla="*/ 2464 h 2648"/>
              <a:gd name="T2" fmla="*/ 56 w 1824"/>
              <a:gd name="T3" fmla="*/ 2120 h 2648"/>
              <a:gd name="T4" fmla="*/ 124 w 1824"/>
              <a:gd name="T5" fmla="*/ 1808 h 2648"/>
              <a:gd name="T6" fmla="*/ 212 w 1824"/>
              <a:gd name="T7" fmla="*/ 1524 h 2648"/>
              <a:gd name="T8" fmla="*/ 316 w 1824"/>
              <a:gd name="T9" fmla="*/ 1270 h 2648"/>
              <a:gd name="T10" fmla="*/ 430 w 1824"/>
              <a:gd name="T11" fmla="*/ 1044 h 2648"/>
              <a:gd name="T12" fmla="*/ 550 w 1824"/>
              <a:gd name="T13" fmla="*/ 846 h 2648"/>
              <a:gd name="T14" fmla="*/ 672 w 1824"/>
              <a:gd name="T15" fmla="*/ 674 h 2648"/>
              <a:gd name="T16" fmla="*/ 792 w 1824"/>
              <a:gd name="T17" fmla="*/ 528 h 2648"/>
              <a:gd name="T18" fmla="*/ 906 w 1824"/>
              <a:gd name="T19" fmla="*/ 408 h 2648"/>
              <a:gd name="T20" fmla="*/ 1010 w 1824"/>
              <a:gd name="T21" fmla="*/ 310 h 2648"/>
              <a:gd name="T22" fmla="*/ 1096 w 1824"/>
              <a:gd name="T23" fmla="*/ 236 h 2648"/>
              <a:gd name="T24" fmla="*/ 1164 w 1824"/>
              <a:gd name="T25" fmla="*/ 184 h 2648"/>
              <a:gd name="T26" fmla="*/ 1208 w 1824"/>
              <a:gd name="T27" fmla="*/ 154 h 2648"/>
              <a:gd name="T28" fmla="*/ 1224 w 1824"/>
              <a:gd name="T29" fmla="*/ 144 h 2648"/>
              <a:gd name="T30" fmla="*/ 1728 w 1824"/>
              <a:gd name="T31" fmla="*/ 56 h 2648"/>
              <a:gd name="T32" fmla="*/ 1568 w 1824"/>
              <a:gd name="T33" fmla="*/ 328 h 2648"/>
              <a:gd name="T34" fmla="*/ 1554 w 1824"/>
              <a:gd name="T35" fmla="*/ 332 h 2648"/>
              <a:gd name="T36" fmla="*/ 1514 w 1824"/>
              <a:gd name="T37" fmla="*/ 346 h 2648"/>
              <a:gd name="T38" fmla="*/ 1452 w 1824"/>
              <a:gd name="T39" fmla="*/ 370 h 2648"/>
              <a:gd name="T40" fmla="*/ 1370 w 1824"/>
              <a:gd name="T41" fmla="*/ 410 h 2648"/>
              <a:gd name="T42" fmla="*/ 1270 w 1824"/>
              <a:gd name="T43" fmla="*/ 466 h 2648"/>
              <a:gd name="T44" fmla="*/ 1158 w 1824"/>
              <a:gd name="T45" fmla="*/ 540 h 2648"/>
              <a:gd name="T46" fmla="*/ 1034 w 1824"/>
              <a:gd name="T47" fmla="*/ 636 h 2648"/>
              <a:gd name="T48" fmla="*/ 904 w 1824"/>
              <a:gd name="T49" fmla="*/ 756 h 2648"/>
              <a:gd name="T50" fmla="*/ 770 w 1824"/>
              <a:gd name="T51" fmla="*/ 900 h 2648"/>
              <a:gd name="T52" fmla="*/ 632 w 1824"/>
              <a:gd name="T53" fmla="*/ 1076 h 2648"/>
              <a:gd name="T54" fmla="*/ 498 w 1824"/>
              <a:gd name="T55" fmla="*/ 1280 h 2648"/>
              <a:gd name="T56" fmla="*/ 370 w 1824"/>
              <a:gd name="T57" fmla="*/ 1518 h 2648"/>
              <a:gd name="T58" fmla="*/ 248 w 1824"/>
              <a:gd name="T59" fmla="*/ 1792 h 2648"/>
              <a:gd name="T60" fmla="*/ 138 w 1824"/>
              <a:gd name="T61" fmla="*/ 2104 h 2648"/>
              <a:gd name="T62" fmla="*/ 42 w 1824"/>
              <a:gd name="T63" fmla="*/ 2456 h 2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4" h="2648">
                <a:moveTo>
                  <a:pt x="0" y="2648"/>
                </a:moveTo>
                <a:lnTo>
                  <a:pt x="12" y="2464"/>
                </a:lnTo>
                <a:lnTo>
                  <a:pt x="32" y="2288"/>
                </a:lnTo>
                <a:lnTo>
                  <a:pt x="56" y="2120"/>
                </a:lnTo>
                <a:lnTo>
                  <a:pt x="88" y="1960"/>
                </a:lnTo>
                <a:lnTo>
                  <a:pt x="124" y="1808"/>
                </a:lnTo>
                <a:lnTo>
                  <a:pt x="166" y="1662"/>
                </a:lnTo>
                <a:lnTo>
                  <a:pt x="212" y="1524"/>
                </a:lnTo>
                <a:lnTo>
                  <a:pt x="262" y="1394"/>
                </a:lnTo>
                <a:lnTo>
                  <a:pt x="316" y="1270"/>
                </a:lnTo>
                <a:lnTo>
                  <a:pt x="372" y="1154"/>
                </a:lnTo>
                <a:lnTo>
                  <a:pt x="430" y="1044"/>
                </a:lnTo>
                <a:lnTo>
                  <a:pt x="490" y="942"/>
                </a:lnTo>
                <a:lnTo>
                  <a:pt x="550" y="846"/>
                </a:lnTo>
                <a:lnTo>
                  <a:pt x="612" y="758"/>
                </a:lnTo>
                <a:lnTo>
                  <a:pt x="672" y="674"/>
                </a:lnTo>
                <a:lnTo>
                  <a:pt x="734" y="598"/>
                </a:lnTo>
                <a:lnTo>
                  <a:pt x="792" y="528"/>
                </a:lnTo>
                <a:lnTo>
                  <a:pt x="850" y="464"/>
                </a:lnTo>
                <a:lnTo>
                  <a:pt x="906" y="408"/>
                </a:lnTo>
                <a:lnTo>
                  <a:pt x="960" y="356"/>
                </a:lnTo>
                <a:lnTo>
                  <a:pt x="1010" y="310"/>
                </a:lnTo>
                <a:lnTo>
                  <a:pt x="1056" y="270"/>
                </a:lnTo>
                <a:lnTo>
                  <a:pt x="1096" y="236"/>
                </a:lnTo>
                <a:lnTo>
                  <a:pt x="1134" y="208"/>
                </a:lnTo>
                <a:lnTo>
                  <a:pt x="1164" y="184"/>
                </a:lnTo>
                <a:lnTo>
                  <a:pt x="1190" y="166"/>
                </a:lnTo>
                <a:lnTo>
                  <a:pt x="1208" y="154"/>
                </a:lnTo>
                <a:lnTo>
                  <a:pt x="1220" y="146"/>
                </a:lnTo>
                <a:lnTo>
                  <a:pt x="1224" y="144"/>
                </a:lnTo>
                <a:lnTo>
                  <a:pt x="848" y="0"/>
                </a:lnTo>
                <a:lnTo>
                  <a:pt x="1728" y="56"/>
                </a:lnTo>
                <a:lnTo>
                  <a:pt x="1824" y="480"/>
                </a:lnTo>
                <a:lnTo>
                  <a:pt x="1568" y="328"/>
                </a:lnTo>
                <a:lnTo>
                  <a:pt x="1564" y="328"/>
                </a:lnTo>
                <a:lnTo>
                  <a:pt x="1554" y="332"/>
                </a:lnTo>
                <a:lnTo>
                  <a:pt x="1538" y="338"/>
                </a:lnTo>
                <a:lnTo>
                  <a:pt x="1514" y="346"/>
                </a:lnTo>
                <a:lnTo>
                  <a:pt x="1486" y="356"/>
                </a:lnTo>
                <a:lnTo>
                  <a:pt x="1452" y="370"/>
                </a:lnTo>
                <a:lnTo>
                  <a:pt x="1412" y="388"/>
                </a:lnTo>
                <a:lnTo>
                  <a:pt x="1370" y="410"/>
                </a:lnTo>
                <a:lnTo>
                  <a:pt x="1322" y="436"/>
                </a:lnTo>
                <a:lnTo>
                  <a:pt x="1270" y="466"/>
                </a:lnTo>
                <a:lnTo>
                  <a:pt x="1216" y="500"/>
                </a:lnTo>
                <a:lnTo>
                  <a:pt x="1158" y="540"/>
                </a:lnTo>
                <a:lnTo>
                  <a:pt x="1098" y="584"/>
                </a:lnTo>
                <a:lnTo>
                  <a:pt x="1034" y="636"/>
                </a:lnTo>
                <a:lnTo>
                  <a:pt x="970" y="692"/>
                </a:lnTo>
                <a:lnTo>
                  <a:pt x="904" y="756"/>
                </a:lnTo>
                <a:lnTo>
                  <a:pt x="836" y="824"/>
                </a:lnTo>
                <a:lnTo>
                  <a:pt x="770" y="900"/>
                </a:lnTo>
                <a:lnTo>
                  <a:pt x="700" y="984"/>
                </a:lnTo>
                <a:lnTo>
                  <a:pt x="632" y="1076"/>
                </a:lnTo>
                <a:lnTo>
                  <a:pt x="566" y="1174"/>
                </a:lnTo>
                <a:lnTo>
                  <a:pt x="498" y="1280"/>
                </a:lnTo>
                <a:lnTo>
                  <a:pt x="434" y="1394"/>
                </a:lnTo>
                <a:lnTo>
                  <a:pt x="370" y="1518"/>
                </a:lnTo>
                <a:lnTo>
                  <a:pt x="308" y="1650"/>
                </a:lnTo>
                <a:lnTo>
                  <a:pt x="248" y="1792"/>
                </a:lnTo>
                <a:lnTo>
                  <a:pt x="192" y="1944"/>
                </a:lnTo>
                <a:lnTo>
                  <a:pt x="138" y="2104"/>
                </a:lnTo>
                <a:lnTo>
                  <a:pt x="88" y="2274"/>
                </a:lnTo>
                <a:lnTo>
                  <a:pt x="42" y="2456"/>
                </a:lnTo>
                <a:lnTo>
                  <a:pt x="0" y="2648"/>
                </a:lnTo>
                <a:close/>
              </a:path>
            </a:pathLst>
          </a:custGeom>
          <a:solidFill>
            <a:schemeClr val="tx2">
              <a:lumMod val="60000"/>
              <a:lumOff val="40000"/>
            </a:schemeClr>
          </a:solidFill>
          <a:ln>
            <a:noFill/>
          </a:ln>
        </p:spPr>
        <p:txBody>
          <a:bodyPr/>
          <a:lstStyle/>
          <a:p>
            <a:endParaRPr lang="zh-CN" altLang="en-US"/>
          </a:p>
        </p:txBody>
      </p:sp>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5102" y="411510"/>
            <a:ext cx="1161887" cy="542018"/>
          </a:xfrm>
          <a:prstGeom prst="rect">
            <a:avLst/>
          </a:prstGeom>
          <a:effectLst>
            <a:outerShdw blurRad="50800" dist="38100" dir="2700000" algn="tl" rotWithShape="0">
              <a:prstClr val="black">
                <a:alpha val="40000"/>
              </a:prstClr>
            </a:outerShdw>
          </a:effectLst>
        </p:spPr>
      </p:pic>
      <p:sp>
        <p:nvSpPr>
          <p:cNvPr id="28" name="文本框 9"/>
          <p:cNvSpPr txBox="1"/>
          <p:nvPr/>
        </p:nvSpPr>
        <p:spPr>
          <a:xfrm>
            <a:off x="520599" y="538431"/>
            <a:ext cx="760090" cy="438582"/>
          </a:xfrm>
          <a:prstGeom prst="rect">
            <a:avLst/>
          </a:prstGeom>
          <a:noFill/>
        </p:spPr>
        <p:txBody>
          <a:bodyPr wrap="square" lIns="68580" tIns="34290" rIns="68580" bIns="34290" rtlCol="0">
            <a:spAutoFit/>
          </a:bodyPr>
          <a:lstStyle/>
          <a:p>
            <a:r>
              <a:rPr lang="zh-CN" altLang="en-US" sz="2400" dirty="0" smtClean="0">
                <a:solidFill>
                  <a:schemeClr val="bg1"/>
                </a:solidFill>
                <a:latin typeface="Heiti SC Medium" pitchFamily="2" charset="-128"/>
                <a:ea typeface="Heiti SC Medium" pitchFamily="2" charset="-128"/>
              </a:rPr>
              <a:t>拟人</a:t>
            </a:r>
            <a:endParaRPr lang="zh-CN" altLang="en-US" sz="2400" dirty="0">
              <a:solidFill>
                <a:schemeClr val="bg1"/>
              </a:solidFill>
              <a:latin typeface="Heiti SC Medium" pitchFamily="2" charset="-128"/>
              <a:ea typeface="Heiti SC Medium" pitchFamily="2" charset="-128"/>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3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576386" y="1491630"/>
            <a:ext cx="5940499" cy="584775"/>
          </a:xfrm>
          <a:prstGeom prst="rect">
            <a:avLst/>
          </a:prstGeom>
          <a:noFill/>
          <a:ln w="9525">
            <a:noFill/>
            <a:miter lim="800000"/>
          </a:ln>
          <a:effectLst/>
        </p:spPr>
        <p:txBody>
          <a:bodyPr wrap="square">
            <a:spAutoFit/>
          </a:bodyPr>
          <a:lstStyle/>
          <a:p>
            <a:r>
              <a:rPr lang="zh-CN" altLang="en-US" sz="3200" b="1" dirty="0" smtClean="0">
                <a:latin typeface="楷体" panose="02010609060101010101" pitchFamily="49" charset="-122"/>
                <a:ea typeface="楷体" panose="02010609060101010101" pitchFamily="49" charset="-122"/>
              </a:rPr>
              <a:t>下午三点，万寿菊</a:t>
            </a:r>
            <a:r>
              <a:rPr lang="zh-CN" altLang="en-US" sz="3200" b="1" dirty="0" smtClean="0">
                <a:solidFill>
                  <a:srgbClr val="FF0000"/>
                </a:solidFill>
                <a:latin typeface="楷体" panose="02010609060101010101" pitchFamily="49" charset="-122"/>
                <a:ea typeface="楷体" panose="02010609060101010101" pitchFamily="49" charset="-122"/>
              </a:rPr>
              <a:t>欣然怒放</a:t>
            </a:r>
            <a:r>
              <a:rPr lang="zh-CN" altLang="en-US" sz="3200" b="1" dirty="0" smtClean="0">
                <a:latin typeface="楷体" panose="02010609060101010101" pitchFamily="49" charset="-122"/>
                <a:ea typeface="楷体" panose="02010609060101010101" pitchFamily="49" charset="-122"/>
              </a:rPr>
              <a:t>。</a:t>
            </a:r>
            <a:r>
              <a:rPr lang="zh-CN" altLang="en-US" sz="3200" dirty="0" smtClean="0">
                <a:latin typeface="楷体" panose="02010609060101010101" pitchFamily="49" charset="-122"/>
                <a:ea typeface="楷体" panose="02010609060101010101" pitchFamily="49" charset="-122"/>
              </a:rPr>
              <a:t> </a:t>
            </a:r>
            <a:endParaRPr lang="zh-CN" altLang="en-US" sz="3200" dirty="0">
              <a:latin typeface="楷体" panose="02010609060101010101" pitchFamily="49" charset="-122"/>
              <a:ea typeface="楷体" panose="02010609060101010101" pitchFamily="49" charset="-122"/>
            </a:endParaRPr>
          </a:p>
        </p:txBody>
      </p:sp>
      <p:sp>
        <p:nvSpPr>
          <p:cNvPr id="3" name="Text Box 7"/>
          <p:cNvSpPr txBox="1">
            <a:spLocks noChangeArrowheads="1"/>
          </p:cNvSpPr>
          <p:nvPr/>
        </p:nvSpPr>
        <p:spPr bwMode="auto">
          <a:xfrm>
            <a:off x="576386" y="2220421"/>
            <a:ext cx="8820150" cy="641714"/>
          </a:xfrm>
          <a:prstGeom prst="rect">
            <a:avLst/>
          </a:prstGeom>
          <a:noFill/>
          <a:ln w="9525">
            <a:noFill/>
            <a:miter lim="800000"/>
          </a:ln>
          <a:effectLst/>
        </p:spPr>
        <p:txBody>
          <a:bodyPr>
            <a:spAutoFit/>
          </a:bodyPr>
          <a:lstStyle/>
          <a:p>
            <a:pPr>
              <a:lnSpc>
                <a:spcPct val="130000"/>
              </a:lnSpc>
            </a:pPr>
            <a:r>
              <a:rPr lang="zh-CN" altLang="en-US" sz="3200" b="1" dirty="0" smtClean="0">
                <a:latin typeface="楷体" panose="02010609060101010101" pitchFamily="49" charset="-122"/>
                <a:ea typeface="楷体" panose="02010609060101010101" pitchFamily="49" charset="-122"/>
              </a:rPr>
              <a:t>早上起床，</a:t>
            </a:r>
            <a:r>
              <a:rPr lang="en-US" altLang="zh-CN" sz="3200" b="1" dirty="0" smtClean="0">
                <a:latin typeface="楷体" panose="02010609060101010101" pitchFamily="49" charset="-122"/>
                <a:ea typeface="楷体" panose="02010609060101010101" pitchFamily="49" charset="-122"/>
              </a:rPr>
              <a:t>_______________________</a:t>
            </a:r>
            <a:r>
              <a:rPr lang="zh-CN" altLang="en-US" sz="3200" b="1" dirty="0" smtClean="0">
                <a:latin typeface="楷体" panose="02010609060101010101" pitchFamily="49" charset="-122"/>
                <a:ea typeface="楷体" panose="02010609060101010101" pitchFamily="49" charset="-122"/>
              </a:rPr>
              <a:t>。</a:t>
            </a:r>
            <a:endParaRPr lang="en-US" altLang="zh-CN" sz="3200" b="1" dirty="0">
              <a:latin typeface="楷体" panose="02010609060101010101" pitchFamily="49" charset="-122"/>
              <a:ea typeface="楷体" panose="02010609060101010101" pitchFamily="49" charset="-122"/>
            </a:endParaRPr>
          </a:p>
        </p:txBody>
      </p:sp>
      <p:sp>
        <p:nvSpPr>
          <p:cNvPr id="5" name="矩形 4"/>
          <p:cNvSpPr>
            <a:spLocks noChangeArrowheads="1"/>
          </p:cNvSpPr>
          <p:nvPr/>
        </p:nvSpPr>
        <p:spPr bwMode="auto">
          <a:xfrm>
            <a:off x="3312368" y="2291858"/>
            <a:ext cx="2646878" cy="584775"/>
          </a:xfrm>
          <a:prstGeom prst="rect">
            <a:avLst/>
          </a:prstGeom>
          <a:noFill/>
          <a:ln w="9525">
            <a:noFill/>
            <a:miter lim="800000"/>
          </a:ln>
        </p:spPr>
        <p:txBody>
          <a:bodyPr wrap="none">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太阳露出笑脸</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6" name="Text Box 7"/>
          <p:cNvSpPr txBox="1">
            <a:spLocks noChangeArrowheads="1"/>
          </p:cNvSpPr>
          <p:nvPr/>
        </p:nvSpPr>
        <p:spPr bwMode="auto">
          <a:xfrm>
            <a:off x="576386" y="3149114"/>
            <a:ext cx="8820150" cy="641714"/>
          </a:xfrm>
          <a:prstGeom prst="rect">
            <a:avLst/>
          </a:prstGeom>
          <a:noFill/>
          <a:ln w="9525">
            <a:noFill/>
            <a:miter lim="800000"/>
          </a:ln>
          <a:effectLst/>
        </p:spPr>
        <p:txBody>
          <a:bodyPr>
            <a:spAutoFit/>
          </a:bodyPr>
          <a:lstStyle/>
          <a:p>
            <a:pPr eaLnBrk="1" hangingPunct="1">
              <a:lnSpc>
                <a:spcPct val="130000"/>
              </a:lnSpc>
            </a:pPr>
            <a:r>
              <a:rPr lang="zh-CN" altLang="en-US" sz="3200" b="1" dirty="0" smtClean="0">
                <a:latin typeface="楷体" panose="02010609060101010101" pitchFamily="49" charset="-122"/>
                <a:ea typeface="楷体" panose="02010609060101010101" pitchFamily="49" charset="-122"/>
              </a:rPr>
              <a:t>夜晚的天空，</a:t>
            </a:r>
            <a:r>
              <a:rPr lang="en-US" altLang="zh-CN" sz="3200" b="1" dirty="0" smtClean="0">
                <a:latin typeface="楷体" panose="02010609060101010101" pitchFamily="49" charset="-122"/>
                <a:ea typeface="楷体" panose="02010609060101010101" pitchFamily="49" charset="-122"/>
              </a:rPr>
              <a:t>_______________________</a:t>
            </a:r>
            <a:r>
              <a:rPr lang="zh-CN" altLang="en-US" sz="3200" b="1" dirty="0" smtClean="0">
                <a:latin typeface="楷体" panose="02010609060101010101" pitchFamily="49" charset="-122"/>
                <a:ea typeface="楷体" panose="02010609060101010101" pitchFamily="49" charset="-122"/>
              </a:rPr>
              <a:t>。</a:t>
            </a:r>
            <a:endParaRPr lang="en-US" altLang="zh-CN" sz="3200" b="1" dirty="0">
              <a:latin typeface="楷体" panose="02010609060101010101" pitchFamily="49" charset="-122"/>
              <a:ea typeface="楷体" panose="02010609060101010101" pitchFamily="49" charset="-122"/>
            </a:endParaRPr>
          </a:p>
        </p:txBody>
      </p:sp>
      <p:sp>
        <p:nvSpPr>
          <p:cNvPr id="8" name="矩形 7"/>
          <p:cNvSpPr>
            <a:spLocks noChangeArrowheads="1"/>
          </p:cNvSpPr>
          <p:nvPr/>
        </p:nvSpPr>
        <p:spPr bwMode="auto">
          <a:xfrm>
            <a:off x="3528392" y="3149114"/>
            <a:ext cx="2656496" cy="584775"/>
          </a:xfrm>
          <a:prstGeom prst="rect">
            <a:avLst/>
          </a:prstGeom>
          <a:noFill/>
          <a:ln w="9525">
            <a:noFill/>
            <a:miter lim="800000"/>
          </a:ln>
        </p:spPr>
        <p:txBody>
          <a:bodyPr wrap="none">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星星眨着眼睛</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4" name="矩形 3"/>
          <p:cNvSpPr/>
          <p:nvPr/>
        </p:nvSpPr>
        <p:spPr>
          <a:xfrm>
            <a:off x="467544" y="483518"/>
            <a:ext cx="4873450" cy="652486"/>
          </a:xfrm>
          <a:prstGeom prst="rect">
            <a:avLst/>
          </a:prstGeom>
        </p:spPr>
        <p:txBody>
          <a:bodyPr wrap="none">
            <a:spAutoFit/>
          </a:bodyPr>
          <a:lstStyle/>
          <a:p>
            <a:pPr>
              <a:lnSpc>
                <a:spcPct val="130000"/>
              </a:lnSpc>
              <a:spcBef>
                <a:spcPct val="50000"/>
              </a:spcBef>
            </a:pPr>
            <a:r>
              <a:rPr lang="zh-CN" altLang="en-US" sz="2800" b="1" dirty="0">
                <a:latin typeface="黑体" panose="02010609060101010101" pitchFamily="49" charset="-122"/>
                <a:ea typeface="黑体" panose="02010609060101010101" pitchFamily="49" charset="-122"/>
              </a:rPr>
              <a:t>仿照例句：读一读，写一写。</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73029" y="913239"/>
            <a:ext cx="3168352" cy="3416320"/>
          </a:xfrm>
          <a:prstGeom prst="rect">
            <a:avLst/>
          </a:prstGeom>
          <a:solidFill>
            <a:schemeClr val="accent2">
              <a:lumMod val="20000"/>
              <a:lumOff val="80000"/>
            </a:schemeClr>
          </a:solid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    下面我们一起来试着背一背这一自然段吧。背诵的时候要找到规律；这段话是按照花儿开放的时间顺序安排的，注意关键词语。</a:t>
            </a:r>
            <a:r>
              <a:rPr lang="zh-CN" altLang="en-US" sz="2400" b="1" dirty="0">
                <a:latin typeface="宋体" panose="02010600030101010101" pitchFamily="2" charset="-122"/>
                <a:ea typeface="宋体" panose="02010600030101010101" pitchFamily="2" charset="-122"/>
              </a:rPr>
              <a:t>（</a:t>
            </a:r>
            <a:r>
              <a:rPr lang="zh-CN" altLang="en-US" sz="2400" b="1" dirty="0">
                <a:solidFill>
                  <a:srgbClr val="C00000"/>
                </a:solidFill>
                <a:latin typeface="宋体" panose="02010600030101010101" pitchFamily="2" charset="-122"/>
                <a:ea typeface="宋体" panose="02010600030101010101" pitchFamily="2" charset="-122"/>
              </a:rPr>
              <a:t>课后第一题</a:t>
            </a:r>
            <a:r>
              <a:rPr lang="zh-CN" altLang="en-US" sz="2400" b="1" dirty="0">
                <a:latin typeface="宋体" panose="02010600030101010101" pitchFamily="2" charset="-122"/>
                <a:ea typeface="宋体" panose="02010600030101010101" pitchFamily="2" charset="-122"/>
              </a:rPr>
              <a:t>）</a:t>
            </a:r>
            <a:endParaRPr lang="zh-CN" altLang="en-US" sz="2400" b="1" dirty="0">
              <a:latin typeface="宋体" panose="02010600030101010101" pitchFamily="2" charset="-122"/>
              <a:ea typeface="宋体" panose="02010600030101010101" pitchFamily="2" charset="-122"/>
            </a:endParaRPr>
          </a:p>
          <a:p>
            <a:endParaRPr lang="en-US" altLang="zh-CN" sz="2400" dirty="0" smtClean="0">
              <a:latin typeface="楷体" panose="02010609060101010101" pitchFamily="49" charset="-122"/>
              <a:ea typeface="楷体" panose="02010609060101010101" pitchFamily="49" charset="-122"/>
            </a:endParaRPr>
          </a:p>
        </p:txBody>
      </p:sp>
      <p:sp>
        <p:nvSpPr>
          <p:cNvPr id="11" name="矩形 10"/>
          <p:cNvSpPr/>
          <p:nvPr/>
        </p:nvSpPr>
        <p:spPr>
          <a:xfrm>
            <a:off x="6300192" y="699542"/>
            <a:ext cx="1415772" cy="461665"/>
          </a:xfrm>
          <a:prstGeom prst="rect">
            <a:avLst/>
          </a:prstGeom>
        </p:spPr>
        <p:txBody>
          <a:bodyPr wrap="none">
            <a:spAutoFit/>
          </a:bodyPr>
          <a:lstStyle/>
          <a:p>
            <a:r>
              <a:rPr lang="zh-CN" altLang="en-US" sz="2400" b="1" dirty="0" smtClean="0">
                <a:latin typeface="楷体" panose="02010609060101010101" pitchFamily="49" charset="-122"/>
                <a:ea typeface="楷体" panose="02010609060101010101" pitchFamily="49" charset="-122"/>
              </a:rPr>
              <a:t>一天之内</a:t>
            </a:r>
            <a:endParaRPr lang="zh-CN" altLang="en-US" sz="2400" b="1" dirty="0"/>
          </a:p>
        </p:txBody>
      </p:sp>
      <p:sp>
        <p:nvSpPr>
          <p:cNvPr id="12" name="矩形 11"/>
          <p:cNvSpPr/>
          <p:nvPr/>
        </p:nvSpPr>
        <p:spPr>
          <a:xfrm>
            <a:off x="7020272" y="1203598"/>
            <a:ext cx="1415772" cy="461665"/>
          </a:xfrm>
          <a:prstGeom prst="rect">
            <a:avLst/>
          </a:prstGeom>
          <a:solidFill>
            <a:srgbClr val="92D050"/>
          </a:solidFill>
        </p:spPr>
        <p:txBody>
          <a:bodyPr wrap="none">
            <a:spAutoFit/>
          </a:bodyPr>
          <a:lstStyle/>
          <a:p>
            <a:r>
              <a:rPr lang="zh-CN" altLang="en-US" sz="2400" dirty="0" smtClean="0">
                <a:latin typeface="楷体" panose="02010609060101010101" pitchFamily="49" charset="-122"/>
                <a:ea typeface="楷体" panose="02010609060101010101" pitchFamily="49" charset="-122"/>
              </a:rPr>
              <a:t>四点</a:t>
            </a:r>
            <a:r>
              <a:rPr lang="en-US" altLang="zh-CN" sz="2400" dirty="0" smtClean="0">
                <a:latin typeface="楷体" panose="02010609060101010101" pitchFamily="49" charset="-122"/>
                <a:ea typeface="楷体" panose="02010609060101010101" pitchFamily="49" charset="-122"/>
              </a:rPr>
              <a:t>……</a:t>
            </a:r>
            <a:endParaRPr lang="en-US" altLang="zh-CN" sz="2400" dirty="0" smtClean="0">
              <a:latin typeface="楷体" panose="02010609060101010101" pitchFamily="49" charset="-122"/>
              <a:ea typeface="楷体" panose="02010609060101010101" pitchFamily="49" charset="-122"/>
            </a:endParaRPr>
          </a:p>
        </p:txBody>
      </p:sp>
      <p:sp>
        <p:nvSpPr>
          <p:cNvPr id="13" name="矩形 12"/>
          <p:cNvSpPr/>
          <p:nvPr/>
        </p:nvSpPr>
        <p:spPr>
          <a:xfrm>
            <a:off x="4988947" y="1563638"/>
            <a:ext cx="2031325" cy="461665"/>
          </a:xfrm>
          <a:prstGeom prst="rect">
            <a:avLst/>
          </a:prstGeom>
          <a:solidFill>
            <a:srgbClr val="92D050"/>
          </a:solidFill>
        </p:spPr>
        <p:txBody>
          <a:bodyPr wrap="none">
            <a:spAutoFit/>
          </a:bodyPr>
          <a:lstStyle/>
          <a:p>
            <a:r>
              <a:rPr lang="zh-CN" altLang="en-US" sz="2400" dirty="0" smtClean="0">
                <a:latin typeface="楷体" panose="02010609060101010101" pitchFamily="49" charset="-122"/>
                <a:ea typeface="楷体" panose="02010609060101010101" pitchFamily="49" charset="-122"/>
              </a:rPr>
              <a:t>五点左右</a:t>
            </a:r>
            <a:r>
              <a:rPr lang="en-US" altLang="zh-CN" sz="2400" dirty="0" smtClean="0">
                <a:latin typeface="楷体" panose="02010609060101010101" pitchFamily="49" charset="-122"/>
                <a:ea typeface="楷体" panose="02010609060101010101" pitchFamily="49" charset="-122"/>
              </a:rPr>
              <a:t>……</a:t>
            </a:r>
            <a:endParaRPr lang="en-US" altLang="zh-CN" sz="2400" dirty="0" smtClean="0">
              <a:latin typeface="楷体" panose="02010609060101010101" pitchFamily="49" charset="-122"/>
              <a:ea typeface="楷体" panose="02010609060101010101" pitchFamily="49" charset="-122"/>
            </a:endParaRPr>
          </a:p>
        </p:txBody>
      </p:sp>
      <p:sp>
        <p:nvSpPr>
          <p:cNvPr id="14" name="矩形 13"/>
          <p:cNvSpPr/>
          <p:nvPr/>
        </p:nvSpPr>
        <p:spPr>
          <a:xfrm>
            <a:off x="7020272" y="1851670"/>
            <a:ext cx="1415772" cy="461665"/>
          </a:xfrm>
          <a:prstGeom prst="rect">
            <a:avLst/>
          </a:prstGeom>
          <a:solidFill>
            <a:srgbClr val="92D050"/>
          </a:solidFill>
        </p:spPr>
        <p:txBody>
          <a:bodyPr wrap="none">
            <a:spAutoFit/>
          </a:bodyPr>
          <a:lstStyle/>
          <a:p>
            <a:r>
              <a:rPr lang="zh-CN" altLang="en-US" sz="2400" dirty="0" smtClean="0">
                <a:latin typeface="楷体" panose="02010609060101010101" pitchFamily="49" charset="-122"/>
                <a:ea typeface="楷体" panose="02010609060101010101" pitchFamily="49" charset="-122"/>
              </a:rPr>
              <a:t>七点</a:t>
            </a:r>
            <a:r>
              <a:rPr lang="en-US" altLang="zh-CN" sz="2400" dirty="0" smtClean="0">
                <a:latin typeface="楷体" panose="02010609060101010101" pitchFamily="49" charset="-122"/>
                <a:ea typeface="楷体" panose="02010609060101010101" pitchFamily="49" charset="-122"/>
              </a:rPr>
              <a:t>……</a:t>
            </a:r>
            <a:endParaRPr lang="en-US" altLang="zh-CN" sz="2400" dirty="0" smtClean="0">
              <a:latin typeface="楷体" panose="02010609060101010101" pitchFamily="49" charset="-122"/>
              <a:ea typeface="楷体" panose="02010609060101010101" pitchFamily="49" charset="-122"/>
            </a:endParaRPr>
          </a:p>
        </p:txBody>
      </p:sp>
      <p:sp>
        <p:nvSpPr>
          <p:cNvPr id="15" name="矩形 14"/>
          <p:cNvSpPr/>
          <p:nvPr/>
        </p:nvSpPr>
        <p:spPr>
          <a:xfrm>
            <a:off x="4681170" y="2211710"/>
            <a:ext cx="2339102" cy="461665"/>
          </a:xfrm>
          <a:prstGeom prst="rect">
            <a:avLst/>
          </a:prstGeom>
          <a:solidFill>
            <a:srgbClr val="92D050"/>
          </a:solidFill>
        </p:spPr>
        <p:txBody>
          <a:bodyPr wrap="square">
            <a:spAutoFit/>
          </a:bodyPr>
          <a:lstStyle/>
          <a:p>
            <a:r>
              <a:rPr lang="zh-CN" altLang="en-US" sz="2400" dirty="0" smtClean="0">
                <a:latin typeface="楷体" panose="02010609060101010101" pitchFamily="49" charset="-122"/>
                <a:ea typeface="楷体" panose="02010609060101010101" pitchFamily="49" charset="-122"/>
              </a:rPr>
              <a:t>十二点左右</a:t>
            </a:r>
            <a:r>
              <a:rPr lang="en-US" altLang="zh-CN" sz="2400" dirty="0" smtClean="0">
                <a:latin typeface="楷体" panose="02010609060101010101" pitchFamily="49" charset="-122"/>
                <a:ea typeface="楷体" panose="02010609060101010101" pitchFamily="49" charset="-122"/>
              </a:rPr>
              <a:t>……</a:t>
            </a:r>
            <a:endParaRPr lang="en-US" altLang="zh-CN" sz="2400" dirty="0" smtClean="0">
              <a:latin typeface="楷体" panose="02010609060101010101" pitchFamily="49" charset="-122"/>
              <a:ea typeface="楷体" panose="02010609060101010101" pitchFamily="49" charset="-122"/>
            </a:endParaRPr>
          </a:p>
        </p:txBody>
      </p:sp>
      <p:sp>
        <p:nvSpPr>
          <p:cNvPr id="16" name="矩形 15"/>
          <p:cNvSpPr/>
          <p:nvPr/>
        </p:nvSpPr>
        <p:spPr>
          <a:xfrm>
            <a:off x="7020272" y="2499742"/>
            <a:ext cx="1415772" cy="461665"/>
          </a:xfrm>
          <a:prstGeom prst="rect">
            <a:avLst/>
          </a:prstGeom>
          <a:solidFill>
            <a:srgbClr val="00B050"/>
          </a:solidFill>
        </p:spPr>
        <p:txBody>
          <a:bodyPr wrap="none">
            <a:spAutoFit/>
          </a:bodyPr>
          <a:lstStyle/>
          <a:p>
            <a:r>
              <a:rPr lang="zh-CN" altLang="en-US" sz="2400" dirty="0" smtClean="0">
                <a:latin typeface="楷体" panose="02010609060101010101" pitchFamily="49" charset="-122"/>
                <a:ea typeface="楷体" panose="02010609060101010101" pitchFamily="49" charset="-122"/>
              </a:rPr>
              <a:t>三点</a:t>
            </a:r>
            <a:r>
              <a:rPr lang="en-US" altLang="zh-CN" sz="2400" dirty="0" smtClean="0">
                <a:latin typeface="楷体" panose="02010609060101010101" pitchFamily="49" charset="-122"/>
                <a:ea typeface="楷体" panose="02010609060101010101" pitchFamily="49" charset="-122"/>
              </a:rPr>
              <a:t>……</a:t>
            </a:r>
            <a:endParaRPr lang="en-US" altLang="zh-CN" sz="2400" dirty="0" smtClean="0">
              <a:latin typeface="楷体" panose="02010609060101010101" pitchFamily="49" charset="-122"/>
              <a:ea typeface="楷体" panose="02010609060101010101" pitchFamily="49" charset="-122"/>
            </a:endParaRPr>
          </a:p>
        </p:txBody>
      </p:sp>
      <p:sp>
        <p:nvSpPr>
          <p:cNvPr id="17" name="矩形 16"/>
          <p:cNvSpPr/>
          <p:nvPr/>
        </p:nvSpPr>
        <p:spPr>
          <a:xfrm>
            <a:off x="5604500" y="2859782"/>
            <a:ext cx="1415772" cy="461665"/>
          </a:xfrm>
          <a:prstGeom prst="rect">
            <a:avLst/>
          </a:prstGeom>
          <a:solidFill>
            <a:srgbClr val="00B050"/>
          </a:solidFill>
        </p:spPr>
        <p:txBody>
          <a:bodyPr wrap="none">
            <a:spAutoFit/>
          </a:bodyPr>
          <a:lstStyle/>
          <a:p>
            <a:r>
              <a:rPr lang="zh-CN" altLang="en-US" sz="2400" dirty="0" smtClean="0">
                <a:latin typeface="楷体" panose="02010609060101010101" pitchFamily="49" charset="-122"/>
                <a:ea typeface="楷体" panose="02010609060101010101" pitchFamily="49" charset="-122"/>
              </a:rPr>
              <a:t>六点</a:t>
            </a:r>
            <a:r>
              <a:rPr lang="en-US" altLang="zh-CN" sz="2400" dirty="0" smtClean="0">
                <a:latin typeface="楷体" panose="02010609060101010101" pitchFamily="49" charset="-122"/>
                <a:ea typeface="楷体" panose="02010609060101010101" pitchFamily="49" charset="-122"/>
              </a:rPr>
              <a:t>……</a:t>
            </a:r>
            <a:endParaRPr lang="en-US" altLang="zh-CN" sz="2400" dirty="0" smtClean="0">
              <a:latin typeface="楷体" panose="02010609060101010101" pitchFamily="49" charset="-122"/>
              <a:ea typeface="楷体" panose="02010609060101010101" pitchFamily="49" charset="-122"/>
            </a:endParaRPr>
          </a:p>
        </p:txBody>
      </p:sp>
      <p:sp>
        <p:nvSpPr>
          <p:cNvPr id="18" name="矩形 17"/>
          <p:cNvSpPr/>
          <p:nvPr/>
        </p:nvSpPr>
        <p:spPr>
          <a:xfrm>
            <a:off x="7020272" y="3219822"/>
            <a:ext cx="1415772" cy="461665"/>
          </a:xfrm>
          <a:prstGeom prst="rect">
            <a:avLst/>
          </a:prstGeom>
          <a:solidFill>
            <a:srgbClr val="00B050"/>
          </a:solidFill>
        </p:spPr>
        <p:txBody>
          <a:bodyPr wrap="none">
            <a:spAutoFit/>
          </a:bodyPr>
          <a:lstStyle/>
          <a:p>
            <a:r>
              <a:rPr lang="zh-CN" altLang="en-US" sz="2400" dirty="0" smtClean="0">
                <a:latin typeface="楷体" panose="02010609060101010101" pitchFamily="49" charset="-122"/>
                <a:ea typeface="楷体" panose="02010609060101010101" pitchFamily="49" charset="-122"/>
              </a:rPr>
              <a:t>七点</a:t>
            </a:r>
            <a:r>
              <a:rPr lang="en-US" altLang="zh-CN" sz="2400" dirty="0" smtClean="0">
                <a:latin typeface="楷体" panose="02010609060101010101" pitchFamily="49" charset="-122"/>
                <a:ea typeface="楷体" panose="02010609060101010101" pitchFamily="49" charset="-122"/>
              </a:rPr>
              <a:t>……</a:t>
            </a:r>
            <a:endParaRPr lang="en-US" altLang="zh-CN" sz="2400" dirty="0" smtClean="0">
              <a:latin typeface="楷体" panose="02010609060101010101" pitchFamily="49" charset="-122"/>
              <a:ea typeface="楷体" panose="02010609060101010101" pitchFamily="49" charset="-122"/>
            </a:endParaRPr>
          </a:p>
        </p:txBody>
      </p:sp>
      <p:sp>
        <p:nvSpPr>
          <p:cNvPr id="19" name="矩形 18"/>
          <p:cNvSpPr/>
          <p:nvPr/>
        </p:nvSpPr>
        <p:spPr>
          <a:xfrm>
            <a:off x="5604500" y="3579862"/>
            <a:ext cx="1415772" cy="461665"/>
          </a:xfrm>
          <a:prstGeom prst="rect">
            <a:avLst/>
          </a:prstGeom>
          <a:solidFill>
            <a:srgbClr val="00B050"/>
          </a:solidFill>
        </p:spPr>
        <p:txBody>
          <a:bodyPr wrap="none">
            <a:spAutoFit/>
          </a:bodyPr>
          <a:lstStyle/>
          <a:p>
            <a:r>
              <a:rPr lang="zh-CN" altLang="en-US" sz="2400" dirty="0" smtClean="0">
                <a:latin typeface="楷体" panose="02010609060101010101" pitchFamily="49" charset="-122"/>
                <a:ea typeface="楷体" panose="02010609060101010101" pitchFamily="49" charset="-122"/>
              </a:rPr>
              <a:t>八点</a:t>
            </a:r>
            <a:r>
              <a:rPr lang="en-US" altLang="zh-CN" sz="2400" dirty="0" smtClean="0">
                <a:latin typeface="楷体" panose="02010609060101010101" pitchFamily="49" charset="-122"/>
                <a:ea typeface="楷体" panose="02010609060101010101" pitchFamily="49" charset="-122"/>
              </a:rPr>
              <a:t>……</a:t>
            </a:r>
            <a:endParaRPr lang="en-US" altLang="zh-CN" sz="2400" dirty="0" smtClean="0">
              <a:latin typeface="楷体" panose="02010609060101010101" pitchFamily="49" charset="-122"/>
              <a:ea typeface="楷体" panose="02010609060101010101" pitchFamily="49" charset="-122"/>
            </a:endParaRPr>
          </a:p>
        </p:txBody>
      </p:sp>
      <p:sp>
        <p:nvSpPr>
          <p:cNvPr id="20" name="矩形 19"/>
          <p:cNvSpPr/>
          <p:nvPr/>
        </p:nvSpPr>
        <p:spPr>
          <a:xfrm>
            <a:off x="7020272" y="3867894"/>
            <a:ext cx="1415772" cy="461665"/>
          </a:xfrm>
          <a:prstGeom prst="rect">
            <a:avLst/>
          </a:prstGeom>
          <a:solidFill>
            <a:srgbClr val="00B050"/>
          </a:solidFill>
        </p:spPr>
        <p:txBody>
          <a:bodyPr wrap="none">
            <a:spAutoFit/>
          </a:bodyPr>
          <a:lstStyle/>
          <a:p>
            <a:r>
              <a:rPr lang="zh-CN" altLang="en-US" sz="2400" dirty="0" smtClean="0">
                <a:latin typeface="楷体" panose="02010609060101010101" pitchFamily="49" charset="-122"/>
                <a:ea typeface="楷体" panose="02010609060101010101" pitchFamily="49" charset="-122"/>
              </a:rPr>
              <a:t>九点</a:t>
            </a:r>
            <a:r>
              <a:rPr lang="en-US" altLang="zh-CN" sz="2400" dirty="0" smtClean="0">
                <a:latin typeface="楷体" panose="02010609060101010101" pitchFamily="49" charset="-122"/>
                <a:ea typeface="楷体" panose="02010609060101010101" pitchFamily="49" charset="-122"/>
              </a:rPr>
              <a:t>……</a:t>
            </a:r>
            <a:endParaRPr lang="zh-CN" altLang="en-US" sz="2400" dirty="0">
              <a:latin typeface="楷体" panose="02010609060101010101" pitchFamily="49" charset="-122"/>
              <a:ea typeface="楷体" panose="02010609060101010101" pitchFamily="49" charset="-122"/>
            </a:endParaRPr>
          </a:p>
        </p:txBody>
      </p:sp>
      <p:cxnSp>
        <p:nvCxnSpPr>
          <p:cNvPr id="10" name="直接连接符 9"/>
          <p:cNvCxnSpPr/>
          <p:nvPr/>
        </p:nvCxnSpPr>
        <p:spPr>
          <a:xfrm>
            <a:off x="7020272" y="1059582"/>
            <a:ext cx="0" cy="3888432"/>
          </a:xfrm>
          <a:prstGeom prst="line">
            <a:avLst/>
          </a:prstGeom>
          <a:ln w="38100"/>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20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20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20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20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20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0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2000"/>
                                        <p:tgtEl>
                                          <p:spTgt spid="1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1157379"/>
            <a:ext cx="7344816" cy="1938992"/>
          </a:xfrm>
          <a:prstGeom prst="rect">
            <a:avLst/>
          </a:prstGeom>
          <a:noFill/>
          <a:ln>
            <a:solidFill>
              <a:schemeClr val="accent1">
                <a:lumMod val="60000"/>
                <a:lumOff val="40000"/>
              </a:schemeClr>
            </a:solidFill>
          </a:ln>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    上一自然段主要告诉了我们：</a:t>
            </a:r>
            <a:r>
              <a:rPr lang="zh-CN" altLang="en-US" sz="2800" b="1" dirty="0" smtClean="0">
                <a:solidFill>
                  <a:srgbClr val="0000FF"/>
                </a:solidFill>
                <a:latin typeface="黑体" panose="02010609060101010101" pitchFamily="49" charset="-122"/>
                <a:ea typeface="黑体" panose="02010609060101010101" pitchFamily="49" charset="-122"/>
              </a:rPr>
              <a:t>一天之内，不同的花开放的时间是（      ）的。</a:t>
            </a:r>
            <a:r>
              <a:rPr lang="zh-CN" altLang="en-US" sz="2800" b="1" dirty="0" smtClean="0">
                <a:latin typeface="黑体" panose="02010609060101010101" pitchFamily="49" charset="-122"/>
                <a:ea typeface="黑体" panose="02010609060101010101" pitchFamily="49" charset="-122"/>
              </a:rPr>
              <a:t>第二自然段讲了什么呢？</a:t>
            </a:r>
            <a:r>
              <a:rPr lang="zh-CN" altLang="en-US" sz="3200" b="1" dirty="0" smtClean="0">
                <a:latin typeface="黑体" panose="02010609060101010101" pitchFamily="49" charset="-122"/>
                <a:ea typeface="黑体" panose="02010609060101010101" pitchFamily="49" charset="-122"/>
              </a:rPr>
              <a:t>找一找第二自然段中哪句话提示了这一自然段的主要意思？</a:t>
            </a:r>
            <a:endParaRPr lang="en-US" altLang="zh-CN" sz="3200" b="1" dirty="0" smtClean="0">
              <a:latin typeface="黑体" panose="02010609060101010101" pitchFamily="49" charset="-122"/>
              <a:ea typeface="黑体" panose="02010609060101010101" pitchFamily="49" charset="-122"/>
            </a:endParaRPr>
          </a:p>
        </p:txBody>
      </p:sp>
      <p:sp>
        <p:nvSpPr>
          <p:cNvPr id="5" name="矩形 4"/>
          <p:cNvSpPr/>
          <p:nvPr/>
        </p:nvSpPr>
        <p:spPr>
          <a:xfrm>
            <a:off x="5335140" y="1550746"/>
            <a:ext cx="1005403" cy="584775"/>
          </a:xfrm>
          <a:prstGeom prst="rect">
            <a:avLst/>
          </a:prstGeom>
        </p:spPr>
        <p:txBody>
          <a:bodyPr wrap="none">
            <a:spAutoFit/>
          </a:bodyPr>
          <a:lstStyle/>
          <a:p>
            <a:r>
              <a:rPr lang="zh-CN" altLang="en-US" sz="3200" b="1" dirty="0">
                <a:solidFill>
                  <a:srgbClr val="FF0000"/>
                </a:solidFill>
                <a:latin typeface="楷体" panose="02010609060101010101" pitchFamily="49" charset="-122"/>
                <a:ea typeface="楷体" panose="02010609060101010101" pitchFamily="49" charset="-122"/>
              </a:rPr>
              <a:t>不同</a:t>
            </a:r>
            <a:endParaRPr lang="zh-CN" altLang="en-US" sz="1600" b="1" dirty="0">
              <a:solidFill>
                <a:srgbClr val="FF0000"/>
              </a:solidFill>
            </a:endParaRPr>
          </a:p>
        </p:txBody>
      </p:sp>
      <p:sp>
        <p:nvSpPr>
          <p:cNvPr id="6" name="矩形 5"/>
          <p:cNvSpPr/>
          <p:nvPr/>
        </p:nvSpPr>
        <p:spPr>
          <a:xfrm>
            <a:off x="3491880" y="3777301"/>
            <a:ext cx="2529860" cy="492443"/>
          </a:xfrm>
          <a:prstGeom prst="rect">
            <a:avLst/>
          </a:prstGeom>
        </p:spPr>
        <p:txBody>
          <a:bodyPr wrap="none">
            <a:spAutoFit/>
          </a:bodyPr>
          <a:lstStyle/>
          <a:p>
            <a:pPr lvl="0"/>
            <a:r>
              <a:rPr lang="zh-CN" altLang="en-US" sz="2600" b="1" dirty="0">
                <a:solidFill>
                  <a:prstClr val="black"/>
                </a:solidFill>
                <a:latin typeface="宋体" panose="02010600030101010101" pitchFamily="2" charset="-122"/>
                <a:ea typeface="宋体" panose="02010600030101010101" pitchFamily="2" charset="-122"/>
              </a:rPr>
              <a:t>（</a:t>
            </a:r>
            <a:r>
              <a:rPr lang="zh-CN" altLang="en-US" sz="2600" b="1" dirty="0">
                <a:solidFill>
                  <a:srgbClr val="C00000"/>
                </a:solidFill>
                <a:latin typeface="宋体" panose="02010600030101010101" pitchFamily="2" charset="-122"/>
                <a:ea typeface="宋体" panose="02010600030101010101" pitchFamily="2" charset="-122"/>
              </a:rPr>
              <a:t>课后</a:t>
            </a:r>
            <a:r>
              <a:rPr lang="zh-CN" altLang="en-US" sz="2600" b="1" dirty="0" smtClean="0">
                <a:solidFill>
                  <a:srgbClr val="C00000"/>
                </a:solidFill>
                <a:latin typeface="宋体" panose="02010600030101010101" pitchFamily="2" charset="-122"/>
                <a:ea typeface="宋体" panose="02010600030101010101" pitchFamily="2" charset="-122"/>
              </a:rPr>
              <a:t>第</a:t>
            </a:r>
            <a:r>
              <a:rPr lang="zh-CN" altLang="en-US" sz="2600" b="1" dirty="0">
                <a:solidFill>
                  <a:srgbClr val="C00000"/>
                </a:solidFill>
                <a:latin typeface="宋体" panose="02010600030101010101" pitchFamily="2" charset="-122"/>
                <a:ea typeface="宋体" panose="02010600030101010101" pitchFamily="2" charset="-122"/>
              </a:rPr>
              <a:t>二</a:t>
            </a:r>
            <a:r>
              <a:rPr lang="zh-CN" altLang="en-US" sz="2600" b="1" dirty="0" smtClean="0">
                <a:solidFill>
                  <a:srgbClr val="C00000"/>
                </a:solidFill>
                <a:latin typeface="宋体" panose="02010600030101010101" pitchFamily="2" charset="-122"/>
                <a:ea typeface="宋体" panose="02010600030101010101" pitchFamily="2" charset="-122"/>
              </a:rPr>
              <a:t>题</a:t>
            </a:r>
            <a:r>
              <a:rPr lang="zh-CN" altLang="en-US" sz="2600" b="1" dirty="0">
                <a:solidFill>
                  <a:prstClr val="black"/>
                </a:solidFill>
                <a:latin typeface="宋体" panose="02010600030101010101" pitchFamily="2" charset="-122"/>
                <a:ea typeface="宋体" panose="02010600030101010101" pitchFamily="2" charset="-122"/>
              </a:rPr>
              <a:t>）</a:t>
            </a:r>
            <a:endParaRPr lang="zh-CN" altLang="en-US" sz="2600" b="1" dirty="0">
              <a:solidFill>
                <a:prstClr val="black"/>
              </a:solidFill>
              <a:latin typeface="宋体" panose="02010600030101010101" pitchFamily="2" charset="-122"/>
              <a:ea typeface="宋体" panose="02010600030101010101" pitchFamily="2" charset="-122"/>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749" y="797339"/>
            <a:ext cx="1579976" cy="2264218"/>
          </a:xfrm>
          <a:prstGeom prst="rect">
            <a:avLst/>
          </a:prstGeom>
        </p:spPr>
      </p:pic>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32817" r="8138"/>
          <a:stretch>
            <a:fillRect/>
          </a:stretch>
        </p:blipFill>
        <p:spPr>
          <a:xfrm>
            <a:off x="4227616" y="2079375"/>
            <a:ext cx="4232816" cy="548688"/>
          </a:xfrm>
          <a:prstGeom prst="rect">
            <a:avLst/>
          </a:prstGeom>
        </p:spPr>
      </p:pic>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455" r="103"/>
          <a:stretch>
            <a:fillRect/>
          </a:stretch>
        </p:blipFill>
        <p:spPr>
          <a:xfrm>
            <a:off x="1331640" y="2599126"/>
            <a:ext cx="7128792" cy="54868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26928" y="1059582"/>
            <a:ext cx="6857439" cy="1200329"/>
          </a:xfrm>
          <a:prstGeom prst="rect">
            <a:avLst/>
          </a:prstGeom>
        </p:spPr>
        <p:txBody>
          <a:bodyPr wrap="square">
            <a:spAutoFit/>
          </a:bodyPr>
          <a:lstStyle/>
          <a:p>
            <a:r>
              <a:rPr lang="zh-CN" altLang="en-US" sz="3600" b="1" dirty="0" smtClean="0">
                <a:solidFill>
                  <a:srgbClr val="0000FF"/>
                </a:solidFill>
                <a:latin typeface="楷体" panose="02010609060101010101" pitchFamily="49" charset="-122"/>
                <a:ea typeface="楷体" panose="02010609060101010101" pitchFamily="49" charset="-122"/>
              </a:rPr>
              <a:t>    不同的植物为什么开花的时间不同呢？</a:t>
            </a:r>
            <a:endParaRPr lang="zh-CN" altLang="en-US" sz="1800" dirty="0"/>
          </a:p>
        </p:txBody>
      </p:sp>
      <p:sp>
        <p:nvSpPr>
          <p:cNvPr id="3" name="矩形 2"/>
          <p:cNvSpPr/>
          <p:nvPr/>
        </p:nvSpPr>
        <p:spPr>
          <a:xfrm>
            <a:off x="827584" y="2787774"/>
            <a:ext cx="7200800" cy="1077218"/>
          </a:xfrm>
          <a:prstGeom prst="rect">
            <a:avLst/>
          </a:prstGeom>
        </p:spPr>
        <p:txBody>
          <a:bodyPr wrap="square">
            <a:spAutoFit/>
          </a:bodyPr>
          <a:lstStyle/>
          <a:p>
            <a:r>
              <a:rPr lang="zh-CN" altLang="en-US" sz="3200" b="1" dirty="0" smtClean="0">
                <a:latin typeface="黑体" panose="02010609060101010101" pitchFamily="49" charset="-122"/>
                <a:ea typeface="黑体" panose="02010609060101010101" pitchFamily="49" charset="-122"/>
              </a:rPr>
              <a:t>    我们可以知道这一自然段讲述的是</a:t>
            </a:r>
            <a:endParaRPr lang="en-US" altLang="zh-CN" sz="3200" b="1" dirty="0" smtClean="0">
              <a:latin typeface="黑体" panose="02010609060101010101" pitchFamily="49" charset="-122"/>
              <a:ea typeface="黑体" panose="02010609060101010101" pitchFamily="49" charset="-122"/>
            </a:endParaRPr>
          </a:p>
          <a:p>
            <a:r>
              <a:rPr lang="en-US" altLang="zh-CN" sz="3200" b="1" u="sng" dirty="0">
                <a:latin typeface="黑体" panose="02010609060101010101" pitchFamily="49" charset="-122"/>
                <a:ea typeface="黑体" panose="02010609060101010101" pitchFamily="49" charset="-122"/>
              </a:rPr>
              <a:t> </a:t>
            </a:r>
            <a:r>
              <a:rPr lang="en-US" altLang="zh-CN" sz="3200" b="1" u="sng" dirty="0" smtClean="0">
                <a:latin typeface="黑体" panose="02010609060101010101" pitchFamily="49" charset="-122"/>
                <a:ea typeface="黑体" panose="02010609060101010101" pitchFamily="49" charset="-122"/>
              </a:rPr>
              <a:t>                            </a:t>
            </a:r>
            <a:r>
              <a:rPr lang="zh-CN" altLang="en-US" sz="3200" b="1" dirty="0" smtClean="0">
                <a:latin typeface="黑体" panose="02010609060101010101" pitchFamily="49" charset="-122"/>
                <a:ea typeface="黑体" panose="02010609060101010101" pitchFamily="49" charset="-122"/>
              </a:rPr>
              <a:t>。</a:t>
            </a:r>
            <a:endParaRPr lang="zh-CN" altLang="en-US" sz="1600" b="1" dirty="0">
              <a:latin typeface="黑体" panose="02010609060101010101" pitchFamily="49" charset="-122"/>
              <a:ea typeface="黑体" panose="02010609060101010101" pitchFamily="49" charset="-122"/>
            </a:endParaRPr>
          </a:p>
        </p:txBody>
      </p:sp>
      <p:sp>
        <p:nvSpPr>
          <p:cNvPr id="4" name="矩形 3"/>
          <p:cNvSpPr/>
          <p:nvPr/>
        </p:nvSpPr>
        <p:spPr>
          <a:xfrm>
            <a:off x="1043608" y="3231583"/>
            <a:ext cx="5540299" cy="584775"/>
          </a:xfrm>
          <a:prstGeom prst="rect">
            <a:avLst/>
          </a:prstGeom>
        </p:spPr>
        <p:txBody>
          <a:bodyPr wrap="none">
            <a:spAutoFit/>
          </a:bodyPr>
          <a:lstStyle/>
          <a:p>
            <a:pPr lvl="0"/>
            <a:r>
              <a:rPr lang="zh-CN" altLang="en-US" sz="3200" b="1" dirty="0" smtClean="0">
                <a:solidFill>
                  <a:srgbClr val="FF0000"/>
                </a:solidFill>
                <a:latin typeface="黑体" panose="02010609060101010101" pitchFamily="49" charset="-122"/>
                <a:ea typeface="黑体" panose="02010609060101010101" pitchFamily="49" charset="-122"/>
              </a:rPr>
              <a:t>不同植物开花时间不同的原因</a:t>
            </a:r>
            <a:endParaRPr lang="zh-CN" altLang="en-US" sz="16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55576" y="1076419"/>
            <a:ext cx="7416824" cy="2431435"/>
          </a:xfrm>
          <a:prstGeom prst="rect">
            <a:avLst/>
          </a:prstGeom>
          <a:noFill/>
          <a:ln>
            <a:solidFill>
              <a:schemeClr val="accent1">
                <a:lumMod val="60000"/>
                <a:lumOff val="40000"/>
              </a:schemeClr>
            </a:solidFill>
          </a:ln>
        </p:spPr>
        <p:txBody>
          <a:bodyPr wrap="square" rtlCol="0">
            <a:spAutoFit/>
          </a:bodyPr>
          <a:lstStyle/>
          <a:p>
            <a:r>
              <a:rPr lang="zh-CN" altLang="en-US" sz="3200" b="1" dirty="0" smtClean="0">
                <a:latin typeface="楷体" panose="02010609060101010101" pitchFamily="49" charset="-122"/>
                <a:ea typeface="楷体" panose="02010609060101010101" pitchFamily="49" charset="-122"/>
              </a:rPr>
              <a:t>    这一自然段给我们列举了（      ）种花的不同开放时间。请你用两个四字词语来形容这种很多花朵开放的场面。</a:t>
            </a:r>
            <a:endParaRPr lang="en-US" altLang="zh-CN" sz="3200" b="1" dirty="0" smtClean="0">
              <a:latin typeface="楷体" panose="02010609060101010101" pitchFamily="49" charset="-122"/>
              <a:ea typeface="楷体" panose="02010609060101010101" pitchFamily="49" charset="-122"/>
            </a:endParaRPr>
          </a:p>
          <a:p>
            <a:pPr algn="ctr"/>
            <a:endParaRPr lang="en-US" altLang="zh-CN" sz="2800" b="1" u="sng" dirty="0" smtClean="0">
              <a:latin typeface="楷体" panose="02010609060101010101" pitchFamily="49" charset="-122"/>
              <a:ea typeface="楷体" panose="02010609060101010101" pitchFamily="49" charset="-122"/>
            </a:endParaRPr>
          </a:p>
          <a:p>
            <a:pPr algn="ctr"/>
            <a:r>
              <a:rPr lang="en-US" altLang="zh-CN" sz="2800" b="1" u="sng" dirty="0" smtClean="0">
                <a:latin typeface="楷体" panose="02010609060101010101" pitchFamily="49" charset="-122"/>
                <a:ea typeface="楷体" panose="02010609060101010101" pitchFamily="49" charset="-122"/>
              </a:rPr>
              <a:t>_________</a:t>
            </a:r>
            <a:r>
              <a:rPr lang="en-US" altLang="zh-CN" sz="2800" b="1" dirty="0" smtClean="0">
                <a:latin typeface="楷体" panose="02010609060101010101" pitchFamily="49" charset="-122"/>
                <a:ea typeface="楷体" panose="02010609060101010101" pitchFamily="49" charset="-122"/>
              </a:rPr>
              <a:t>       </a:t>
            </a:r>
            <a:r>
              <a:rPr lang="en-US" altLang="zh-CN" sz="2800" b="1" u="sng" dirty="0" smtClean="0">
                <a:latin typeface="楷体" panose="02010609060101010101" pitchFamily="49" charset="-122"/>
                <a:ea typeface="楷体" panose="02010609060101010101" pitchFamily="49" charset="-122"/>
              </a:rPr>
              <a:t>   ______</a:t>
            </a:r>
            <a:endParaRPr lang="zh-CN" altLang="en-US" sz="2800" b="1" u="sng" dirty="0">
              <a:latin typeface="楷体" panose="02010609060101010101" pitchFamily="49" charset="-122"/>
              <a:ea typeface="楷体" panose="02010609060101010101" pitchFamily="49" charset="-122"/>
            </a:endParaRPr>
          </a:p>
        </p:txBody>
      </p:sp>
      <p:sp>
        <p:nvSpPr>
          <p:cNvPr id="4" name="矩形 3"/>
          <p:cNvSpPr/>
          <p:nvPr/>
        </p:nvSpPr>
        <p:spPr>
          <a:xfrm>
            <a:off x="7020272" y="1063047"/>
            <a:ext cx="389850" cy="584775"/>
          </a:xfrm>
          <a:prstGeom prst="rect">
            <a:avLst/>
          </a:prstGeom>
        </p:spPr>
        <p:txBody>
          <a:bodyPr wrap="none">
            <a:spAutoFit/>
          </a:bodyPr>
          <a:lstStyle/>
          <a:p>
            <a:r>
              <a:rPr lang="en-US" altLang="zh-CN" sz="3200" b="1" dirty="0" smtClean="0">
                <a:solidFill>
                  <a:srgbClr val="FF0000"/>
                </a:solidFill>
                <a:latin typeface="楷体" panose="02010609060101010101" pitchFamily="49" charset="-122"/>
                <a:ea typeface="楷体" panose="02010609060101010101" pitchFamily="49" charset="-122"/>
              </a:rPr>
              <a:t>9</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2267744" y="2904349"/>
            <a:ext cx="1620957"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百花齐放</a:t>
            </a:r>
            <a:endParaRPr lang="zh-CN" altLang="en-US" b="1" dirty="0">
              <a:solidFill>
                <a:srgbClr val="FF0000"/>
              </a:solidFill>
            </a:endParaRPr>
          </a:p>
        </p:txBody>
      </p:sp>
      <p:sp>
        <p:nvSpPr>
          <p:cNvPr id="8" name="矩形 7"/>
          <p:cNvSpPr/>
          <p:nvPr/>
        </p:nvSpPr>
        <p:spPr>
          <a:xfrm>
            <a:off x="5129163" y="2929463"/>
            <a:ext cx="1620957" cy="523220"/>
          </a:xfrm>
          <a:prstGeom prst="rect">
            <a:avLst/>
          </a:prstGeom>
        </p:spPr>
        <p:txBody>
          <a:bodyPr wrap="none">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生机勃勃</a:t>
            </a:r>
            <a:endParaRPr lang="zh-CN" altLang="en-US"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6"/>
          <p:cNvSpPr txBox="1"/>
          <p:nvPr/>
        </p:nvSpPr>
        <p:spPr>
          <a:xfrm>
            <a:off x="2254221" y="1387652"/>
            <a:ext cx="5918179" cy="1772793"/>
          </a:xfrm>
          <a:prstGeom prst="rect">
            <a:avLst/>
          </a:prstGeom>
          <a:noFill/>
        </p:spPr>
        <p:txBody>
          <a:bodyPr wrap="square" rtlCol="0" anchor="t">
            <a:spAutoFit/>
          </a:bodyPr>
          <a:lstStyle/>
          <a:p>
            <a:pPr algn="just">
              <a:lnSpc>
                <a:spcPct val="130000"/>
              </a:lnSpc>
            </a:pPr>
            <a:r>
              <a:rPr lang="zh-CN" altLang="en-US" sz="2800" dirty="0" smtClean="0">
                <a:latin typeface="黑体" panose="02010609060101010101" pitchFamily="49" charset="-122"/>
                <a:ea typeface="黑体" panose="02010609060101010101" pitchFamily="49" charset="-122"/>
              </a:rPr>
              <a:t>    你们想过吗？为什么花儿开放的时间都不同呢？我们一起来阅读第二自然段寻找答案吧。</a:t>
            </a:r>
            <a:endParaRPr lang="zh-CN" altLang="en-US" sz="28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27584" y="955604"/>
            <a:ext cx="1579976" cy="226421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20" name="Picture 8" descr="https://timgsa.baidu.com/timg?image&amp;quality=80&amp;size=b9999_10000&amp;sec=1538735761878&amp;di=036be0decc32e2f5f33192690f0f22c3&amp;imgtype=0&amp;src=http%3A%2F%2Fimgsrc.baidu.com%2Fimage%2Fc0%253Dpixel_huitu%252C0%252C0%252C294%252C40%2Fsign%3D8f0c5f27df2a283457ab3e4b32cdac86%2F0df431adcbef7609a463d6a525dda3cc7cd99ea4.jpg"/>
          <p:cNvPicPr>
            <a:picLocks noChangeAspect="1" noChangeArrowheads="1"/>
          </p:cNvPicPr>
          <p:nvPr/>
        </p:nvPicPr>
        <p:blipFill>
          <a:blip r:embed="rId1" cstate="print">
            <a:clrChange>
              <a:clrFrom>
                <a:srgbClr val="FFFFFF"/>
              </a:clrFrom>
              <a:clrTo>
                <a:srgbClr val="FFFFFF">
                  <a:alpha val="0"/>
                </a:srgbClr>
              </a:clrTo>
            </a:clrChange>
          </a:blip>
          <a:srcRect b="11385"/>
          <a:stretch>
            <a:fillRect/>
          </a:stretch>
        </p:blipFill>
        <p:spPr bwMode="auto">
          <a:xfrm>
            <a:off x="4932040" y="2361598"/>
            <a:ext cx="4211960" cy="2802440"/>
          </a:xfrm>
          <a:prstGeom prst="rect">
            <a:avLst/>
          </a:prstGeom>
          <a:noFill/>
        </p:spPr>
      </p:pic>
      <p:sp>
        <p:nvSpPr>
          <p:cNvPr id="2" name="矩形 1"/>
          <p:cNvSpPr/>
          <p:nvPr/>
        </p:nvSpPr>
        <p:spPr>
          <a:xfrm>
            <a:off x="467544" y="720080"/>
            <a:ext cx="8064896" cy="2677656"/>
          </a:xfrm>
          <a:prstGeom prst="rect">
            <a:avLst/>
          </a:prstGeom>
          <a:ln>
            <a:noFill/>
          </a:ln>
        </p:spPr>
        <p:txBody>
          <a:bodyPr wrap="square">
            <a:spAutoFit/>
          </a:bodyPr>
          <a:lstStyle/>
          <a:p>
            <a:pPr>
              <a:lnSpc>
                <a:spcPct val="150000"/>
              </a:lnSpc>
            </a:pPr>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原来，植物开花的时间，</a:t>
            </a:r>
            <a:r>
              <a:rPr lang="zh-CN" altLang="en-US" sz="2800" b="1" dirty="0" smtClean="0">
                <a:solidFill>
                  <a:srgbClr val="FF0000"/>
                </a:solidFill>
                <a:latin typeface="楷体" panose="02010609060101010101" pitchFamily="49" charset="-122"/>
                <a:ea typeface="楷体" panose="02010609060101010101" pitchFamily="49" charset="-122"/>
              </a:rPr>
              <a:t>与温度、湿度、光照有着密切的关系</a:t>
            </a:r>
            <a:r>
              <a:rPr lang="zh-CN" altLang="en-US" sz="2800" b="1" dirty="0" smtClean="0">
                <a:latin typeface="楷体" panose="02010609060101010101" pitchFamily="49" charset="-122"/>
                <a:ea typeface="楷体" panose="02010609060101010101" pitchFamily="49" charset="-122"/>
              </a:rPr>
              <a:t>。还有的花，需要昆虫传播花粉，才能结出种子，它们开花的时间往往</a:t>
            </a:r>
            <a:r>
              <a:rPr lang="zh-CN" altLang="en-US" sz="2800" b="1" dirty="0" smtClean="0">
                <a:solidFill>
                  <a:srgbClr val="FF0000"/>
                </a:solidFill>
                <a:latin typeface="楷体" panose="02010609060101010101" pitchFamily="49" charset="-122"/>
                <a:ea typeface="楷体" panose="02010609060101010101" pitchFamily="49" charset="-122"/>
              </a:rPr>
              <a:t>跟昆虫活动的时间相吻合</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pic>
        <p:nvPicPr>
          <p:cNvPr id="141314" name="Picture 2"/>
          <p:cNvPicPr>
            <a:picLocks noChangeAspect="1" noChangeArrowheads="1"/>
          </p:cNvPicPr>
          <p:nvPr/>
        </p:nvPicPr>
        <p:blipFill>
          <a:blip r:embed="rId2" cstate="print"/>
          <a:srcRect/>
          <a:stretch>
            <a:fillRect/>
          </a:stretch>
        </p:blipFill>
        <p:spPr bwMode="auto">
          <a:xfrm>
            <a:off x="539552" y="3240360"/>
            <a:ext cx="1371600" cy="1381125"/>
          </a:xfrm>
          <a:prstGeom prst="rect">
            <a:avLst/>
          </a:prstGeom>
          <a:noFill/>
          <a:ln w="9525">
            <a:noFill/>
            <a:miter lim="800000"/>
            <a:headEnd/>
            <a:tailEnd/>
          </a:ln>
        </p:spPr>
      </p:pic>
      <p:pic>
        <p:nvPicPr>
          <p:cNvPr id="141315" name="Picture 3"/>
          <p:cNvPicPr>
            <a:picLocks noChangeAspect="1" noChangeArrowheads="1"/>
          </p:cNvPicPr>
          <p:nvPr/>
        </p:nvPicPr>
        <p:blipFill>
          <a:blip r:embed="rId3" cstate="print">
            <a:clrChange>
              <a:clrFrom>
                <a:srgbClr val="FEFEFD"/>
              </a:clrFrom>
              <a:clrTo>
                <a:srgbClr val="FEFEFD">
                  <a:alpha val="0"/>
                </a:srgbClr>
              </a:clrTo>
            </a:clrChange>
          </a:blip>
          <a:srcRect/>
          <a:stretch>
            <a:fillRect/>
          </a:stretch>
        </p:blipFill>
        <p:spPr bwMode="auto">
          <a:xfrm>
            <a:off x="3977551" y="3330770"/>
            <a:ext cx="1188898" cy="1152128"/>
          </a:xfrm>
          <a:prstGeom prst="rect">
            <a:avLst/>
          </a:prstGeom>
          <a:noFill/>
          <a:ln w="9525">
            <a:noFill/>
            <a:miter lim="800000"/>
            <a:headEnd/>
            <a:tailEnd/>
          </a:ln>
        </p:spPr>
      </p:pic>
      <p:pic>
        <p:nvPicPr>
          <p:cNvPr id="141318" name="Picture 6" descr="https://ss1.bdstatic.com/70cFvXSh_Q1YnxGkpoWK1HF6hhy/it/u=1971233146,3905513785&amp;fm=200&amp;gp=0.jpg"/>
          <p:cNvPicPr>
            <a:picLocks noChangeAspect="1" noChangeArrowheads="1"/>
          </p:cNvPicPr>
          <p:nvPr/>
        </p:nvPicPr>
        <p:blipFill>
          <a:blip r:embed="rId4" cstate="print">
            <a:clrChange>
              <a:clrFrom>
                <a:srgbClr val="FFFFFF"/>
              </a:clrFrom>
              <a:clrTo>
                <a:srgbClr val="FFFFFF">
                  <a:alpha val="0"/>
                </a:srgbClr>
              </a:clrTo>
            </a:clrChange>
          </a:blip>
          <a:srcRect r="42545" b="54641"/>
          <a:stretch>
            <a:fillRect/>
          </a:stretch>
        </p:blipFill>
        <p:spPr bwMode="auto">
          <a:xfrm>
            <a:off x="2411760" y="3570882"/>
            <a:ext cx="912101" cy="720080"/>
          </a:xfrm>
          <a:prstGeom prst="rect">
            <a:avLst/>
          </a:prstGeom>
          <a:noFill/>
        </p:spPr>
      </p:pic>
      <p:pic>
        <p:nvPicPr>
          <p:cNvPr id="8" name="Picture 6" descr="https://ss1.bdstatic.com/70cFvXSh_Q1YnxGkpoWK1HF6hhy/it/u=1971233146,3905513785&amp;fm=200&amp;gp=0.jpg"/>
          <p:cNvPicPr>
            <a:picLocks noChangeAspect="1" noChangeArrowheads="1"/>
          </p:cNvPicPr>
          <p:nvPr/>
        </p:nvPicPr>
        <p:blipFill>
          <a:blip r:embed="rId4" cstate="print">
            <a:clrChange>
              <a:clrFrom>
                <a:srgbClr val="FFFFFF"/>
              </a:clrFrom>
              <a:clrTo>
                <a:srgbClr val="FFFFFF">
                  <a:alpha val="0"/>
                </a:srgbClr>
              </a:clrTo>
            </a:clrChange>
          </a:blip>
          <a:srcRect l="42159" t="40647"/>
          <a:stretch>
            <a:fillRect/>
          </a:stretch>
        </p:blipFill>
        <p:spPr bwMode="auto">
          <a:xfrm>
            <a:off x="7740352" y="2880366"/>
            <a:ext cx="1000319" cy="1026468"/>
          </a:xfrm>
          <a:prstGeom prst="rect">
            <a:avLst/>
          </a:prstGeom>
          <a:noFill/>
        </p:spPr>
      </p:pic>
      <p:sp>
        <p:nvSpPr>
          <p:cNvPr id="9" name="TextBox 8"/>
          <p:cNvSpPr txBox="1"/>
          <p:nvPr/>
        </p:nvSpPr>
        <p:spPr>
          <a:xfrm>
            <a:off x="0" y="427692"/>
            <a:ext cx="4968552" cy="461665"/>
          </a:xfrm>
          <a:prstGeom prst="rect">
            <a:avLst/>
          </a:prstGeom>
          <a:noFill/>
          <a:ln>
            <a:solidFill>
              <a:srgbClr val="FF0000"/>
            </a:solidFill>
          </a:ln>
        </p:spPr>
        <p:txBody>
          <a:bodyPr wrap="square" rtlCol="0">
            <a:spAutoFit/>
          </a:bodyPr>
          <a:lstStyle/>
          <a:p>
            <a:r>
              <a:rPr lang="zh-CN" altLang="en-US" sz="2400" dirty="0" smtClean="0"/>
              <a:t>“比”第一笔是横，第二笔是撇。</a:t>
            </a:r>
            <a:endParaRPr lang="zh-CN" altLang="en-US" sz="2400" dirty="0"/>
          </a:p>
        </p:txBody>
      </p:sp>
      <p:sp>
        <p:nvSpPr>
          <p:cNvPr id="10" name="圆角矩形 9"/>
          <p:cNvSpPr/>
          <p:nvPr/>
        </p:nvSpPr>
        <p:spPr>
          <a:xfrm>
            <a:off x="5942139" y="1512168"/>
            <a:ext cx="396044" cy="432048"/>
          </a:xfrm>
          <a:prstGeom prst="roundRect">
            <a:avLst/>
          </a:prstGeom>
          <a:grpFill/>
          <a:ln>
            <a:solidFill>
              <a:srgbClr val="0000FF"/>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https://timgsa.baidu.com/timg?image&amp;quality=80&amp;size=b9999_10000&amp;sec=1568110081927&amp;di=a60e744767337be6d9901b7c228ba53f&amp;imgtype=0&amp;src=http%3A%2F%2Fb-ssl.duitang.com%2Fuploads%2Fitem%2F201703%2F11%2F20170311205714_sfadG.jpeg"/>
          <p:cNvPicPr>
            <a:picLocks noChangeAspect="1" noChangeArrowheads="1"/>
          </p:cNvPicPr>
          <p:nvPr/>
        </p:nvPicPr>
        <p:blipFill rotWithShape="1">
          <a:blip r:embed="rId5" cstate="print">
            <a:clrChange>
              <a:clrFrom>
                <a:srgbClr val="FDFBFE"/>
              </a:clrFrom>
              <a:clrTo>
                <a:srgbClr val="FDFBFE">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rcRect l="38848" t="15321" r="41952" b="12698"/>
          <a:stretch>
            <a:fillRect/>
          </a:stretch>
        </p:blipFill>
        <p:spPr bwMode="auto">
          <a:xfrm rot="18957767" flipH="1">
            <a:off x="5572129" y="501496"/>
            <a:ext cx="321585" cy="12972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1314"/>
                                        </p:tgtEl>
                                        <p:attrNameLst>
                                          <p:attrName>style.visibility</p:attrName>
                                        </p:attrNameLst>
                                      </p:cBhvr>
                                      <p:to>
                                        <p:strVal val="visible"/>
                                      </p:to>
                                    </p:set>
                                    <p:animEffect transition="in" filter="blinds(horizontal)">
                                      <p:cBhvr>
                                        <p:cTn id="7" dur="500"/>
                                        <p:tgtEl>
                                          <p:spTgt spid="141314"/>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mph" presetSubtype="0" repeatCount="3000" fill="hold" nodeType="clickEffect">
                                  <p:stCondLst>
                                    <p:cond delay="0"/>
                                  </p:stCondLst>
                                  <p:childTnLst>
                                    <p:anim calcmode="discrete" valueType="str">
                                      <p:cBhvr>
                                        <p:cTn id="11" dur="1000" fill="hold"/>
                                        <p:tgtEl>
                                          <p:spTgt spid="141314"/>
                                        </p:tgtEl>
                                        <p:attrNameLst>
                                          <p:attrName>style.visibility</p:attrName>
                                        </p:attrNameLst>
                                      </p:cBhvr>
                                      <p:tavLst>
                                        <p:tav tm="0">
                                          <p:val>
                                            <p:strVal val="hidden"/>
                                          </p:val>
                                        </p:tav>
                                        <p:tav tm="50000">
                                          <p:val>
                                            <p:strVal val="visible"/>
                                          </p:val>
                                        </p:tav>
                                      </p:tavLst>
                                    </p:anim>
                                  </p:childTnLst>
                                </p:cTn>
                              </p:par>
                            </p:childTnLst>
                          </p:cTn>
                        </p:par>
                      </p:childTnLst>
                    </p:cTn>
                  </p:par>
                  <p:par>
                    <p:cTn id="12" fill="hold">
                      <p:stCondLst>
                        <p:cond delay="indefinite"/>
                      </p:stCondLst>
                      <p:childTnLst>
                        <p:par>
                          <p:cTn id="13" fill="hold">
                            <p:stCondLst>
                              <p:cond delay="0"/>
                            </p:stCondLst>
                            <p:childTnLst>
                              <p:par>
                                <p:cTn id="14" presetID="0" presetClass="path" presetSubtype="0" accel="50000" decel="50000" fill="hold" nodeType="clickEffect">
                                  <p:stCondLst>
                                    <p:cond delay="0"/>
                                  </p:stCondLst>
                                  <p:childTnLst>
                                    <p:animMotion origin="layout" path="M -2.22222E-6 2.34476E-6 C 0.00938 -0.00742 0.01372 -0.02935 0.02535 -0.03738 C 0.03195 -0.05406 0.04167 -0.06117 0.05104 -0.0692 C 0.05608 -0.08063 0.06285 -0.08681 0.06788 -0.09793 C 0.07483 -0.11214 0.08247 -0.12388 0.08941 -0.1384 C 0.09427 -0.14921 0.09757 -0.16219 0.10209 -0.17331 C 0.10434 -0.17918 0.10938 -0.18876 0.10938 -0.18814 C 0.1125 -0.21131 0.10799 -0.18412 0.11476 -0.21069 C 0.1158 -0.21409 0.11545 -0.21749 0.11632 -0.22058 C 0.11875 -0.22768 0.12483 -0.23942 0.12483 -0.23911 C 0.12761 -0.25703 0.13507 -0.26414 0.14202 -0.2734 C 0.14462 -0.27804 0.14653 -0.28483 0.14913 -0.28947 C 0.15591 -0.30059 0.16129 -0.3148 0.16736 -0.32747 C 0.17674 -0.34724 0.16042 -0.31387 0.17743 -0.34353 C 0.18386 -0.35434 0.18229 -0.35527 0.18733 -0.36794 C 0.19879 -0.39728 0.18785 -0.36948 0.1974 -0.38709 C 0.19983 -0.39172 0.20278 -0.39605 0.20452 -0.40284 C 0.20538 -0.40562 0.20591 -0.40933 0.20729 -0.41211 C 0.2132 -0.42478 0.21979 -0.43683 0.2257 -0.44949 C 0.23004 -0.45907 0.24028 -0.47482 0.24028 -0.47452 C 0.24688 -0.49861 0.23785 -0.47204 0.24879 -0.48811 C 0.25 -0.49027 0.25018 -0.49429 0.25139 -0.49676 C 0.25313 -0.50077 0.25538 -0.50294 0.25695 -0.50664 C 0.26111 -0.51468 0.26372 -0.52672 0.26858 -0.53198 C 0.28073 -0.54557 0.26806 -0.52981 0.27847 -0.54773 C 0.2908 -0.56843 0.30365 -0.58851 0.31528 -0.61014 C 0.32066 -0.62033 0.32639 -0.63052 0.33125 -0.64195 C 0.33802 -0.65925 0.34497 -0.68242 0.35382 -0.69509 C 0.35816 -0.7161 0.36823 -0.72876 0.37656 -0.74236 C 0.38281 -0.75255 0.38854 -0.76429 0.39514 -0.77387 C 0.40347 -0.80013 0.39202 -0.76707 0.40226 -0.78993 C 0.40729 -0.80136 0.41216 -0.81681 0.4165 -0.8304 C 0.41962 -0.84121 0.42466 -0.84832 0.42778 -0.85913 C 0.43212 -0.87303 0.43247 -0.88848 0.43785 -0.89991 C 0.43993 -0.91875 0.44584 -0.92524 0.4507 -0.94038 C 0.454 -0.96262 0.44931 -0.93667 0.45608 -0.95953 C 0.45799 -0.96509 0.45886 -0.9722 0.46042 -0.97838 C 0.46233 -0.99012 0.46493 -1.00433 0.4691 -1.01329 C 0.47014 -1.01946 0.47014 -1.02657 0.47188 -1.03182 C 0.47379 -1.03831 0.47761 -1.05067 0.47761 -1.05036 C 0.47917 -1.06488 0.48108 -1.07971 0.48316 -1.09392 C 0.48403 -1.1001 0.48629 -1.11307 0.48629 -1.11276 " pathEditMode="relative" rAng="0" ptsTypes="fffffffffffffffffffffffffffffffffffffffffA">
                                      <p:cBhvr>
                                        <p:cTn id="15" dur="2000" fill="hold"/>
                                        <p:tgtEl>
                                          <p:spTgt spid="141315"/>
                                        </p:tgtEl>
                                        <p:attrNameLst>
                                          <p:attrName>ppt_x</p:attrName>
                                          <p:attrName>ppt_y</p:attrName>
                                        </p:attrNameLst>
                                      </p:cBhvr>
                                      <p:rCtr x="24300" y="-55700"/>
                                    </p:animMotion>
                                  </p:childTnLst>
                                </p:cTn>
                              </p:par>
                            </p:childTnLst>
                          </p:cTn>
                        </p:par>
                      </p:childTnLst>
                    </p:cTn>
                  </p:par>
                  <p:par>
                    <p:cTn id="16" fill="hold">
                      <p:stCondLst>
                        <p:cond delay="indefinite"/>
                      </p:stCondLst>
                      <p:childTnLst>
                        <p:par>
                          <p:cTn id="17" fill="hold">
                            <p:stCondLst>
                              <p:cond delay="0"/>
                            </p:stCondLst>
                            <p:childTnLst>
                              <p:par>
                                <p:cTn id="18" presetID="0" presetClass="path" presetSubtype="0" accel="50000" decel="50000" fill="hold" nodeType="clickEffect">
                                  <p:stCondLst>
                                    <p:cond delay="0"/>
                                  </p:stCondLst>
                                  <p:childTnLst>
                                    <p:animMotion origin="layout" path="M -5.55556E-7 -2.46525E-6 C 0.01164 -0.00092 0.02344 -0.00123 0.0349 -0.00278 C 0.04358 -0.00401 0.05348 -0.00957 0.06198 -0.01112 C 0.06441 -0.01204 0.06719 -0.01359 0.06997 -0.01421 C 0.07518 -0.01544 0.08056 -0.01513 0.08577 -0.01699 C 0.08803 -0.01791 0.08993 -0.021 0.09219 -0.02255 C 0.10469 -0.03089 0.11546 -0.03429 0.12865 -0.03676 C 0.13629 -0.04016 0.13716 -0.04077 0.14618 -0.04232 C 0.15938 -0.04448 0.18577 -0.04788 0.18577 -0.04788 C 0.21181 -0.06271 0.23803 -0.06734 0.26511 -0.07352 C 0.2816 -0.0831 0.29827 -0.09051 0.31441 -0.10163 C 0.31823 -0.11183 0.32171 -0.12357 0.32709 -0.12975 C 0.33073 -0.14952 0.3257 -0.12635 0.33334 -0.14674 C 0.33438 -0.14921 0.33386 -0.15322 0.33507 -0.15539 C 0.33629 -0.15755 0.3382 -0.15724 0.33976 -0.15817 C 0.34688 -0.17083 0.35591 -0.18041 0.36198 -0.19493 C 0.37153 -0.21779 0.37743 -0.23725 0.39063 -0.25424 C 0.40556 -0.27371 0.39792 -0.26876 0.40955 -0.27401 C 0.4158 -0.28483 0.42483 -0.29008 0.43334 -0.29379 C 0.44393 -0.30491 0.45539 -0.30522 0.46667 -0.31356 C 0.47205 -0.31263 0.47761 -0.31387 0.48264 -0.31078 C 0.48559 -0.30892 0.48907 -0.28483 0.49063 -0.2768 C 0.49011 -0.25888 0.48959 -0.24096 0.48889 -0.22304 C 0.48803 -0.20605 0.47917 -0.20018 0.47309 -0.18906 C 0.47101 -0.18999 0.46806 -0.18906 0.46667 -0.19215 C 0.46459 -0.19647 0.46355 -0.20883 0.46355 -0.20883 C 0.46528 -0.23324 0.46112 -0.25733 0.47466 -0.26536 C 0.48056 -0.27649 0.47448 -0.26691 0.48264 -0.27401 C 0.48803 -0.27865 0.49306 -0.28668 0.49844 -0.29101 C 0.50348 -0.29502 0.50921 -0.29626 0.51441 -0.29935 C 0.54636 -0.31819 0.57917 -0.33395 0.61285 -0.33889 C 0.62292 -0.34785 0.61754 -0.34476 0.63334 -0.34723 C 0.64601 -0.34939 0.67153 -0.3531 0.67153 -0.3531 C 0.69428 -0.35217 0.71702 -0.3531 0.73976 -0.35032 C 0.74393 -0.3497 0.75417 -0.34043 0.75886 -0.33889 C 0.76858 -0.31541 0.77101 -0.28143 0.76198 -0.25424 C 0.76025 -0.24899 0.75816 -0.24405 0.75556 -0.24003 C 0.75278 -0.23571 0.74618 -0.2286 0.74618 -0.2286 C 0.72518 -0.23138 0.72431 -0.2252 0.71285 -0.24559 C 0.71337 -0.25888 0.71303 -0.27216 0.71441 -0.28514 C 0.71493 -0.2907 0.72014 -0.29286 0.72223 -0.29379 C 0.73021 -0.29718 0.7382 -0.29873 0.74618 -0.30213 C 0.75816 -0.31634 0.77483 -0.31572 0.78889 -0.31912 C 0.80382 -0.32777 0.82101 -0.33117 0.83664 -0.33333 C 0.8599 -0.34167 0.85243 -0.34013 0.89688 -0.33333 C 0.89879 -0.33302 0.89983 -0.32869 0.90174 -0.32746 C 0.90903 -0.32252 0.91181 -0.32746 0.9191 -0.31912 C 0.92518 -0.31201 0.9283 -0.308 0.93507 -0.30213 C 0.94184 -0.29626 0.94618 -0.28421 0.95243 -0.2768 C 0.96025 -0.24806 0.9573 -0.22273 0.9573 -0.18906 " pathEditMode="relative" ptsTypes="fffffffffffffffffffffffffffffffffffffffffffffffffA">
                                      <p:cBhvr>
                                        <p:cTn id="19" dur="3000" fill="hold"/>
                                        <p:tgtEl>
                                          <p:spTgt spid="141318"/>
                                        </p:tgtEl>
                                        <p:attrNameLst>
                                          <p:attrName>ppt_x</p:attrName>
                                          <p:attrName>ppt_y</p:attrName>
                                        </p:attrNameLst>
                                      </p:cBhvr>
                                    </p:animMotion>
                                  </p:childTnLst>
                                </p:cTn>
                              </p:par>
                            </p:childTnLst>
                          </p:cTn>
                        </p:par>
                      </p:childTnLst>
                    </p:cTn>
                  </p:par>
                  <p:par>
                    <p:cTn id="20" fill="hold">
                      <p:stCondLst>
                        <p:cond delay="indefinite"/>
                      </p:stCondLst>
                      <p:childTnLst>
                        <p:par>
                          <p:cTn id="21" fill="hold">
                            <p:stCondLst>
                              <p:cond delay="0"/>
                            </p:stCondLst>
                            <p:childTnLst>
                              <p:par>
                                <p:cTn id="22" presetID="0" presetClass="path" presetSubtype="0" accel="50000" decel="50000" fill="hold" nodeType="clickEffect">
                                  <p:stCondLst>
                                    <p:cond delay="0"/>
                                  </p:stCondLst>
                                  <p:childTnLst>
                                    <p:animMotion origin="layout" path="M 0.04062 -0.00216 C 0.03299 0.00278 0.03403 0.01236 0.02951 0.0207 C 0.02812 0.02317 0.01545 0.03429 0.01371 0.0346 C -0.00903 0.038 -0.03177 0.03862 -0.05451 0.04047 C -0.06129 0.04449 -0.06667 0.05036 -0.07361 0.05438 C -0.07517 0.0553 -0.0783 0.05716 -0.0783 0.05746 C -0.09097 0.0553 -0.10417 0.05746 -0.11649 0.05159 C -0.12083 0.04943 -0.12292 0.04016 -0.12604 0.0346 C -0.13663 0.01576 -0.1401 -0.01235 -0.15295 -0.02749 C -0.15486 -0.03799 -0.15903 -0.04356 -0.1625 -0.05282 C -0.17934 -0.05097 -0.18941 -0.05622 -0.20052 -0.03583 C -0.20747 -0.03676 -0.21441 -0.03552 -0.22118 -0.03861 C -0.22344 -0.03954 -0.22431 -0.04479 -0.22604 -0.04726 C -0.23056 -0.05406 -0.23611 -0.05962 -0.24028 -0.06703 C -0.24323 -0.07229 -0.24531 -0.07877 -0.24826 -0.08402 C -0.26129 -0.08032 -0.25799 -0.08001 -0.26719 -0.06703 C -0.27014 -0.06271 -0.27674 -0.0556 -0.27674 -0.05529 C -0.28385 -0.05622 -0.30712 -0.05313 -0.31962 -0.06147 C -0.33351 -0.07105 -0.34879 -0.09206 -0.3625 -0.09793 C -0.37361 -0.11183 -0.36007 -0.09638 -0.37361 -0.10658 C -0.37535 -0.10781 -0.37656 -0.11059 -0.3783 -0.11214 C -0.37986 -0.11337 -0.3816 -0.11399 -0.38316 -0.11492 C -0.38837 -0.11399 -0.39392 -0.11461 -0.39896 -0.11214 C -0.40313 -0.10997 -0.40608 -0.10349 -0.41007 -0.10102 C -0.41788 -0.09144 -0.41927 -0.09237 -0.42917 -0.09515 C -0.4434 -0.10349 -0.425 -0.09144 -0.43715 -0.1038 C -0.43958 -0.10627 -0.44254 -0.10689 -0.44497 -0.10936 C -0.45399 -0.11832 -0.45521 -0.12202 -0.4625 -0.13469 C -0.46615 -0.14087 -0.47882 -0.15137 -0.48316 -0.15724 C -0.4849 -0.15971 -0.48594 -0.16373 -0.48785 -0.16589 C -0.49028 -0.16867 -0.4934 -0.16898 -0.49583 -0.17145 C -0.50208 -0.17763 -0.50642 -0.18381 -0.51337 -0.18844 C -0.51806 -0.19153 -0.5276 -0.19678 -0.5276 -0.19647 C -0.53333 -0.19586 -0.53958 -0.19771 -0.54497 -0.194 C -0.54844 -0.19184 -0.55295 -0.1801 -0.55295 -0.17979 C -0.55451 -0.16836 -0.55642 -0.16311 -0.56094 -0.15446 C -0.56476 -0.13407 -0.56684 -0.11337 -0.56892 -0.09237 C -0.56458 -0.03892 -0.56754 -0.03367 -0.54983 -0.00216 C -0.54931 0.00062 -0.54826 0.0034 -0.54826 0.00649 C -0.54826 0.01792 -0.54826 0.02935 -0.54983 0.04047 C -0.55174 0.05283 -0.56493 0.05746 -0.57049 0.06024 C -0.57639 0.06735 -0.58073 0.06889 -0.58785 0.07137 C -0.59549 0.07816 -0.60347 0.08403 -0.61163 0.08836 C -0.61476 0.0899 -0.61806 0.09206 -0.62118 0.09392 C -0.62274 0.09484 -0.62604 0.0967 -0.62604 0.09701 C -0.63125 0.10628 -0.63837 0.11245 -0.6434 0.12234 C -0.64635 0.12852 -0.65139 0.14211 -0.65139 0.14242 C -0.65504 0.16157 -0.65208 0.15509 -0.65781 0.16466 C -0.66094 0.18165 -0.66111 0.17856 -0.65781 0.20699 C -0.65677 0.21687 -0.6507 0.22243 -0.6467 0.22954 C -0.63872 0.24406 -0.62587 0.25703 -0.61493 0.26352 C -0.60382 0.26228 -0.59149 0.26692 -0.5816 0.25796 C -0.56458 0.24251 -0.59306 0.26074 -0.57361 0.24931 C -0.57153 0.24653 -0.5691 0.24437 -0.56719 0.24097 C -0.5658 0.2385 -0.56545 0.23479 -0.56406 0.23232 C -0.56076 0.22614 -0.55642 0.22181 -0.55295 0.21533 C -0.55191 0.20946 -0.54931 0.20451 -0.54826 0.19864 C -0.54375 0.17393 -0.54826 0.18165 -0.53715 0.16188 C -0.53316 0.13933 -0.52135 0.12327 -0.51163 0.10813 C -0.50226 0.0933 -0.50938 0.09886 -0.50052 0.09392 C -0.49271 0.07291 -0.48264 0.08403 -0.46719 0.08558 C -0.46181 0.09206 -0.46076 0.09917 -0.45451 0.10257 C -0.4441 0.11493 -0.44184 0.13809 -0.44184 0.1591 " pathEditMode="relative" rAng="0" ptsTypes="ffffffffffffffffffffffffffffffffffffffffffffffffffffffffffffffA">
                                      <p:cBhvr>
                                        <p:cTn id="23" dur="3000" fill="hold"/>
                                        <p:tgtEl>
                                          <p:spTgt spid="8"/>
                                        </p:tgtEl>
                                        <p:attrNameLst>
                                          <p:attrName>ppt_x</p:attrName>
                                          <p:attrName>ppt_y</p:attrName>
                                        </p:attrNameLst>
                                      </p:cBhvr>
                                      <p:rCtr x="-35100" y="3700"/>
                                    </p:animMotion>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heel(1)">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right)">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randombar(horizontal)">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37833" y="1285875"/>
            <a:ext cx="3070071" cy="523220"/>
          </a:xfrm>
          <a:prstGeom prst="rect">
            <a:avLst/>
          </a:prstGeom>
          <a:noFill/>
        </p:spPr>
        <p:txBody>
          <a:bodyPr wrap="none" rtlCol="0">
            <a:spAutoFit/>
          </a:bodyPr>
          <a:lstStyle/>
          <a:p>
            <a:pPr algn="l"/>
            <a:r>
              <a:rPr lang="zh-CN" altLang="en-US" sz="2800" b="1" kern="100" dirty="0"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密切</a:t>
            </a:r>
            <a:r>
              <a:rPr lang="zh-CN" altLang="en-US" sz="2800" b="1" kern="100" dirty="0" smtClean="0">
                <a:latin typeface="楷体" panose="02010609060101010101" pitchFamily="49" charset="-122"/>
                <a:ea typeface="楷体" panose="02010609060101010101" pitchFamily="49" charset="-122"/>
                <a:cs typeface="宋体" panose="02010600030101010101" pitchFamily="2" charset="-122"/>
                <a:sym typeface="+mn-ea"/>
              </a:rPr>
              <a:t>，指关系近</a:t>
            </a:r>
            <a:r>
              <a:rPr lang="zh-CN" sz="2800" b="1" kern="100" dirty="0" smtClean="0">
                <a:latin typeface="楷体" panose="02010609060101010101" pitchFamily="49" charset="-122"/>
                <a:ea typeface="楷体" panose="02010609060101010101" pitchFamily="49" charset="-122"/>
                <a:cs typeface="宋体" panose="02010600030101010101" pitchFamily="2" charset="-122"/>
                <a:sym typeface="+mn-ea"/>
              </a:rPr>
              <a:t>。</a:t>
            </a:r>
            <a:endParaRPr lang="zh-CN" altLang="en-US" sz="2800" b="1" kern="100" dirty="0">
              <a:latin typeface="楷体" panose="02010609060101010101" pitchFamily="49" charset="-122"/>
              <a:ea typeface="楷体" panose="02010609060101010101" pitchFamily="49" charset="-122"/>
              <a:cs typeface="宋体" panose="02010600030101010101" pitchFamily="2" charset="-122"/>
              <a:sym typeface="+mn-ea"/>
            </a:endParaRPr>
          </a:p>
        </p:txBody>
      </p:sp>
      <p:sp>
        <p:nvSpPr>
          <p:cNvPr id="4" name="文本框 3"/>
          <p:cNvSpPr txBox="1"/>
          <p:nvPr/>
        </p:nvSpPr>
        <p:spPr>
          <a:xfrm>
            <a:off x="1482090" y="1964055"/>
            <a:ext cx="7037504" cy="523220"/>
          </a:xfrm>
          <a:prstGeom prst="rect">
            <a:avLst/>
          </a:prstGeom>
          <a:solidFill>
            <a:schemeClr val="accent2">
              <a:lumMod val="20000"/>
              <a:lumOff val="80000"/>
            </a:schemeClr>
          </a:solidFill>
        </p:spPr>
        <p:txBody>
          <a:bodyPr wrap="none" rtlCol="0">
            <a:spAutoFit/>
          </a:bodyPr>
          <a:lstStyle/>
          <a:p>
            <a:pPr algn="l"/>
            <a:r>
              <a:rPr lang="zh-CN" altLang="en-US" sz="2800" b="1" kern="0" dirty="0" smtClean="0">
                <a:latin typeface="楷体" panose="02010609060101010101" pitchFamily="49" charset="-122"/>
                <a:ea typeface="楷体" panose="02010609060101010101" pitchFamily="49" charset="-122"/>
                <a:cs typeface="宋体" panose="02010600030101010101" pitchFamily="2" charset="-122"/>
                <a:sym typeface="+mn-ea"/>
              </a:rPr>
              <a:t>水能不能变成冰，与温度有着</a:t>
            </a:r>
            <a:r>
              <a:rPr lang="zh-CN" altLang="en-US" sz="2800" b="1" kern="0" dirty="0" smtClean="0">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密切</a:t>
            </a:r>
            <a:r>
              <a:rPr lang="zh-CN" altLang="en-US" sz="2800" b="1" kern="0" dirty="0" smtClean="0">
                <a:latin typeface="楷体" panose="02010609060101010101" pitchFamily="49" charset="-122"/>
                <a:ea typeface="楷体" panose="02010609060101010101" pitchFamily="49" charset="-122"/>
                <a:cs typeface="宋体" panose="02010600030101010101" pitchFamily="2" charset="-122"/>
                <a:sym typeface="+mn-ea"/>
              </a:rPr>
              <a:t>的关系</a:t>
            </a:r>
            <a:r>
              <a:rPr lang="zh-CN" sz="2800" b="1" kern="0" dirty="0" smtClean="0">
                <a:latin typeface="楷体" panose="02010609060101010101" pitchFamily="49" charset="-122"/>
                <a:ea typeface="楷体" panose="02010609060101010101" pitchFamily="49" charset="-122"/>
                <a:cs typeface="宋体" panose="02010600030101010101" pitchFamily="2" charset="-122"/>
                <a:sym typeface="+mn-ea"/>
              </a:rPr>
              <a:t>。</a:t>
            </a:r>
            <a:endParaRPr lang="zh-CN" altLang="en-US" sz="2800" b="1" kern="0" dirty="0">
              <a:latin typeface="楷体" panose="02010609060101010101" pitchFamily="49" charset="-122"/>
              <a:ea typeface="楷体" panose="02010609060101010101" pitchFamily="49" charset="-122"/>
              <a:cs typeface="宋体" panose="02010600030101010101" pitchFamily="2" charset="-122"/>
              <a:sym typeface="+mn-ea"/>
            </a:endParaRPr>
          </a:p>
        </p:txBody>
      </p:sp>
      <p:sp>
        <p:nvSpPr>
          <p:cNvPr id="5" name="文本框 4"/>
          <p:cNvSpPr txBox="1"/>
          <p:nvPr/>
        </p:nvSpPr>
        <p:spPr>
          <a:xfrm>
            <a:off x="556894" y="2900045"/>
            <a:ext cx="8110855" cy="521970"/>
          </a:xfrm>
          <a:prstGeom prst="rect">
            <a:avLst/>
          </a:prstGeom>
          <a:noFill/>
        </p:spPr>
        <p:txBody>
          <a:bodyPr wrap="square" rtlCol="0">
            <a:spAutoFit/>
          </a:bodyPr>
          <a:lstStyle/>
          <a:p>
            <a:pPr algn="l"/>
            <a:r>
              <a:rPr lang="zh-CN" altLang="en-US" sz="2800" b="1" kern="100" dirty="0" smtClean="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亲密</a:t>
            </a:r>
            <a:r>
              <a:rPr lang="zh-CN" altLang="en-US" sz="2800" b="1" kern="100" dirty="0" smtClean="0">
                <a:latin typeface="楷体" panose="02010609060101010101" pitchFamily="49" charset="-122"/>
                <a:ea typeface="楷体" panose="02010609060101010101" pitchFamily="49" charset="-122"/>
                <a:cs typeface="楷体" panose="02010609060101010101" pitchFamily="49" charset="-122"/>
                <a:sym typeface="+mn-ea"/>
              </a:rPr>
              <a:t>，指感情好，关系密切</a:t>
            </a:r>
            <a:r>
              <a:rPr lang="zh-CN" sz="2800" b="1" kern="100" dirty="0" smtClean="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kern="100" dirty="0" smtClean="0">
                <a:solidFill>
                  <a:srgbClr val="0000FF"/>
                </a:solidFill>
                <a:latin typeface="楷体" panose="02010609060101010101" pitchFamily="49" charset="-122"/>
                <a:ea typeface="楷体" panose="02010609060101010101" pitchFamily="49" charset="-122"/>
                <a:cs typeface="楷体" panose="02010609060101010101" pitchFamily="49" charset="-122"/>
                <a:sym typeface="+mn-ea"/>
              </a:rPr>
              <a:t>可以用来形容人。</a:t>
            </a:r>
            <a:endParaRPr lang="zh-CN" altLang="en-US" sz="2800" b="1" kern="100" dirty="0">
              <a:solidFill>
                <a:srgbClr val="0000FF"/>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6" name="文本框 5"/>
          <p:cNvSpPr txBox="1"/>
          <p:nvPr/>
        </p:nvSpPr>
        <p:spPr>
          <a:xfrm>
            <a:off x="1558290" y="3658235"/>
            <a:ext cx="5234125" cy="523220"/>
          </a:xfrm>
          <a:prstGeom prst="rect">
            <a:avLst/>
          </a:prstGeom>
          <a:solidFill>
            <a:schemeClr val="accent6">
              <a:lumMod val="40000"/>
              <a:lumOff val="60000"/>
            </a:schemeClr>
          </a:solidFill>
        </p:spPr>
        <p:txBody>
          <a:bodyPr wrap="none" rtlCol="0">
            <a:spAutoFit/>
          </a:bodyPr>
          <a:lstStyle/>
          <a:p>
            <a:pPr algn="l"/>
            <a:r>
              <a:rPr lang="zh-CN" altLang="en-US" sz="2800" b="1" kern="0" dirty="0">
                <a:latin typeface="楷体" panose="02010609060101010101" pitchFamily="49" charset="-122"/>
                <a:ea typeface="楷体" panose="02010609060101010101" pitchFamily="49" charset="-122"/>
                <a:cs typeface="宋体" panose="02010600030101010101" pitchFamily="2" charset="-122"/>
              </a:rPr>
              <a:t>小红和小月是一对</a:t>
            </a:r>
            <a:r>
              <a:rPr lang="zh-CN" altLang="en-US" sz="2800" b="1" kern="0" dirty="0">
                <a:solidFill>
                  <a:srgbClr val="FF0000"/>
                </a:solidFill>
                <a:latin typeface="楷体" panose="02010609060101010101" pitchFamily="49" charset="-122"/>
                <a:ea typeface="楷体" panose="02010609060101010101" pitchFamily="49" charset="-122"/>
                <a:cs typeface="宋体" panose="02010600030101010101" pitchFamily="2" charset="-122"/>
              </a:rPr>
              <a:t>亲密</a:t>
            </a:r>
            <a:r>
              <a:rPr lang="zh-CN" altLang="en-US" sz="2800" b="1" kern="0" dirty="0">
                <a:latin typeface="楷体" panose="02010609060101010101" pitchFamily="49" charset="-122"/>
                <a:ea typeface="楷体" panose="02010609060101010101" pitchFamily="49" charset="-122"/>
                <a:cs typeface="宋体" panose="02010600030101010101" pitchFamily="2" charset="-122"/>
              </a:rPr>
              <a:t>的好朋友</a:t>
            </a:r>
            <a:endParaRPr lang="zh-CN" altLang="en-US" sz="2800" b="1" kern="0" dirty="0">
              <a:latin typeface="楷体" panose="02010609060101010101" pitchFamily="49" charset="-122"/>
              <a:ea typeface="楷体" panose="02010609060101010101" pitchFamily="49" charset="-122"/>
              <a:cs typeface="宋体" panose="02010600030101010101" pitchFamily="2" charset="-122"/>
            </a:endParaRPr>
          </a:p>
        </p:txBody>
      </p:sp>
      <p:sp>
        <p:nvSpPr>
          <p:cNvPr id="17" name="文本框 11"/>
          <p:cNvSpPr txBox="1"/>
          <p:nvPr/>
        </p:nvSpPr>
        <p:spPr>
          <a:xfrm>
            <a:off x="1282700" y="488950"/>
            <a:ext cx="1854835" cy="491490"/>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词语辨析</a:t>
            </a:r>
            <a:endParaRPr lang="zh-CN" altLang="en-US" sz="2600" b="1" dirty="0">
              <a:latin typeface="宋体" panose="02010600030101010101" pitchFamily="2" charset="-122"/>
              <a:ea typeface="宋体" panose="02010600030101010101"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83198" y="465178"/>
            <a:ext cx="447979" cy="5394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71800" y="898176"/>
            <a:ext cx="5904656" cy="3329758"/>
          </a:xfrm>
          <a:prstGeom prst="rect">
            <a:avLst/>
          </a:prstGeom>
          <a:noFill/>
        </p:spPr>
        <p:txBody>
          <a:bodyPr wrap="square" rtlCol="0">
            <a:spAutoFit/>
          </a:bodyPr>
          <a:lstStyle/>
          <a:p>
            <a:pPr indent="457200">
              <a:lnSpc>
                <a:spcPct val="150000"/>
              </a:lnSpc>
            </a:pPr>
            <a:r>
              <a:rPr lang="zh-CN" altLang="en-US" sz="2400" b="1" u="sng" dirty="0" smtClean="0">
                <a:solidFill>
                  <a:srgbClr val="0000FF"/>
                </a:solidFill>
                <a:latin typeface="楷体" panose="02010609060101010101" pitchFamily="49" charset="-122"/>
                <a:ea typeface="楷体" panose="02010609060101010101" pitchFamily="49" charset="-122"/>
              </a:rPr>
              <a:t>卡尔</a:t>
            </a:r>
            <a:r>
              <a:rPr lang="en-US" altLang="zh-CN" sz="2400" b="1" u="sng" dirty="0" smtClean="0">
                <a:solidFill>
                  <a:srgbClr val="0000FF"/>
                </a:solidFill>
                <a:latin typeface="楷体" panose="02010609060101010101" pitchFamily="49" charset="-122"/>
                <a:ea typeface="楷体" panose="02010609060101010101" pitchFamily="49" charset="-122"/>
              </a:rPr>
              <a:t>·</a:t>
            </a:r>
            <a:r>
              <a:rPr lang="zh-CN" altLang="en-US" sz="2400" b="1" u="sng" dirty="0" smtClean="0">
                <a:solidFill>
                  <a:srgbClr val="0000FF"/>
                </a:solidFill>
                <a:latin typeface="楷体" panose="02010609060101010101" pitchFamily="49" charset="-122"/>
                <a:ea typeface="楷体" panose="02010609060101010101" pitchFamily="49" charset="-122"/>
              </a:rPr>
              <a:t>冯</a:t>
            </a:r>
            <a:r>
              <a:rPr lang="en-US" altLang="zh-CN" sz="2400" b="1" u="sng" dirty="0" smtClean="0">
                <a:solidFill>
                  <a:srgbClr val="0000FF"/>
                </a:solidFill>
                <a:latin typeface="楷体" panose="02010609060101010101" pitchFamily="49" charset="-122"/>
                <a:ea typeface="楷体" panose="02010609060101010101" pitchFamily="49" charset="-122"/>
              </a:rPr>
              <a:t>·</a:t>
            </a:r>
            <a:r>
              <a:rPr lang="zh-CN" altLang="en-US" sz="2400" b="1" u="sng" dirty="0" smtClean="0">
                <a:solidFill>
                  <a:srgbClr val="0000FF"/>
                </a:solidFill>
                <a:latin typeface="楷体" panose="02010609060101010101" pitchFamily="49" charset="-122"/>
                <a:ea typeface="楷体" panose="02010609060101010101" pitchFamily="49" charset="-122"/>
              </a:rPr>
              <a:t>林奈</a:t>
            </a:r>
            <a:r>
              <a:rPr lang="zh-CN" altLang="en-US" sz="2400" b="1" dirty="0" smtClean="0">
                <a:latin typeface="楷体" panose="02010609060101010101" pitchFamily="49" charset="-122"/>
                <a:ea typeface="楷体" panose="02010609060101010101" pitchFamily="49" charset="-122"/>
              </a:rPr>
              <a:t>，瑞典生物学家。动植物双名命名法的创立者。自幼喜爱花卉。曾游历欧洲各国，拜访著名的植物学家，搜集大量植物标本。林奈在生物学中的最主要的成果是建立了人为分类体系和双名制命名法。代表作</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自然系统</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0049" y="536227"/>
            <a:ext cx="1629583" cy="378638"/>
          </a:xfrm>
          <a:prstGeom prst="rect">
            <a:avLst/>
          </a:prstGeom>
          <a:ln>
            <a:noFill/>
          </a:ln>
          <a:effectLst>
            <a:outerShdw blurRad="292100" dist="139700" dir="2700000" algn="tl" rotWithShape="0">
              <a:srgbClr val="333333">
                <a:alpha val="65000"/>
              </a:srgbClr>
            </a:outerShdw>
          </a:effectLst>
        </p:spPr>
      </p:pic>
      <p:sp>
        <p:nvSpPr>
          <p:cNvPr id="4" name="文本框 11"/>
          <p:cNvSpPr txBox="1"/>
          <p:nvPr/>
        </p:nvSpPr>
        <p:spPr>
          <a:xfrm>
            <a:off x="172162" y="525491"/>
            <a:ext cx="1231486" cy="400110"/>
          </a:xfrm>
          <a:prstGeom prst="rect">
            <a:avLst/>
          </a:prstGeom>
          <a:noFill/>
        </p:spPr>
        <p:txBody>
          <a:bodyPr wrap="square" rtlCol="0">
            <a:spAutoFit/>
          </a:bodyPr>
          <a:lstStyle/>
          <a:p>
            <a:pPr algn="ctr"/>
            <a:r>
              <a:rPr kumimoji="1" lang="zh-CN" altLang="en-US" sz="2000" dirty="0" smtClean="0">
                <a:solidFill>
                  <a:schemeClr val="bg1"/>
                </a:solidFill>
              </a:rPr>
              <a:t>第一课时</a:t>
            </a:r>
            <a:endParaRPr kumimoji="1" lang="zh-CN" altLang="en-US" sz="2000" dirty="0">
              <a:solidFill>
                <a:schemeClr val="bg1"/>
              </a:solidFill>
            </a:endParaRPr>
          </a:p>
        </p:txBody>
      </p:sp>
      <p:pic>
        <p:nvPicPr>
          <p:cNvPr id="80897" name="Picture 1"/>
          <p:cNvPicPr>
            <a:picLocks noChangeAspect="1" noChangeArrowheads="1"/>
          </p:cNvPicPr>
          <p:nvPr/>
        </p:nvPicPr>
        <p:blipFill>
          <a:blip r:embed="rId2" cstate="print"/>
          <a:srcRect/>
          <a:stretch>
            <a:fillRect/>
          </a:stretch>
        </p:blipFill>
        <p:spPr bwMode="auto">
          <a:xfrm>
            <a:off x="395536" y="1269324"/>
            <a:ext cx="2181225" cy="2838450"/>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6"/>
          <p:cNvSpPr txBox="1"/>
          <p:nvPr/>
        </p:nvSpPr>
        <p:spPr>
          <a:xfrm>
            <a:off x="1444879" y="1290290"/>
            <a:ext cx="7668344" cy="1133195"/>
          </a:xfrm>
          <a:prstGeom prst="rect">
            <a:avLst/>
          </a:prstGeom>
          <a:noFill/>
        </p:spPr>
        <p:txBody>
          <a:bodyPr wrap="square" rtlCol="0" anchor="t">
            <a:spAutoFit/>
          </a:bodyPr>
          <a:lstStyle/>
          <a:p>
            <a:pPr algn="just">
              <a:lnSpc>
                <a:spcPct val="130000"/>
              </a:lnSpc>
            </a:pPr>
            <a:r>
              <a:rPr lang="zh-CN" altLang="en-US" sz="2800" dirty="0" smtClean="0">
                <a:latin typeface="黑体" panose="02010609060101010101" pitchFamily="49" charset="-122"/>
                <a:ea typeface="黑体" panose="02010609060101010101" pitchFamily="49" charset="-122"/>
              </a:rPr>
              <a:t>    上一段，我们知道了</a:t>
            </a:r>
            <a:r>
              <a:rPr lang="zh-CN" altLang="en-US" sz="2800" u="sng"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的原因。</a:t>
            </a:r>
            <a:r>
              <a:rPr lang="zh-CN" altLang="en-US" sz="2800" dirty="0" smtClean="0">
                <a:solidFill>
                  <a:srgbClr val="FF0000"/>
                </a:solidFill>
                <a:latin typeface="黑体" panose="02010609060101010101" pitchFamily="49" charset="-122"/>
                <a:ea typeface="黑体" panose="02010609060101010101" pitchFamily="49" charset="-122"/>
              </a:rPr>
              <a:t>（课后第二题）</a:t>
            </a:r>
            <a:endParaRPr lang="zh-CN" altLang="en-US" sz="2800" dirty="0">
              <a:solidFill>
                <a:srgbClr val="FF0000"/>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934059"/>
            <a:ext cx="1607915" cy="2304256"/>
          </a:xfrm>
          <a:prstGeom prst="rect">
            <a:avLst/>
          </a:prstGeom>
        </p:spPr>
      </p:pic>
      <p:sp>
        <p:nvSpPr>
          <p:cNvPr id="2" name="矩形 1"/>
          <p:cNvSpPr/>
          <p:nvPr/>
        </p:nvSpPr>
        <p:spPr>
          <a:xfrm>
            <a:off x="5345310" y="1328450"/>
            <a:ext cx="3547170" cy="523220"/>
          </a:xfrm>
          <a:prstGeom prst="rect">
            <a:avLst/>
          </a:prstGeom>
        </p:spPr>
        <p:txBody>
          <a:bodyPr wrap="square">
            <a:spAutoFit/>
          </a:bodyPr>
          <a:lstStyle/>
          <a:p>
            <a:r>
              <a:rPr lang="zh-CN" altLang="en-US" sz="2800" dirty="0">
                <a:solidFill>
                  <a:srgbClr val="FF0000"/>
                </a:solidFill>
                <a:latin typeface="黑体" panose="02010609060101010101" pitchFamily="49" charset="-122"/>
                <a:ea typeface="黑体" panose="02010609060101010101" pitchFamily="49" charset="-122"/>
              </a:rPr>
              <a:t>花儿开放时间不同</a:t>
            </a:r>
            <a:endParaRPr lang="zh-CN" altLang="en-US" dirty="0">
              <a:solidFill>
                <a:srgbClr val="FF0000"/>
              </a:solidFill>
            </a:endParaRPr>
          </a:p>
        </p:txBody>
      </p:sp>
      <p:sp>
        <p:nvSpPr>
          <p:cNvPr id="5" name="矩形 4"/>
          <p:cNvSpPr/>
          <p:nvPr/>
        </p:nvSpPr>
        <p:spPr>
          <a:xfrm>
            <a:off x="1547664" y="2283718"/>
            <a:ext cx="7344816" cy="1212640"/>
          </a:xfrm>
          <a:prstGeom prst="rect">
            <a:avLst/>
          </a:prstGeom>
        </p:spPr>
        <p:txBody>
          <a:bodyPr wrap="square">
            <a:spAutoFit/>
          </a:bodyPr>
          <a:lstStyle/>
          <a:p>
            <a:pPr lvl="0" algn="just">
              <a:lnSpc>
                <a:spcPct val="130000"/>
              </a:lnSpc>
            </a:pPr>
            <a:r>
              <a:rPr lang="zh-CN" altLang="en-US" sz="2800" dirty="0" smtClean="0">
                <a:solidFill>
                  <a:prstClr val="black"/>
                </a:solidFill>
                <a:latin typeface="黑体" panose="02010609060101010101" pitchFamily="49" charset="-122"/>
                <a:ea typeface="黑体" panose="02010609060101010101" pitchFamily="49" charset="-122"/>
              </a:rPr>
              <a:t>    植物学家根据这个，产生了有</a:t>
            </a:r>
            <a:r>
              <a:rPr lang="zh-CN" altLang="en-US" sz="2800" dirty="0">
                <a:solidFill>
                  <a:prstClr val="black"/>
                </a:solidFill>
                <a:latin typeface="黑体" panose="02010609060101010101" pitchFamily="49" charset="-122"/>
                <a:ea typeface="黑体" panose="02010609060101010101" pitchFamily="49" charset="-122"/>
              </a:rPr>
              <a:t>什么奇思妙想呢？自由朗读最后一自然段。</a:t>
            </a:r>
            <a:endParaRPr lang="zh-CN" altLang="en-US" sz="2800" dirty="0">
              <a:solidFill>
                <a:prstClr val="black"/>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2"/>
          <p:cNvPicPr>
            <a:picLocks noChangeAspect="1" noChangeArrowheads="1"/>
          </p:cNvPicPr>
          <p:nvPr/>
        </p:nvPicPr>
        <p:blipFill>
          <a:blip r:embed="rId1" cstate="print"/>
          <a:srcRect/>
          <a:stretch>
            <a:fillRect/>
          </a:stretch>
        </p:blipFill>
        <p:spPr bwMode="auto">
          <a:xfrm>
            <a:off x="4283968" y="843558"/>
            <a:ext cx="4320480" cy="3240360"/>
          </a:xfrm>
          <a:prstGeom prst="rect">
            <a:avLst/>
          </a:prstGeom>
          <a:noFill/>
          <a:ln w="9525">
            <a:noFill/>
            <a:miter lim="800000"/>
            <a:headEnd/>
            <a:tailEnd/>
          </a:ln>
        </p:spPr>
      </p:pic>
      <p:sp>
        <p:nvSpPr>
          <p:cNvPr id="4" name="矩形 3"/>
          <p:cNvSpPr/>
          <p:nvPr/>
        </p:nvSpPr>
        <p:spPr>
          <a:xfrm>
            <a:off x="360040" y="771550"/>
            <a:ext cx="3779912" cy="3323987"/>
          </a:xfrm>
          <a:prstGeom prst="rect">
            <a:avLst/>
          </a:prstGeom>
        </p:spPr>
        <p:txBody>
          <a:bodyPr wrap="square">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    这些花在二十四小时内陆续开放。你只要看看什么花刚刚开放，就知道大致是几点钟，这是不是很有趣？</a:t>
            </a:r>
            <a:endParaRPr lang="zh-CN" altLang="en-US" sz="28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4"/>
          <p:cNvSpPr txBox="1"/>
          <p:nvPr/>
        </p:nvSpPr>
        <p:spPr>
          <a:xfrm>
            <a:off x="624428" y="411510"/>
            <a:ext cx="2219380"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结构梳理</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92083" y="479078"/>
            <a:ext cx="366860" cy="456338"/>
          </a:xfrm>
          <a:prstGeom prst="rect">
            <a:avLst/>
          </a:prstGeom>
        </p:spPr>
      </p:pic>
      <p:sp>
        <p:nvSpPr>
          <p:cNvPr id="19" name="圆角矩形 18"/>
          <p:cNvSpPr/>
          <p:nvPr/>
        </p:nvSpPr>
        <p:spPr>
          <a:xfrm>
            <a:off x="1043608" y="1244257"/>
            <a:ext cx="7073283" cy="2983677"/>
          </a:xfrm>
          <a:prstGeom prst="roundRect">
            <a:avLst/>
          </a:prstGeom>
          <a:solidFill>
            <a:srgbClr val="FFFFFF"/>
          </a:solidFill>
          <a:ln>
            <a:noFill/>
          </a:ln>
          <a:effectLst>
            <a:outerShdw blurRad="368300" dist="889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楷体" panose="02010609060101010101" pitchFamily="49" charset="-122"/>
              <a:ea typeface="楷体" panose="02010609060101010101" pitchFamily="49" charset="-122"/>
            </a:endParaRPr>
          </a:p>
        </p:txBody>
      </p:sp>
      <p:sp>
        <p:nvSpPr>
          <p:cNvPr id="24" name="TextBox 23"/>
          <p:cNvSpPr txBox="1"/>
          <p:nvPr/>
        </p:nvSpPr>
        <p:spPr>
          <a:xfrm>
            <a:off x="1415343" y="2458075"/>
            <a:ext cx="553998" cy="752129"/>
          </a:xfrm>
          <a:prstGeom prst="rect">
            <a:avLst/>
          </a:prstGeom>
          <a:noFill/>
        </p:spPr>
        <p:txBody>
          <a:bodyPr vert="eaVert" wrap="none" lIns="68580" tIns="34290" rIns="68580" bIns="34290" rtlCol="0">
            <a:spAutoFit/>
          </a:bodyPr>
          <a:lstStyle/>
          <a:p>
            <a:r>
              <a:rPr lang="zh-CN" altLang="en-US" sz="2700" b="1" dirty="0" smtClean="0">
                <a:latin typeface="楷体" panose="02010609060101010101" pitchFamily="49" charset="-122"/>
                <a:ea typeface="楷体" panose="02010609060101010101" pitchFamily="49" charset="-122"/>
              </a:rPr>
              <a:t>花钟</a:t>
            </a:r>
            <a:endParaRPr lang="zh-CN" altLang="en-US" sz="2700" b="1" dirty="0">
              <a:latin typeface="楷体" panose="02010609060101010101" pitchFamily="49" charset="-122"/>
              <a:ea typeface="楷体" panose="02010609060101010101" pitchFamily="49" charset="-122"/>
            </a:endParaRPr>
          </a:p>
        </p:txBody>
      </p:sp>
      <p:sp>
        <p:nvSpPr>
          <p:cNvPr id="27" name="TextBox 26"/>
          <p:cNvSpPr txBox="1"/>
          <p:nvPr/>
        </p:nvSpPr>
        <p:spPr>
          <a:xfrm>
            <a:off x="2428259" y="1635646"/>
            <a:ext cx="3254737" cy="484748"/>
          </a:xfrm>
          <a:prstGeom prst="rect">
            <a:avLst/>
          </a:prstGeom>
          <a:noFill/>
        </p:spPr>
        <p:txBody>
          <a:bodyPr wrap="none" lIns="68580" tIns="34290" rIns="68580" bIns="34290" rtlCol="0">
            <a:spAutoFit/>
          </a:bodyPr>
          <a:lstStyle/>
          <a:p>
            <a:r>
              <a:rPr lang="zh-CN" altLang="en-US" sz="2700" b="1" dirty="0" smtClean="0">
                <a:latin typeface="楷体" panose="02010609060101010101" pitchFamily="49" charset="-122"/>
                <a:ea typeface="楷体" panose="02010609060101010101" pitchFamily="49" charset="-122"/>
              </a:rPr>
              <a:t>花儿开放的时间不同</a:t>
            </a:r>
            <a:endParaRPr lang="zh-CN" altLang="en-US" sz="2700" b="1" dirty="0">
              <a:latin typeface="楷体" panose="02010609060101010101" pitchFamily="49" charset="-122"/>
              <a:ea typeface="楷体" panose="02010609060101010101" pitchFamily="49" charset="-122"/>
            </a:endParaRPr>
          </a:p>
        </p:txBody>
      </p:sp>
      <p:sp>
        <p:nvSpPr>
          <p:cNvPr id="28" name="TextBox 27"/>
          <p:cNvSpPr txBox="1"/>
          <p:nvPr/>
        </p:nvSpPr>
        <p:spPr>
          <a:xfrm>
            <a:off x="2501207" y="2283718"/>
            <a:ext cx="2908489" cy="900246"/>
          </a:xfrm>
          <a:prstGeom prst="rect">
            <a:avLst/>
          </a:prstGeom>
          <a:noFill/>
        </p:spPr>
        <p:txBody>
          <a:bodyPr wrap="none" lIns="68580" tIns="34290" rIns="68580" bIns="34290" rtlCol="0">
            <a:spAutoFit/>
          </a:bodyPr>
          <a:lstStyle/>
          <a:p>
            <a:r>
              <a:rPr lang="zh-CN" altLang="en-US" sz="2700" b="1" dirty="0" smtClean="0">
                <a:latin typeface="楷体" panose="02010609060101010101" pitchFamily="49" charset="-122"/>
                <a:ea typeface="楷体" panose="02010609060101010101" pitchFamily="49" charset="-122"/>
              </a:rPr>
              <a:t>原因：温度 湿度 </a:t>
            </a:r>
            <a:endParaRPr lang="en-US" altLang="zh-CN" sz="2700" b="1" dirty="0" smtClean="0">
              <a:latin typeface="楷体" panose="02010609060101010101" pitchFamily="49" charset="-122"/>
              <a:ea typeface="楷体" panose="02010609060101010101" pitchFamily="49" charset="-122"/>
            </a:endParaRPr>
          </a:p>
          <a:p>
            <a:r>
              <a:rPr lang="zh-CN" altLang="en-US" sz="2700" b="1" dirty="0" smtClean="0">
                <a:latin typeface="楷体" panose="02010609060101010101" pitchFamily="49" charset="-122"/>
                <a:ea typeface="楷体" panose="02010609060101010101" pitchFamily="49" charset="-122"/>
              </a:rPr>
              <a:t>光照 昆虫活动</a:t>
            </a:r>
            <a:endParaRPr lang="zh-CN" altLang="en-US" sz="2700" b="1" dirty="0">
              <a:latin typeface="楷体" panose="02010609060101010101" pitchFamily="49" charset="-122"/>
              <a:ea typeface="楷体" panose="02010609060101010101" pitchFamily="49" charset="-122"/>
            </a:endParaRPr>
          </a:p>
        </p:txBody>
      </p:sp>
      <p:sp>
        <p:nvSpPr>
          <p:cNvPr id="31" name="TextBox 30"/>
          <p:cNvSpPr txBox="1"/>
          <p:nvPr/>
        </p:nvSpPr>
        <p:spPr>
          <a:xfrm>
            <a:off x="6244683" y="1963143"/>
            <a:ext cx="969496" cy="1688727"/>
          </a:xfrm>
          <a:prstGeom prst="rect">
            <a:avLst/>
          </a:prstGeom>
          <a:noFill/>
        </p:spPr>
        <p:txBody>
          <a:bodyPr vert="eaVert" wrap="square" lIns="68580" tIns="34290" rIns="68580" bIns="34290" rtlCol="0">
            <a:spAutoFit/>
          </a:bodyPr>
          <a:lstStyle/>
          <a:p>
            <a:r>
              <a:rPr lang="zh-CN" altLang="en-US" sz="2700" b="1" dirty="0" smtClean="0">
                <a:latin typeface="楷体" panose="02010609060101010101" pitchFamily="49" charset="-122"/>
                <a:ea typeface="楷体" panose="02010609060101010101" pitchFamily="49" charset="-122"/>
              </a:rPr>
              <a:t>学习知识学会创造</a:t>
            </a:r>
            <a:endParaRPr lang="zh-CN" altLang="en-US" sz="2700" b="1" dirty="0">
              <a:latin typeface="楷体" panose="02010609060101010101" pitchFamily="49" charset="-122"/>
              <a:ea typeface="楷体" panose="02010609060101010101" pitchFamily="49" charset="-122"/>
            </a:endParaRPr>
          </a:p>
        </p:txBody>
      </p:sp>
      <p:sp>
        <p:nvSpPr>
          <p:cNvPr id="14" name="TextBox 13"/>
          <p:cNvSpPr txBox="1"/>
          <p:nvPr/>
        </p:nvSpPr>
        <p:spPr>
          <a:xfrm>
            <a:off x="2472098" y="3363838"/>
            <a:ext cx="2908489" cy="484748"/>
          </a:xfrm>
          <a:prstGeom prst="rect">
            <a:avLst/>
          </a:prstGeom>
          <a:noFill/>
        </p:spPr>
        <p:txBody>
          <a:bodyPr wrap="none" lIns="68580" tIns="34290" rIns="68580" bIns="34290" rtlCol="0">
            <a:spAutoFit/>
          </a:bodyPr>
          <a:lstStyle/>
          <a:p>
            <a:r>
              <a:rPr lang="zh-CN" altLang="en-US" sz="2700" b="1" dirty="0" smtClean="0">
                <a:latin typeface="楷体" panose="02010609060101010101" pitchFamily="49" charset="-122"/>
                <a:ea typeface="楷体" panose="02010609060101010101" pitchFamily="49" charset="-122"/>
              </a:rPr>
              <a:t>根据规律创造花钟</a:t>
            </a:r>
            <a:endParaRPr lang="zh-CN" altLang="en-US" sz="2700" b="1" dirty="0">
              <a:latin typeface="楷体" panose="02010609060101010101" pitchFamily="49" charset="-122"/>
              <a:ea typeface="楷体" panose="02010609060101010101" pitchFamily="49" charset="-122"/>
            </a:endParaRPr>
          </a:p>
        </p:txBody>
      </p:sp>
      <p:sp>
        <p:nvSpPr>
          <p:cNvPr id="20" name="左大括号 19"/>
          <p:cNvSpPr/>
          <p:nvPr/>
        </p:nvSpPr>
        <p:spPr>
          <a:xfrm>
            <a:off x="1924203" y="1707654"/>
            <a:ext cx="288032" cy="2088232"/>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楷体" panose="02010609060101010101" pitchFamily="49" charset="-122"/>
              <a:ea typeface="楷体" panose="02010609060101010101" pitchFamily="49" charset="-122"/>
            </a:endParaRPr>
          </a:p>
        </p:txBody>
      </p:sp>
      <p:sp>
        <p:nvSpPr>
          <p:cNvPr id="21" name="左大括号 20"/>
          <p:cNvSpPr/>
          <p:nvPr/>
        </p:nvSpPr>
        <p:spPr>
          <a:xfrm flipH="1">
            <a:off x="5812635" y="1635646"/>
            <a:ext cx="216024" cy="2088232"/>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linds(horizontal)">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7" grpId="0"/>
      <p:bldP spid="28" grpId="0"/>
      <p:bldP spid="31" grpId="0"/>
      <p:bldP spid="14" grpId="0"/>
      <p:bldP spid="20" grpId="0" animBg="1"/>
      <p:bldP spid="2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81772" y="1510762"/>
            <a:ext cx="7262635" cy="2562240"/>
          </a:xfrm>
          <a:prstGeom prst="rect">
            <a:avLst/>
          </a:prstGeom>
        </p:spPr>
        <p:txBody>
          <a:bodyPr wrap="square" lIns="68580" tIns="34290" rIns="68580" bIns="34290">
            <a:spAutoFit/>
          </a:bodyPr>
          <a:lstStyle/>
          <a:p>
            <a:pPr indent="457200" algn="just">
              <a:lnSpc>
                <a:spcPct val="150000"/>
              </a:lnSpc>
            </a:pPr>
            <a:r>
              <a:rPr lang="zh-CN" altLang="en-US" sz="2700" b="1" dirty="0" smtClean="0">
                <a:latin typeface="楷体" panose="02010609060101010101" pitchFamily="49" charset="-122"/>
                <a:ea typeface="楷体" panose="02010609060101010101" pitchFamily="49" charset="-122"/>
              </a:rPr>
              <a:t>  这篇课文向我们介绍了了花儿开放时间不同的原因，是和</a:t>
            </a:r>
            <a:r>
              <a:rPr lang="zh-CN" altLang="en-US" sz="2700" b="1" dirty="0" smtClean="0">
                <a:solidFill>
                  <a:srgbClr val="FF0000"/>
                </a:solidFill>
                <a:latin typeface="楷体" panose="02010609060101010101" pitchFamily="49" charset="-122"/>
                <a:ea typeface="楷体" panose="02010609060101010101" pitchFamily="49" charset="-122"/>
              </a:rPr>
              <a:t>温度</a:t>
            </a:r>
            <a:r>
              <a:rPr lang="zh-CN" altLang="en-US" sz="2700" b="1" dirty="0" smtClean="0">
                <a:latin typeface="楷体" panose="02010609060101010101" pitchFamily="49" charset="-122"/>
                <a:ea typeface="楷体" panose="02010609060101010101" pitchFamily="49" charset="-122"/>
              </a:rPr>
              <a:t>、</a:t>
            </a:r>
            <a:r>
              <a:rPr lang="zh-CN" altLang="en-US" sz="2700" b="1" dirty="0" smtClean="0">
                <a:solidFill>
                  <a:srgbClr val="FF0000"/>
                </a:solidFill>
                <a:latin typeface="楷体" panose="02010609060101010101" pitchFamily="49" charset="-122"/>
                <a:ea typeface="楷体" panose="02010609060101010101" pitchFamily="49" charset="-122"/>
              </a:rPr>
              <a:t>湿度</a:t>
            </a:r>
            <a:r>
              <a:rPr lang="zh-CN" altLang="en-US" sz="2700" b="1" dirty="0" smtClean="0">
                <a:latin typeface="楷体" panose="02010609060101010101" pitchFamily="49" charset="-122"/>
                <a:ea typeface="楷体" panose="02010609060101010101" pitchFamily="49" charset="-122"/>
              </a:rPr>
              <a:t>、</a:t>
            </a:r>
            <a:r>
              <a:rPr lang="zh-CN" altLang="en-US" sz="2700" b="1" dirty="0" smtClean="0">
                <a:solidFill>
                  <a:srgbClr val="FF0000"/>
                </a:solidFill>
                <a:latin typeface="楷体" panose="02010609060101010101" pitchFamily="49" charset="-122"/>
                <a:ea typeface="楷体" panose="02010609060101010101" pitchFamily="49" charset="-122"/>
              </a:rPr>
              <a:t>光照</a:t>
            </a:r>
            <a:r>
              <a:rPr lang="zh-CN" altLang="en-US" sz="2700" b="1" dirty="0" smtClean="0">
                <a:latin typeface="楷体" panose="02010609060101010101" pitchFamily="49" charset="-122"/>
                <a:ea typeface="楷体" panose="02010609060101010101" pitchFamily="49" charset="-122"/>
              </a:rPr>
              <a:t>和昆虫的活动有关，赞扬了植物学家高超的园艺技巧和聪明的智慧。</a:t>
            </a:r>
            <a:endParaRPr lang="zh-CN" altLang="en-US" sz="2700" b="1" dirty="0">
              <a:latin typeface="楷体" panose="02010609060101010101" pitchFamily="49" charset="-122"/>
              <a:ea typeface="楷体" panose="02010609060101010101" pitchFamily="49" charset="-122"/>
            </a:endParaRPr>
          </a:p>
        </p:txBody>
      </p:sp>
      <p:sp>
        <p:nvSpPr>
          <p:cNvPr id="16"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主题概括</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cxnSp>
        <p:nvCxnSpPr>
          <p:cNvPr id="10" name="直接连接符 9"/>
          <p:cNvCxnSpPr/>
          <p:nvPr/>
        </p:nvCxnSpPr>
        <p:spPr>
          <a:xfrm>
            <a:off x="3491880" y="2715766"/>
            <a:ext cx="7200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644008" y="2715766"/>
            <a:ext cx="7200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724128" y="2715766"/>
            <a:ext cx="72008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155650" name="Picture 2"/>
          <p:cNvPicPr>
            <a:picLocks noChangeAspect="1" noChangeArrowheads="1"/>
          </p:cNvPicPr>
          <p:nvPr/>
        </p:nvPicPr>
        <p:blipFill>
          <a:blip r:embed="rId2" cstate="print"/>
          <a:srcRect/>
          <a:stretch>
            <a:fillRect/>
          </a:stretch>
        </p:blipFill>
        <p:spPr bwMode="auto">
          <a:xfrm>
            <a:off x="3546351" y="2283718"/>
            <a:ext cx="809625" cy="371475"/>
          </a:xfrm>
          <a:prstGeom prst="rect">
            <a:avLst/>
          </a:prstGeom>
          <a:noFill/>
          <a:ln w="9525">
            <a:noFill/>
            <a:miter lim="800000"/>
            <a:headEnd/>
            <a:tailEnd/>
          </a:ln>
        </p:spPr>
      </p:pic>
      <p:pic>
        <p:nvPicPr>
          <p:cNvPr id="155651" name="Picture 3"/>
          <p:cNvPicPr>
            <a:picLocks noChangeAspect="1" noChangeArrowheads="1"/>
          </p:cNvPicPr>
          <p:nvPr/>
        </p:nvPicPr>
        <p:blipFill>
          <a:blip r:embed="rId2" cstate="print"/>
          <a:srcRect/>
          <a:stretch>
            <a:fillRect/>
          </a:stretch>
        </p:blipFill>
        <p:spPr bwMode="auto">
          <a:xfrm>
            <a:off x="4499992" y="2272283"/>
            <a:ext cx="809625" cy="371475"/>
          </a:xfrm>
          <a:prstGeom prst="rect">
            <a:avLst/>
          </a:prstGeom>
          <a:noFill/>
          <a:ln w="9525">
            <a:noFill/>
            <a:miter lim="800000"/>
            <a:headEnd/>
            <a:tailEnd/>
          </a:ln>
        </p:spPr>
      </p:pic>
      <p:pic>
        <p:nvPicPr>
          <p:cNvPr id="155652" name="Picture 4"/>
          <p:cNvPicPr>
            <a:picLocks noChangeAspect="1" noChangeArrowheads="1"/>
          </p:cNvPicPr>
          <p:nvPr/>
        </p:nvPicPr>
        <p:blipFill>
          <a:blip r:embed="rId2" cstate="print"/>
          <a:srcRect/>
          <a:stretch>
            <a:fillRect/>
          </a:stretch>
        </p:blipFill>
        <p:spPr bwMode="auto">
          <a:xfrm>
            <a:off x="5634583" y="2283718"/>
            <a:ext cx="809625" cy="371475"/>
          </a:xfrm>
          <a:prstGeom prst="rect">
            <a:avLst/>
          </a:prstGeom>
          <a:noFill/>
          <a:ln w="9525">
            <a:noFill/>
            <a:miter lim="800000"/>
            <a:headEnd/>
            <a:tailEnd/>
          </a:ln>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55650"/>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55651"/>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556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31640" y="1501353"/>
            <a:ext cx="6411784" cy="2654573"/>
          </a:xfrm>
          <a:prstGeom prst="rect">
            <a:avLst/>
          </a:prstGeom>
        </p:spPr>
        <p:txBody>
          <a:bodyPr wrap="square" lIns="68580" tIns="34290" rIns="68580" bIns="34290">
            <a:spAutoFit/>
          </a:bodyPr>
          <a:lstStyle/>
          <a:p>
            <a:pPr>
              <a:lnSpc>
                <a:spcPct val="120000"/>
              </a:lnSpc>
            </a:pPr>
            <a:r>
              <a:rPr lang="zh-CN" altLang="en-US" sz="2800" b="1" dirty="0" smtClean="0">
                <a:latin typeface="楷体" panose="02010609060101010101" pitchFamily="49" charset="-122"/>
                <a:ea typeface="楷体" panose="02010609060101010101" pitchFamily="49" charset="-122"/>
              </a:rPr>
              <a:t>小荷才露尖尖角，早有蜻蜓立上头。</a:t>
            </a:r>
            <a:endParaRPr lang="en-US" altLang="zh-CN" sz="2800" b="1" dirty="0" smtClean="0">
              <a:latin typeface="楷体" panose="02010609060101010101" pitchFamily="49" charset="-122"/>
              <a:ea typeface="楷体" panose="02010609060101010101" pitchFamily="49" charset="-122"/>
            </a:endParaRPr>
          </a:p>
          <a:p>
            <a:pPr algn="r">
              <a:lnSpc>
                <a:spcPct val="120000"/>
              </a:lnSpc>
            </a:pP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杨万里</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小池</a:t>
            </a:r>
            <a:r>
              <a:rPr lang="en-US" altLang="zh-CN"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pPr>
              <a:lnSpc>
                <a:spcPct val="120000"/>
              </a:lnSpc>
            </a:pPr>
            <a:endParaRPr lang="en-US" altLang="zh-CN" sz="2800" b="1" dirty="0">
              <a:latin typeface="楷体" panose="02010609060101010101" pitchFamily="49" charset="-122"/>
              <a:ea typeface="楷体" panose="02010609060101010101" pitchFamily="49" charset="-122"/>
            </a:endParaRPr>
          </a:p>
          <a:p>
            <a:pPr>
              <a:lnSpc>
                <a:spcPct val="120000"/>
              </a:lnSpc>
            </a:pPr>
            <a:r>
              <a:rPr lang="zh-CN" altLang="en-US" sz="2800" b="1" dirty="0" smtClean="0">
                <a:latin typeface="楷体" panose="02010609060101010101" pitchFamily="49" charset="-122"/>
                <a:ea typeface="楷体" panose="02010609060101010101" pitchFamily="49" charset="-122"/>
              </a:rPr>
              <a:t>小楼一夜听春雨，深巷明朝卖杏花 。</a:t>
            </a:r>
            <a:endParaRPr lang="en-US" altLang="zh-CN" sz="2800" b="1" dirty="0" smtClean="0">
              <a:latin typeface="楷体" panose="02010609060101010101" pitchFamily="49" charset="-122"/>
              <a:ea typeface="楷体" panose="02010609060101010101" pitchFamily="49" charset="-122"/>
            </a:endParaRPr>
          </a:p>
          <a:p>
            <a:pPr algn="r">
              <a:lnSpc>
                <a:spcPct val="120000"/>
              </a:lnSpc>
            </a:pP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宋</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陆游</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临安春雨初霁</a:t>
            </a:r>
            <a:r>
              <a:rPr lang="en-US" altLang="zh-CN"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6"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拓展延伸</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p:cNvSpPr>
            <a:spLocks noChangeArrowheads="1"/>
          </p:cNvSpPr>
          <p:nvPr/>
        </p:nvSpPr>
        <p:spPr bwMode="auto">
          <a:xfrm>
            <a:off x="251520" y="1271538"/>
            <a:ext cx="8712968" cy="230832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algn="l" defTabSz="914400" rtl="0" eaLnBrk="1" fontAlgn="base" latinLnBrk="0" hangingPunct="1">
              <a:lnSpc>
                <a:spcPct val="15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一</a:t>
            </a:r>
            <a:r>
              <a:rPr kumimoji="0" lang="zh-CN" sz="2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a:t>
            </a:r>
            <a:r>
              <a:rPr kumimoji="0" lang="zh-CN" altLang="en-US" sz="2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不同种类的花之所以能制作花钟，是因为它们的（    ）</a:t>
            </a:r>
            <a:r>
              <a:rPr kumimoji="0" lang="zh-CN" sz="2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charset="0"/>
              </a:rPr>
              <a:t>。</a:t>
            </a:r>
            <a:endParaRPr kumimoji="0" lang="zh-CN" sz="24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A</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．开放时间不同</a:t>
            </a:r>
            <a:endParaRPr kumimoji="0" lang="zh-CN" altLang="en-US"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B</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．颜色不同</a:t>
            </a:r>
            <a:endParaRPr kumimoji="0" lang="zh-CN" altLang="en-US" sz="24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457200" algn="l" defTabSz="914400" rtl="0" eaLnBrk="0" fontAlgn="base" latinLnBrk="0" hangingPunct="0">
              <a:lnSpc>
                <a:spcPct val="15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C</a:t>
            </a:r>
            <a:r>
              <a:rPr kumimoji="0" lang="zh-CN" altLang="en-US" sz="2400" b="1" i="0" u="none" strike="noStrike" cap="none" normalizeH="0" baseline="0" dirty="0" smtClean="0">
                <a:ln>
                  <a:noFill/>
                </a:ln>
                <a:solidFill>
                  <a:schemeClr val="tx1"/>
                </a:solidFill>
                <a:effectLst/>
                <a:latin typeface="Times New Roman" panose="02020603050405020304" charset="0"/>
                <a:ea typeface="宋体" panose="02010600030101010101" pitchFamily="2" charset="-122"/>
                <a:cs typeface="Times New Roman" panose="02020603050405020304" charset="0"/>
              </a:rPr>
              <a:t>．香味不同</a:t>
            </a:r>
            <a:endParaRPr kumimoji="0" lang="zh-CN" altLang="en-US" sz="24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7" name="矩形 6"/>
          <p:cNvSpPr/>
          <p:nvPr/>
        </p:nvSpPr>
        <p:spPr>
          <a:xfrm>
            <a:off x="7837072" y="1426587"/>
            <a:ext cx="407484" cy="461665"/>
          </a:xfrm>
          <a:prstGeom prst="rect">
            <a:avLst/>
          </a:prstGeom>
        </p:spPr>
        <p:txBody>
          <a:bodyPr wrap="none">
            <a:spAutoFit/>
          </a:bodyPr>
          <a:lstStyle/>
          <a:p>
            <a:r>
              <a:rPr lang="en-US" altLang="zh-CN" sz="2400" b="1" dirty="0" smtClean="0">
                <a:solidFill>
                  <a:srgbClr val="FF0000"/>
                </a:solidFill>
                <a:latin typeface="Times New Roman" panose="02020603050405020304" charset="0"/>
                <a:ea typeface="宋体" panose="02010600030101010101" pitchFamily="2" charset="-122"/>
                <a:cs typeface="Times New Roman" panose="02020603050405020304" charset="0"/>
              </a:rPr>
              <a:t>A</a:t>
            </a:r>
            <a:endParaRPr lang="zh-CN" altLang="en-US" sz="2400" b="1" dirty="0">
              <a:solidFill>
                <a:srgbClr val="FF0000"/>
              </a:solidFill>
            </a:endParaRPr>
          </a:p>
        </p:txBody>
      </p:sp>
      <p:sp>
        <p:nvSpPr>
          <p:cNvPr id="8"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smtClean="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9512" y="464186"/>
            <a:ext cx="366860" cy="45633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555526"/>
            <a:ext cx="8712967" cy="523220"/>
          </a:xfrm>
          <a:prstGeom prst="rect">
            <a:avLst/>
          </a:prstGeom>
        </p:spPr>
        <p:txBody>
          <a:bodyPr wrap="square">
            <a:spAutoFit/>
          </a:bodyPr>
          <a:lstStyle/>
          <a:p>
            <a:r>
              <a:rPr lang="zh-CN" altLang="en-US" sz="2800" b="1" dirty="0">
                <a:latin typeface="宋体" panose="02010600030101010101" pitchFamily="2" charset="-122"/>
                <a:ea typeface="宋体" panose="02010600030101010101" pitchFamily="2" charset="-122"/>
              </a:rPr>
              <a:t>二</a:t>
            </a:r>
            <a:r>
              <a:rPr lang="zh-CN" altLang="en-US" sz="2800" b="1" dirty="0" smtClean="0">
                <a:latin typeface="宋体" panose="02010600030101010101" pitchFamily="2" charset="-122"/>
                <a:ea typeface="宋体" panose="02010600030101010101" pitchFamily="2" charset="-122"/>
              </a:rPr>
              <a:t>、试一试，用不同的表达方式说“花开了”。</a:t>
            </a:r>
            <a:endParaRPr lang="zh-CN" altLang="en-US" sz="2800" b="1" dirty="0" smtClean="0">
              <a:latin typeface="宋体" panose="02010600030101010101" pitchFamily="2" charset="-122"/>
              <a:ea typeface="宋体" panose="02010600030101010101" pitchFamily="2" charset="-122"/>
            </a:endParaRPr>
          </a:p>
        </p:txBody>
      </p:sp>
      <p:sp>
        <p:nvSpPr>
          <p:cNvPr id="5" name="Text Box 3"/>
          <p:cNvSpPr txBox="1">
            <a:spLocks noChangeArrowheads="1"/>
          </p:cNvSpPr>
          <p:nvPr/>
        </p:nvSpPr>
        <p:spPr bwMode="auto">
          <a:xfrm>
            <a:off x="815744" y="1131590"/>
            <a:ext cx="5628464" cy="3247171"/>
          </a:xfrm>
          <a:prstGeom prst="rect">
            <a:avLst/>
          </a:prstGeom>
          <a:noFill/>
          <a:ln w="9525">
            <a:noFill/>
            <a:miter lim="800000"/>
          </a:ln>
          <a:effectLst/>
        </p:spPr>
        <p:txBody>
          <a:bodyPr wrap="none">
            <a:spAutoFit/>
          </a:bodyPr>
          <a:lstStyle/>
          <a:p>
            <a:pPr algn="l">
              <a:lnSpc>
                <a:spcPct val="150000"/>
              </a:lnSpc>
            </a:pPr>
            <a:r>
              <a:rPr lang="zh-CN" altLang="en-US" sz="2800" b="1" dirty="0">
                <a:latin typeface="楷体" panose="02010609060101010101" pitchFamily="49" charset="-122"/>
                <a:ea typeface="楷体" panose="02010609060101010101" pitchFamily="49" charset="-122"/>
              </a:rPr>
              <a:t>花园里，不同季节的鲜花开放了。</a:t>
            </a:r>
            <a:endParaRPr lang="zh-CN" altLang="en-US" sz="2800" b="1" dirty="0">
              <a:latin typeface="楷体" panose="02010609060101010101" pitchFamily="49" charset="-122"/>
              <a:ea typeface="楷体" panose="02010609060101010101" pitchFamily="49" charset="-122"/>
            </a:endParaRPr>
          </a:p>
          <a:p>
            <a:pPr algn="l">
              <a:lnSpc>
                <a:spcPct val="150000"/>
              </a:lnSpc>
            </a:pPr>
            <a:r>
              <a:rPr lang="zh-CN" altLang="en-US" sz="2800" b="1" dirty="0">
                <a:latin typeface="楷体" panose="02010609060101010101" pitchFamily="49" charset="-122"/>
                <a:ea typeface="楷体" panose="02010609060101010101" pitchFamily="49" charset="-122"/>
              </a:rPr>
              <a:t>春天，</a:t>
            </a:r>
            <a:r>
              <a:rPr lang="en-US" altLang="zh-CN" sz="2800" b="1" dirty="0">
                <a:latin typeface="楷体" panose="02010609060101010101" pitchFamily="49" charset="-122"/>
                <a:ea typeface="楷体" panose="02010609060101010101" pitchFamily="49" charset="-122"/>
              </a:rPr>
              <a:t>____________________</a:t>
            </a:r>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a:p>
            <a:pPr algn="l">
              <a:lnSpc>
                <a:spcPct val="150000"/>
              </a:lnSpc>
            </a:pPr>
            <a:r>
              <a:rPr lang="zh-CN" altLang="en-US" sz="2800" b="1" dirty="0">
                <a:latin typeface="楷体" panose="02010609060101010101" pitchFamily="49" charset="-122"/>
                <a:ea typeface="楷体" panose="02010609060101010101" pitchFamily="49" charset="-122"/>
              </a:rPr>
              <a:t>夏天，</a:t>
            </a:r>
            <a:r>
              <a:rPr lang="en-US" altLang="zh-CN" sz="2800" b="1" dirty="0">
                <a:latin typeface="楷体" panose="02010609060101010101" pitchFamily="49" charset="-122"/>
                <a:ea typeface="楷体" panose="02010609060101010101" pitchFamily="49" charset="-122"/>
              </a:rPr>
              <a:t>____________________</a:t>
            </a:r>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a:p>
            <a:pPr algn="l">
              <a:lnSpc>
                <a:spcPct val="150000"/>
              </a:lnSpc>
            </a:pPr>
            <a:r>
              <a:rPr lang="zh-CN" altLang="en-US" sz="2800" b="1" dirty="0">
                <a:latin typeface="楷体" panose="02010609060101010101" pitchFamily="49" charset="-122"/>
                <a:ea typeface="楷体" panose="02010609060101010101" pitchFamily="49" charset="-122"/>
              </a:rPr>
              <a:t>秋天，</a:t>
            </a:r>
            <a:r>
              <a:rPr lang="en-US" altLang="zh-CN" sz="2800" b="1" dirty="0">
                <a:latin typeface="楷体" panose="02010609060101010101" pitchFamily="49" charset="-122"/>
                <a:ea typeface="楷体" panose="02010609060101010101" pitchFamily="49" charset="-122"/>
              </a:rPr>
              <a:t>____________________</a:t>
            </a:r>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a:p>
            <a:pPr algn="l">
              <a:lnSpc>
                <a:spcPct val="150000"/>
              </a:lnSpc>
            </a:pPr>
            <a:r>
              <a:rPr lang="zh-CN" altLang="en-US" sz="2800" b="1" dirty="0">
                <a:latin typeface="楷体" panose="02010609060101010101" pitchFamily="49" charset="-122"/>
                <a:ea typeface="楷体" panose="02010609060101010101" pitchFamily="49" charset="-122"/>
              </a:rPr>
              <a:t>冬天，</a:t>
            </a:r>
            <a:r>
              <a:rPr lang="en-US" altLang="zh-CN" sz="2800" b="1" dirty="0">
                <a:latin typeface="楷体" panose="02010609060101010101" pitchFamily="49" charset="-122"/>
                <a:ea typeface="楷体" panose="02010609060101010101" pitchFamily="49" charset="-122"/>
              </a:rPr>
              <a:t>____________________</a:t>
            </a:r>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6" name="TextBox 5"/>
          <p:cNvSpPr txBox="1"/>
          <p:nvPr/>
        </p:nvSpPr>
        <p:spPr>
          <a:xfrm>
            <a:off x="1835696" y="1851670"/>
            <a:ext cx="3744416" cy="52322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桃花露出了笑脸</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1835696" y="2480578"/>
            <a:ext cx="8424936" cy="52322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荷花展开了自己的裙摆</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8" name="TextBox 7"/>
          <p:cNvSpPr txBox="1"/>
          <p:nvPr/>
        </p:nvSpPr>
        <p:spPr>
          <a:xfrm>
            <a:off x="1763688" y="3147814"/>
            <a:ext cx="8424936" cy="52322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菊花吐出了丝丝金黄</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TextBox 8"/>
          <p:cNvSpPr txBox="1"/>
          <p:nvPr/>
        </p:nvSpPr>
        <p:spPr>
          <a:xfrm>
            <a:off x="1835696" y="3776722"/>
            <a:ext cx="8424936" cy="523220"/>
          </a:xfrm>
          <a:prstGeom prst="rect">
            <a:avLst/>
          </a:prstGeom>
          <a:noFill/>
        </p:spPr>
        <p:txBody>
          <a:bodyPr wrap="square" rtlCol="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寒梅傲然地挺立在枝头</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11"/>
          <p:cNvSpPr txBox="1">
            <a:spLocks noChangeArrowheads="1"/>
          </p:cNvSpPr>
          <p:nvPr/>
        </p:nvSpPr>
        <p:spPr bwMode="auto">
          <a:xfrm>
            <a:off x="323528" y="1131590"/>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我会认</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51" name="矩形 50"/>
          <p:cNvSpPr/>
          <p:nvPr/>
        </p:nvSpPr>
        <p:spPr>
          <a:xfrm>
            <a:off x="1342519" y="1203638"/>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2" name="矩形 51"/>
          <p:cNvSpPr/>
          <p:nvPr/>
        </p:nvSpPr>
        <p:spPr>
          <a:xfrm>
            <a:off x="343897" y="1203638"/>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文本框 14">
            <a:hlinkClick r:id="rId1" action="ppaction://hlinkfile"/>
          </p:cNvPr>
          <p:cNvSpPr txBox="1"/>
          <p:nvPr/>
        </p:nvSpPr>
        <p:spPr>
          <a:xfrm>
            <a:off x="653667" y="422324"/>
            <a:ext cx="403383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朗读课文 扫清障碍</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34" name="图片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13018" y="603851"/>
            <a:ext cx="351070" cy="380165"/>
          </a:xfrm>
          <a:prstGeom prst="rect">
            <a:avLst/>
          </a:prstGeom>
        </p:spPr>
      </p:pic>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057708">
            <a:off x="4408959" y="550061"/>
            <a:ext cx="335134" cy="472337"/>
          </a:xfrm>
          <a:prstGeom prst="rect">
            <a:avLst/>
          </a:prstGeom>
        </p:spPr>
      </p:pic>
      <p:pic>
        <p:nvPicPr>
          <p:cNvPr id="40" name="图片 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0041" y="489080"/>
            <a:ext cx="366860" cy="456339"/>
          </a:xfrm>
          <a:prstGeom prst="rect">
            <a:avLst/>
          </a:prstGeom>
        </p:spPr>
      </p:pic>
      <p:sp>
        <p:nvSpPr>
          <p:cNvPr id="42" name="矩形 41"/>
          <p:cNvSpPr/>
          <p:nvPr/>
        </p:nvSpPr>
        <p:spPr>
          <a:xfrm>
            <a:off x="1009181" y="1889413"/>
            <a:ext cx="7523259" cy="2554545"/>
          </a:xfrm>
          <a:prstGeom prst="rect">
            <a:avLst/>
          </a:prstGeom>
        </p:spPr>
        <p:txBody>
          <a:bodyPr wrap="square">
            <a:spAutoFit/>
          </a:bodyPr>
          <a:lstStyle/>
          <a:p>
            <a:pPr>
              <a:lnSpc>
                <a:spcPct val="200000"/>
              </a:lnSpc>
            </a:pPr>
            <a:r>
              <a:rPr lang="zh-CN" altLang="en-US" sz="4000" b="1" dirty="0" smtClean="0">
                <a:solidFill>
                  <a:srgbClr val="FF0000"/>
                </a:solidFill>
                <a:latin typeface="楷体" panose="02010609060101010101" pitchFamily="49" charset="-122"/>
                <a:ea typeface="楷体" panose="02010609060101010101" pitchFamily="49" charset="-122"/>
              </a:rPr>
              <a:t>芬芳</a:t>
            </a:r>
            <a:r>
              <a:rPr lang="zh-CN" altLang="en-US" sz="4000" b="1" dirty="0" smtClean="0">
                <a:latin typeface="楷体" panose="02010609060101010101" pitchFamily="49" charset="-122"/>
                <a:ea typeface="楷体" panose="02010609060101010101" pitchFamily="49" charset="-122"/>
              </a:rPr>
              <a:t>    之</a:t>
            </a:r>
            <a:r>
              <a:rPr lang="zh-CN" altLang="en-US" sz="4000" b="1" dirty="0" smtClean="0">
                <a:solidFill>
                  <a:srgbClr val="FF0000"/>
                </a:solidFill>
                <a:latin typeface="楷体" panose="02010609060101010101" pitchFamily="49" charset="-122"/>
                <a:ea typeface="楷体" panose="02010609060101010101" pitchFamily="49" charset="-122"/>
              </a:rPr>
              <a:t>内</a:t>
            </a:r>
            <a:r>
              <a:rPr lang="zh-CN" altLang="en-US" sz="4000" b="1" dirty="0" smtClean="0">
                <a:latin typeface="楷体" panose="02010609060101010101" pitchFamily="49" charset="-122"/>
                <a:ea typeface="楷体" panose="02010609060101010101" pitchFamily="49" charset="-122"/>
              </a:rPr>
              <a:t>   干</a:t>
            </a:r>
            <a:r>
              <a:rPr lang="zh-CN" altLang="en-US" sz="4000" b="1" dirty="0" smtClean="0">
                <a:solidFill>
                  <a:srgbClr val="FF0000"/>
                </a:solidFill>
                <a:latin typeface="楷体" panose="02010609060101010101" pitchFamily="49" charset="-122"/>
                <a:ea typeface="楷体" panose="02010609060101010101" pitchFamily="49" charset="-122"/>
              </a:rPr>
              <a:t>燥   灼</a:t>
            </a:r>
            <a:r>
              <a:rPr lang="zh-CN" altLang="en-US" sz="4000" b="1" dirty="0" smtClean="0">
                <a:latin typeface="楷体" panose="02010609060101010101" pitchFamily="49" charset="-122"/>
                <a:ea typeface="楷体" panose="02010609060101010101" pitchFamily="49" charset="-122"/>
              </a:rPr>
              <a:t>伤</a:t>
            </a:r>
            <a:r>
              <a:rPr lang="zh-CN" altLang="en-US" sz="4000" b="1" dirty="0" smtClean="0">
                <a:solidFill>
                  <a:srgbClr val="FF0000"/>
                </a:solidFill>
                <a:latin typeface="楷体" panose="02010609060101010101" pitchFamily="49" charset="-122"/>
                <a:ea typeface="楷体" panose="02010609060101010101" pitchFamily="49" charset="-122"/>
              </a:rPr>
              <a:t>  </a:t>
            </a:r>
            <a:endParaRPr lang="en-US" altLang="zh-CN" sz="4000" b="1" dirty="0" smtClean="0">
              <a:solidFill>
                <a:srgbClr val="FF0000"/>
              </a:solidFill>
              <a:latin typeface="楷体" panose="02010609060101010101" pitchFamily="49" charset="-122"/>
              <a:ea typeface="楷体" panose="02010609060101010101" pitchFamily="49" charset="-122"/>
            </a:endParaRPr>
          </a:p>
          <a:p>
            <a:pPr>
              <a:lnSpc>
                <a:spcPct val="200000"/>
              </a:lnSpc>
            </a:pPr>
            <a:r>
              <a:rPr lang="zh-CN" altLang="en-US" sz="4000" b="1" dirty="0" smtClean="0">
                <a:solidFill>
                  <a:srgbClr val="FF0000"/>
                </a:solidFill>
                <a:latin typeface="楷体" panose="02010609060101010101" pitchFamily="49" charset="-122"/>
                <a:ea typeface="楷体" panose="02010609060101010101" pitchFamily="49" charset="-122"/>
              </a:rPr>
              <a:t>适</a:t>
            </a:r>
            <a:r>
              <a:rPr lang="zh-CN" altLang="en-US" sz="4000" b="1" dirty="0" smtClean="0">
                <a:latin typeface="楷体" panose="02010609060101010101" pitchFamily="49" charset="-122"/>
                <a:ea typeface="楷体" panose="02010609060101010101" pitchFamily="49" charset="-122"/>
              </a:rPr>
              <a:t>应</a:t>
            </a:r>
            <a:r>
              <a:rPr lang="zh-CN" altLang="en-US" sz="4000" b="1" dirty="0">
                <a:latin typeface="楷体" panose="02010609060101010101" pitchFamily="49" charset="-122"/>
                <a:ea typeface="楷体" panose="02010609060101010101" pitchFamily="49" charset="-122"/>
              </a:rPr>
              <a:t> </a:t>
            </a:r>
            <a:r>
              <a:rPr lang="zh-CN" altLang="en-US" sz="4000" b="1" dirty="0" smtClean="0">
                <a:latin typeface="楷体" panose="02010609060101010101" pitchFamily="49" charset="-122"/>
                <a:ea typeface="楷体" panose="02010609060101010101" pitchFamily="49" charset="-122"/>
              </a:rPr>
              <a:t>   淡</a:t>
            </a:r>
            <a:r>
              <a:rPr lang="zh-CN" altLang="en-US" sz="4000" b="1" dirty="0" smtClean="0">
                <a:solidFill>
                  <a:srgbClr val="FF0000"/>
                </a:solidFill>
                <a:latin typeface="楷体" panose="02010609060101010101" pitchFamily="49" charset="-122"/>
                <a:ea typeface="楷体" panose="02010609060101010101" pitchFamily="49" charset="-122"/>
              </a:rPr>
              <a:t>雅</a:t>
            </a:r>
            <a:r>
              <a:rPr lang="zh-CN" altLang="en-US" sz="4000" b="1" dirty="0" smtClean="0">
                <a:latin typeface="楷体" panose="02010609060101010101" pitchFamily="49" charset="-122"/>
                <a:ea typeface="楷体" panose="02010609060101010101" pitchFamily="49" charset="-122"/>
              </a:rPr>
              <a:t>   </a:t>
            </a:r>
            <a:r>
              <a:rPr lang="zh-CN" altLang="en-US" sz="4000" b="1" dirty="0" smtClean="0">
                <a:solidFill>
                  <a:srgbClr val="FF0000"/>
                </a:solidFill>
                <a:latin typeface="楷体" panose="02010609060101010101" pitchFamily="49" charset="-122"/>
                <a:ea typeface="楷体" panose="02010609060101010101" pitchFamily="49" charset="-122"/>
              </a:rPr>
              <a:t>吻</a:t>
            </a:r>
            <a:r>
              <a:rPr lang="zh-CN" altLang="en-US" sz="4000" b="1" dirty="0" smtClean="0">
                <a:latin typeface="楷体" panose="02010609060101010101" pitchFamily="49" charset="-122"/>
                <a:ea typeface="楷体" panose="02010609060101010101" pitchFamily="49" charset="-122"/>
              </a:rPr>
              <a:t>合   </a:t>
            </a:r>
            <a:r>
              <a:rPr lang="zh-CN" altLang="en-US" sz="4000" b="1" dirty="0" smtClean="0">
                <a:solidFill>
                  <a:srgbClr val="FF0000"/>
                </a:solidFill>
                <a:latin typeface="楷体" panose="02010609060101010101" pitchFamily="49" charset="-122"/>
                <a:ea typeface="楷体" panose="02010609060101010101" pitchFamily="49" charset="-122"/>
              </a:rPr>
              <a:t>组</a:t>
            </a:r>
            <a:r>
              <a:rPr lang="zh-CN" altLang="en-US" sz="4000" b="1" dirty="0" smtClean="0">
                <a:latin typeface="楷体" panose="02010609060101010101" pitchFamily="49" charset="-122"/>
                <a:ea typeface="楷体" panose="02010609060101010101" pitchFamily="49" charset="-122"/>
              </a:rPr>
              <a:t>成</a:t>
            </a:r>
            <a:endParaRPr lang="zh-CN" altLang="en-US" sz="4000" b="1" dirty="0">
              <a:latin typeface="楷体" panose="02010609060101010101" pitchFamily="49" charset="-122"/>
              <a:ea typeface="楷体" panose="02010609060101010101" pitchFamily="49" charset="-122"/>
            </a:endParaRPr>
          </a:p>
        </p:txBody>
      </p:sp>
      <p:sp>
        <p:nvSpPr>
          <p:cNvPr id="43" name="矩形 42"/>
          <p:cNvSpPr/>
          <p:nvPr/>
        </p:nvSpPr>
        <p:spPr>
          <a:xfrm>
            <a:off x="683568" y="1760498"/>
            <a:ext cx="8388424" cy="523220"/>
          </a:xfrm>
          <a:prstGeom prst="rect">
            <a:avLst/>
          </a:prstGeom>
        </p:spPr>
        <p:txBody>
          <a:bodyPr wrap="square">
            <a:spAutoFit/>
          </a:bodyPr>
          <a:lstStyle/>
          <a:p>
            <a:r>
              <a:rPr lang="en-US" altLang="zh-CN" sz="2800" b="1" dirty="0">
                <a:solidFill>
                  <a:srgbClr val="FF0000"/>
                </a:solidFill>
                <a:latin typeface="汉语拼音" panose="020B0604020202020204" pitchFamily="34" charset="0"/>
                <a:ea typeface="黑体" panose="02010609060101010101" pitchFamily="49" charset="-122"/>
                <a:cs typeface="汉语拼音" panose="020B0604020202020204" pitchFamily="34" charset="0"/>
              </a:rPr>
              <a:t> </a:t>
            </a:r>
            <a:r>
              <a:rPr lang="en-US" altLang="zh-CN" sz="2800" b="1" dirty="0" err="1">
                <a:solidFill>
                  <a:srgbClr val="FF0000"/>
                </a:solidFill>
                <a:latin typeface="汉语拼音" panose="020B0604020202020204" pitchFamily="34" charset="0"/>
                <a:ea typeface="黑体" panose="02010609060101010101" pitchFamily="49" charset="-122"/>
                <a:cs typeface="汉语拼音" panose="020B0604020202020204" pitchFamily="34" charset="0"/>
              </a:rPr>
              <a:t>fēn</a:t>
            </a:r>
            <a:r>
              <a:rPr lang="en-US" altLang="zh-CN" sz="2800" b="1" dirty="0">
                <a:solidFill>
                  <a:srgbClr val="FF0000"/>
                </a:solidFill>
                <a:latin typeface="汉语拼音" panose="020B0604020202020204" pitchFamily="34" charset="0"/>
                <a:ea typeface="黑体" panose="02010609060101010101" pitchFamily="49" charset="-122"/>
                <a:cs typeface="汉语拼音" panose="020B0604020202020204" pitchFamily="34" charset="0"/>
              </a:rPr>
              <a:t> </a:t>
            </a:r>
            <a:r>
              <a:rPr lang="en-US" altLang="zh-CN" sz="2800" b="1" dirty="0" err="1">
                <a:solidFill>
                  <a:srgbClr val="FF0000"/>
                </a:solidFill>
                <a:latin typeface="汉语拼音" panose="020B0604020202020204" pitchFamily="34" charset="0"/>
                <a:ea typeface="黑体" panose="02010609060101010101" pitchFamily="49" charset="-122"/>
                <a:cs typeface="汉语拼音" panose="020B0604020202020204" pitchFamily="34" charset="0"/>
              </a:rPr>
              <a:t>fāng</a:t>
            </a:r>
            <a:r>
              <a:rPr lang="en-US" altLang="zh-CN" sz="2800" b="1" dirty="0">
                <a:solidFill>
                  <a:srgbClr val="FF0000"/>
                </a:solidFill>
                <a:latin typeface="汉语拼音" panose="020B0604020202020204" pitchFamily="34" charset="0"/>
                <a:ea typeface="黑体" panose="02010609060101010101" pitchFamily="49" charset="-122"/>
                <a:cs typeface="汉语拼音" panose="020B0604020202020204" pitchFamily="34" charset="0"/>
              </a:rPr>
              <a:t>    </a:t>
            </a:r>
            <a:r>
              <a:rPr lang="en-US" altLang="zh-CN" sz="2800" b="1" dirty="0" smtClean="0">
                <a:solidFill>
                  <a:srgbClr val="FF0000"/>
                </a:solidFill>
                <a:latin typeface="汉语拼音" panose="020B0604020202020204" pitchFamily="34" charset="0"/>
                <a:ea typeface="黑体" panose="02010609060101010101" pitchFamily="49" charset="-122"/>
                <a:cs typeface="汉语拼音" panose="020B0604020202020204" pitchFamily="34" charset="0"/>
              </a:rPr>
              <a:t>         </a:t>
            </a:r>
            <a:r>
              <a:rPr lang="en-US" altLang="zh-CN" sz="2800" b="1" dirty="0" err="1">
                <a:solidFill>
                  <a:srgbClr val="FF0000"/>
                </a:solidFill>
                <a:latin typeface="汉语拼音" panose="020B0604020202020204" pitchFamily="34" charset="0"/>
                <a:ea typeface="黑体" panose="02010609060101010101" pitchFamily="49" charset="-122"/>
                <a:cs typeface="汉语拼音" panose="020B0604020202020204" pitchFamily="34" charset="0"/>
              </a:rPr>
              <a:t>nèi</a:t>
            </a:r>
            <a:r>
              <a:rPr lang="en-US" altLang="zh-CN" sz="2800" b="1" dirty="0">
                <a:solidFill>
                  <a:srgbClr val="FF0000"/>
                </a:solidFill>
                <a:latin typeface="汉语拼音" panose="020B0604020202020204" pitchFamily="34" charset="0"/>
                <a:ea typeface="黑体" panose="02010609060101010101" pitchFamily="49" charset="-122"/>
                <a:cs typeface="汉语拼音" panose="020B0604020202020204" pitchFamily="34" charset="0"/>
              </a:rPr>
              <a:t>       </a:t>
            </a:r>
            <a:r>
              <a:rPr lang="en-US" altLang="zh-CN" sz="2800" b="1" dirty="0" smtClean="0">
                <a:solidFill>
                  <a:srgbClr val="FF0000"/>
                </a:solidFill>
                <a:latin typeface="汉语拼音" panose="020B0604020202020204" pitchFamily="34" charset="0"/>
                <a:ea typeface="黑体" panose="02010609060101010101" pitchFamily="49" charset="-122"/>
                <a:cs typeface="汉语拼音" panose="020B0604020202020204" pitchFamily="34" charset="0"/>
              </a:rPr>
              <a:t>      </a:t>
            </a:r>
            <a:r>
              <a:rPr lang="en-US" altLang="zh-CN" sz="2800" b="1" dirty="0" err="1" smtClean="0">
                <a:solidFill>
                  <a:srgbClr val="FF0000"/>
                </a:solidFill>
                <a:latin typeface="汉语拼音" panose="020B0604020202020204" pitchFamily="34" charset="0"/>
                <a:ea typeface="黑体" panose="02010609060101010101" pitchFamily="49" charset="-122"/>
                <a:cs typeface="汉语拼音" panose="020B0604020202020204" pitchFamily="34" charset="0"/>
              </a:rPr>
              <a:t>zào</a:t>
            </a:r>
            <a:r>
              <a:rPr lang="en-US" altLang="zh-CN" sz="2800" b="1" dirty="0" smtClean="0">
                <a:solidFill>
                  <a:srgbClr val="FF0000"/>
                </a:solidFill>
                <a:latin typeface="汉语拼音" panose="020B0604020202020204" pitchFamily="34" charset="0"/>
                <a:ea typeface="黑体" panose="02010609060101010101" pitchFamily="49" charset="-122"/>
                <a:cs typeface="汉语拼音" panose="020B0604020202020204" pitchFamily="34" charset="0"/>
              </a:rPr>
              <a:t>     </a:t>
            </a:r>
            <a:r>
              <a:rPr lang="en-US" altLang="zh-CN" sz="2800" b="1" dirty="0" err="1">
                <a:solidFill>
                  <a:srgbClr val="FF0000"/>
                </a:solidFill>
                <a:latin typeface="汉语拼音" panose="020B0604020202020204" pitchFamily="34" charset="0"/>
                <a:ea typeface="黑体" panose="02010609060101010101" pitchFamily="49" charset="-122"/>
                <a:cs typeface="汉语拼音" panose="020B0604020202020204" pitchFamily="34" charset="0"/>
              </a:rPr>
              <a:t>zhuó</a:t>
            </a:r>
            <a:r>
              <a:rPr lang="en-US" altLang="zh-CN" sz="2800" b="1" dirty="0">
                <a:solidFill>
                  <a:srgbClr val="FF0000"/>
                </a:solidFill>
                <a:latin typeface="汉语拼音" panose="020B0604020202020204" pitchFamily="34" charset="0"/>
                <a:ea typeface="黑体" panose="02010609060101010101" pitchFamily="49" charset="-122"/>
                <a:cs typeface="汉语拼音" panose="020B0604020202020204" pitchFamily="34" charset="0"/>
              </a:rPr>
              <a:t> </a:t>
            </a:r>
            <a:endParaRPr lang="zh-CN" altLang="en-US" sz="2800" b="1" dirty="0">
              <a:solidFill>
                <a:srgbClr val="FF0000"/>
              </a:solidFill>
              <a:latin typeface="汉语拼音" panose="020B0604020202020204" pitchFamily="34" charset="0"/>
              <a:ea typeface="黑体" panose="02010609060101010101" pitchFamily="49" charset="-122"/>
              <a:cs typeface="汉语拼音" panose="020B0604020202020204" pitchFamily="34" charset="0"/>
            </a:endParaRPr>
          </a:p>
        </p:txBody>
      </p:sp>
      <p:sp>
        <p:nvSpPr>
          <p:cNvPr id="44" name="矩形 43"/>
          <p:cNvSpPr/>
          <p:nvPr/>
        </p:nvSpPr>
        <p:spPr>
          <a:xfrm>
            <a:off x="827584" y="3166685"/>
            <a:ext cx="7200800" cy="393954"/>
          </a:xfrm>
          <a:prstGeom prst="rect">
            <a:avLst/>
          </a:prstGeom>
        </p:spPr>
        <p:txBody>
          <a:bodyPr wrap="square">
            <a:spAutoFit/>
          </a:bodyPr>
          <a:lstStyle/>
          <a:p>
            <a:pPr>
              <a:lnSpc>
                <a:spcPct val="70000"/>
              </a:lnSpc>
            </a:pPr>
            <a:r>
              <a:rPr lang="en-US" altLang="zh-CN" sz="2800" b="1" dirty="0">
                <a:solidFill>
                  <a:srgbClr val="FF0000"/>
                </a:solidFill>
                <a:latin typeface="汉语拼音" panose="020B0604020202020204" pitchFamily="34" charset="0"/>
                <a:ea typeface="黑体" panose="02010609060101010101" pitchFamily="49" charset="-122"/>
                <a:cs typeface="汉语拼音" panose="020B0604020202020204" pitchFamily="34" charset="0"/>
              </a:rPr>
              <a:t> </a:t>
            </a:r>
            <a:r>
              <a:rPr lang="en-US" altLang="zh-CN" sz="2800" b="1" dirty="0" smtClean="0">
                <a:solidFill>
                  <a:srgbClr val="FF0000"/>
                </a:solidFill>
                <a:latin typeface="汉语拼音" panose="020B0604020202020204" pitchFamily="34" charset="0"/>
                <a:ea typeface="黑体" panose="02010609060101010101" pitchFamily="49" charset="-122"/>
                <a:cs typeface="汉语拼音" panose="020B0604020202020204" pitchFamily="34" charset="0"/>
              </a:rPr>
              <a:t> </a:t>
            </a:r>
            <a:r>
              <a:rPr lang="en-US" altLang="zh-CN" sz="2800" b="1" dirty="0" err="1" smtClean="0">
                <a:solidFill>
                  <a:srgbClr val="FF0000"/>
                </a:solidFill>
                <a:latin typeface="汉语拼音" panose="020B0604020202020204" pitchFamily="34" charset="0"/>
                <a:ea typeface="黑体" panose="02010609060101010101" pitchFamily="49" charset="-122"/>
                <a:cs typeface="汉语拼音" panose="020B0604020202020204" pitchFamily="34" charset="0"/>
              </a:rPr>
              <a:t>shì</a:t>
            </a:r>
            <a:r>
              <a:rPr lang="en-US" altLang="zh-CN" sz="2800" b="1" dirty="0" smtClean="0">
                <a:solidFill>
                  <a:srgbClr val="FF0000"/>
                </a:solidFill>
                <a:latin typeface="汉语拼音" panose="020B0604020202020204" pitchFamily="34" charset="0"/>
                <a:ea typeface="黑体" panose="02010609060101010101" pitchFamily="49" charset="-122"/>
                <a:cs typeface="汉语拼音" panose="020B0604020202020204" pitchFamily="34" charset="0"/>
              </a:rPr>
              <a:t>                    </a:t>
            </a:r>
            <a:r>
              <a:rPr lang="en-US" altLang="zh-CN" sz="2800" b="1" dirty="0" err="1" smtClean="0">
                <a:solidFill>
                  <a:srgbClr val="FF0000"/>
                </a:solidFill>
                <a:latin typeface="汉语拼音" panose="020B0604020202020204" pitchFamily="34" charset="0"/>
                <a:ea typeface="黑体" panose="02010609060101010101" pitchFamily="49" charset="-122"/>
                <a:cs typeface="汉语拼音" panose="020B0604020202020204" pitchFamily="34" charset="0"/>
              </a:rPr>
              <a:t>yǎ</a:t>
            </a:r>
            <a:r>
              <a:rPr lang="en-US" altLang="zh-CN" sz="2800" b="1" dirty="0" smtClean="0">
                <a:solidFill>
                  <a:srgbClr val="FF0000"/>
                </a:solidFill>
                <a:latin typeface="汉语拼音" panose="020B0604020202020204" pitchFamily="34" charset="0"/>
                <a:ea typeface="黑体" panose="02010609060101010101" pitchFamily="49" charset="-122"/>
                <a:cs typeface="汉语拼音" panose="020B0604020202020204" pitchFamily="34" charset="0"/>
              </a:rPr>
              <a:t>        </a:t>
            </a:r>
            <a:r>
              <a:rPr lang="en-US" altLang="zh-CN" sz="2800" b="1" dirty="0" err="1" smtClean="0">
                <a:solidFill>
                  <a:srgbClr val="FF0000"/>
                </a:solidFill>
                <a:latin typeface="汉语拼音" panose="020B0604020202020204" pitchFamily="34" charset="0"/>
                <a:ea typeface="黑体" panose="02010609060101010101" pitchFamily="49" charset="-122"/>
                <a:cs typeface="汉语拼音" panose="020B0604020202020204" pitchFamily="34" charset="0"/>
              </a:rPr>
              <a:t>wěn</a:t>
            </a:r>
            <a:r>
              <a:rPr lang="en-US" altLang="zh-CN" sz="2800" b="1" dirty="0" smtClean="0">
                <a:solidFill>
                  <a:srgbClr val="FF0000"/>
                </a:solidFill>
                <a:latin typeface="汉语拼音" panose="020B0604020202020204" pitchFamily="34" charset="0"/>
                <a:ea typeface="黑体" panose="02010609060101010101" pitchFamily="49" charset="-122"/>
                <a:cs typeface="汉语拼音" panose="020B0604020202020204" pitchFamily="34" charset="0"/>
              </a:rPr>
              <a:t>            </a:t>
            </a:r>
            <a:r>
              <a:rPr lang="en-US" altLang="zh-CN" sz="2800" b="1" dirty="0" err="1" smtClean="0">
                <a:solidFill>
                  <a:srgbClr val="FF0000"/>
                </a:solidFill>
                <a:latin typeface="汉语拼音" panose="020B0604020202020204" pitchFamily="34" charset="0"/>
                <a:ea typeface="黑体" panose="02010609060101010101" pitchFamily="49" charset="-122"/>
                <a:cs typeface="汉语拼音" panose="020B0604020202020204" pitchFamily="34" charset="0"/>
              </a:rPr>
              <a:t>zǔ</a:t>
            </a:r>
            <a:endParaRPr lang="en-US" altLang="zh-CN" sz="2800" b="1" dirty="0" smtClean="0">
              <a:solidFill>
                <a:srgbClr val="FF0000"/>
              </a:solidFill>
              <a:latin typeface="汉语拼音" panose="020B0604020202020204" pitchFamily="34" charset="0"/>
              <a:ea typeface="黑体" panose="02010609060101010101" pitchFamily="49" charset="-122"/>
              <a:cs typeface="汉语拼音"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43"/>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3" grpId="1"/>
      <p:bldP spid="44" grpId="0"/>
      <p:bldP spid="4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文本框 64"/>
          <p:cNvSpPr txBox="1"/>
          <p:nvPr/>
        </p:nvSpPr>
        <p:spPr>
          <a:xfrm>
            <a:off x="1043608" y="1486094"/>
            <a:ext cx="608489" cy="1084912"/>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斗</a:t>
            </a:r>
            <a:endParaRPr lang="en-US" altLang="zh-CN" sz="6600" b="1" dirty="0" err="1">
              <a:solidFill>
                <a:srgbClr val="FF0000"/>
              </a:solidFill>
              <a:latin typeface="楷体" panose="02010609060101010101" pitchFamily="49" charset="-122"/>
              <a:ea typeface="楷体" panose="02010609060101010101" pitchFamily="49" charset="-122"/>
            </a:endParaRPr>
          </a:p>
        </p:txBody>
      </p:sp>
      <p:sp>
        <p:nvSpPr>
          <p:cNvPr id="12294" name="文本框 64"/>
          <p:cNvSpPr txBox="1"/>
          <p:nvPr/>
        </p:nvSpPr>
        <p:spPr>
          <a:xfrm>
            <a:off x="2339752" y="1486094"/>
            <a:ext cx="999303"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芬</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296" name="文本框 64"/>
          <p:cNvSpPr txBox="1"/>
          <p:nvPr/>
        </p:nvSpPr>
        <p:spPr>
          <a:xfrm>
            <a:off x="3635896" y="1486094"/>
            <a:ext cx="944527"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芳</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298" name="文本框 64"/>
          <p:cNvSpPr txBox="1"/>
          <p:nvPr/>
        </p:nvSpPr>
        <p:spPr>
          <a:xfrm>
            <a:off x="4860032" y="1486094"/>
            <a:ext cx="944527"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内</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0" name="文本框 64"/>
          <p:cNvSpPr txBox="1"/>
          <p:nvPr/>
        </p:nvSpPr>
        <p:spPr>
          <a:xfrm>
            <a:off x="6084168" y="1486094"/>
            <a:ext cx="935477"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醒</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2" name="文本框 64"/>
          <p:cNvSpPr txBox="1"/>
          <p:nvPr/>
        </p:nvSpPr>
        <p:spPr>
          <a:xfrm>
            <a:off x="7308304" y="1486094"/>
            <a:ext cx="834658" cy="1084912"/>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寿</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4" name="文本框 64"/>
          <p:cNvSpPr txBox="1"/>
          <p:nvPr/>
        </p:nvSpPr>
        <p:spPr>
          <a:xfrm>
            <a:off x="467544" y="3386291"/>
            <a:ext cx="608489" cy="1084912"/>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苏</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6" name="文本框 64"/>
          <p:cNvSpPr txBox="1"/>
          <p:nvPr/>
        </p:nvSpPr>
        <p:spPr>
          <a:xfrm>
            <a:off x="1667930" y="3350666"/>
            <a:ext cx="566811"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强</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8" name="文本框 64"/>
          <p:cNvSpPr txBox="1"/>
          <p:nvPr/>
        </p:nvSpPr>
        <p:spPr>
          <a:xfrm>
            <a:off x="2964074" y="3374416"/>
            <a:ext cx="608488" cy="1084912"/>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示</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10" name="文本框 64"/>
          <p:cNvSpPr txBox="1"/>
          <p:nvPr/>
        </p:nvSpPr>
        <p:spPr>
          <a:xfrm>
            <a:off x="4139952" y="3386291"/>
            <a:ext cx="608489" cy="1084912"/>
          </a:xfrm>
          <a:prstGeom prst="rect">
            <a:avLst/>
          </a:prstGeom>
          <a:noFill/>
          <a:ln w="9525">
            <a:noFill/>
          </a:ln>
        </p:spPr>
        <p:txBody>
          <a:bodyPr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昆</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12" name="文本框 64"/>
          <p:cNvSpPr txBox="1"/>
          <p:nvPr/>
        </p:nvSpPr>
        <p:spPr>
          <a:xfrm>
            <a:off x="5436096" y="3386291"/>
            <a:ext cx="854291"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修</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19" name="组合 7"/>
          <p:cNvGrpSpPr/>
          <p:nvPr/>
        </p:nvGrpSpPr>
        <p:grpSpPr>
          <a:xfrm>
            <a:off x="7308304" y="1486094"/>
            <a:ext cx="1029163" cy="1085656"/>
            <a:chOff x="2437" y="2032"/>
            <a:chExt cx="1244" cy="1264"/>
          </a:xfrm>
        </p:grpSpPr>
        <p:sp>
          <p:nvSpPr>
            <p:cNvPr id="2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2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2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1" name="组合 7"/>
          <p:cNvGrpSpPr/>
          <p:nvPr/>
        </p:nvGrpSpPr>
        <p:grpSpPr>
          <a:xfrm>
            <a:off x="395536" y="3385547"/>
            <a:ext cx="1029163" cy="1085656"/>
            <a:chOff x="2437" y="2032"/>
            <a:chExt cx="1244" cy="1264"/>
          </a:xfrm>
        </p:grpSpPr>
        <p:sp>
          <p:nvSpPr>
            <p:cNvPr id="7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5" name="组合 7"/>
          <p:cNvGrpSpPr/>
          <p:nvPr/>
        </p:nvGrpSpPr>
        <p:grpSpPr>
          <a:xfrm>
            <a:off x="1619672" y="3385547"/>
            <a:ext cx="1029163" cy="1085656"/>
            <a:chOff x="2437" y="2032"/>
            <a:chExt cx="1244" cy="1264"/>
          </a:xfrm>
        </p:grpSpPr>
        <p:sp>
          <p:nvSpPr>
            <p:cNvPr id="7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9" name="组合 7"/>
          <p:cNvGrpSpPr/>
          <p:nvPr/>
        </p:nvGrpSpPr>
        <p:grpSpPr>
          <a:xfrm>
            <a:off x="2915816" y="3385547"/>
            <a:ext cx="1029163" cy="1085656"/>
            <a:chOff x="2437" y="2032"/>
            <a:chExt cx="1244" cy="1264"/>
          </a:xfrm>
        </p:grpSpPr>
        <p:sp>
          <p:nvSpPr>
            <p:cNvPr id="8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83" name="组合 7"/>
          <p:cNvGrpSpPr/>
          <p:nvPr/>
        </p:nvGrpSpPr>
        <p:grpSpPr>
          <a:xfrm>
            <a:off x="4139952" y="3385547"/>
            <a:ext cx="1029163" cy="1085656"/>
            <a:chOff x="2437" y="2032"/>
            <a:chExt cx="1244" cy="1264"/>
          </a:xfrm>
        </p:grpSpPr>
        <p:sp>
          <p:nvSpPr>
            <p:cNvPr id="8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87" name="组合 7"/>
          <p:cNvGrpSpPr/>
          <p:nvPr/>
        </p:nvGrpSpPr>
        <p:grpSpPr>
          <a:xfrm>
            <a:off x="5364088" y="3385547"/>
            <a:ext cx="1029163" cy="1085656"/>
            <a:chOff x="2437" y="2032"/>
            <a:chExt cx="1244" cy="1264"/>
          </a:xfrm>
        </p:grpSpPr>
        <p:sp>
          <p:nvSpPr>
            <p:cNvPr id="8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1" name="组合 7"/>
          <p:cNvGrpSpPr/>
          <p:nvPr/>
        </p:nvGrpSpPr>
        <p:grpSpPr>
          <a:xfrm>
            <a:off x="6084168" y="1486094"/>
            <a:ext cx="1029163" cy="1085656"/>
            <a:chOff x="2437" y="2032"/>
            <a:chExt cx="1244" cy="1264"/>
          </a:xfrm>
        </p:grpSpPr>
        <p:sp>
          <p:nvSpPr>
            <p:cNvPr id="9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9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5" name="组合 7"/>
          <p:cNvGrpSpPr/>
          <p:nvPr/>
        </p:nvGrpSpPr>
        <p:grpSpPr>
          <a:xfrm>
            <a:off x="4860032" y="1480558"/>
            <a:ext cx="1029163" cy="1085656"/>
            <a:chOff x="2437" y="2032"/>
            <a:chExt cx="1244" cy="1264"/>
          </a:xfrm>
        </p:grpSpPr>
        <p:sp>
          <p:nvSpPr>
            <p:cNvPr id="9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9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9" name="组合 7"/>
          <p:cNvGrpSpPr/>
          <p:nvPr/>
        </p:nvGrpSpPr>
        <p:grpSpPr>
          <a:xfrm>
            <a:off x="3563888" y="1480558"/>
            <a:ext cx="1029163" cy="1085656"/>
            <a:chOff x="2437" y="2032"/>
            <a:chExt cx="1244" cy="1264"/>
          </a:xfrm>
        </p:grpSpPr>
        <p:sp>
          <p:nvSpPr>
            <p:cNvPr id="10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3" name="组合 7"/>
          <p:cNvGrpSpPr/>
          <p:nvPr/>
        </p:nvGrpSpPr>
        <p:grpSpPr>
          <a:xfrm>
            <a:off x="2339752" y="1480558"/>
            <a:ext cx="1029163" cy="1085656"/>
            <a:chOff x="2437" y="2032"/>
            <a:chExt cx="1244" cy="1264"/>
          </a:xfrm>
        </p:grpSpPr>
        <p:sp>
          <p:nvSpPr>
            <p:cNvPr id="10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7" name="组合 7"/>
          <p:cNvGrpSpPr/>
          <p:nvPr/>
        </p:nvGrpSpPr>
        <p:grpSpPr>
          <a:xfrm>
            <a:off x="1043608" y="1485350"/>
            <a:ext cx="1029163" cy="1085656"/>
            <a:chOff x="2437" y="2032"/>
            <a:chExt cx="1244" cy="1264"/>
          </a:xfrm>
        </p:grpSpPr>
        <p:sp>
          <p:nvSpPr>
            <p:cNvPr id="10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67" name="TextBox 11">
            <a:hlinkClick r:id="rId1" action="ppaction://hlinkfile"/>
          </p:cNvPr>
          <p:cNvSpPr txBox="1">
            <a:spLocks noChangeArrowheads="1"/>
          </p:cNvSpPr>
          <p:nvPr/>
        </p:nvSpPr>
        <p:spPr bwMode="auto">
          <a:xfrm>
            <a:off x="251520" y="430190"/>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我会写</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pic>
        <p:nvPicPr>
          <p:cNvPr id="68" name="图片 6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057708">
            <a:off x="1462256" y="462750"/>
            <a:ext cx="335134" cy="472337"/>
          </a:xfrm>
          <a:prstGeom prst="rect">
            <a:avLst/>
          </a:prstGeom>
        </p:spPr>
      </p:pic>
      <p:sp>
        <p:nvSpPr>
          <p:cNvPr id="69" name="矩形 68"/>
          <p:cNvSpPr/>
          <p:nvPr/>
        </p:nvSpPr>
        <p:spPr>
          <a:xfrm>
            <a:off x="1288511" y="498205"/>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0" name="矩形 69"/>
          <p:cNvSpPr/>
          <p:nvPr/>
        </p:nvSpPr>
        <p:spPr>
          <a:xfrm>
            <a:off x="271889" y="523639"/>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1" name="文本框 64"/>
          <p:cNvSpPr txBox="1"/>
          <p:nvPr/>
        </p:nvSpPr>
        <p:spPr>
          <a:xfrm>
            <a:off x="6639181" y="3363838"/>
            <a:ext cx="935477" cy="1084912"/>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建</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62" name="文本框 64"/>
          <p:cNvSpPr txBox="1"/>
          <p:nvPr/>
        </p:nvSpPr>
        <p:spPr>
          <a:xfrm>
            <a:off x="7863317" y="3363838"/>
            <a:ext cx="834658" cy="1084912"/>
          </a:xfrm>
          <a:prstGeom prst="rect">
            <a:avLst/>
          </a:prstGeom>
          <a:noFill/>
          <a:ln w="9525">
            <a:noFill/>
          </a:ln>
        </p:spPr>
        <p:txBody>
          <a:bodyPr wrap="square" lIns="68580" tIns="34290" rIns="68580" bIns="34290">
            <a:spAutoFit/>
          </a:bodyPr>
          <a:lstStyle/>
          <a:p>
            <a:pPr eaLnBrk="1" hangingPunct="1"/>
            <a:r>
              <a:rPr lang="zh-CN" altLang="en-US" sz="6600" b="1" dirty="0" smtClean="0">
                <a:solidFill>
                  <a:srgbClr val="FF0000"/>
                </a:solidFill>
                <a:latin typeface="楷体" panose="02010609060101010101" pitchFamily="49" charset="-122"/>
                <a:ea typeface="楷体" panose="02010609060101010101" pitchFamily="49" charset="-122"/>
              </a:rPr>
              <a:t>组</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63" name="组合 7"/>
          <p:cNvGrpSpPr/>
          <p:nvPr/>
        </p:nvGrpSpPr>
        <p:grpSpPr>
          <a:xfrm>
            <a:off x="7863317" y="3363838"/>
            <a:ext cx="1029163" cy="1085656"/>
            <a:chOff x="2437" y="2032"/>
            <a:chExt cx="1244" cy="1264"/>
          </a:xfrm>
        </p:grpSpPr>
        <p:sp>
          <p:nvSpPr>
            <p:cNvPr id="6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6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6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11" name="组合 7"/>
          <p:cNvGrpSpPr/>
          <p:nvPr/>
        </p:nvGrpSpPr>
        <p:grpSpPr>
          <a:xfrm>
            <a:off x="6639181" y="3363838"/>
            <a:ext cx="1029163" cy="1085656"/>
            <a:chOff x="2437" y="2032"/>
            <a:chExt cx="1244" cy="1264"/>
          </a:xfrm>
        </p:grpSpPr>
        <p:sp>
          <p:nvSpPr>
            <p:cNvPr id="11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1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2" name="TextBox 1"/>
          <p:cNvSpPr txBox="1"/>
          <p:nvPr/>
        </p:nvSpPr>
        <p:spPr>
          <a:xfrm>
            <a:off x="886342" y="915566"/>
            <a:ext cx="7787444" cy="523220"/>
          </a:xfrm>
          <a:prstGeom prst="rect">
            <a:avLst/>
          </a:prstGeom>
          <a:noFill/>
        </p:spPr>
        <p:txBody>
          <a:bodyPr wrap="square" rtlCol="0">
            <a:spAutoFit/>
          </a:bodyPr>
          <a:lstStyle/>
          <a:p>
            <a:r>
              <a:rPr lang="en-US" altLang="zh-CN" sz="2800" dirty="0">
                <a:latin typeface="汉语拼音" panose="020B0604020202020204" pitchFamily="34" charset="0"/>
                <a:cs typeface="汉语拼音" panose="020B0604020202020204" pitchFamily="34" charset="0"/>
              </a:rPr>
              <a:t> </a:t>
            </a:r>
            <a:r>
              <a:rPr lang="en-US" altLang="zh-CN" sz="2800" dirty="0" smtClean="0">
                <a:latin typeface="汉语拼音" panose="020B0604020202020204" pitchFamily="34" charset="0"/>
                <a:cs typeface="汉语拼音" panose="020B0604020202020204" pitchFamily="34" charset="0"/>
              </a:rPr>
              <a:t>  </a:t>
            </a:r>
            <a:r>
              <a:rPr lang="en-US" altLang="zh-CN" sz="2800" dirty="0" err="1" smtClean="0">
                <a:latin typeface="汉语拼音" panose="020B0604020202020204" pitchFamily="34" charset="0"/>
                <a:cs typeface="汉语拼音" panose="020B0604020202020204" pitchFamily="34" charset="0"/>
              </a:rPr>
              <a:t>dòu</a:t>
            </a:r>
            <a:r>
              <a:rPr lang="en-US" altLang="zh-CN" sz="2800" dirty="0" smtClean="0">
                <a:latin typeface="汉语拼音" panose="020B0604020202020204" pitchFamily="34" charset="0"/>
                <a:cs typeface="汉语拼音" panose="020B0604020202020204" pitchFamily="34" charset="0"/>
              </a:rPr>
              <a:t>      </a:t>
            </a:r>
            <a:r>
              <a:rPr lang="en-US" altLang="zh-CN" sz="2800" dirty="0" err="1" smtClean="0">
                <a:latin typeface="汉语拼音" panose="020B0604020202020204" pitchFamily="34" charset="0"/>
                <a:cs typeface="汉语拼音" panose="020B0604020202020204" pitchFamily="34" charset="0"/>
              </a:rPr>
              <a:t>fēn</a:t>
            </a:r>
            <a:r>
              <a:rPr lang="en-US" altLang="zh-CN" sz="2800" dirty="0" smtClean="0">
                <a:latin typeface="汉语拼音" panose="020B0604020202020204" pitchFamily="34" charset="0"/>
                <a:cs typeface="汉语拼音" panose="020B0604020202020204" pitchFamily="34" charset="0"/>
              </a:rPr>
              <a:t>      </a:t>
            </a:r>
            <a:r>
              <a:rPr lang="en-US" altLang="zh-CN" sz="2800" dirty="0" err="1" smtClean="0">
                <a:latin typeface="汉语拼音" panose="020B0604020202020204" pitchFamily="34" charset="0"/>
                <a:cs typeface="汉语拼音" panose="020B0604020202020204" pitchFamily="34" charset="0"/>
              </a:rPr>
              <a:t>fāng</a:t>
            </a:r>
            <a:r>
              <a:rPr lang="en-US" altLang="zh-CN" sz="2800" dirty="0" smtClean="0">
                <a:latin typeface="汉语拼音" panose="020B0604020202020204" pitchFamily="34" charset="0"/>
                <a:cs typeface="汉语拼音" panose="020B0604020202020204" pitchFamily="34" charset="0"/>
              </a:rPr>
              <a:t>      </a:t>
            </a:r>
            <a:r>
              <a:rPr lang="en-US" altLang="zh-CN" sz="2800" dirty="0" err="1" smtClean="0">
                <a:latin typeface="汉语拼音" panose="020B0604020202020204" pitchFamily="34" charset="0"/>
                <a:cs typeface="汉语拼音" panose="020B0604020202020204" pitchFamily="34" charset="0"/>
              </a:rPr>
              <a:t>nèi</a:t>
            </a:r>
            <a:r>
              <a:rPr lang="en-US" altLang="zh-CN" sz="2800" dirty="0" smtClean="0">
                <a:latin typeface="汉语拼音" panose="020B0604020202020204" pitchFamily="34" charset="0"/>
                <a:cs typeface="汉语拼音" panose="020B0604020202020204" pitchFamily="34" charset="0"/>
              </a:rPr>
              <a:t>       </a:t>
            </a:r>
            <a:r>
              <a:rPr lang="en-US" altLang="zh-CN" sz="2800" dirty="0" err="1" smtClean="0">
                <a:latin typeface="汉语拼音" panose="020B0604020202020204" pitchFamily="34" charset="0"/>
                <a:cs typeface="汉语拼音" panose="020B0604020202020204" pitchFamily="34" charset="0"/>
              </a:rPr>
              <a:t>xǐng</a:t>
            </a:r>
            <a:r>
              <a:rPr lang="en-US" altLang="zh-CN" sz="2800" dirty="0" smtClean="0">
                <a:latin typeface="汉语拼音" panose="020B0604020202020204" pitchFamily="34" charset="0"/>
                <a:cs typeface="汉语拼音" panose="020B0604020202020204" pitchFamily="34" charset="0"/>
              </a:rPr>
              <a:t>    </a:t>
            </a:r>
            <a:r>
              <a:rPr lang="en-US" altLang="zh-CN" sz="2800" dirty="0" err="1" smtClean="0">
                <a:latin typeface="汉语拼音" panose="020B0604020202020204" pitchFamily="34" charset="0"/>
                <a:cs typeface="汉语拼音" panose="020B0604020202020204" pitchFamily="34" charset="0"/>
              </a:rPr>
              <a:t>shòu</a:t>
            </a:r>
            <a:endParaRPr lang="zh-CN" altLang="en-US" sz="2800" dirty="0">
              <a:latin typeface="汉语拼音" panose="020B0604020202020204" pitchFamily="34" charset="0"/>
              <a:cs typeface="汉语拼音" panose="020B0604020202020204" pitchFamily="34" charset="0"/>
            </a:endParaRPr>
          </a:p>
        </p:txBody>
      </p:sp>
      <p:sp>
        <p:nvSpPr>
          <p:cNvPr id="115" name="TextBox 114"/>
          <p:cNvSpPr txBox="1"/>
          <p:nvPr/>
        </p:nvSpPr>
        <p:spPr>
          <a:xfrm>
            <a:off x="179511" y="2768610"/>
            <a:ext cx="8713795" cy="523220"/>
          </a:xfrm>
          <a:prstGeom prst="rect">
            <a:avLst/>
          </a:prstGeom>
          <a:noFill/>
        </p:spPr>
        <p:txBody>
          <a:bodyPr wrap="square" rtlCol="0">
            <a:spAutoFit/>
          </a:bodyPr>
          <a:lstStyle/>
          <a:p>
            <a:r>
              <a:rPr lang="en-US" altLang="zh-CN" sz="2800" dirty="0">
                <a:latin typeface="汉语拼音" panose="020B0604020202020204" pitchFamily="34" charset="0"/>
                <a:cs typeface="汉语拼音" panose="020B0604020202020204" pitchFamily="34" charset="0"/>
              </a:rPr>
              <a:t>   </a:t>
            </a:r>
            <a:r>
              <a:rPr lang="en-US" altLang="zh-CN" sz="2800" dirty="0" err="1">
                <a:latin typeface="汉语拼音" panose="020B0604020202020204" pitchFamily="34" charset="0"/>
                <a:cs typeface="汉语拼音" panose="020B0604020202020204" pitchFamily="34" charset="0"/>
              </a:rPr>
              <a:t>sū</a:t>
            </a:r>
            <a:r>
              <a:rPr lang="en-US" altLang="zh-CN" sz="2800" dirty="0">
                <a:latin typeface="汉语拼音" panose="020B0604020202020204" pitchFamily="34" charset="0"/>
                <a:cs typeface="汉语拼音" panose="020B0604020202020204" pitchFamily="34" charset="0"/>
              </a:rPr>
              <a:t>       </a:t>
            </a:r>
            <a:r>
              <a:rPr lang="en-US" altLang="zh-CN" sz="2800" dirty="0" err="1">
                <a:latin typeface="汉语拼音" panose="020B0604020202020204" pitchFamily="34" charset="0"/>
                <a:cs typeface="汉语拼音" panose="020B0604020202020204" pitchFamily="34" charset="0"/>
              </a:rPr>
              <a:t>qiáng</a:t>
            </a:r>
            <a:r>
              <a:rPr lang="en-US" altLang="zh-CN" sz="2800" dirty="0">
                <a:latin typeface="汉语拼音" panose="020B0604020202020204" pitchFamily="34" charset="0"/>
                <a:cs typeface="汉语拼音" panose="020B0604020202020204" pitchFamily="34" charset="0"/>
              </a:rPr>
              <a:t>    </a:t>
            </a:r>
            <a:r>
              <a:rPr lang="en-US" altLang="zh-CN" sz="2800" dirty="0" smtClean="0">
                <a:latin typeface="汉语拼音" panose="020B0604020202020204" pitchFamily="34" charset="0"/>
                <a:cs typeface="汉语拼音" panose="020B0604020202020204" pitchFamily="34" charset="0"/>
              </a:rPr>
              <a:t>  </a:t>
            </a:r>
            <a:r>
              <a:rPr lang="en-US" altLang="zh-CN" sz="2800" dirty="0" err="1" smtClean="0">
                <a:latin typeface="汉语拼音" panose="020B0604020202020204" pitchFamily="34" charset="0"/>
                <a:cs typeface="汉语拼音" panose="020B0604020202020204" pitchFamily="34" charset="0"/>
              </a:rPr>
              <a:t>shì</a:t>
            </a:r>
            <a:r>
              <a:rPr lang="en-US" altLang="zh-CN" sz="2800" dirty="0">
                <a:latin typeface="汉语拼音" panose="020B0604020202020204" pitchFamily="34" charset="0"/>
                <a:cs typeface="汉语拼音" panose="020B0604020202020204" pitchFamily="34" charset="0"/>
              </a:rPr>
              <a:t>   </a:t>
            </a:r>
            <a:r>
              <a:rPr lang="en-US" altLang="zh-CN" sz="2800" dirty="0" smtClean="0">
                <a:latin typeface="汉语拼音" panose="020B0604020202020204" pitchFamily="34" charset="0"/>
                <a:cs typeface="汉语拼音" panose="020B0604020202020204" pitchFamily="34" charset="0"/>
              </a:rPr>
              <a:t>    </a:t>
            </a:r>
            <a:r>
              <a:rPr lang="en-US" altLang="zh-CN" sz="2800" dirty="0" err="1">
                <a:latin typeface="汉语拼音" panose="020B0604020202020204" pitchFamily="34" charset="0"/>
                <a:cs typeface="汉语拼音" panose="020B0604020202020204" pitchFamily="34" charset="0"/>
              </a:rPr>
              <a:t>kūn</a:t>
            </a:r>
            <a:r>
              <a:rPr lang="en-US" altLang="zh-CN" sz="2800" dirty="0">
                <a:latin typeface="汉语拼音" panose="020B0604020202020204" pitchFamily="34" charset="0"/>
                <a:cs typeface="汉语拼音" panose="020B0604020202020204" pitchFamily="34" charset="0"/>
              </a:rPr>
              <a:t>      </a:t>
            </a:r>
            <a:r>
              <a:rPr lang="en-US" altLang="zh-CN" sz="2800" dirty="0" err="1" smtClean="0">
                <a:latin typeface="汉语拼音" panose="020B0604020202020204" pitchFamily="34" charset="0"/>
                <a:cs typeface="汉语拼音" panose="020B0604020202020204" pitchFamily="34" charset="0"/>
              </a:rPr>
              <a:t>xiū</a:t>
            </a:r>
            <a:r>
              <a:rPr lang="en-US" altLang="zh-CN" sz="2800" dirty="0" smtClean="0">
                <a:latin typeface="汉语拼音" panose="020B0604020202020204" pitchFamily="34" charset="0"/>
                <a:cs typeface="汉语拼音" panose="020B0604020202020204" pitchFamily="34" charset="0"/>
              </a:rPr>
              <a:t>        </a:t>
            </a:r>
            <a:r>
              <a:rPr lang="en-US" altLang="zh-CN" sz="2800" dirty="0" err="1" smtClean="0">
                <a:latin typeface="汉语拼音" panose="020B0604020202020204" pitchFamily="34" charset="0"/>
                <a:cs typeface="汉语拼音" panose="020B0604020202020204" pitchFamily="34" charset="0"/>
              </a:rPr>
              <a:t>jiàn</a:t>
            </a:r>
            <a:r>
              <a:rPr lang="en-US" altLang="zh-CN" sz="2800" dirty="0" smtClean="0">
                <a:latin typeface="汉语拼音" panose="020B0604020202020204" pitchFamily="34" charset="0"/>
                <a:cs typeface="汉语拼音" panose="020B0604020202020204" pitchFamily="34" charset="0"/>
              </a:rPr>
              <a:t>      </a:t>
            </a:r>
            <a:r>
              <a:rPr lang="en-US" altLang="zh-CN" sz="2800" dirty="0" err="1" smtClean="0">
                <a:latin typeface="汉语拼音" panose="020B0604020202020204" pitchFamily="34" charset="0"/>
                <a:cs typeface="汉语拼音" panose="020B0604020202020204" pitchFamily="34" charset="0"/>
              </a:rPr>
              <a:t>zǔ</a:t>
            </a:r>
            <a:endParaRPr lang="zh-CN" altLang="en-US" sz="2800" dirty="0">
              <a:latin typeface="汉语拼音" panose="020B0604020202020204" pitchFamily="34" charset="0"/>
              <a:cs typeface="汉语拼音"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1" nodeType="clickEffect">
                                  <p:stCondLst>
                                    <p:cond delay="0"/>
                                  </p:stCondLst>
                                  <p:childTnLst>
                                    <p:set>
                                      <p:cBhvr>
                                        <p:cTn id="12" dur="1" fill="hold">
                                          <p:stCondLst>
                                            <p:cond delay="0"/>
                                          </p:stCondLst>
                                        </p:cTn>
                                        <p:tgtEl>
                                          <p:spTgt spid="2"/>
                                        </p:tgtEl>
                                        <p:attrNameLst>
                                          <p:attrName>style.visibility</p:attrName>
                                        </p:attrNameLst>
                                      </p:cBhvr>
                                      <p:to>
                                        <p:strVal val="hidden"/>
                                      </p:to>
                                    </p:set>
                                  </p:childTnLst>
                                </p:cTn>
                              </p:par>
                              <p:par>
                                <p:cTn id="13" presetID="1" presetClass="exit" presetSubtype="0" fill="hold" grpId="1" nodeType="withEffect">
                                  <p:stCondLst>
                                    <p:cond delay="0"/>
                                  </p:stCondLst>
                                  <p:childTnLst>
                                    <p:set>
                                      <p:cBhvr>
                                        <p:cTn id="14" dur="1" fill="hold">
                                          <p:stCondLst>
                                            <p:cond delay="0"/>
                                          </p:stCondLst>
                                        </p:cTn>
                                        <p:tgtEl>
                                          <p:spTgt spid="1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15" grpId="0"/>
      <p:bldP spid="115"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169278" y="311003"/>
            <a:ext cx="2206044" cy="1773932"/>
          </a:xfrm>
          <a:prstGeom prst="rect">
            <a:avLst/>
          </a:prstGeom>
        </p:spPr>
      </p:pic>
      <p:sp>
        <p:nvSpPr>
          <p:cNvPr id="59" name="文本框 64"/>
          <p:cNvSpPr txBox="1"/>
          <p:nvPr/>
        </p:nvSpPr>
        <p:spPr>
          <a:xfrm>
            <a:off x="6405221" y="743051"/>
            <a:ext cx="1728192" cy="438581"/>
          </a:xfrm>
          <a:prstGeom prst="rect">
            <a:avLst/>
          </a:prstGeom>
          <a:noFill/>
          <a:ln w="9525">
            <a:noFill/>
          </a:ln>
        </p:spPr>
        <p:txBody>
          <a:bodyPr wrap="square" lIns="68580" tIns="34290" rIns="68580" bIns="34290">
            <a:spAutoFit/>
          </a:bodyPr>
          <a:lstStyle/>
          <a:p>
            <a:pPr eaLnBrk="1" hangingPunct="1"/>
            <a:r>
              <a:rPr lang="zh-CN" altLang="en-US" sz="2400" b="1" dirty="0" smtClean="0">
                <a:solidFill>
                  <a:schemeClr val="accent2">
                    <a:lumMod val="75000"/>
                  </a:schemeClr>
                </a:solidFill>
                <a:latin typeface="楷体" panose="02010609060101010101" pitchFamily="49" charset="-122"/>
                <a:ea typeface="楷体" panose="02010609060101010101" pitchFamily="49" charset="-122"/>
              </a:rPr>
              <a:t>半包围结构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cxnSp>
        <p:nvCxnSpPr>
          <p:cNvPr id="60" name="直线连接符 73"/>
          <p:cNvCxnSpPr/>
          <p:nvPr/>
        </p:nvCxnSpPr>
        <p:spPr>
          <a:xfrm flipV="1">
            <a:off x="6327209" y="1175099"/>
            <a:ext cx="1806204" cy="3266"/>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3" name="图片 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23746" y="2283599"/>
            <a:ext cx="2996726" cy="2505217"/>
          </a:xfrm>
          <a:prstGeom prst="rect">
            <a:avLst/>
          </a:prstGeom>
        </p:spPr>
      </p:pic>
      <p:cxnSp>
        <p:nvCxnSpPr>
          <p:cNvPr id="84" name="直线连接符 75"/>
          <p:cNvCxnSpPr/>
          <p:nvPr/>
        </p:nvCxnSpPr>
        <p:spPr>
          <a:xfrm>
            <a:off x="6203721" y="3211370"/>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5" name="图片 8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67690" y="2344008"/>
            <a:ext cx="2206044" cy="1773932"/>
          </a:xfrm>
          <a:prstGeom prst="rect">
            <a:avLst/>
          </a:prstGeom>
        </p:spPr>
      </p:pic>
      <p:pic>
        <p:nvPicPr>
          <p:cNvPr id="86" name="图片 8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520" y="2283599"/>
            <a:ext cx="3115462" cy="2505217"/>
          </a:xfrm>
          <a:prstGeom prst="rect">
            <a:avLst/>
          </a:prstGeom>
        </p:spPr>
      </p:pic>
      <p:sp>
        <p:nvSpPr>
          <p:cNvPr id="87" name="文本框 64"/>
          <p:cNvSpPr txBox="1"/>
          <p:nvPr/>
        </p:nvSpPr>
        <p:spPr>
          <a:xfrm>
            <a:off x="6372200" y="2776056"/>
            <a:ext cx="1800200"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左右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88" name="文本框 64"/>
          <p:cNvSpPr txBox="1"/>
          <p:nvPr/>
        </p:nvSpPr>
        <p:spPr>
          <a:xfrm>
            <a:off x="4611583" y="843439"/>
            <a:ext cx="608489"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苏</a:t>
            </a:r>
            <a:endParaRPr lang="zh-CN" altLang="en-US" sz="3600" b="1" dirty="0">
              <a:latin typeface="楷体" panose="02010609060101010101" pitchFamily="49" charset="-122"/>
              <a:ea typeface="楷体" panose="02010609060101010101" pitchFamily="49" charset="-122"/>
            </a:endParaRPr>
          </a:p>
        </p:txBody>
      </p:sp>
      <p:sp>
        <p:nvSpPr>
          <p:cNvPr id="89" name="文本框 64"/>
          <p:cNvSpPr txBox="1"/>
          <p:nvPr/>
        </p:nvSpPr>
        <p:spPr>
          <a:xfrm>
            <a:off x="788001" y="868263"/>
            <a:ext cx="608488" cy="623248"/>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芬</a:t>
            </a:r>
            <a:endParaRPr lang="zh-CN" altLang="en-US" sz="3600" b="1" dirty="0">
              <a:latin typeface="楷体" panose="02010609060101010101" pitchFamily="49" charset="-122"/>
              <a:ea typeface="楷体" panose="02010609060101010101" pitchFamily="49" charset="-122"/>
            </a:endParaRPr>
          </a:p>
        </p:txBody>
      </p:sp>
      <p:sp>
        <p:nvSpPr>
          <p:cNvPr id="90" name="文本框 64"/>
          <p:cNvSpPr txBox="1"/>
          <p:nvPr/>
        </p:nvSpPr>
        <p:spPr>
          <a:xfrm>
            <a:off x="755576" y="1517124"/>
            <a:ext cx="608489"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示</a:t>
            </a:r>
            <a:endParaRPr lang="zh-CN" altLang="en-US" sz="3600" b="1" dirty="0">
              <a:latin typeface="楷体" panose="02010609060101010101" pitchFamily="49" charset="-122"/>
              <a:ea typeface="楷体" panose="02010609060101010101" pitchFamily="49" charset="-122"/>
            </a:endParaRPr>
          </a:p>
        </p:txBody>
      </p:sp>
      <p:sp>
        <p:nvSpPr>
          <p:cNvPr id="91" name="文本框 64"/>
          <p:cNvSpPr txBox="1"/>
          <p:nvPr/>
        </p:nvSpPr>
        <p:spPr>
          <a:xfrm>
            <a:off x="1475656" y="868263"/>
            <a:ext cx="608488"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芳</a:t>
            </a:r>
            <a:endParaRPr lang="zh-CN" altLang="en-US" sz="3600" b="1" dirty="0">
              <a:latin typeface="楷体" panose="02010609060101010101" pitchFamily="49" charset="-122"/>
              <a:ea typeface="楷体" panose="02010609060101010101" pitchFamily="49" charset="-122"/>
            </a:endParaRPr>
          </a:p>
        </p:txBody>
      </p:sp>
      <p:sp>
        <p:nvSpPr>
          <p:cNvPr id="94" name="文本框 64"/>
          <p:cNvSpPr txBox="1"/>
          <p:nvPr/>
        </p:nvSpPr>
        <p:spPr>
          <a:xfrm>
            <a:off x="3703633" y="2776056"/>
            <a:ext cx="1728192"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独体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95" name="文本框 64"/>
          <p:cNvSpPr txBox="1"/>
          <p:nvPr/>
        </p:nvSpPr>
        <p:spPr>
          <a:xfrm>
            <a:off x="2267744" y="821868"/>
            <a:ext cx="608488"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内</a:t>
            </a:r>
            <a:endParaRPr lang="zh-CN" altLang="en-US" sz="3600" b="1" dirty="0">
              <a:latin typeface="楷体" panose="02010609060101010101" pitchFamily="49" charset="-122"/>
              <a:ea typeface="楷体" panose="02010609060101010101" pitchFamily="49" charset="-122"/>
            </a:endParaRPr>
          </a:p>
        </p:txBody>
      </p:sp>
      <p:sp>
        <p:nvSpPr>
          <p:cNvPr id="96" name="文本框 64"/>
          <p:cNvSpPr txBox="1"/>
          <p:nvPr/>
        </p:nvSpPr>
        <p:spPr>
          <a:xfrm>
            <a:off x="827584" y="2776056"/>
            <a:ext cx="1728192"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上下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97" name="文本框 64"/>
          <p:cNvSpPr txBox="1"/>
          <p:nvPr/>
        </p:nvSpPr>
        <p:spPr>
          <a:xfrm>
            <a:off x="75079" y="1487569"/>
            <a:ext cx="608489"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强</a:t>
            </a:r>
            <a:endParaRPr lang="en-US" altLang="zh-CN" sz="3600" b="1" dirty="0" err="1">
              <a:latin typeface="楷体" panose="02010609060101010101" pitchFamily="49" charset="-122"/>
              <a:ea typeface="楷体" panose="02010609060101010101" pitchFamily="49" charset="-122"/>
            </a:endParaRPr>
          </a:p>
        </p:txBody>
      </p:sp>
      <p:sp>
        <p:nvSpPr>
          <p:cNvPr id="98" name="文本框 64"/>
          <p:cNvSpPr txBox="1"/>
          <p:nvPr/>
        </p:nvSpPr>
        <p:spPr>
          <a:xfrm>
            <a:off x="2267744" y="1517124"/>
            <a:ext cx="608488"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修</a:t>
            </a:r>
            <a:endParaRPr lang="zh-CN" altLang="en-US" sz="3600" b="1" dirty="0">
              <a:latin typeface="楷体" panose="02010609060101010101" pitchFamily="49" charset="-122"/>
              <a:ea typeface="楷体" panose="02010609060101010101" pitchFamily="49" charset="-122"/>
            </a:endParaRPr>
          </a:p>
        </p:txBody>
      </p:sp>
      <p:sp>
        <p:nvSpPr>
          <p:cNvPr id="99" name="文本框 64"/>
          <p:cNvSpPr txBox="1"/>
          <p:nvPr/>
        </p:nvSpPr>
        <p:spPr>
          <a:xfrm>
            <a:off x="3095144" y="821079"/>
            <a:ext cx="608489" cy="623248"/>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醒</a:t>
            </a:r>
            <a:endParaRPr lang="zh-CN" altLang="en-US" sz="3600" b="1" dirty="0">
              <a:latin typeface="楷体" panose="02010609060101010101" pitchFamily="49" charset="-122"/>
              <a:ea typeface="楷体" panose="02010609060101010101" pitchFamily="49" charset="-122"/>
            </a:endParaRPr>
          </a:p>
        </p:txBody>
      </p:sp>
      <p:sp>
        <p:nvSpPr>
          <p:cNvPr id="100" name="文本框 64"/>
          <p:cNvSpPr txBox="1"/>
          <p:nvPr/>
        </p:nvSpPr>
        <p:spPr>
          <a:xfrm>
            <a:off x="3891504" y="1517124"/>
            <a:ext cx="608488"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组</a:t>
            </a:r>
            <a:endParaRPr lang="zh-CN" altLang="en-US" sz="3600" b="1" dirty="0">
              <a:latin typeface="楷体" panose="02010609060101010101" pitchFamily="49" charset="-122"/>
              <a:ea typeface="楷体" panose="02010609060101010101" pitchFamily="49" charset="-122"/>
            </a:endParaRPr>
          </a:p>
        </p:txBody>
      </p:sp>
      <p:sp>
        <p:nvSpPr>
          <p:cNvPr id="101" name="TextBox 11"/>
          <p:cNvSpPr txBox="1">
            <a:spLocks noChangeArrowheads="1"/>
          </p:cNvSpPr>
          <p:nvPr/>
        </p:nvSpPr>
        <p:spPr bwMode="auto">
          <a:xfrm>
            <a:off x="3909317" y="123478"/>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生字归类</a:t>
            </a:r>
            <a:endParaRPr lang="zh-CN" altLang="en-US" sz="3300" b="1" dirty="0">
              <a:latin typeface="楷体" panose="02010609060101010101" pitchFamily="49" charset="-122"/>
              <a:ea typeface="楷体" panose="02010609060101010101" pitchFamily="49" charset="-122"/>
            </a:endParaRPr>
          </a:p>
        </p:txBody>
      </p:sp>
      <p:grpSp>
        <p:nvGrpSpPr>
          <p:cNvPr id="102" name="组合 101"/>
          <p:cNvGrpSpPr/>
          <p:nvPr/>
        </p:nvGrpSpPr>
        <p:grpSpPr>
          <a:xfrm>
            <a:off x="3419872" y="195367"/>
            <a:ext cx="456833" cy="456366"/>
            <a:chOff x="631825" y="5181600"/>
            <a:chExt cx="1554163" cy="1552575"/>
          </a:xfrm>
        </p:grpSpPr>
        <p:sp>
          <p:nvSpPr>
            <p:cNvPr id="10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cxnSp>
        <p:nvCxnSpPr>
          <p:cNvPr id="135" name="直线连接符 5"/>
          <p:cNvCxnSpPr/>
          <p:nvPr/>
        </p:nvCxnSpPr>
        <p:spPr>
          <a:xfrm>
            <a:off x="669474" y="3211370"/>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36" name="直线连接符 73"/>
          <p:cNvCxnSpPr/>
          <p:nvPr/>
        </p:nvCxnSpPr>
        <p:spPr>
          <a:xfrm flipV="1">
            <a:off x="3625621" y="3208104"/>
            <a:ext cx="1806204" cy="3266"/>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54" name="文本框 64"/>
          <p:cNvSpPr txBox="1"/>
          <p:nvPr/>
        </p:nvSpPr>
        <p:spPr>
          <a:xfrm>
            <a:off x="35496" y="868263"/>
            <a:ext cx="608488" cy="623248"/>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斗</a:t>
            </a:r>
            <a:endParaRPr lang="zh-CN" altLang="en-US" sz="3600" b="1" dirty="0">
              <a:latin typeface="楷体" panose="02010609060101010101" pitchFamily="49" charset="-122"/>
              <a:ea typeface="楷体" panose="02010609060101010101" pitchFamily="49" charset="-122"/>
            </a:endParaRPr>
          </a:p>
        </p:txBody>
      </p:sp>
      <p:sp>
        <p:nvSpPr>
          <p:cNvPr id="55" name="文本框 64"/>
          <p:cNvSpPr txBox="1"/>
          <p:nvPr/>
        </p:nvSpPr>
        <p:spPr>
          <a:xfrm>
            <a:off x="3891503" y="821079"/>
            <a:ext cx="608489" cy="623248"/>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寿</a:t>
            </a:r>
            <a:endParaRPr lang="zh-CN" altLang="en-US" sz="3600" b="1" dirty="0">
              <a:latin typeface="楷体" panose="02010609060101010101" pitchFamily="49" charset="-122"/>
              <a:ea typeface="楷体" panose="02010609060101010101" pitchFamily="49" charset="-122"/>
            </a:endParaRPr>
          </a:p>
        </p:txBody>
      </p:sp>
      <p:sp>
        <p:nvSpPr>
          <p:cNvPr id="56" name="文本框 64"/>
          <p:cNvSpPr txBox="1"/>
          <p:nvPr/>
        </p:nvSpPr>
        <p:spPr>
          <a:xfrm>
            <a:off x="1475656" y="1517124"/>
            <a:ext cx="608488" cy="622459"/>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昆</a:t>
            </a:r>
            <a:endParaRPr lang="zh-CN" altLang="en-US" sz="3600" b="1" dirty="0">
              <a:latin typeface="楷体" panose="02010609060101010101" pitchFamily="49" charset="-122"/>
              <a:ea typeface="楷体" panose="02010609060101010101" pitchFamily="49" charset="-122"/>
            </a:endParaRPr>
          </a:p>
        </p:txBody>
      </p:sp>
      <p:sp>
        <p:nvSpPr>
          <p:cNvPr id="57" name="文本框 64"/>
          <p:cNvSpPr txBox="1"/>
          <p:nvPr/>
        </p:nvSpPr>
        <p:spPr>
          <a:xfrm>
            <a:off x="3099416" y="1491511"/>
            <a:ext cx="608488" cy="623248"/>
          </a:xfrm>
          <a:prstGeom prst="rect">
            <a:avLst/>
          </a:prstGeom>
          <a:noFill/>
          <a:ln w="9525">
            <a:noFill/>
          </a:ln>
        </p:spPr>
        <p:txBody>
          <a:bodyPr lIns="68580" tIns="34290" rIns="68580" bIns="34290">
            <a:spAutoFit/>
          </a:bodyPr>
          <a:lstStyle/>
          <a:p>
            <a:pPr eaLnBrk="1" hangingPunct="1"/>
            <a:r>
              <a:rPr lang="zh-CN" altLang="en-US" sz="3600" b="1" dirty="0" smtClean="0">
                <a:latin typeface="楷体" panose="02010609060101010101" pitchFamily="49" charset="-122"/>
                <a:ea typeface="楷体" panose="02010609060101010101" pitchFamily="49" charset="-122"/>
              </a:rPr>
              <a:t>建</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77778E-6 -1.78759E-6 L 0.40764 0.46681 " pathEditMode="relative" rAng="0" ptsTypes="AA">
                                      <p:cBhvr>
                                        <p:cTn id="6" dur="2000" fill="hold"/>
                                        <p:tgtEl>
                                          <p:spTgt spid="54"/>
                                        </p:tgtEl>
                                        <p:attrNameLst>
                                          <p:attrName>ppt_x</p:attrName>
                                          <p:attrName>ppt_y</p:attrName>
                                        </p:attrNameLst>
                                      </p:cBhvr>
                                      <p:rCtr x="20382" y="23341"/>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4.44444E-6 -1.78759E-6 L -0.0526 0.49491 " pathEditMode="relative" rAng="0" ptsTypes="AA">
                                      <p:cBhvr>
                                        <p:cTn id="10" dur="2000" fill="hold"/>
                                        <p:tgtEl>
                                          <p:spTgt spid="89"/>
                                        </p:tgtEl>
                                        <p:attrNameLst>
                                          <p:attrName>ppt_x</p:attrName>
                                          <p:attrName>ppt_y</p:attrName>
                                        </p:attrNameLst>
                                      </p:cBhvr>
                                      <p:rCtr x="-2639" y="24730"/>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1.94444E-6 -1.78759E-6 L -0.05695 0.49491 " pathEditMode="relative" rAng="0" ptsTypes="AA">
                                      <p:cBhvr>
                                        <p:cTn id="14" dur="2000" fill="hold"/>
                                        <p:tgtEl>
                                          <p:spTgt spid="91"/>
                                        </p:tgtEl>
                                        <p:attrNameLst>
                                          <p:attrName>ppt_x</p:attrName>
                                          <p:attrName>ppt_y</p:attrName>
                                        </p:attrNameLst>
                                      </p:cBhvr>
                                      <p:rCtr x="-2847" y="24730"/>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0 1.59308E-6 L 0.24236 0.47576 " pathEditMode="relative" rAng="0" ptsTypes="AA">
                                      <p:cBhvr>
                                        <p:cTn id="18" dur="2000" fill="hold"/>
                                        <p:tgtEl>
                                          <p:spTgt spid="95"/>
                                        </p:tgtEl>
                                        <p:attrNameLst>
                                          <p:attrName>ppt_x</p:attrName>
                                          <p:attrName>ppt_y</p:attrName>
                                        </p:attrNameLst>
                                      </p:cBhvr>
                                      <p:rCtr x="12118" y="23773"/>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1.38889E-6 3.30349E-7 L 0.34097 0.50417 " pathEditMode="relative" rAng="0" ptsTypes="AA">
                                      <p:cBhvr>
                                        <p:cTn id="22" dur="2000" fill="hold"/>
                                        <p:tgtEl>
                                          <p:spTgt spid="99"/>
                                        </p:tgtEl>
                                        <p:attrNameLst>
                                          <p:attrName>ppt_x</p:attrName>
                                          <p:attrName>ppt_y</p:attrName>
                                        </p:attrNameLst>
                                      </p:cBhvr>
                                      <p:rCtr x="17049" y="25193"/>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4.16667E-6 3.30349E-7 L 0.30886 0.07008 " pathEditMode="relative" rAng="0" ptsTypes="AA">
                                      <p:cBhvr>
                                        <p:cTn id="26" dur="2000" fill="hold"/>
                                        <p:tgtEl>
                                          <p:spTgt spid="55"/>
                                        </p:tgtEl>
                                        <p:attrNameLst>
                                          <p:attrName>ppt_x</p:attrName>
                                          <p:attrName>ppt_y</p:attrName>
                                        </p:attrNameLst>
                                      </p:cBhvr>
                                      <p:rCtr x="15434" y="3489"/>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0 -1.99136E-6 L -0.32101 0.49985 " pathEditMode="relative" rAng="0" ptsTypes="AA">
                                      <p:cBhvr>
                                        <p:cTn id="30" dur="2000" fill="hold"/>
                                        <p:tgtEl>
                                          <p:spTgt spid="88"/>
                                        </p:tgtEl>
                                        <p:attrNameLst>
                                          <p:attrName>ppt_x</p:attrName>
                                          <p:attrName>ppt_y</p:attrName>
                                        </p:attrNameLst>
                                      </p:cBhvr>
                                      <p:rCtr x="-16059" y="24977"/>
                                    </p:animMotion>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0" nodeType="clickEffect">
                                  <p:stCondLst>
                                    <p:cond delay="0"/>
                                  </p:stCondLst>
                                  <p:childTnLst>
                                    <p:animMotion origin="layout" path="M -3.05556E-6 6.79222E-7 L 0.74202 0.3745 " pathEditMode="relative" rAng="0" ptsTypes="AA">
                                      <p:cBhvr>
                                        <p:cTn id="34" dur="2000" fill="hold"/>
                                        <p:tgtEl>
                                          <p:spTgt spid="97"/>
                                        </p:tgtEl>
                                        <p:attrNameLst>
                                          <p:attrName>ppt_x</p:attrName>
                                          <p:attrName>ppt_y</p:attrName>
                                        </p:attrNameLst>
                                      </p:cBhvr>
                                      <p:rCtr x="37101" y="18709"/>
                                    </p:animMotion>
                                  </p:childTnLst>
                                </p:cTn>
                              </p:par>
                            </p:childTnLst>
                          </p:cTn>
                        </p:par>
                      </p:childTnLst>
                    </p:cTn>
                  </p:par>
                  <p:par>
                    <p:cTn id="35" fill="hold">
                      <p:stCondLst>
                        <p:cond delay="indefinite"/>
                      </p:stCondLst>
                      <p:childTnLst>
                        <p:par>
                          <p:cTn id="36" fill="hold">
                            <p:stCondLst>
                              <p:cond delay="0"/>
                            </p:stCondLst>
                            <p:childTnLst>
                              <p:par>
                                <p:cTn id="37" presetID="42" presetClass="path" presetSubtype="0" accel="50000" decel="50000" fill="hold" grpId="0" nodeType="clickEffect">
                                  <p:stCondLst>
                                    <p:cond delay="0"/>
                                  </p:stCondLst>
                                  <p:childTnLst>
                                    <p:animMotion origin="layout" path="M 1.38889E-6 4.67119E-6 L 0.18733 0.36863 " pathEditMode="relative" rAng="0" ptsTypes="AA">
                                      <p:cBhvr>
                                        <p:cTn id="38" dur="2000" fill="hold"/>
                                        <p:tgtEl>
                                          <p:spTgt spid="90"/>
                                        </p:tgtEl>
                                        <p:attrNameLst>
                                          <p:attrName>ppt_x</p:attrName>
                                          <p:attrName>ppt_y</p:attrName>
                                        </p:attrNameLst>
                                      </p:cBhvr>
                                      <p:rCtr x="9358" y="18432"/>
                                    </p:animMotion>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0" nodeType="clickEffect">
                                  <p:stCondLst>
                                    <p:cond delay="0"/>
                                  </p:stCondLst>
                                  <p:childTnLst>
                                    <p:animMotion origin="layout" path="M 1.94444E-6 4.67119E-6 L -0.00955 0.4665 " pathEditMode="relative" rAng="0" ptsTypes="AA">
                                      <p:cBhvr>
                                        <p:cTn id="42" dur="2000" fill="hold"/>
                                        <p:tgtEl>
                                          <p:spTgt spid="56"/>
                                        </p:tgtEl>
                                        <p:attrNameLst>
                                          <p:attrName>ppt_x</p:attrName>
                                          <p:attrName>ppt_y</p:attrName>
                                        </p:attrNameLst>
                                      </p:cBhvr>
                                      <p:rCtr x="-486" y="23310"/>
                                    </p:animMotion>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 4.67119E-6 L 0.58108 0.36863 " pathEditMode="relative" rAng="0" ptsTypes="AA">
                                      <p:cBhvr>
                                        <p:cTn id="46" dur="2000" fill="hold"/>
                                        <p:tgtEl>
                                          <p:spTgt spid="98"/>
                                        </p:tgtEl>
                                        <p:attrNameLst>
                                          <p:attrName>ppt_x</p:attrName>
                                          <p:attrName>ppt_y</p:attrName>
                                        </p:attrNameLst>
                                      </p:cBhvr>
                                      <p:rCtr x="29045" y="18432"/>
                                    </p:animMotion>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grpId="0" nodeType="clickEffect">
                                  <p:stCondLst>
                                    <p:cond delay="0"/>
                                  </p:stCondLst>
                                  <p:childTnLst>
                                    <p:animMotion origin="layout" path="M -2.22222E-6 4.46743E-6 L 0.47431 -0.06052 " pathEditMode="relative" rAng="0" ptsTypes="AA">
                                      <p:cBhvr>
                                        <p:cTn id="50" dur="2000" fill="hold"/>
                                        <p:tgtEl>
                                          <p:spTgt spid="57"/>
                                        </p:tgtEl>
                                        <p:attrNameLst>
                                          <p:attrName>ppt_x</p:attrName>
                                          <p:attrName>ppt_y</p:attrName>
                                        </p:attrNameLst>
                                      </p:cBhvr>
                                      <p:rCtr x="23715" y="-3026"/>
                                    </p:animMotion>
                                  </p:childTnLst>
                                </p:cTn>
                              </p:par>
                            </p:childTnLst>
                          </p:cTn>
                        </p:par>
                      </p:childTnLst>
                    </p:cTn>
                  </p:par>
                  <p:par>
                    <p:cTn id="51" fill="hold">
                      <p:stCondLst>
                        <p:cond delay="indefinite"/>
                      </p:stCondLst>
                      <p:childTnLst>
                        <p:par>
                          <p:cTn id="52" fill="hold">
                            <p:stCondLst>
                              <p:cond delay="0"/>
                            </p:stCondLst>
                            <p:childTnLst>
                              <p:par>
                                <p:cTn id="53" presetID="42" presetClass="path" presetSubtype="0" accel="50000" decel="50000" fill="hold" grpId="0" nodeType="clickEffect">
                                  <p:stCondLst>
                                    <p:cond delay="0"/>
                                  </p:stCondLst>
                                  <p:childTnLst>
                                    <p:animMotion origin="layout" path="M -4.16667E-6 4.67119E-6 L 0.33247 0.49459 " pathEditMode="relative" rAng="0" ptsTypes="AA">
                                      <p:cBhvr>
                                        <p:cTn id="54" dur="2000" fill="hold"/>
                                        <p:tgtEl>
                                          <p:spTgt spid="100"/>
                                        </p:tgtEl>
                                        <p:attrNameLst>
                                          <p:attrName>ppt_x</p:attrName>
                                          <p:attrName>ppt_y</p:attrName>
                                        </p:attrNameLst>
                                      </p:cBhvr>
                                      <p:rCtr x="16615" y="2473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5" grpId="0"/>
      <p:bldP spid="97" grpId="0"/>
      <p:bldP spid="98" grpId="0"/>
      <p:bldP spid="99" grpId="0"/>
      <p:bldP spid="100" grpId="0"/>
      <p:bldP spid="54" grpId="0"/>
      <p:bldP spid="55" grpId="0"/>
      <p:bldP spid="56" grpId="0"/>
      <p:bldP spid="5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11"/>
          <p:cNvSpPr txBox="1">
            <a:spLocks noChangeArrowheads="1"/>
          </p:cNvSpPr>
          <p:nvPr/>
        </p:nvSpPr>
        <p:spPr bwMode="auto">
          <a:xfrm>
            <a:off x="3909317" y="555645"/>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latin typeface="楷体" panose="02010609060101010101" pitchFamily="49" charset="-122"/>
                <a:ea typeface="楷体" panose="02010609060101010101" pitchFamily="49" charset="-122"/>
              </a:rPr>
              <a:t>识字方法</a:t>
            </a:r>
            <a:endParaRPr lang="zh-CN" altLang="en-US" sz="3300" b="1" dirty="0">
              <a:latin typeface="楷体" panose="02010609060101010101" pitchFamily="49" charset="-122"/>
              <a:ea typeface="楷体" panose="02010609060101010101" pitchFamily="49" charset="-122"/>
            </a:endParaRPr>
          </a:p>
        </p:txBody>
      </p:sp>
      <p:grpSp>
        <p:nvGrpSpPr>
          <p:cNvPr id="102" name="组合 101"/>
          <p:cNvGrpSpPr/>
          <p:nvPr/>
        </p:nvGrpSpPr>
        <p:grpSpPr>
          <a:xfrm>
            <a:off x="3419872" y="627534"/>
            <a:ext cx="456833" cy="456366"/>
            <a:chOff x="631825" y="5181600"/>
            <a:chExt cx="1554163" cy="1552575"/>
          </a:xfrm>
        </p:grpSpPr>
        <p:sp>
          <p:nvSpPr>
            <p:cNvPr id="10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1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3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
        <p:nvSpPr>
          <p:cNvPr id="38" name="TextBox 37"/>
          <p:cNvSpPr txBox="1"/>
          <p:nvPr/>
        </p:nvSpPr>
        <p:spPr>
          <a:xfrm>
            <a:off x="467544" y="1275606"/>
            <a:ext cx="4104456" cy="1260923"/>
          </a:xfrm>
          <a:prstGeom prst="rect">
            <a:avLst/>
          </a:prstGeom>
          <a:noFill/>
        </p:spPr>
        <p:txBody>
          <a:bodyPr wrap="square" lIns="68580" tIns="34290" rIns="68580" bIns="34290" rtlCol="0">
            <a:spAutoFit/>
          </a:bodyPr>
          <a:lstStyle/>
          <a:p>
            <a:pPr>
              <a:lnSpc>
                <a:spcPct val="150000"/>
              </a:lnSpc>
            </a:pPr>
            <a:r>
              <a:rPr lang="zh-CN" altLang="en-US" sz="2800" dirty="0" smtClean="0">
                <a:solidFill>
                  <a:srgbClr val="FF0000"/>
                </a:solidFill>
                <a:latin typeface="黑体" panose="02010609060101010101" pitchFamily="49" charset="-122"/>
                <a:ea typeface="黑体" panose="02010609060101010101" pitchFamily="49" charset="-122"/>
              </a:rPr>
              <a:t>加一加</a:t>
            </a:r>
            <a:r>
              <a:rPr lang="zh-CN" altLang="en-US" sz="2800" dirty="0" smtClean="0">
                <a:latin typeface="黑体" panose="02010609060101010101" pitchFamily="49" charset="-122"/>
                <a:ea typeface="黑体" panose="02010609060101010101" pitchFamily="49" charset="-122"/>
              </a:rPr>
              <a:t>：</a:t>
            </a:r>
            <a:r>
              <a:rPr lang="zh-CN" altLang="en-US" sz="2800" b="1" dirty="0" smtClean="0">
                <a:latin typeface="楷体" panose="02010609060101010101" pitchFamily="49" charset="-122"/>
                <a:ea typeface="楷体" panose="02010609060101010101" pitchFamily="49" charset="-122"/>
              </a:rPr>
              <a:t>酉</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星</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醒</a:t>
            </a:r>
            <a:endParaRPr lang="en-US" altLang="zh-CN" sz="2800" b="1" dirty="0" smtClean="0">
              <a:latin typeface="楷体" panose="02010609060101010101" pitchFamily="49" charset="-122"/>
              <a:ea typeface="楷体" panose="02010609060101010101" pitchFamily="49" charset="-122"/>
            </a:endParaRPr>
          </a:p>
          <a:p>
            <a:pPr>
              <a:lnSpc>
                <a:spcPct val="150000"/>
              </a:lnSpc>
            </a:pPr>
            <a:r>
              <a:rPr lang="en-US" altLang="zh-CN" sz="2800" b="1" dirty="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弓</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虽</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强</a:t>
            </a:r>
            <a:endParaRPr lang="en-US" altLang="zh-CN" sz="2800" b="1" dirty="0">
              <a:latin typeface="楷体" panose="02010609060101010101" pitchFamily="49" charset="-122"/>
              <a:ea typeface="楷体" panose="02010609060101010101" pitchFamily="49" charset="-122"/>
            </a:endParaRPr>
          </a:p>
        </p:txBody>
      </p:sp>
      <p:sp>
        <p:nvSpPr>
          <p:cNvPr id="40" name="TextBox 39"/>
          <p:cNvSpPr txBox="1"/>
          <p:nvPr/>
        </p:nvSpPr>
        <p:spPr>
          <a:xfrm>
            <a:off x="432685" y="3008297"/>
            <a:ext cx="1763051" cy="715581"/>
          </a:xfrm>
          <a:prstGeom prst="rect">
            <a:avLst/>
          </a:prstGeom>
          <a:noFill/>
        </p:spPr>
        <p:txBody>
          <a:bodyPr wrap="square" lIns="68580" tIns="34290" rIns="68580" bIns="34290" rtlCol="0">
            <a:spAutoFit/>
          </a:bodyPr>
          <a:lstStyle/>
          <a:p>
            <a:pPr>
              <a:lnSpc>
                <a:spcPct val="150000"/>
              </a:lnSpc>
            </a:pPr>
            <a:r>
              <a:rPr lang="zh-CN" altLang="en-US" sz="2800" dirty="0" smtClean="0">
                <a:solidFill>
                  <a:srgbClr val="FF0000"/>
                </a:solidFill>
                <a:latin typeface="黑体" panose="02010609060101010101" pitchFamily="49" charset="-122"/>
                <a:ea typeface="黑体" panose="02010609060101010101" pitchFamily="49" charset="-122"/>
              </a:rPr>
              <a:t>字理识字</a:t>
            </a:r>
            <a:r>
              <a:rPr lang="zh-CN" altLang="en-US" sz="2800" dirty="0" smtClean="0">
                <a:latin typeface="黑体" panose="02010609060101010101" pitchFamily="49" charset="-122"/>
                <a:ea typeface="黑体" panose="02010609060101010101" pitchFamily="49" charset="-122"/>
              </a:rPr>
              <a:t>：</a:t>
            </a:r>
            <a:r>
              <a:rPr lang="en-US" altLang="zh-CN" sz="2800" dirty="0" smtClean="0">
                <a:latin typeface="黑体" panose="02010609060101010101" pitchFamily="49" charset="-122"/>
                <a:ea typeface="黑体" panose="02010609060101010101" pitchFamily="49" charset="-122"/>
              </a:rPr>
              <a:t>       </a:t>
            </a:r>
            <a:endParaRPr lang="en-US" altLang="zh-CN" sz="2800" dirty="0">
              <a:latin typeface="黑体" panose="02010609060101010101" pitchFamily="49" charset="-122"/>
              <a:ea typeface="黑体" panose="02010609060101010101" pitchFamily="49" charset="-122"/>
            </a:endParaRPr>
          </a:p>
        </p:txBody>
      </p:sp>
      <p:sp>
        <p:nvSpPr>
          <p:cNvPr id="42" name="TextBox 41"/>
          <p:cNvSpPr txBox="1"/>
          <p:nvPr/>
        </p:nvSpPr>
        <p:spPr>
          <a:xfrm>
            <a:off x="2411760" y="3037661"/>
            <a:ext cx="530531" cy="614592"/>
          </a:xfrm>
          <a:prstGeom prst="rect">
            <a:avLst/>
          </a:prstGeom>
          <a:noFill/>
        </p:spPr>
        <p:txBody>
          <a:bodyPr wrap="square" lIns="68580" tIns="34290" rIns="68580" bIns="34290" rtlCol="0">
            <a:spAutoFit/>
          </a:bodyPr>
          <a:lstStyle/>
          <a:p>
            <a:pPr>
              <a:lnSpc>
                <a:spcPct val="150000"/>
              </a:lnSpc>
            </a:pPr>
            <a:r>
              <a:rPr lang="zh-CN" altLang="en-US" sz="2800" dirty="0" smtClean="0">
                <a:latin typeface="黑体" panose="02010609060101010101" pitchFamily="49" charset="-122"/>
                <a:ea typeface="黑体" panose="02010609060101010101" pitchFamily="49" charset="-122"/>
              </a:rPr>
              <a:t>寿</a:t>
            </a:r>
            <a:endParaRPr lang="en-US" altLang="zh-CN" sz="2800" dirty="0">
              <a:latin typeface="黑体" panose="02010609060101010101" pitchFamily="49" charset="-122"/>
              <a:ea typeface="黑体" panose="02010609060101010101" pitchFamily="49" charset="-122"/>
            </a:endParaRPr>
          </a:p>
        </p:txBody>
      </p:sp>
      <p:sp>
        <p:nvSpPr>
          <p:cNvPr id="43" name="TextBox 42"/>
          <p:cNvSpPr txBox="1"/>
          <p:nvPr/>
        </p:nvSpPr>
        <p:spPr>
          <a:xfrm>
            <a:off x="3007060" y="3939901"/>
            <a:ext cx="5290120" cy="614592"/>
          </a:xfrm>
          <a:prstGeom prst="rect">
            <a:avLst/>
          </a:prstGeom>
          <a:noFill/>
        </p:spPr>
        <p:txBody>
          <a:bodyPr wrap="square" lIns="68580" tIns="34290" rIns="68580" bIns="34290" rtlCol="0">
            <a:spAutoFit/>
          </a:bodyPr>
          <a:lstStyle/>
          <a:p>
            <a:pPr>
              <a:lnSpc>
                <a:spcPct val="150000"/>
              </a:lnSpc>
            </a:pPr>
            <a:r>
              <a:rPr lang="zh-CN" altLang="en-US" sz="2800" dirty="0" smtClean="0">
                <a:latin typeface="黑体" panose="02010609060101010101" pitchFamily="49" charset="-122"/>
                <a:ea typeface="黑体" panose="02010609060101010101" pitchFamily="49" charset="-122"/>
              </a:rPr>
              <a:t>会意字。表示人活的长久。</a:t>
            </a:r>
            <a:r>
              <a:rPr lang="en-US" altLang="zh-CN" sz="2800" dirty="0" smtClean="0">
                <a:latin typeface="黑体" panose="02010609060101010101" pitchFamily="49" charset="-122"/>
                <a:ea typeface="黑体" panose="02010609060101010101" pitchFamily="49" charset="-122"/>
              </a:rPr>
              <a:t>        </a:t>
            </a:r>
            <a:endParaRPr lang="en-US" altLang="zh-CN" sz="2800" dirty="0">
              <a:latin typeface="黑体" panose="02010609060101010101" pitchFamily="49" charset="-122"/>
              <a:ea typeface="黑体" panose="02010609060101010101" pitchFamily="49" charset="-122"/>
            </a:endParaRPr>
          </a:p>
        </p:txBody>
      </p:sp>
      <p:pic>
        <p:nvPicPr>
          <p:cNvPr id="70657" name="Picture 1"/>
          <p:cNvPicPr>
            <a:picLocks noChangeAspect="1" noChangeArrowheads="1"/>
          </p:cNvPicPr>
          <p:nvPr/>
        </p:nvPicPr>
        <p:blipFill>
          <a:blip r:embed="rId1" cstate="print"/>
          <a:srcRect/>
          <a:stretch>
            <a:fillRect/>
          </a:stretch>
        </p:blipFill>
        <p:spPr bwMode="auto">
          <a:xfrm>
            <a:off x="3059832" y="2859782"/>
            <a:ext cx="4757142" cy="949932"/>
          </a:xfrm>
          <a:prstGeom prst="rect">
            <a:avLst/>
          </a:prstGeom>
          <a:noFill/>
          <a:ln w="9525">
            <a:noFill/>
            <a:miter lim="800000"/>
            <a:headEnd/>
            <a:tailEnd/>
          </a:ln>
        </p:spPr>
      </p:pic>
      <p:pic>
        <p:nvPicPr>
          <p:cNvPr id="70658" name="Picture 2"/>
          <p:cNvPicPr>
            <a:picLocks noChangeAspect="1" noChangeArrowheads="1"/>
          </p:cNvPicPr>
          <p:nvPr/>
        </p:nvPicPr>
        <p:blipFill>
          <a:blip r:embed="rId2" cstate="print"/>
          <a:srcRect/>
          <a:stretch>
            <a:fillRect/>
          </a:stretch>
        </p:blipFill>
        <p:spPr bwMode="auto">
          <a:xfrm>
            <a:off x="3707904" y="1491630"/>
            <a:ext cx="1202432" cy="1208695"/>
          </a:xfrm>
          <a:prstGeom prst="rect">
            <a:avLst/>
          </a:prstGeom>
          <a:ln>
            <a:noFill/>
          </a:ln>
          <a:effectLst>
            <a:softEdge rad="112500"/>
          </a:effectLst>
        </p:spPr>
      </p:pic>
      <p:pic>
        <p:nvPicPr>
          <p:cNvPr id="70659" name="Picture 3"/>
          <p:cNvPicPr>
            <a:picLocks noChangeAspect="1" noChangeArrowheads="1"/>
          </p:cNvPicPr>
          <p:nvPr/>
        </p:nvPicPr>
        <p:blipFill>
          <a:blip r:embed="rId3" cstate="print"/>
          <a:srcRect/>
          <a:stretch>
            <a:fillRect/>
          </a:stretch>
        </p:blipFill>
        <p:spPr bwMode="auto">
          <a:xfrm>
            <a:off x="4988311" y="1491630"/>
            <a:ext cx="1455897" cy="1152128"/>
          </a:xfrm>
          <a:prstGeom prst="rect">
            <a:avLst/>
          </a:prstGeom>
          <a:ln>
            <a:noFill/>
          </a:ln>
          <a:effectLst>
            <a:softEdge rad="112500"/>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0658"/>
                                        </p:tgtEl>
                                        <p:attrNameLst>
                                          <p:attrName>style.visibility</p:attrName>
                                        </p:attrNameLst>
                                      </p:cBhvr>
                                      <p:to>
                                        <p:strVal val="visible"/>
                                      </p:to>
                                    </p:set>
                                    <p:animEffect transition="in" filter="blinds(horizontal)">
                                      <p:cBhvr>
                                        <p:cTn id="12" dur="500"/>
                                        <p:tgtEl>
                                          <p:spTgt spid="7065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0659"/>
                                        </p:tgtEl>
                                        <p:attrNameLst>
                                          <p:attrName>style.visibility</p:attrName>
                                        </p:attrNameLst>
                                      </p:cBhvr>
                                      <p:to>
                                        <p:strVal val="visible"/>
                                      </p:to>
                                    </p:set>
                                    <p:animEffect transition="in" filter="blinds(horizontal)">
                                      <p:cBhvr>
                                        <p:cTn id="17" dur="500"/>
                                        <p:tgtEl>
                                          <p:spTgt spid="7065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left)">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barn(inVertical)">
                                      <p:cBhvr>
                                        <p:cTn id="27" dur="500"/>
                                        <p:tgtEl>
                                          <p:spTgt spid="4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0657"/>
                                        </p:tgtEl>
                                        <p:attrNameLst>
                                          <p:attrName>style.visibility</p:attrName>
                                        </p:attrNameLst>
                                      </p:cBhvr>
                                      <p:to>
                                        <p:strVal val="visible"/>
                                      </p:to>
                                    </p:set>
                                    <p:animEffect transition="in" filter="blinds(horizontal)">
                                      <p:cBhvr>
                                        <p:cTn id="32" dur="500"/>
                                        <p:tgtEl>
                                          <p:spTgt spid="70657"/>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barn(inVertical)">
                                      <p:cBhvr>
                                        <p:cTn id="3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P spid="42" grpId="0"/>
      <p:bldP spid="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1763688" y="2520635"/>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2" name="TextBox 23"/>
          <p:cNvSpPr txBox="1"/>
          <p:nvPr/>
        </p:nvSpPr>
        <p:spPr>
          <a:xfrm>
            <a:off x="1801523" y="2421925"/>
            <a:ext cx="1420517" cy="1661993"/>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smtClean="0">
                <a:solidFill>
                  <a:prstClr val="black"/>
                </a:solidFill>
                <a:latin typeface="楷体" panose="02010609060101010101" pitchFamily="49" charset="-122"/>
                <a:ea typeface="楷体" panose="02010609060101010101" pitchFamily="49" charset="-122"/>
              </a:rPr>
              <a:t>醒</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23" name="TextBox 24"/>
          <p:cNvSpPr txBox="1"/>
          <p:nvPr/>
        </p:nvSpPr>
        <p:spPr>
          <a:xfrm>
            <a:off x="1801523" y="1538661"/>
            <a:ext cx="1551458" cy="838691"/>
          </a:xfrm>
          <a:prstGeom prst="rect">
            <a:avLst/>
          </a:prstGeom>
          <a:noFill/>
        </p:spPr>
        <p:txBody>
          <a:bodyPr wrap="square" lIns="68580" tIns="34290" rIns="68580" bIns="34290" rtlCol="0">
            <a:spAutoFit/>
          </a:bodyPr>
          <a:lstStyle/>
          <a:p>
            <a:pPr fontAlgn="base">
              <a:spcBef>
                <a:spcPct val="0"/>
              </a:spcBef>
              <a:spcAft>
                <a:spcPct val="0"/>
              </a:spcAft>
            </a:pPr>
            <a:r>
              <a:rPr lang="en-US" sz="5000" dirty="0" err="1" smtClean="0">
                <a:latin typeface="汉语拼音" panose="020B0604020202020204" pitchFamily="34" charset="0"/>
                <a:ea typeface="宋体" panose="02010600030101010101" pitchFamily="2" charset="-122"/>
                <a:cs typeface="汉语拼音" panose="020B0604020202020204" pitchFamily="34" charset="0"/>
              </a:rPr>
              <a:t>xǐng</a:t>
            </a:r>
            <a:endParaRPr lang="zh-CN" altLang="en-US" sz="5000" dirty="0">
              <a:solidFill>
                <a:prstClr val="black"/>
              </a:solidFill>
              <a:latin typeface="汉语拼音" panose="020B0604020202020204" pitchFamily="34" charset="0"/>
              <a:ea typeface="宋体" panose="02010600030101010101" pitchFamily="2" charset="-122"/>
              <a:cs typeface="汉语拼音" panose="020B0604020202020204" pitchFamily="34" charset="0"/>
            </a:endParaRPr>
          </a:p>
        </p:txBody>
      </p:sp>
      <p:sp>
        <p:nvSpPr>
          <p:cNvPr id="24" name="TextBox 23"/>
          <p:cNvSpPr txBox="1"/>
          <p:nvPr/>
        </p:nvSpPr>
        <p:spPr>
          <a:xfrm>
            <a:off x="3960256" y="2590516"/>
            <a:ext cx="4104456" cy="1260923"/>
          </a:xfrm>
          <a:prstGeom prst="rect">
            <a:avLst/>
          </a:prstGeom>
          <a:noFill/>
        </p:spPr>
        <p:txBody>
          <a:bodyPr wrap="square" lIns="68580" tIns="34290" rIns="68580" bIns="34290" rtlCol="0">
            <a:spAutoFit/>
          </a:bodyPr>
          <a:lstStyle/>
          <a:p>
            <a:pPr>
              <a:lnSpc>
                <a:spcPct val="150000"/>
              </a:lnSpc>
            </a:pPr>
            <a:r>
              <a:rPr lang="zh-CN" altLang="en-US" sz="2800" b="1" dirty="0" smtClean="0">
                <a:solidFill>
                  <a:srgbClr val="0000FF"/>
                </a:solidFill>
                <a:latin typeface="黑体" panose="02010609060101010101" pitchFamily="49" charset="-122"/>
                <a:ea typeface="黑体" panose="02010609060101010101" pitchFamily="49" charset="-122"/>
              </a:rPr>
              <a:t>巧</a:t>
            </a:r>
            <a:r>
              <a:rPr lang="zh-CN" altLang="en-US" sz="2800" b="1" dirty="0">
                <a:solidFill>
                  <a:srgbClr val="0000FF"/>
                </a:solidFill>
                <a:latin typeface="黑体" panose="02010609060101010101" pitchFamily="49" charset="-122"/>
                <a:ea typeface="黑体" panose="02010609060101010101" pitchFamily="49" charset="-122"/>
              </a:rPr>
              <a:t>记</a:t>
            </a:r>
            <a:r>
              <a:rPr lang="zh-CN" altLang="en-US" sz="2800" dirty="0" smtClean="0">
                <a:latin typeface="黑体" panose="02010609060101010101" pitchFamily="49" charset="-122"/>
                <a:ea typeface="黑体" panose="02010609060101010101" pitchFamily="49" charset="-122"/>
              </a:rPr>
              <a:t>：满天繁</a:t>
            </a:r>
            <a:r>
              <a:rPr lang="zh-CN" altLang="en-US" sz="2800" dirty="0" smtClean="0">
                <a:solidFill>
                  <a:srgbClr val="FF0000"/>
                </a:solidFill>
                <a:latin typeface="黑体" panose="02010609060101010101" pitchFamily="49" charset="-122"/>
                <a:ea typeface="黑体" panose="02010609060101010101" pitchFamily="49" charset="-122"/>
              </a:rPr>
              <a:t>星</a:t>
            </a:r>
            <a:r>
              <a:rPr lang="zh-CN" altLang="en-US" sz="2800" dirty="0" smtClean="0">
                <a:latin typeface="黑体" panose="02010609060101010101" pitchFamily="49" charset="-122"/>
                <a:ea typeface="黑体" panose="02010609060101010101" pitchFamily="49" charset="-122"/>
              </a:rPr>
              <a:t>日偏</a:t>
            </a:r>
            <a:r>
              <a:rPr lang="zh-CN" altLang="en-US" sz="2800" dirty="0" smtClean="0">
                <a:solidFill>
                  <a:srgbClr val="FF0000"/>
                </a:solidFill>
                <a:latin typeface="黑体" panose="02010609060101010101" pitchFamily="49" charset="-122"/>
                <a:ea typeface="黑体" panose="02010609060101010101" pitchFamily="49" charset="-122"/>
              </a:rPr>
              <a:t>西</a:t>
            </a:r>
            <a:endParaRPr lang="en-US" altLang="zh-CN" sz="2800" dirty="0" smtClean="0">
              <a:solidFill>
                <a:srgbClr val="FF0000"/>
              </a:solidFill>
              <a:latin typeface="黑体" panose="02010609060101010101" pitchFamily="49" charset="-122"/>
              <a:ea typeface="黑体" panose="02010609060101010101" pitchFamily="49" charset="-122"/>
            </a:endParaRPr>
          </a:p>
          <a:p>
            <a:pPr>
              <a:lnSpc>
                <a:spcPct val="150000"/>
              </a:lnSpc>
            </a:pPr>
            <a:r>
              <a:rPr lang="en-US"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醒来别忘加上</a:t>
            </a:r>
            <a:r>
              <a:rPr lang="zh-CN" altLang="en-US" sz="2800" dirty="0" smtClean="0">
                <a:solidFill>
                  <a:srgbClr val="FF0000"/>
                </a:solidFill>
                <a:latin typeface="黑体" panose="02010609060101010101" pitchFamily="49" charset="-122"/>
                <a:ea typeface="黑体" panose="02010609060101010101" pitchFamily="49" charset="-122"/>
              </a:rPr>
              <a:t>一</a:t>
            </a:r>
            <a:r>
              <a:rPr lang="zh-CN" altLang="en-US" sz="2800" dirty="0" smtClean="0">
                <a:latin typeface="黑体" panose="02010609060101010101" pitchFamily="49" charset="-122"/>
                <a:ea typeface="黑体" panose="02010609060101010101" pitchFamily="49" charset="-122"/>
              </a:rPr>
              <a:t>。</a:t>
            </a:r>
            <a:endParaRPr lang="en-US" altLang="zh-CN" sz="2800" dirty="0">
              <a:latin typeface="黑体" panose="02010609060101010101" pitchFamily="49" charset="-122"/>
              <a:ea typeface="黑体" panose="02010609060101010101" pitchFamily="49" charset="-122"/>
            </a:endParaRPr>
          </a:p>
        </p:txBody>
      </p:sp>
      <p:sp>
        <p:nvSpPr>
          <p:cNvPr id="4" name="线形标注 2 3"/>
          <p:cNvSpPr/>
          <p:nvPr/>
        </p:nvSpPr>
        <p:spPr>
          <a:xfrm>
            <a:off x="4140261" y="1622442"/>
            <a:ext cx="2970717" cy="540060"/>
          </a:xfrm>
          <a:prstGeom prst="borderCallout2">
            <a:avLst>
              <a:gd name="adj1" fmla="val 18750"/>
              <a:gd name="adj2" fmla="val -8333"/>
              <a:gd name="adj3" fmla="val 18750"/>
              <a:gd name="adj4" fmla="val -16667"/>
              <a:gd name="adj5" fmla="val 337115"/>
              <a:gd name="adj6" fmla="val -58033"/>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smtClean="0">
                <a:solidFill>
                  <a:srgbClr val="FF0000"/>
                </a:solidFill>
                <a:latin typeface="黑体" panose="02010609060101010101" pitchFamily="49" charset="-122"/>
                <a:ea typeface="黑体" panose="02010609060101010101" pitchFamily="49" charset="-122"/>
              </a:rPr>
              <a:t>这</a:t>
            </a:r>
            <a:r>
              <a:rPr lang="zh-CN" altLang="en-US" sz="2800" dirty="0">
                <a:solidFill>
                  <a:srgbClr val="FF0000"/>
                </a:solidFill>
                <a:latin typeface="黑体" panose="02010609060101010101" pitchFamily="49" charset="-122"/>
                <a:ea typeface="黑体" panose="02010609060101010101" pitchFamily="49" charset="-122"/>
              </a:rPr>
              <a:t>一</a:t>
            </a:r>
            <a:r>
              <a:rPr lang="zh-CN" altLang="en-US" sz="2800" dirty="0" smtClean="0">
                <a:solidFill>
                  <a:srgbClr val="FF0000"/>
                </a:solidFill>
                <a:latin typeface="黑体" panose="02010609060101010101" pitchFamily="49" charset="-122"/>
                <a:ea typeface="黑体" panose="02010609060101010101" pitchFamily="49" charset="-122"/>
              </a:rPr>
              <a:t>笔是短横</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51" name="TextBox 11"/>
          <p:cNvSpPr txBox="1">
            <a:spLocks noChangeArrowheads="1"/>
          </p:cNvSpPr>
          <p:nvPr/>
        </p:nvSpPr>
        <p:spPr bwMode="auto">
          <a:xfrm>
            <a:off x="4125341" y="554509"/>
            <a:ext cx="145477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易写错</a:t>
            </a:r>
            <a:endParaRPr lang="zh-CN" altLang="en-US" sz="3300" b="1" dirty="0">
              <a:latin typeface="楷体" panose="02010609060101010101" pitchFamily="49" charset="-122"/>
              <a:ea typeface="楷体" panose="02010609060101010101" pitchFamily="49" charset="-122"/>
            </a:endParaRPr>
          </a:p>
        </p:txBody>
      </p:sp>
      <p:grpSp>
        <p:nvGrpSpPr>
          <p:cNvPr id="52" name="组合 51"/>
          <p:cNvGrpSpPr/>
          <p:nvPr/>
        </p:nvGrpSpPr>
        <p:grpSpPr>
          <a:xfrm>
            <a:off x="3635896" y="627534"/>
            <a:ext cx="456833" cy="456366"/>
            <a:chOff x="631825" y="5181600"/>
            <a:chExt cx="1554163" cy="1552575"/>
          </a:xfrm>
        </p:grpSpPr>
        <p:sp>
          <p:nvSpPr>
            <p:cNvPr id="53"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4"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6"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7"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8"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9"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0"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1"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2"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3"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4"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5"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6"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7"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8"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69"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0"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1"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2"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3"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4"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5"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6"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7"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8"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79"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0"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1"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2"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83"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4"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inVertical)">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4" grpId="0" animBg="1"/>
    </p:bldLst>
  </p:timing>
</p:sld>
</file>

<file path=ppt/tags/tag1.xml><?xml version="1.0" encoding="utf-8"?>
<p:tagLst xmlns:p="http://schemas.openxmlformats.org/presentationml/2006/main">
  <p:tag name="KSO_WPP_MARK_KEY" val="a1b4146c-f3e8-4f80-8807-3c8c942b3bfa"/>
  <p:tag name="COMMONDATA" val="eyJoZGlkIjoiMDUzMmRhYzhkNzM3Y2ZlODExZjhhYzliMDJjYzA0ZGIifQ=="/>
</p:tagLst>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3042</Words>
  <Application>WPS 演示</Application>
  <PresentationFormat>全屏显示(16:9)</PresentationFormat>
  <Paragraphs>482</Paragraphs>
  <Slides>46</Slides>
  <Notes>9</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46</vt:i4>
      </vt:variant>
    </vt:vector>
  </HeadingPairs>
  <TitlesOfParts>
    <vt:vector size="66" baseType="lpstr">
      <vt:lpstr>Arial</vt:lpstr>
      <vt:lpstr>宋体</vt:lpstr>
      <vt:lpstr>Wingdings</vt:lpstr>
      <vt:lpstr>Heiti SC Light</vt:lpstr>
      <vt:lpstr>微软雅黑</vt:lpstr>
      <vt:lpstr>楷体</vt:lpstr>
      <vt:lpstr>Kaiti SC</vt:lpstr>
      <vt:lpstr>幼圆</vt:lpstr>
      <vt:lpstr>汉语拼音</vt:lpstr>
      <vt:lpstr>黑体</vt:lpstr>
      <vt:lpstr>华文楷体</vt:lpstr>
      <vt:lpstr>Times New Roman</vt:lpstr>
      <vt:lpstr>Impact</vt:lpstr>
      <vt:lpstr>Calibri</vt:lpstr>
      <vt:lpstr>Arial Unicode MS</vt:lpstr>
      <vt:lpstr>迷你简毡笔黑</vt:lpstr>
      <vt:lpstr>隶书</vt:lpstr>
      <vt:lpstr>Heiti SC Medium</vt:lpstr>
      <vt:lpstr>Xingkai SC</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Rocket Girls</cp:lastModifiedBy>
  <cp:revision>98</cp:revision>
  <dcterms:created xsi:type="dcterms:W3CDTF">2017-03-17T02:28:00Z</dcterms:created>
  <dcterms:modified xsi:type="dcterms:W3CDTF">2022-12-30T16:18:06Z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C139EB095A76429E9B3D8AB5F1943AB8</vt:lpwstr>
  </property>
</Properties>
</file>