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diagrams/colors1.xml" ContentType="application/vnd.openxmlformats-officedocument.drawingml.diagramColors+xml"/>
  <Override PartName="/ppt/diagrams/colors2.xml" ContentType="application/vnd.openxmlformats-officedocument.drawingml.diagramColors+xml"/>
  <Override PartName="/ppt/diagrams/data1.xml" ContentType="application/vnd.openxmlformats-officedocument.drawingml.diagramData+xml"/>
  <Override PartName="/ppt/diagrams/data2.xml" ContentType="application/vnd.openxmlformats-officedocument.drawingml.diagramData+xml"/>
  <Override PartName="/ppt/diagrams/drawing1.xml" ContentType="application/vnd.ms-office.drawingml.diagramDrawing+xml"/>
  <Override PartName="/ppt/diagrams/drawing2.xml" ContentType="application/vnd.ms-office.drawingml.diagramDrawing+xml"/>
  <Override PartName="/ppt/diagrams/layout1.xml" ContentType="application/vnd.openxmlformats-officedocument.drawingml.diagramLayout+xml"/>
  <Override PartName="/ppt/diagrams/layout2.xml" ContentType="application/vnd.openxmlformats-officedocument.drawingml.diagramLayout+xml"/>
  <Override PartName="/ppt/diagrams/quickStyle1.xml" ContentType="application/vnd.openxmlformats-officedocument.drawingml.diagramStyle+xml"/>
  <Override PartName="/ppt/diagrams/quickStyle2.xml" ContentType="application/vnd.openxmlformats-officedocument.drawingml.diagramStyle+xml"/>
  <Override PartName="/ppt/fonts/font1.fntdata" ContentType="application/x-fontdata"/>
  <Override PartName="/ppt/fonts/font10.fntdata" ContentType="application/x-fontdata"/>
  <Override PartName="/ppt/fonts/font11.fntdata" ContentType="application/x-fontdata"/>
  <Override PartName="/ppt/fonts/font12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4"/>
  </p:notesMasterIdLst>
  <p:handoutMasterIdLst>
    <p:handoutMasterId r:id="rId53"/>
  </p:handoutMasterIdLst>
  <p:sldIdLst>
    <p:sldId id="323" r:id="rId3"/>
    <p:sldId id="1088" r:id="rId5"/>
    <p:sldId id="1095" r:id="rId6"/>
    <p:sldId id="1096" r:id="rId7"/>
    <p:sldId id="523" r:id="rId8"/>
    <p:sldId id="1012" r:id="rId9"/>
    <p:sldId id="1097" r:id="rId10"/>
    <p:sldId id="1003" r:id="rId11"/>
    <p:sldId id="634" r:id="rId12"/>
    <p:sldId id="1001" r:id="rId13"/>
    <p:sldId id="1077" r:id="rId14"/>
    <p:sldId id="748" r:id="rId15"/>
    <p:sldId id="586" r:id="rId16"/>
    <p:sldId id="1011" r:id="rId17"/>
    <p:sldId id="996" r:id="rId18"/>
    <p:sldId id="1006" r:id="rId19"/>
    <p:sldId id="991" r:id="rId20"/>
    <p:sldId id="1080" r:id="rId21"/>
    <p:sldId id="1135" r:id="rId22"/>
    <p:sldId id="1101" r:id="rId23"/>
    <p:sldId id="1018" r:id="rId24"/>
    <p:sldId id="1019" r:id="rId25"/>
    <p:sldId id="1020" r:id="rId26"/>
    <p:sldId id="941" r:id="rId27"/>
    <p:sldId id="928" r:id="rId28"/>
    <p:sldId id="1102" r:id="rId29"/>
    <p:sldId id="1103" r:id="rId30"/>
    <p:sldId id="1105" r:id="rId31"/>
    <p:sldId id="1106" r:id="rId32"/>
    <p:sldId id="1107" r:id="rId33"/>
    <p:sldId id="1108" r:id="rId34"/>
    <p:sldId id="1110" r:id="rId35"/>
    <p:sldId id="1114" r:id="rId36"/>
    <p:sldId id="1111" r:id="rId37"/>
    <p:sldId id="1113" r:id="rId38"/>
    <p:sldId id="1112" r:id="rId39"/>
    <p:sldId id="1116" r:id="rId40"/>
    <p:sldId id="1117" r:id="rId41"/>
    <p:sldId id="1118" r:id="rId42"/>
    <p:sldId id="1119" r:id="rId43"/>
    <p:sldId id="1121" r:id="rId44"/>
    <p:sldId id="1122" r:id="rId45"/>
    <p:sldId id="1125" r:id="rId46"/>
    <p:sldId id="1126" r:id="rId47"/>
    <p:sldId id="1127" r:id="rId48"/>
    <p:sldId id="1128" r:id="rId49"/>
    <p:sldId id="1129" r:id="rId50"/>
    <p:sldId id="1130" r:id="rId51"/>
    <p:sldId id="1134" r:id="rId52"/>
  </p:sldIdLst>
  <p:sldSz cx="9144000" cy="5143500" type="screen16x9"/>
  <p:notesSz cx="6858000" cy="9144000"/>
  <p:embeddedFontLst>
    <p:embeddedFont>
      <p:font typeface="微软雅黑" panose="020B0503020204020204" charset="-122"/>
      <p:regular r:id="rId57"/>
    </p:embeddedFont>
    <p:embeddedFont>
      <p:font typeface="楷体" panose="02010609060101010101" pitchFamily="49" charset="-122"/>
      <p:regular r:id="rId58"/>
    </p:embeddedFont>
    <p:embeddedFont>
      <p:font typeface="幼圆" panose="02010509060101010101" pitchFamily="49" charset="-122"/>
      <p:regular r:id="rId59"/>
    </p:embeddedFont>
    <p:embeddedFont>
      <p:font typeface="汉语拼音" panose="020B0604020202020204" pitchFamily="34" charset="0"/>
      <p:regular r:id="rId60"/>
    </p:embeddedFont>
    <p:embeddedFont>
      <p:font typeface="黑体" panose="02010609060101010101" pitchFamily="49" charset="-122"/>
      <p:regular r:id="rId61"/>
    </p:embeddedFont>
    <p:embeddedFont>
      <p:font typeface="Impact" panose="020B0806030902050204" charset="0"/>
      <p:regular r:id="rId62"/>
    </p:embeddedFont>
    <p:embeddedFont>
      <p:font typeface="Calibri" panose="020F0502020204030204" charset="0"/>
      <p:regular r:id="rId63"/>
      <p:bold r:id="rId64"/>
      <p:italic r:id="rId65"/>
      <p:boldItalic r:id="rId66"/>
    </p:embeddedFont>
    <p:embeddedFont>
      <p:font typeface="新宋体" panose="02010609030101010101" pitchFamily="49" charset="-122"/>
      <p:regular r:id="rId67"/>
    </p:embeddedFont>
    <p:embeddedFont>
      <p:font typeface="楷体_GB2312" panose="02010600030101010101" pitchFamily="1" charset="-122"/>
      <p:regular r:id="rId68"/>
    </p:embeddedFont>
  </p:embeddedFontLst>
  <p:custDataLst>
    <p:tags r:id="rId69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62" userDrawn="1">
          <p15:clr>
            <a:srgbClr val="A4A3A4"/>
          </p15:clr>
        </p15:guide>
        <p15:guide id="2" pos="575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66FF"/>
    <a:srgbClr val="00B050"/>
    <a:srgbClr val="FF0000"/>
    <a:srgbClr val="A38302"/>
    <a:srgbClr val="FEFCDE"/>
    <a:srgbClr val="FF00FF"/>
    <a:srgbClr val="FFFFFF"/>
    <a:srgbClr val="FF6600"/>
    <a:srgbClr val="D600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79" autoAdjust="0"/>
    <p:restoredTop sz="94705" autoAdjust="0"/>
  </p:normalViewPr>
  <p:slideViewPr>
    <p:cSldViewPr>
      <p:cViewPr>
        <p:scale>
          <a:sx n="80" d="100"/>
          <a:sy n="80" d="100"/>
        </p:scale>
        <p:origin x="-1320" y="-618"/>
      </p:cViewPr>
      <p:guideLst>
        <p:guide orient="horz" pos="3162"/>
        <p:guide pos="5759"/>
      </p:guideLst>
    </p:cSldViewPr>
  </p:slideViewPr>
  <p:outlineViewPr>
    <p:cViewPr>
      <p:scale>
        <a:sx n="33" d="100"/>
        <a:sy n="33" d="100"/>
      </p:scale>
      <p:origin x="0" y="112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4578"/>
    </p:cViewPr>
  </p:sorterViewPr>
  <p:notesViewPr>
    <p:cSldViewPr>
      <p:cViewPr varScale="1">
        <p:scale>
          <a:sx n="65" d="100"/>
          <a:sy n="65" d="100"/>
        </p:scale>
        <p:origin x="-2502" y="-114"/>
      </p:cViewPr>
      <p:guideLst>
        <p:guide orient="horz" pos="3076"/>
        <p:guide pos="226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9" Type="http://schemas.openxmlformats.org/officeDocument/2006/relationships/tags" Target="tags/tag1.xml"/><Relationship Id="rId68" Type="http://schemas.openxmlformats.org/officeDocument/2006/relationships/font" Target="fonts/font12.fntdata"/><Relationship Id="rId67" Type="http://schemas.openxmlformats.org/officeDocument/2006/relationships/font" Target="fonts/font11.fntdata"/><Relationship Id="rId66" Type="http://schemas.openxmlformats.org/officeDocument/2006/relationships/font" Target="fonts/font10.fntdata"/><Relationship Id="rId65" Type="http://schemas.openxmlformats.org/officeDocument/2006/relationships/font" Target="fonts/font9.fntdata"/><Relationship Id="rId64" Type="http://schemas.openxmlformats.org/officeDocument/2006/relationships/font" Target="fonts/font8.fntdata"/><Relationship Id="rId63" Type="http://schemas.openxmlformats.org/officeDocument/2006/relationships/font" Target="fonts/font7.fntdata"/><Relationship Id="rId62" Type="http://schemas.openxmlformats.org/officeDocument/2006/relationships/font" Target="fonts/font6.fntdata"/><Relationship Id="rId61" Type="http://schemas.openxmlformats.org/officeDocument/2006/relationships/font" Target="fonts/font5.fntdata"/><Relationship Id="rId60" Type="http://schemas.openxmlformats.org/officeDocument/2006/relationships/font" Target="fonts/font4.fntdata"/><Relationship Id="rId6" Type="http://schemas.openxmlformats.org/officeDocument/2006/relationships/slide" Target="slides/slide3.xml"/><Relationship Id="rId59" Type="http://schemas.openxmlformats.org/officeDocument/2006/relationships/font" Target="fonts/font3.fntdata"/><Relationship Id="rId58" Type="http://schemas.openxmlformats.org/officeDocument/2006/relationships/font" Target="fonts/font2.fntdata"/><Relationship Id="rId57" Type="http://schemas.openxmlformats.org/officeDocument/2006/relationships/font" Target="fonts/font1.fntdata"/><Relationship Id="rId56" Type="http://schemas.openxmlformats.org/officeDocument/2006/relationships/tableStyles" Target="tableStyles.xml"/><Relationship Id="rId55" Type="http://schemas.openxmlformats.org/officeDocument/2006/relationships/viewProps" Target="viewProps.xml"/><Relationship Id="rId54" Type="http://schemas.openxmlformats.org/officeDocument/2006/relationships/presProps" Target="presProps.xml"/><Relationship Id="rId53" Type="http://schemas.openxmlformats.org/officeDocument/2006/relationships/handoutMaster" Target="handoutMasters/handoutMaster1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2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image" Target="../media/image51.png"/></Relationships>
</file>

<file path=ppt/diagrams/_rels/data2.xml.rels><?xml version="1.0" encoding="UTF-8" standalone="yes"?>
<Relationships xmlns="http://schemas.openxmlformats.org/package/2006/relationships"><Relationship Id="rId1" Type="http://schemas.openxmlformats.org/officeDocument/2006/relationships/image" Target="../media/image51.png"/></Relationships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51.png"/></Relationships>
</file>

<file path=ppt/diagrams/_rels/drawing2.xml.rels><?xml version="1.0" encoding="UTF-8" standalone="yes"?>
<Relationships xmlns="http://schemas.openxmlformats.org/package/2006/relationships"><Relationship Id="rId1" Type="http://schemas.openxmlformats.org/officeDocument/2006/relationships/image" Target="../media/image51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C2BA6E1-A42A-4736-A723-C509216997D6}" type="doc">
      <dgm:prSet loTypeId="urn:microsoft.com/office/officeart/2005/8/layout/vList3#1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zh-CN" altLang="en-US"/>
        </a:p>
      </dgm:t>
    </dgm:pt>
    <dgm:pt modelId="{EBB8AE0B-50BA-4A68-8D40-042F716309AF}">
      <dgm:prSet/>
      <dgm:spPr/>
      <dgm:t>
        <a:bodyPr/>
        <a:lstStyle/>
        <a:p>
          <a:pPr rtl="0"/>
          <a:r>
            <a:rPr lang="zh-CN" dirty="0" smtClean="0"/>
            <a:t>能不能减少一个环节？</a:t>
          </a:r>
          <a:endParaRPr lang="zh-CN" dirty="0"/>
        </a:p>
      </dgm:t>
    </dgm:pt>
    <dgm:pt modelId="{4DF6D550-2A90-4B22-8308-791D3E0D3FD3}" cxnId="{AF8A07AC-1B74-426A-AD54-E0CFB1CDCB25}" type="parTrans">
      <dgm:prSet/>
      <dgm:spPr/>
      <dgm:t>
        <a:bodyPr/>
        <a:lstStyle/>
        <a:p>
          <a:endParaRPr lang="zh-CN" altLang="en-US"/>
        </a:p>
      </dgm:t>
    </dgm:pt>
    <dgm:pt modelId="{F0EF76C5-700D-413A-9F6F-AB7CBAC64DB1}" cxnId="{AF8A07AC-1B74-426A-AD54-E0CFB1CDCB25}" type="sibTrans">
      <dgm:prSet/>
      <dgm:spPr/>
      <dgm:t>
        <a:bodyPr/>
        <a:lstStyle/>
        <a:p>
          <a:endParaRPr lang="zh-CN" altLang="en-US"/>
        </a:p>
      </dgm:t>
    </dgm:pt>
    <dgm:pt modelId="{A83821ED-357D-49CC-8323-2B9854457064}" type="pres">
      <dgm:prSet presAssocID="{1C2BA6E1-A42A-4736-A723-C509216997D6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136A2D0D-EE43-47AC-B20A-73766CE137B5}" type="pres">
      <dgm:prSet presAssocID="{EBB8AE0B-50BA-4A68-8D40-042F716309AF}" presName="composite" presStyleCnt="0"/>
      <dgm:spPr/>
    </dgm:pt>
    <dgm:pt modelId="{6BB9EBF8-8ABC-4121-B1F1-2691AC1B7136}" type="pres">
      <dgm:prSet presAssocID="{EBB8AE0B-50BA-4A68-8D40-042F716309AF}" presName="imgShp" presStyleLbl="fgImgPlace1" presStyleIdx="0" presStyleCnt="1" custLinFactX="-32409" custLinFactNeighborX="-100000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1DDEAFE6-E41D-431A-BBEB-5F9FEA5F8E7C}" type="pres">
      <dgm:prSet presAssocID="{EBB8AE0B-50BA-4A68-8D40-042F716309AF}" presName="txShp" presStyleLbl="node1" presStyleIdx="0" presStyleCnt="1" custLinFactNeighborX="-2731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AF8A07AC-1B74-426A-AD54-E0CFB1CDCB25}" srcId="{1C2BA6E1-A42A-4736-A723-C509216997D6}" destId="{EBB8AE0B-50BA-4A68-8D40-042F716309AF}" srcOrd="0" destOrd="0" parTransId="{4DF6D550-2A90-4B22-8308-791D3E0D3FD3}" sibTransId="{F0EF76C5-700D-413A-9F6F-AB7CBAC64DB1}"/>
    <dgm:cxn modelId="{24987C98-275C-4F9E-AC95-C25E18787E7E}" type="presOf" srcId="{EBB8AE0B-50BA-4A68-8D40-042F716309AF}" destId="{1DDEAFE6-E41D-431A-BBEB-5F9FEA5F8E7C}" srcOrd="0" destOrd="0" presId="urn:microsoft.com/office/officeart/2005/8/layout/vList3#1"/>
    <dgm:cxn modelId="{28951016-4B02-4357-BB2C-101089C467B0}" type="presOf" srcId="{1C2BA6E1-A42A-4736-A723-C509216997D6}" destId="{A83821ED-357D-49CC-8323-2B9854457064}" srcOrd="0" destOrd="0" presId="urn:microsoft.com/office/officeart/2005/8/layout/vList3#1"/>
    <dgm:cxn modelId="{535ECEED-8429-4641-BA43-50C6F4FF986B}" type="presParOf" srcId="{A83821ED-357D-49CC-8323-2B9854457064}" destId="{136A2D0D-EE43-47AC-B20A-73766CE137B5}" srcOrd="0" destOrd="0" presId="urn:microsoft.com/office/officeart/2005/8/layout/vList3#1"/>
    <dgm:cxn modelId="{AF7A1818-227D-4955-AA4A-EFE656D0F53E}" type="presParOf" srcId="{136A2D0D-EE43-47AC-B20A-73766CE137B5}" destId="{6BB9EBF8-8ABC-4121-B1F1-2691AC1B7136}" srcOrd="0" destOrd="0" presId="urn:microsoft.com/office/officeart/2005/8/layout/vList3#1"/>
    <dgm:cxn modelId="{A58734C2-7814-4F94-8E22-8BE7E60F9134}" type="presParOf" srcId="{136A2D0D-EE43-47AC-B20A-73766CE137B5}" destId="{1DDEAFE6-E41D-431A-BBEB-5F9FEA5F8E7C}" srcOrd="1" destOrd="0" presId="urn:microsoft.com/office/officeart/2005/8/layout/vList3#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9FD991A-9050-40C9-8EC0-698AA9091408}" type="doc">
      <dgm:prSet loTypeId="urn:microsoft.com/office/officeart/2005/8/layout/vList3#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7CD8427A-4CF5-48B4-94A5-F7043012C3C3}">
      <dgm:prSet custT="1"/>
      <dgm:spPr>
        <a:solidFill>
          <a:schemeClr val="accent6">
            <a:lumMod val="20000"/>
            <a:lumOff val="80000"/>
          </a:schemeClr>
        </a:solidFill>
      </dgm:spPr>
      <dgm:t>
        <a:bodyPr/>
        <a:lstStyle/>
        <a:p>
          <a:pPr rtl="0"/>
          <a:r>
            <a:rPr lang="zh-CN" altLang="en-US" sz="2400" b="0" dirty="0" smtClean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rPr>
            <a:t>可以看出“我”对这些蜜蜂的态度怎么样？</a:t>
          </a:r>
          <a:endParaRPr lang="zh-CN" altLang="en-US" sz="2400" b="0" dirty="0">
            <a:solidFill>
              <a:srgbClr val="0000FF"/>
            </a:solidFill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F31860A9-2251-4BFD-B92C-C9D8CA680D09}" cxnId="{18B7AA56-BE8D-4F71-98A4-2A31275D246A}" type="parTrans">
      <dgm:prSet/>
      <dgm:spPr/>
      <dgm:t>
        <a:bodyPr/>
        <a:lstStyle/>
        <a:p>
          <a:endParaRPr lang="zh-CN" altLang="en-US"/>
        </a:p>
      </dgm:t>
    </dgm:pt>
    <dgm:pt modelId="{E726C901-19E3-4951-9886-EDA2EFDC480C}" cxnId="{18B7AA56-BE8D-4F71-98A4-2A31275D246A}" type="sibTrans">
      <dgm:prSet/>
      <dgm:spPr/>
      <dgm:t>
        <a:bodyPr/>
        <a:lstStyle/>
        <a:p>
          <a:endParaRPr lang="zh-CN" altLang="en-US"/>
        </a:p>
      </dgm:t>
    </dgm:pt>
    <dgm:pt modelId="{B6B7636B-63B0-41F8-A324-CB8A34555B9B}" type="pres">
      <dgm:prSet presAssocID="{39FD991A-9050-40C9-8EC0-698AA9091408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D65E42C6-AC87-4DBB-996B-F07B37E5FB48}" type="pres">
      <dgm:prSet presAssocID="{7CD8427A-4CF5-48B4-94A5-F7043012C3C3}" presName="composite" presStyleCnt="0"/>
      <dgm:spPr/>
    </dgm:pt>
    <dgm:pt modelId="{B2322036-11F7-4096-9262-475669E50A80}" type="pres">
      <dgm:prSet presAssocID="{7CD8427A-4CF5-48B4-94A5-F7043012C3C3}" presName="imgShp" presStyleLbl="fgImgPlace1" presStyleIdx="0" presStyleCnt="1" custScaleX="65276" custScaleY="55316" custLinFactNeighborX="-58997" custLinFactNeighborY="-22391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zh-CN" altLang="en-US"/>
        </a:p>
      </dgm:t>
    </dgm:pt>
    <dgm:pt modelId="{FBE6A257-F63D-40B1-8D37-0B10736715F9}" type="pres">
      <dgm:prSet presAssocID="{7CD8427A-4CF5-48B4-94A5-F7043012C3C3}" presName="txShp" presStyleLbl="node1" presStyleIdx="0" presStyleCnt="1" custScaleX="98161" custScaleY="41711" custLinFactNeighborX="-7811" custLinFactNeighborY="-2612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C923ACC5-B4DD-405D-8655-E79EF3C1A042}" type="presOf" srcId="{39FD991A-9050-40C9-8EC0-698AA9091408}" destId="{B6B7636B-63B0-41F8-A324-CB8A34555B9B}" srcOrd="0" destOrd="0" presId="urn:microsoft.com/office/officeart/2005/8/layout/vList3#2"/>
    <dgm:cxn modelId="{18B7AA56-BE8D-4F71-98A4-2A31275D246A}" srcId="{39FD991A-9050-40C9-8EC0-698AA9091408}" destId="{7CD8427A-4CF5-48B4-94A5-F7043012C3C3}" srcOrd="0" destOrd="0" parTransId="{F31860A9-2251-4BFD-B92C-C9D8CA680D09}" sibTransId="{E726C901-19E3-4951-9886-EDA2EFDC480C}"/>
    <dgm:cxn modelId="{AEC7A311-3DC8-4290-A76E-DEED64DA26A7}" type="presOf" srcId="{7CD8427A-4CF5-48B4-94A5-F7043012C3C3}" destId="{FBE6A257-F63D-40B1-8D37-0B10736715F9}" srcOrd="0" destOrd="0" presId="urn:microsoft.com/office/officeart/2005/8/layout/vList3#2"/>
    <dgm:cxn modelId="{0887CE5D-46AE-4EA4-9774-298598D9D4BB}" type="presParOf" srcId="{B6B7636B-63B0-41F8-A324-CB8A34555B9B}" destId="{D65E42C6-AC87-4DBB-996B-F07B37E5FB48}" srcOrd="0" destOrd="0" presId="urn:microsoft.com/office/officeart/2005/8/layout/vList3#2"/>
    <dgm:cxn modelId="{986C0158-FE3C-4DA9-A163-344616CA337D}" type="presParOf" srcId="{D65E42C6-AC87-4DBB-996B-F07B37E5FB48}" destId="{B2322036-11F7-4096-9262-475669E50A80}" srcOrd="0" destOrd="0" presId="urn:microsoft.com/office/officeart/2005/8/layout/vList3#2"/>
    <dgm:cxn modelId="{24044AC0-4A72-4A18-A033-856030E69EF8}" type="presParOf" srcId="{D65E42C6-AC87-4DBB-996B-F07B37E5FB48}" destId="{FBE6A257-F63D-40B1-8D37-0B10736715F9}" srcOrd="1" destOrd="0" presId="urn:microsoft.com/office/officeart/2005/8/layout/vList3#2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6336630" cy="720080"/>
        <a:chOff x="0" y="0"/>
        <a:chExt cx="6336630" cy="720080"/>
      </a:xfrm>
    </dsp:grpSpPr>
    <dsp:sp modelId="{1DDEAFE6-E41D-431A-BBEB-5F9FEA5F8E7C}">
      <dsp:nvSpPr>
        <dsp:cNvPr id="4" name="五边形 3"/>
        <dsp:cNvSpPr/>
      </dsp:nvSpPr>
      <dsp:spPr bwMode="white">
        <a:xfrm rot="10800000">
          <a:off x="90306" y="0"/>
          <a:ext cx="4213859" cy="720080"/>
        </a:xfrm>
        <a:prstGeom prst="homePlate">
          <a:avLst/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rot="10800000" lIns="317535" tIns="114300" rIns="213360" bIns="114300" anchor="ctr"/>
        <a:lstStyle>
          <a:lvl1pPr algn="ctr">
            <a:defRPr sz="3000"/>
          </a:lvl1pPr>
          <a:lvl2pPr marL="228600" indent="-228600" algn="ctr">
            <a:defRPr sz="2300"/>
          </a:lvl2pPr>
          <a:lvl3pPr marL="457200" indent="-228600" algn="ctr">
            <a:defRPr sz="2300"/>
          </a:lvl3pPr>
          <a:lvl4pPr marL="685800" indent="-228600" algn="ctr">
            <a:defRPr sz="2300"/>
          </a:lvl4pPr>
          <a:lvl5pPr marL="914400" indent="-228600" algn="ctr">
            <a:defRPr sz="2300"/>
          </a:lvl5pPr>
          <a:lvl6pPr marL="1143000" indent="-228600" algn="ctr">
            <a:defRPr sz="2300"/>
          </a:lvl6pPr>
          <a:lvl7pPr marL="1371600" indent="-228600" algn="ctr">
            <a:defRPr sz="2300"/>
          </a:lvl7pPr>
          <a:lvl8pPr marL="1600200" indent="-228600" algn="ctr">
            <a:defRPr sz="2300"/>
          </a:lvl8pPr>
          <a:lvl9pPr marL="1828800" indent="-228600" algn="ctr">
            <a:defRPr sz="2300"/>
          </a:lvl9pPr>
        </a:lstStyle>
        <a:p>
          <a:pPr lvl="0" rt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dirty="0" smtClean="0"/>
            <a:t>能不能减少一个环节？</a:t>
          </a:r>
          <a:endParaRPr lang="zh-CN" dirty="0"/>
        </a:p>
      </dsp:txBody>
      <dsp:txXfrm rot="10800000">
        <a:off x="90306" y="0"/>
        <a:ext cx="4213859" cy="720080"/>
      </dsp:txXfrm>
    </dsp:sp>
    <dsp:sp modelId="{6BB9EBF8-8ABC-4121-B1F1-2691AC1B7136}">
      <dsp:nvSpPr>
        <dsp:cNvPr id="3" name="椭圆 2"/>
        <dsp:cNvSpPr/>
      </dsp:nvSpPr>
      <dsp:spPr bwMode="white">
        <a:xfrm>
          <a:off x="0" y="0"/>
          <a:ext cx="720080" cy="720080"/>
        </a:xfrm>
        <a:prstGeom prst="ellipse">
          <a:avLst/>
        </a:prstGeom>
        <a:blipFill rotWithShape="0">
          <a:blip r:embed="rId1"/>
          <a:stretch>
            <a:fillRect/>
          </a:stretch>
        </a:blipFill>
      </dsp:spPr>
      <dsp:style>
        <a:lnRef idx="2">
          <a:schemeClr val="lt1"/>
        </a:lnRef>
        <a:fillRef idx="1">
          <a:schemeClr val="accent1">
            <a:tint val="50000"/>
          </a:schemeClr>
        </a:fillRef>
        <a:effectRef idx="0">
          <a:scrgbClr r="0" g="0" b="0"/>
        </a:effectRef>
        <a:fontRef idx="minor"/>
      </dsp:style>
      <dsp:txXfrm>
        <a:off x="0" y="0"/>
        <a:ext cx="720080" cy="72008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9577064" cy="965721"/>
        <a:chOff x="0" y="0"/>
        <a:chExt cx="9577064" cy="965721"/>
      </a:xfrm>
    </dsp:grpSpPr>
    <dsp:sp modelId="{FBE6A257-F63D-40B1-8D37-0B10736715F9}">
      <dsp:nvSpPr>
        <dsp:cNvPr id="4" name="五边形 3"/>
        <dsp:cNvSpPr/>
      </dsp:nvSpPr>
      <dsp:spPr bwMode="white">
        <a:xfrm rot="10800000">
          <a:off x="1338806" y="0"/>
          <a:ext cx="6368748" cy="965721"/>
        </a:xfrm>
        <a:prstGeom prst="homePlate">
          <a:avLst/>
        </a:prstGeom>
        <a:solidFill>
          <a:schemeClr val="accent6">
            <a:lumMod val="20000"/>
            <a:lumOff val="80000"/>
          </a:schemeClr>
        </a:solidFill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rot="10800000" lIns="425856" tIns="91439" rIns="170688" bIns="91439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 rt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b="0" dirty="0" smtClean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rPr>
            <a:t>可以看出“我”对这些蜜蜂的态度怎么样？</a:t>
          </a:r>
          <a:endParaRPr lang="zh-CN" altLang="en-US" sz="2400" b="0" dirty="0">
            <a:solidFill>
              <a:srgbClr val="0000FF"/>
            </a:solidFill>
            <a:latin typeface="黑体" panose="02010609060101010101" pitchFamily="49" charset="-122"/>
            <a:ea typeface="黑体" panose="02010609060101010101" pitchFamily="49" charset="-122"/>
          </a:endParaRPr>
        </a:p>
      </dsp:txBody>
      <dsp:txXfrm rot="10800000">
        <a:off x="1338806" y="0"/>
        <a:ext cx="6368748" cy="965721"/>
      </dsp:txXfrm>
    </dsp:sp>
    <dsp:sp modelId="{B2322036-11F7-4096-9262-475669E50A80}">
      <dsp:nvSpPr>
        <dsp:cNvPr id="3" name="椭圆 2"/>
        <dsp:cNvSpPr/>
      </dsp:nvSpPr>
      <dsp:spPr bwMode="white">
        <a:xfrm>
          <a:off x="489901" y="0"/>
          <a:ext cx="965721" cy="965721"/>
        </a:xfrm>
        <a:prstGeom prst="ellipse">
          <a:avLst/>
        </a:prstGeom>
        <a:blipFill rotWithShape="0">
          <a:blip r:embed="rId1"/>
          <a:stretch>
            <a:fillRect/>
          </a:stretch>
        </a:blipFill>
      </dsp:spPr>
      <dsp:style>
        <a:lnRef idx="2">
          <a:schemeClr val="lt1"/>
        </a:lnRef>
        <a:fillRef idx="1">
          <a:schemeClr val="accent1">
            <a:tint val="50000"/>
          </a:schemeClr>
        </a:fillRef>
        <a:effectRef idx="0">
          <a:scrgbClr r="0" g="0" b="0"/>
        </a:effectRef>
        <a:fontRef idx="minor"/>
      </dsp:style>
      <dsp:txXfrm>
        <a:off x="489901" y="0"/>
        <a:ext cx="965721" cy="96572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3#1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type="homePlate" r:blip="" rot="180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3#2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type="homePlate" r:blip="" rot="180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683919"/>
            <a:ext cx="2133600" cy="3571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683919"/>
            <a:ext cx="2895600" cy="3571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683919"/>
            <a:ext cx="2133600" cy="3571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FC06654D-821E-4BD1-915C-8B021BA36797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20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9" Type="http://schemas.openxmlformats.org/officeDocument/2006/relationships/image" Target="../media/image3.jpeg"/><Relationship Id="rId18" Type="http://schemas.openxmlformats.org/officeDocument/2006/relationships/image" Target="../media/image2.png"/><Relationship Id="rId17" Type="http://schemas.openxmlformats.org/officeDocument/2006/relationships/image" Target="../media/image1.png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5" name="矩形 4"/>
          <p:cNvSpPr/>
          <p:nvPr userDrawn="1"/>
        </p:nvSpPr>
        <p:spPr>
          <a:xfrm flipH="1">
            <a:off x="1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chemeClr val="accent5">
                  <a:lumMod val="60000"/>
                  <a:lumOff val="40000"/>
                </a:schemeClr>
              </a:gs>
              <a:gs pos="97000">
                <a:schemeClr val="bg1">
                  <a:alpha val="0"/>
                </a:schemeClr>
              </a:gs>
              <a:gs pos="70000">
                <a:schemeClr val="accent5">
                  <a:lumMod val="40000"/>
                  <a:lumOff val="60000"/>
                  <a:alpha val="76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文本框 10"/>
          <p:cNvSpPr txBox="1"/>
          <p:nvPr userDrawn="1"/>
        </p:nvSpPr>
        <p:spPr>
          <a:xfrm>
            <a:off x="371786" y="87011"/>
            <a:ext cx="83227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200" dirty="0" smtClean="0">
                <a:latin typeface="Heiti SC Light" panose="02000000000000000000" pitchFamily="2" charset="-128"/>
                <a:ea typeface="Heiti SC Light" panose="02000000000000000000" pitchFamily="2" charset="-128"/>
              </a:rPr>
              <a:t>14</a:t>
            </a:r>
            <a:r>
              <a:rPr kumimoji="1" lang="zh-CN" altLang="en-US" sz="1200" dirty="0" smtClean="0">
                <a:latin typeface="Heiti SC Light" panose="02000000000000000000" pitchFamily="2" charset="-128"/>
                <a:ea typeface="Heiti SC Light" panose="02000000000000000000" pitchFamily="2" charset="-128"/>
              </a:rPr>
              <a:t>    蜜蜂</a:t>
            </a:r>
            <a:endParaRPr kumimoji="1" lang="zh-CN" altLang="en-US" sz="1200" dirty="0">
              <a:latin typeface="Heiti SC Light" panose="02000000000000000000" pitchFamily="2" charset="-128"/>
              <a:ea typeface="Heiti SC Light" panose="02000000000000000000" pitchFamily="2" charset="-128"/>
            </a:endParaRPr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 userDrawn="1"/>
        </p:nvPicPr>
        <p:blipFill>
          <a:blip r:embed="rId1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01082"/>
            <a:ext cx="932688" cy="104241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116" t="18431" b="31337"/>
          <a:stretch>
            <a:fillRect/>
          </a:stretch>
        </p:blipFill>
        <p:spPr>
          <a:xfrm>
            <a:off x="593346" y="4101082"/>
            <a:ext cx="513021" cy="574158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.xml"/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11.png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3.jpeg"/><Relationship Id="rId1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8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2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hyperlink" Target="&#19971;&#24425;&#19977;&#19979;&#23383;&#35789;&#21548;&#20889;14&#34588;&#34562;.mp4" TargetMode="Externa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8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9.png"/><Relationship Id="rId1" Type="http://schemas.openxmlformats.org/officeDocument/2006/relationships/image" Target="../media/image36.png"/></Relationships>
</file>

<file path=ppt/slides/_rels/slide2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image" Target="../media/image36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3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0.wmf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6.png"/></Relationships>
</file>

<file path=ppt/slides/_rels/slide3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6.png"/><Relationship Id="rId1" Type="http://schemas.openxmlformats.org/officeDocument/2006/relationships/image" Target="../media/image41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42.jpeg"/><Relationship Id="rId1" Type="http://schemas.openxmlformats.org/officeDocument/2006/relationships/image" Target="../media/image36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6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4.png"/><Relationship Id="rId1" Type="http://schemas.openxmlformats.org/officeDocument/2006/relationships/image" Target="../media/image43.jpe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6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42.jpeg"/><Relationship Id="rId1" Type="http://schemas.openxmlformats.org/officeDocument/2006/relationships/image" Target="../media/image36.png"/></Relationships>
</file>

<file path=ppt/slides/_rels/slide3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microsoft.com/office/2007/relationships/diagramDrawing" Target="../diagrams/drawing2.xml"/><Relationship Id="rId4" Type="http://schemas.openxmlformats.org/officeDocument/2006/relationships/diagramColors" Target="../diagrams/colors2.xml"/><Relationship Id="rId3" Type="http://schemas.openxmlformats.org/officeDocument/2006/relationships/diagramQuickStyle" Target="../diagrams/quickStyle2.xml"/><Relationship Id="rId2" Type="http://schemas.openxmlformats.org/officeDocument/2006/relationships/diagramLayout" Target="../diagrams/layout2.xml"/><Relationship Id="rId1" Type="http://schemas.openxmlformats.org/officeDocument/2006/relationships/diagramData" Target="../diagrams/data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5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" Target="slide5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42.jpeg"/><Relationship Id="rId1" Type="http://schemas.openxmlformats.org/officeDocument/2006/relationships/image" Target="../media/image36.pn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6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6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48.png"/><Relationship Id="rId1" Type="http://schemas.openxmlformats.org/officeDocument/2006/relationships/image" Target="../media/image47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9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50.png"/><Relationship Id="rId1" Type="http://schemas.openxmlformats.org/officeDocument/2006/relationships/image" Target="../media/image23.png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8.xml"/><Relationship Id="rId5" Type="http://schemas.openxmlformats.org/officeDocument/2006/relationships/slide" Target="slide24.xml"/><Relationship Id="rId4" Type="http://schemas.openxmlformats.org/officeDocument/2006/relationships/slide" Target="slide6.xml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0.jpe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5.xml"/><Relationship Id="rId4" Type="http://schemas.openxmlformats.org/officeDocument/2006/relationships/image" Target="../media/image23.png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hyperlink" Target="&#19971;&#24425;-&#20154;&#25945;&#29256;-&#19977;&#19979;-14-&#34588;&#34562;.mp4" TargetMode="Externa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22.png"/><Relationship Id="rId1" Type="http://schemas.openxmlformats.org/officeDocument/2006/relationships/hyperlink" Target="&#19977;&#19979;&#29983;&#23383;&#35270;&#39057;14&#34588;&#34562;.mp4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970" name="Picture 2" descr="http://img3.3lian.com/2013/v14/15/d/61.jpg"/>
          <p:cNvPicPr>
            <a:picLocks noChangeAspect="1" noChangeArrowheads="1"/>
          </p:cNvPicPr>
          <p:nvPr/>
        </p:nvPicPr>
        <p:blipFill>
          <a:blip r:embed="rId1" cstate="print"/>
          <a:srcRect b="3798"/>
          <a:stretch>
            <a:fillRect/>
          </a:stretch>
        </p:blipFill>
        <p:spPr bwMode="auto">
          <a:xfrm>
            <a:off x="-36512" y="-20539"/>
            <a:ext cx="9180512" cy="5164039"/>
          </a:xfrm>
          <a:prstGeom prst="rect">
            <a:avLst/>
          </a:prstGeom>
          <a:noFill/>
        </p:spPr>
      </p:pic>
      <p:pic>
        <p:nvPicPr>
          <p:cNvPr id="8397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3813"/>
            <a:ext cx="9143999" cy="509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97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973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974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975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976" name="Picture 8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-36512" y="-20538"/>
            <a:ext cx="9180512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467544" y="1563638"/>
            <a:ext cx="8064896" cy="2039020"/>
          </a:xfrm>
          <a:prstGeom prst="rect">
            <a:avLst/>
          </a:prstGeom>
          <a:solidFill>
            <a:schemeClr val="bg1"/>
          </a:solidFill>
          <a:effectLst>
            <a:softEdge rad="127000"/>
          </a:effectLst>
        </p:spPr>
        <p:txBody>
          <a:bodyPr wrap="square" lIns="68580" tIns="34290" rIns="68580" bIns="34290" rtlCol="0">
            <a:spAutoFit/>
          </a:bodyPr>
          <a:lstStyle/>
          <a:p>
            <a:pPr indent="457200" algn="just"/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你喜欢小昆虫吗？每种小昆虫都有自己独特的生存本领。它们的“特异功能”使得它们能“独步天下”，今天我们一起走进蜜蜂的世界，看一看它有什么本领吧！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39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39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39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39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39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39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39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" name="图片 6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6002" y="509786"/>
            <a:ext cx="2206044" cy="1773932"/>
          </a:xfrm>
          <a:prstGeom prst="rect">
            <a:avLst/>
          </a:prstGeom>
        </p:spPr>
      </p:pic>
      <p:pic>
        <p:nvPicPr>
          <p:cNvPr id="85" name="图片 8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3888" y="2071158"/>
            <a:ext cx="2206044" cy="1773932"/>
          </a:xfrm>
          <a:prstGeom prst="rect">
            <a:avLst/>
          </a:prstGeom>
        </p:spPr>
      </p:pic>
      <p:pic>
        <p:nvPicPr>
          <p:cNvPr id="86" name="图片 8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2010749"/>
            <a:ext cx="3115462" cy="2505217"/>
          </a:xfrm>
          <a:prstGeom prst="rect">
            <a:avLst/>
          </a:prstGeom>
        </p:spPr>
      </p:pic>
      <p:sp>
        <p:nvSpPr>
          <p:cNvPr id="87" name="文本框 64"/>
          <p:cNvSpPr txBox="1"/>
          <p:nvPr/>
        </p:nvSpPr>
        <p:spPr>
          <a:xfrm>
            <a:off x="1061939" y="2503206"/>
            <a:ext cx="1800200" cy="4385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左右  结构</a:t>
            </a:r>
            <a:endParaRPr lang="zh-CN" altLang="en-US" sz="2400" b="1" dirty="0">
              <a:solidFill>
                <a:schemeClr val="accent2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4" name="文本框 64"/>
          <p:cNvSpPr txBox="1"/>
          <p:nvPr/>
        </p:nvSpPr>
        <p:spPr>
          <a:xfrm>
            <a:off x="3660087" y="2503206"/>
            <a:ext cx="2232247" cy="43858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2400" b="1" dirty="0" smtClean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左中右  </a:t>
            </a:r>
            <a:r>
              <a:rPr lang="zh-CN" altLang="en-US" sz="2400" b="1" dirty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结构</a:t>
            </a:r>
            <a:endParaRPr lang="zh-CN" altLang="en-US" sz="2400" b="1" dirty="0">
              <a:solidFill>
                <a:schemeClr val="accent2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1" name="TextBox 11"/>
          <p:cNvSpPr txBox="1">
            <a:spLocks noChangeArrowheads="1"/>
          </p:cNvSpPr>
          <p:nvPr/>
        </p:nvSpPr>
        <p:spPr bwMode="auto">
          <a:xfrm>
            <a:off x="3859451" y="267494"/>
            <a:ext cx="1936685" cy="575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>
                <a:latin typeface="楷体" panose="02010609060101010101" pitchFamily="49" charset="-122"/>
                <a:ea typeface="楷体" panose="02010609060101010101" pitchFamily="49" charset="-122"/>
              </a:rPr>
              <a:t>生字归类</a:t>
            </a:r>
            <a:endParaRPr lang="zh-CN" altLang="en-US" sz="33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2" name="组合 101"/>
          <p:cNvGrpSpPr/>
          <p:nvPr/>
        </p:nvGrpSpPr>
        <p:grpSpPr>
          <a:xfrm>
            <a:off x="3370006" y="339383"/>
            <a:ext cx="456833" cy="456366"/>
            <a:chOff x="631825" y="5181600"/>
            <a:chExt cx="1554163" cy="1552575"/>
          </a:xfrm>
        </p:grpSpPr>
        <p:sp>
          <p:nvSpPr>
            <p:cNvPr id="103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4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5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6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7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8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9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0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1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2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3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4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5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6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7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8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9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0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1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2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3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4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5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6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7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8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9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0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1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2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3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4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cxnSp>
        <p:nvCxnSpPr>
          <p:cNvPr id="136" name="直线连接符 73"/>
          <p:cNvCxnSpPr/>
          <p:nvPr/>
        </p:nvCxnSpPr>
        <p:spPr>
          <a:xfrm flipV="1">
            <a:off x="3769637" y="2935254"/>
            <a:ext cx="1806204" cy="3266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0" name="组合 49"/>
          <p:cNvGrpSpPr/>
          <p:nvPr/>
        </p:nvGrpSpPr>
        <p:grpSpPr>
          <a:xfrm>
            <a:off x="5940152" y="2215174"/>
            <a:ext cx="2856130" cy="2372800"/>
            <a:chOff x="5823746" y="1359213"/>
            <a:chExt cx="2996726" cy="2505217"/>
          </a:xfrm>
        </p:grpSpPr>
        <p:pic>
          <p:nvPicPr>
            <p:cNvPr id="51" name="图片 50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23746" y="1359213"/>
              <a:ext cx="2996726" cy="2505217"/>
            </a:xfrm>
            <a:prstGeom prst="rect">
              <a:avLst/>
            </a:prstGeom>
          </p:spPr>
        </p:pic>
        <p:cxnSp>
          <p:nvCxnSpPr>
            <p:cNvPr id="52" name="直线连接符 75"/>
            <p:cNvCxnSpPr/>
            <p:nvPr/>
          </p:nvCxnSpPr>
          <p:spPr>
            <a:xfrm>
              <a:off x="6203721" y="2286984"/>
              <a:ext cx="2192665" cy="0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3" name="文本框 64"/>
            <p:cNvSpPr txBox="1"/>
            <p:nvPr/>
          </p:nvSpPr>
          <p:spPr>
            <a:xfrm>
              <a:off x="6444208" y="1851670"/>
              <a:ext cx="1952178" cy="46305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68580" tIns="34290" rIns="68580" bIns="34290">
              <a:spAutoFit/>
            </a:bodyPr>
            <a:lstStyle/>
            <a:p>
              <a:pPr eaLnBrk="1" hangingPunct="1"/>
              <a:r>
                <a:rPr lang="zh-CN" altLang="en-US" sz="2400" b="1" dirty="0">
                  <a:solidFill>
                    <a:schemeClr val="accent2">
                      <a:lumMod val="7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上下  结构</a:t>
              </a:r>
              <a:endParaRPr lang="zh-CN" altLang="en-US" sz="2400" b="1" dirty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4" name="文本框 64"/>
          <p:cNvSpPr txBox="1"/>
          <p:nvPr/>
        </p:nvSpPr>
        <p:spPr>
          <a:xfrm>
            <a:off x="107504" y="843558"/>
            <a:ext cx="608489" cy="56169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蜜</a:t>
            </a:r>
            <a:endParaRPr lang="en-US" altLang="zh-CN" sz="3200" b="1" dirty="0" err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5" name="文本框 64"/>
          <p:cNvSpPr txBox="1"/>
          <p:nvPr/>
        </p:nvSpPr>
        <p:spPr>
          <a:xfrm>
            <a:off x="827584" y="843558"/>
            <a:ext cx="720080" cy="56169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6" name="文本框 64"/>
          <p:cNvSpPr txBox="1"/>
          <p:nvPr/>
        </p:nvSpPr>
        <p:spPr>
          <a:xfrm>
            <a:off x="1475656" y="843558"/>
            <a:ext cx="720080" cy="56169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辨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7" name="文本框 64"/>
          <p:cNvSpPr txBox="1"/>
          <p:nvPr/>
        </p:nvSpPr>
        <p:spPr>
          <a:xfrm>
            <a:off x="2195736" y="843558"/>
            <a:ext cx="796834" cy="56169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阻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8" name="文本框 64"/>
          <p:cNvSpPr txBox="1"/>
          <p:nvPr/>
        </p:nvSpPr>
        <p:spPr>
          <a:xfrm>
            <a:off x="2987824" y="857930"/>
            <a:ext cx="935477" cy="56169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跨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0" name="文本框 64"/>
          <p:cNvSpPr txBox="1"/>
          <p:nvPr/>
        </p:nvSpPr>
        <p:spPr>
          <a:xfrm>
            <a:off x="3707904" y="857930"/>
            <a:ext cx="834658" cy="56169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括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1" name="文本框 64"/>
          <p:cNvSpPr txBox="1"/>
          <p:nvPr/>
        </p:nvSpPr>
        <p:spPr>
          <a:xfrm>
            <a:off x="107504" y="1435795"/>
            <a:ext cx="608489" cy="56169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检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2" name="文本框 64"/>
          <p:cNvSpPr txBox="1"/>
          <p:nvPr/>
        </p:nvSpPr>
        <p:spPr>
          <a:xfrm>
            <a:off x="1480401" y="1435795"/>
            <a:ext cx="566811" cy="56169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确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3" name="文本框 64"/>
          <p:cNvSpPr txBox="1"/>
          <p:nvPr/>
        </p:nvSpPr>
        <p:spPr>
          <a:xfrm>
            <a:off x="2195736" y="1435795"/>
            <a:ext cx="608488" cy="56169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误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4" name="文本框 64"/>
          <p:cNvSpPr txBox="1"/>
          <p:nvPr/>
        </p:nvSpPr>
        <p:spPr>
          <a:xfrm>
            <a:off x="2915816" y="1435795"/>
            <a:ext cx="608489" cy="56169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途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3707904" y="1435795"/>
            <a:ext cx="854291" cy="56169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陌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6" name="文本框 64"/>
          <p:cNvSpPr txBox="1"/>
          <p:nvPr/>
        </p:nvSpPr>
        <p:spPr>
          <a:xfrm>
            <a:off x="878540" y="1414086"/>
            <a:ext cx="854291" cy="56169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查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8" name="文本框 64"/>
          <p:cNvSpPr txBox="1"/>
          <p:nvPr/>
        </p:nvSpPr>
        <p:spPr>
          <a:xfrm>
            <a:off x="6372201" y="941834"/>
            <a:ext cx="2232247" cy="43858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2400" b="1" dirty="0" smtClean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半包围  </a:t>
            </a:r>
            <a:r>
              <a:rPr lang="zh-CN" altLang="en-US" sz="2400" b="1" dirty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结构</a:t>
            </a:r>
            <a:endParaRPr lang="zh-CN" altLang="en-US" sz="2400" b="1" dirty="0">
              <a:solidFill>
                <a:schemeClr val="accent2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69" name="直线连接符 73"/>
          <p:cNvCxnSpPr/>
          <p:nvPr/>
        </p:nvCxnSpPr>
        <p:spPr>
          <a:xfrm flipV="1">
            <a:off x="6481751" y="1373882"/>
            <a:ext cx="1806204" cy="3266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直线连接符 73"/>
          <p:cNvCxnSpPr/>
          <p:nvPr/>
        </p:nvCxnSpPr>
        <p:spPr>
          <a:xfrm flipV="1">
            <a:off x="1016083" y="2958124"/>
            <a:ext cx="1806204" cy="3266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4.53844E-6 L 0.6677 0.46342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385" y="2315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4.53844E-6 L -0.03142 0.43563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80" y="2176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4.53844E-6 L 0.29931 0.42143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965" y="210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4.53844E-6 L -0.11441 0.43563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729" y="2176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-3.17382E-6 L -0.13768 0.43285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892" y="2164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17382E-6 L -0.13212 0.43285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615" y="2164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3.53813E-6 L 0.05347 0.44644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74" y="2232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1.21642E-6 L 0.6408 0.36678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031" y="183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3.53813E-6 L -0.02361 0.44644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81" y="2232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3.53813E-6 L -0.02517 0.43224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67" y="2161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3.53813E-6 L 0.46285 -0.00185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142" y="-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3.53813E-6 L -0.14132 0.43224 " pathEditMode="relative" rAng="0" ptsTypes="AA">
                                      <p:cBhvr>
                                        <p:cTn id="50" dur="2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066" y="2161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  <p:bldP spid="55" grpId="0"/>
      <p:bldP spid="56" grpId="0"/>
      <p:bldP spid="57" grpId="0"/>
      <p:bldP spid="58" grpId="0"/>
      <p:bldP spid="60" grpId="0"/>
      <p:bldP spid="61" grpId="0"/>
      <p:bldP spid="62" grpId="0"/>
      <p:bldP spid="63" grpId="0"/>
      <p:bldP spid="64" grpId="0"/>
      <p:bldP spid="65" grpId="0"/>
      <p:bldP spid="6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TextBox 11"/>
          <p:cNvSpPr txBox="1">
            <a:spLocks noChangeArrowheads="1"/>
          </p:cNvSpPr>
          <p:nvPr/>
        </p:nvSpPr>
        <p:spPr bwMode="auto">
          <a:xfrm>
            <a:off x="3909317" y="555645"/>
            <a:ext cx="1936685" cy="575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识字方法</a:t>
            </a:r>
            <a:endParaRPr lang="zh-CN" altLang="en-US" sz="33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2" name="组合 101"/>
          <p:cNvGrpSpPr/>
          <p:nvPr/>
        </p:nvGrpSpPr>
        <p:grpSpPr>
          <a:xfrm>
            <a:off x="3419872" y="627534"/>
            <a:ext cx="456833" cy="456366"/>
            <a:chOff x="631825" y="5181600"/>
            <a:chExt cx="1554163" cy="1552575"/>
          </a:xfrm>
        </p:grpSpPr>
        <p:sp>
          <p:nvSpPr>
            <p:cNvPr id="103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4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5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6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7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8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9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0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1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2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3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4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5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6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7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8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9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0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1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2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3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4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5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6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7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8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9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0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1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2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3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4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38" name="TextBox 37"/>
          <p:cNvSpPr txBox="1"/>
          <p:nvPr/>
        </p:nvSpPr>
        <p:spPr>
          <a:xfrm>
            <a:off x="467544" y="1275606"/>
            <a:ext cx="4104456" cy="136191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加一加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：石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+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角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=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确</a:t>
            </a:r>
            <a:endParaRPr lang="en-US" altLang="zh-CN" sz="28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   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足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+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夸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=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跨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432685" y="2843883"/>
            <a:ext cx="1763051" cy="715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字理识字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   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2411760" y="3037661"/>
            <a:ext cx="530531" cy="6145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辨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3007060" y="3939901"/>
            <a:ext cx="5290120" cy="715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会意字。表示涉及诉讼的双方</a:t>
            </a:r>
            <a:r>
              <a:rPr lang="zh-CN" altLang="en-US" sz="2800" dirty="0" smtClean="0"/>
              <a:t>。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69633" name="Picture 1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851920" y="1347614"/>
            <a:ext cx="2171700" cy="14192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963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59832" y="2859782"/>
            <a:ext cx="5238750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96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40" grpId="0"/>
      <p:bldP spid="42" grpId="0"/>
      <p:bldP spid="4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Group 12"/>
          <p:cNvGraphicFramePr>
            <a:graphicFrameLocks noGrp="1"/>
          </p:cNvGraphicFramePr>
          <p:nvPr/>
        </p:nvGraphicFramePr>
        <p:xfrm>
          <a:off x="2087400" y="2520635"/>
          <a:ext cx="1481202" cy="1528636"/>
        </p:xfrm>
        <a:graphic>
          <a:graphicData uri="http://schemas.openxmlformats.org/drawingml/2006/table">
            <a:tbl>
              <a:tblPr/>
              <a:tblGrid>
                <a:gridCol w="740601"/>
                <a:gridCol w="740601"/>
              </a:tblGrid>
              <a:tr h="77903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49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2" name="TextBox 23"/>
          <p:cNvSpPr txBox="1"/>
          <p:nvPr/>
        </p:nvSpPr>
        <p:spPr>
          <a:xfrm>
            <a:off x="2125235" y="2421925"/>
            <a:ext cx="1420517" cy="16619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4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辨</a:t>
            </a:r>
            <a:endParaRPr lang="zh-CN" altLang="en-US" sz="10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24"/>
          <p:cNvSpPr txBox="1"/>
          <p:nvPr/>
        </p:nvSpPr>
        <p:spPr>
          <a:xfrm>
            <a:off x="2197708" y="1538661"/>
            <a:ext cx="1479450" cy="83869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5000" dirty="0" err="1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biàn</a:t>
            </a:r>
            <a:endParaRPr lang="zh-CN" altLang="en-US" sz="5000" dirty="0">
              <a:solidFill>
                <a:prstClr val="black"/>
              </a:solidFill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283968" y="2590516"/>
            <a:ext cx="4104456" cy="126092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巧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记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：竖心辨别言辩论，</a:t>
            </a:r>
            <a:endParaRPr lang="en-US" altLang="zh-CN" sz="28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  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当中夹瓜是花瓣。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线形标注 2 3"/>
          <p:cNvSpPr/>
          <p:nvPr/>
        </p:nvSpPr>
        <p:spPr>
          <a:xfrm>
            <a:off x="4463973" y="1622442"/>
            <a:ext cx="2970717" cy="540060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225246"/>
              <a:gd name="adj6" fmla="val -49727"/>
            </a:avLst>
          </a:prstGeom>
          <a:grpFill/>
          <a:ln w="31750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这两笔是竖、撇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1" name="TextBox 11"/>
          <p:cNvSpPr txBox="1">
            <a:spLocks noChangeArrowheads="1"/>
          </p:cNvSpPr>
          <p:nvPr/>
        </p:nvSpPr>
        <p:spPr bwMode="auto">
          <a:xfrm>
            <a:off x="4125341" y="554509"/>
            <a:ext cx="1454771" cy="577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>
                <a:latin typeface="楷体" panose="02010609060101010101" pitchFamily="49" charset="-122"/>
                <a:ea typeface="楷体" panose="02010609060101010101" pitchFamily="49" charset="-122"/>
              </a:rPr>
              <a:t>易写错</a:t>
            </a:r>
            <a:endParaRPr lang="zh-CN" altLang="en-US" sz="33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2" name="组合 51"/>
          <p:cNvGrpSpPr/>
          <p:nvPr/>
        </p:nvGrpSpPr>
        <p:grpSpPr>
          <a:xfrm>
            <a:off x="3635896" y="627534"/>
            <a:ext cx="456833" cy="456366"/>
            <a:chOff x="631825" y="5181600"/>
            <a:chExt cx="1554163" cy="1552575"/>
          </a:xfrm>
        </p:grpSpPr>
        <p:sp>
          <p:nvSpPr>
            <p:cNvPr id="53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4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5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6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7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8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9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0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1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2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3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4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5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6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7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8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9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0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1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2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3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4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5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6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7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8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9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0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1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2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3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4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Group 12"/>
          <p:cNvGraphicFramePr>
            <a:graphicFrameLocks noGrp="1"/>
          </p:cNvGraphicFramePr>
          <p:nvPr/>
        </p:nvGraphicFramePr>
        <p:xfrm>
          <a:off x="2087400" y="2073241"/>
          <a:ext cx="1481202" cy="1528636"/>
        </p:xfrm>
        <a:graphic>
          <a:graphicData uri="http://schemas.openxmlformats.org/drawingml/2006/table">
            <a:tbl>
              <a:tblPr/>
              <a:tblGrid>
                <a:gridCol w="740601"/>
                <a:gridCol w="740601"/>
              </a:tblGrid>
              <a:tr h="77903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49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2" name="TextBox 23"/>
          <p:cNvSpPr txBox="1"/>
          <p:nvPr/>
        </p:nvSpPr>
        <p:spPr>
          <a:xfrm>
            <a:off x="2125235" y="1974531"/>
            <a:ext cx="1420517" cy="16619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4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蜂</a:t>
            </a:r>
            <a:endParaRPr lang="zh-CN" altLang="en-US" sz="10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24"/>
          <p:cNvSpPr txBox="1"/>
          <p:nvPr/>
        </p:nvSpPr>
        <p:spPr>
          <a:xfrm>
            <a:off x="2051720" y="1091267"/>
            <a:ext cx="1872208" cy="83869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5000" dirty="0" err="1" smtClean="0">
                <a:solidFill>
                  <a:prstClr val="black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fēng</a:t>
            </a:r>
            <a:endParaRPr lang="zh-CN" altLang="en-US" sz="5000" dirty="0">
              <a:solidFill>
                <a:prstClr val="black"/>
              </a:solidFill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4" name="线形标注 2 3"/>
          <p:cNvSpPr/>
          <p:nvPr/>
        </p:nvSpPr>
        <p:spPr>
          <a:xfrm>
            <a:off x="3707905" y="1091267"/>
            <a:ext cx="2664295" cy="540419"/>
          </a:xfrm>
          <a:prstGeom prst="borderCallout2">
            <a:avLst>
              <a:gd name="adj1" fmla="val 96561"/>
              <a:gd name="adj2" fmla="val 49860"/>
              <a:gd name="adj3" fmla="val 96896"/>
              <a:gd name="adj4" fmla="val 50822"/>
              <a:gd name="adj5" fmla="val 384482"/>
              <a:gd name="adj6" fmla="val -47048"/>
            </a:avLst>
          </a:prstGeom>
          <a:grpFill/>
          <a:ln w="31750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这一笔是提。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123210" y="1995686"/>
            <a:ext cx="1240878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just"/>
            <a:r>
              <a:rPr lang="zh-CN" altLang="en-US" sz="28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蜜蜂</a:t>
            </a:r>
            <a:endParaRPr lang="zh-CN" altLang="en-US" sz="28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220072" y="2168009"/>
            <a:ext cx="3221606" cy="191590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just"/>
            <a:r>
              <a:rPr lang="zh-CN" altLang="en-US" sz="2400" dirty="0" smtClean="0"/>
              <a:t>在昆虫分类学上属于膜翅目、细腰亚目、针尾部、蜜蜂总科、蜜蜂科昆虫的统称，是膜翅目重要的类群。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4" grpId="0" bldLvl="0" animBg="1"/>
      <p:bldP spid="16" grpId="0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utoShape 1" descr="C:\Users\duyanlin\Documents\Tencent Files\593489595\Image\C2C\@@9%0UC%MEQ4T69SC}C2N.jp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br>
              <a:rPr lang="zh-CN" altLang="zh-CN" sz="1800" smtClean="0">
                <a:solidFill>
                  <a:prstClr val="black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rPr>
            </a:br>
            <a:endParaRPr lang="zh-CN" altLang="zh-CN" sz="1800" smtClean="0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8" name="AutoShape 3" descr="C:\Users\duyanlin\Documents\Tencent Files\593489595\Image\C2C\@@9%0UC%MEQ4T69SC}C2N.jpg"/>
          <p:cNvSpPr>
            <a:spLocks noChangeAspect="1" noChangeArrowheads="1"/>
          </p:cNvSpPr>
          <p:nvPr/>
        </p:nvSpPr>
        <p:spPr bwMode="auto">
          <a:xfrm>
            <a:off x="152400" y="1524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152400" y="152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br>
              <a:rPr lang="zh-CN" altLang="zh-CN" sz="1800" smtClean="0">
                <a:solidFill>
                  <a:prstClr val="black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rPr>
            </a:br>
            <a:endParaRPr lang="zh-CN" altLang="zh-CN" sz="1800" smtClean="0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2" name="AutoShape 5" descr="C:\Users\duyanlin\Documents\Tencent Files\593489595\Image\C2C\@@9%0UC%MEQ4T69SC}C2N.jpg"/>
          <p:cNvSpPr>
            <a:spLocks noChangeAspect="1" noChangeArrowheads="1"/>
          </p:cNvSpPr>
          <p:nvPr/>
        </p:nvSpPr>
        <p:spPr bwMode="auto">
          <a:xfrm>
            <a:off x="304800" y="3048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3387260" y="573514"/>
            <a:ext cx="456833" cy="456366"/>
            <a:chOff x="631825" y="5181600"/>
            <a:chExt cx="1554163" cy="1552575"/>
          </a:xfrm>
        </p:grpSpPr>
        <p:sp>
          <p:nvSpPr>
            <p:cNvPr id="51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2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3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4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5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6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8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9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0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1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2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3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4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5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6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7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8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9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0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1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2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3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4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5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6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7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8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9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0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1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2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3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46" name="TextBox 11"/>
          <p:cNvSpPr txBox="1">
            <a:spLocks noChangeArrowheads="1"/>
          </p:cNvSpPr>
          <p:nvPr/>
        </p:nvSpPr>
        <p:spPr bwMode="auto">
          <a:xfrm>
            <a:off x="3876705" y="501625"/>
            <a:ext cx="1936685" cy="575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识字游戏</a:t>
            </a:r>
            <a:endParaRPr lang="zh-CN" altLang="en-US" sz="33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6" name="矩形 3"/>
          <p:cNvSpPr>
            <a:spLocks noChangeArrowheads="1"/>
          </p:cNvSpPr>
          <p:nvPr/>
        </p:nvSpPr>
        <p:spPr bwMode="auto">
          <a:xfrm>
            <a:off x="304800" y="951020"/>
            <a:ext cx="182614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3200" dirty="0" smtClean="0">
                <a:solidFill>
                  <a:srgbClr val="0000FF"/>
                </a:solidFill>
              </a:rPr>
              <a:t>蜜蜂采蜜</a:t>
            </a:r>
            <a:endParaRPr lang="zh-CN" altLang="en-US" sz="3200" dirty="0">
              <a:solidFill>
                <a:srgbClr val="0000FF"/>
              </a:solidFill>
            </a:endParaRPr>
          </a:p>
        </p:txBody>
      </p:sp>
      <p:grpSp>
        <p:nvGrpSpPr>
          <p:cNvPr id="84" name="组合 83"/>
          <p:cNvGrpSpPr/>
          <p:nvPr/>
        </p:nvGrpSpPr>
        <p:grpSpPr>
          <a:xfrm>
            <a:off x="251520" y="1511885"/>
            <a:ext cx="1159921" cy="1634188"/>
            <a:chOff x="251520" y="1511885"/>
            <a:chExt cx="1159921" cy="1634188"/>
          </a:xfrm>
        </p:grpSpPr>
        <p:sp>
          <p:nvSpPr>
            <p:cNvPr id="57" name="矩形 48"/>
            <p:cNvSpPr>
              <a:spLocks noChangeArrowheads="1"/>
            </p:cNvSpPr>
            <p:nvPr/>
          </p:nvSpPr>
          <p:spPr bwMode="auto">
            <a:xfrm>
              <a:off x="251520" y="2499742"/>
              <a:ext cx="1111202" cy="646331"/>
            </a:xfrm>
            <a:prstGeom prst="rect">
              <a:avLst/>
            </a:prstGeom>
            <a:solidFill>
              <a:schemeClr val="bg1">
                <a:alpha val="28000"/>
              </a:schemeClr>
            </a:solidFill>
            <a:ln>
              <a:noFill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 sz="36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试验</a:t>
              </a:r>
              <a:endPara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0792" t="17302" b="29675"/>
            <a:stretch>
              <a:fillRect/>
            </a:stretch>
          </p:blipFill>
          <p:spPr>
            <a:xfrm flipH="1">
              <a:off x="271300" y="1511885"/>
              <a:ext cx="1140141" cy="1212112"/>
            </a:xfrm>
            <a:prstGeom prst="rect">
              <a:avLst/>
            </a:prstGeom>
          </p:spPr>
        </p:pic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960960" y="3509806"/>
            <a:ext cx="1209432" cy="1075868"/>
          </a:xfrm>
          <a:prstGeom prst="rect">
            <a:avLst/>
          </a:prstGeom>
        </p:spPr>
      </p:pic>
      <p:pic>
        <p:nvPicPr>
          <p:cNvPr id="88" name="图片 8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934568" y="2316989"/>
            <a:ext cx="1209432" cy="1075868"/>
          </a:xfrm>
          <a:prstGeom prst="rect">
            <a:avLst/>
          </a:prstGeom>
        </p:spPr>
      </p:pic>
      <p:pic>
        <p:nvPicPr>
          <p:cNvPr id="89" name="图片 8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934568" y="1273298"/>
            <a:ext cx="1209432" cy="1075868"/>
          </a:xfrm>
          <a:prstGeom prst="rect">
            <a:avLst/>
          </a:prstGeom>
        </p:spPr>
      </p:pic>
      <p:pic>
        <p:nvPicPr>
          <p:cNvPr id="90" name="图片 89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176640" flipH="1">
            <a:off x="6478034" y="3968327"/>
            <a:ext cx="1209432" cy="1075868"/>
          </a:xfrm>
          <a:prstGeom prst="rect">
            <a:avLst/>
          </a:prstGeom>
        </p:spPr>
      </p:pic>
      <p:pic>
        <p:nvPicPr>
          <p:cNvPr id="91" name="图片 90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176640" flipH="1">
            <a:off x="5478309" y="3783929"/>
            <a:ext cx="1209432" cy="1075868"/>
          </a:xfrm>
          <a:prstGeom prst="rect">
            <a:avLst/>
          </a:prstGeom>
        </p:spPr>
      </p:pic>
      <p:grpSp>
        <p:nvGrpSpPr>
          <p:cNvPr id="87" name="组合 86"/>
          <p:cNvGrpSpPr/>
          <p:nvPr/>
        </p:nvGrpSpPr>
        <p:grpSpPr>
          <a:xfrm>
            <a:off x="1575340" y="1541401"/>
            <a:ext cx="1184473" cy="1604672"/>
            <a:chOff x="1575340" y="1541401"/>
            <a:chExt cx="1184473" cy="1604672"/>
          </a:xfrm>
        </p:grpSpPr>
        <p:sp>
          <p:nvSpPr>
            <p:cNvPr id="48" name="矩形 48"/>
            <p:cNvSpPr>
              <a:spLocks noChangeArrowheads="1"/>
            </p:cNvSpPr>
            <p:nvPr/>
          </p:nvSpPr>
          <p:spPr bwMode="auto">
            <a:xfrm>
              <a:off x="1575340" y="2499742"/>
              <a:ext cx="1111202" cy="646331"/>
            </a:xfrm>
            <a:prstGeom prst="rect">
              <a:avLst/>
            </a:prstGeom>
            <a:solidFill>
              <a:schemeClr val="bg1">
                <a:alpha val="28000"/>
              </a:schemeClr>
            </a:solidFill>
            <a:ln>
              <a:noFill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 sz="36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阻力</a:t>
              </a:r>
              <a:endPara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92" name="图片 91"/>
            <p:cNvPicPr>
              <a:picLocks noChangeAspect="1"/>
            </p:cNvPicPr>
            <p:nvPr/>
          </p:nvPicPr>
          <p:blipFill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0792" t="17302" b="29675"/>
            <a:stretch>
              <a:fillRect/>
            </a:stretch>
          </p:blipFill>
          <p:spPr>
            <a:xfrm flipH="1">
              <a:off x="1619672" y="1541401"/>
              <a:ext cx="1140141" cy="1212112"/>
            </a:xfrm>
            <a:prstGeom prst="rect">
              <a:avLst/>
            </a:prstGeom>
          </p:spPr>
        </p:pic>
      </p:grpSp>
      <p:grpSp>
        <p:nvGrpSpPr>
          <p:cNvPr id="96" name="组合 95"/>
          <p:cNvGrpSpPr/>
          <p:nvPr/>
        </p:nvGrpSpPr>
        <p:grpSpPr>
          <a:xfrm>
            <a:off x="2901610" y="1710933"/>
            <a:ext cx="1193843" cy="1579156"/>
            <a:chOff x="2901610" y="1710933"/>
            <a:chExt cx="1193843" cy="1579156"/>
          </a:xfrm>
        </p:grpSpPr>
        <p:sp>
          <p:nvSpPr>
            <p:cNvPr id="45" name="矩形 48"/>
            <p:cNvSpPr>
              <a:spLocks noChangeArrowheads="1"/>
            </p:cNvSpPr>
            <p:nvPr/>
          </p:nvSpPr>
          <p:spPr bwMode="auto">
            <a:xfrm>
              <a:off x="2901610" y="2643758"/>
              <a:ext cx="1111202" cy="646331"/>
            </a:xfrm>
            <a:prstGeom prst="rect">
              <a:avLst/>
            </a:prstGeom>
            <a:solidFill>
              <a:schemeClr val="bg1">
                <a:alpha val="28000"/>
              </a:schemeClr>
            </a:solidFill>
            <a:ln>
              <a:noFill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 sz="36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推测</a:t>
              </a:r>
              <a:endPara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93" name="图片 92"/>
            <p:cNvPicPr>
              <a:picLocks noChangeAspect="1"/>
            </p:cNvPicPr>
            <p:nvPr/>
          </p:nvPicPr>
          <p:blipFill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0792" t="17302" b="29675"/>
            <a:stretch>
              <a:fillRect/>
            </a:stretch>
          </p:blipFill>
          <p:spPr>
            <a:xfrm flipH="1">
              <a:off x="2955312" y="1710933"/>
              <a:ext cx="1140141" cy="1212112"/>
            </a:xfrm>
            <a:prstGeom prst="rect">
              <a:avLst/>
            </a:prstGeom>
          </p:spPr>
        </p:pic>
      </p:grpSp>
      <p:grpSp>
        <p:nvGrpSpPr>
          <p:cNvPr id="97" name="组合 96"/>
          <p:cNvGrpSpPr/>
          <p:nvPr/>
        </p:nvGrpSpPr>
        <p:grpSpPr>
          <a:xfrm>
            <a:off x="1217870" y="3159838"/>
            <a:ext cx="1265898" cy="1534233"/>
            <a:chOff x="1217870" y="3159838"/>
            <a:chExt cx="1265898" cy="1534233"/>
          </a:xfrm>
        </p:grpSpPr>
        <p:sp>
          <p:nvSpPr>
            <p:cNvPr id="85" name="矩形 48"/>
            <p:cNvSpPr>
              <a:spLocks noChangeArrowheads="1"/>
            </p:cNvSpPr>
            <p:nvPr/>
          </p:nvSpPr>
          <p:spPr bwMode="auto">
            <a:xfrm>
              <a:off x="1217870" y="4047740"/>
              <a:ext cx="1111202" cy="646331"/>
            </a:xfrm>
            <a:prstGeom prst="rect">
              <a:avLst/>
            </a:prstGeom>
            <a:solidFill>
              <a:schemeClr val="bg1">
                <a:alpha val="28000"/>
              </a:schemeClr>
            </a:solidFill>
            <a:ln>
              <a:noFill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 sz="36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遥远</a:t>
              </a:r>
              <a:endPara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94" name="图片 93"/>
            <p:cNvPicPr>
              <a:picLocks noChangeAspect="1"/>
            </p:cNvPicPr>
            <p:nvPr/>
          </p:nvPicPr>
          <p:blipFill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0792" t="17302" b="29675"/>
            <a:stretch>
              <a:fillRect/>
            </a:stretch>
          </p:blipFill>
          <p:spPr>
            <a:xfrm flipH="1">
              <a:off x="1343627" y="3159838"/>
              <a:ext cx="1140141" cy="1212112"/>
            </a:xfrm>
            <a:prstGeom prst="rect">
              <a:avLst/>
            </a:prstGeom>
          </p:spPr>
        </p:pic>
      </p:grpSp>
      <p:grpSp>
        <p:nvGrpSpPr>
          <p:cNvPr id="98" name="组合 97"/>
          <p:cNvGrpSpPr/>
          <p:nvPr/>
        </p:nvGrpSpPr>
        <p:grpSpPr>
          <a:xfrm>
            <a:off x="2465044" y="3231846"/>
            <a:ext cx="1311265" cy="1500144"/>
            <a:chOff x="2465044" y="3231846"/>
            <a:chExt cx="1311265" cy="1500144"/>
          </a:xfrm>
        </p:grpSpPr>
        <p:sp>
          <p:nvSpPr>
            <p:cNvPr id="43" name="矩形 48"/>
            <p:cNvSpPr>
              <a:spLocks noChangeArrowheads="1"/>
            </p:cNvSpPr>
            <p:nvPr/>
          </p:nvSpPr>
          <p:spPr bwMode="auto">
            <a:xfrm>
              <a:off x="2465044" y="4085659"/>
              <a:ext cx="1111202" cy="646331"/>
            </a:xfrm>
            <a:prstGeom prst="rect">
              <a:avLst/>
            </a:prstGeom>
            <a:solidFill>
              <a:schemeClr val="bg1">
                <a:alpha val="28000"/>
              </a:schemeClr>
            </a:solidFill>
            <a:ln>
              <a:noFill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 sz="36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陌生</a:t>
              </a:r>
              <a:endPara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95" name="图片 94"/>
            <p:cNvPicPr>
              <a:picLocks noChangeAspect="1"/>
            </p:cNvPicPr>
            <p:nvPr/>
          </p:nvPicPr>
          <p:blipFill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0792" t="17302" b="29675"/>
            <a:stretch>
              <a:fillRect/>
            </a:stretch>
          </p:blipFill>
          <p:spPr>
            <a:xfrm flipH="1">
              <a:off x="2636168" y="3231846"/>
              <a:ext cx="1140141" cy="1212112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1.54226E-6 L 0.69271 0.0052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600" y="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4.5219E-6 L 0.42049 0.00247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000" y="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1.22764E-6 L 0.51892 0.01388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900" y="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7.40284E-7 L 0.47865 0.00278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900" y="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3.45466E-6 L 0.48941 -0.00802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500" y="-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TextBox 11"/>
          <p:cNvSpPr txBox="1">
            <a:spLocks noChangeArrowheads="1"/>
          </p:cNvSpPr>
          <p:nvPr/>
        </p:nvSpPr>
        <p:spPr bwMode="auto">
          <a:xfrm>
            <a:off x="323528" y="411510"/>
            <a:ext cx="1944216" cy="5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 dirty="0" smtClean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词语解释</a:t>
            </a:r>
            <a:endParaRPr lang="zh-CN" altLang="en-US" sz="2800" b="1" dirty="0"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069096" y="530356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32638" y="527504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39552" y="1563638"/>
            <a:ext cx="381642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准确无误 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：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形容非常精准 没有误差。</a:t>
            </a:r>
            <a:endParaRPr lang="zh-CN" altLang="en-US" sz="2800" b="1" dirty="0">
              <a:solidFill>
                <a:srgbClr val="0066FF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39552" y="2770931"/>
            <a:ext cx="3816424" cy="1384995"/>
          </a:xfrm>
          <a:prstGeom prst="rect">
            <a:avLst/>
          </a:prstGeom>
          <a:solidFill>
            <a:schemeClr val="bg2">
              <a:alpha val="13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他拿起弓箭，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准确无误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的射中了靶心。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1442" name="Picture 2" descr="https://ss1.bdstatic.com/70cFvXSh_Q1YnxGkpoWK1HF6hhy/it/u=4031880797,24857222&amp;fm=27&amp;gp=0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716016" y="1051581"/>
            <a:ext cx="3909070" cy="347473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502570" y="1257603"/>
            <a:ext cx="356537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本能：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是指本身固有的、不学就会的能力。</a:t>
            </a:r>
            <a:endParaRPr lang="zh-CN" altLang="en-US" sz="2800" b="1" dirty="0">
              <a:solidFill>
                <a:srgbClr val="0066FF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48529" y="2931790"/>
            <a:ext cx="3791423" cy="523220"/>
          </a:xfrm>
          <a:prstGeom prst="rect">
            <a:avLst/>
          </a:prstGeom>
          <a:solidFill>
            <a:schemeClr val="bg2">
              <a:alpha val="12000"/>
            </a:schemeClr>
          </a:solidFill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我们吃饭是一种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本能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0417" name="Picture 1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4716016" y="1131590"/>
            <a:ext cx="3620039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文本框 2"/>
          <p:cNvSpPr txBox="1"/>
          <p:nvPr/>
        </p:nvSpPr>
        <p:spPr>
          <a:xfrm>
            <a:off x="683568" y="1419622"/>
            <a:ext cx="3168352" cy="138499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800">
                <a:solidFill>
                  <a:schemeClr val="tx1">
                    <a:lumMod val="65000"/>
                    <a:lumOff val="35000"/>
                  </a:schemeClr>
                </a:solidFill>
                <a:latin typeface="迷你简毡笔黑" panose="03000509000000000000" pitchFamily="65" charset="-122"/>
                <a:ea typeface="迷你简毡笔黑" panose="03000509000000000000" pitchFamily="65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指根据已经知道的事物来想象不知道的事情。</a:t>
            </a:r>
            <a:endParaRPr lang="zh-CN" altLang="en-US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29" name="文本框 6"/>
          <p:cNvSpPr txBox="1"/>
          <p:nvPr/>
        </p:nvSpPr>
        <p:spPr>
          <a:xfrm>
            <a:off x="755639" y="843558"/>
            <a:ext cx="1224073" cy="58477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4000">
                <a:solidFill>
                  <a:schemeClr val="bg1"/>
                </a:solidFill>
                <a:latin typeface="迷你简毡笔黑" panose="03000509000000000000" pitchFamily="65" charset="-122"/>
                <a:ea typeface="迷你简毡笔黑" panose="03000509000000000000" pitchFamily="65" charset="-122"/>
              </a:defRPr>
            </a:lvl1pPr>
          </a:lstStyle>
          <a:p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推测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1" name="文本框 6"/>
          <p:cNvSpPr txBox="1"/>
          <p:nvPr/>
        </p:nvSpPr>
        <p:spPr>
          <a:xfrm>
            <a:off x="827584" y="3067095"/>
            <a:ext cx="1213555" cy="58477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4000">
                <a:solidFill>
                  <a:schemeClr val="bg1"/>
                </a:solidFill>
                <a:latin typeface="迷你简毡笔黑" panose="03000509000000000000" pitchFamily="65" charset="-122"/>
                <a:ea typeface="迷你简毡笔黑" panose="03000509000000000000" pitchFamily="65" charset="-122"/>
              </a:defRPr>
            </a:lvl1pPr>
          </a:lstStyle>
          <a:p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沿途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2" name="文本框 2"/>
          <p:cNvSpPr txBox="1"/>
          <p:nvPr/>
        </p:nvSpPr>
        <p:spPr>
          <a:xfrm>
            <a:off x="755576" y="3632706"/>
            <a:ext cx="2499119" cy="52322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800">
                <a:solidFill>
                  <a:schemeClr val="tx1">
                    <a:lumMod val="65000"/>
                    <a:lumOff val="35000"/>
                  </a:schemeClr>
                </a:solidFill>
                <a:latin typeface="迷你简毡笔黑" panose="03000509000000000000" pitchFamily="65" charset="-122"/>
                <a:ea typeface="迷你简毡笔黑" panose="03000509000000000000" pitchFamily="65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沿路</a:t>
            </a:r>
            <a:r>
              <a:rPr lang="en-US" altLang="zh-CN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一路上。</a:t>
            </a:r>
            <a:endParaRPr lang="zh-CN" altLang="en-US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4" name="右箭头 3"/>
          <p:cNvSpPr/>
          <p:nvPr/>
        </p:nvSpPr>
        <p:spPr>
          <a:xfrm>
            <a:off x="3995936" y="1635646"/>
            <a:ext cx="792088" cy="432048"/>
          </a:xfrm>
          <a:prstGeom prst="rightArrow">
            <a:avLst/>
          </a:prstGeom>
          <a:solidFill>
            <a:srgbClr val="0000F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右箭头 26"/>
          <p:cNvSpPr/>
          <p:nvPr/>
        </p:nvSpPr>
        <p:spPr>
          <a:xfrm>
            <a:off x="4067944" y="3363838"/>
            <a:ext cx="792088" cy="432048"/>
          </a:xfrm>
          <a:prstGeom prst="rightArrow">
            <a:avLst/>
          </a:prstGeom>
          <a:solidFill>
            <a:srgbClr val="0000F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9393" name="Picture 1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364088" y="555526"/>
            <a:ext cx="2476500" cy="186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3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92080" y="2859782"/>
            <a:ext cx="2592288" cy="1656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6"/>
          <p:cNvSpPr txBox="1"/>
          <p:nvPr/>
        </p:nvSpPr>
        <p:spPr>
          <a:xfrm>
            <a:off x="584586" y="952423"/>
            <a:ext cx="8213805" cy="11331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130000"/>
              </a:lnSpc>
            </a:pP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 自由朗读课文，思考本文写了与蜜蜂有关的哪个方面的问题？ 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      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" name="文本框 14"/>
          <p:cNvSpPr txBox="1"/>
          <p:nvPr/>
        </p:nvSpPr>
        <p:spPr>
          <a:xfrm>
            <a:off x="536936" y="436158"/>
            <a:ext cx="214737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整体感知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490" y="488835"/>
            <a:ext cx="366860" cy="456338"/>
          </a:xfrm>
          <a:prstGeom prst="rect">
            <a:avLst/>
          </a:prstGeom>
        </p:spPr>
      </p:pic>
      <p:sp>
        <p:nvSpPr>
          <p:cNvPr id="21" name="矩形 20"/>
          <p:cNvSpPr/>
          <p:nvPr/>
        </p:nvSpPr>
        <p:spPr>
          <a:xfrm>
            <a:off x="755576" y="2595557"/>
            <a:ext cx="756084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听说</a:t>
            </a:r>
            <a:r>
              <a:rPr lang="zh-CN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蜜蜂有辨认方向的能力，</a:t>
            </a:r>
            <a:r>
              <a:rPr lang="zh-CN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无论</a:t>
            </a:r>
            <a:r>
              <a:rPr lang="zh-CN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飞到哪里，它</a:t>
            </a:r>
            <a:r>
              <a:rPr lang="zh-CN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总是</a:t>
            </a:r>
            <a:r>
              <a:rPr lang="zh-CN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可以回到原处。我想做个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实</a:t>
            </a:r>
            <a:r>
              <a:rPr lang="zh-CN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验。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2051720" y="2667565"/>
            <a:ext cx="3096344" cy="57606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1"/>
      <p:bldP spid="22" grpId="2" animBg="1"/>
      <p:bldP spid="22" grpId="3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/>
        </p:nvSpPr>
        <p:spPr>
          <a:xfrm>
            <a:off x="7092280" y="937904"/>
            <a:ext cx="1872208" cy="1512168"/>
          </a:xfrm>
          <a:prstGeom prst="cloud">
            <a:avLst/>
          </a:prstGeom>
          <a:grpFill/>
          <a:ln>
            <a:solidFill>
              <a:schemeClr val="accent1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srgbClr val="FF0000"/>
                </a:solidFill>
              </a:rPr>
              <a:t>实验目的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sp>
        <p:nvSpPr>
          <p:cNvPr id="4" name="文本框 6"/>
          <p:cNvSpPr txBox="1"/>
          <p:nvPr/>
        </p:nvSpPr>
        <p:spPr>
          <a:xfrm>
            <a:off x="107504" y="588538"/>
            <a:ext cx="8213805" cy="65248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130000"/>
              </a:lnSpc>
            </a:pP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法布尔要做什么实验？ 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      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 20"/>
          <p:cNvSpPr/>
          <p:nvPr/>
        </p:nvSpPr>
        <p:spPr>
          <a:xfrm>
            <a:off x="539552" y="1400661"/>
            <a:ext cx="6336704" cy="12511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验证蜜蜂是否有辨认方向的能力的实验。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6"/>
          <p:cNvSpPr txBox="1"/>
          <p:nvPr/>
        </p:nvSpPr>
        <p:spPr>
          <a:xfrm>
            <a:off x="125206" y="2680192"/>
            <a:ext cx="8213805" cy="73250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130000"/>
              </a:lnSpc>
            </a:pP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法布尔为什么要做这项实验？ 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      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20"/>
          <p:cNvSpPr/>
          <p:nvPr/>
        </p:nvSpPr>
        <p:spPr>
          <a:xfrm>
            <a:off x="755576" y="3412700"/>
            <a:ext cx="6336704" cy="58169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法布尔听说了这件事，他想弄清楚。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6497e425d08f6b7435a80f58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0"/>
            <a:ext cx="9180512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9"/>
          <p:cNvSpPr txBox="1"/>
          <p:nvPr/>
        </p:nvSpPr>
        <p:spPr>
          <a:xfrm>
            <a:off x="827584" y="1244917"/>
            <a:ext cx="8162227" cy="105413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听说蜜蜂有辨认方向的能力</a:t>
            </a:r>
            <a:r>
              <a:rPr lang="zh-CN" altLang="zh-CN" sz="3200" b="1" dirty="0" smtClean="0">
                <a:solidFill>
                  <a:srgbClr val="66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无论</a:t>
            </a:r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飞到哪里，它</a:t>
            </a:r>
            <a:r>
              <a:rPr lang="zh-CN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总是</a:t>
            </a:r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可以回到原处。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文本框 9"/>
          <p:cNvSpPr txBox="1"/>
          <p:nvPr/>
        </p:nvSpPr>
        <p:spPr>
          <a:xfrm>
            <a:off x="827584" y="2499742"/>
            <a:ext cx="7776864" cy="154657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3200" b="1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A.</a:t>
            </a:r>
            <a:r>
              <a:rPr lang="zh-CN" altLang="en-US" sz="3200" b="1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无论爸爸有多忙</a:t>
            </a:r>
            <a:r>
              <a:rPr lang="en-US" altLang="zh-CN" sz="3200" b="1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他总是陪着我。 </a:t>
            </a:r>
            <a:endParaRPr lang="en-US" altLang="zh-CN" sz="3200" b="1" u="sng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200" b="1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B.</a:t>
            </a:r>
            <a:r>
              <a:rPr lang="zh-CN" altLang="en-US" sz="3200" b="1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无论考试成绩好坏</a:t>
            </a:r>
            <a:r>
              <a:rPr lang="en-US" altLang="zh-CN" sz="3200" b="1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我总是保持乐观向上的心态。</a:t>
            </a:r>
            <a:endParaRPr lang="zh-CN" altLang="en-US" sz="3200" b="1" u="sng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683568" y="520906"/>
            <a:ext cx="2099196" cy="561692"/>
            <a:chOff x="755576" y="411510"/>
            <a:chExt cx="2099196" cy="561692"/>
          </a:xfrm>
        </p:grpSpPr>
        <p:sp>
          <p:nvSpPr>
            <p:cNvPr id="11" name="文本框 9"/>
            <p:cNvSpPr txBox="1"/>
            <p:nvPr/>
          </p:nvSpPr>
          <p:spPr>
            <a:xfrm>
              <a:off x="1331640" y="411510"/>
              <a:ext cx="1523132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小练笔</a:t>
              </a:r>
              <a:endPara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5576" y="411510"/>
              <a:ext cx="559476" cy="545460"/>
            </a:xfrm>
            <a:prstGeom prst="rect">
              <a:avLst/>
            </a:prstGeom>
          </p:spPr>
        </p:pic>
      </p:grpSp>
      <p:sp>
        <p:nvSpPr>
          <p:cNvPr id="7" name="文本框 6"/>
          <p:cNvSpPr txBox="1"/>
          <p:nvPr/>
        </p:nvSpPr>
        <p:spPr>
          <a:xfrm>
            <a:off x="0" y="4227934"/>
            <a:ext cx="9144000" cy="652486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rtlCol="0" anchor="t">
            <a:spAutoFit/>
          </a:bodyPr>
          <a:lstStyle/>
          <a:p>
            <a:pPr indent="457200">
              <a:lnSpc>
                <a:spcPct val="130000"/>
              </a:lnSpc>
            </a:pP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我们下节课再来一起看看作者是怎样进行这项实验的。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20"/>
          <p:cNvSpPr/>
          <p:nvPr/>
        </p:nvSpPr>
        <p:spPr>
          <a:xfrm>
            <a:off x="591480" y="988005"/>
            <a:ext cx="8156983" cy="290079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一、画去下面词语中的错别字，并在括号中写上正确的字。</a:t>
            </a:r>
            <a:endParaRPr lang="en-US" altLang="zh-CN" sz="28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 sz="32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推侧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	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测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	)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摇远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	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遥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)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式验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	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试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	 ) 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口代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	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袋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	)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记亿力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	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忆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14"/>
          <p:cNvSpPr txBox="1"/>
          <p:nvPr/>
        </p:nvSpPr>
        <p:spPr>
          <a:xfrm>
            <a:off x="624428" y="411510"/>
            <a:ext cx="2003356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课堂演练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620" y="464186"/>
            <a:ext cx="366860" cy="456339"/>
          </a:xfrm>
          <a:prstGeom prst="rect">
            <a:avLst/>
          </a:prstGeom>
        </p:spPr>
      </p:pic>
      <p:cxnSp>
        <p:nvCxnSpPr>
          <p:cNvPr id="7" name="直接连接符 6"/>
          <p:cNvCxnSpPr/>
          <p:nvPr/>
        </p:nvCxnSpPr>
        <p:spPr>
          <a:xfrm>
            <a:off x="1098079" y="2571750"/>
            <a:ext cx="288032" cy="43204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3186311" y="2571750"/>
            <a:ext cx="288032" cy="43204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6228184" y="2571750"/>
            <a:ext cx="288032" cy="43204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1115616" y="3291830"/>
            <a:ext cx="288032" cy="43204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3635896" y="3291830"/>
            <a:ext cx="288032" cy="43204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5297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18159" y="2546598"/>
            <a:ext cx="8096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2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70487" y="2546598"/>
            <a:ext cx="8096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29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90767" y="2571750"/>
            <a:ext cx="8096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300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90167" y="3291830"/>
            <a:ext cx="8096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301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98479" y="3338686"/>
            <a:ext cx="8096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20"/>
          <p:cNvSpPr/>
          <p:nvPr/>
        </p:nvSpPr>
        <p:spPr>
          <a:xfrm>
            <a:off x="323528" y="1431001"/>
            <a:ext cx="8455025" cy="243297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　　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1.“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试验”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的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“试”读</a:t>
            </a:r>
            <a:r>
              <a:rPr lang="en-US" altLang="zh-CN" sz="3200" b="1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shì</a:t>
            </a:r>
            <a:r>
              <a:rPr lang="en-US" altLang="zh-CN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不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读</a:t>
            </a:r>
            <a:r>
              <a:rPr lang="en-US" altLang="zh-CN" sz="3200" b="1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shí</a:t>
            </a:r>
            <a:r>
              <a:rPr lang="en-US" altLang="zh-CN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。（　　）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2.“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茶几”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“几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读</a:t>
            </a:r>
            <a:r>
              <a:rPr lang="en-US" altLang="zh-CN" sz="3200" b="1" dirty="0" err="1" smtClean="0">
                <a:latin typeface="楷体" panose="02010609060101010101" pitchFamily="49" charset="-122"/>
                <a:ea typeface="楷体" panose="02010609060101010101" pitchFamily="49" charset="-122"/>
              </a:rPr>
              <a:t>jǐ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不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读</a:t>
            </a:r>
            <a:r>
              <a:rPr lang="en-US" altLang="zh-CN" sz="3200" b="1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jī</a:t>
            </a:r>
            <a:r>
              <a:rPr lang="en-US" altLang="zh-CN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。（　　）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71600" y="2067694"/>
            <a:ext cx="499176" cy="500137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√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42650" y="3291830"/>
            <a:ext cx="499176" cy="500137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×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62625" y="627534"/>
            <a:ext cx="30572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二、判断对错。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20"/>
          <p:cNvSpPr/>
          <p:nvPr/>
        </p:nvSpPr>
        <p:spPr>
          <a:xfrm>
            <a:off x="499504" y="627534"/>
            <a:ext cx="7600888" cy="1172629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 smtClean="0">
                <a:latin typeface="Songti SC" panose="02010600040101010101" pitchFamily="2" charset="-122"/>
                <a:ea typeface="Songti SC" panose="02010600040101010101" pitchFamily="2" charset="-122"/>
              </a:rPr>
              <a:t>三、根据课文内容</a:t>
            </a:r>
            <a:r>
              <a:rPr lang="zh-CN" altLang="en-US" sz="3200" b="1" dirty="0">
                <a:latin typeface="Songti SC" panose="02010600040101010101" pitchFamily="2" charset="-122"/>
                <a:ea typeface="Songti SC" panose="02010600040101010101" pitchFamily="2" charset="-122"/>
              </a:rPr>
              <a:t>回答：法布尔进行这项实验的目的</a:t>
            </a:r>
            <a:r>
              <a:rPr lang="zh-CN" altLang="en-US" sz="3200" b="1" dirty="0" smtClean="0">
                <a:latin typeface="Songti SC" panose="02010600040101010101" pitchFamily="2" charset="-122"/>
                <a:ea typeface="Songti SC" panose="02010600040101010101" pitchFamily="2" charset="-122"/>
              </a:rPr>
              <a:t>是什么？</a:t>
            </a:r>
            <a:endParaRPr lang="en-US" altLang="zh-CN" sz="3200" b="1" dirty="0" smtClean="0">
              <a:latin typeface="Songti SC" panose="02010600040101010101" pitchFamily="2" charset="-122"/>
              <a:ea typeface="Songti SC" panose="02010600040101010101" pitchFamily="2" charset="-122"/>
            </a:endParaRPr>
          </a:p>
        </p:txBody>
      </p:sp>
      <p:sp>
        <p:nvSpPr>
          <p:cNvPr id="6" name="矩形 20"/>
          <p:cNvSpPr/>
          <p:nvPr/>
        </p:nvSpPr>
        <p:spPr>
          <a:xfrm>
            <a:off x="1331640" y="2166710"/>
            <a:ext cx="6192688" cy="6601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验证蜜蜂是否有辨认方向的能力。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6338015" y="3704357"/>
            <a:ext cx="2338441" cy="472337"/>
            <a:chOff x="6338015" y="3704357"/>
            <a:chExt cx="2338441" cy="472337"/>
          </a:xfrm>
        </p:grpSpPr>
        <p:sp>
          <p:nvSpPr>
            <p:cNvPr id="15" name="TextBox 11">
              <a:hlinkClick r:id="rId1" action="ppaction://hlinkfile"/>
            </p:cNvPr>
            <p:cNvSpPr txBox="1">
              <a:spLocks noChangeArrowheads="1"/>
            </p:cNvSpPr>
            <p:nvPr/>
          </p:nvSpPr>
          <p:spPr bwMode="auto">
            <a:xfrm>
              <a:off x="6338015" y="3720946"/>
              <a:ext cx="1398053" cy="4385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400" b="1" dirty="0">
                  <a:latin typeface="Kaiti SC" panose="02010600040101010101" pitchFamily="2" charset="-122"/>
                  <a:ea typeface="Kaiti SC" panose="02010600040101010101" pitchFamily="2" charset="-122"/>
                </a:rPr>
                <a:t>字词听写</a:t>
              </a:r>
              <a:endParaRPr lang="zh-CN" altLang="en-US" sz="2400" b="1" dirty="0">
                <a:latin typeface="Kaiti SC" panose="02010600040101010101" pitchFamily="2" charset="-122"/>
                <a:ea typeface="Kaiti SC" panose="02010600040101010101" pitchFamily="2" charset="-122"/>
              </a:endParaRPr>
            </a:p>
          </p:txBody>
        </p:sp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25386" y="3770381"/>
              <a:ext cx="351070" cy="380165"/>
            </a:xfrm>
            <a:prstGeom prst="rect">
              <a:avLst/>
            </a:prstGeom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9057708">
              <a:off x="7851344" y="3704357"/>
              <a:ext cx="335134" cy="472337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11560" y="1419622"/>
            <a:ext cx="7934201" cy="184204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indent="457200" algn="just">
              <a:lnSpc>
                <a:spcPct val="120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上节课我们学习了生字，观赏了各类昆虫及蜜蜂的形态，这节课让我们继续和作者一起走进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昆虫记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，走进蜜蜂的世界。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077" y="546963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文本框 11"/>
          <p:cNvSpPr txBox="1"/>
          <p:nvPr/>
        </p:nvSpPr>
        <p:spPr>
          <a:xfrm>
            <a:off x="333190" y="536227"/>
            <a:ext cx="1231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>
                <a:solidFill>
                  <a:schemeClr val="bg1"/>
                </a:solidFill>
              </a:rPr>
              <a:t>第二课时</a:t>
            </a:r>
            <a:endParaRPr kumimoji="1" lang="zh-CN" altLang="en-US" sz="2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6"/>
          <p:cNvSpPr txBox="1"/>
          <p:nvPr/>
        </p:nvSpPr>
        <p:spPr>
          <a:xfrm>
            <a:off x="2633094" y="1707654"/>
            <a:ext cx="5539305" cy="12126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自由朗读第二自然段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看看</a:t>
            </a:r>
            <a:r>
              <a:rPr lang="zh-CN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试验都有哪些环节？</a:t>
            </a:r>
            <a:endParaRPr lang="zh-CN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9056" y="1707654"/>
            <a:ext cx="1104039" cy="1582166"/>
          </a:xfrm>
          <a:prstGeom prst="rect">
            <a:avLst/>
          </a:prstGeom>
        </p:spPr>
      </p:pic>
      <p:sp>
        <p:nvSpPr>
          <p:cNvPr id="6" name="文本框 14"/>
          <p:cNvSpPr txBox="1"/>
          <p:nvPr/>
        </p:nvSpPr>
        <p:spPr>
          <a:xfrm>
            <a:off x="768444" y="497890"/>
            <a:ext cx="1931348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互动课堂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210" y="550566"/>
            <a:ext cx="366861" cy="45633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64096" y="789334"/>
            <a:ext cx="727280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	</a:t>
            </a:r>
            <a:r>
              <a:rPr lang="zh-CN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一天，我（</a:t>
            </a:r>
            <a:r>
              <a:rPr lang="zh-CN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先</a:t>
            </a:r>
            <a:r>
              <a:rPr lang="zh-CN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）在我家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草料棚</a:t>
            </a:r>
            <a:r>
              <a:rPr lang="zh-CN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的蜂窝里捉了一些蜜蜂，把它们放在纸袋里。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04056" y="1657165"/>
            <a:ext cx="7884368" cy="11137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indent="457200">
              <a:lnSpc>
                <a:spcPct val="150000"/>
              </a:lnSpc>
              <a:spcBef>
                <a:spcPct val="50000"/>
              </a:spcBef>
            </a:pPr>
            <a:r>
              <a:rPr lang="zh-CN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zh-CN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再</a:t>
            </a:r>
            <a:r>
              <a:rPr lang="zh-CN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）为了证实飞回花园的蜜蜂是我放飞的，我在他们的背上做了白色的记号。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513075" y="2885330"/>
            <a:ext cx="683985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然后</a:t>
            </a:r>
            <a:r>
              <a:rPr lang="zh-CN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，我叫小女儿在蜂窝旁等着，</a:t>
            </a:r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368152" y="3419003"/>
            <a:ext cx="648072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zh-CN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还</a:t>
            </a:r>
            <a:r>
              <a:rPr lang="zh-CN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）自己带着做了记号的二十只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左右的</a:t>
            </a:r>
            <a:r>
              <a:rPr lang="zh-CN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蜜蜂，走了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四公里</a:t>
            </a:r>
            <a:r>
              <a:rPr lang="zh-CN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路，打开纸袋，把它们放出来。</a:t>
            </a:r>
            <a:endParaRPr lang="zh-CN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ct val="50000"/>
              </a:spcBef>
            </a:pPr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168352" y="826715"/>
            <a:ext cx="352425" cy="432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656184" y="1834827"/>
            <a:ext cx="352425" cy="33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728192" y="3491011"/>
            <a:ext cx="352425" cy="33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1331640" y="915566"/>
            <a:ext cx="70866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8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试验的过程可以分哪几步呢？</a:t>
            </a:r>
            <a:endParaRPr lang="zh-CN" altLang="zh-CN" sz="28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275606"/>
            <a:ext cx="1104039" cy="158216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75656" y="1851670"/>
            <a:ext cx="633670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捉蜜蜂   叫女儿等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走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了四公里   </a:t>
            </a:r>
            <a:r>
              <a:rPr lang="zh-CN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做记号放飞蜜蜂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等蜜蜂    得出结论</a:t>
            </a:r>
            <a:endParaRPr lang="zh-CN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右箭头 4"/>
          <p:cNvSpPr/>
          <p:nvPr/>
        </p:nvSpPr>
        <p:spPr>
          <a:xfrm>
            <a:off x="2555776" y="2067694"/>
            <a:ext cx="360040" cy="216024"/>
          </a:xfrm>
          <a:prstGeom prst="rightArrow">
            <a:avLst/>
          </a:prstGeom>
          <a:solidFill>
            <a:schemeClr val="tx2"/>
          </a:solidFill>
          <a:ln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右箭头 5"/>
          <p:cNvSpPr/>
          <p:nvPr/>
        </p:nvSpPr>
        <p:spPr>
          <a:xfrm>
            <a:off x="4211960" y="2067694"/>
            <a:ext cx="360040" cy="216024"/>
          </a:xfrm>
          <a:prstGeom prst="rightArrow">
            <a:avLst/>
          </a:prstGeom>
          <a:solidFill>
            <a:schemeClr val="tx2"/>
          </a:solidFill>
          <a:ln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右箭头 6"/>
          <p:cNvSpPr/>
          <p:nvPr/>
        </p:nvSpPr>
        <p:spPr>
          <a:xfrm>
            <a:off x="6300192" y="2139702"/>
            <a:ext cx="360040" cy="216024"/>
          </a:xfrm>
          <a:prstGeom prst="rightArrow">
            <a:avLst/>
          </a:prstGeom>
          <a:solidFill>
            <a:schemeClr val="tx2"/>
          </a:solidFill>
          <a:ln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右箭头 7"/>
          <p:cNvSpPr/>
          <p:nvPr/>
        </p:nvSpPr>
        <p:spPr>
          <a:xfrm>
            <a:off x="7596336" y="2067694"/>
            <a:ext cx="360040" cy="216024"/>
          </a:xfrm>
          <a:prstGeom prst="rightArrow">
            <a:avLst/>
          </a:prstGeom>
          <a:solidFill>
            <a:schemeClr val="tx2"/>
          </a:solidFill>
          <a:ln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右箭头 8"/>
          <p:cNvSpPr/>
          <p:nvPr/>
        </p:nvSpPr>
        <p:spPr>
          <a:xfrm>
            <a:off x="2843808" y="2643758"/>
            <a:ext cx="360040" cy="216024"/>
          </a:xfrm>
          <a:prstGeom prst="rightArrow">
            <a:avLst/>
          </a:prstGeom>
          <a:solidFill>
            <a:schemeClr val="tx2"/>
          </a:solidFill>
          <a:ln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右箭头 9"/>
          <p:cNvSpPr/>
          <p:nvPr/>
        </p:nvSpPr>
        <p:spPr>
          <a:xfrm>
            <a:off x="4355976" y="2643758"/>
            <a:ext cx="360040" cy="216024"/>
          </a:xfrm>
          <a:prstGeom prst="rightArrow">
            <a:avLst/>
          </a:prstGeom>
          <a:solidFill>
            <a:schemeClr val="tx2"/>
          </a:solidFill>
          <a:ln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4008" y="2065784"/>
            <a:ext cx="1512168" cy="36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52020" y="2579365"/>
            <a:ext cx="1296144" cy="36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40152" y="483518"/>
            <a:ext cx="936104" cy="36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60232" y="1923678"/>
            <a:ext cx="1008112" cy="504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96336" y="1275606"/>
            <a:ext cx="936104" cy="36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2571750"/>
            <a:ext cx="1440160" cy="36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4" y="1851670"/>
            <a:ext cx="1152128" cy="504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75856" y="2569840"/>
            <a:ext cx="936104" cy="36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11560" y="555526"/>
            <a:ext cx="792088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一天，我在我家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草料棚</a:t>
            </a:r>
            <a:r>
              <a:rPr lang="zh-CN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的蜂窝里捉了一些蜜蜂，把它们</a:t>
            </a:r>
            <a:r>
              <a:rPr lang="zh-CN" altLang="zh-CN" sz="2400" b="1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放在纸袋里</a:t>
            </a:r>
            <a:r>
              <a:rPr lang="zh-CN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。我</a:t>
            </a:r>
            <a:r>
              <a:rPr lang="zh-CN" altLang="zh-CN" sz="2400" b="1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叫小女儿在蜂窝旁等着</a:t>
            </a:r>
            <a:r>
              <a:rPr lang="zh-CN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，自己带着做了记号的二十只蜜蜂，</a:t>
            </a:r>
            <a:r>
              <a:rPr lang="zh-CN" altLang="zh-CN" sz="2400" b="1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走了</a:t>
            </a:r>
            <a:r>
              <a:rPr lang="zh-CN" altLang="en-US" sz="2400" b="1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四公里</a:t>
            </a:r>
            <a:r>
              <a:rPr lang="zh-CN" altLang="zh-CN" sz="2400" b="1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路</a:t>
            </a:r>
            <a:r>
              <a:rPr lang="zh-CN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，打开纸袋，在它们的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身上</a:t>
            </a:r>
            <a:r>
              <a:rPr lang="zh-CN" altLang="zh-CN" sz="2400" b="1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做了白色的记号</a:t>
            </a:r>
            <a:r>
              <a:rPr lang="zh-CN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。然后放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了</a:t>
            </a:r>
            <a:r>
              <a:rPr lang="zh-CN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出来。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云形 2"/>
          <p:cNvSpPr/>
          <p:nvPr/>
        </p:nvSpPr>
        <p:spPr>
          <a:xfrm>
            <a:off x="5364088" y="2645768"/>
            <a:ext cx="1800200" cy="1296144"/>
          </a:xfrm>
          <a:prstGeom prst="cloud">
            <a:avLst/>
          </a:prstGeom>
          <a:grpFill/>
          <a:ln>
            <a:solidFill>
              <a:schemeClr val="accent1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2400" b="1" dirty="0" smtClean="0">
                <a:solidFill>
                  <a:srgbClr val="FF0000"/>
                </a:solidFill>
              </a:rPr>
              <a:t>试验的科学性</a:t>
            </a:r>
            <a:endParaRPr lang="zh-CN" altLang="zh-CN" sz="2400" b="1" dirty="0" smtClean="0">
              <a:solidFill>
                <a:srgbClr val="FF0000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380312" y="3075806"/>
            <a:ext cx="1272225" cy="1582166"/>
          </a:xfrm>
          <a:prstGeom prst="rect">
            <a:avLst/>
          </a:prstGeom>
        </p:spPr>
      </p:pic>
      <p:graphicFrame>
        <p:nvGraphicFramePr>
          <p:cNvPr id="5" name="图示 4"/>
          <p:cNvGraphicFramePr/>
          <p:nvPr/>
        </p:nvGraphicFramePr>
        <p:xfrm>
          <a:off x="539552" y="2789784"/>
          <a:ext cx="6336630" cy="7200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Graphic spid="5" grpId="0">
        <p:bldAsOne/>
      </p:bldGraphic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 noChangeArrowheads="1"/>
          </p:cNvSpPr>
          <p:nvPr/>
        </p:nvSpPr>
        <p:spPr>
          <a:xfrm>
            <a:off x="0" y="1131591"/>
            <a:ext cx="8229600" cy="2808312"/>
          </a:xfrm>
          <a:prstGeom prst="rect">
            <a:avLst/>
          </a:prstGeom>
        </p:spPr>
        <p:txBody>
          <a:bodyPr/>
          <a:lstStyle/>
          <a:p>
            <a:pPr marL="257175" marR="0" lvl="0" algn="l" defTabSz="6858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在蜜蜂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身</a:t>
            </a:r>
            <a:r>
              <a:rPr kumimoji="0" lang="zh-CN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上做记号是为了___________________。</a:t>
            </a:r>
            <a:endParaRPr kumimoji="0" lang="zh-CN" altLang="zh-CN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257175" marR="0" lvl="0" algn="l" defTabSz="6858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让女儿在蜂窝旁等是为了___________________。</a:t>
            </a:r>
            <a:endParaRPr kumimoji="0" lang="zh-CN" altLang="zh-CN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257175" marR="0" lvl="0" algn="l" defTabSz="6858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把蜜蜂装入纸袋里是为了___________________。</a:t>
            </a:r>
            <a:endParaRPr kumimoji="0" lang="zh-CN" altLang="zh-CN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257175" lvl="0">
              <a:lnSpc>
                <a:spcPct val="150000"/>
              </a:lnSpc>
              <a:spcBef>
                <a:spcPct val="20000"/>
              </a:spcBef>
              <a:defRPr/>
            </a:pPr>
            <a:r>
              <a:rPr kumimoji="0" lang="zh-CN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作者走了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四公里</a:t>
            </a:r>
            <a:r>
              <a:rPr kumimoji="0" lang="zh-CN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路是为了</a:t>
            </a:r>
            <a:r>
              <a:rPr kumimoji="0" lang="zh-CN" altLang="zh-CN" sz="2400" b="1" i="0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_______________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___</a:t>
            </a:r>
            <a:r>
              <a:rPr kumimoji="0" lang="zh-CN" altLang="zh-CN" sz="2400" b="1" i="0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____</a:t>
            </a:r>
            <a:r>
              <a:rPr kumimoji="0" lang="zh-CN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kumimoji="0" lang="zh-CN" altLang="zh-CN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AutoShape 4"/>
          <p:cNvSpPr>
            <a:spLocks noChangeArrowheads="1"/>
          </p:cNvSpPr>
          <p:nvPr/>
        </p:nvSpPr>
        <p:spPr bwMode="auto">
          <a:xfrm flipH="1">
            <a:off x="6444208" y="411510"/>
            <a:ext cx="2699792" cy="1143000"/>
          </a:xfrm>
          <a:prstGeom prst="cloudCallout">
            <a:avLst>
              <a:gd name="adj1" fmla="val -25454"/>
              <a:gd name="adj2" fmla="val 79861"/>
            </a:avLst>
          </a:prstGeom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zh-CN" altLang="zh-CN" sz="2400" dirty="0">
                <a:solidFill>
                  <a:srgbClr val="FF0000"/>
                </a:solidFill>
              </a:rPr>
              <a:t>作者是个怎样的人？</a:t>
            </a:r>
            <a:endParaRPr lang="zh-CN" altLang="zh-CN" sz="2400" dirty="0">
              <a:solidFill>
                <a:srgbClr val="FF0000"/>
              </a:solidFill>
            </a:endParaRPr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7236296" y="1779662"/>
            <a:ext cx="504056" cy="156966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zh-CN" sz="2400" b="1" dirty="0">
                <a:solidFill>
                  <a:srgbClr val="FF0000"/>
                </a:solidFill>
              </a:rPr>
              <a:t>认</a:t>
            </a:r>
            <a:r>
              <a:rPr lang="zh-CN" altLang="zh-CN" sz="2400" b="1" dirty="0" smtClean="0">
                <a:solidFill>
                  <a:srgbClr val="FF0000"/>
                </a:solidFill>
              </a:rPr>
              <a:t>真</a:t>
            </a:r>
            <a:r>
              <a:rPr lang="en-US" altLang="zh-CN" sz="2400" b="1" dirty="0" smtClean="0">
                <a:solidFill>
                  <a:srgbClr val="FF0000"/>
                </a:solidFill>
              </a:rPr>
              <a:t> </a:t>
            </a:r>
            <a:r>
              <a:rPr lang="zh-CN" altLang="zh-CN" sz="2400" b="1" dirty="0" smtClean="0">
                <a:solidFill>
                  <a:srgbClr val="FF0000"/>
                </a:solidFill>
              </a:rPr>
              <a:t>严</a:t>
            </a:r>
            <a:r>
              <a:rPr lang="zh-CN" altLang="zh-CN" sz="2400" b="1" dirty="0">
                <a:solidFill>
                  <a:srgbClr val="FF0000"/>
                </a:solidFill>
              </a:rPr>
              <a:t>谨</a:t>
            </a:r>
            <a:endParaRPr lang="zh-CN" altLang="zh-CN" sz="2400" b="1" dirty="0">
              <a:solidFill>
                <a:srgbClr val="FF0000"/>
              </a:solidFill>
            </a:endParaRPr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3707904" y="1203598"/>
            <a:ext cx="316835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与其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它</a:t>
            </a:r>
            <a:r>
              <a:rPr lang="zh-CN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蜜蜂区分</a:t>
            </a:r>
            <a:endParaRPr lang="zh-CN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3625280" y="1822053"/>
            <a:ext cx="3250976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掌握</a:t>
            </a: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蜜</a:t>
            </a:r>
            <a:r>
              <a:rPr lang="zh-CN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蜂回来</a:t>
            </a: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时间</a:t>
            </a:r>
            <a:endParaRPr lang="zh-CN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 Box 6"/>
          <p:cNvSpPr txBox="1">
            <a:spLocks noChangeArrowheads="1"/>
          </p:cNvSpPr>
          <p:nvPr/>
        </p:nvSpPr>
        <p:spPr bwMode="auto">
          <a:xfrm>
            <a:off x="3640875" y="2427734"/>
            <a:ext cx="3235381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确保蜜蜂看不到景物</a:t>
            </a:r>
            <a:endParaRPr lang="zh-CN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 Box 6"/>
          <p:cNvSpPr txBox="1">
            <a:spLocks noChangeArrowheads="1"/>
          </p:cNvSpPr>
          <p:nvPr/>
        </p:nvSpPr>
        <p:spPr bwMode="auto">
          <a:xfrm>
            <a:off x="3563888" y="3046189"/>
            <a:ext cx="3840304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离家足够远更能说明问题</a:t>
            </a:r>
            <a:endParaRPr lang="zh-CN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871775" y="1779662"/>
            <a:ext cx="1272225" cy="158216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autoUpdateAnimBg="0"/>
      <p:bldP spid="4" grpId="0" animBg="1" autoUpdateAnimBg="0"/>
      <p:bldP spid="5" grpId="0" autoUpdateAnimBg="0"/>
      <p:bldP spid="6" grpId="0" autoUpdateAnimBg="0"/>
      <p:bldP spid="7" grpId="0" autoUpdateAnimBg="0"/>
      <p:bldP spid="8" grpId="0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24579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  <p:pic>
        <p:nvPicPr>
          <p:cNvPr id="24580" name="Picture 4" descr="3_114810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5143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7" descr="j0151207[1]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16824" y="809843"/>
            <a:ext cx="899592" cy="9666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直接箭头连接符 8"/>
          <p:cNvCxnSpPr>
            <a:cxnSpLocks noChangeShapeType="1"/>
          </p:cNvCxnSpPr>
          <p:nvPr/>
        </p:nvCxnSpPr>
        <p:spPr bwMode="auto">
          <a:xfrm>
            <a:off x="4427538" y="4194175"/>
            <a:ext cx="576262" cy="0"/>
          </a:xfrm>
          <a:prstGeom prst="straightConnector1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4" name="直接箭头连接符 19"/>
          <p:cNvCxnSpPr>
            <a:cxnSpLocks noChangeShapeType="1"/>
          </p:cNvCxnSpPr>
          <p:nvPr/>
        </p:nvCxnSpPr>
        <p:spPr bwMode="auto">
          <a:xfrm>
            <a:off x="1331913" y="4752975"/>
            <a:ext cx="215900" cy="0"/>
          </a:xfrm>
          <a:prstGeom prst="straightConnector1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5" name="TextBox 1"/>
          <p:cNvSpPr txBox="1">
            <a:spLocks noChangeArrowheads="1"/>
          </p:cNvSpPr>
          <p:nvPr/>
        </p:nvSpPr>
        <p:spPr bwMode="auto">
          <a:xfrm>
            <a:off x="1331640" y="2067694"/>
            <a:ext cx="5760640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457200">
              <a:lnSpc>
                <a:spcPct val="150000"/>
              </a:lnSpc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从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试验的过程，我们感受到科学家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求真务实的研究态度、严谨的科学作风和认真观察，用心思考的研究品质。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2"/>
          <p:cNvSpPr txBox="1">
            <a:spLocks noChangeArrowheads="1"/>
          </p:cNvSpPr>
          <p:nvPr/>
        </p:nvSpPr>
        <p:spPr bwMode="auto">
          <a:xfrm>
            <a:off x="1331640" y="860688"/>
            <a:ext cx="5760640" cy="6309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5000"/>
              </a:lnSpc>
              <a:spcBef>
                <a:spcPct val="50000"/>
              </a:spcBef>
            </a:pPr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说一说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：你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从试验过程感受到什么？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83568" y="555526"/>
            <a:ext cx="756084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那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二十只左右</a:t>
            </a:r>
            <a:r>
              <a:rPr lang="zh-CN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被闷了好久的蜜蜂向四面飞散，好像在寻找回家的方向。这时候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刮起了狂风</a:t>
            </a:r>
            <a:r>
              <a:rPr lang="zh-CN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，蜜蜂飞得很低，</a:t>
            </a:r>
            <a:r>
              <a:rPr lang="zh-CN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几乎</a:t>
            </a:r>
            <a:r>
              <a:rPr lang="zh-CN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要触到地面，</a:t>
            </a:r>
            <a:r>
              <a:rPr lang="zh-CN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大概</a:t>
            </a:r>
            <a:r>
              <a:rPr lang="zh-CN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这样可以减少阻力。我想，它们飞得这么低，怎么能看到遥远的家呢？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云形 2"/>
          <p:cNvSpPr/>
          <p:nvPr/>
        </p:nvSpPr>
        <p:spPr>
          <a:xfrm>
            <a:off x="4716016" y="2643758"/>
            <a:ext cx="3528392" cy="1296144"/>
          </a:xfrm>
          <a:prstGeom prst="cloud">
            <a:avLst/>
          </a:prstGeom>
          <a:grpFill/>
          <a:ln>
            <a:solidFill>
              <a:schemeClr val="accent1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1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体现作者观察得很仔细；体现了科普说明文用词的准确性。</a:t>
            </a:r>
            <a:endParaRPr lang="zh-CN" altLang="zh-CN" sz="1800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5433" y="2898230"/>
            <a:ext cx="1104039" cy="158216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665795" y="921807"/>
            <a:ext cx="6578613" cy="2012859"/>
          </a:xfrm>
          <a:prstGeom prst="rect">
            <a:avLst/>
          </a:prstGeom>
          <a:solidFill>
            <a:schemeClr val="bg1">
              <a:alpha val="60000"/>
            </a:schemeClr>
          </a:solidFill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  <a:defRPr/>
            </a:pPr>
            <a:r>
              <a:rPr lang="zh-CN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我想，它们飞得这么低，     看到遥远的家呢</a:t>
            </a:r>
            <a:endParaRPr lang="zh-CN" altLang="zh-CN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  <a:defRPr/>
            </a:pPr>
            <a:endParaRPr lang="en-US" altLang="zh-CN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云形标注 7"/>
          <p:cNvSpPr/>
          <p:nvPr/>
        </p:nvSpPr>
        <p:spPr bwMode="auto">
          <a:xfrm>
            <a:off x="2123728" y="2139702"/>
            <a:ext cx="6388474" cy="864096"/>
          </a:xfrm>
          <a:prstGeom prst="cloudCallout">
            <a:avLst>
              <a:gd name="adj1" fmla="val -15975"/>
              <a:gd name="adj2" fmla="val -78778"/>
            </a:avLst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699792" y="2283718"/>
            <a:ext cx="548055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想一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想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：反问表达的是什么语气？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006" y="441127"/>
            <a:ext cx="1253978" cy="67590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0" name="文本框 9"/>
          <p:cNvSpPr txBox="1"/>
          <p:nvPr/>
        </p:nvSpPr>
        <p:spPr>
          <a:xfrm>
            <a:off x="467928" y="616893"/>
            <a:ext cx="862338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Heiti SC Medium" pitchFamily="2" charset="-128"/>
                <a:ea typeface="Heiti SC Medium" pitchFamily="2" charset="-128"/>
              </a:rPr>
              <a:t>反问</a:t>
            </a:r>
            <a:endParaRPr lang="zh-CN" altLang="en-US" sz="2800" dirty="0">
              <a:solidFill>
                <a:schemeClr val="bg1"/>
              </a:solidFill>
              <a:latin typeface="Heiti SC Medium" pitchFamily="2" charset="-128"/>
              <a:ea typeface="Heiti SC Medium" pitchFamily="2" charset="-128"/>
            </a:endParaRPr>
          </a:p>
        </p:txBody>
      </p:sp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3727815" y="1563638"/>
            <a:ext cx="596638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AAAAAA"/>
                    </a:gs>
                    <a:gs pos="100000">
                      <a:srgbClr val="FFFFFF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45791" dir="3378596" algn="ctr" rotWithShape="0">
                    <a:srgbClr val="4D4D4D">
                      <a:alpha val="79999"/>
                    </a:srgb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endParaRPr lang="zh-CN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5892532" y="987574"/>
            <a:ext cx="1415772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AAAAAA"/>
                    </a:gs>
                    <a:gs pos="100000">
                      <a:srgbClr val="FFFFFF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45791" dir="3378596" algn="ctr" rotWithShape="0">
                    <a:srgbClr val="4D4D4D">
                      <a:alpha val="79999"/>
                    </a:srgb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怎么能</a:t>
            </a:r>
            <a:endParaRPr lang="zh-CN" altLang="zh-CN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703315" y="3056061"/>
            <a:ext cx="718916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肯定句</a:t>
            </a:r>
            <a:r>
              <a:rPr lang="zh-CN" altLang="en-US" sz="2800" dirty="0" smtClean="0">
                <a:latin typeface="+mn-ea"/>
              </a:rPr>
              <a:t>：</a:t>
            </a:r>
            <a:r>
              <a:rPr lang="zh-CN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我想，它们飞得这么低，</a:t>
            </a:r>
            <a:r>
              <a:rPr lang="zh-CN" altLang="zh-CN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不能</a:t>
            </a:r>
            <a:r>
              <a:rPr lang="zh-CN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看到遥远的家。</a:t>
            </a:r>
            <a:endParaRPr lang="zh-CN" altLang="en-US" sz="2800" b="1" dirty="0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2139702"/>
            <a:ext cx="1104039" cy="158216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3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3" grpId="0"/>
      <p:bldP spid="10" grpId="0"/>
      <p:bldP spid="7" grpId="0" autoUpdateAnimBg="0"/>
      <p:bldP spid="7" grpId="1"/>
      <p:bldP spid="11" grpId="0" autoUpdateAnimBg="0"/>
      <p:bldP spid="11" grpId="1"/>
      <p:bldP spid="1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1331913" y="691991"/>
            <a:ext cx="5473700" cy="1015663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1．法布尔有了怎样的推测呢</a:t>
            </a:r>
            <a:r>
              <a:rPr lang="zh-CN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？</a:t>
            </a:r>
            <a:endParaRPr lang="en-US" altLang="zh-CN" sz="24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．</a:t>
            </a:r>
            <a:r>
              <a:rPr lang="zh-CN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为什么会有这样的推测呢？</a:t>
            </a:r>
            <a:endParaRPr lang="zh-CN" altLang="zh-CN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419622"/>
            <a:ext cx="1104039" cy="158216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31640" y="1966069"/>
            <a:ext cx="554461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None/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在回家的路上，我推测</a:t>
            </a:r>
            <a:r>
              <a:rPr lang="zh-CN" altLang="zh-CN" sz="2800" b="1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蜜蜂可能找不到家了。</a:t>
            </a:r>
            <a:endParaRPr lang="zh-CN" altLang="zh-CN" sz="2800" b="1" u="sng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367644" y="3277021"/>
            <a:ext cx="547260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原因：</a:t>
            </a:r>
            <a:r>
              <a:rPr lang="zh-CN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远  闷在袋子里   起风</a:t>
            </a:r>
            <a:endParaRPr lang="zh-CN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" name="Picture 2" descr="20071012134312236_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67" r="-1250"/>
          <a:stretch>
            <a:fillRect/>
          </a:stretch>
        </p:blipFill>
        <p:spPr bwMode="auto">
          <a:xfrm>
            <a:off x="7020272" y="2020076"/>
            <a:ext cx="1918552" cy="18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autoUpdateAnimBg="0"/>
      <p:bldP spid="4" grpId="0"/>
      <p:bldP spid="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843558"/>
            <a:ext cx="1433500" cy="2054307"/>
          </a:xfrm>
          <a:prstGeom prst="rect">
            <a:avLst/>
          </a:prstGeom>
        </p:spPr>
      </p:pic>
      <p:sp>
        <p:nvSpPr>
          <p:cNvPr id="4" name="TextBox 1"/>
          <p:cNvSpPr txBox="1"/>
          <p:nvPr/>
        </p:nvSpPr>
        <p:spPr>
          <a:xfrm>
            <a:off x="2267744" y="1275606"/>
            <a:ext cx="583264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大声朗读第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3-4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自然段，看看</a:t>
            </a:r>
            <a:r>
              <a:rPr lang="zh-CN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这些蜜蜂能回到它们的家吗？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778" name="Picture 2" descr="P141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699542"/>
            <a:ext cx="3223041" cy="374441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5780" name="Text Box 4"/>
          <p:cNvSpPr txBox="1">
            <a:spLocks noChangeArrowheads="1"/>
          </p:cNvSpPr>
          <p:nvPr/>
        </p:nvSpPr>
        <p:spPr bwMode="auto">
          <a:xfrm>
            <a:off x="179512" y="555526"/>
            <a:ext cx="4419600" cy="39703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  在回家的路上,我推测蜜蜂可能找不到家了。没等我跨进家门,小女儿就冲过来,脸红红的,看上去很激动。她高声喊道:“</a:t>
            </a:r>
            <a:r>
              <a:rPr lang="zh-CN" altLang="zh-CN" sz="2400" b="1" dirty="0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有两只蜜蜂飞回来了!它们两点四十分回到蜂窝里</a:t>
            </a:r>
            <a:r>
              <a:rPr lang="zh-CN" altLang="zh-CN" sz="2400" b="1" dirty="0" smtClean="0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 smtClean="0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肚皮下面还粘着</a:t>
            </a:r>
            <a:r>
              <a:rPr lang="zh-CN" altLang="zh-CN" sz="2400" b="1" dirty="0" smtClean="0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花</a:t>
            </a:r>
            <a:r>
              <a:rPr lang="zh-CN" altLang="zh-CN" sz="2400" b="1" dirty="0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粉呢。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5004048" y="555526"/>
            <a:ext cx="3384376" cy="4248472"/>
          </a:xfrm>
          <a:prstGeom prst="roundRect">
            <a:avLst/>
          </a:prstGeom>
          <a:solidFill>
            <a:schemeClr val="bg1">
              <a:alpha val="84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76056" y="642050"/>
            <a:ext cx="324036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蜜蜂是在“</a:t>
            </a:r>
            <a:r>
              <a:rPr lang="zh-CN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没等我跨进家门</a:t>
            </a:r>
            <a:r>
              <a:rPr lang="zh-CN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”的时候就已经回来了。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这说明了什么？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7" name="图片 6" descr="稿定设计导出-20181005-17575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860033" y="2354077"/>
            <a:ext cx="936104" cy="721729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52120" y="2498093"/>
            <a:ext cx="26642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用的时间之短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" name="图片 8" descr="稿定设计导出-20181005-17575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860032" y="3074157"/>
            <a:ext cx="936104" cy="721729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5652120" y="3270436"/>
            <a:ext cx="26642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飞行的速度之快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57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9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780" grpId="0"/>
      <p:bldP spid="5" grpId="0" animBg="1"/>
      <p:bldP spid="6" grpId="0"/>
      <p:bldP spid="8" grpId="0"/>
      <p:bldP spid="10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1520" y="771550"/>
            <a:ext cx="4032447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我放飞蜜蜂的时候是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将近</a:t>
            </a:r>
            <a:r>
              <a:rPr lang="zh-CN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两点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钟</a:t>
            </a:r>
            <a:r>
              <a:rPr lang="zh-CN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。也就是说，在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大约三刻钟的时间里</a:t>
            </a:r>
            <a:r>
              <a:rPr lang="zh-CN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，那两只小蜜蜂飞了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四公里</a:t>
            </a:r>
            <a:r>
              <a:rPr lang="zh-CN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路，这还包括了采花粉的时间。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云形 4"/>
          <p:cNvSpPr/>
          <p:nvPr/>
        </p:nvSpPr>
        <p:spPr>
          <a:xfrm>
            <a:off x="4644008" y="1707654"/>
            <a:ext cx="2160240" cy="1008112"/>
          </a:xfrm>
          <a:prstGeom prst="cloud">
            <a:avLst/>
          </a:prstGeom>
          <a:grpFill/>
          <a:ln>
            <a:solidFill>
              <a:schemeClr val="accent1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1800" b="1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</a:rPr>
              <a:t>他仔细观察，认真思考。</a:t>
            </a:r>
            <a:endParaRPr lang="zh-CN" altLang="zh-CN" sz="1800" b="1" dirty="0" smtClean="0">
              <a:solidFill>
                <a:srgbClr val="0033CC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宋体" panose="02010600030101010101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804248" y="2643758"/>
            <a:ext cx="1056201" cy="158216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499991" y="824394"/>
            <a:ext cx="41764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说明作者有什么特点？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5291" y="1401084"/>
            <a:ext cx="1242849" cy="1781091"/>
          </a:xfrm>
          <a:prstGeom prst="rect">
            <a:avLst/>
          </a:prstGeom>
        </p:spPr>
      </p:pic>
      <p:pic>
        <p:nvPicPr>
          <p:cNvPr id="5" name="Picture 2" descr="20071012134312236_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67" r="-1250"/>
          <a:stretch>
            <a:fillRect/>
          </a:stretch>
        </p:blipFill>
        <p:spPr bwMode="auto">
          <a:xfrm>
            <a:off x="6300192" y="2282075"/>
            <a:ext cx="1918552" cy="18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2128934" y="1114747"/>
            <a:ext cx="576064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最后</a:t>
            </a:r>
            <a:r>
              <a:rPr lang="zh-CN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其它的蜜蜂的下落是怎么样的呢</a:t>
            </a:r>
            <a:r>
              <a:rPr lang="zh-CN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？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细</a:t>
            </a:r>
            <a:r>
              <a:rPr lang="zh-CN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读</a:t>
            </a:r>
            <a:r>
              <a:rPr lang="zh-CN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第五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、六</a:t>
            </a:r>
            <a:r>
              <a:rPr lang="zh-CN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自然段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，找出答案</a:t>
            </a:r>
            <a:r>
              <a:rPr lang="zh-CN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。 </a:t>
            </a:r>
            <a:endParaRPr lang="zh-CN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79512" y="429508"/>
            <a:ext cx="871296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  <a:spcBef>
                <a:spcPct val="50000"/>
              </a:spcBef>
            </a:pPr>
            <a:r>
              <a:rPr lang="zh-CN" altLang="zh-CN" sz="2400" b="1" dirty="0" smtClean="0">
                <a:solidFill>
                  <a:srgbClr val="66FF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傍晚</a:t>
            </a:r>
            <a:r>
              <a:rPr lang="zh-CN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时，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亲眼看到另外三只飞了回来，身上也都带着花粉。</a:t>
            </a:r>
            <a:r>
              <a:rPr lang="zh-CN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第二天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</a:t>
            </a:r>
            <a:r>
              <a:rPr lang="zh-CN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检查蜂窝时，发现了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十五</a:t>
            </a:r>
            <a:r>
              <a:rPr lang="zh-CN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只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身上</a:t>
            </a:r>
            <a:r>
              <a:rPr lang="zh-CN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有白色记号的蜜蜂。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	</a:t>
            </a:r>
            <a:r>
              <a:rPr lang="zh-CN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这样，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二十只左右的</a:t>
            </a:r>
            <a:r>
              <a:rPr lang="zh-CN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蜜蜂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，至少</a:t>
            </a:r>
            <a:r>
              <a:rPr lang="zh-CN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有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十五</a:t>
            </a:r>
            <a:r>
              <a:rPr lang="zh-CN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只没有迷失方向，准确无误地回到了家。尽管它们逆风而飞，沿途都是一些陌生的景物，但它们确确实实飞回来了。                                                                            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7" name="图示 6"/>
          <p:cNvGraphicFramePr/>
          <p:nvPr/>
        </p:nvGraphicFramePr>
        <p:xfrm>
          <a:off x="-612576" y="3435846"/>
          <a:ext cx="9577064" cy="96572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8" name="云形 7"/>
          <p:cNvSpPr/>
          <p:nvPr/>
        </p:nvSpPr>
        <p:spPr>
          <a:xfrm>
            <a:off x="7020272" y="3003798"/>
            <a:ext cx="1944216" cy="1368152"/>
          </a:xfrm>
          <a:prstGeom prst="cloud">
            <a:avLst/>
          </a:prstGeom>
          <a:grpFill/>
          <a:ln>
            <a:solidFill>
              <a:schemeClr val="accent1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dirty="0" smtClean="0">
                <a:solidFill>
                  <a:srgbClr val="FF0000"/>
                </a:solidFill>
              </a:rPr>
              <a:t>赞赏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AsOne/>
      </p:bldGraphic>
      <p:bldP spid="8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618823"/>
            <a:ext cx="39604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试验的结果是什么？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云形 4"/>
          <p:cNvSpPr/>
          <p:nvPr/>
        </p:nvSpPr>
        <p:spPr>
          <a:xfrm>
            <a:off x="1619672" y="1779662"/>
            <a:ext cx="5832648" cy="2448272"/>
          </a:xfrm>
          <a:prstGeom prst="cloud">
            <a:avLst/>
          </a:prstGeom>
          <a:blipFill>
            <a:blip r:embed="rId1" cstate="print"/>
            <a:stretch>
              <a:fillRect/>
            </a:stretch>
          </a:blipFill>
          <a:ln>
            <a:solidFill>
              <a:schemeClr val="accent1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</a:t>
            </a:r>
            <a:r>
              <a:rPr lang="zh-CN" altLang="zh-CN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十</a:t>
            </a:r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五</a:t>
            </a:r>
            <a:r>
              <a:rPr lang="zh-CN" altLang="zh-CN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只没有迷失方向，准确无误的回到了家。</a:t>
            </a:r>
            <a:endParaRPr lang="zh-CN" altLang="zh-CN" sz="3200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蜜蜂图片2">
            <a:hlinkClick r:id="rId1" action="ppaction://hlinksldjump"/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572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27" name="Picture 3" descr="蜜蜂图片5">
            <a:hlinkClick r:id="rId1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0"/>
            <a:ext cx="4572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216718" y="1369948"/>
            <a:ext cx="91440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zh-CN" sz="2800" b="1" dirty="0">
                <a:ea typeface="楷体_GB2312" panose="02010600030101010101" pitchFamily="1" charset="-122"/>
              </a:rPr>
              <a:t>验证内容</a:t>
            </a:r>
            <a:r>
              <a:rPr lang="zh-CN" altLang="zh-CN" sz="2800" dirty="0"/>
              <a:t> </a:t>
            </a:r>
            <a:r>
              <a:rPr lang="zh-CN" altLang="zh-CN" sz="2800" b="1" dirty="0"/>
              <a:t>:</a:t>
            </a:r>
            <a:endParaRPr lang="zh-CN" altLang="zh-CN" sz="2800" b="1" dirty="0"/>
          </a:p>
        </p:txBody>
      </p:sp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1979712" y="1400458"/>
            <a:ext cx="4535488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蜜蜂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是否有</a:t>
            </a:r>
            <a:r>
              <a:rPr lang="zh-CN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辨认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方向的能力 </a:t>
            </a:r>
            <a:endParaRPr lang="zh-CN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216718" y="2404998"/>
            <a:ext cx="183515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800" b="1">
                <a:latin typeface="楷体_GB2312" panose="02010600030101010101" pitchFamily="1" charset="-122"/>
                <a:ea typeface="楷体_GB2312" panose="02010600030101010101" pitchFamily="1" charset="-122"/>
              </a:rPr>
              <a:t>验证过程:</a:t>
            </a:r>
            <a:r>
              <a:rPr lang="zh-CN" altLang="zh-CN" sz="2800">
                <a:latin typeface="楷体_GB2312" panose="02010600030101010101" pitchFamily="1" charset="-122"/>
                <a:ea typeface="楷体_GB2312" panose="02010600030101010101" pitchFamily="1" charset="-122"/>
              </a:rPr>
              <a:t> </a:t>
            </a:r>
            <a:endParaRPr lang="zh-CN" altLang="zh-CN" sz="2800">
              <a:latin typeface="楷体_GB2312" panose="02010600030101010101" pitchFamily="1" charset="-122"/>
              <a:ea typeface="楷体_GB2312" panose="02010600030101010101" pitchFamily="1" charset="-122"/>
            </a:endParaRPr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2088381" y="2263711"/>
            <a:ext cx="6084019" cy="11695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①</a:t>
            </a:r>
            <a:r>
              <a:rPr lang="zh-CN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选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二十左右</a:t>
            </a:r>
            <a:r>
              <a:rPr lang="zh-CN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只蜜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蜂</a:t>
            </a:r>
            <a:r>
              <a:rPr lang="zh-CN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，放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进</a:t>
            </a:r>
            <a:r>
              <a:rPr lang="zh-CN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纸袋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②做上记号, 带到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四公里</a:t>
            </a:r>
            <a:r>
              <a:rPr lang="zh-CN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外放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飞</a:t>
            </a:r>
            <a:endParaRPr lang="zh-CN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216718" y="3560698"/>
            <a:ext cx="233997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800" b="1">
                <a:latin typeface="楷体_GB2312" panose="02010600030101010101" pitchFamily="1" charset="-122"/>
                <a:ea typeface="楷体_GB2312" panose="02010600030101010101" pitchFamily="1" charset="-122"/>
              </a:rPr>
              <a:t>验证结果 :</a:t>
            </a:r>
            <a:endParaRPr lang="zh-CN" altLang="zh-CN" sz="2800" b="1">
              <a:latin typeface="楷体_GB2312" panose="02010600030101010101" pitchFamily="1" charset="-122"/>
              <a:ea typeface="楷体_GB2312" panose="02010600030101010101" pitchFamily="1" charset="-122"/>
            </a:endParaRPr>
          </a:p>
        </p:txBody>
      </p:sp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2123728" y="3560698"/>
            <a:ext cx="648176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二十</a:t>
            </a:r>
            <a:r>
              <a:rPr lang="zh-CN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只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左右</a:t>
            </a:r>
            <a:r>
              <a:rPr lang="zh-CN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中有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十五</a:t>
            </a:r>
            <a:r>
              <a:rPr lang="zh-CN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只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飞回来。 </a:t>
            </a:r>
            <a:endParaRPr lang="zh-CN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 Box 8"/>
          <p:cNvSpPr txBox="1">
            <a:spLocks noChangeArrowheads="1"/>
          </p:cNvSpPr>
          <p:nvPr/>
        </p:nvSpPr>
        <p:spPr bwMode="auto">
          <a:xfrm>
            <a:off x="3420468" y="607948"/>
            <a:ext cx="194414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800" b="1" dirty="0">
                <a:latin typeface="楷体_GB2312" panose="02010600030101010101" pitchFamily="1" charset="-122"/>
                <a:ea typeface="楷体_GB2312" panose="02010600030101010101" pitchFamily="1" charset="-122"/>
              </a:rPr>
              <a:t>实验报</a:t>
            </a:r>
            <a:r>
              <a:rPr lang="zh-CN" altLang="zh-CN" sz="2800" b="1" dirty="0" smtClean="0">
                <a:latin typeface="楷体_GB2312" panose="02010600030101010101" pitchFamily="1" charset="-122"/>
                <a:ea typeface="楷体_GB2312" panose="02010600030101010101" pitchFamily="1" charset="-122"/>
              </a:rPr>
              <a:t>告</a:t>
            </a:r>
            <a:endParaRPr lang="zh-CN" altLang="zh-CN" sz="2800" b="1" dirty="0">
              <a:latin typeface="楷体_GB2312" panose="02010600030101010101" pitchFamily="1" charset="-122"/>
              <a:ea typeface="楷体_GB2312" panose="02010600030101010101" pitchFamily="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9357" y="1059582"/>
            <a:ext cx="1644197" cy="2356251"/>
          </a:xfrm>
          <a:prstGeom prst="rect">
            <a:avLst/>
          </a:prstGeom>
        </p:spPr>
      </p:pic>
      <p:pic>
        <p:nvPicPr>
          <p:cNvPr id="5" name="Picture 2" descr="20071012134312236_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67" r="-1250"/>
          <a:stretch>
            <a:fillRect/>
          </a:stretch>
        </p:blipFill>
        <p:spPr bwMode="auto">
          <a:xfrm>
            <a:off x="5940152" y="1995686"/>
            <a:ext cx="1918552" cy="18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2267744" y="1563638"/>
            <a:ext cx="473621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自读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最后一自然段，说一说实验的结论是什么？</a:t>
            </a:r>
            <a:r>
              <a:rPr lang="zh-CN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zh-CN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18199" y="555526"/>
            <a:ext cx="8302273" cy="13849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蜜蜂靠的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不是</a:t>
            </a:r>
            <a:r>
              <a:rPr lang="zh-CN" altLang="en-US" sz="2800" b="1" dirty="0" smtClean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超常的记忆力，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而是</a:t>
            </a:r>
            <a:r>
              <a:rPr lang="zh-CN" altLang="en-US" sz="2800" b="1" dirty="0" smtClean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一种我无法解</a:t>
            </a:r>
            <a:endParaRPr lang="en-US" altLang="zh-CN" sz="2800" b="1" dirty="0" smtClean="0">
              <a:solidFill>
                <a:srgbClr val="FF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释的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本能</a:t>
            </a:r>
            <a:r>
              <a:rPr lang="zh-CN" altLang="en-US" sz="2800" b="1" dirty="0" smtClean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230590" y="1923678"/>
            <a:ext cx="449353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</a:rPr>
              <a:t>本能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：人和动物不学就会的本领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云形 3"/>
          <p:cNvSpPr/>
          <p:nvPr/>
        </p:nvSpPr>
        <p:spPr>
          <a:xfrm>
            <a:off x="6300192" y="1275606"/>
            <a:ext cx="1872208" cy="1512168"/>
          </a:xfrm>
          <a:prstGeom prst="cloud">
            <a:avLst/>
          </a:prstGeom>
          <a:grpFill/>
          <a:ln>
            <a:solidFill>
              <a:schemeClr val="accent1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srgbClr val="FF0000"/>
                </a:solidFill>
              </a:rPr>
              <a:t>结论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457199" y="2825030"/>
            <a:ext cx="8383433" cy="13849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通过</a:t>
            </a:r>
            <a:r>
              <a:rPr lang="zh-CN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结论可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以肯</a:t>
            </a:r>
            <a:r>
              <a:rPr lang="zh-CN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定的是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无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法解释的</a:t>
            </a:r>
            <a:r>
              <a:rPr lang="zh-CN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Line 4"/>
          <p:cNvSpPr>
            <a:spLocks noChangeShapeType="1"/>
          </p:cNvSpPr>
          <p:nvPr/>
        </p:nvSpPr>
        <p:spPr bwMode="auto">
          <a:xfrm flipV="1">
            <a:off x="3851920" y="3363838"/>
            <a:ext cx="4896544" cy="0"/>
          </a:xfrm>
          <a:prstGeom prst="line">
            <a:avLst/>
          </a:prstGeom>
          <a:noFill/>
          <a:ln w="9525" cmpd="sng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8" name="Line 5"/>
          <p:cNvSpPr>
            <a:spLocks noChangeShapeType="1"/>
          </p:cNvSpPr>
          <p:nvPr/>
        </p:nvSpPr>
        <p:spPr bwMode="auto">
          <a:xfrm>
            <a:off x="685800" y="7168430"/>
            <a:ext cx="5781678" cy="0"/>
          </a:xfrm>
          <a:prstGeom prst="line">
            <a:avLst/>
          </a:prstGeom>
          <a:noFill/>
          <a:ln w="9525" cmpd="sng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9" name="Text Box 6"/>
          <p:cNvSpPr txBox="1">
            <a:spLocks noChangeArrowheads="1"/>
          </p:cNvSpPr>
          <p:nvPr/>
        </p:nvSpPr>
        <p:spPr bwMode="auto">
          <a:xfrm>
            <a:off x="2483768" y="2902173"/>
            <a:ext cx="828707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蜜蜂辨认方向靠的不</a:t>
            </a:r>
            <a:r>
              <a:rPr lang="zh-CN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是超</a:t>
            </a: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常的记忆力</a:t>
            </a:r>
            <a:endParaRPr lang="zh-CN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Line 7"/>
          <p:cNvSpPr>
            <a:spLocks noChangeShapeType="1"/>
          </p:cNvSpPr>
          <p:nvPr/>
        </p:nvSpPr>
        <p:spPr bwMode="auto">
          <a:xfrm>
            <a:off x="2659660" y="4083918"/>
            <a:ext cx="6088804" cy="0"/>
          </a:xfrm>
          <a:prstGeom prst="line">
            <a:avLst/>
          </a:prstGeom>
          <a:noFill/>
          <a:ln w="9525" cmpd="sng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11" name="Text Box 8"/>
          <p:cNvSpPr txBox="1">
            <a:spLocks noChangeArrowheads="1"/>
          </p:cNvSpPr>
          <p:nvPr/>
        </p:nvSpPr>
        <p:spPr bwMode="auto">
          <a:xfrm>
            <a:off x="-684584" y="3651870"/>
            <a:ext cx="7323459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            能辨认</a:t>
            </a:r>
            <a:r>
              <a:rPr lang="zh-CN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方向</a:t>
            </a: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的本能</a:t>
            </a:r>
            <a:endParaRPr lang="zh-CN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6" grpId="0" autoUpdateAnimBg="0"/>
      <p:bldP spid="7" grpId="0" animBg="1"/>
      <p:bldP spid="8" grpId="0" animBg="1"/>
      <p:bldP spid="9" grpId="0" autoUpdateAnimBg="0"/>
      <p:bldP spid="10" grpId="0" animBg="1"/>
      <p:bldP spid="11" grpId="0" autoUpdateAnimBg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907704" y="987574"/>
            <a:ext cx="6048375" cy="107721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说一说：这篇课文对你有什么启发？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860282" y="2139702"/>
            <a:ext cx="6096094" cy="19303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我们要养成仔细观察，认真思考的的习惯。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我们要学习科学家严谨的科学作风和求真务实的科学态度。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161" y="555526"/>
            <a:ext cx="1406926" cy="201622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4"/>
          <p:cNvSpPr txBox="1"/>
          <p:nvPr/>
        </p:nvSpPr>
        <p:spPr>
          <a:xfrm>
            <a:off x="624428" y="411510"/>
            <a:ext cx="2219380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结构梳理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3" y="479078"/>
            <a:ext cx="366860" cy="456338"/>
          </a:xfrm>
          <a:prstGeom prst="rect">
            <a:avLst/>
          </a:prstGeom>
        </p:spPr>
      </p:pic>
      <p:sp>
        <p:nvSpPr>
          <p:cNvPr id="19" name="圆角矩形 18"/>
          <p:cNvSpPr/>
          <p:nvPr/>
        </p:nvSpPr>
        <p:spPr>
          <a:xfrm>
            <a:off x="1027109" y="1316265"/>
            <a:ext cx="7577339" cy="2983677"/>
          </a:xfrm>
          <a:prstGeom prst="roundRect">
            <a:avLst/>
          </a:prstGeom>
          <a:solidFill>
            <a:srgbClr val="FFFFFF"/>
          </a:solidFill>
          <a:ln>
            <a:noFill/>
          </a:ln>
          <a:effectLst>
            <a:outerShdw blurRad="368300" dist="88900" dir="5400000" algn="t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115616" y="2530083"/>
            <a:ext cx="553998" cy="752129"/>
          </a:xfrm>
          <a:prstGeom prst="rect">
            <a:avLst/>
          </a:prstGeom>
          <a:noFill/>
        </p:spPr>
        <p:txBody>
          <a:bodyPr vert="eaVert" wrap="none" lIns="68580" tIns="34290" rIns="68580" bIns="34290" rtlCol="0">
            <a:spAutoFit/>
          </a:bodyPr>
          <a:lstStyle/>
          <a:p>
            <a:r>
              <a:rPr lang="zh-CN" altLang="en-US" sz="27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蜜蜂</a:t>
            </a:r>
            <a:endParaRPr lang="zh-CN" altLang="en-US" sz="27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7740352" y="1491630"/>
            <a:ext cx="507831" cy="2648482"/>
          </a:xfrm>
          <a:prstGeom prst="rect">
            <a:avLst/>
          </a:prstGeom>
          <a:noFill/>
        </p:spPr>
        <p:txBody>
          <a:bodyPr vert="eaVert" wrap="none" lIns="68580" tIns="34290" rIns="68580" bIns="34290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认真观察 工作严谨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 Box 2"/>
          <p:cNvSpPr txBox="1">
            <a:spLocks noChangeArrowheads="1"/>
          </p:cNvSpPr>
          <p:nvPr/>
        </p:nvSpPr>
        <p:spPr bwMode="auto">
          <a:xfrm>
            <a:off x="1763688" y="1563638"/>
            <a:ext cx="91440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验证内容</a:t>
            </a:r>
            <a:r>
              <a:rPr lang="zh-CN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:</a:t>
            </a:r>
            <a:endParaRPr lang="zh-CN" altLang="zh-CN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" name="Text Box 4"/>
          <p:cNvSpPr txBox="1">
            <a:spLocks noChangeArrowheads="1"/>
          </p:cNvSpPr>
          <p:nvPr/>
        </p:nvSpPr>
        <p:spPr bwMode="auto">
          <a:xfrm>
            <a:off x="1763688" y="2283718"/>
            <a:ext cx="183515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验证过程: </a:t>
            </a:r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 Box 5"/>
          <p:cNvSpPr txBox="1">
            <a:spLocks noChangeArrowheads="1"/>
          </p:cNvSpPr>
          <p:nvPr/>
        </p:nvSpPr>
        <p:spPr bwMode="auto">
          <a:xfrm>
            <a:off x="3275856" y="2283718"/>
            <a:ext cx="6084019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选蜜蜂放纸袋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做记号放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飞</a:t>
            </a:r>
            <a:endParaRPr lang="zh-CN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 Box 6"/>
          <p:cNvSpPr txBox="1">
            <a:spLocks noChangeArrowheads="1"/>
          </p:cNvSpPr>
          <p:nvPr/>
        </p:nvSpPr>
        <p:spPr bwMode="auto">
          <a:xfrm>
            <a:off x="1763688" y="3075806"/>
            <a:ext cx="233997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验证结果 :</a:t>
            </a:r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 Box 7"/>
          <p:cNvSpPr txBox="1">
            <a:spLocks noChangeArrowheads="1"/>
          </p:cNvSpPr>
          <p:nvPr/>
        </p:nvSpPr>
        <p:spPr bwMode="auto">
          <a:xfrm>
            <a:off x="3419872" y="3075806"/>
            <a:ext cx="648176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大部分蜜蜂</a:t>
            </a:r>
            <a:r>
              <a:rPr lang="zh-CN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飞回</a:t>
            </a:r>
            <a:endParaRPr lang="zh-CN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 Box 3"/>
          <p:cNvSpPr txBox="1">
            <a:spLocks noChangeArrowheads="1"/>
          </p:cNvSpPr>
          <p:nvPr/>
        </p:nvSpPr>
        <p:spPr bwMode="auto">
          <a:xfrm>
            <a:off x="3347864" y="1534021"/>
            <a:ext cx="453548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蜜蜂辨认方向的能力 </a:t>
            </a:r>
            <a:endParaRPr lang="zh-CN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 Box 6"/>
          <p:cNvSpPr txBox="1">
            <a:spLocks noChangeArrowheads="1"/>
          </p:cNvSpPr>
          <p:nvPr/>
        </p:nvSpPr>
        <p:spPr bwMode="auto">
          <a:xfrm>
            <a:off x="1799977" y="3694261"/>
            <a:ext cx="233997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得出结论</a:t>
            </a:r>
            <a:r>
              <a:rPr lang="zh-CN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 Box 7"/>
          <p:cNvSpPr txBox="1">
            <a:spLocks noChangeArrowheads="1"/>
          </p:cNvSpPr>
          <p:nvPr/>
        </p:nvSpPr>
        <p:spPr bwMode="auto">
          <a:xfrm>
            <a:off x="3418830" y="3723878"/>
            <a:ext cx="648176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靠得本能</a:t>
            </a:r>
            <a:endParaRPr lang="zh-CN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左大括号 32"/>
          <p:cNvSpPr/>
          <p:nvPr/>
        </p:nvSpPr>
        <p:spPr>
          <a:xfrm>
            <a:off x="1619672" y="1635646"/>
            <a:ext cx="216024" cy="2376264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左大括号 33"/>
          <p:cNvSpPr/>
          <p:nvPr/>
        </p:nvSpPr>
        <p:spPr>
          <a:xfrm rot="10800000">
            <a:off x="7236296" y="1563638"/>
            <a:ext cx="216024" cy="2376264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31" grpId="0"/>
      <p:bldP spid="14" grpId="0"/>
      <p:bldP spid="15" grpId="0"/>
      <p:bldP spid="20" grpId="0"/>
      <p:bldP spid="23" grpId="0"/>
      <p:bldP spid="33" grpId="0" animBg="1"/>
      <p:bldP spid="34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981772" y="1510762"/>
            <a:ext cx="7262635" cy="256224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    这篇课</a:t>
            </a:r>
            <a:r>
              <a:rPr lang="zh-CN" altLang="en-US" sz="27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文通过写法布尔为了了解</a:t>
            </a:r>
            <a:r>
              <a:rPr lang="zh-CN" altLang="en-US" sz="27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蜜蜂辨认方向的能力</a:t>
            </a:r>
            <a:r>
              <a:rPr lang="zh-CN" altLang="en-US" sz="27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，通过试验，得知蜜蜂辨认方向不是靠超常的记忆力，而是靠</a:t>
            </a:r>
            <a:r>
              <a:rPr lang="zh-CN" altLang="en-US" sz="27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一种无法解释的本能</a:t>
            </a:r>
            <a:r>
              <a:rPr lang="zh-CN" altLang="en-US" sz="27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，表现了法布尔</a:t>
            </a:r>
            <a:r>
              <a:rPr lang="zh-CN" altLang="en-US" sz="27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善于观察、善于思考、作风严谨、求真务实</a:t>
            </a:r>
            <a:r>
              <a:rPr lang="zh-CN" altLang="en-US" sz="27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的工作态度。</a:t>
            </a:r>
            <a:endParaRPr lang="zh-CN" altLang="en-US" sz="27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14"/>
          <p:cNvSpPr txBox="1"/>
          <p:nvPr/>
        </p:nvSpPr>
        <p:spPr>
          <a:xfrm>
            <a:off x="624427" y="411510"/>
            <a:ext cx="2036757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主题概括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64187"/>
            <a:ext cx="366860" cy="456338"/>
          </a:xfrm>
          <a:prstGeom prst="rect">
            <a:avLst/>
          </a:prstGeom>
        </p:spPr>
      </p:pic>
      <p:cxnSp>
        <p:nvCxnSpPr>
          <p:cNvPr id="10" name="直接连接符 9"/>
          <p:cNvCxnSpPr/>
          <p:nvPr/>
        </p:nvCxnSpPr>
        <p:spPr>
          <a:xfrm>
            <a:off x="6588224" y="1995686"/>
            <a:ext cx="1224136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1115616" y="2499742"/>
            <a:ext cx="1656184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5148064" y="2944490"/>
            <a:ext cx="2664296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1043608" y="3507854"/>
            <a:ext cx="288032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3707904" y="3507854"/>
            <a:ext cx="4176464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971600" y="4011910"/>
            <a:ext cx="2448272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88224" y="1635646"/>
            <a:ext cx="1368152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2008386"/>
            <a:ext cx="1872208" cy="432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20072" y="2607940"/>
            <a:ext cx="2808312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79912" y="3075806"/>
            <a:ext cx="4320480" cy="3958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3616052"/>
            <a:ext cx="2448272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088506"/>
            <a:ext cx="1368152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331640" y="1405812"/>
            <a:ext cx="6411784" cy="265457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采得百花成蜜后，为谁辛苦为谁甜。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r">
              <a:lnSpc>
                <a:spcPct val="120000"/>
              </a:lnSpc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罗隐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咏蜂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花发蜂递绕，果垂猿对攀。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r">
              <a:lnSpc>
                <a:spcPct val="120000"/>
              </a:lnSpc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王安石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北山暮旧示道人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14"/>
          <p:cNvSpPr txBox="1"/>
          <p:nvPr/>
        </p:nvSpPr>
        <p:spPr>
          <a:xfrm>
            <a:off x="624428" y="411510"/>
            <a:ext cx="1931348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拓展延伸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64187"/>
            <a:ext cx="366860" cy="45633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64186"/>
            <a:ext cx="366860" cy="456339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467544" y="909757"/>
            <a:ext cx="8568952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一、关联词填空。</a:t>
            </a:r>
            <a:endParaRPr lang="en-US" altLang="zh-CN" sz="24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因为</a:t>
            </a:r>
            <a:r>
              <a:rPr lang="en-US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……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所以</a:t>
            </a:r>
            <a:r>
              <a:rPr lang="en-US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……   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不是</a:t>
            </a:r>
            <a:r>
              <a:rPr lang="en-US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……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而是</a:t>
            </a:r>
            <a:r>
              <a:rPr lang="en-US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……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尽管</a:t>
            </a:r>
            <a:r>
              <a:rPr lang="en-US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……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但</a:t>
            </a:r>
            <a:r>
              <a:rPr lang="en-US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……</a:t>
            </a:r>
            <a:endParaRPr lang="zh-CN" altLang="en-US" sz="24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因为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蜜蜂有辨认方向的能力，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所以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无论飞到哪里，它总是可以回到原处。</a:t>
            </a:r>
            <a:endParaRPr lang="zh-CN" altLang="en-US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蜜蜂靠的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不是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超常的记忆力，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而是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一种我无法解释的本能。</a:t>
            </a:r>
            <a:endParaRPr lang="zh-CN" altLang="en-US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尽管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它们逆风而飞，沿途都是一些陌生的景物，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但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他们确确实实飞回来了。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2067694"/>
            <a:ext cx="64807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4048" y="2067694"/>
            <a:ext cx="64807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3147814"/>
            <a:ext cx="576064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4048" y="3219822"/>
            <a:ext cx="576064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3698726"/>
            <a:ext cx="64807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42162" y="3795886"/>
            <a:ext cx="36004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文本框 14"/>
          <p:cNvSpPr txBox="1"/>
          <p:nvPr/>
        </p:nvSpPr>
        <p:spPr>
          <a:xfrm>
            <a:off x="624428" y="411510"/>
            <a:ext cx="1931348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课堂演练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5" name="Rectangle 1"/>
          <p:cNvSpPr>
            <a:spLocks noChangeArrowheads="1"/>
          </p:cNvSpPr>
          <p:nvPr/>
        </p:nvSpPr>
        <p:spPr bwMode="auto">
          <a:xfrm>
            <a:off x="356127" y="1611982"/>
            <a:ext cx="7877065" cy="93102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例：</a:t>
            </a:r>
            <a:r>
              <a:rPr lang="zh-CN" altLang="en-US" sz="2800" b="1" dirty="0" smtClean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蜜蜂靠的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不是</a:t>
            </a:r>
            <a:r>
              <a:rPr lang="zh-CN" altLang="en-US" sz="2800" b="1" dirty="0" smtClean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超常的记忆力，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而是</a:t>
            </a:r>
            <a:r>
              <a:rPr lang="zh-CN" altLang="en-US" sz="2800" b="1" dirty="0" smtClean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一种我无法解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释的本能。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63297" y="2948930"/>
            <a:ext cx="7662723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/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小明不是忘带作业了，而是根本没有写。</a:t>
            </a:r>
            <a:endParaRPr lang="zh-CN" altLang="en-US" sz="2800" b="1" u="sng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18630" y="680378"/>
            <a:ext cx="487345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二、请仿照例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句写一句段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话。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11560" y="843558"/>
            <a:ext cx="775377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三、你还知道哪些关于蜜蜂的知识呢？课下搜集资料，选择感兴趣的写下来。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折角形 2"/>
          <p:cNvSpPr/>
          <p:nvPr/>
        </p:nvSpPr>
        <p:spPr>
          <a:xfrm>
            <a:off x="2267744" y="2139702"/>
            <a:ext cx="4248472" cy="1944216"/>
          </a:xfrm>
          <a:prstGeom prst="foldedCorner">
            <a:avLst/>
          </a:prstGeom>
          <a:grpFill/>
          <a:ln>
            <a:solidFill>
              <a:schemeClr val="accent3">
                <a:lumMod val="75000"/>
              </a:schemeClr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2339752" y="2161188"/>
            <a:ext cx="15841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rgbClr val="0000FF"/>
                </a:solidFill>
              </a:rPr>
              <a:t>蜜蜂小知识：</a:t>
            </a:r>
            <a:endParaRPr lang="zh-CN" altLang="en-US" sz="1600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图库\bee-blooming-blossom-668959.jpg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54" b="2554"/>
          <a:stretch>
            <a:fillRect/>
          </a:stretch>
        </p:blipFill>
        <p:spPr bwMode="auto">
          <a:xfrm>
            <a:off x="-11692" y="-20538"/>
            <a:ext cx="9180512" cy="5164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4820" y="87475"/>
            <a:ext cx="1026248" cy="4890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矩形 8"/>
          <p:cNvSpPr/>
          <p:nvPr/>
        </p:nvSpPr>
        <p:spPr>
          <a:xfrm flipH="1">
            <a:off x="-36512" y="123478"/>
            <a:ext cx="2771800" cy="252000"/>
          </a:xfrm>
          <a:prstGeom prst="rect">
            <a:avLst/>
          </a:prstGeom>
          <a:gradFill flip="none" rotWithShape="1">
            <a:gsLst>
              <a:gs pos="40000">
                <a:schemeClr val="bg1"/>
              </a:gs>
              <a:gs pos="99000">
                <a:schemeClr val="bg1">
                  <a:alpha val="0"/>
                </a:schemeClr>
              </a:gs>
              <a:gs pos="77000">
                <a:schemeClr val="bg1">
                  <a:alpha val="59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文本框 1"/>
          <p:cNvSpPr txBox="1"/>
          <p:nvPr/>
        </p:nvSpPr>
        <p:spPr>
          <a:xfrm>
            <a:off x="161281" y="110686"/>
            <a:ext cx="169469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" b="1" dirty="0" smtClean="0">
                <a:latin typeface="Heiti SC Light" panose="02000000000000000000" pitchFamily="2" charset="-128"/>
                <a:ea typeface="Heiti SC Light" panose="02000000000000000000" pitchFamily="2" charset="-128"/>
              </a:rPr>
              <a:t>   语文   三年级   下册</a:t>
            </a:r>
            <a:endParaRPr kumimoji="1" lang="zh-CN" altLang="en-US" sz="1200" b="1" dirty="0">
              <a:latin typeface="Heiti SC Light" panose="02000000000000000000" pitchFamily="2" charset="-128"/>
              <a:ea typeface="Heiti SC Light" panose="02000000000000000000" pitchFamily="2" charset="-128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2897" y="4238670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2897" y="4630648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6" name="文本框 15">
            <a:hlinkClick r:id="rId4" action="ppaction://hlinksldjump"/>
          </p:cNvPr>
          <p:cNvSpPr txBox="1"/>
          <p:nvPr/>
        </p:nvSpPr>
        <p:spPr>
          <a:xfrm>
            <a:off x="7275010" y="4227934"/>
            <a:ext cx="1231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>
                <a:solidFill>
                  <a:schemeClr val="bg1"/>
                </a:solidFill>
              </a:rPr>
              <a:t>第一课时</a:t>
            </a:r>
            <a:endParaRPr kumimoji="1"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17" name="文本框 14">
            <a:hlinkClick r:id="rId5" action="ppaction://hlinksldjump"/>
          </p:cNvPr>
          <p:cNvSpPr txBox="1"/>
          <p:nvPr/>
        </p:nvSpPr>
        <p:spPr>
          <a:xfrm>
            <a:off x="7275010" y="4619912"/>
            <a:ext cx="1231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>
                <a:solidFill>
                  <a:schemeClr val="bg1"/>
                </a:solidFill>
              </a:rPr>
              <a:t>第二课时</a:t>
            </a:r>
            <a:endParaRPr kumimoji="1"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14" name="TextBox 48"/>
          <p:cNvSpPr txBox="1"/>
          <p:nvPr/>
        </p:nvSpPr>
        <p:spPr>
          <a:xfrm>
            <a:off x="2094288" y="987573"/>
            <a:ext cx="4968552" cy="1423467"/>
          </a:xfrm>
          <a:prstGeom prst="rect">
            <a:avLst/>
          </a:prstGeom>
          <a:solidFill>
            <a:schemeClr val="bg1">
              <a:alpha val="40000"/>
            </a:schemeClr>
          </a:solidFill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altLang="zh-CN" sz="8800" b="1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Kaiti SC" panose="02010600040101010101" pitchFamily="2" charset="-122"/>
                <a:ea typeface="Kaiti SC" panose="02010600040101010101" pitchFamily="2" charset="-122"/>
              </a:rPr>
              <a:t>14  </a:t>
            </a:r>
            <a:r>
              <a:rPr lang="zh-CN" altLang="en-US" sz="88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Kaiti SC" panose="02010600040101010101" pitchFamily="2" charset="-122"/>
                <a:ea typeface="Kaiti SC" panose="02010600040101010101" pitchFamily="2" charset="-122"/>
              </a:rPr>
              <a:t>蜜蜂</a:t>
            </a:r>
            <a:endParaRPr lang="zh-CN" altLang="en-US" sz="8800" b="1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Kaiti SC" panose="02010600040101010101" pitchFamily="2" charset="-122"/>
              <a:ea typeface="Kaiti SC" panose="0201060004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43808" y="904528"/>
            <a:ext cx="5904656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 b="1" u="sng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法布尔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法国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著名科学家、科普作家。一次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他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带学生上户外几何课，忽然，在石块上发现垒筑蜂和蜂窝。从此，“虫心”焕发。他立志做一个为虫子写历史的人。他穷毕生之力深入昆虫世界，在自然环境中对昆虫进行观察和实验，真实的记录下昆虫的本能和习性，写成10册之巨的</a:t>
            </a:r>
            <a:r>
              <a:rPr lang="zh-CN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《昆虫记》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049" y="536227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文本框 11"/>
          <p:cNvSpPr txBox="1"/>
          <p:nvPr/>
        </p:nvSpPr>
        <p:spPr>
          <a:xfrm>
            <a:off x="172162" y="525491"/>
            <a:ext cx="1231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 smtClean="0">
                <a:solidFill>
                  <a:schemeClr val="bg1"/>
                </a:solidFill>
              </a:rPr>
              <a:t>第一课时</a:t>
            </a:r>
            <a:endParaRPr kumimoji="1" lang="zh-CN" altLang="en-US" sz="2000" dirty="0">
              <a:solidFill>
                <a:schemeClr val="bg1"/>
              </a:solidFill>
            </a:endParaRPr>
          </a:p>
        </p:txBody>
      </p:sp>
      <p:pic>
        <p:nvPicPr>
          <p:cNvPr id="79873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131590"/>
            <a:ext cx="2200275" cy="263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4a617e81144890e3bd3e1e38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511" y="954632"/>
            <a:ext cx="2448272" cy="30280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 Box 11"/>
          <p:cNvSpPr txBox="1">
            <a:spLocks noChangeArrowheads="1"/>
          </p:cNvSpPr>
          <p:nvPr/>
        </p:nvSpPr>
        <p:spPr bwMode="auto">
          <a:xfrm>
            <a:off x="3635896" y="627534"/>
            <a:ext cx="4536504" cy="341632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2400" b="1" u="sng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400" b="1" u="sng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昆虫记</a:t>
            </a:r>
            <a:r>
              <a:rPr lang="en-US" altLang="zh-CN" sz="2400" b="1" u="sng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：此书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真实地反应了法布尔在自然环境中对昆虫进行的观察与实验，记录了昆虫的本能与习性，它不仅是一部研究昆虫的科学巨著，同时也是一部讴歌生命的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宏伟诗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篇。 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矩形 41"/>
          <p:cNvSpPr/>
          <p:nvPr/>
        </p:nvSpPr>
        <p:spPr>
          <a:xfrm>
            <a:off x="4470680" y="3651870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陌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生</a:t>
            </a:r>
            <a:endParaRPr lang="zh-CN" altLang="en-US" sz="3200" dirty="0"/>
          </a:p>
        </p:txBody>
      </p:sp>
      <p:sp>
        <p:nvSpPr>
          <p:cNvPr id="6" name="矩形 5"/>
          <p:cNvSpPr/>
          <p:nvPr/>
        </p:nvSpPr>
        <p:spPr>
          <a:xfrm>
            <a:off x="3491880" y="2202999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力</a:t>
            </a:r>
            <a:endParaRPr lang="zh-CN" altLang="en-US" sz="3200" dirty="0"/>
          </a:p>
        </p:txBody>
      </p:sp>
      <p:sp>
        <p:nvSpPr>
          <p:cNvPr id="50" name="TextBox 11"/>
          <p:cNvSpPr txBox="1">
            <a:spLocks noChangeArrowheads="1"/>
          </p:cNvSpPr>
          <p:nvPr/>
        </p:nvSpPr>
        <p:spPr bwMode="auto">
          <a:xfrm>
            <a:off x="505294" y="1131590"/>
            <a:ext cx="1121491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我会认</a:t>
            </a:r>
            <a:endParaRPr lang="zh-CN" altLang="en-US" sz="2400" b="1" dirty="0"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1524285" y="1203638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rgbClr val="FF0000"/>
              </a:solidFill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525663" y="1203638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rgbClr val="FF0000"/>
              </a:solidFill>
            </a:endParaRPr>
          </a:p>
        </p:txBody>
      </p:sp>
      <p:sp>
        <p:nvSpPr>
          <p:cNvPr id="33" name="文本框 14">
            <a:hlinkClick r:id="rId1" action="ppaction://hlinkfile"/>
          </p:cNvPr>
          <p:cNvSpPr txBox="1"/>
          <p:nvPr/>
        </p:nvSpPr>
        <p:spPr>
          <a:xfrm>
            <a:off x="653667" y="422324"/>
            <a:ext cx="4033837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朗读课文 扫清障碍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34" name="图片 3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3018" y="603851"/>
            <a:ext cx="351070" cy="380165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57708">
            <a:off x="4408959" y="550061"/>
            <a:ext cx="335134" cy="472337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041" y="489080"/>
            <a:ext cx="366860" cy="45633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96202" y="2217031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概</a:t>
            </a:r>
            <a:endParaRPr lang="zh-CN" altLang="en-US" sz="3200" dirty="0"/>
          </a:p>
        </p:txBody>
      </p:sp>
      <p:sp>
        <p:nvSpPr>
          <p:cNvPr id="4" name="矩形 3"/>
          <p:cNvSpPr/>
          <p:nvPr/>
        </p:nvSpPr>
        <p:spPr>
          <a:xfrm>
            <a:off x="1331640" y="2211710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大</a:t>
            </a:r>
            <a:endParaRPr lang="zh-CN" altLang="en-US" sz="3200" dirty="0"/>
          </a:p>
        </p:txBody>
      </p:sp>
      <p:sp>
        <p:nvSpPr>
          <p:cNvPr id="5" name="矩形 4"/>
          <p:cNvSpPr/>
          <p:nvPr/>
        </p:nvSpPr>
        <p:spPr>
          <a:xfrm>
            <a:off x="1763687" y="1707654"/>
            <a:ext cx="104112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err="1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gài</a:t>
            </a:r>
            <a:endParaRPr lang="zh-CN" altLang="en-US" sz="2800" dirty="0"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120864" y="2202999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阻</a:t>
            </a:r>
            <a:endParaRPr lang="zh-CN" altLang="en-US" sz="3200" dirty="0"/>
          </a:p>
        </p:txBody>
      </p:sp>
      <p:sp>
        <p:nvSpPr>
          <p:cNvPr id="9" name="矩形 8"/>
          <p:cNvSpPr/>
          <p:nvPr/>
        </p:nvSpPr>
        <p:spPr>
          <a:xfrm>
            <a:off x="3120864" y="1768399"/>
            <a:ext cx="87959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err="1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zǔ</a:t>
            </a:r>
            <a:endParaRPr lang="zh-CN" altLang="en-US" sz="2800" dirty="0"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932040" y="2202999"/>
            <a:ext cx="80342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括</a:t>
            </a:r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3200" dirty="0"/>
          </a:p>
        </p:txBody>
      </p:sp>
      <p:sp>
        <p:nvSpPr>
          <p:cNvPr id="11" name="矩形 10"/>
          <p:cNvSpPr/>
          <p:nvPr/>
        </p:nvSpPr>
        <p:spPr>
          <a:xfrm>
            <a:off x="4528443" y="2202999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包</a:t>
            </a:r>
            <a:endParaRPr lang="zh-CN" altLang="en-US" sz="3200" dirty="0"/>
          </a:p>
        </p:txBody>
      </p:sp>
      <p:sp>
        <p:nvSpPr>
          <p:cNvPr id="12" name="矩形 11"/>
          <p:cNvSpPr/>
          <p:nvPr/>
        </p:nvSpPr>
        <p:spPr>
          <a:xfrm>
            <a:off x="4860032" y="1832506"/>
            <a:ext cx="87543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err="1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kuò</a:t>
            </a:r>
            <a:endParaRPr lang="zh-CN" altLang="en-US" sz="2800" dirty="0"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6156176" y="2202999"/>
            <a:ext cx="141134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准确无</a:t>
            </a:r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3200" dirty="0"/>
          </a:p>
        </p:txBody>
      </p:sp>
      <p:sp>
        <p:nvSpPr>
          <p:cNvPr id="54" name="矩形 53"/>
          <p:cNvSpPr/>
          <p:nvPr/>
        </p:nvSpPr>
        <p:spPr>
          <a:xfrm>
            <a:off x="7423505" y="2202999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误</a:t>
            </a:r>
            <a:endParaRPr lang="zh-CN" altLang="en-US" sz="3200" dirty="0"/>
          </a:p>
        </p:txBody>
      </p:sp>
      <p:sp>
        <p:nvSpPr>
          <p:cNvPr id="55" name="矩形 54"/>
          <p:cNvSpPr/>
          <p:nvPr/>
        </p:nvSpPr>
        <p:spPr>
          <a:xfrm>
            <a:off x="7412637" y="1779662"/>
            <a:ext cx="80295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err="1" smtClean="0">
                <a:latin typeface="汉语拼音" panose="020B0604020202020204" pitchFamily="34" charset="0"/>
                <a:cs typeface="汉语拼音" panose="020B0604020202020204" pitchFamily="34" charset="0"/>
              </a:rPr>
              <a:t>wù</a:t>
            </a:r>
            <a:endParaRPr lang="zh-CN" altLang="en-US" sz="2800" dirty="0"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2694496" y="3643159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沿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途</a:t>
            </a:r>
            <a:endParaRPr lang="zh-CN" altLang="en-US" sz="3200" dirty="0"/>
          </a:p>
        </p:txBody>
      </p:sp>
      <p:sp>
        <p:nvSpPr>
          <p:cNvPr id="41" name="矩形 40"/>
          <p:cNvSpPr/>
          <p:nvPr/>
        </p:nvSpPr>
        <p:spPr>
          <a:xfrm>
            <a:off x="3103025" y="3258634"/>
            <a:ext cx="79208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err="1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tú</a:t>
            </a:r>
            <a:endParaRPr lang="zh-CN" altLang="en-US" sz="2800" dirty="0"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4460201" y="3194527"/>
            <a:ext cx="87959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err="1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mò</a:t>
            </a:r>
            <a:endParaRPr lang="en-US" altLang="zh-CN" sz="2800" dirty="0" smtClean="0"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6452947" y="3629127"/>
            <a:ext cx="121539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超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常</a:t>
            </a:r>
            <a:r>
              <a:rPr lang="zh-CN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6199369" y="3219822"/>
            <a:ext cx="146897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err="1">
                <a:latin typeface="汉语拼音" panose="020B0604020202020204" pitchFamily="34" charset="0"/>
                <a:cs typeface="汉语拼音" panose="020B0604020202020204" pitchFamily="34" charset="0"/>
              </a:rPr>
              <a:t>chāo</a:t>
            </a:r>
            <a:endParaRPr lang="zh-CN" altLang="en-US" sz="2800" dirty="0"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1432463" y="3629126"/>
            <a:ext cx="141134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风</a:t>
            </a:r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3200" dirty="0"/>
          </a:p>
        </p:txBody>
      </p:sp>
      <p:sp>
        <p:nvSpPr>
          <p:cNvPr id="28" name="矩形 27"/>
          <p:cNvSpPr/>
          <p:nvPr/>
        </p:nvSpPr>
        <p:spPr>
          <a:xfrm>
            <a:off x="1051849" y="3629126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逆</a:t>
            </a:r>
            <a:endParaRPr lang="zh-CN" altLang="en-US" sz="3200" dirty="0"/>
          </a:p>
        </p:txBody>
      </p:sp>
      <p:sp>
        <p:nvSpPr>
          <p:cNvPr id="29" name="矩形 28"/>
          <p:cNvSpPr/>
          <p:nvPr/>
        </p:nvSpPr>
        <p:spPr>
          <a:xfrm>
            <a:off x="1104748" y="3205789"/>
            <a:ext cx="80295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err="1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nì</a:t>
            </a:r>
            <a:endParaRPr lang="zh-CN" altLang="en-US" sz="2800" dirty="0"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9" grpId="0"/>
      <p:bldP spid="9" grpId="1"/>
      <p:bldP spid="12" grpId="0"/>
      <p:bldP spid="12" grpId="1"/>
      <p:bldP spid="55" grpId="0"/>
      <p:bldP spid="55" grpId="1"/>
      <p:bldP spid="41" grpId="0"/>
      <p:bldP spid="41" grpId="1"/>
      <p:bldP spid="56" grpId="0"/>
      <p:bldP spid="56" grpId="1"/>
      <p:bldP spid="61" grpId="0"/>
      <p:bldP spid="61" grpId="1"/>
      <p:bldP spid="29" grpId="0"/>
      <p:bldP spid="29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文本框 64"/>
          <p:cNvSpPr txBox="1"/>
          <p:nvPr/>
        </p:nvSpPr>
        <p:spPr>
          <a:xfrm>
            <a:off x="971600" y="1497166"/>
            <a:ext cx="608489" cy="108491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蜜</a:t>
            </a:r>
            <a:endParaRPr lang="en-US" altLang="zh-CN" sz="6600" b="1" dirty="0" err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4" name="文本框 64"/>
          <p:cNvSpPr txBox="1"/>
          <p:nvPr/>
        </p:nvSpPr>
        <p:spPr>
          <a:xfrm>
            <a:off x="2267744" y="1497166"/>
            <a:ext cx="999303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蜂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6" name="文本框 64"/>
          <p:cNvSpPr txBox="1"/>
          <p:nvPr/>
        </p:nvSpPr>
        <p:spPr>
          <a:xfrm>
            <a:off x="3563888" y="1497166"/>
            <a:ext cx="944527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辨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8" name="文本框 64"/>
          <p:cNvSpPr txBox="1"/>
          <p:nvPr/>
        </p:nvSpPr>
        <p:spPr>
          <a:xfrm>
            <a:off x="4788024" y="1497166"/>
            <a:ext cx="944527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阻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00" name="文本框 64"/>
          <p:cNvSpPr txBox="1"/>
          <p:nvPr/>
        </p:nvSpPr>
        <p:spPr>
          <a:xfrm>
            <a:off x="6012160" y="1497166"/>
            <a:ext cx="935477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跨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02" name="文本框 64"/>
          <p:cNvSpPr txBox="1"/>
          <p:nvPr/>
        </p:nvSpPr>
        <p:spPr>
          <a:xfrm>
            <a:off x="7236296" y="1497166"/>
            <a:ext cx="834658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括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04" name="文本框 64"/>
          <p:cNvSpPr txBox="1"/>
          <p:nvPr/>
        </p:nvSpPr>
        <p:spPr>
          <a:xfrm>
            <a:off x="1043608" y="3215030"/>
            <a:ext cx="608489" cy="108491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检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06" name="文本框 64"/>
          <p:cNvSpPr txBox="1"/>
          <p:nvPr/>
        </p:nvSpPr>
        <p:spPr>
          <a:xfrm>
            <a:off x="3640642" y="3215030"/>
            <a:ext cx="566811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确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08" name="文本框 64"/>
          <p:cNvSpPr txBox="1"/>
          <p:nvPr/>
        </p:nvSpPr>
        <p:spPr>
          <a:xfrm>
            <a:off x="4932040" y="3171564"/>
            <a:ext cx="608488" cy="108491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误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10" name="文本框 64"/>
          <p:cNvSpPr txBox="1"/>
          <p:nvPr/>
        </p:nvSpPr>
        <p:spPr>
          <a:xfrm>
            <a:off x="6088914" y="3215030"/>
            <a:ext cx="608489" cy="108491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途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12" name="文本框 64"/>
          <p:cNvSpPr txBox="1"/>
          <p:nvPr/>
        </p:nvSpPr>
        <p:spPr>
          <a:xfrm>
            <a:off x="7385058" y="3215030"/>
            <a:ext cx="854291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陌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9" name="组合 7"/>
          <p:cNvGrpSpPr/>
          <p:nvPr/>
        </p:nvGrpSpPr>
        <p:grpSpPr>
          <a:xfrm>
            <a:off x="7236296" y="1497166"/>
            <a:ext cx="1029163" cy="1085656"/>
            <a:chOff x="2437" y="2032"/>
            <a:chExt cx="1244" cy="1264"/>
          </a:xfrm>
        </p:grpSpPr>
        <p:sp>
          <p:nvSpPr>
            <p:cNvPr id="20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1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22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71" name="组合 7"/>
          <p:cNvGrpSpPr/>
          <p:nvPr/>
        </p:nvGrpSpPr>
        <p:grpSpPr>
          <a:xfrm>
            <a:off x="971600" y="3214286"/>
            <a:ext cx="1029163" cy="1085656"/>
            <a:chOff x="2437" y="2032"/>
            <a:chExt cx="1244" cy="1264"/>
          </a:xfrm>
        </p:grpSpPr>
        <p:sp>
          <p:nvSpPr>
            <p:cNvPr id="72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73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74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75" name="组合 7"/>
          <p:cNvGrpSpPr/>
          <p:nvPr/>
        </p:nvGrpSpPr>
        <p:grpSpPr>
          <a:xfrm>
            <a:off x="3568634" y="3214286"/>
            <a:ext cx="1029163" cy="1085656"/>
            <a:chOff x="2437" y="2032"/>
            <a:chExt cx="1244" cy="1264"/>
          </a:xfrm>
        </p:grpSpPr>
        <p:sp>
          <p:nvSpPr>
            <p:cNvPr id="76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77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78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79" name="组合 7"/>
          <p:cNvGrpSpPr/>
          <p:nvPr/>
        </p:nvGrpSpPr>
        <p:grpSpPr>
          <a:xfrm>
            <a:off x="4864778" y="3214286"/>
            <a:ext cx="1029990" cy="1086515"/>
            <a:chOff x="2437" y="2032"/>
            <a:chExt cx="1245" cy="1265"/>
          </a:xfrm>
        </p:grpSpPr>
        <p:sp>
          <p:nvSpPr>
            <p:cNvPr id="80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81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82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83" name="组合 7"/>
          <p:cNvGrpSpPr/>
          <p:nvPr/>
        </p:nvGrpSpPr>
        <p:grpSpPr>
          <a:xfrm>
            <a:off x="6088914" y="3214286"/>
            <a:ext cx="1029163" cy="1085656"/>
            <a:chOff x="2437" y="2032"/>
            <a:chExt cx="1244" cy="1264"/>
          </a:xfrm>
        </p:grpSpPr>
        <p:sp>
          <p:nvSpPr>
            <p:cNvPr id="84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85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86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87" name="组合 7"/>
          <p:cNvGrpSpPr/>
          <p:nvPr/>
        </p:nvGrpSpPr>
        <p:grpSpPr>
          <a:xfrm>
            <a:off x="7313050" y="3214286"/>
            <a:ext cx="1029163" cy="1085656"/>
            <a:chOff x="2437" y="2032"/>
            <a:chExt cx="1244" cy="1264"/>
          </a:xfrm>
        </p:grpSpPr>
        <p:sp>
          <p:nvSpPr>
            <p:cNvPr id="88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89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90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91" name="组合 7"/>
          <p:cNvGrpSpPr/>
          <p:nvPr/>
        </p:nvGrpSpPr>
        <p:grpSpPr>
          <a:xfrm>
            <a:off x="6012160" y="1497166"/>
            <a:ext cx="1029163" cy="1085656"/>
            <a:chOff x="2437" y="2032"/>
            <a:chExt cx="1244" cy="1264"/>
          </a:xfrm>
        </p:grpSpPr>
        <p:sp>
          <p:nvSpPr>
            <p:cNvPr id="92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93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94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95" name="组合 7"/>
          <p:cNvGrpSpPr/>
          <p:nvPr/>
        </p:nvGrpSpPr>
        <p:grpSpPr>
          <a:xfrm>
            <a:off x="4788024" y="1491630"/>
            <a:ext cx="1029163" cy="1085656"/>
            <a:chOff x="2437" y="2032"/>
            <a:chExt cx="1244" cy="1264"/>
          </a:xfrm>
        </p:grpSpPr>
        <p:sp>
          <p:nvSpPr>
            <p:cNvPr id="96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97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98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99" name="组合 7"/>
          <p:cNvGrpSpPr/>
          <p:nvPr/>
        </p:nvGrpSpPr>
        <p:grpSpPr>
          <a:xfrm>
            <a:off x="3491880" y="1491630"/>
            <a:ext cx="1029163" cy="1085656"/>
            <a:chOff x="2437" y="2032"/>
            <a:chExt cx="1244" cy="1264"/>
          </a:xfrm>
        </p:grpSpPr>
        <p:sp>
          <p:nvSpPr>
            <p:cNvPr id="100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01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02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103" name="组合 7"/>
          <p:cNvGrpSpPr/>
          <p:nvPr/>
        </p:nvGrpSpPr>
        <p:grpSpPr>
          <a:xfrm>
            <a:off x="2267744" y="1491630"/>
            <a:ext cx="1029163" cy="1085656"/>
            <a:chOff x="2437" y="2032"/>
            <a:chExt cx="1244" cy="1264"/>
          </a:xfrm>
        </p:grpSpPr>
        <p:sp>
          <p:nvSpPr>
            <p:cNvPr id="104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05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06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107" name="组合 7"/>
          <p:cNvGrpSpPr/>
          <p:nvPr/>
        </p:nvGrpSpPr>
        <p:grpSpPr>
          <a:xfrm>
            <a:off x="971600" y="1496422"/>
            <a:ext cx="1029163" cy="1085656"/>
            <a:chOff x="2437" y="2032"/>
            <a:chExt cx="1244" cy="1264"/>
          </a:xfrm>
        </p:grpSpPr>
        <p:sp>
          <p:nvSpPr>
            <p:cNvPr id="108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09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10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67" name="TextBox 11">
            <a:hlinkClick r:id="rId1" action="ppaction://hlinkfile"/>
          </p:cNvPr>
          <p:cNvSpPr txBox="1">
            <a:spLocks noChangeArrowheads="1"/>
          </p:cNvSpPr>
          <p:nvPr/>
        </p:nvSpPr>
        <p:spPr bwMode="auto">
          <a:xfrm>
            <a:off x="251520" y="430190"/>
            <a:ext cx="1121491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我会写</a:t>
            </a:r>
            <a:endParaRPr lang="zh-CN" altLang="en-US" sz="2400" b="1" dirty="0"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8" name="图片 6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57708">
            <a:off x="1462256" y="462750"/>
            <a:ext cx="335134" cy="472337"/>
          </a:xfrm>
          <a:prstGeom prst="rect">
            <a:avLst/>
          </a:prstGeom>
        </p:spPr>
      </p:pic>
      <p:sp>
        <p:nvSpPr>
          <p:cNvPr id="69" name="矩形 68"/>
          <p:cNvSpPr/>
          <p:nvPr/>
        </p:nvSpPr>
        <p:spPr>
          <a:xfrm>
            <a:off x="1288511" y="498205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0" name="矩形 69"/>
          <p:cNvSpPr/>
          <p:nvPr/>
        </p:nvSpPr>
        <p:spPr>
          <a:xfrm>
            <a:off x="271889" y="523639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1" name="文本框 64"/>
          <p:cNvSpPr txBox="1"/>
          <p:nvPr/>
        </p:nvSpPr>
        <p:spPr>
          <a:xfrm>
            <a:off x="2390709" y="3193321"/>
            <a:ext cx="854291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查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2" name="组合 7"/>
          <p:cNvGrpSpPr/>
          <p:nvPr/>
        </p:nvGrpSpPr>
        <p:grpSpPr>
          <a:xfrm>
            <a:off x="2318701" y="3192577"/>
            <a:ext cx="1029163" cy="1085656"/>
            <a:chOff x="2437" y="2032"/>
            <a:chExt cx="1244" cy="1264"/>
          </a:xfrm>
        </p:grpSpPr>
        <p:sp>
          <p:nvSpPr>
            <p:cNvPr id="63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64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65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2" name="TextBox 1"/>
          <p:cNvSpPr txBox="1"/>
          <p:nvPr/>
        </p:nvSpPr>
        <p:spPr>
          <a:xfrm>
            <a:off x="1008270" y="1006433"/>
            <a:ext cx="79361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汉语拼音" panose="020B0604020202020204" pitchFamily="34" charset="0"/>
                <a:cs typeface="汉语拼音" panose="020B0604020202020204" pitchFamily="34" charset="0"/>
              </a:rPr>
              <a:t> </a:t>
            </a:r>
            <a:r>
              <a:rPr lang="en-US" altLang="zh-CN" sz="2800" dirty="0" err="1">
                <a:latin typeface="汉语拼音" panose="020B0604020202020204" pitchFamily="34" charset="0"/>
                <a:cs typeface="汉语拼音" panose="020B0604020202020204" pitchFamily="34" charset="0"/>
              </a:rPr>
              <a:t>mì</a:t>
            </a:r>
            <a:r>
              <a:rPr lang="en-US" altLang="zh-CN" sz="2800" dirty="0">
                <a:latin typeface="汉语拼音" panose="020B0604020202020204" pitchFamily="34" charset="0"/>
                <a:cs typeface="汉语拼音" panose="020B0604020202020204" pitchFamily="34" charset="0"/>
              </a:rPr>
              <a:t> </a:t>
            </a:r>
            <a:r>
              <a:rPr lang="en-US" altLang="zh-CN" sz="2800" dirty="0" smtClean="0">
                <a:latin typeface="汉语拼音" panose="020B0604020202020204" pitchFamily="34" charset="0"/>
                <a:cs typeface="汉语拼音" panose="020B0604020202020204" pitchFamily="34" charset="0"/>
              </a:rPr>
              <a:t>       </a:t>
            </a:r>
            <a:r>
              <a:rPr lang="en-US" altLang="zh-CN" sz="2800" dirty="0" err="1" smtClean="0">
                <a:latin typeface="汉语拼音" panose="020B0604020202020204" pitchFamily="34" charset="0"/>
                <a:cs typeface="汉语拼音" panose="020B0604020202020204" pitchFamily="34" charset="0"/>
              </a:rPr>
              <a:t>fēng</a:t>
            </a:r>
            <a:r>
              <a:rPr lang="en-US" altLang="zh-CN" sz="2800" dirty="0" smtClean="0">
                <a:latin typeface="汉语拼音" panose="020B0604020202020204" pitchFamily="34" charset="0"/>
                <a:cs typeface="汉语拼音" panose="020B0604020202020204" pitchFamily="34" charset="0"/>
              </a:rPr>
              <a:t>     </a:t>
            </a:r>
            <a:r>
              <a:rPr lang="en-US" altLang="zh-CN" sz="2800" dirty="0" err="1">
                <a:latin typeface="汉语拼音" panose="020B0604020202020204" pitchFamily="34" charset="0"/>
                <a:cs typeface="汉语拼音" panose="020B0604020202020204" pitchFamily="34" charset="0"/>
              </a:rPr>
              <a:t>biàn</a:t>
            </a:r>
            <a:r>
              <a:rPr lang="en-US" altLang="zh-CN" sz="2800" dirty="0">
                <a:latin typeface="汉语拼音" panose="020B0604020202020204" pitchFamily="34" charset="0"/>
                <a:cs typeface="汉语拼音" panose="020B0604020202020204" pitchFamily="34" charset="0"/>
              </a:rPr>
              <a:t>  </a:t>
            </a:r>
            <a:r>
              <a:rPr lang="en-US" altLang="zh-CN" sz="2800" dirty="0" smtClean="0">
                <a:latin typeface="汉语拼音" panose="020B0604020202020204" pitchFamily="34" charset="0"/>
                <a:cs typeface="汉语拼音" panose="020B0604020202020204" pitchFamily="34" charset="0"/>
              </a:rPr>
              <a:t>     </a:t>
            </a:r>
            <a:r>
              <a:rPr lang="en-US" altLang="zh-CN" sz="2800" dirty="0" err="1" smtClean="0">
                <a:latin typeface="汉语拼音" panose="020B0604020202020204" pitchFamily="34" charset="0"/>
                <a:cs typeface="汉语拼音" panose="020B0604020202020204" pitchFamily="34" charset="0"/>
              </a:rPr>
              <a:t>zǔ</a:t>
            </a:r>
            <a:r>
              <a:rPr lang="en-US" altLang="zh-CN" sz="2800" dirty="0" smtClean="0">
                <a:latin typeface="汉语拼音" panose="020B0604020202020204" pitchFamily="34" charset="0"/>
                <a:cs typeface="汉语拼音" panose="020B0604020202020204" pitchFamily="34" charset="0"/>
              </a:rPr>
              <a:t>      </a:t>
            </a:r>
            <a:r>
              <a:rPr lang="en-US" altLang="zh-CN" sz="2800" dirty="0" err="1" smtClean="0">
                <a:latin typeface="汉语拼音" panose="020B0604020202020204" pitchFamily="34" charset="0"/>
                <a:cs typeface="汉语拼音" panose="020B0604020202020204" pitchFamily="34" charset="0"/>
              </a:rPr>
              <a:t>kuà</a:t>
            </a:r>
            <a:r>
              <a:rPr lang="en-US" altLang="zh-CN" sz="2800" dirty="0" smtClean="0">
                <a:latin typeface="汉语拼音" panose="020B0604020202020204" pitchFamily="34" charset="0"/>
                <a:cs typeface="汉语拼音" panose="020B0604020202020204" pitchFamily="34" charset="0"/>
              </a:rPr>
              <a:t>      </a:t>
            </a:r>
            <a:r>
              <a:rPr lang="en-US" altLang="zh-CN" sz="2800" dirty="0" err="1">
                <a:latin typeface="汉语拼音" panose="020B0604020202020204" pitchFamily="34" charset="0"/>
                <a:cs typeface="汉语拼音" panose="020B0604020202020204" pitchFamily="34" charset="0"/>
              </a:rPr>
              <a:t>kuò</a:t>
            </a:r>
            <a:endParaRPr lang="en-US" altLang="zh-CN" sz="2800" dirty="0" smtClean="0"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111" name="TextBox 110"/>
          <p:cNvSpPr txBox="1"/>
          <p:nvPr/>
        </p:nvSpPr>
        <p:spPr>
          <a:xfrm>
            <a:off x="971600" y="2624594"/>
            <a:ext cx="79361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汉语拼音" panose="020B0604020202020204" pitchFamily="34" charset="0"/>
                <a:cs typeface="汉语拼音" panose="020B0604020202020204" pitchFamily="34" charset="0"/>
              </a:rPr>
              <a:t> </a:t>
            </a:r>
            <a:r>
              <a:rPr lang="en-US" altLang="zh-CN" sz="2800" dirty="0" err="1">
                <a:latin typeface="汉语拼音" panose="020B0604020202020204" pitchFamily="34" charset="0"/>
                <a:cs typeface="汉语拼音" panose="020B0604020202020204" pitchFamily="34" charset="0"/>
              </a:rPr>
              <a:t>jiǎn</a:t>
            </a:r>
            <a:r>
              <a:rPr lang="en-US" altLang="zh-CN" sz="2800" dirty="0">
                <a:latin typeface="汉语拼音" panose="020B0604020202020204" pitchFamily="34" charset="0"/>
                <a:cs typeface="汉语拼音" panose="020B0604020202020204" pitchFamily="34" charset="0"/>
              </a:rPr>
              <a:t> </a:t>
            </a:r>
            <a:r>
              <a:rPr lang="en-US" altLang="zh-CN" sz="2800" dirty="0" smtClean="0">
                <a:latin typeface="汉语拼音" panose="020B0604020202020204" pitchFamily="34" charset="0"/>
                <a:cs typeface="汉语拼音" panose="020B0604020202020204" pitchFamily="34" charset="0"/>
              </a:rPr>
              <a:t>      </a:t>
            </a:r>
            <a:r>
              <a:rPr lang="en-US" altLang="zh-CN" sz="2800" dirty="0" err="1" smtClean="0">
                <a:latin typeface="汉语拼音" panose="020B0604020202020204" pitchFamily="34" charset="0"/>
                <a:cs typeface="汉语拼音" panose="020B0604020202020204" pitchFamily="34" charset="0"/>
              </a:rPr>
              <a:t>chá</a:t>
            </a:r>
            <a:r>
              <a:rPr lang="en-US" altLang="zh-CN" sz="2800" dirty="0" smtClean="0">
                <a:latin typeface="汉语拼音" panose="020B0604020202020204" pitchFamily="34" charset="0"/>
                <a:cs typeface="汉语拼音" panose="020B0604020202020204" pitchFamily="34" charset="0"/>
              </a:rPr>
              <a:t>      </a:t>
            </a:r>
            <a:r>
              <a:rPr lang="en-US" altLang="zh-CN" sz="2800" dirty="0" err="1" smtClean="0">
                <a:latin typeface="汉语拼音" panose="020B0604020202020204" pitchFamily="34" charset="0"/>
                <a:cs typeface="汉语拼音" panose="020B0604020202020204" pitchFamily="34" charset="0"/>
              </a:rPr>
              <a:t>què</a:t>
            </a:r>
            <a:r>
              <a:rPr lang="en-US" altLang="zh-CN" sz="2800" dirty="0" smtClean="0">
                <a:latin typeface="汉语拼音" panose="020B0604020202020204" pitchFamily="34" charset="0"/>
                <a:cs typeface="汉语拼音" panose="020B0604020202020204" pitchFamily="34" charset="0"/>
              </a:rPr>
              <a:t>        </a:t>
            </a:r>
            <a:r>
              <a:rPr lang="en-US" altLang="zh-CN" sz="2800" dirty="0" err="1" smtClean="0">
                <a:latin typeface="汉语拼音" panose="020B0604020202020204" pitchFamily="34" charset="0"/>
                <a:cs typeface="汉语拼音" panose="020B0604020202020204" pitchFamily="34" charset="0"/>
              </a:rPr>
              <a:t>wù</a:t>
            </a:r>
            <a:r>
              <a:rPr lang="en-US" altLang="zh-CN" sz="2800" dirty="0" smtClean="0">
                <a:latin typeface="汉语拼音" panose="020B0604020202020204" pitchFamily="34" charset="0"/>
                <a:cs typeface="汉语拼音" panose="020B0604020202020204" pitchFamily="34" charset="0"/>
              </a:rPr>
              <a:t>       </a:t>
            </a:r>
            <a:r>
              <a:rPr lang="en-US" altLang="zh-CN" sz="2800" dirty="0" err="1" smtClean="0">
                <a:latin typeface="汉语拼音" panose="020B0604020202020204" pitchFamily="34" charset="0"/>
                <a:cs typeface="汉语拼音" panose="020B0604020202020204" pitchFamily="34" charset="0"/>
              </a:rPr>
              <a:t>tú</a:t>
            </a:r>
            <a:r>
              <a:rPr lang="en-US" altLang="zh-CN" sz="2800" dirty="0" smtClean="0">
                <a:latin typeface="汉语拼音" panose="020B0604020202020204" pitchFamily="34" charset="0"/>
                <a:cs typeface="汉语拼音" panose="020B0604020202020204" pitchFamily="34" charset="0"/>
              </a:rPr>
              <a:t>       </a:t>
            </a:r>
            <a:r>
              <a:rPr lang="en-US" altLang="zh-CN" sz="2800" dirty="0" err="1">
                <a:latin typeface="汉语拼音" panose="020B0604020202020204" pitchFamily="34" charset="0"/>
                <a:cs typeface="汉语拼音" panose="020B0604020202020204" pitchFamily="34" charset="0"/>
              </a:rPr>
              <a:t>mò</a:t>
            </a:r>
            <a:endParaRPr lang="en-US" altLang="zh-CN" sz="2800" dirty="0" smtClean="0"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111" grpId="0"/>
      <p:bldP spid="111" grpId="1"/>
    </p:bldLst>
  </p:timing>
</p:sld>
</file>

<file path=ppt/tags/tag1.xml><?xml version="1.0" encoding="utf-8"?>
<p:tagLst xmlns:p="http://schemas.openxmlformats.org/presentationml/2006/main">
  <p:tag name="KSO_WPP_MARK_KEY" val="0017314f-7906-4668-bb38-9a98c5178508"/>
  <p:tag name="COMMONDATA" val="eyJoZGlkIjoiMDUzMmRhYzhkNzM3Y2ZlODExZjhhYzliMDJjYzA0ZGIifQ=="/>
</p:tagLst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3402</Words>
  <Application>WPS 演示</Application>
  <PresentationFormat>全屏显示(16:9)</PresentationFormat>
  <Paragraphs>424</Paragraphs>
  <Slides>49</Slides>
  <Notes>12</Notes>
  <HiddenSlides>0</HiddenSlides>
  <MMClips>0</MMClips>
  <ScaleCrop>false</ScaleCrop>
  <HeadingPairs>
    <vt:vector size="6" baseType="variant">
      <vt:variant>
        <vt:lpstr>已用的字体</vt:lpstr>
      </vt:variant>
      <vt:variant>
        <vt:i4>21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49</vt:i4>
      </vt:variant>
    </vt:vector>
  </HeadingPairs>
  <TitlesOfParts>
    <vt:vector size="71" baseType="lpstr">
      <vt:lpstr>Arial</vt:lpstr>
      <vt:lpstr>宋体</vt:lpstr>
      <vt:lpstr>Wingdings</vt:lpstr>
      <vt:lpstr>Heiti SC Light</vt:lpstr>
      <vt:lpstr>微软雅黑</vt:lpstr>
      <vt:lpstr>楷体</vt:lpstr>
      <vt:lpstr>Kaiti SC</vt:lpstr>
      <vt:lpstr>幼圆</vt:lpstr>
      <vt:lpstr>汉语拼音</vt:lpstr>
      <vt:lpstr>黑体</vt:lpstr>
      <vt:lpstr>Times New Roman</vt:lpstr>
      <vt:lpstr>Impact</vt:lpstr>
      <vt:lpstr>Calibri</vt:lpstr>
      <vt:lpstr>Arial Unicode MS</vt:lpstr>
      <vt:lpstr>新宋体</vt:lpstr>
      <vt:lpstr>华文楷体</vt:lpstr>
      <vt:lpstr>迷你简毡笔黑</vt:lpstr>
      <vt:lpstr>Songti SC</vt:lpstr>
      <vt:lpstr>Heiti SC Medium</vt:lpstr>
      <vt:lpstr>楷体_GB2312</vt:lpstr>
      <vt:lpstr>Xingkai SC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Rocket Girls</cp:lastModifiedBy>
  <cp:revision>98</cp:revision>
  <dcterms:created xsi:type="dcterms:W3CDTF">2017-03-17T02:28:00Z</dcterms:created>
  <dcterms:modified xsi:type="dcterms:W3CDTF">2022-12-30T16:22:25Z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2052-11.1.0.12980</vt:lpwstr>
  </property>
  <property fmtid="{D5CDD505-2E9C-101B-9397-08002B2CF9AE}" pid="3" name="ICV">
    <vt:lpwstr>F9A9BC9A6DE943B89EE6564D85750D91</vt:lpwstr>
  </property>
</Properties>
</file>