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6"/>
  </p:handoutMasterIdLst>
  <p:sldIdLst>
    <p:sldId id="323" r:id="rId3"/>
    <p:sldId id="523" r:id="rId5"/>
    <p:sldId id="1042" r:id="rId6"/>
    <p:sldId id="1003" r:id="rId7"/>
    <p:sldId id="1077" r:id="rId8"/>
    <p:sldId id="1011" r:id="rId9"/>
    <p:sldId id="996" r:id="rId10"/>
    <p:sldId id="1006" r:id="rId11"/>
    <p:sldId id="991" r:id="rId12"/>
    <p:sldId id="1080" r:id="rId13"/>
    <p:sldId id="1013" r:id="rId14"/>
    <p:sldId id="928" r:id="rId15"/>
    <p:sldId id="1086" r:id="rId16"/>
    <p:sldId id="1087" r:id="rId17"/>
    <p:sldId id="1088" r:id="rId18"/>
    <p:sldId id="1092" r:id="rId19"/>
    <p:sldId id="1089" r:id="rId20"/>
    <p:sldId id="1090" r:id="rId21"/>
    <p:sldId id="1109" r:id="rId22"/>
    <p:sldId id="1093" r:id="rId23"/>
    <p:sldId id="1094" r:id="rId24"/>
    <p:sldId id="1095" r:id="rId25"/>
    <p:sldId id="1108" r:id="rId26"/>
    <p:sldId id="1107" r:id="rId27"/>
    <p:sldId id="1096" r:id="rId28"/>
    <p:sldId id="1097" r:id="rId29"/>
    <p:sldId id="1098" r:id="rId30"/>
    <p:sldId id="1099" r:id="rId31"/>
    <p:sldId id="1100" r:id="rId32"/>
    <p:sldId id="1106" r:id="rId33"/>
    <p:sldId id="1102" r:id="rId34"/>
    <p:sldId id="1103" r:id="rId35"/>
  </p:sldIdLst>
  <p:sldSz cx="9144000" cy="5143500" type="screen16x9"/>
  <p:notesSz cx="6858000" cy="9144000"/>
  <p:embeddedFontLst>
    <p:embeddedFont>
      <p:font typeface="微软雅黑" panose="020B0503020204020204" charset="-122"/>
      <p:regular r:id="rId40"/>
    </p:embeddedFont>
    <p:embeddedFont>
      <p:font typeface="楷体" panose="02010609060101010101" pitchFamily="49" charset="-122"/>
      <p:regular r:id="rId41"/>
    </p:embeddedFont>
    <p:embeddedFont>
      <p:font typeface="幼圆" panose="02010509060101010101" pitchFamily="49" charset="-122"/>
      <p:regular r:id="rId42"/>
    </p:embeddedFont>
    <p:embeddedFont>
      <p:font typeface="黑体" panose="02010609060101010101" pitchFamily="49" charset="-122"/>
      <p:regular r:id="rId43"/>
    </p:embeddedFont>
    <p:embeddedFont>
      <p:font typeface="Calibri" panose="020F0502020204030204" charset="0"/>
      <p:regular r:id="rId44"/>
      <p:bold r:id="rId45"/>
      <p:italic r:id="rId46"/>
      <p:boldItalic r:id="rId47"/>
    </p:embeddedFont>
  </p:embeddedFontLst>
  <p:custDataLst>
    <p:tags r:id="rId4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EFCDE"/>
    <a:srgbClr val="0066FF"/>
    <a:srgbClr val="A38302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80" d="100"/>
          <a:sy n="80" d="100"/>
        </p:scale>
        <p:origin x="-1320" y="-618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gs" Target="tags/tag1.xml"/><Relationship Id="rId47" Type="http://schemas.openxmlformats.org/officeDocument/2006/relationships/font" Target="fonts/font8.fntdata"/><Relationship Id="rId46" Type="http://schemas.openxmlformats.org/officeDocument/2006/relationships/font" Target="fonts/font7.fntdata"/><Relationship Id="rId45" Type="http://schemas.openxmlformats.org/officeDocument/2006/relationships/font" Target="fonts/font6.fntdata"/><Relationship Id="rId44" Type="http://schemas.openxmlformats.org/officeDocument/2006/relationships/font" Target="fonts/font5.fntdata"/><Relationship Id="rId43" Type="http://schemas.openxmlformats.org/officeDocument/2006/relationships/font" Target="fonts/font4.fntdata"/><Relationship Id="rId42" Type="http://schemas.openxmlformats.org/officeDocument/2006/relationships/font" Target="fonts/font3.fntdata"/><Relationship Id="rId41" Type="http://schemas.openxmlformats.org/officeDocument/2006/relationships/font" Target="fonts/font2.fntdata"/><Relationship Id="rId40" Type="http://schemas.openxmlformats.org/officeDocument/2006/relationships/font" Target="fonts/font1.fntdata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BC15DB-26BB-4314-BBFF-E12A0289D079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FD87924-2F5B-4E8C-A348-21C7E6624AE7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CN" sz="2400" dirty="0" smtClean="0">
              <a:solidFill>
                <a:srgbClr val="FF0000"/>
              </a:solidFill>
            </a:rPr>
            <a:t>样子</a:t>
          </a:r>
          <a:r>
            <a:rPr lang="zh-CN" sz="1800" dirty="0" smtClean="0"/>
            <a:t>　　　</a:t>
          </a:r>
          <a:endParaRPr lang="en-US" sz="1800" dirty="0"/>
        </a:p>
      </dgm:t>
    </dgm:pt>
    <dgm:pt modelId="{63515186-D100-4767-8508-38D210CDABCA}" cxnId="{195F6D6F-CC83-4E92-A785-6EC11931CFA8}" type="parTrans">
      <dgm:prSet/>
      <dgm:spPr/>
      <dgm:t>
        <a:bodyPr/>
        <a:lstStyle/>
        <a:p>
          <a:endParaRPr lang="zh-CN" altLang="en-US"/>
        </a:p>
      </dgm:t>
    </dgm:pt>
    <dgm:pt modelId="{5FC970E9-8B20-4E52-A573-6D0B130C9C8D}" cxnId="{195F6D6F-CC83-4E92-A785-6EC11931CFA8}" type="sibTrans">
      <dgm:prSet/>
      <dgm:spPr/>
      <dgm:t>
        <a:bodyPr/>
        <a:lstStyle/>
        <a:p>
          <a:endParaRPr lang="zh-CN" altLang="en-US"/>
        </a:p>
      </dgm:t>
    </dgm:pt>
    <dgm:pt modelId="{DE5E5311-1DC9-4B7B-A688-CFF8DAEC1529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CN" altLang="en-US" sz="2400" dirty="0" smtClean="0">
              <a:solidFill>
                <a:srgbClr val="FF0000"/>
              </a:solidFill>
            </a:rPr>
            <a:t>照料</a:t>
          </a:r>
          <a:endParaRPr lang="zh-CN" altLang="en-US" sz="2400" dirty="0">
            <a:solidFill>
              <a:srgbClr val="FF0000"/>
            </a:solidFill>
          </a:endParaRPr>
        </a:p>
      </dgm:t>
    </dgm:pt>
    <dgm:pt modelId="{B0AD3871-1759-4944-A88A-F7C21777CD2E}" cxnId="{05DDB95C-F951-41CB-A8B7-C4864AE80AEB}" type="parTrans">
      <dgm:prSet/>
      <dgm:spPr/>
      <dgm:t>
        <a:bodyPr/>
        <a:lstStyle/>
        <a:p>
          <a:endParaRPr lang="zh-CN" altLang="en-US"/>
        </a:p>
      </dgm:t>
    </dgm:pt>
    <dgm:pt modelId="{4D42542F-C9A3-4517-8936-A9684D9CD484}" cxnId="{05DDB95C-F951-41CB-A8B7-C4864AE80AEB}" type="sibTrans">
      <dgm:prSet/>
      <dgm:spPr/>
      <dgm:t>
        <a:bodyPr/>
        <a:lstStyle/>
        <a:p>
          <a:endParaRPr lang="zh-CN" altLang="en-US"/>
        </a:p>
      </dgm:t>
    </dgm:pt>
    <dgm:pt modelId="{1EA040B7-326C-4A7D-BE09-CC4BBF461387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CN" altLang="en-US" sz="2400" dirty="0" smtClean="0">
              <a:solidFill>
                <a:srgbClr val="FF0000"/>
              </a:solidFill>
            </a:rPr>
            <a:t>繁殖</a:t>
          </a:r>
          <a:r>
            <a:rPr lang="zh-CN" sz="1800" dirty="0" smtClean="0"/>
            <a:t> </a:t>
          </a:r>
          <a:endParaRPr lang="en-US" sz="1800" dirty="0"/>
        </a:p>
      </dgm:t>
    </dgm:pt>
    <dgm:pt modelId="{57170F9B-90C8-4387-8433-1657FEA2D9D4}" cxnId="{25C23AA1-6C75-4CF1-9E61-3A60560CA538}" type="parTrans">
      <dgm:prSet/>
      <dgm:spPr/>
      <dgm:t>
        <a:bodyPr/>
        <a:lstStyle/>
        <a:p>
          <a:endParaRPr lang="zh-CN" altLang="en-US"/>
        </a:p>
      </dgm:t>
    </dgm:pt>
    <dgm:pt modelId="{9B62FD1D-500C-408A-A55B-A4E65E0FDA11}" cxnId="{25C23AA1-6C75-4CF1-9E61-3A60560CA538}" type="sibTrans">
      <dgm:prSet/>
      <dgm:spPr/>
      <dgm:t>
        <a:bodyPr/>
        <a:lstStyle/>
        <a:p>
          <a:endParaRPr lang="zh-CN" altLang="en-US"/>
        </a:p>
      </dgm:t>
    </dgm:pt>
    <dgm:pt modelId="{57E3F94F-94F1-4723-A967-A3AAC028CB09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CN" altLang="en-US" sz="2400" dirty="0" smtClean="0">
              <a:solidFill>
                <a:srgbClr val="FF0000"/>
              </a:solidFill>
            </a:rPr>
            <a:t>脾气</a:t>
          </a:r>
          <a:endParaRPr lang="zh-CN" altLang="en-US" sz="2400" dirty="0">
            <a:solidFill>
              <a:srgbClr val="FF0000"/>
            </a:solidFill>
          </a:endParaRPr>
        </a:p>
      </dgm:t>
    </dgm:pt>
    <dgm:pt modelId="{0CAE30F1-4FA4-4FFB-B579-B978EC7AF2E0}" cxnId="{273939F5-5475-48F6-BD5D-CD3E89A49487}" type="parTrans">
      <dgm:prSet/>
      <dgm:spPr/>
      <dgm:t>
        <a:bodyPr/>
        <a:lstStyle/>
        <a:p>
          <a:endParaRPr lang="zh-CN" altLang="en-US"/>
        </a:p>
      </dgm:t>
    </dgm:pt>
    <dgm:pt modelId="{1305A4E4-4241-4152-A155-06851442C562}" cxnId="{273939F5-5475-48F6-BD5D-CD3E89A49487}" type="sibTrans">
      <dgm:prSet/>
      <dgm:spPr/>
      <dgm:t>
        <a:bodyPr/>
        <a:lstStyle/>
        <a:p>
          <a:endParaRPr lang="zh-CN" altLang="en-US"/>
        </a:p>
      </dgm:t>
    </dgm:pt>
    <dgm:pt modelId="{A46AFC89-5468-4929-A3E3-D3FB4DFB4FE4}" type="pres">
      <dgm:prSet presAssocID="{96BC15DB-26BB-4314-BBFF-E12A0289D07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4A7CA41-17E3-47DC-A861-DC3FEE83E2BF}" type="pres">
      <dgm:prSet presAssocID="{96BC15DB-26BB-4314-BBFF-E12A0289D079}" presName="wedge1" presStyleLbl="node1" presStyleIdx="0" presStyleCnt="4" custLinFactNeighborX="-4289" custLinFactNeighborY="4500"/>
      <dgm:spPr/>
      <dgm:t>
        <a:bodyPr/>
        <a:lstStyle/>
        <a:p>
          <a:endParaRPr lang="zh-CN" altLang="en-US"/>
        </a:p>
      </dgm:t>
    </dgm:pt>
    <dgm:pt modelId="{43C7501A-2852-4E28-8D4E-D8ACA03FEBC3}" type="pres">
      <dgm:prSet presAssocID="{96BC15DB-26BB-4314-BBFF-E12A0289D079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C9DCC0-FC96-4A1D-9E58-81A0A669EC2C}" type="pres">
      <dgm:prSet presAssocID="{96BC15DB-26BB-4314-BBFF-E12A0289D079}" presName="wedge2" presStyleLbl="node1" presStyleIdx="1" presStyleCnt="4"/>
      <dgm:spPr/>
      <dgm:t>
        <a:bodyPr/>
        <a:lstStyle/>
        <a:p>
          <a:endParaRPr lang="zh-CN" altLang="en-US"/>
        </a:p>
      </dgm:t>
    </dgm:pt>
    <dgm:pt modelId="{4FC3D579-7611-498C-A0E1-6F0C8E650D39}" type="pres">
      <dgm:prSet presAssocID="{96BC15DB-26BB-4314-BBFF-E12A0289D079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AD7E2A7-A919-448C-B212-05B9F232C72E}" type="pres">
      <dgm:prSet presAssocID="{96BC15DB-26BB-4314-BBFF-E12A0289D079}" presName="wedge3" presStyleLbl="node1" presStyleIdx="2" presStyleCnt="4"/>
      <dgm:spPr/>
      <dgm:t>
        <a:bodyPr/>
        <a:lstStyle/>
        <a:p>
          <a:endParaRPr lang="zh-CN" altLang="en-US"/>
        </a:p>
      </dgm:t>
    </dgm:pt>
    <dgm:pt modelId="{3357B276-0326-4BCA-9095-1B58BD3B86F6}" type="pres">
      <dgm:prSet presAssocID="{96BC15DB-26BB-4314-BBFF-E12A0289D079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8A97E0-4912-4905-839C-9746AC89C70A}" type="pres">
      <dgm:prSet presAssocID="{96BC15DB-26BB-4314-BBFF-E12A0289D079}" presName="wedge4" presStyleLbl="node1" presStyleIdx="3" presStyleCnt="4"/>
      <dgm:spPr/>
      <dgm:t>
        <a:bodyPr/>
        <a:lstStyle/>
        <a:p>
          <a:endParaRPr lang="zh-CN" altLang="en-US"/>
        </a:p>
      </dgm:t>
    </dgm:pt>
    <dgm:pt modelId="{03794F5A-2DBD-45FE-9549-D47CCD473EE3}" type="pres">
      <dgm:prSet presAssocID="{96BC15DB-26BB-4314-BBFF-E12A0289D079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35B7EE3-C4D6-4182-9FE9-CACD045EC077}" type="presOf" srcId="{57E3F94F-94F1-4723-A967-A3AAC028CB09}" destId="{708A97E0-4912-4905-839C-9746AC89C70A}" srcOrd="0" destOrd="0" presId="urn:microsoft.com/office/officeart/2005/8/layout/chart3"/>
    <dgm:cxn modelId="{1E2BECB1-FF4C-4951-A844-1F581AA7BB22}" type="presOf" srcId="{96BC15DB-26BB-4314-BBFF-E12A0289D079}" destId="{A46AFC89-5468-4929-A3E3-D3FB4DFB4FE4}" srcOrd="0" destOrd="0" presId="urn:microsoft.com/office/officeart/2005/8/layout/chart3"/>
    <dgm:cxn modelId="{195F6D6F-CC83-4E92-A785-6EC11931CFA8}" srcId="{96BC15DB-26BB-4314-BBFF-E12A0289D079}" destId="{BFD87924-2F5B-4E8C-A348-21C7E6624AE7}" srcOrd="0" destOrd="0" parTransId="{63515186-D100-4767-8508-38D210CDABCA}" sibTransId="{5FC970E9-8B20-4E52-A573-6D0B130C9C8D}"/>
    <dgm:cxn modelId="{05DDB95C-F951-41CB-A8B7-C4864AE80AEB}" srcId="{96BC15DB-26BB-4314-BBFF-E12A0289D079}" destId="{DE5E5311-1DC9-4B7B-A688-CFF8DAEC1529}" srcOrd="1" destOrd="0" parTransId="{B0AD3871-1759-4944-A88A-F7C21777CD2E}" sibTransId="{4D42542F-C9A3-4517-8936-A9684D9CD484}"/>
    <dgm:cxn modelId="{760EF67A-93C1-4661-8DF7-BFE5BDEFA486}" type="presOf" srcId="{DE5E5311-1DC9-4B7B-A688-CFF8DAEC1529}" destId="{36C9DCC0-FC96-4A1D-9E58-81A0A669EC2C}" srcOrd="0" destOrd="0" presId="urn:microsoft.com/office/officeart/2005/8/layout/chart3"/>
    <dgm:cxn modelId="{73C28E5E-2EDA-449F-B8EF-CD7B93C58B9D}" type="presOf" srcId="{BFD87924-2F5B-4E8C-A348-21C7E6624AE7}" destId="{43C7501A-2852-4E28-8D4E-D8ACA03FEBC3}" srcOrd="1" destOrd="0" presId="urn:microsoft.com/office/officeart/2005/8/layout/chart3"/>
    <dgm:cxn modelId="{25C23AA1-6C75-4CF1-9E61-3A60560CA538}" srcId="{96BC15DB-26BB-4314-BBFF-E12A0289D079}" destId="{1EA040B7-326C-4A7D-BE09-CC4BBF461387}" srcOrd="2" destOrd="0" parTransId="{57170F9B-90C8-4387-8433-1657FEA2D9D4}" sibTransId="{9B62FD1D-500C-408A-A55B-A4E65E0FDA11}"/>
    <dgm:cxn modelId="{63D01C4D-FC0C-47C5-BCE9-78BFD18CB658}" type="presOf" srcId="{57E3F94F-94F1-4723-A967-A3AAC028CB09}" destId="{03794F5A-2DBD-45FE-9549-D47CCD473EE3}" srcOrd="1" destOrd="0" presId="urn:microsoft.com/office/officeart/2005/8/layout/chart3"/>
    <dgm:cxn modelId="{CEEA2FC4-F4B1-4209-92DA-9E721749D37F}" type="presOf" srcId="{1EA040B7-326C-4A7D-BE09-CC4BBF461387}" destId="{3357B276-0326-4BCA-9095-1B58BD3B86F6}" srcOrd="1" destOrd="0" presId="urn:microsoft.com/office/officeart/2005/8/layout/chart3"/>
    <dgm:cxn modelId="{597421C4-CC53-457F-B3F0-97EC4B6AA4A4}" type="presOf" srcId="{BFD87924-2F5B-4E8C-A348-21C7E6624AE7}" destId="{54A7CA41-17E3-47DC-A861-DC3FEE83E2BF}" srcOrd="0" destOrd="0" presId="urn:microsoft.com/office/officeart/2005/8/layout/chart3"/>
    <dgm:cxn modelId="{B3EF58B3-62B3-4359-AC41-DD4CEEBFE97A}" type="presOf" srcId="{1EA040B7-326C-4A7D-BE09-CC4BBF461387}" destId="{6AD7E2A7-A919-448C-B212-05B9F232C72E}" srcOrd="0" destOrd="0" presId="urn:microsoft.com/office/officeart/2005/8/layout/chart3"/>
    <dgm:cxn modelId="{A5B8B6BD-4AD4-41AC-898F-03F2A1D11F34}" type="presOf" srcId="{DE5E5311-1DC9-4B7B-A688-CFF8DAEC1529}" destId="{4FC3D579-7611-498C-A0E1-6F0C8E650D39}" srcOrd="1" destOrd="0" presId="urn:microsoft.com/office/officeart/2005/8/layout/chart3"/>
    <dgm:cxn modelId="{273939F5-5475-48F6-BD5D-CD3E89A49487}" srcId="{96BC15DB-26BB-4314-BBFF-E12A0289D079}" destId="{57E3F94F-94F1-4723-A967-A3AAC028CB09}" srcOrd="3" destOrd="0" parTransId="{0CAE30F1-4FA4-4FFB-B579-B978EC7AF2E0}" sibTransId="{1305A4E4-4241-4152-A155-06851442C562}"/>
    <dgm:cxn modelId="{5FBF5030-502E-4B83-BF4F-39A60137C374}" type="presParOf" srcId="{A46AFC89-5468-4929-A3E3-D3FB4DFB4FE4}" destId="{54A7CA41-17E3-47DC-A861-DC3FEE83E2BF}" srcOrd="0" destOrd="0" presId="urn:microsoft.com/office/officeart/2005/8/layout/chart3"/>
    <dgm:cxn modelId="{E06493A6-BE75-44DB-8FA0-1E7AE382465B}" type="presParOf" srcId="{A46AFC89-5468-4929-A3E3-D3FB4DFB4FE4}" destId="{43C7501A-2852-4E28-8D4E-D8ACA03FEBC3}" srcOrd="1" destOrd="0" presId="urn:microsoft.com/office/officeart/2005/8/layout/chart3"/>
    <dgm:cxn modelId="{9D7C7035-A2C0-4AE6-9338-9D9C7DEA8C0D}" type="presParOf" srcId="{A46AFC89-5468-4929-A3E3-D3FB4DFB4FE4}" destId="{36C9DCC0-FC96-4A1D-9E58-81A0A669EC2C}" srcOrd="2" destOrd="0" presId="urn:microsoft.com/office/officeart/2005/8/layout/chart3"/>
    <dgm:cxn modelId="{9DCBE63F-9B12-4920-A898-A0E98E82FA46}" type="presParOf" srcId="{A46AFC89-5468-4929-A3E3-D3FB4DFB4FE4}" destId="{4FC3D579-7611-498C-A0E1-6F0C8E650D39}" srcOrd="3" destOrd="0" presId="urn:microsoft.com/office/officeart/2005/8/layout/chart3"/>
    <dgm:cxn modelId="{41DDBC64-F24B-419B-90F7-1D768244D3B4}" type="presParOf" srcId="{A46AFC89-5468-4929-A3E3-D3FB4DFB4FE4}" destId="{6AD7E2A7-A919-448C-B212-05B9F232C72E}" srcOrd="4" destOrd="0" presId="urn:microsoft.com/office/officeart/2005/8/layout/chart3"/>
    <dgm:cxn modelId="{11512FEC-E5FB-4DFE-A224-A4074B39AF63}" type="presParOf" srcId="{A46AFC89-5468-4929-A3E3-D3FB4DFB4FE4}" destId="{3357B276-0326-4BCA-9095-1B58BD3B86F6}" srcOrd="5" destOrd="0" presId="urn:microsoft.com/office/officeart/2005/8/layout/chart3"/>
    <dgm:cxn modelId="{2BCF44DF-9F2F-441C-9BEC-5D5CC40AE654}" type="presParOf" srcId="{A46AFC89-5468-4929-A3E3-D3FB4DFB4FE4}" destId="{708A97E0-4912-4905-839C-9746AC89C70A}" srcOrd="6" destOrd="0" presId="urn:microsoft.com/office/officeart/2005/8/layout/chart3"/>
    <dgm:cxn modelId="{8D4C8CC8-68F4-4907-9D0D-156895E317ED}" type="presParOf" srcId="{A46AFC89-5468-4929-A3E3-D3FB4DFB4FE4}" destId="{03794F5A-2DBD-45FE-9549-D47CCD473EE3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279576-D93A-4880-AC47-ED0C4F0A085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72D24E9-2ED6-4760-84DC-778E33F24E57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rtl="0"/>
          <a:r>
            <a: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rPr>
            <a:t>才长大的小虾：通体透明</a:t>
          </a:r>
          <a:endParaRPr lang="zh-CN" altLang="en-US" sz="2800" dirty="0">
            <a:solidFill>
              <a:srgbClr val="FF0000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A2B6B1BD-DDB7-494B-8E48-720FF68F4647}" cxnId="{B9864DCE-05B7-4FA5-AEEB-F82A69CB1BEE}" type="parTrans">
      <dgm:prSet/>
      <dgm:spPr/>
      <dgm:t>
        <a:bodyPr/>
        <a:lstStyle/>
        <a:p>
          <a:endParaRPr lang="zh-CN" altLang="en-US" sz="2800"/>
        </a:p>
      </dgm:t>
    </dgm:pt>
    <dgm:pt modelId="{268A3A68-D420-4800-BDFF-9BB0B4F6DDC5}" cxnId="{B9864DCE-05B7-4FA5-AEEB-F82A69CB1BEE}" type="sibTrans">
      <dgm:prSet/>
      <dgm:spPr/>
      <dgm:t>
        <a:bodyPr/>
        <a:lstStyle/>
        <a:p>
          <a:endParaRPr lang="zh-CN" altLang="en-US" sz="2800"/>
        </a:p>
      </dgm:t>
    </dgm:pt>
    <dgm:pt modelId="{F767DDFC-803D-47CE-A0E3-F5486294FFE4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rtl="0"/>
          <a:r>
            <a: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rPr>
            <a:t>千年虾：灰黑、长青苔</a:t>
          </a:r>
          <a:endParaRPr lang="zh-CN" altLang="en-US" sz="2800" dirty="0">
            <a:solidFill>
              <a:srgbClr val="FF0000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99595FF6-AA0E-408A-AE21-FC9FAA03562A}" cxnId="{99082083-635C-4697-AB60-D3B5E76E6F47}" type="parTrans">
      <dgm:prSet/>
      <dgm:spPr/>
      <dgm:t>
        <a:bodyPr/>
        <a:lstStyle/>
        <a:p>
          <a:endParaRPr lang="zh-CN" altLang="en-US" sz="2800"/>
        </a:p>
      </dgm:t>
    </dgm:pt>
    <dgm:pt modelId="{F703FBBD-6AA6-436D-8AB9-818FA301E739}" cxnId="{99082083-635C-4697-AB60-D3B5E76E6F47}" type="sibTrans">
      <dgm:prSet/>
      <dgm:spPr/>
      <dgm:t>
        <a:bodyPr/>
        <a:lstStyle/>
        <a:p>
          <a:endParaRPr lang="zh-CN" altLang="en-US" sz="2800"/>
        </a:p>
      </dgm:t>
    </dgm:pt>
    <dgm:pt modelId="{624EE4DF-A4C7-4908-9E11-7334621C3058}" type="pres">
      <dgm:prSet presAssocID="{76279576-D93A-4880-AC47-ED0C4F0A08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3523AB6-0090-4E95-9193-06A789103CC9}" type="pres">
      <dgm:prSet presAssocID="{F72D24E9-2ED6-4760-84DC-778E33F24E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D17D79-1F3F-4BD9-B348-F07344531872}" type="pres">
      <dgm:prSet presAssocID="{268A3A68-D420-4800-BDFF-9BB0B4F6DDC5}" presName="spacer" presStyleCnt="0"/>
      <dgm:spPr/>
    </dgm:pt>
    <dgm:pt modelId="{E738E6A3-7546-4835-AEFE-F603F0953224}" type="pres">
      <dgm:prSet presAssocID="{F767DDFC-803D-47CE-A0E3-F5486294FFE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7BD264E-1B5E-402B-AF88-232D963B58D4}" type="presOf" srcId="{F72D24E9-2ED6-4760-84DC-778E33F24E57}" destId="{B3523AB6-0090-4E95-9193-06A789103CC9}" srcOrd="0" destOrd="0" presId="urn:microsoft.com/office/officeart/2005/8/layout/vList2"/>
    <dgm:cxn modelId="{B9864DCE-05B7-4FA5-AEEB-F82A69CB1BEE}" srcId="{76279576-D93A-4880-AC47-ED0C4F0A085A}" destId="{F72D24E9-2ED6-4760-84DC-778E33F24E57}" srcOrd="0" destOrd="0" parTransId="{A2B6B1BD-DDB7-494B-8E48-720FF68F4647}" sibTransId="{268A3A68-D420-4800-BDFF-9BB0B4F6DDC5}"/>
    <dgm:cxn modelId="{86D15AE6-A8DB-4638-ADBB-CDC355B5E6E7}" type="presOf" srcId="{F767DDFC-803D-47CE-A0E3-F5486294FFE4}" destId="{E738E6A3-7546-4835-AEFE-F603F0953224}" srcOrd="0" destOrd="0" presId="urn:microsoft.com/office/officeart/2005/8/layout/vList2"/>
    <dgm:cxn modelId="{99082083-635C-4697-AB60-D3B5E76E6F47}" srcId="{76279576-D93A-4880-AC47-ED0C4F0A085A}" destId="{F767DDFC-803D-47CE-A0E3-F5486294FFE4}" srcOrd="1" destOrd="0" parTransId="{99595FF6-AA0E-408A-AE21-FC9FAA03562A}" sibTransId="{F703FBBD-6AA6-436D-8AB9-818FA301E739}"/>
    <dgm:cxn modelId="{2CBF0664-DB82-413C-8940-9AA1231071DC}" type="presOf" srcId="{76279576-D93A-4880-AC47-ED0C4F0A085A}" destId="{624EE4DF-A4C7-4908-9E11-7334621C3058}" srcOrd="0" destOrd="0" presId="urn:microsoft.com/office/officeart/2005/8/layout/vList2"/>
    <dgm:cxn modelId="{815EA450-29A6-4898-895E-FD8EBBE56A57}" type="presParOf" srcId="{624EE4DF-A4C7-4908-9E11-7334621C3058}" destId="{B3523AB6-0090-4E95-9193-06A789103CC9}" srcOrd="0" destOrd="0" presId="urn:microsoft.com/office/officeart/2005/8/layout/vList2"/>
    <dgm:cxn modelId="{D13D379B-1DA4-4FF7-9548-4222D3D4470C}" type="presParOf" srcId="{624EE4DF-A4C7-4908-9E11-7334621C3058}" destId="{F1D17D79-1F3F-4BD9-B348-F07344531872}" srcOrd="1" destOrd="0" presId="urn:microsoft.com/office/officeart/2005/8/layout/vList2"/>
    <dgm:cxn modelId="{F07AD73A-309E-4154-8827-102E989368B5}" type="presParOf" srcId="{624EE4DF-A4C7-4908-9E11-7334621C3058}" destId="{E738E6A3-7546-4835-AEFE-F603F0953224}" srcOrd="2" destOrd="0" presId="urn:microsoft.com/office/officeart/2005/8/layout/vList2"/>
  </dgm:cxnLst>
  <dgm:bg>
    <a:solidFill>
      <a:schemeClr val="accent6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4C82EF-1E87-4745-B433-2AFD7E2B02AC}" type="doc">
      <dgm:prSet loTypeId="urn:microsoft.com/office/officeart/2005/8/layout/vList3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786ABF4-AA49-4562-B0E8-4B069B6E8524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CN" dirty="0" smtClean="0">
              <a:solidFill>
                <a:srgbClr val="FF0000"/>
              </a:solidFill>
            </a:rPr>
            <a:t>观察小虾的动作来写特点；</a:t>
          </a:r>
          <a:endParaRPr lang="zh-CN" dirty="0">
            <a:solidFill>
              <a:srgbClr val="FF0000"/>
            </a:solidFill>
          </a:endParaRPr>
        </a:p>
      </dgm:t>
    </dgm:pt>
    <dgm:pt modelId="{0158971B-DB6D-42D5-87F7-6DD5DEFDA777}" cxnId="{2E94EDDF-1C41-4177-9B77-2E43CE30F82B}" type="parTrans">
      <dgm:prSet/>
      <dgm:spPr/>
      <dgm:t>
        <a:bodyPr/>
        <a:lstStyle/>
        <a:p>
          <a:endParaRPr lang="zh-CN" altLang="en-US"/>
        </a:p>
      </dgm:t>
    </dgm:pt>
    <dgm:pt modelId="{F062A96B-6824-40A1-A74E-3575A96BF64F}" cxnId="{2E94EDDF-1C41-4177-9B77-2E43CE30F82B}" type="sibTrans">
      <dgm:prSet/>
      <dgm:spPr/>
      <dgm:t>
        <a:bodyPr/>
        <a:lstStyle/>
        <a:p>
          <a:endParaRPr lang="zh-CN" altLang="en-US"/>
        </a:p>
      </dgm:t>
    </dgm:pt>
    <dgm:pt modelId="{7AB664C7-ABCF-4E7D-9CE7-019E2F197570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CN" dirty="0" smtClean="0">
              <a:solidFill>
                <a:srgbClr val="FF0000"/>
              </a:solidFill>
            </a:rPr>
            <a:t>观察小虾的神态来写特点；</a:t>
          </a:r>
          <a:endParaRPr lang="zh-CN" dirty="0">
            <a:solidFill>
              <a:srgbClr val="FF0000"/>
            </a:solidFill>
          </a:endParaRPr>
        </a:p>
      </dgm:t>
    </dgm:pt>
    <dgm:pt modelId="{2C925AC7-EFDC-4434-8480-B57CD3C01307}" cxnId="{532C427D-A7FA-4A3C-BA68-6E1006292AA3}" type="parTrans">
      <dgm:prSet/>
      <dgm:spPr/>
      <dgm:t>
        <a:bodyPr/>
        <a:lstStyle/>
        <a:p>
          <a:endParaRPr lang="zh-CN" altLang="en-US"/>
        </a:p>
      </dgm:t>
    </dgm:pt>
    <dgm:pt modelId="{17E98AF3-08AE-46C8-914F-DE6BD2BF6949}" cxnId="{532C427D-A7FA-4A3C-BA68-6E1006292AA3}" type="sibTrans">
      <dgm:prSet/>
      <dgm:spPr/>
      <dgm:t>
        <a:bodyPr/>
        <a:lstStyle/>
        <a:p>
          <a:endParaRPr lang="zh-CN" altLang="en-US"/>
        </a:p>
      </dgm:t>
    </dgm:pt>
    <dgm:pt modelId="{FD90265C-EA3A-4933-9373-7BEF80126514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CN" dirty="0" smtClean="0">
              <a:solidFill>
                <a:srgbClr val="FF0000"/>
              </a:solidFill>
            </a:rPr>
            <a:t>通过好词好句来描写。</a:t>
          </a:r>
          <a:endParaRPr lang="zh-CN" dirty="0">
            <a:solidFill>
              <a:srgbClr val="FF0000"/>
            </a:solidFill>
          </a:endParaRPr>
        </a:p>
      </dgm:t>
    </dgm:pt>
    <dgm:pt modelId="{DFEC7751-3D3D-485B-843B-84C7491BCB1F}" cxnId="{9C0B6B69-C534-4596-9BAE-D0988D9FBED1}" type="parTrans">
      <dgm:prSet/>
      <dgm:spPr/>
      <dgm:t>
        <a:bodyPr/>
        <a:lstStyle/>
        <a:p>
          <a:endParaRPr lang="zh-CN" altLang="en-US"/>
        </a:p>
      </dgm:t>
    </dgm:pt>
    <dgm:pt modelId="{C08AC443-5297-4FBF-8591-C32573C5C78C}" cxnId="{9C0B6B69-C534-4596-9BAE-D0988D9FBED1}" type="sibTrans">
      <dgm:prSet/>
      <dgm:spPr/>
      <dgm:t>
        <a:bodyPr/>
        <a:lstStyle/>
        <a:p>
          <a:endParaRPr lang="zh-CN" altLang="en-US"/>
        </a:p>
      </dgm:t>
    </dgm:pt>
    <dgm:pt modelId="{0FE28292-CD7D-433E-9D1A-AF118F015427}" type="pres">
      <dgm:prSet presAssocID="{AE4C82EF-1E87-4745-B433-2AFD7E2B02A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9C0C00E-1AA9-47C2-85F7-FF78FE019C52}" type="pres">
      <dgm:prSet presAssocID="{E786ABF4-AA49-4562-B0E8-4B069B6E8524}" presName="composite" presStyleCnt="0"/>
      <dgm:spPr/>
    </dgm:pt>
    <dgm:pt modelId="{04E5F0ED-DE0C-497D-B4F0-888EDE0EF48F}" type="pres">
      <dgm:prSet presAssocID="{E786ABF4-AA49-4562-B0E8-4B069B6E8524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6684CB6-BB61-4DF9-9318-30B4DBAB9EDE}" type="pres">
      <dgm:prSet presAssocID="{E786ABF4-AA49-4562-B0E8-4B069B6E852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AD317D5-B9D3-4B34-8D42-B284B749D51B}" type="pres">
      <dgm:prSet presAssocID="{F062A96B-6824-40A1-A74E-3575A96BF64F}" presName="spacing" presStyleCnt="0"/>
      <dgm:spPr/>
    </dgm:pt>
    <dgm:pt modelId="{E28A05F3-D915-4801-9A00-5AD5803F34F2}" type="pres">
      <dgm:prSet presAssocID="{7AB664C7-ABCF-4E7D-9CE7-019E2F197570}" presName="composite" presStyleCnt="0"/>
      <dgm:spPr/>
    </dgm:pt>
    <dgm:pt modelId="{005B5E3D-BD62-46E5-80E5-BB91B33ABFDC}" type="pres">
      <dgm:prSet presAssocID="{7AB664C7-ABCF-4E7D-9CE7-019E2F197570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2F48798-1B8D-460C-8013-2D0DB148AE12}" type="pres">
      <dgm:prSet presAssocID="{7AB664C7-ABCF-4E7D-9CE7-019E2F197570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424DD4-5FCD-428B-9502-70DFF4E17C39}" type="pres">
      <dgm:prSet presAssocID="{17E98AF3-08AE-46C8-914F-DE6BD2BF6949}" presName="spacing" presStyleCnt="0"/>
      <dgm:spPr/>
    </dgm:pt>
    <dgm:pt modelId="{3EE6A164-0410-4890-B922-044DB82497EE}" type="pres">
      <dgm:prSet presAssocID="{FD90265C-EA3A-4933-9373-7BEF80126514}" presName="composite" presStyleCnt="0"/>
      <dgm:spPr/>
    </dgm:pt>
    <dgm:pt modelId="{877EC11A-1EEF-4ADA-834F-F36A13887400}" type="pres">
      <dgm:prSet presAssocID="{FD90265C-EA3A-4933-9373-7BEF80126514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03A4848-0447-4E4F-8C83-9011990979BA}" type="pres">
      <dgm:prSet presAssocID="{FD90265C-EA3A-4933-9373-7BEF8012651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714B451-3572-4ECC-B902-C754A26D9E56}" type="presOf" srcId="{AE4C82EF-1E87-4745-B433-2AFD7E2B02AC}" destId="{0FE28292-CD7D-433E-9D1A-AF118F015427}" srcOrd="0" destOrd="0" presId="urn:microsoft.com/office/officeart/2005/8/layout/vList3#3"/>
    <dgm:cxn modelId="{776CE785-2436-4E00-8B33-35DEE2020567}" type="presOf" srcId="{FD90265C-EA3A-4933-9373-7BEF80126514}" destId="{703A4848-0447-4E4F-8C83-9011990979BA}" srcOrd="0" destOrd="0" presId="urn:microsoft.com/office/officeart/2005/8/layout/vList3#3"/>
    <dgm:cxn modelId="{2E94EDDF-1C41-4177-9B77-2E43CE30F82B}" srcId="{AE4C82EF-1E87-4745-B433-2AFD7E2B02AC}" destId="{E786ABF4-AA49-4562-B0E8-4B069B6E8524}" srcOrd="0" destOrd="0" parTransId="{0158971B-DB6D-42D5-87F7-6DD5DEFDA777}" sibTransId="{F062A96B-6824-40A1-A74E-3575A96BF64F}"/>
    <dgm:cxn modelId="{5749BF48-36CB-43F8-845C-A9AD1E016772}" type="presOf" srcId="{E786ABF4-AA49-4562-B0E8-4B069B6E8524}" destId="{86684CB6-BB61-4DF9-9318-30B4DBAB9EDE}" srcOrd="0" destOrd="0" presId="urn:microsoft.com/office/officeart/2005/8/layout/vList3#3"/>
    <dgm:cxn modelId="{9C0B6B69-C534-4596-9BAE-D0988D9FBED1}" srcId="{AE4C82EF-1E87-4745-B433-2AFD7E2B02AC}" destId="{FD90265C-EA3A-4933-9373-7BEF80126514}" srcOrd="2" destOrd="0" parTransId="{DFEC7751-3D3D-485B-843B-84C7491BCB1F}" sibTransId="{C08AC443-5297-4FBF-8591-C32573C5C78C}"/>
    <dgm:cxn modelId="{532C427D-A7FA-4A3C-BA68-6E1006292AA3}" srcId="{AE4C82EF-1E87-4745-B433-2AFD7E2B02AC}" destId="{7AB664C7-ABCF-4E7D-9CE7-019E2F197570}" srcOrd="1" destOrd="0" parTransId="{2C925AC7-EFDC-4434-8480-B57CD3C01307}" sibTransId="{17E98AF3-08AE-46C8-914F-DE6BD2BF6949}"/>
    <dgm:cxn modelId="{252EC3ED-EBA7-4584-BA5C-5D35C81A9A29}" type="presOf" srcId="{7AB664C7-ABCF-4E7D-9CE7-019E2F197570}" destId="{B2F48798-1B8D-460C-8013-2D0DB148AE12}" srcOrd="0" destOrd="0" presId="urn:microsoft.com/office/officeart/2005/8/layout/vList3#3"/>
    <dgm:cxn modelId="{D26262C7-1041-4C9D-B9BD-B8D034931C90}" type="presParOf" srcId="{0FE28292-CD7D-433E-9D1A-AF118F015427}" destId="{F9C0C00E-1AA9-47C2-85F7-FF78FE019C52}" srcOrd="0" destOrd="0" presId="urn:microsoft.com/office/officeart/2005/8/layout/vList3#3"/>
    <dgm:cxn modelId="{FBFCF979-4A28-4294-A8F6-B1D133E57CE2}" type="presParOf" srcId="{F9C0C00E-1AA9-47C2-85F7-FF78FE019C52}" destId="{04E5F0ED-DE0C-497D-B4F0-888EDE0EF48F}" srcOrd="0" destOrd="0" presId="urn:microsoft.com/office/officeart/2005/8/layout/vList3#3"/>
    <dgm:cxn modelId="{8D34E38F-5B30-42EC-A951-2C1113CE76A2}" type="presParOf" srcId="{F9C0C00E-1AA9-47C2-85F7-FF78FE019C52}" destId="{86684CB6-BB61-4DF9-9318-30B4DBAB9EDE}" srcOrd="1" destOrd="0" presId="urn:microsoft.com/office/officeart/2005/8/layout/vList3#3"/>
    <dgm:cxn modelId="{6F2B68D9-6CCF-494E-9A76-7639343AE630}" type="presParOf" srcId="{0FE28292-CD7D-433E-9D1A-AF118F015427}" destId="{0AD317D5-B9D3-4B34-8D42-B284B749D51B}" srcOrd="1" destOrd="0" presId="urn:microsoft.com/office/officeart/2005/8/layout/vList3#3"/>
    <dgm:cxn modelId="{73728365-D6AA-45F0-B3E7-A4F632F80D4B}" type="presParOf" srcId="{0FE28292-CD7D-433E-9D1A-AF118F015427}" destId="{E28A05F3-D915-4801-9A00-5AD5803F34F2}" srcOrd="2" destOrd="0" presId="urn:microsoft.com/office/officeart/2005/8/layout/vList3#3"/>
    <dgm:cxn modelId="{0F7EB24E-77EA-48F7-877C-D06079BB8981}" type="presParOf" srcId="{E28A05F3-D915-4801-9A00-5AD5803F34F2}" destId="{005B5E3D-BD62-46E5-80E5-BB91B33ABFDC}" srcOrd="0" destOrd="0" presId="urn:microsoft.com/office/officeart/2005/8/layout/vList3#3"/>
    <dgm:cxn modelId="{691B98E7-9233-442D-9A1A-A31854EFAC45}" type="presParOf" srcId="{E28A05F3-D915-4801-9A00-5AD5803F34F2}" destId="{B2F48798-1B8D-460C-8013-2D0DB148AE12}" srcOrd="1" destOrd="0" presId="urn:microsoft.com/office/officeart/2005/8/layout/vList3#3"/>
    <dgm:cxn modelId="{EF8B67A1-6072-4B3A-8686-AED2A791148C}" type="presParOf" srcId="{0FE28292-CD7D-433E-9D1A-AF118F015427}" destId="{1F424DD4-5FCD-428B-9502-70DFF4E17C39}" srcOrd="3" destOrd="0" presId="urn:microsoft.com/office/officeart/2005/8/layout/vList3#3"/>
    <dgm:cxn modelId="{F3D2D647-73EB-4164-B24B-85ACB3359B43}" type="presParOf" srcId="{0FE28292-CD7D-433E-9D1A-AF118F015427}" destId="{3EE6A164-0410-4890-B922-044DB82497EE}" srcOrd="4" destOrd="0" presId="urn:microsoft.com/office/officeart/2005/8/layout/vList3#3"/>
    <dgm:cxn modelId="{C86486CC-1CE1-41E7-99D2-3B65A253431A}" type="presParOf" srcId="{3EE6A164-0410-4890-B922-044DB82497EE}" destId="{877EC11A-1EEF-4ADA-834F-F36A13887400}" srcOrd="0" destOrd="0" presId="urn:microsoft.com/office/officeart/2005/8/layout/vList3#3"/>
    <dgm:cxn modelId="{222F1394-35C2-418E-B4E2-548E021CA01A}" type="presParOf" srcId="{3EE6A164-0410-4890-B922-044DB82497EE}" destId="{703A4848-0447-4E4F-8C83-9011990979BA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2448272" cy="2448272"/>
        <a:chOff x="0" y="0"/>
        <a:chExt cx="2448272" cy="2448272"/>
      </a:xfrm>
    </dsp:grpSpPr>
    <dsp:sp modelId="{54A7CA41-17E3-47DC-A861-DC3FEE83E2BF}">
      <dsp:nvSpPr>
        <dsp:cNvPr id="3" name="饼形 2"/>
        <dsp:cNvSpPr/>
      </dsp:nvSpPr>
      <dsp:spPr bwMode="white">
        <a:xfrm>
          <a:off x="2203219" y="245072"/>
          <a:ext cx="2056548" cy="2056548"/>
        </a:xfrm>
        <a:prstGeom prst="pie">
          <a:avLst>
            <a:gd name="adj1" fmla="val 16200000"/>
            <a:gd name="adj2" fmla="val 0"/>
          </a:avLst>
        </a:prstGeom>
        <a:solidFill>
          <a:schemeClr val="accent4">
            <a:lumMod val="20000"/>
            <a:lumOff val="8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sz="2400" dirty="0" smtClean="0">
              <a:solidFill>
                <a:srgbClr val="FF0000"/>
              </a:solidFill>
            </a:rPr>
            <a:t>样子</a:t>
          </a:r>
          <a:r>
            <a:rPr lang="zh-CN" sz="1800" dirty="0" smtClean="0"/>
            <a:t>　　　</a:t>
          </a:r>
          <a:endParaRPr lang="en-US" sz="1800" dirty="0"/>
        </a:p>
      </dsp:txBody>
      <dsp:txXfrm>
        <a:off x="2203219" y="245072"/>
        <a:ext cx="2056548" cy="2056548"/>
      </dsp:txXfrm>
    </dsp:sp>
    <dsp:sp modelId="{36C9DCC0-FC96-4A1D-9E58-81A0A669EC2C}">
      <dsp:nvSpPr>
        <dsp:cNvPr id="4" name="饼形 3"/>
        <dsp:cNvSpPr/>
      </dsp:nvSpPr>
      <dsp:spPr bwMode="white">
        <a:xfrm>
          <a:off x="2204755" y="239196"/>
          <a:ext cx="2056548" cy="2056548"/>
        </a:xfrm>
        <a:prstGeom prst="pie">
          <a:avLst>
            <a:gd name="adj1" fmla="val 0"/>
            <a:gd name="adj2" fmla="val 5400000"/>
          </a:avLst>
        </a:prstGeom>
        <a:solidFill>
          <a:schemeClr val="accent4">
            <a:lumMod val="20000"/>
            <a:lumOff val="8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>
              <a:solidFill>
                <a:srgbClr val="FF0000"/>
              </a:solidFill>
            </a:rPr>
            <a:t>照料</a:t>
          </a:r>
          <a:endParaRPr lang="zh-CN" altLang="en-US" sz="2400" dirty="0">
            <a:solidFill>
              <a:srgbClr val="FF0000"/>
            </a:solidFill>
          </a:endParaRPr>
        </a:p>
      </dsp:txBody>
      <dsp:txXfrm>
        <a:off x="2204755" y="239196"/>
        <a:ext cx="2056548" cy="2056548"/>
      </dsp:txXfrm>
    </dsp:sp>
    <dsp:sp modelId="{6AD7E2A7-A919-448C-B212-05B9F232C72E}">
      <dsp:nvSpPr>
        <dsp:cNvPr id="5" name="饼形 4"/>
        <dsp:cNvSpPr/>
      </dsp:nvSpPr>
      <dsp:spPr bwMode="white">
        <a:xfrm>
          <a:off x="2204755" y="239196"/>
          <a:ext cx="2056548" cy="2056548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lumMod val="20000"/>
            <a:lumOff val="8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>
              <a:solidFill>
                <a:srgbClr val="FF0000"/>
              </a:solidFill>
            </a:rPr>
            <a:t>繁殖</a:t>
          </a:r>
          <a:r>
            <a:rPr lang="zh-CN" sz="1800" dirty="0" smtClean="0"/>
            <a:t> </a:t>
          </a:r>
          <a:endParaRPr lang="en-US" sz="1800" dirty="0"/>
        </a:p>
      </dsp:txBody>
      <dsp:txXfrm>
        <a:off x="2204755" y="239196"/>
        <a:ext cx="2056548" cy="2056548"/>
      </dsp:txXfrm>
    </dsp:sp>
    <dsp:sp modelId="{708A97E0-4912-4905-839C-9746AC89C70A}">
      <dsp:nvSpPr>
        <dsp:cNvPr id="6" name="饼形 5"/>
        <dsp:cNvSpPr/>
      </dsp:nvSpPr>
      <dsp:spPr bwMode="white">
        <a:xfrm>
          <a:off x="2204755" y="239196"/>
          <a:ext cx="2056548" cy="2056548"/>
        </a:xfrm>
        <a:prstGeom prst="pie">
          <a:avLst>
            <a:gd name="adj1" fmla="val 10800000"/>
            <a:gd name="adj2" fmla="val 16200000"/>
          </a:avLst>
        </a:prstGeom>
        <a:solidFill>
          <a:schemeClr val="accent4">
            <a:lumMod val="20000"/>
            <a:lumOff val="8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dirty="0" smtClean="0">
              <a:solidFill>
                <a:srgbClr val="FF0000"/>
              </a:solidFill>
            </a:rPr>
            <a:t>脾气</a:t>
          </a:r>
          <a:endParaRPr lang="zh-CN" altLang="en-US" sz="2400" dirty="0">
            <a:solidFill>
              <a:srgbClr val="FF0000"/>
            </a:solidFill>
          </a:endParaRPr>
        </a:p>
      </dsp:txBody>
      <dsp:txXfrm>
        <a:off x="2204755" y="239196"/>
        <a:ext cx="2056548" cy="20565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824536" cy="1440160"/>
        <a:chOff x="0" y="0"/>
        <a:chExt cx="4824536" cy="1440160"/>
      </a:xfrm>
    </dsp:grpSpPr>
    <dsp:sp modelId="{B3523AB6-0090-4E95-9193-06A789103CC9}">
      <dsp:nvSpPr>
        <dsp:cNvPr id="3" name="圆角矩形 2"/>
        <dsp:cNvSpPr/>
      </dsp:nvSpPr>
      <dsp:spPr bwMode="white">
        <a:xfrm>
          <a:off x="0" y="70"/>
          <a:ext cx="4824536" cy="70993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06680" tIns="106680" rIns="106680" bIns="106680" anchor="ctr"/>
        <a:lstStyle>
          <a:lvl1pPr algn="l">
            <a:defRPr sz="700"/>
          </a:lvl1pPr>
          <a:lvl2pPr marL="57150" indent="-57150" algn="l">
            <a:defRPr sz="500"/>
          </a:lvl2pPr>
          <a:lvl3pPr marL="114300" indent="-57150" algn="l">
            <a:defRPr sz="500"/>
          </a:lvl3pPr>
          <a:lvl4pPr marL="171450" indent="-57150" algn="l">
            <a:defRPr sz="500"/>
          </a:lvl4pPr>
          <a:lvl5pPr marL="228600" indent="-57150" algn="l">
            <a:defRPr sz="500"/>
          </a:lvl5pPr>
          <a:lvl6pPr marL="285750" indent="-57150" algn="l">
            <a:defRPr sz="500"/>
          </a:lvl6pPr>
          <a:lvl7pPr marL="342900" indent="-57150" algn="l">
            <a:defRPr sz="500"/>
          </a:lvl7pPr>
          <a:lvl8pPr marL="400050" indent="-57150" algn="l">
            <a:defRPr sz="500"/>
          </a:lvl8pPr>
          <a:lvl9pPr marL="457200" indent="-57150" algn="l">
            <a:defRPr sz="5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rPr>
            <a:t>才长大的小虾：通体透明</a:t>
          </a:r>
          <a:endParaRPr lang="zh-CN" altLang="en-US" sz="2800" dirty="0">
            <a:solidFill>
              <a:srgbClr val="FF0000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0" y="70"/>
        <a:ext cx="4824536" cy="709930"/>
      </dsp:txXfrm>
    </dsp:sp>
    <dsp:sp modelId="{E738E6A3-7546-4835-AEFE-F603F0953224}">
      <dsp:nvSpPr>
        <dsp:cNvPr id="4" name="圆角矩形 3"/>
        <dsp:cNvSpPr/>
      </dsp:nvSpPr>
      <dsp:spPr bwMode="white">
        <a:xfrm>
          <a:off x="0" y="730160"/>
          <a:ext cx="4824536" cy="70993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06680" tIns="106680" rIns="106680" bIns="106680" anchor="ctr"/>
        <a:lstStyle>
          <a:lvl1pPr algn="l">
            <a:defRPr sz="700"/>
          </a:lvl1pPr>
          <a:lvl2pPr marL="57150" indent="-57150" algn="l">
            <a:defRPr sz="500"/>
          </a:lvl2pPr>
          <a:lvl3pPr marL="114300" indent="-57150" algn="l">
            <a:defRPr sz="500"/>
          </a:lvl3pPr>
          <a:lvl4pPr marL="171450" indent="-57150" algn="l">
            <a:defRPr sz="500"/>
          </a:lvl4pPr>
          <a:lvl5pPr marL="228600" indent="-57150" algn="l">
            <a:defRPr sz="500"/>
          </a:lvl5pPr>
          <a:lvl6pPr marL="285750" indent="-57150" algn="l">
            <a:defRPr sz="500"/>
          </a:lvl6pPr>
          <a:lvl7pPr marL="342900" indent="-57150" algn="l">
            <a:defRPr sz="500"/>
          </a:lvl7pPr>
          <a:lvl8pPr marL="400050" indent="-57150" algn="l">
            <a:defRPr sz="500"/>
          </a:lvl8pPr>
          <a:lvl9pPr marL="457200" indent="-57150" algn="l">
            <a:defRPr sz="5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rPr>
            <a:t>千年虾：灰黑、长青苔</a:t>
          </a:r>
          <a:endParaRPr lang="zh-CN" altLang="en-US" sz="2800" dirty="0">
            <a:solidFill>
              <a:srgbClr val="FF0000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0" y="730160"/>
        <a:ext cx="4824536" cy="709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5976664" cy="2160240"/>
        <a:chOff x="0" y="0"/>
        <a:chExt cx="5976664" cy="2160240"/>
      </a:xfrm>
    </dsp:grpSpPr>
    <dsp:sp modelId="{86684CB6-BB61-4DF9-9318-30B4DBAB9EDE}">
      <dsp:nvSpPr>
        <dsp:cNvPr id="4" name="五边形 3"/>
        <dsp:cNvSpPr/>
      </dsp:nvSpPr>
      <dsp:spPr bwMode="white">
        <a:xfrm rot="10800000">
          <a:off x="1155394" y="0"/>
          <a:ext cx="3974482" cy="617211"/>
        </a:xfrm>
        <a:prstGeom prst="homePlate">
          <a:avLst/>
        </a:prstGeom>
        <a:solidFill>
          <a:schemeClr val="accent6">
            <a:lumMod val="20000"/>
            <a:lumOff val="8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10800000" lIns="272173" tIns="91439" rIns="170688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rgbClr val="FF0000"/>
              </a:solidFill>
            </a:rPr>
            <a:t>观察小虾的动作来写特点；</a:t>
          </a:r>
          <a:endParaRPr lang="zh-CN" dirty="0">
            <a:solidFill>
              <a:srgbClr val="FF0000"/>
            </a:solidFill>
          </a:endParaRPr>
        </a:p>
      </dsp:txBody>
      <dsp:txXfrm rot="10800000">
        <a:off x="1155394" y="0"/>
        <a:ext cx="3974482" cy="617211"/>
      </dsp:txXfrm>
    </dsp:sp>
    <dsp:sp modelId="{04E5F0ED-DE0C-497D-B4F0-888EDE0EF48F}">
      <dsp:nvSpPr>
        <dsp:cNvPr id="3" name="椭圆 2"/>
        <dsp:cNvSpPr/>
      </dsp:nvSpPr>
      <dsp:spPr bwMode="white">
        <a:xfrm>
          <a:off x="846788" y="0"/>
          <a:ext cx="617211" cy="617211"/>
        </a:xfrm>
        <a:prstGeom prst="ellipse">
          <a:avLst/>
        </a:prstGeom>
        <a:blipFill rotWithShape="0">
          <a:blip r:embed="rId1"/>
          <a:stretch>
            <a:fillRect/>
          </a:stretch>
        </a:blipFill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846788" y="0"/>
        <a:ext cx="617211" cy="617211"/>
      </dsp:txXfrm>
    </dsp:sp>
    <dsp:sp modelId="{B2F48798-1B8D-460C-8013-2D0DB148AE12}">
      <dsp:nvSpPr>
        <dsp:cNvPr id="6" name="五边形 5"/>
        <dsp:cNvSpPr/>
      </dsp:nvSpPr>
      <dsp:spPr bwMode="white">
        <a:xfrm rot="10800000">
          <a:off x="1155394" y="771514"/>
          <a:ext cx="3974482" cy="617211"/>
        </a:xfrm>
        <a:prstGeom prst="homePlate">
          <a:avLst/>
        </a:prstGeom>
        <a:solidFill>
          <a:schemeClr val="accent6">
            <a:lumMod val="20000"/>
            <a:lumOff val="8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10800000" lIns="272173" tIns="91439" rIns="170688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rgbClr val="FF0000"/>
              </a:solidFill>
            </a:rPr>
            <a:t>观察小虾的神态来写特点；</a:t>
          </a:r>
          <a:endParaRPr lang="zh-CN" dirty="0">
            <a:solidFill>
              <a:srgbClr val="FF0000"/>
            </a:solidFill>
          </a:endParaRPr>
        </a:p>
      </dsp:txBody>
      <dsp:txXfrm rot="10800000">
        <a:off x="1155394" y="771514"/>
        <a:ext cx="3974482" cy="617211"/>
      </dsp:txXfrm>
    </dsp:sp>
    <dsp:sp modelId="{005B5E3D-BD62-46E5-80E5-BB91B33ABFDC}">
      <dsp:nvSpPr>
        <dsp:cNvPr id="5" name="椭圆 4"/>
        <dsp:cNvSpPr/>
      </dsp:nvSpPr>
      <dsp:spPr bwMode="white">
        <a:xfrm>
          <a:off x="846788" y="771514"/>
          <a:ext cx="617211" cy="617211"/>
        </a:xfrm>
        <a:prstGeom prst="ellipse">
          <a:avLst/>
        </a:prstGeom>
        <a:blipFill rotWithShape="0">
          <a:blip r:embed="rId1"/>
          <a:stretch>
            <a:fillRect/>
          </a:stretch>
        </a:blipFill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846788" y="771514"/>
        <a:ext cx="617211" cy="617211"/>
      </dsp:txXfrm>
    </dsp:sp>
    <dsp:sp modelId="{703A4848-0447-4E4F-8C83-9011990979BA}">
      <dsp:nvSpPr>
        <dsp:cNvPr id="8" name="五边形 7"/>
        <dsp:cNvSpPr/>
      </dsp:nvSpPr>
      <dsp:spPr bwMode="white">
        <a:xfrm rot="10800000">
          <a:off x="1155394" y="1543029"/>
          <a:ext cx="3974482" cy="617211"/>
        </a:xfrm>
        <a:prstGeom prst="homePlate">
          <a:avLst/>
        </a:prstGeom>
        <a:solidFill>
          <a:schemeClr val="accent6">
            <a:lumMod val="20000"/>
            <a:lumOff val="8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10800000" lIns="272173" tIns="91439" rIns="170688" bIns="91439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 smtClean="0">
              <a:solidFill>
                <a:srgbClr val="FF0000"/>
              </a:solidFill>
            </a:rPr>
            <a:t>通过好词好句来描写。</a:t>
          </a:r>
          <a:endParaRPr lang="zh-CN" dirty="0">
            <a:solidFill>
              <a:srgbClr val="FF0000"/>
            </a:solidFill>
          </a:endParaRPr>
        </a:p>
      </dsp:txBody>
      <dsp:txXfrm rot="10800000">
        <a:off x="1155394" y="1543029"/>
        <a:ext cx="3974482" cy="617211"/>
      </dsp:txXfrm>
    </dsp:sp>
    <dsp:sp modelId="{877EC11A-1EEF-4ADA-834F-F36A13887400}">
      <dsp:nvSpPr>
        <dsp:cNvPr id="7" name="椭圆 6"/>
        <dsp:cNvSpPr/>
      </dsp:nvSpPr>
      <dsp:spPr bwMode="white">
        <a:xfrm>
          <a:off x="846788" y="1543029"/>
          <a:ext cx="617211" cy="617211"/>
        </a:xfrm>
        <a:prstGeom prst="ellipse">
          <a:avLst/>
        </a:prstGeom>
        <a:blipFill rotWithShape="0">
          <a:blip r:embed="rId1"/>
          <a:stretch>
            <a:fillRect/>
          </a:stretch>
        </a:blipFill>
      </dsp:spPr>
      <dsp:style>
        <a:lnRef idx="2">
          <a:schemeClr val="lt1"/>
        </a:lnRef>
        <a:fillRef idx="1">
          <a:schemeClr val="accent1">
            <a:tint val="50000"/>
          </a:schemeClr>
        </a:fillRef>
        <a:effectRef idx="0">
          <a:scrgbClr r="0" g="0" b="0"/>
        </a:effectRef>
        <a:fontRef idx="minor"/>
      </dsp:style>
      <dsp:txXfrm>
        <a:off x="846788" y="1543029"/>
        <a:ext cx="617211" cy="617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type="homePlate" r:blip="" rot="180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4.jpeg"/><Relationship Id="rId18" Type="http://schemas.openxmlformats.org/officeDocument/2006/relationships/image" Target="../media/image3.png"/><Relationship Id="rId17" Type="http://schemas.openxmlformats.org/officeDocument/2006/relationships/image" Target="../media/image2.png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4591050"/>
            <a:ext cx="91440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78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15</a:t>
            </a:r>
            <a:r>
              <a:rPr kumimoji="1" lang="zh-CN" altLang="en-US" sz="1200" b="1" baseline="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小虾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120833" name="Picture 1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855545" y="1347614"/>
            <a:ext cx="2288455" cy="248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https://timgsa.baidu.com/timg?image&amp;quality=80&amp;size=b9999_10000&amp;sec=1539874440088&amp;di=6d04c795cfee6fd098abf0d5e5474c1b&amp;imgtype=0&amp;src=http%3A%2F%2Fpic.58pic.com%2F58pic%2F14%2F67%2F71%2F50Y58PIChPb_1024.jpg"/>
          <p:cNvPicPr>
            <a:picLocks noChangeAspect="1" noChangeArrowheads="1"/>
          </p:cNvPicPr>
          <p:nvPr userDrawn="1"/>
        </p:nvPicPr>
        <p:blipFill>
          <a:blip r:embed="rId1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37134"/>
          <a:stretch>
            <a:fillRect/>
          </a:stretch>
        </p:blipFill>
        <p:spPr bwMode="auto">
          <a:xfrm>
            <a:off x="0" y="4371950"/>
            <a:ext cx="9144000" cy="771550"/>
          </a:xfrm>
          <a:prstGeom prst="rect">
            <a:avLst/>
          </a:prstGeom>
          <a:noFill/>
        </p:spPr>
      </p:pic>
      <p:pic>
        <p:nvPicPr>
          <p:cNvPr id="9" name="Picture 2" descr="https://ss0.bdstatic.com/70cFuHSh_Q1YnxGkpoWK1HF6hhy/it/u=1457526823,1327959249&amp;fm=26&amp;gp=0.jpg"/>
          <p:cNvPicPr>
            <a:picLocks noChangeAspect="1" noChangeArrowheads="1"/>
          </p:cNvPicPr>
          <p:nvPr userDrawn="1"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924"/>
          <a:stretch>
            <a:fillRect/>
          </a:stretch>
        </p:blipFill>
        <p:spPr bwMode="auto">
          <a:xfrm>
            <a:off x="-180528" y="4249310"/>
            <a:ext cx="936104" cy="89418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8.png"/><Relationship Id="rId1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5.pn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6.png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hyperlink" Target="&#19971;&#24425;-&#35838;&#25991;&#26391;&#35835;-15&#23567;&#34430;.mp4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3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image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image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image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image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image3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39752" y="1923678"/>
            <a:ext cx="4752528" cy="154657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buFontTx/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谜语：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驼背老公公，胡须翘松松，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爬到锅台中，全身红彤彤。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584586" y="1143086"/>
            <a:ext cx="8213805" cy="1212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默读课文，一边读一边想，课文从哪几个方面写小虾的？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158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5"/>
            <a:ext cx="366860" cy="456338"/>
          </a:xfrm>
          <a:prstGeom prst="rect">
            <a:avLst/>
          </a:prstGeom>
        </p:spPr>
      </p:pic>
      <p:graphicFrame>
        <p:nvGraphicFramePr>
          <p:cNvPr id="21" name="图示 20"/>
          <p:cNvGraphicFramePr/>
          <p:nvPr/>
        </p:nvGraphicFramePr>
        <p:xfrm>
          <a:off x="1259632" y="1779662"/>
          <a:ext cx="655272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5021093" y="2641382"/>
            <a:ext cx="407804" cy="28469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zh-CN" altLang="en-US"/>
          </a:p>
        </p:txBody>
      </p:sp>
      <p:sp>
        <p:nvSpPr>
          <p:cNvPr id="22" name="文本框 6"/>
          <p:cNvSpPr txBox="1"/>
          <p:nvPr/>
        </p:nvSpPr>
        <p:spPr>
          <a:xfrm>
            <a:off x="395536" y="471090"/>
            <a:ext cx="3240360" cy="732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默读课文，思考：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1600" y="1262246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作者首先写家中葡萄架下有一口水缸，他捉到了一些小虾养在里面。然后写小虾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很有趣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脾气不好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。最后写作者细心照顾小虾，写小虾的繁殖。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236296" y="2486382"/>
            <a:ext cx="936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75656" y="3134454"/>
            <a:ext cx="13681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99913" y="2068848"/>
            <a:ext cx="1008112" cy="38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03648" y="2702406"/>
            <a:ext cx="144016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907704" y="1791158"/>
            <a:ext cx="6768752" cy="1212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自由朗读课文第二自然段，用“</a:t>
            </a:r>
            <a:r>
              <a:rPr lang="zh-CN" altLang="en-US" sz="2800" u="sng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”画出小虾长什么样子。 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6" y="2079754"/>
            <a:ext cx="1104039" cy="1582166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827584" y="956877"/>
            <a:ext cx="31648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 dirty="0">
              <a:solidFill>
                <a:schemeClr val="accent3">
                  <a:lumMod val="50000"/>
                </a:schemeClr>
              </a:solidFill>
              <a:latin typeface="Songti SC Black" panose="02010600040101010101" pitchFamily="2" charset="-122"/>
              <a:ea typeface="Songti SC Black" panose="02010600040101010101" pitchFamily="2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/>
        </p:nvGraphicFramePr>
        <p:xfrm>
          <a:off x="2051720" y="411510"/>
          <a:ext cx="482453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4" name="Picture 4" descr="a8afce12d3dd1d05f2de3250"/>
          <p:cNvPicPr>
            <a:picLocks noChangeAspect="1" noChangeArrowheads="1"/>
          </p:cNvPicPr>
          <p:nvPr/>
        </p:nvPicPr>
        <p:blipFill>
          <a:blip r:embed="rId6" cstate="print"/>
          <a:srcRect b="10576"/>
          <a:stretch>
            <a:fillRect/>
          </a:stretch>
        </p:blipFill>
        <p:spPr bwMode="auto">
          <a:xfrm>
            <a:off x="2627784" y="1995686"/>
            <a:ext cx="3816424" cy="25595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523AB6-0090-4E95-9193-06A789103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B3523AB6-0090-4E95-9193-06A789103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738E6A3-7546-4835-AEFE-F603F09532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E738E6A3-7546-4835-AEFE-F603F09532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67745" y="963741"/>
            <a:ext cx="5832648" cy="2232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	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小声快读第</a:t>
            </a: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3-4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自然段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，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思考：这个自然段共有几句话？主要是围绕哪一句写的？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06" y="1539356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483518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kumimoji="1"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缸里的小虾十分</a:t>
            </a:r>
            <a:r>
              <a:rPr kumimoji="1" lang="zh-CN" altLang="en-US" sz="24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有趣</a:t>
            </a:r>
            <a:r>
              <a:rPr kumimoji="1"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它们有的独自荡来荡去，有的互相追逐，有的紧贴住缸壁。要是你用小竹枝去动动那些正在休息的小虾，它们会立即向别的安静的角落蹦去，一路上像生了气似的，不停地舞动着前面那双细长的脚，脚末端的那副钳子一张一张的，胡须也一翘一翘地摆动着，连眼珠子也一突一突的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475656" y="987574"/>
            <a:ext cx="273630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6228184" y="555526"/>
            <a:ext cx="129614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292080" y="2211710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043608" y="1131590"/>
            <a:ext cx="151216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812360" y="1635646"/>
            <a:ext cx="43204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203848" y="1131590"/>
            <a:ext cx="165618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云形 13"/>
          <p:cNvSpPr/>
          <p:nvPr/>
        </p:nvSpPr>
        <p:spPr>
          <a:xfrm>
            <a:off x="5940152" y="3291830"/>
            <a:ext cx="3168352" cy="1224136"/>
          </a:xfrm>
          <a:prstGeom prst="cloud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FF0000"/>
                </a:solidFill>
              </a:rPr>
              <a:t>动作描写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067944" y="2787774"/>
            <a:ext cx="144016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804248" y="2787774"/>
            <a:ext cx="144016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635896" y="3291830"/>
            <a:ext cx="144016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539552" y="4227934"/>
            <a:ext cx="6937225" cy="629470"/>
            <a:chOff x="1907704" y="483518"/>
            <a:chExt cx="7209272" cy="62947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704" y="483518"/>
              <a:ext cx="7056784" cy="629470"/>
            </a:xfrm>
            <a:prstGeom prst="rect">
              <a:avLst/>
            </a:prstGeom>
          </p:spPr>
        </p:pic>
        <p:sp>
          <p:nvSpPr>
            <p:cNvPr id="20" name="TextBox 9"/>
            <p:cNvSpPr txBox="1"/>
            <p:nvPr/>
          </p:nvSpPr>
          <p:spPr>
            <a:xfrm>
              <a:off x="2132200" y="483518"/>
              <a:ext cx="6984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首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句为中心句，体现了这段话的大意</a:t>
              </a:r>
              <a:endPara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9"/>
          <p:cNvSpPr txBox="1"/>
          <p:nvPr/>
        </p:nvSpPr>
        <p:spPr>
          <a:xfrm>
            <a:off x="1259632" y="2283718"/>
            <a:ext cx="727280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用“有的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有的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有的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”造句。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899592" y="2976822"/>
            <a:ext cx="7488832" cy="18420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操场上，有的同学打排球，有的同学打篮球，有的同学打乒乓球。</a:t>
            </a: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			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83568" y="520906"/>
            <a:ext cx="2099196" cy="561692"/>
            <a:chOff x="755576" y="411510"/>
            <a:chExt cx="2099196" cy="561692"/>
          </a:xfrm>
        </p:grpSpPr>
        <p:sp>
          <p:nvSpPr>
            <p:cNvPr id="11" name="文本框 9"/>
            <p:cNvSpPr txBox="1"/>
            <p:nvPr/>
          </p:nvSpPr>
          <p:spPr>
            <a:xfrm>
              <a:off x="1331640" y="411510"/>
              <a:ext cx="1523132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755576" y="1131590"/>
            <a:ext cx="777686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它们有的独自荡来荡去，有的互相追逐，有的紧贴住缸壁。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08520" y="483518"/>
            <a:ext cx="5760640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这一自然段最吸引你的是哪些地方？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7631832" y="555526"/>
            <a:ext cx="1512168" cy="1080120"/>
          </a:xfrm>
          <a:prstGeom prst="cloud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</a:rPr>
              <a:t>有趣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101956gktlxglxddg35dep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418" b="50024"/>
          <a:stretch>
            <a:fillRect/>
          </a:stretch>
        </p:blipFill>
        <p:spPr bwMode="auto">
          <a:xfrm>
            <a:off x="251520" y="3507854"/>
            <a:ext cx="1680765" cy="36004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395536" y="1131590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要是你用小竹枝去动动那些正在休息的小虾，它们会立即向别的安静的角落蹦去，一路上像生了气似的，不停地舞动着前面那双细长的脚，脚末端的那副钳子一张一张的，胡须也一翘一翘地摆动着，连眼珠子也一突一突的。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4211960" y="2715766"/>
            <a:ext cx="1832553" cy="5847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一张一张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87719" y="3355127"/>
            <a:ext cx="1832553" cy="5847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一翘一翘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95831" y="4003199"/>
            <a:ext cx="1832553" cy="5847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一突一突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8.98981E-7 C 0.05451 -0.0414 0.16198 -0.00247 0.23507 -0.01143 C 0.24722 -0.01514 0.25938 -0.01576 0.27118 -0.02286 C 0.24167 -0.03862 0.21024 -0.02842 0.18038 -0.01977 C 0.13785 -0.02163 0.10486 -0.02564 0.06406 -0.02286 C 0.04306 -0.01885 0.03247 -0.01545 0.00799 -0.02286 C 0.00642 -0.02348 0.0092 -0.02935 0.01059 -0.0312 C 0.01215 -0.03337 0.01424 -0.03306 0.01597 -0.03398 C 0.03281 -0.05777 0.05833 -0.04974 0.07604 -0.05097 C 0.10208 -0.05777 0.12795 -0.06024 0.15365 -0.07075 C 0.25087 -0.06827 0.23264 -0.08557 0.28195 -0.05097 C 0.28229 -0.04819 0.28264 -0.0451 0.28333 -0.04263 C 0.28403 -0.03954 0.28611 -0.03398 0.28611 -0.03367 " pathEditMode="relative" rAng="0" ptsTypes="ff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00" y="-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555526"/>
            <a:ext cx="698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kumimoji="1"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如果这时碰到这在闲游的同伴，说不定就要打起来。小虾的搏斗很激烈，蹦出水面是常有的事，有时还会蹦到缸外的地面上。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043608" y="3075806"/>
            <a:ext cx="4752975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kumimoji="1"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搏斗很激烈，脾气不好。</a:t>
            </a:r>
            <a:endParaRPr lang="zh-CN" altLang="en-US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827584" y="2342783"/>
            <a:ext cx="6553200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作者还写了小虾的哪些方面？ 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812987" y="2643758"/>
            <a:ext cx="3331013" cy="22033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592"/>
          <a:stretch>
            <a:fillRect/>
          </a:stretch>
        </p:blipFill>
        <p:spPr bwMode="auto">
          <a:xfrm>
            <a:off x="7123102" y="3435846"/>
            <a:ext cx="257210" cy="21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1.40871E-6 C -0.00053 -0.02348 -0.00035 -0.04727 -0.00157 -0.07075 C -0.00209 -0.08187 -0.00782 -0.10349 -0.00956 -0.11307 C -0.01789 -0.15694 -0.03872 -0.18351 -0.06338 -0.19216 C -0.07553 -0.19154 -0.10001 -0.2005 -0.11424 -0.18381 C -0.12622 -0.1696 -0.12692 -0.16682 -0.13647 -0.14983 C -0.13855 -0.14612 -0.14289 -0.1384 -0.14289 -0.1384 C -0.14636 -0.11956 -0.1415 -0.14211 -0.1507 -0.11863 C -0.15157 -0.11616 -0.15122 -0.11276 -0.15226 -0.11029 C -0.16112 -0.08928 -0.17362 -0.07229 -0.18403 -0.05376 C -0.19532 -0.03368 -0.17813 -0.05777 -0.19202 -0.03676 C -0.20053 -0.02379 -0.20903 -0.0102 -0.21424 0.00834 C -0.21719 0.01884 -0.22084 0.02904 -0.22379 0.03954 C -0.22674 0.05004 -0.2264 0.0624 -0.22848 0.07321 C -0.23317 0.09762 -0.23664 0.12233 -0.24115 0.14674 C -0.24463 0.16589 -0.24584 0.18628 -0.25226 0.20327 C -0.25278 0.20698 -0.25313 0.211 -0.254 0.2147 C -0.25469 0.21779 -0.25695 0.21965 -0.25713 0.22304 C -0.25747 0.2354 -0.25643 0.24776 -0.25556 0.25981 C -0.254 0.28267 -0.23855 0.28885 -0.22848 0.2907 C -0.20643 0.29502 -0.21285 0.28483 -0.20626 0.29657 " pathEditMode="relative" ptsTypes="ffffffffffffffffffffA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79493" y="471643"/>
            <a:ext cx="2808312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词语辨析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843809" y="1131590"/>
            <a:ext cx="316835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猛烈   激烈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763688" y="2139702"/>
            <a:ext cx="5760640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猛烈：气势大，力量大。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激烈：（语言、动作）剧烈。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19" y="444255"/>
            <a:ext cx="447979" cy="539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89"/>
          <a:stretch>
            <a:fillRect/>
          </a:stretch>
        </p:blipFill>
        <p:spPr bwMode="auto">
          <a:xfrm>
            <a:off x="0" y="0"/>
            <a:ext cx="9144000" cy="517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97793" y="146386"/>
            <a:ext cx="1689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 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语文   三年级   下册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448898" y="915566"/>
            <a:ext cx="3804650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6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15  </a:t>
            </a:r>
            <a:r>
              <a:rPr lang="zh-CN" altLang="en-US" sz="6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小虾</a:t>
            </a:r>
            <a:endParaRPr lang="zh-CN" altLang="en-US" sz="60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1590" y="627534"/>
            <a:ext cx="8802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说一说：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刚才我们是用什么方法来学习这一自然段的？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19672" y="1275606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先读课文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找中心句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体会课文是如何围绕中心句进行具体描写，找出相关的语句加以理解、体会、感受小虾的特点。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再练习有感情地朗读课文。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90" y="1915684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63688" y="1419622"/>
            <a:ext cx="6407150" cy="2088232"/>
          </a:xfrm>
          <a:prstGeom prst="rect">
            <a:avLst/>
          </a:prstGeom>
        </p:spPr>
        <p:txBody>
          <a:bodyPr/>
          <a:lstStyle/>
          <a:p>
            <a:pPr marL="257175" marR="0" lvl="0" algn="l" defTabSz="685800" rtl="0" eaLnBrk="1" fontAlgn="auto" latinLnBrk="0" hangingPunct="1">
              <a:lnSpc>
                <a:spcPct val="12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自读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4-6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自然段，用同样的方法，分小组交流、讨论，说说这一部分写了有关小虾的哪些内容？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26" y="1995686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4995" y="55552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细心照顾小虾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304303"/>
            <a:ext cx="777686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后来，我就和阿成哥到小溪里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采了些金鱼草，捡了些石块放在缸里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。我们记得，小溪里的虾是挺喜欢钻到石块下面休息的。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322676"/>
            <a:ext cx="7344816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“我”为让小虾生活的快乐一些采取的行动，表明“我”对小虾的关爱。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63888" y="552600"/>
            <a:ext cx="4392488" cy="629470"/>
            <a:chOff x="4572000" y="483518"/>
            <a:chExt cx="4392488" cy="62947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55"/>
            <a:stretch>
              <a:fillRect/>
            </a:stretch>
          </p:blipFill>
          <p:spPr>
            <a:xfrm>
              <a:off x="4572000" y="483518"/>
              <a:ext cx="4392488" cy="629470"/>
            </a:xfrm>
            <a:prstGeom prst="rect">
              <a:avLst/>
            </a:prstGeom>
          </p:spPr>
        </p:pic>
        <p:sp>
          <p:nvSpPr>
            <p:cNvPr id="8" name="TextBox 9"/>
            <p:cNvSpPr txBox="1"/>
            <p:nvPr/>
          </p:nvSpPr>
          <p:spPr>
            <a:xfrm>
              <a:off x="4572000" y="483518"/>
              <a:ext cx="39229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关键词体现了段落大意</a:t>
              </a:r>
              <a:endPara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1151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虾的繁殖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5904" y="1131590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有一天，我从缸里捉起几只较大的虾，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发现它们的腹部藏着许多圆圆的卵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。不久，缸里的小虾真的多了起来。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3291830"/>
            <a:ext cx="7560840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通过写小虾的繁殖，表明小虾在“我”的照顾下健康成长的状态。</a:t>
            </a:r>
            <a:endParaRPr lang="zh-CN" altLang="en-US" sz="2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63888" y="552600"/>
            <a:ext cx="4392488" cy="629470"/>
            <a:chOff x="4572000" y="483518"/>
            <a:chExt cx="4392488" cy="62947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55"/>
            <a:stretch>
              <a:fillRect/>
            </a:stretch>
          </p:blipFill>
          <p:spPr>
            <a:xfrm>
              <a:off x="4572000" y="483518"/>
              <a:ext cx="4392488" cy="629470"/>
            </a:xfrm>
            <a:prstGeom prst="rect">
              <a:avLst/>
            </a:prstGeom>
          </p:spPr>
        </p:pic>
        <p:sp>
          <p:nvSpPr>
            <p:cNvPr id="7" name="TextBox 9"/>
            <p:cNvSpPr txBox="1"/>
            <p:nvPr/>
          </p:nvSpPr>
          <p:spPr>
            <a:xfrm>
              <a:off x="4572000" y="483518"/>
              <a:ext cx="39229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关键词体现了段落大意</a:t>
              </a:r>
              <a:endPara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2009110720392866"/>
          <p:cNvPicPr>
            <a:picLocks noChangeAspect="1" noChangeArrowheads="1"/>
          </p:cNvPicPr>
          <p:nvPr/>
        </p:nvPicPr>
        <p:blipFill rotWithShape="1">
          <a:blip r:embed="rId1" cstate="print"/>
          <a:srcRect b="15724"/>
          <a:stretch>
            <a:fillRect/>
          </a:stretch>
        </p:blipFill>
        <p:spPr>
          <a:xfrm>
            <a:off x="4716016" y="806246"/>
            <a:ext cx="4032448" cy="2666909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806246"/>
            <a:ext cx="3960440" cy="266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3568" y="699542"/>
            <a:ext cx="7992888" cy="9361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回顾课文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作者笔下的小虾如此有趣、可爱，小作者是如何把小虾写得这样有趣呢？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55726"/>
            <a:ext cx="1104039" cy="1582166"/>
          </a:xfrm>
          <a:prstGeom prst="rect">
            <a:avLst/>
          </a:prstGeom>
        </p:spPr>
      </p:pic>
      <p:graphicFrame>
        <p:nvGraphicFramePr>
          <p:cNvPr id="6" name="图示 5"/>
          <p:cNvGraphicFramePr/>
          <p:nvPr/>
        </p:nvGraphicFramePr>
        <p:xfrm>
          <a:off x="1763688" y="1851671"/>
          <a:ext cx="5976664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572029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41151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8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1027109" y="1028233"/>
            <a:ext cx="7073283" cy="2983677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70852" y="2170043"/>
            <a:ext cx="553998" cy="752129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小虾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42627" y="1347614"/>
            <a:ext cx="1177245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捉小虾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53367" y="1923678"/>
            <a:ext cx="3254737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外貌：小虾、千年虾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44208" y="1603103"/>
            <a:ext cx="969496" cy="1776448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仔细的观察</a:t>
            </a:r>
            <a:endParaRPr lang="en-US" altLang="zh-CN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生动的描写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2604" y="2499742"/>
            <a:ext cx="3774110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有趣：动作描写 脾气大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67744" y="3147814"/>
            <a:ext cx="1696618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照顾 繁殖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1979712" y="1347614"/>
            <a:ext cx="216024" cy="22322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左大括号 19"/>
          <p:cNvSpPr/>
          <p:nvPr/>
        </p:nvSpPr>
        <p:spPr>
          <a:xfrm rot="10800000">
            <a:off x="5940152" y="1419622"/>
            <a:ext cx="216024" cy="22322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31" grpId="0"/>
      <p:bldP spid="14" grpId="0"/>
      <p:bldP spid="15" grpId="0"/>
      <p:bldP spid="17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981772" y="1510762"/>
            <a:ext cx="7262635" cy="12183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篇略读课文通过描写虾的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外貌、动作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，写出了虾的有趣，表达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了作者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对虾的</a:t>
            </a:r>
            <a:r>
              <a:rPr lang="zh-CN" altLang="en-US" sz="27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19661" y="2159010"/>
            <a:ext cx="1868763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喜爱之情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7" y="41151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5868144" y="2067694"/>
            <a:ext cx="1728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635646"/>
            <a:ext cx="1800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  <p:pic>
        <p:nvPicPr>
          <p:cNvPr id="10242" name="Picture 2" descr="http://pic.58pic.com/58pic/11/89/72/55h58PICv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46104"/>
            <a:ext cx="1609937" cy="2880000"/>
          </a:xfrm>
          <a:prstGeom prst="rect">
            <a:avLst/>
          </a:prstGeom>
          <a:noFill/>
        </p:spPr>
      </p:pic>
      <p:pic>
        <p:nvPicPr>
          <p:cNvPr id="10244" name="Picture 4" descr="http://p0.so.qhmsg.com/bdr/200_200_/t01b43e2855b01f852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70474"/>
            <a:ext cx="2984455" cy="2880000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131590"/>
            <a:ext cx="2955989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172400" y="1275606"/>
            <a:ext cx="8275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齐白石的虾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39552" y="1059582"/>
            <a:ext cx="2808312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sz="28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、选词填空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060997" y="1707654"/>
            <a:ext cx="755967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猛烈  激烈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188789" y="2427734"/>
            <a:ext cx="755967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小虾的搏斗很（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激烈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），蹦出水面是常有的事。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187624" y="3075806"/>
            <a:ext cx="4392488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猛烈：气势大，力量大。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激烈：（语言、动作）剧烈。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9294" y="2339478"/>
            <a:ext cx="6286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63888" y="771550"/>
            <a:ext cx="55081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虾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是一种节肢动物，身体长，有壳，腹部有很多环节，生活在水里。种类很多。包括青虾、河虾、草虾、小龙虾、对虾、明虾、基围虾、琵琶虾、龙虾等。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 descr="image3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1520" y="987574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365447" y="1203598"/>
            <a:ext cx="8455025" cy="24329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末尾”这个词语的写法是正确的。（　　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钳子”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“钳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qán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qián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。（　　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1511" y="1840291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3519" y="2992419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4633" y="48351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二、判断对错。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27584" y="1319445"/>
            <a:ext cx="7344816" cy="290848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例子：小虾是一种有趣的小动物。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小猫是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_______________   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小羊是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_______________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000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小狗是</a:t>
            </a:r>
            <a:r>
              <a:rPr lang="en-US" altLang="zh-CN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_______________</a:t>
            </a:r>
            <a:endParaRPr lang="en-US" altLang="zh-CN" sz="3200" b="1" u="sng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51720" y="2143621"/>
            <a:ext cx="4722132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一种可爱的小动物。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051720" y="2863701"/>
            <a:ext cx="5328592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一种温顺的小动物。</a:t>
            </a:r>
            <a:endParaRPr lang="zh-CN" altLang="en-US" sz="28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51720" y="3583781"/>
            <a:ext cx="5328592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一种忠诚的小动物。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496" y="618823"/>
            <a:ext cx="9038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三、根据提示的词汇仿例句写句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子（不得重复）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251520" y="581511"/>
            <a:ext cx="8208912" cy="1054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、参照课文，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介绍自己喜欢的小动物。</a:t>
            </a:r>
            <a:endParaRPr lang="zh-CN" altLang="en-US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373103" y="0"/>
            <a:ext cx="5715931" cy="1999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6" name="Group 26"/>
          <p:cNvGraphicFramePr/>
          <p:nvPr/>
        </p:nvGraphicFramePr>
        <p:xfrm>
          <a:off x="1259632" y="1491630"/>
          <a:ext cx="6480720" cy="2640320"/>
        </p:xfrm>
        <a:graphic>
          <a:graphicData uri="http://schemas.openxmlformats.org/drawingml/2006/table">
            <a:tbl>
              <a:tblPr/>
              <a:tblGrid>
                <a:gridCol w="2421744"/>
                <a:gridCol w="4058976"/>
              </a:tblGrid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外形特点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吃食物时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4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睡 觉 时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4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游 戏 时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505294" y="1654592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24285" y="172664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25663" y="172664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文本框 14">
            <a:hlinkClick r:id="rId1" action="ppaction://hlinkfile"/>
          </p:cNvPr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3851"/>
            <a:ext cx="351070" cy="38016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061"/>
            <a:ext cx="335134" cy="47233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5077457" y="1379648"/>
            <a:ext cx="1222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xiān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381276" y="1390005"/>
            <a:ext cx="7830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m</a:t>
            </a:r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ò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144448" y="1317997"/>
            <a:ext cx="931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xì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928424" y="2686149"/>
            <a:ext cx="931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bó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924062" y="2686149"/>
            <a:ext cx="1222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fù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220072" y="2686149"/>
            <a:ext cx="1061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jiào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410067" y="2620811"/>
            <a:ext cx="15138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qián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483768" y="1347614"/>
            <a:ext cx="8034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ɡānɡ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512361" y="2686149"/>
            <a:ext cx="611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fù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67944" y="1698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隙</a:t>
            </a:r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3707904" y="1698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空</a:t>
            </a:r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2544439" y="1698943"/>
            <a:ext cx="803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缸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1849801" y="1744729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一口</a:t>
            </a:r>
            <a:endParaRPr lang="zh-CN" altLang="en-US" sz="2800" dirty="0"/>
          </a:p>
        </p:txBody>
      </p:sp>
      <p:sp>
        <p:nvSpPr>
          <p:cNvPr id="6" name="矩形 5"/>
          <p:cNvSpPr/>
          <p:nvPr/>
        </p:nvSpPr>
        <p:spPr>
          <a:xfrm>
            <a:off x="5430014" y="17428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endParaRPr lang="zh-CN" altLang="en-US" sz="3200" dirty="0"/>
          </a:p>
        </p:txBody>
      </p:sp>
      <p:sp>
        <p:nvSpPr>
          <p:cNvPr id="7" name="矩形 6"/>
          <p:cNvSpPr/>
          <p:nvPr/>
        </p:nvSpPr>
        <p:spPr>
          <a:xfrm>
            <a:off x="5076056" y="170765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掀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6711666" y="170765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端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6336354" y="1707654"/>
            <a:ext cx="4695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末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64319" y="3003798"/>
            <a:ext cx="803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1043608" y="30037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endParaRPr lang="zh-CN" altLang="en-US" sz="3200" dirty="0"/>
          </a:p>
        </p:txBody>
      </p:sp>
      <p:sp>
        <p:nvSpPr>
          <p:cNvPr id="12" name="矩形 11"/>
          <p:cNvSpPr/>
          <p:nvPr/>
        </p:nvSpPr>
        <p:spPr>
          <a:xfrm>
            <a:off x="2411760" y="30037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钳</a:t>
            </a:r>
            <a:endParaRPr lang="zh-CN" altLang="en-US" sz="3200" dirty="0"/>
          </a:p>
        </p:txBody>
      </p:sp>
      <p:sp>
        <p:nvSpPr>
          <p:cNvPr id="13" name="矩形 12"/>
          <p:cNvSpPr/>
          <p:nvPr/>
        </p:nvSpPr>
        <p:spPr>
          <a:xfrm>
            <a:off x="2843808" y="29950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endParaRPr lang="zh-CN" altLang="en-US" sz="3200" dirty="0"/>
          </a:p>
        </p:txBody>
      </p:sp>
      <p:sp>
        <p:nvSpPr>
          <p:cNvPr id="14" name="矩形 13"/>
          <p:cNvSpPr/>
          <p:nvPr/>
        </p:nvSpPr>
        <p:spPr>
          <a:xfrm>
            <a:off x="3845575" y="30247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搏</a:t>
            </a:r>
            <a:endParaRPr lang="zh-CN" altLang="en-US" sz="3200" dirty="0"/>
          </a:p>
        </p:txBody>
      </p:sp>
      <p:sp>
        <p:nvSpPr>
          <p:cNvPr id="15" name="矩形 14"/>
          <p:cNvSpPr/>
          <p:nvPr/>
        </p:nvSpPr>
        <p:spPr>
          <a:xfrm>
            <a:off x="5258971" y="30247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较</a:t>
            </a:r>
            <a:endParaRPr lang="zh-CN" altLang="en-US" sz="3200" dirty="0"/>
          </a:p>
        </p:txBody>
      </p:sp>
      <p:sp>
        <p:nvSpPr>
          <p:cNvPr id="16" name="矩形 15"/>
          <p:cNvSpPr/>
          <p:nvPr/>
        </p:nvSpPr>
        <p:spPr>
          <a:xfrm>
            <a:off x="6924062" y="304183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腹</a:t>
            </a:r>
            <a:endParaRPr lang="zh-CN" altLang="en-US" sz="3200" dirty="0"/>
          </a:p>
        </p:txBody>
      </p:sp>
      <p:sp>
        <p:nvSpPr>
          <p:cNvPr id="17" name="矩形 16"/>
          <p:cNvSpPr/>
          <p:nvPr/>
        </p:nvSpPr>
        <p:spPr>
          <a:xfrm>
            <a:off x="4263394" y="30037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endParaRPr lang="zh-CN" altLang="en-US" sz="3200" dirty="0"/>
          </a:p>
        </p:txBody>
      </p:sp>
      <p:sp>
        <p:nvSpPr>
          <p:cNvPr id="18" name="矩形 17"/>
          <p:cNvSpPr/>
          <p:nvPr/>
        </p:nvSpPr>
        <p:spPr>
          <a:xfrm>
            <a:off x="5703554" y="29950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3200" dirty="0"/>
          </a:p>
        </p:txBody>
      </p:sp>
      <p:sp>
        <p:nvSpPr>
          <p:cNvPr id="19" name="矩形 18"/>
          <p:cNvSpPr/>
          <p:nvPr/>
        </p:nvSpPr>
        <p:spPr>
          <a:xfrm>
            <a:off x="7308304" y="30670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部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44" grpId="0"/>
      <p:bldP spid="44" grpId="1"/>
      <p:bldP spid="45" grpId="0"/>
      <p:bldP spid="45" grpId="1"/>
      <p:bldP spid="46" grpId="0"/>
      <p:bldP spid="46" grpId="1"/>
      <p:bldP spid="48" grpId="0"/>
      <p:bldP spid="48" grpId="1"/>
      <p:bldP spid="49" grpId="0"/>
      <p:bldP spid="49" grpId="1"/>
      <p:bldP spid="54" grpId="0"/>
      <p:bldP spid="54" grpId="1"/>
      <p:bldP spid="55" grpId="0"/>
      <p:bldP spid="55" grpId="1"/>
      <p:bldP spid="56" grpId="0"/>
      <p:bldP spid="5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55564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2" y="62753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1275606"/>
            <a:ext cx="4104456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：车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交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较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缶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缸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685" y="2843883"/>
            <a:ext cx="176305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字理识字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11760" y="3037661"/>
            <a:ext cx="530531" cy="6145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末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07060" y="3939901"/>
            <a:ext cx="5290120" cy="6347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指事字。</a:t>
            </a:r>
            <a:r>
              <a:rPr lang="zh-CN" altLang="en-US" sz="2800" dirty="0" smtClean="0"/>
              <a:t>表示树梢部位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139952" y="1491630"/>
            <a:ext cx="11525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87774"/>
            <a:ext cx="4680520" cy="107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4"/>
            <a:ext cx="9201600" cy="514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1" name="Picture 5" descr="https://ss1.bdstatic.com/70cFuXSh_Q1YnxGkpoWK1HF6hhy/it/u=3202783085,1811252512&amp;fm=26&amp;gp=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01780" y="2355726"/>
            <a:ext cx="2242220" cy="2242220"/>
          </a:xfrm>
          <a:prstGeom prst="rect">
            <a:avLst/>
          </a:prstGeom>
          <a:noFill/>
        </p:spPr>
      </p:pic>
      <p:sp>
        <p:nvSpPr>
          <p:cNvPr id="6" name="AutoShape 1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b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zh-CN" sz="1800" smtClean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AutoShape 3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b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zh-CN" sz="1800" smtClean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AutoShape 5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387260" y="573514"/>
            <a:ext cx="456833" cy="456366"/>
            <a:chOff x="631825" y="5181600"/>
            <a:chExt cx="1554163" cy="1552575"/>
          </a:xfrm>
        </p:grpSpPr>
        <p:sp>
          <p:nvSpPr>
            <p:cNvPr id="51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1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2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3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7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8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1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11"/>
          <p:cNvSpPr txBox="1">
            <a:spLocks noChangeArrowheads="1"/>
          </p:cNvSpPr>
          <p:nvPr/>
        </p:nvSpPr>
        <p:spPr bwMode="auto">
          <a:xfrm>
            <a:off x="3876705" y="50162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3563888" y="3147814"/>
            <a:ext cx="1440160" cy="1082356"/>
            <a:chOff x="3563888" y="3147814"/>
            <a:chExt cx="1440160" cy="1082356"/>
          </a:xfrm>
        </p:grpSpPr>
        <p:pic>
          <p:nvPicPr>
            <p:cNvPr id="91" name="Picture 2" descr="https://ss1.bdstatic.com/70cFuXSh_Q1YnxGkpoWK1HF6hhy/it/u=1124172758,1087924071&amp;fm=26&amp;gp=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3147814"/>
              <a:ext cx="1440160" cy="1082356"/>
            </a:xfrm>
            <a:prstGeom prst="rect">
              <a:avLst/>
            </a:prstGeom>
            <a:noFill/>
          </p:spPr>
        </p:pic>
        <p:sp>
          <p:nvSpPr>
            <p:cNvPr id="43" name="矩形 48"/>
            <p:cNvSpPr>
              <a:spLocks noChangeArrowheads="1"/>
            </p:cNvSpPr>
            <p:nvPr/>
          </p:nvSpPr>
          <p:spPr bwMode="auto">
            <a:xfrm>
              <a:off x="3740967" y="3569882"/>
              <a:ext cx="1111202" cy="646331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搏斗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483768" y="2859782"/>
            <a:ext cx="1440160" cy="1082356"/>
            <a:chOff x="2483768" y="2859782"/>
            <a:chExt cx="1440160" cy="1082356"/>
          </a:xfrm>
        </p:grpSpPr>
        <p:pic>
          <p:nvPicPr>
            <p:cNvPr id="89" name="Picture 2" descr="https://ss1.bdstatic.com/70cFuXSh_Q1YnxGkpoWK1HF6hhy/it/u=1124172758,1087924071&amp;fm=26&amp;gp=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83768" y="2859782"/>
              <a:ext cx="1440160" cy="1082356"/>
            </a:xfrm>
            <a:prstGeom prst="rect">
              <a:avLst/>
            </a:prstGeom>
            <a:noFill/>
          </p:spPr>
        </p:pic>
        <p:sp>
          <p:nvSpPr>
            <p:cNvPr id="45" name="矩形 48"/>
            <p:cNvSpPr>
              <a:spLocks noChangeArrowheads="1"/>
            </p:cNvSpPr>
            <p:nvPr/>
          </p:nvSpPr>
          <p:spPr bwMode="auto">
            <a:xfrm>
              <a:off x="2570663" y="3195048"/>
              <a:ext cx="1111202" cy="646331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漏过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115616" y="3147814"/>
            <a:ext cx="1440160" cy="1082356"/>
            <a:chOff x="1115616" y="3147814"/>
            <a:chExt cx="1440160" cy="1082356"/>
          </a:xfrm>
        </p:grpSpPr>
        <p:pic>
          <p:nvPicPr>
            <p:cNvPr id="88" name="Picture 2" descr="https://ss1.bdstatic.com/70cFuXSh_Q1YnxGkpoWK1HF6hhy/it/u=1124172758,1087924071&amp;fm=26&amp;gp=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5616" y="3147814"/>
              <a:ext cx="1440160" cy="1082356"/>
            </a:xfrm>
            <a:prstGeom prst="rect">
              <a:avLst/>
            </a:prstGeom>
            <a:noFill/>
          </p:spPr>
        </p:pic>
        <p:sp>
          <p:nvSpPr>
            <p:cNvPr id="48" name="矩形 48"/>
            <p:cNvSpPr>
              <a:spLocks noChangeArrowheads="1"/>
            </p:cNvSpPr>
            <p:nvPr/>
          </p:nvSpPr>
          <p:spPr bwMode="auto">
            <a:xfrm>
              <a:off x="1293996" y="3392857"/>
              <a:ext cx="1111202" cy="646331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有趣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0" y="2859782"/>
            <a:ext cx="1440160" cy="1082356"/>
            <a:chOff x="0" y="2859782"/>
            <a:chExt cx="1440160" cy="1082356"/>
          </a:xfrm>
        </p:grpSpPr>
        <p:pic>
          <p:nvPicPr>
            <p:cNvPr id="29698" name="Picture 2" descr="https://ss1.bdstatic.com/70cFuXSh_Q1YnxGkpoWK1HF6hhy/it/u=1124172758,1087924071&amp;fm=26&amp;gp=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2859782"/>
              <a:ext cx="1440160" cy="1082356"/>
            </a:xfrm>
            <a:prstGeom prst="rect">
              <a:avLst/>
            </a:prstGeom>
            <a:noFill/>
          </p:spPr>
        </p:pic>
        <p:sp>
          <p:nvSpPr>
            <p:cNvPr id="57" name="矩形 48"/>
            <p:cNvSpPr>
              <a:spLocks noChangeArrowheads="1"/>
            </p:cNvSpPr>
            <p:nvPr/>
          </p:nvSpPr>
          <p:spPr bwMode="auto">
            <a:xfrm>
              <a:off x="14247" y="3240457"/>
              <a:ext cx="1111202" cy="646331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空隙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835696" y="3939902"/>
            <a:ext cx="1440160" cy="1082356"/>
            <a:chOff x="1835696" y="3939902"/>
            <a:chExt cx="1440160" cy="1082356"/>
          </a:xfrm>
        </p:grpSpPr>
        <p:pic>
          <p:nvPicPr>
            <p:cNvPr id="90" name="Picture 2" descr="https://ss1.bdstatic.com/70cFuXSh_Q1YnxGkpoWK1HF6hhy/it/u=1124172758,1087924071&amp;fm=26&amp;gp=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5696" y="3939902"/>
              <a:ext cx="1440160" cy="1082356"/>
            </a:xfrm>
            <a:prstGeom prst="rect">
              <a:avLst/>
            </a:prstGeom>
            <a:noFill/>
          </p:spPr>
        </p:pic>
        <p:sp>
          <p:nvSpPr>
            <p:cNvPr id="85" name="矩形 48"/>
            <p:cNvSpPr>
              <a:spLocks noChangeArrowheads="1"/>
            </p:cNvSpPr>
            <p:nvPr/>
          </p:nvSpPr>
          <p:spPr bwMode="auto">
            <a:xfrm>
              <a:off x="2038692" y="4121541"/>
              <a:ext cx="1111202" cy="646331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钳子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6" name="矩形 3"/>
          <p:cNvSpPr>
            <a:spLocks noChangeArrowheads="1"/>
          </p:cNvSpPr>
          <p:nvPr/>
        </p:nvSpPr>
        <p:spPr bwMode="auto">
          <a:xfrm>
            <a:off x="304800" y="951020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dirty="0" smtClean="0">
                <a:solidFill>
                  <a:srgbClr val="0000FF"/>
                </a:solidFill>
              </a:rPr>
              <a:t>小虾回家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77925E-6 L 0.71267 -0.007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5971E-6 L 0.62223 0.006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70207E-6 L 0.55122 -0.021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0" y="-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882216" y="641906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27784" y="76075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91326" y="75790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1349" y="1331932"/>
            <a:ext cx="372261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搏斗：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搏斗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是使用身体、器械等、双方或多方相互间进行的一种实战行为。</a:t>
            </a:r>
            <a:endParaRPr lang="zh-CN" altLang="en-US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3170461"/>
            <a:ext cx="3587532" cy="738664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拳击手在赛场上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搏斗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44008" y="1347688"/>
            <a:ext cx="3672408" cy="259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30563" y="1164689"/>
            <a:ext cx="37813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追逐：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迅速积极地追寻逃跑的东西。</a:t>
            </a:r>
            <a:endParaRPr lang="zh-CN" altLang="en-US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0563" y="2643758"/>
            <a:ext cx="3781397" cy="954107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孩子们在球场上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追逐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着，打闹着。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44008" y="1131590"/>
            <a:ext cx="396634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730027" y="1693133"/>
            <a:ext cx="3625949" cy="20919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中间空着的地方</a:t>
            </a:r>
            <a:r>
              <a:rPr lang="en-US" altLang="zh-CN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;</a:t>
            </a: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尚未占用的时间、空旷间隙、相似的情况或状态再现的时间间隔。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6"/>
          <p:cNvSpPr txBox="1"/>
          <p:nvPr/>
        </p:nvSpPr>
        <p:spPr>
          <a:xfrm>
            <a:off x="776737" y="978863"/>
            <a:ext cx="2427111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空隙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211960" y="2211710"/>
            <a:ext cx="792088" cy="43204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64088" y="987574"/>
            <a:ext cx="294131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542524ef-bd24-4372-b7d1-7474668fd433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1822</Words>
  <Application>WPS 演示</Application>
  <PresentationFormat>全屏显示(16:9)</PresentationFormat>
  <Paragraphs>262</Paragraphs>
  <Slides>32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1" baseType="lpstr">
      <vt:lpstr>Arial</vt:lpstr>
      <vt:lpstr>宋体</vt:lpstr>
      <vt:lpstr>Wingdings</vt:lpstr>
      <vt:lpstr>Heiti SC Light</vt:lpstr>
      <vt:lpstr>微软雅黑</vt:lpstr>
      <vt:lpstr>楷体</vt:lpstr>
      <vt:lpstr>Kaiti SC</vt:lpstr>
      <vt:lpstr>幼圆</vt:lpstr>
      <vt:lpstr>黑体</vt:lpstr>
      <vt:lpstr>Times New Roman</vt:lpstr>
      <vt:lpstr>迷你简毡笔黑</vt:lpstr>
      <vt:lpstr>Calibri</vt:lpstr>
      <vt:lpstr>Arial Unicode MS</vt:lpstr>
      <vt:lpstr>Songti SC Black</vt:lpstr>
      <vt:lpstr>楷体_GB2312</vt:lpstr>
      <vt:lpstr>新宋体</vt:lpstr>
      <vt:lpstr>Xingkai SC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98</cp:revision>
  <dcterms:created xsi:type="dcterms:W3CDTF">2017-03-17T02:28:00Z</dcterms:created>
  <dcterms:modified xsi:type="dcterms:W3CDTF">2022-12-30T16:26:12Z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279FBFB6266E424B8EDDD52FCF490352</vt:lpwstr>
  </property>
</Properties>
</file>