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523" r:id="rId3"/>
    <p:sldId id="1012" r:id="rId5"/>
    <p:sldId id="1003" r:id="rId6"/>
    <p:sldId id="634" r:id="rId7"/>
    <p:sldId id="1001" r:id="rId8"/>
    <p:sldId id="748" r:id="rId9"/>
    <p:sldId id="586" r:id="rId10"/>
    <p:sldId id="1011" r:id="rId11"/>
    <p:sldId id="996" r:id="rId12"/>
    <p:sldId id="1092" r:id="rId13"/>
    <p:sldId id="1103" r:id="rId14"/>
    <p:sldId id="1104" r:id="rId15"/>
    <p:sldId id="1105" r:id="rId16"/>
    <p:sldId id="941" r:id="rId17"/>
    <p:sldId id="928" r:id="rId18"/>
    <p:sldId id="1045" r:id="rId19"/>
    <p:sldId id="1081" r:id="rId20"/>
    <p:sldId id="1082" r:id="rId21"/>
    <p:sldId id="1094" r:id="rId22"/>
    <p:sldId id="1093" r:id="rId23"/>
    <p:sldId id="1083" r:id="rId24"/>
    <p:sldId id="1102" r:id="rId25"/>
    <p:sldId id="1097" r:id="rId26"/>
    <p:sldId id="1088" r:id="rId27"/>
    <p:sldId id="1085" r:id="rId28"/>
    <p:sldId id="1046" r:id="rId29"/>
    <p:sldId id="1095" r:id="rId30"/>
    <p:sldId id="1096" r:id="rId31"/>
    <p:sldId id="1048" r:id="rId32"/>
    <p:sldId id="1049" r:id="rId33"/>
    <p:sldId id="1050" r:id="rId34"/>
    <p:sldId id="1051" r:id="rId35"/>
    <p:sldId id="1099" r:id="rId36"/>
    <p:sldId id="1098" r:id="rId37"/>
    <p:sldId id="936" r:id="rId38"/>
    <p:sldId id="937" r:id="rId39"/>
    <p:sldId id="938" r:id="rId40"/>
    <p:sldId id="1106" r:id="rId41"/>
    <p:sldId id="1107" r:id="rId42"/>
    <p:sldId id="1108" r:id="rId4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幼圆" panose="02010509060101010101" pitchFamily="49" charset="-122"/>
      <p:regular r:id="rId54"/>
    </p:embeddedFont>
    <p:embeddedFont>
      <p:font typeface="汉语拼音" panose="020B0604020202020204" pitchFamily="34" charset="0"/>
      <p:regular r:id="rId55"/>
    </p:embeddedFont>
  </p:embeddedFont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F0000"/>
    <a:srgbClr val="0000FF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90" d="100"/>
          <a:sy n="90" d="100"/>
        </p:scale>
        <p:origin x="-1050" y="-46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6" d="100"/>
          <a:sy n="66" d="100"/>
        </p:scale>
        <p:origin x="-2292" y="-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.xml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2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17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我变成了一棵树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33" cstate="print"/>
          <a:srcRect l="1936" r="1925"/>
          <a:stretch>
            <a:fillRect/>
          </a:stretch>
        </p:blipFill>
        <p:spPr bwMode="auto">
          <a:xfrm>
            <a:off x="0" y="4010323"/>
            <a:ext cx="4679504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34" cstate="print"/>
          <a:srcRect l="1936" r="1925"/>
          <a:stretch>
            <a:fillRect/>
          </a:stretch>
        </p:blipFill>
        <p:spPr bwMode="auto">
          <a:xfrm flipH="1">
            <a:off x="4499992" y="4030861"/>
            <a:ext cx="4644008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 userDrawn="1"/>
        </p:nvPicPr>
        <p:blipFill>
          <a:blip r:embed="rId34" cstate="print"/>
          <a:srcRect l="1936" r="1925"/>
          <a:stretch>
            <a:fillRect/>
          </a:stretch>
        </p:blipFill>
        <p:spPr bwMode="auto">
          <a:xfrm flipH="1">
            <a:off x="2337817" y="4011910"/>
            <a:ext cx="4644008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33" cstate="print"/>
          <a:srcRect l="1936" r="41268"/>
          <a:stretch>
            <a:fillRect/>
          </a:stretch>
        </p:blipFill>
        <p:spPr bwMode="auto">
          <a:xfrm>
            <a:off x="2095500" y="4019848"/>
            <a:ext cx="2764532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 userDrawn="1"/>
        </p:nvSpPr>
        <p:spPr>
          <a:xfrm>
            <a:off x="0" y="4032448"/>
            <a:ext cx="9144000" cy="113159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slide" Target="slide14.xml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&#19977;&#19979;&#23383;&#35789;&#21548;&#20889;17&#25105;&#21464;&#25104;&#20102;&#19968;&#26869;&#26641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24.jpe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30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jpeg"/><Relationship Id="rId2" Type="http://schemas.openxmlformats.org/officeDocument/2006/relationships/image" Target="../media/image9.png"/><Relationship Id="rId1" Type="http://schemas.openxmlformats.org/officeDocument/2006/relationships/hyperlink" Target="&#38142;&#25509;&#19968;&#65306;&#19969;&#38646;&#19969;&#38646;.pptx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-&#35838;&#25991;&#26391;&#35835;-17&#25105;&#21464;&#25104;&#20102;&#19968;&#26869;&#26641;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hyperlink" Target="&#19977;&#19979;&#29983;&#23383;&#35270;&#39057;17&#25105;&#21464;&#25104;&#20102;&#19968;&#26869;&#26641;.mp4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" t="5086" r="324" b="5492"/>
          <a:stretch>
            <a:fillRect/>
          </a:stretch>
        </p:blipFill>
        <p:spPr bwMode="auto">
          <a:xfrm>
            <a:off x="-1" y="5618"/>
            <a:ext cx="9252521" cy="513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语文  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913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913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4" action="ppaction://hlinksldjump"/>
          </p:cNvPr>
          <p:cNvSpPr txBox="1"/>
          <p:nvPr/>
        </p:nvSpPr>
        <p:spPr>
          <a:xfrm>
            <a:off x="7419026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419026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761067" y="1419622"/>
            <a:ext cx="5835270" cy="8540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17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我变成了一棵树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19545" y="1610998"/>
            <a:ext cx="5189562" cy="500137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“我”为什么要变成一棵树？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323528" y="843558"/>
            <a:ext cx="8213805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默读课文，找出下列两个问题的答案。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28186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334543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19545" y="2475094"/>
            <a:ext cx="8074967" cy="500137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“我”变成一棵树后，发生了哪些有趣的事情？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0145" y="1466982"/>
            <a:ext cx="1944216" cy="93102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因为贪玩不想被打扰。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3561" y="2979150"/>
            <a:ext cx="1266428" cy="500137"/>
          </a:xfrm>
          <a:prstGeom prst="rect">
            <a:avLst/>
          </a:prstGeom>
          <a:solidFill>
            <a:schemeClr val="accent1">
              <a:lumMod val="40000"/>
              <a:lumOff val="60000"/>
              <a:alpha val="46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长鸟窝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85961" y="2991850"/>
            <a:ext cx="1673944" cy="500137"/>
          </a:xfrm>
          <a:prstGeom prst="rect">
            <a:avLst/>
          </a:prstGeom>
          <a:solidFill>
            <a:schemeClr val="accent1">
              <a:lumMod val="40000"/>
              <a:lumOff val="60000"/>
              <a:alpha val="46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住满朋友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63961" y="3004550"/>
            <a:ext cx="2056184" cy="500137"/>
          </a:xfrm>
          <a:prstGeom prst="rect">
            <a:avLst/>
          </a:prstGeom>
          <a:solidFill>
            <a:schemeClr val="accent1">
              <a:lumMod val="40000"/>
              <a:lumOff val="60000"/>
              <a:alpha val="46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妈妈住上来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579783" y="3614936"/>
            <a:ext cx="5568356" cy="64415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作者的想象力十分丰富、有趣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6713" y="3004550"/>
            <a:ext cx="1028092" cy="500137"/>
          </a:xfrm>
          <a:prstGeom prst="rect">
            <a:avLst/>
          </a:prstGeom>
          <a:solidFill>
            <a:schemeClr val="accent1">
              <a:lumMod val="40000"/>
              <a:lumOff val="60000"/>
              <a:alpha val="46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-1196"/>
          <a:stretch>
            <a:fillRect/>
          </a:stretch>
        </p:blipFill>
        <p:spPr>
          <a:xfrm>
            <a:off x="1036195" y="2426543"/>
            <a:ext cx="808029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31" grpId="0" animBg="1"/>
      <p:bldP spid="32" grpId="0" animBg="1"/>
      <p:bldP spid="2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03648" y="987574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一、读拼音，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书写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生字。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635646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xínɡ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zhu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ú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li   xi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dīnɡ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linɡ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6" name="组合 11"/>
          <p:cNvGrpSpPr/>
          <p:nvPr/>
        </p:nvGrpSpPr>
        <p:grpSpPr bwMode="auto">
          <a:xfrm>
            <a:off x="1763688" y="2283718"/>
            <a:ext cx="1555373" cy="720080"/>
            <a:chOff x="11444" y="8902"/>
            <a:chExt cx="1349" cy="624"/>
          </a:xfrm>
        </p:grpSpPr>
        <p:grpSp>
          <p:nvGrpSpPr>
            <p:cNvPr id="1732" name="Group 138"/>
            <p:cNvGrpSpPr/>
            <p:nvPr/>
          </p:nvGrpSpPr>
          <p:grpSpPr bwMode="auto">
            <a:xfrm>
              <a:off x="12119" y="8902"/>
              <a:ext cx="675" cy="624"/>
              <a:chOff x="0" y="0"/>
              <a:chExt cx="724" cy="624"/>
            </a:xfrm>
          </p:grpSpPr>
          <p:sp>
            <p:nvSpPr>
              <p:cNvPr id="1733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34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35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736" name="Group 138"/>
            <p:cNvGrpSpPr/>
            <p:nvPr/>
          </p:nvGrpSpPr>
          <p:grpSpPr bwMode="auto">
            <a:xfrm>
              <a:off x="11444" y="8902"/>
              <a:ext cx="675" cy="624"/>
              <a:chOff x="0" y="0"/>
              <a:chExt cx="724" cy="624"/>
            </a:xfrm>
          </p:grpSpPr>
          <p:sp>
            <p:nvSpPr>
              <p:cNvPr id="1737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38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39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6" name="组合 11"/>
          <p:cNvGrpSpPr/>
          <p:nvPr/>
        </p:nvGrpSpPr>
        <p:grpSpPr bwMode="auto">
          <a:xfrm>
            <a:off x="3995936" y="2269040"/>
            <a:ext cx="1555373" cy="720080"/>
            <a:chOff x="11444" y="8902"/>
            <a:chExt cx="1349" cy="624"/>
          </a:xfrm>
        </p:grpSpPr>
        <p:grpSp>
          <p:nvGrpSpPr>
            <p:cNvPr id="17" name="Group 138"/>
            <p:cNvGrpSpPr/>
            <p:nvPr/>
          </p:nvGrpSpPr>
          <p:grpSpPr bwMode="auto">
            <a:xfrm>
              <a:off x="12119" y="8902"/>
              <a:ext cx="675" cy="624"/>
              <a:chOff x="0" y="0"/>
              <a:chExt cx="724" cy="624"/>
            </a:xfrm>
          </p:grpSpPr>
          <p:sp>
            <p:nvSpPr>
              <p:cNvPr id="22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8" name="Group 138"/>
            <p:cNvGrpSpPr/>
            <p:nvPr/>
          </p:nvGrpSpPr>
          <p:grpSpPr bwMode="auto">
            <a:xfrm>
              <a:off x="11444" y="8902"/>
              <a:ext cx="675" cy="624"/>
              <a:chOff x="0" y="0"/>
              <a:chExt cx="724" cy="624"/>
            </a:xfrm>
          </p:grpSpPr>
          <p:sp>
            <p:nvSpPr>
              <p:cNvPr id="19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" name="组合 11"/>
          <p:cNvGrpSpPr/>
          <p:nvPr/>
        </p:nvGrpSpPr>
        <p:grpSpPr bwMode="auto">
          <a:xfrm>
            <a:off x="6256987" y="2283718"/>
            <a:ext cx="1555373" cy="720080"/>
            <a:chOff x="11444" y="8902"/>
            <a:chExt cx="1349" cy="624"/>
          </a:xfrm>
        </p:grpSpPr>
        <p:grpSp>
          <p:nvGrpSpPr>
            <p:cNvPr id="26" name="Group 138"/>
            <p:cNvGrpSpPr/>
            <p:nvPr/>
          </p:nvGrpSpPr>
          <p:grpSpPr bwMode="auto">
            <a:xfrm>
              <a:off x="12119" y="8902"/>
              <a:ext cx="675" cy="624"/>
              <a:chOff x="0" y="0"/>
              <a:chExt cx="724" cy="624"/>
            </a:xfrm>
          </p:grpSpPr>
          <p:sp>
            <p:nvSpPr>
              <p:cNvPr id="31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7" name="Group 138"/>
            <p:cNvGrpSpPr/>
            <p:nvPr/>
          </p:nvGrpSpPr>
          <p:grpSpPr bwMode="auto">
            <a:xfrm>
              <a:off x="11444" y="8902"/>
              <a:ext cx="675" cy="624"/>
              <a:chOff x="0" y="0"/>
              <a:chExt cx="724" cy="624"/>
            </a:xfrm>
          </p:grpSpPr>
          <p:sp>
            <p:nvSpPr>
              <p:cNvPr id="28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4" name="组合 11"/>
          <p:cNvGrpSpPr/>
          <p:nvPr/>
        </p:nvGrpSpPr>
        <p:grpSpPr bwMode="auto">
          <a:xfrm>
            <a:off x="1648475" y="3669573"/>
            <a:ext cx="1555373" cy="720080"/>
            <a:chOff x="11444" y="8902"/>
            <a:chExt cx="1349" cy="624"/>
          </a:xfrm>
        </p:grpSpPr>
        <p:grpSp>
          <p:nvGrpSpPr>
            <p:cNvPr id="35" name="Group 138"/>
            <p:cNvGrpSpPr/>
            <p:nvPr/>
          </p:nvGrpSpPr>
          <p:grpSpPr bwMode="auto">
            <a:xfrm>
              <a:off x="12119" y="8902"/>
              <a:ext cx="675" cy="624"/>
              <a:chOff x="0" y="0"/>
              <a:chExt cx="724" cy="624"/>
            </a:xfrm>
          </p:grpSpPr>
          <p:sp>
            <p:nvSpPr>
              <p:cNvPr id="40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6" name="Group 138"/>
            <p:cNvGrpSpPr/>
            <p:nvPr/>
          </p:nvGrpSpPr>
          <p:grpSpPr bwMode="auto">
            <a:xfrm>
              <a:off x="11444" y="8902"/>
              <a:ext cx="675" cy="624"/>
              <a:chOff x="0" y="0"/>
              <a:chExt cx="724" cy="624"/>
            </a:xfrm>
          </p:grpSpPr>
          <p:sp>
            <p:nvSpPr>
              <p:cNvPr id="37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3" name="组合 11"/>
          <p:cNvGrpSpPr/>
          <p:nvPr/>
        </p:nvGrpSpPr>
        <p:grpSpPr bwMode="auto">
          <a:xfrm>
            <a:off x="3203848" y="3669573"/>
            <a:ext cx="1555373" cy="720080"/>
            <a:chOff x="11444" y="8902"/>
            <a:chExt cx="1349" cy="624"/>
          </a:xfrm>
        </p:grpSpPr>
        <p:grpSp>
          <p:nvGrpSpPr>
            <p:cNvPr id="44" name="Group 138"/>
            <p:cNvGrpSpPr/>
            <p:nvPr/>
          </p:nvGrpSpPr>
          <p:grpSpPr bwMode="auto">
            <a:xfrm>
              <a:off x="12119" y="8902"/>
              <a:ext cx="675" cy="624"/>
              <a:chOff x="0" y="0"/>
              <a:chExt cx="724" cy="624"/>
            </a:xfrm>
          </p:grpSpPr>
          <p:sp>
            <p:nvSpPr>
              <p:cNvPr id="49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5" name="Group 138"/>
            <p:cNvGrpSpPr/>
            <p:nvPr/>
          </p:nvGrpSpPr>
          <p:grpSpPr bwMode="auto">
            <a:xfrm>
              <a:off x="11444" y="8902"/>
              <a:ext cx="675" cy="624"/>
              <a:chOff x="0" y="0"/>
              <a:chExt cx="724" cy="624"/>
            </a:xfrm>
          </p:grpSpPr>
          <p:sp>
            <p:nvSpPr>
              <p:cNvPr id="46" name="Rectangle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" cy="62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Line 140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7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Line 141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6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1835696" y="2347015"/>
            <a:ext cx="1852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  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67944" y="2345503"/>
            <a:ext cx="176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  狸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19406" y="2355726"/>
            <a:ext cx="2141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  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62535" y="3715167"/>
            <a:ext cx="1513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  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75856" y="3737258"/>
            <a:ext cx="153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  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“菱形”的“菱”读作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lín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“继续”“抓痒”“秘密”三个词的书写都正确。（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4328" y="14916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444" y="62753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268554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483518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、选择题。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“我”为什么要变成一棵树？（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“我”想变得更漂亮。     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“我”不想吃饭，只想玩不被打扰。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“我”想让小鸟来住。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97961" y="1059582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6176" y="3579862"/>
            <a:ext cx="2338441" cy="472337"/>
            <a:chOff x="6338015" y="3704357"/>
            <a:chExt cx="2338441" cy="472337"/>
          </a:xfrm>
        </p:grpSpPr>
        <p:sp>
          <p:nvSpPr>
            <p:cNvPr id="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41962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上节课我们学习了生字，了解了作者为了躲避打扰变成了一棵树。她变成树之后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发生哪些有趣的故事呢？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369528"/>
            <a:ext cx="6552728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默读课文，思考：你觉得那些想象很有意思？然后和同学交流，说一说。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9" y="1172930"/>
            <a:ext cx="1369685" cy="196285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4367" y="3135786"/>
            <a:ext cx="7154097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注意：不</a:t>
            </a:r>
            <a:r>
              <a:rPr lang="zh-CN" altLang="en-US" sz="2800" dirty="0">
                <a:ea typeface="黑体" panose="02010609060101010101" pitchFamily="49" charset="-122"/>
              </a:rPr>
              <a:t>发声读，不动嘴唇；不用手指着</a:t>
            </a:r>
            <a:r>
              <a:rPr lang="zh-CN" altLang="en-US" sz="2800" dirty="0" smtClean="0">
                <a:ea typeface="黑体" panose="02010609060101010101" pitchFamily="49" charset="-122"/>
              </a:rPr>
              <a:t>读。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9157"/>
          <a:stretch>
            <a:fillRect/>
          </a:stretch>
        </p:blipFill>
        <p:spPr>
          <a:xfrm>
            <a:off x="1763688" y="1891725"/>
            <a:ext cx="6512709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65" r="9157"/>
          <a:stretch>
            <a:fillRect/>
          </a:stretch>
        </p:blipFill>
        <p:spPr>
          <a:xfrm>
            <a:off x="5975498" y="1395395"/>
            <a:ext cx="2300898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8" r="-2661"/>
          <a:stretch>
            <a:fillRect/>
          </a:stretch>
        </p:blipFill>
        <p:spPr>
          <a:xfrm>
            <a:off x="1907704" y="2440413"/>
            <a:ext cx="2251971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1952" y="396827"/>
            <a:ext cx="658424" cy="612287"/>
            <a:chOff x="1582264" y="723293"/>
            <a:chExt cx="658424" cy="639075"/>
          </a:xfrm>
        </p:grpSpPr>
        <p:grpSp>
          <p:nvGrpSpPr>
            <p:cNvPr id="39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40" name="Oval 13"/>
              <p:cNvSpPr>
                <a:spLocks noChangeArrowheads="1"/>
              </p:cNvSpPr>
              <p:nvPr/>
            </p:nvSpPr>
            <p:spPr bwMode="gray">
              <a:xfrm>
                <a:off x="1289" y="687"/>
                <a:ext cx="668" cy="45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>
              <a:off x="1711138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971600" y="1186755"/>
            <a:ext cx="792088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我心里想着，就觉得身上痒痒的，低头一看，发现许多小树枝正从我身上冒出来。呀，我真的变成了一棵树！”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580112" y="1258763"/>
            <a:ext cx="1224136" cy="41120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5364088" y="1690811"/>
            <a:ext cx="110046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63278" y="3399841"/>
            <a:ext cx="2354196" cy="7449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真是有趣生动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0376" y="440918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“我”变成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树有意思。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Freeform 24"/>
          <p:cNvSpPr/>
          <p:nvPr/>
        </p:nvSpPr>
        <p:spPr bwMode="gray">
          <a:xfrm rot="11837194">
            <a:off x="5028973" y="1826669"/>
            <a:ext cx="73847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爆炸形 1 4"/>
          <p:cNvSpPr/>
          <p:nvPr/>
        </p:nvSpPr>
        <p:spPr>
          <a:xfrm>
            <a:off x="2195737" y="2211710"/>
            <a:ext cx="2592287" cy="1728192"/>
          </a:xfrm>
          <a:prstGeom prst="irregularSeal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64088" y="2511585"/>
            <a:ext cx="3793208" cy="2569436"/>
            <a:chOff x="5364088" y="2511585"/>
            <a:chExt cx="3793208" cy="2569436"/>
          </a:xfrm>
        </p:grpSpPr>
        <p:pic>
          <p:nvPicPr>
            <p:cNvPr id="5122" name="Picture 2" descr="https://f10.baidu.com/it/u=1057014421,1602334690&amp;fm=7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89499" y="3012322"/>
              <a:ext cx="1767797" cy="2068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5364088" y="2511585"/>
              <a:ext cx="2016224" cy="1776513"/>
            </a:xfrm>
            <a:prstGeom prst="wedgeRoundRectCallout">
              <a:avLst>
                <a:gd name="adj1" fmla="val 77172"/>
                <a:gd name="adj2" fmla="val 29023"/>
                <a:gd name="adj3" fmla="val 16667"/>
              </a:avLst>
            </a:prstGeom>
            <a:grpFill/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tx1"/>
                  </a:solidFill>
                  <a:ea typeface="黑体" panose="02010609060101010101" pitchFamily="49" charset="-122"/>
                </a:rPr>
                <a:t>我从这两个词语体会到了英英身上发生的变化。</a:t>
              </a:r>
              <a:endParaRPr lang="zh-CN" altLang="en-US" sz="2000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49" grpId="0" animBg="1"/>
      <p:bldP spid="50" grpId="0" animBg="1"/>
      <p:bldP spid="64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7156" y="1204618"/>
            <a:ext cx="8149261" cy="3599382"/>
            <a:chOff x="242251" y="1203601"/>
            <a:chExt cx="8586220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48353" y="1089778"/>
              <a:ext cx="3507100" cy="3919304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33578" y="443010"/>
            <a:ext cx="7322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：“我”变成了怎样的树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下列两句话哪句的表达效果更好？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4008" y="1671713"/>
            <a:ext cx="352839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改后：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我变成了一棵长满三角形、正方形、长方形、圆形、椭圆形、菱形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鸟窝的树。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0800000" flipH="1">
            <a:off x="1528906" y="3911759"/>
            <a:ext cx="504055" cy="60420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4769" y="1635646"/>
            <a:ext cx="33397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原句：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我变成了一棵长满各种形状鸟窝的树：三角形、正方形、长方形、圆形、椭圆形、菱形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600913" y="2067694"/>
            <a:ext cx="1800200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64821" y="2499742"/>
            <a:ext cx="3036292" cy="3785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04769" y="2931790"/>
            <a:ext cx="12241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940152" y="2139702"/>
            <a:ext cx="2088232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788024" y="2571750"/>
            <a:ext cx="648072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7092280" y="3435846"/>
            <a:ext cx="1012924" cy="1195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716016" y="3867894"/>
            <a:ext cx="50405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2267744" y="4155926"/>
            <a:ext cx="2575892" cy="707886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句意明了，句子简短，冒号起到断句的作用。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Freeform 24"/>
          <p:cNvSpPr/>
          <p:nvPr/>
        </p:nvSpPr>
        <p:spPr bwMode="gray">
          <a:xfrm rot="10800000" flipH="1">
            <a:off x="5687989" y="3746659"/>
            <a:ext cx="504055" cy="60420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/>
          <a:lstStyle/>
          <a:p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192044" y="4117826"/>
            <a:ext cx="2575892" cy="707886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句意断层，朗读跳跃性太大，不顺畅。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 animBg="1"/>
      <p:bldP spid="25" grpId="0"/>
      <p:bldP spid="70" grpId="0" animBg="1"/>
      <p:bldP spid="71" grpId="0" animBg="1"/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560" y="969415"/>
            <a:ext cx="6840537" cy="573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“我”变成的这棵树有什么奇特之处？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563638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我变成了一棵长满各种形状的鸟窝的树：三角形、正方形、长方形、圆形、椭圆形、菱形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风一吹，它们就在枝头跳起了舞。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88024" y="1635646"/>
            <a:ext cx="2952328" cy="432048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167844" y="3107572"/>
            <a:ext cx="6192688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插图，你能想象各种鸟窝在枝头跳舞的情形吗？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673" y="3045242"/>
            <a:ext cx="933171" cy="13373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78888" y="366011"/>
            <a:ext cx="658424" cy="639075"/>
            <a:chOff x="1582264" y="723293"/>
            <a:chExt cx="658424" cy="639075"/>
          </a:xfrm>
        </p:grpSpPr>
        <p:grpSp>
          <p:nvGrpSpPr>
            <p:cNvPr id="17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8" name="Text Box 18"/>
            <p:cNvSpPr txBox="1">
              <a:spLocks noChangeArrowheads="1"/>
            </p:cNvSpPr>
            <p:nvPr/>
          </p:nvSpPr>
          <p:spPr bwMode="gray">
            <a:xfrm>
              <a:off x="1736032" y="812825"/>
              <a:ext cx="33855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637928" y="4051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鸟窝的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形状有意思。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" t="-1" r="-2661" b="-10591"/>
          <a:stretch>
            <a:fillRect/>
          </a:stretch>
        </p:blipFill>
        <p:spPr>
          <a:xfrm>
            <a:off x="683568" y="1028852"/>
            <a:ext cx="6696744" cy="6067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-36512" y="0"/>
            <a:ext cx="9308527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风吹树叶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6216" y="3884246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3795886"/>
            <a:ext cx="8195049" cy="1200329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风一来，各种鸟窝都跳起舞来了，这真是太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4333433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915566"/>
            <a:ext cx="8195049" cy="1754326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鸟窝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，正方形的鸟窝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圆形的鸟窝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菱形的鸟窝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910465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原地蹦蹦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4695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左摇右摆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1680" y="14695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转起圈圈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199568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上下晃动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爆炸形 1 10"/>
          <p:cNvSpPr/>
          <p:nvPr/>
        </p:nvSpPr>
        <p:spPr>
          <a:xfrm>
            <a:off x="5757665" y="2190776"/>
            <a:ext cx="2592287" cy="1728192"/>
          </a:xfrm>
          <a:prstGeom prst="irregularSeal1">
            <a:avLst/>
          </a:prstGeom>
          <a:solidFill>
            <a:schemeClr val="accent2">
              <a:lumMod val="20000"/>
              <a:lumOff val="80000"/>
              <a:alpha val="79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3189" y="1323188"/>
            <a:ext cx="554461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顾鹰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女，当代童话作家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我的一家是精灵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世界上最美丽的地方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65764900635&amp;di=36d7106e0436d28ad91083b9c5f491e3&amp;imgtype=0&amp;src=http%3A%2F%2Fs1.sinaimg.cn%2Fbmiddle%2F9afe0d30gc18c9403d8f0%266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4" r="28783"/>
          <a:stretch>
            <a:fillRect/>
          </a:stretch>
        </p:blipFill>
        <p:spPr bwMode="auto">
          <a:xfrm>
            <a:off x="974840" y="1375133"/>
            <a:ext cx="1843557" cy="199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67434" y="2571750"/>
            <a:ext cx="7488832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茂密的叶子里藏着各种各样的水果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黄澄澄的梨子、红彤彤的苹果、玛瑙似的山楂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5536" y="414487"/>
            <a:ext cx="7198471" cy="573087"/>
            <a:chOff x="642166" y="642924"/>
            <a:chExt cx="7198471" cy="573087"/>
          </a:xfrm>
        </p:grpSpPr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000100" y="642924"/>
              <a:ext cx="6840537" cy="57308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仿照文中冒号的作用，写一句话。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166" y="707236"/>
              <a:ext cx="455882" cy="44446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1560" y="1131590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我变成了一棵长满各种形状鸟窝的树：三角形、正方形、长方形、圆形、椭圆形、菱形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1995686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（省略了哪些形状的鸟窝？）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40352" y="987574"/>
            <a:ext cx="864096" cy="72008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梯形</a:t>
            </a:r>
            <a:endParaRPr lang="zh-CN" altLang="en-US" sz="2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740352" y="1724174"/>
            <a:ext cx="864096" cy="72008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星形</a:t>
            </a:r>
            <a:endParaRPr lang="zh-CN" altLang="en-US" sz="2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53052" y="2435374"/>
            <a:ext cx="864096" cy="72008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心形</a:t>
            </a:r>
            <a:endParaRPr lang="zh-CN" altLang="en-US" sz="2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40352" y="3159274"/>
            <a:ext cx="864096" cy="924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五角星</a:t>
            </a:r>
            <a:endParaRPr lang="zh-CN" altLang="en-US" sz="2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99592" y="1185595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小兔、小刺猬、小松鼠、小鸭子、小鳄鱼、小狐狸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78888" y="366011"/>
            <a:ext cx="658424" cy="639075"/>
            <a:chOff x="1582264" y="723293"/>
            <a:chExt cx="658424" cy="639075"/>
          </a:xfrm>
        </p:grpSpPr>
        <p:grpSp>
          <p:nvGrpSpPr>
            <p:cNvPr id="11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2" name="Text Box 18"/>
            <p:cNvSpPr txBox="1">
              <a:spLocks noChangeArrowheads="1"/>
            </p:cNvSpPr>
            <p:nvPr/>
          </p:nvSpPr>
          <p:spPr bwMode="gray">
            <a:xfrm>
              <a:off x="1736032" y="812825"/>
              <a:ext cx="33855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3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971600" y="1203017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我会请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住在里面。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7734"/>
            <a:ext cx="1104039" cy="1582166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1547664" y="2499742"/>
            <a:ext cx="2952328" cy="136815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这句话想象奇特在什么地方？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71800" y="1635646"/>
            <a:ext cx="53285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08100" y="2067446"/>
            <a:ext cx="2095748" cy="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637928" y="4051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鸟窝里的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住户有意思。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64088" y="2511585"/>
            <a:ext cx="3793208" cy="2569436"/>
            <a:chOff x="5364088" y="2511585"/>
            <a:chExt cx="3793208" cy="2569436"/>
          </a:xfrm>
        </p:grpSpPr>
        <p:pic>
          <p:nvPicPr>
            <p:cNvPr id="25" name="Picture 2" descr="https://f10.baidu.com/it/u=1057014421,1602334690&amp;fm=7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89499" y="3012322"/>
              <a:ext cx="1767797" cy="2068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圆角矩形标注 27"/>
            <p:cNvSpPr/>
            <p:nvPr/>
          </p:nvSpPr>
          <p:spPr>
            <a:xfrm>
              <a:off x="5364088" y="2511585"/>
              <a:ext cx="2016224" cy="1776513"/>
            </a:xfrm>
            <a:prstGeom prst="wedgeRoundRectCallout">
              <a:avLst>
                <a:gd name="adj1" fmla="val 77172"/>
                <a:gd name="adj2" fmla="val 29023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/>
                  </a:solidFill>
                  <a:ea typeface="黑体" panose="02010609060101010101" pitchFamily="49" charset="-122"/>
                </a:rPr>
                <a:t>鸟窝里居住的竟然是在陆地上生活的小动物，而不是一些鸟儿。</a:t>
              </a:r>
              <a:endParaRPr lang="zh-CN" altLang="en-US" sz="2000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4" r="9157"/>
          <a:stretch>
            <a:fillRect/>
          </a:stretch>
        </p:blipFill>
        <p:spPr>
          <a:xfrm>
            <a:off x="1637929" y="2688890"/>
            <a:ext cx="2646040" cy="5486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0" r="-769"/>
          <a:stretch>
            <a:fillRect/>
          </a:stretch>
        </p:blipFill>
        <p:spPr>
          <a:xfrm>
            <a:off x="1637929" y="3183818"/>
            <a:ext cx="264604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9502"/>
            <a:ext cx="47525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138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771550"/>
            <a:ext cx="720080" cy="1512168"/>
          </a:xfrm>
          <a:prstGeom prst="rect">
            <a:avLst/>
          </a:prstGeom>
          <a:noFill/>
          <a:ln w="31750" cmpd="sng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5816" y="777581"/>
            <a:ext cx="720080" cy="1512168"/>
          </a:xfrm>
          <a:prstGeom prst="rect">
            <a:avLst/>
          </a:prstGeom>
          <a:noFill/>
          <a:ln w="31750" cmpd="sng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2829476"/>
            <a:ext cx="3312368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和动物有关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339501"/>
            <a:ext cx="12241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en-US" sz="13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228184" y="1421409"/>
            <a:ext cx="864096" cy="245997"/>
          </a:xfrm>
          <a:prstGeom prst="rightArrow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0272" y="339502"/>
            <a:ext cx="12241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犬</a:t>
            </a:r>
            <a:endParaRPr lang="zh-CN" altLang="en-US" sz="13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/>
      <p:bldP spid="1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我变成了一棵树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6512" y="-20538"/>
            <a:ext cx="9180512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9552" y="221615"/>
            <a:ext cx="8064896" cy="156966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你怎么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住进来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别担心，我会弯下腰，让鸟窝离你很近很近，你只需轻轻一跳或者轻轻一爬，就像平时上你的小床那么容易。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3718"/>
            <a:ext cx="1104039" cy="158216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547664" y="2355726"/>
            <a:ext cx="3744416" cy="136815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你能说说小动物们是怎么住进鸟窝的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210002"/>
            <a:ext cx="80648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会弯下腰，让鸟窝离你很近很近，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    轻轻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    轻轻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一爬，就像平时上你的小床那么容易。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6006869" y="2551212"/>
            <a:ext cx="2592287" cy="1728192"/>
          </a:xfrm>
          <a:prstGeom prst="irregularSeal1">
            <a:avLst/>
          </a:prstGeom>
          <a:solidFill>
            <a:schemeClr val="bg1">
              <a:alpha val="51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 animBg="1"/>
      <p:bldP spid="4" grpId="0" animBg="1"/>
      <p:bldP spid="7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1475656" y="507494"/>
            <a:ext cx="658424" cy="639075"/>
            <a:chOff x="1582264" y="723293"/>
            <a:chExt cx="658424" cy="639075"/>
          </a:xfrm>
        </p:grpSpPr>
        <p:grpSp>
          <p:nvGrpSpPr>
            <p:cNvPr id="3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2" name="Text Box 18"/>
            <p:cNvSpPr txBox="1">
              <a:spLocks noChangeArrowheads="1"/>
            </p:cNvSpPr>
            <p:nvPr/>
          </p:nvSpPr>
          <p:spPr bwMode="gray">
            <a:xfrm>
              <a:off x="1736033" y="812825"/>
              <a:ext cx="33855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971600" y="1309518"/>
            <a:ext cx="792088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傍晚的时候，妈妈背着一个大包过来了，我的心嗵嗵地跳着，震得树上的鸟窝都一动一动的，发出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丁零丁零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的声音。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5656" y="1887675"/>
            <a:ext cx="208823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0556" y="1913075"/>
            <a:ext cx="468188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36440" y="2415593"/>
            <a:ext cx="143941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175223" y="2741552"/>
            <a:ext cx="335134" cy="4723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5736" y="355411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来到鸟窝里，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和小动物们一起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吃东西有意思。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64088" y="2511585"/>
            <a:ext cx="3793208" cy="2569436"/>
            <a:chOff x="5364088" y="2511585"/>
            <a:chExt cx="3793208" cy="2569436"/>
          </a:xfrm>
        </p:grpSpPr>
        <p:pic>
          <p:nvPicPr>
            <p:cNvPr id="26" name="Picture 2" descr="https://f10.baidu.com/it/u=1057014421,1602334690&amp;fm=7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89499" y="3012322"/>
              <a:ext cx="1767797" cy="2068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圆角矩形标注 26"/>
            <p:cNvSpPr/>
            <p:nvPr/>
          </p:nvSpPr>
          <p:spPr>
            <a:xfrm>
              <a:off x="5364088" y="2511585"/>
              <a:ext cx="2016224" cy="1776513"/>
            </a:xfrm>
            <a:prstGeom prst="wedgeRoundRectCallout">
              <a:avLst>
                <a:gd name="adj1" fmla="val 77172"/>
                <a:gd name="adj2" fmla="val 29023"/>
                <a:gd name="adj3" fmla="val 16667"/>
              </a:avLst>
            </a:prstGeom>
            <a:grpFill/>
            <a:ln>
              <a:solidFill>
                <a:srgbClr val="0000FF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因为“我”见到妈妈时既激动又忐忑。</a:t>
              </a:r>
              <a:endPara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304762" y="3399841"/>
            <a:ext cx="351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为什么会这样呢？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83568" y="922105"/>
            <a:ext cx="817240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妈妈打开背包，从里面拿出好多东西：巧克力、香肠、面包、花生、牛奶……她把它们分给小动物们。他们一起在我的鸟窝里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津津有味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地吃了起来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971600" y="2643758"/>
            <a:ext cx="6984776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大声朗读这段话，想象这是一幅怎样的情景？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71600" y="922686"/>
            <a:ext cx="93610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7" name="Freeform 24"/>
          <p:cNvSpPr/>
          <p:nvPr/>
        </p:nvSpPr>
        <p:spPr bwMode="gray">
          <a:xfrm rot="5723189" flipH="1">
            <a:off x="1981596" y="669225"/>
            <a:ext cx="456892" cy="526576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926472" y="339502"/>
            <a:ext cx="2088231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妈妈居然也来了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475656" y="1786782"/>
            <a:ext cx="684076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1" animBg="1"/>
      <p:bldP spid="28" grpId="0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560" y="123478"/>
            <a:ext cx="1008112" cy="4752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43010" name="Picture 2" descr="https://timgsa.baidu.com/timg?image&amp;quality=80&amp;size=b9999_10000&amp;sec=1539077028285&amp;di=afdcc613362efa57cc252aeeb2d3038b&amp;imgtype=0&amp;src=http%3A%2F%2Fpic.58pic.com%2F58pic%2F11%2F00%2F39%2F53758PICRDX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7011" y="411510"/>
            <a:ext cx="3880983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7171" y="1131590"/>
            <a:ext cx="2520280" cy="2411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89511" y="125371"/>
            <a:ext cx="615553" cy="47506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他们在大树上会说些什么话？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3435" y="699542"/>
            <a:ext cx="2492990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哇，大树上真凉快啊！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0735" y="1220242"/>
            <a:ext cx="2262158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这些食物太美味了！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0736" y="1779042"/>
            <a:ext cx="3109044" cy="92333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在大树上能看到好远的地方，边吃美食边欣赏美景，心情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真舒畅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2833142"/>
            <a:ext cx="3563888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啧吧啧吧，再来一块巧克力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爆炸形 1 12"/>
          <p:cNvSpPr/>
          <p:nvPr/>
        </p:nvSpPr>
        <p:spPr>
          <a:xfrm>
            <a:off x="6029114" y="3156123"/>
            <a:ext cx="2592287" cy="1728192"/>
          </a:xfrm>
          <a:prstGeom prst="irregularSeal1">
            <a:avLst/>
          </a:prstGeom>
          <a:solidFill>
            <a:schemeClr val="bg1">
              <a:alpha val="59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63688" y="483518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树的肚子还可以咕噜咕噜地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叫有意思。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1161229" y="491690"/>
            <a:ext cx="658424" cy="639075"/>
            <a:chOff x="1582264" y="723293"/>
            <a:chExt cx="658424" cy="639075"/>
          </a:xfrm>
        </p:grpSpPr>
        <p:grpSp>
          <p:nvGrpSpPr>
            <p:cNvPr id="5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7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8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" name="Text Box 18"/>
            <p:cNvSpPr txBox="1">
              <a:spLocks noChangeArrowheads="1"/>
            </p:cNvSpPr>
            <p:nvPr/>
          </p:nvSpPr>
          <p:spPr bwMode="gray">
            <a:xfrm>
              <a:off x="1736033" y="812825"/>
              <a:ext cx="33855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4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9552" y="1286260"/>
            <a:ext cx="8496944" cy="572464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：看着树上一起分享美食的他们，“我”是怎样反应？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56308" y="2078661"/>
            <a:ext cx="6336704" cy="2062103"/>
          </a:xfrm>
          <a:prstGeom prst="rect">
            <a:avLst/>
          </a:prstGeom>
          <a:solidFill>
            <a:schemeClr val="accent1">
              <a:lumMod val="40000"/>
              <a:lumOff val="60000"/>
              <a:alpha val="37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“咕噜噜……”我的肚子里发出一种怪怪的声音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“咕噜噜……”我肚子里的声音越来越响了。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56308" y="2006653"/>
            <a:ext cx="280831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56308" y="3109712"/>
            <a:ext cx="280831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Freeform 24"/>
          <p:cNvSpPr/>
          <p:nvPr/>
        </p:nvSpPr>
        <p:spPr bwMode="gray">
          <a:xfrm rot="10800000" flipH="1">
            <a:off x="3450007" y="3490154"/>
            <a:ext cx="466918" cy="74874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1779" y="4198317"/>
            <a:ext cx="4185761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“我”太饿了，与文首呼应！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爆炸形 1 17"/>
          <p:cNvSpPr/>
          <p:nvPr/>
        </p:nvSpPr>
        <p:spPr>
          <a:xfrm>
            <a:off x="6444209" y="1934121"/>
            <a:ext cx="2592287" cy="1728192"/>
          </a:xfrm>
          <a:prstGeom prst="irregularSeal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nimBg="1" autoUpdateAnimBg="0"/>
      <p:bldP spid="14" grpId="0" animBg="1"/>
      <p:bldP spid="15" grpId="0" animBg="1"/>
      <p:bldP spid="16" grpId="0" animBg="1"/>
      <p:bldP spid="16" grpId="1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6"/>
          <p:cNvGrpSpPr/>
          <p:nvPr/>
        </p:nvGrpSpPr>
        <p:grpSpPr>
          <a:xfrm>
            <a:off x="1124759" y="502236"/>
            <a:ext cx="658424" cy="639075"/>
            <a:chOff x="1582264" y="723293"/>
            <a:chExt cx="658424" cy="639075"/>
          </a:xfrm>
        </p:grpSpPr>
        <p:grpSp>
          <p:nvGrpSpPr>
            <p:cNvPr id="15" name="Group 12"/>
            <p:cNvGrpSpPr/>
            <p:nvPr/>
          </p:nvGrpSpPr>
          <p:grpSpPr bwMode="auto">
            <a:xfrm>
              <a:off x="1582264" y="723293"/>
              <a:ext cx="658424" cy="639075"/>
              <a:chOff x="1289" y="587"/>
              <a:chExt cx="668" cy="647"/>
            </a:xfrm>
          </p:grpSpPr>
          <p:sp>
            <p:nvSpPr>
              <p:cNvPr id="17" name="Oval 13"/>
              <p:cNvSpPr>
                <a:spLocks noChangeArrowheads="1"/>
              </p:cNvSpPr>
              <p:nvPr/>
            </p:nvSpPr>
            <p:spPr bwMode="gray">
              <a:xfrm>
                <a:off x="1289" y="697"/>
                <a:ext cx="668" cy="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6" name="Text Box 18"/>
            <p:cNvSpPr txBox="1">
              <a:spLocks noChangeArrowheads="1"/>
            </p:cNvSpPr>
            <p:nvPr/>
          </p:nvSpPr>
          <p:spPr bwMode="gray">
            <a:xfrm>
              <a:off x="1736032" y="812825"/>
              <a:ext cx="33855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5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851920" y="1387948"/>
            <a:ext cx="4176463" cy="2062103"/>
          </a:xfrm>
          <a:prstGeom prst="rect">
            <a:avLst/>
          </a:prstGeom>
          <a:solidFill>
            <a:schemeClr val="lt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唉，变成树真麻烦，他们连水珠是从我的嘴巴里流出来的都不知道。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63638"/>
            <a:ext cx="1363080" cy="287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云形标注 22"/>
          <p:cNvSpPr/>
          <p:nvPr/>
        </p:nvSpPr>
        <p:spPr>
          <a:xfrm>
            <a:off x="1331640" y="1995686"/>
            <a:ext cx="2304256" cy="1728192"/>
          </a:xfrm>
          <a:prstGeom prst="cloudCallout">
            <a:avLst>
              <a:gd name="adj1" fmla="val -60393"/>
              <a:gd name="adj2" fmla="val 42806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0066FF"/>
                </a:solidFill>
                <a:ea typeface="黑体" panose="02010609060101010101" pitchFamily="49" charset="-122"/>
              </a:rPr>
              <a:t>水珠是指什么？小动物把水珠当成什么？</a:t>
            </a:r>
            <a:endParaRPr lang="zh-CN" altLang="en-US" sz="2000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7069" y="59368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树流口水有意思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771550"/>
            <a:ext cx="1363080" cy="287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云形标注 22"/>
          <p:cNvSpPr/>
          <p:nvPr/>
        </p:nvSpPr>
        <p:spPr>
          <a:xfrm>
            <a:off x="1439144" y="1203598"/>
            <a:ext cx="2304256" cy="1728192"/>
          </a:xfrm>
          <a:prstGeom prst="cloudCallout">
            <a:avLst>
              <a:gd name="adj1" fmla="val -60393"/>
              <a:gd name="adj2" fmla="val 42806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0066FF"/>
                </a:solidFill>
                <a:ea typeface="黑体" panose="02010609060101010101" pitchFamily="49" charset="-122"/>
              </a:rPr>
              <a:t>水珠是指什么？小动物把水珠当成什么？</a:t>
            </a:r>
            <a:endParaRPr lang="zh-CN" altLang="en-US" sz="2000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19464" y="1275606"/>
            <a:ext cx="2031325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“咦，下雨了。”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94064" y="1783606"/>
            <a:ext cx="2954655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“是你的牛奶打翻了吗？”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6764" y="2274426"/>
            <a:ext cx="3185487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“可能是一只虫子撒的尿。”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06764" y="2787774"/>
            <a:ext cx="2723823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“不对，是大树在哭。”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767736" y="1203598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 smtClean="0">
                <a:solidFill>
                  <a:srgbClr val="0066FF"/>
                </a:solidFill>
                <a:ea typeface="黑体" panose="02010609060101010101" pitchFamily="49" charset="-122"/>
              </a:rPr>
              <a:t>雨</a:t>
            </a:r>
            <a:endParaRPr lang="zh-CN" altLang="en-US" sz="2500" b="1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91636" y="1537990"/>
            <a:ext cx="500236" cy="457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 smtClean="0">
                <a:solidFill>
                  <a:srgbClr val="0066FF"/>
                </a:solidFill>
                <a:ea typeface="黑体" panose="02010609060101010101" pitchFamily="49" charset="-122"/>
              </a:rPr>
              <a:t>奶</a:t>
            </a:r>
            <a:endParaRPr lang="zh-CN" altLang="en-US" sz="2500" b="1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555136" y="2198390"/>
            <a:ext cx="500236" cy="457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 smtClean="0">
                <a:solidFill>
                  <a:srgbClr val="0066FF"/>
                </a:solidFill>
                <a:ea typeface="黑体" panose="02010609060101010101" pitchFamily="49" charset="-122"/>
              </a:rPr>
              <a:t>尿</a:t>
            </a:r>
            <a:endParaRPr lang="zh-CN" altLang="en-US" sz="2500" b="1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072536" y="2706390"/>
            <a:ext cx="500236" cy="457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 smtClean="0">
                <a:solidFill>
                  <a:srgbClr val="0066FF"/>
                </a:solidFill>
                <a:ea typeface="黑体" panose="02010609060101010101" pitchFamily="49" charset="-122"/>
              </a:rPr>
              <a:t>泪</a:t>
            </a:r>
            <a:endParaRPr lang="zh-CN" altLang="en-US" sz="2500" b="1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33" name="梯形 32"/>
          <p:cNvSpPr/>
          <p:nvPr/>
        </p:nvSpPr>
        <p:spPr>
          <a:xfrm>
            <a:off x="251520" y="4248472"/>
            <a:ext cx="8964488" cy="843558"/>
          </a:xfrm>
          <a:prstGeom prst="trapezoid">
            <a:avLst>
              <a:gd name="adj" fmla="val 317073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FF00"/>
                </a:solidFill>
                <a:ea typeface="黑体" panose="02010609060101010101" pitchFamily="49" charset="-122"/>
              </a:rPr>
              <a:t>其实是：“我”的口水！</a:t>
            </a:r>
            <a:endParaRPr lang="zh-CN" altLang="en-US" sz="2800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4" name="爆炸形 1 23"/>
          <p:cNvSpPr/>
          <p:nvPr/>
        </p:nvSpPr>
        <p:spPr>
          <a:xfrm>
            <a:off x="6350789" y="2972440"/>
            <a:ext cx="2592287" cy="1728192"/>
          </a:xfrm>
          <a:prstGeom prst="irregularSeal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充满想象力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581471" y="1786376"/>
            <a:ext cx="67070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鳄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784310" y="1799550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痒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91740" y="1771285"/>
            <a:ext cx="71195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65644" y="3111083"/>
            <a:ext cx="64646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057932" y="3111083"/>
            <a:ext cx="64807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肠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 flipH="1">
            <a:off x="2329740" y="3111083"/>
            <a:ext cx="71679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0913" y="13658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0720" y="1339237"/>
            <a:ext cx="101358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yǎnɡ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14832" y="133923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è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83911" y="262415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dīnɡ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41708" y="2643758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línɡ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54076" y="2715766"/>
            <a:ext cx="10181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cù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13916" y="2643758"/>
            <a:ext cx="135814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chánɡ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5613593" y="3107535"/>
            <a:ext cx="67658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醋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86243" y="3147814"/>
            <a:ext cx="628392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TextBox 11"/>
          <p:cNvSpPr txBox="1"/>
          <p:nvPr/>
        </p:nvSpPr>
        <p:spPr>
          <a:xfrm>
            <a:off x="6732240" y="3075806"/>
            <a:ext cx="63797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00883" y="264375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mì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825140" y="1771285"/>
            <a:ext cx="71195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4288366" y="1799550"/>
            <a:ext cx="136815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痒的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1"/>
          <p:cNvSpPr txBox="1"/>
          <p:nvPr/>
        </p:nvSpPr>
        <p:spPr>
          <a:xfrm>
            <a:off x="6061531" y="1786376"/>
            <a:ext cx="67070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kumimoji="1"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7349460" y="3064376"/>
            <a:ext cx="63797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kumimoji="1"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1"/>
          <p:cNvSpPr txBox="1"/>
          <p:nvPr/>
        </p:nvSpPr>
        <p:spPr>
          <a:xfrm>
            <a:off x="3440712" y="3087236"/>
            <a:ext cx="64807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kumimoji="1"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5109537" y="3111083"/>
            <a:ext cx="67658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42" grpId="0"/>
      <p:bldP spid="4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梯形 20"/>
          <p:cNvSpPr/>
          <p:nvPr/>
        </p:nvSpPr>
        <p:spPr>
          <a:xfrm>
            <a:off x="0" y="3579862"/>
            <a:ext cx="9144000" cy="1563638"/>
          </a:xfrm>
          <a:prstGeom prst="trapezoid">
            <a:avLst>
              <a:gd name="adj" fmla="val 0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1760" y="1357237"/>
            <a:ext cx="1100301" cy="4539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</a:t>
            </a:r>
            <a:endParaRPr lang="zh-CN" altLang="en-US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504" y="2247501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英英的妈妈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1760" y="2139702"/>
            <a:ext cx="1100301" cy="4539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</a:t>
            </a:r>
            <a:endParaRPr lang="zh-CN" altLang="en-US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195736" y="1731570"/>
            <a:ext cx="270065" cy="1728192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11760" y="3018170"/>
            <a:ext cx="1100301" cy="4539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第三次</a:t>
            </a:r>
            <a:endParaRPr lang="zh-CN" altLang="en-US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91880" y="1347614"/>
            <a:ext cx="5268109" cy="453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请问我可以住在三角形的鸟窝里吗？</a:t>
            </a:r>
            <a:endParaRPr lang="zh-CN" altLang="en-US" sz="25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91880" y="2139702"/>
            <a:ext cx="4947508" cy="453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她把它们（食物）分给小动物们。</a:t>
            </a:r>
            <a:endParaRPr lang="zh-CN" altLang="en-US" sz="25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63888" y="3003798"/>
            <a:ext cx="4947508" cy="453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5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小馋猫，肚子饿了，对吧？英英！</a:t>
            </a:r>
            <a:endParaRPr lang="zh-CN" altLang="en-US" sz="25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273711"/>
            <a:ext cx="85804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从哪里能看出妈妈早就知道英英是这棵树这个秘密的？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651870"/>
            <a:ext cx="1296144" cy="1240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3923928" y="3652594"/>
            <a:ext cx="295232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原来妈妈早就知道我是那棵树！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bldLvl="0" animBg="1"/>
      <p:bldP spid="19" grpId="0"/>
      <p:bldP spid="20" grpId="0" animBg="1"/>
      <p:bldP spid="26" grpId="0" animBg="1"/>
      <p:bldP spid="27" grpId="0" animBg="1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91680" y="843558"/>
            <a:ext cx="6516086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：既然妈妈一早就知道我是那棵树，为什么还故意端来美味的食物馋我？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9542"/>
            <a:ext cx="1503738" cy="21549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3688" y="2410891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妈妈很早就知道英英变成树了，所以她才故意拿来好吃的和大家一起吃，为了是让英英感觉到饿，主动去吃饭。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899592" y="1851670"/>
            <a:ext cx="7596336" cy="143327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如果你也会变，你想变成什么？变了以后会发生什么奇妙的事？填填下面的学习卡，然后和小伙伴们说一说。  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en-US" altLang="zh-CN" sz="2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559881"/>
            <a:ext cx="2448272" cy="5847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小活动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9157"/>
          <a:stretch>
            <a:fillRect/>
          </a:stretch>
        </p:blipFill>
        <p:spPr>
          <a:xfrm>
            <a:off x="1441405" y="1811561"/>
            <a:ext cx="7054523" cy="5486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9157"/>
          <a:stretch>
            <a:fillRect/>
          </a:stretch>
        </p:blipFill>
        <p:spPr>
          <a:xfrm>
            <a:off x="869011" y="2322914"/>
            <a:ext cx="7626917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2" r="-1223"/>
          <a:stretch>
            <a:fillRect/>
          </a:stretch>
        </p:blipFill>
        <p:spPr>
          <a:xfrm>
            <a:off x="899592" y="2801398"/>
            <a:ext cx="406907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9512" y="1203598"/>
          <a:ext cx="8712969" cy="3537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880320"/>
                <a:gridCol w="3816425"/>
              </a:tblGrid>
              <a:tr h="1008112"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想变成什么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故事中有哪些人物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变了之后会发生什么奇妙的事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43110"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43110"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843110"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70790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a typeface="黑体" panose="02010609060101010101" pitchFamily="49" charset="-122"/>
              </a:rPr>
              <a:t>学习卡</a:t>
            </a:r>
            <a:endParaRPr lang="zh-CN" altLang="en-US" sz="3600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228371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7744" y="228371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1840" y="228371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庄稼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82987" y="226455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7398" y="228371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61691" y="228573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1560" y="31986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彩笔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39752" y="31986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画纸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03848" y="31986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59406" y="31986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3699" y="320065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环游世界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393" y="39927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7911" y="39927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70239" y="39927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87" y="915566"/>
            <a:ext cx="876621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187624" y="1203598"/>
            <a:ext cx="691276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果我也会变，我想变成一大朵白云。闲暇的时候，我就在空中自由自在地飘来飘去，听听风声，唱唱歌，没有任何烦恼。当阳光太炽热的时候，我就帮人们来遮挡下，给他们一片阴凉；当有的地方太干旱了，我就变成乌云，下一场雨，滋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庄稼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63888" y="330791"/>
            <a:ext cx="19442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小例子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4091" y="281866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9" name="圆角矩形 18"/>
          <p:cNvSpPr/>
          <p:nvPr/>
        </p:nvSpPr>
        <p:spPr>
          <a:xfrm>
            <a:off x="1027109" y="915566"/>
            <a:ext cx="7073283" cy="389611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1604297"/>
            <a:ext cx="553998" cy="245932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我变成了一棵树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83768" y="1491630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我变成了树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051720" y="1707654"/>
            <a:ext cx="360040" cy="2088232"/>
          </a:xfrm>
          <a:prstGeom prst="leftBrace">
            <a:avLst>
              <a:gd name="adj1" fmla="val 10004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96468" y="2503438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妈妈也来了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9168" y="3570238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我被发现了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4283968" y="915566"/>
            <a:ext cx="336004" cy="1161132"/>
          </a:xfrm>
          <a:prstGeom prst="leftBrace">
            <a:avLst>
              <a:gd name="adj1" fmla="val 10004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30648" y="1011818"/>
            <a:ext cx="2677656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长出各种形状的鸟窝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4008" y="1635646"/>
            <a:ext cx="1831271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请来许多动物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4283968" y="2211710"/>
            <a:ext cx="336004" cy="1161132"/>
          </a:xfrm>
          <a:prstGeom prst="leftBrace">
            <a:avLst>
              <a:gd name="adj1" fmla="val 10004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05908" y="2194074"/>
            <a:ext cx="2113399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带来很多好吃的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56708" y="2790974"/>
            <a:ext cx="2113399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请小动物一起吃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4271268" y="3443610"/>
            <a:ext cx="336004" cy="1161132"/>
          </a:xfrm>
          <a:prstGeom prst="leftBrace">
            <a:avLst>
              <a:gd name="adj1" fmla="val 10004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67808" y="3489474"/>
            <a:ext cx="2113399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我馋得直流口水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80508" y="4227934"/>
            <a:ext cx="2677656" cy="40780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妈妈发现了我的秘密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14" grpId="0" animBg="1"/>
      <p:bldP spid="15" grpId="0"/>
      <p:bldP spid="17" grpId="0"/>
      <p:bldP spid="20" grpId="0" animBg="1"/>
      <p:bldP spid="21" grpId="0"/>
      <p:bldP spid="22" grpId="0"/>
      <p:bldP spid="33" grpId="0" animBg="1"/>
      <p:bldP spid="34" grpId="0"/>
      <p:bldP spid="35" grpId="0"/>
      <p:bldP spid="38" grpId="0" animBg="1"/>
      <p:bldP spid="39" grpId="0"/>
      <p:bldP spid="4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88228"/>
            <a:ext cx="7262635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课文写了     为了逃避妈妈催促自己吃饭，而变成了      ，机智的妈妈用     引诱她流下口水。故事充满了童趣，令人感到温馨幸福。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3928" y="1563638"/>
            <a:ext cx="108012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英英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779912" y="1995686"/>
            <a:ext cx="100811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11612" y="2503686"/>
            <a:ext cx="100811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04112" y="2503686"/>
            <a:ext cx="100811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998196" y="2087002"/>
            <a:ext cx="117420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美食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7864" y="2067694"/>
            <a:ext cx="117420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一棵树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1059582"/>
            <a:ext cx="6411784" cy="5016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关于想象的名言：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72584" y="1707654"/>
            <a:ext cx="6411784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想象是灵魂的眼睛。——儒贝尔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科学最伟大的进步是由崭新的大胆的想象力所带来的。——杜威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想象力比知识更重要，因为知识是有限的，而想象力概括世界上的一切，推动着进步，并且是知识进化的源泉。——爱因斯坦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5" y="1930490"/>
            <a:ext cx="7019697" cy="12609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一（   ）树     一（   ）大包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一（   ）声音   一（   ）排骨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9" y="1093415"/>
            <a:ext cx="295232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、填写量词。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907704" y="1957158"/>
            <a:ext cx="745343" cy="6145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77291" y="1983055"/>
            <a:ext cx="745343" cy="6145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991587" y="2576821"/>
            <a:ext cx="745343" cy="6145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877291" y="2588696"/>
            <a:ext cx="745343" cy="6145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465257" y="1577645"/>
            <a:ext cx="6545425" cy="216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A.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直接把她拽回家。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B.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把饭拿过去，让英英吃。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C.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用美食引诱英英，回家吃饭。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2850" y="809149"/>
            <a:ext cx="7941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二、妈妈是用怎样的方式让英英吃饭的？（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431602" y="801454"/>
            <a:ext cx="844589" cy="530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395536" y="142515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1691680" y="1425158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987824" y="142515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211960" y="142515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6758037" y="143417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7982173" y="1434176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939176" y="307101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6686029" y="1433432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7910165" y="1433432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827584" y="3070270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211960" y="141962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915816" y="141962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691680" y="141962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395536" y="142441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544" y="4301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462750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49820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52363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5466447" y="142274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5394439" y="1422002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文本框 64"/>
          <p:cNvSpPr txBox="1"/>
          <p:nvPr/>
        </p:nvSpPr>
        <p:spPr>
          <a:xfrm>
            <a:off x="2030669" y="305934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3326813" y="305934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4622957" y="305934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5847093" y="305934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7071229" y="305934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071229" y="3059344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5" name="组合 7"/>
          <p:cNvGrpSpPr/>
          <p:nvPr/>
        </p:nvGrpSpPr>
        <p:grpSpPr>
          <a:xfrm>
            <a:off x="5847093" y="3053808"/>
            <a:ext cx="1029163" cy="1085656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9" name="组合 7"/>
          <p:cNvGrpSpPr/>
          <p:nvPr/>
        </p:nvGrpSpPr>
        <p:grpSpPr>
          <a:xfrm>
            <a:off x="4550949" y="3053808"/>
            <a:ext cx="1029163" cy="1085656"/>
            <a:chOff x="2437" y="2032"/>
            <a:chExt cx="1244" cy="1264"/>
          </a:xfrm>
        </p:grpSpPr>
        <p:sp>
          <p:nvSpPr>
            <p:cNvPr id="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4" name="组合 7"/>
          <p:cNvGrpSpPr/>
          <p:nvPr/>
        </p:nvGrpSpPr>
        <p:grpSpPr>
          <a:xfrm>
            <a:off x="3326813" y="3053808"/>
            <a:ext cx="1029163" cy="1085656"/>
            <a:chOff x="2437" y="2032"/>
            <a:chExt cx="1244" cy="1264"/>
          </a:xfrm>
        </p:grpSpPr>
        <p:sp>
          <p:nvSpPr>
            <p:cNvPr id="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8" name="组合 7"/>
          <p:cNvGrpSpPr/>
          <p:nvPr/>
        </p:nvGrpSpPr>
        <p:grpSpPr>
          <a:xfrm>
            <a:off x="2030669" y="3058600"/>
            <a:ext cx="1029163" cy="1085656"/>
            <a:chOff x="2437" y="2032"/>
            <a:chExt cx="1244" cy="1264"/>
          </a:xfrm>
        </p:grpSpPr>
        <p:sp>
          <p:nvSpPr>
            <p:cNvPr id="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TextBox 91"/>
          <p:cNvSpPr txBox="1"/>
          <p:nvPr/>
        </p:nvSpPr>
        <p:spPr>
          <a:xfrm>
            <a:off x="8172400" y="894341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kè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5773" y="2494857"/>
            <a:ext cx="8636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293" y="822201"/>
            <a:ext cx="1752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zhuànɡ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02779" y="822202"/>
            <a:ext cx="797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hú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6539" y="822204"/>
            <a:ext cx="627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64140" y="822203"/>
            <a:ext cx="11256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dīnɡ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35733" y="822205"/>
            <a:ext cx="857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línɡ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65151" y="835327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qiǎo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1517" y="2510070"/>
            <a:ext cx="1515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chánɡ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46177" y="2532109"/>
            <a:ext cx="689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jì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91364" y="2570217"/>
            <a:ext cx="881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xù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22957" y="2589938"/>
            <a:ext cx="833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tái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324759" y="2527761"/>
            <a:ext cx="917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mì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85157" y="2494856"/>
            <a:ext cx="679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mì</a:t>
            </a:r>
            <a:endParaRPr lang="zh-CN" altLang="en-US" sz="32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2" grpId="1"/>
      <p:bldP spid="93" grpId="0"/>
      <p:bldP spid="93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3648" y="2283718"/>
            <a:ext cx="6545425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我的女儿真可爱，我看她还会玩什么花招？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699542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三、妈妈早就看出了英英，看着英英这样藏，她心里会想些什么？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385053"/>
            <a:ext cx="2348654" cy="179347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2010749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938520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2071158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10749"/>
            <a:ext cx="3115462" cy="2649233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2503206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475656" y="58108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467544" y="581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915816" y="55510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971600" y="581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899592" y="10824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395536" y="10824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2503206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1934488" y="55510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503206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3387447" y="55552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2987824" y="108519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2411760" y="55552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23478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195367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938520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935254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1403648" y="10824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947287" y="10824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2507357" y="108519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" name="直线连接符 75"/>
          <p:cNvCxnSpPr/>
          <p:nvPr/>
        </p:nvCxnSpPr>
        <p:spPr>
          <a:xfrm>
            <a:off x="6158347" y="1085195"/>
            <a:ext cx="167945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4"/>
          <p:cNvSpPr txBox="1"/>
          <p:nvPr/>
        </p:nvSpPr>
        <p:spPr>
          <a:xfrm>
            <a:off x="6021983" y="699423"/>
            <a:ext cx="195217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部首是“十”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6691564" y="116740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42698E-7 L -0.01754 0.466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42698E-7 L -0.00174 0.466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42698E-7 L 0.01406 0.466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46465E-7 L 0.25521 0.485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24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5.46465E-7 L 0.39983 0.513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83" y="256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46465E-7 L -0.07257 0.471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2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5.46465E-7 L 0.37986 0.5137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3" y="256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31831E-6 L 0.00607 0.4671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31831E-6 L -0.00955 0.467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0716E-6 L 0.49444 0.4106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22" y="20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31831E-6 L 0.02205 0.4671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31831E-6 L 0.03333 0.4671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23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20716E-6 L -0.1224 0.5365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97299" y="221078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35134" y="211207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825237" y="1228810"/>
            <a:ext cx="208823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zhuànɡ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：“士”去“犬”来，看起来真“状”。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48494"/>
              <a:gd name="adj2" fmla="val -846"/>
              <a:gd name="adj3" fmla="val 71375"/>
              <a:gd name="adj4" fmla="val -11676"/>
              <a:gd name="adj5" fmla="val 273231"/>
              <a:gd name="adj6" fmla="val -4103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不要少写一点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045221" y="338485"/>
            <a:ext cx="383103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555776" y="411510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787446" y="158816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825281" y="1489457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887002" y="606193"/>
            <a:ext cx="155145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línɡ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71262" y="3022780"/>
            <a:ext cx="3160876" cy="540419"/>
          </a:xfrm>
          <a:prstGeom prst="borderCallout2">
            <a:avLst>
              <a:gd name="adj1" fmla="val 34825"/>
              <a:gd name="adj2" fmla="val -961"/>
              <a:gd name="adj3" fmla="val 35160"/>
              <a:gd name="adj4" fmla="val -781"/>
              <a:gd name="adj5" fmla="val -13416"/>
              <a:gd name="adj6" fmla="val -3912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不要丢掉这一点。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1262" y="1794034"/>
            <a:ext cx="12408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零分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5538" name="Picture 2" descr="https://timgsa.baidu.com/timg?image&amp;quality=80&amp;size=b9999_10000&amp;sec=1538960664037&amp;di=79ec5cbd98ce5dcd63f5ec9014156ae8&amp;imgtype=0&amp;src=http%3A%2F%2Fimg.mindhave.com%2Flizhi%2F170620%2F149794473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1275606"/>
            <a:ext cx="3129558" cy="13684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https://timgsa.baidu.com/timg?image&amp;quality=80&amp;size=b9999_10000&amp;sec=1538961026680&amp;di=27843f397c38ec8196e653d7960da3af&amp;imgtype=0&amp;src=http%3A%2F%2Fimgsrc.baidu.com%2Fimgad%2Fpic%2Fitem%2Fb03533fa828ba61e5f654d0b4b34970a304e590f.jpg"/>
          <p:cNvPicPr>
            <a:picLocks noChangeAspect="1" noChangeArrowheads="1"/>
          </p:cNvPicPr>
          <p:nvPr/>
        </p:nvPicPr>
        <p:blipFill>
          <a:blip r:embed="rId1" cstate="print"/>
          <a:srcRect b="52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79512" y="339502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611560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98138" y="1779662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狐狸找词语面包</a:t>
            </a:r>
            <a:endParaRPr lang="zh-CN" altLang="en-US" sz="32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2787774"/>
            <a:ext cx="1626762" cy="191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32896" y="-7620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2896" y="-7620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9096" y="-8890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74096" y="68580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3596" y="660400"/>
            <a:ext cx="1252435" cy="80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矩形 3"/>
          <p:cNvSpPr>
            <a:spLocks noChangeArrowheads="1"/>
          </p:cNvSpPr>
          <p:nvPr/>
        </p:nvSpPr>
        <p:spPr bwMode="auto">
          <a:xfrm>
            <a:off x="3707904" y="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3"/>
          <p:cNvSpPr>
            <a:spLocks noChangeArrowheads="1"/>
          </p:cNvSpPr>
          <p:nvPr/>
        </p:nvSpPr>
        <p:spPr bwMode="auto">
          <a:xfrm>
            <a:off x="5126112" y="-254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3"/>
          <p:cNvSpPr>
            <a:spLocks noChangeArrowheads="1"/>
          </p:cNvSpPr>
          <p:nvPr/>
        </p:nvSpPr>
        <p:spPr bwMode="auto">
          <a:xfrm>
            <a:off x="6374284" y="-381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丁零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3"/>
          <p:cNvSpPr>
            <a:spLocks noChangeArrowheads="1"/>
          </p:cNvSpPr>
          <p:nvPr/>
        </p:nvSpPr>
        <p:spPr bwMode="auto">
          <a:xfrm>
            <a:off x="7720484" y="-381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秘密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3"/>
          <p:cNvSpPr>
            <a:spLocks noChangeArrowheads="1"/>
          </p:cNvSpPr>
          <p:nvPr/>
        </p:nvSpPr>
        <p:spPr bwMode="auto">
          <a:xfrm>
            <a:off x="4545484" y="7874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抬头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3"/>
          <p:cNvSpPr>
            <a:spLocks noChangeArrowheads="1"/>
          </p:cNvSpPr>
          <p:nvPr/>
        </p:nvSpPr>
        <p:spPr bwMode="auto">
          <a:xfrm>
            <a:off x="6920384" y="7874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4 0.00463 -0.00243 0.01018 -0.00417 0.01481 C -0.00938 0.02901 -0.01702 0.04228 -0.025 0.05185 C -0.0283 0.06944 -0.02361 0.04814 -0.03056 0.06666 C -0.03143 0.06882 -0.0309 0.07222 -0.03195 0.07407 C -0.03334 0.07654 -0.03559 0.07747 -0.0375 0.07901 C -0.04115 0.11111 -0.04879 0.14012 -0.05139 0.17284 C -0.05243 0.20926 -0.05191 0.24166 -0.06111 0.27407 C -0.06302 0.29506 -0.06198 0.31882 -0.06667 0.33827 C -0.07483 0.3716 -0.06493 0.32191 -0.07084 0.35308 C -0.07188 0.38086 -0.0691 0.40061 -0.08472 0.40987 C -0.09254 0.42376 -0.10139 0.43426 -0.10972 0.44691 C -0.11268 0.45154 -0.11667 0.45432 -0.11945 0.45895 C -0.12101 0.46172 -0.12205 0.46635 -0.12361 0.46913 C -0.12639 0.47407 -0.13038 0.47685 -0.13334 0.48117 C -0.13837 0.48919 -0.14323 0.49907 -0.14861 0.50586 C -0.15035 0.50833 -0.15261 0.50895 -0.15417 0.51111 C -0.16111 0.52098 -0.16632 0.53549 -0.175 0.54074 C -0.17691 0.55061 -0.17917 0.55555 -0.18334 0.56296 C -0.18611 0.57808 -0.19288 0.58765 -0.20139 0.59259 C -0.204 0.59722 -0.20573 0.60277 -0.20834 0.6074 C -0.21337 0.61635 -0.21962 0.62376 -0.225 0.63209 C -0.23177 0.64259 -0.23785 0.65617 -0.24306 0.66913 C -0.24427 0.67222 -0.24514 0.67561 -0.24584 0.67901 C -0.24688 0.68395 -0.24705 0.6895 -0.24861 0.69382 C -0.25209 0.70308 -0.25278 0.7074 -0.25278 0.71851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4 0.00463 -0.00243 0.01018 -0.00417 0.01481 C -0.00938 0.02901 -0.01702 0.04228 -0.025 0.05185 C -0.0283 0.06944 -0.02361 0.04814 -0.03056 0.06666 C -0.03143 0.06882 -0.0309 0.07222 -0.03195 0.07407 C -0.03334 0.07654 -0.03559 0.07747 -0.0375 0.07901 C -0.04115 0.11111 -0.04879 0.14012 -0.05139 0.17284 C -0.05243 0.20926 -0.05191 0.24166 -0.06111 0.27407 C -0.06302 0.29506 -0.06198 0.31882 -0.06667 0.33827 C -0.07483 0.3716 -0.06493 0.32191 -0.07084 0.35308 C -0.07188 0.38086 -0.0691 0.40061 -0.08472 0.40987 C -0.09254 0.42376 -0.10139 0.43426 -0.10972 0.44691 C -0.11268 0.45154 -0.11667 0.45432 -0.11945 0.45895 C -0.12101 0.46172 -0.12205 0.46635 -0.12361 0.46913 C -0.12639 0.47407 -0.13038 0.47685 -0.13334 0.48117 C -0.13837 0.48919 -0.14323 0.49907 -0.14861 0.50586 C -0.15035 0.50833 -0.15261 0.50895 -0.15417 0.51111 C -0.16111 0.52098 -0.16632 0.53549 -0.175 0.54074 C -0.17691 0.55061 -0.17917 0.55555 -0.18334 0.56296 C -0.18611 0.57808 -0.19288 0.58765 -0.20139 0.59259 C -0.204 0.59722 -0.20573 0.60277 -0.20834 0.6074 C -0.21337 0.61635 -0.21962 0.62376 -0.225 0.63209 C -0.23177 0.64259 -0.23785 0.65617 -0.24306 0.66913 C -0.24427 0.67222 -0.24514 0.67561 -0.24584 0.67901 C -0.24688 0.68395 -0.24705 0.6895 -0.24861 0.69382 C -0.25209 0.70308 -0.25278 0.7074 -0.25278 0.71851 " pathEditMode="relative" ptsTypes="fffffffffffffffffffffffffA">
                                      <p:cBhvr>
                                        <p:cTn id="8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12 0.01636 -0.00903 0.01975 -0.01667 0.02716 C -0.01962 0.02994 -0.025 0.03703 -0.025 0.03703 C -0.02552 0.0395 -0.02517 0.0429 -0.02639 0.04444 C -0.0276 0.04599 -0.04253 0.05586 -0.04444 0.05679 C -0.05121 0.06049 -0.05521 0.0645 -0.06111 0.06913 C -0.07031 0.07623 -0.08038 0.0787 -0.08889 0.08889 C -0.08976 0.09136 -0.09045 0.09444 -0.09167 0.09629 C -0.0941 0.10031 -0.1 0.10617 -0.1 0.10617 C -0.10608 0.12222 -0.11614 0.14382 -0.12083 0.16049 C -0.12274 0.17778 -0.12847 0.19876 -0.13472 0.21234 C -0.13576 0.2145 -0.1368 0.21697 -0.1375 0.21975 C -0.13819 0.22222 -0.13802 0.225 -0.13889 0.22716 C -0.14444 0.23981 -0.15382 0.25031 -0.15694 0.26666 C -0.16128 0.29012 -0.16458 0.31389 -0.17083 0.3358 C -0.17292 0.34352 -0.17847 0.35494 -0.18194 0.36049 C -0.19184 0.37623 -0.18785 0.36389 -0.19444 0.37778 C -0.19635 0.3821 -0.19635 0.38858 -0.19861 0.39259 C -0.20104 0.39691 -0.20694 0.40247 -0.20694 0.40247 C -0.20885 0.41574 -0.20972 0.41852 -0.21667 0.42469 C -0.2217 0.43642 -0.22691 0.44753 -0.23194 0.45926 C -0.23489 0.47994 -0.24323 0.48734 -0.25278 0.49876 C -0.25573 0.50247 -0.25816 0.50741 -0.26111 0.51111 C -0.26337 0.52284 -0.27031 0.53024 -0.27639 0.5358 C -0.28108 0.54815 -0.28385 0.55401 -0.29028 0.56296 C -0.29288 0.56666 -0.29583 0.56944 -0.29861 0.57284 C -0.3 0.57438 -0.30278 0.57778 -0.30278 0.57778 C -0.3092 0.59506 -0.30555 0.5892 -0.3125 0.59753 C -0.31701 0.60957 -0.3243 0.62253 -0.33194 0.62716 C -0.33403 0.63796 -0.33854 0.64382 -0.34305 0.65185 " pathEditMode="relative" ptsTypes="fffffffffffffffffffffffffffffA">
                                      <p:cBhvr>
                                        <p:cTn id="1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12 0.01636 -0.00903 0.01975 -0.01667 0.02716 C -0.01962 0.02994 -0.025 0.03703 -0.025 0.03703 C -0.02552 0.0395 -0.02517 0.0429 -0.02639 0.04444 C -0.0276 0.04599 -0.04253 0.05586 -0.04444 0.05679 C -0.05121 0.06049 -0.05521 0.0645 -0.06111 0.06913 C -0.07031 0.07623 -0.08038 0.0787 -0.08889 0.08889 C -0.08976 0.09136 -0.09045 0.09444 -0.09167 0.09629 C -0.0941 0.10031 -0.1 0.10617 -0.1 0.10617 C -0.10608 0.12222 -0.11614 0.14382 -0.12083 0.16049 C -0.12274 0.17778 -0.12847 0.19876 -0.13472 0.21234 C -0.13576 0.2145 -0.1368 0.21697 -0.1375 0.21975 C -0.13819 0.22222 -0.13802 0.225 -0.13889 0.22716 C -0.14444 0.23981 -0.15382 0.25031 -0.15694 0.26666 C -0.16128 0.29012 -0.16458 0.31389 -0.17083 0.3358 C -0.17292 0.34352 -0.17847 0.35494 -0.18194 0.36049 C -0.19184 0.37623 -0.18785 0.36389 -0.19444 0.37778 C -0.19635 0.3821 -0.19635 0.38858 -0.19861 0.39259 C -0.20104 0.39691 -0.20694 0.40247 -0.20694 0.40247 C -0.20885 0.41574 -0.20972 0.41852 -0.21667 0.42469 C -0.2217 0.43642 -0.22691 0.44753 -0.23194 0.45926 C -0.23489 0.47994 -0.24323 0.48734 -0.25278 0.49876 C -0.25573 0.50247 -0.25816 0.50741 -0.26111 0.51111 C -0.26337 0.52284 -0.27031 0.53024 -0.27639 0.5358 C -0.28108 0.54815 -0.28385 0.55401 -0.29028 0.56296 C -0.29288 0.56666 -0.29583 0.56944 -0.29861 0.57284 C -0.3 0.57438 -0.30278 0.57778 -0.30278 0.57778 C -0.3092 0.59506 -0.30555 0.5892 -0.3125 0.59753 C -0.31701 0.60957 -0.3243 0.62253 -0.33194 0.62716 C -0.33403 0.63796 -0.33854 0.64382 -0.34305 0.65185 " pathEditMode="relative" ptsTypes="fffffffffffffffffffffffffffffA">
                                      <p:cBhvr>
                                        <p:cTn id="1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47066E-8 C -0.00451 0.00278 -0.00781 0.00741 -0.0118 0.01235 C -0.01458 0.03212 -0.02847 0.06331 -0.03403 0.07968 C -0.04479 0.1118 -0.05712 0.13743 -0.07101 0.16214 C -0.08108 0.18036 -0.0908 0.20352 -0.10278 0.21464 C -0.11632 0.24614 -0.13246 0.26992 -0.14809 0.29432 C -0.15 0.2971 -0.15156 0.29957 -0.15347 0.30204 C -0.15521 0.30389 -0.15712 0.30451 -0.15885 0.30698 C -0.1691 0.3218 -0.17691 0.34373 -0.18837 0.35454 C -0.19288 0.3706 -0.20278 0.38233 -0.20937 0.39438 C -0.21285 0.40056 -0.21823 0.42742 -0.22118 0.437 C -0.22187 0.4546 -0.22066 0.46294 -0.22639 0.4719 C -0.22517 0.46387 -0.22239 0.45769 -0.22118 0.44935 C -0.22066 0.44657 -0.21927 0.44348 -0.22014 0.44194 C -0.22083 0.44009 -0.22222 0.44348 -0.22326 0.44441 C -0.22048 0.47097 -0.2243 0.43947 -0.22014 0.46201 C -0.2191 0.46665 -0.21805 0.47684 -0.21805 0.47715 C -0.21875 0.49444 -0.21736 0.50278 -0.22326 0.51204 C -0.22465 0.52193 -0.22465 0.53243 -0.22639 0.54169 C -0.22864 0.55374 -0.23212 0.56424 -0.23385 0.5769 C -0.2375 0.60346 -0.23333 0.59049 -0.23906 0.60469 C -0.24132 0.62014 -0.24358 0.63372 -0.24531 0.64948 C -0.24601 0.65442 -0.24739 0.6643 -0.24739 0.66461 C -0.24722 0.66831 -0.24635 0.67665 -0.24635 0.67758 " pathEditMode="relative" rAng="0" ptsTypes="fffffffffffffffffffffffA">
                                      <p:cBhvr>
                                        <p:cTn id="1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8" y="3387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21804E-6 C -0.00452 0.00278 -0.00747 0.00742 -0.01164 0.01236 C -0.01424 0.03212 -0.02778 0.06331 -0.03316 0.07968 C -0.04375 0.11149 -0.05573 0.13712 -0.06928 0.16183 C -0.07934 0.17974 -0.08872 0.20291 -0.10035 0.21402 C -0.11355 0.24583 -0.12952 0.269 -0.14497 0.29339 C -0.14653 0.29617 -0.14809 0.29864 -0.15 0.30112 C -0.15174 0.30297 -0.15365 0.30359 -0.15521 0.30606 C -0.16528 0.32088 -0.17292 0.3425 -0.18421 0.35331 C -0.18872 0.36937 -0.19827 0.3811 -0.20469 0.39315 C -0.20816 0.39932 -0.2132 0.42588 -0.21615 0.43546 C -0.21702 0.45306 -0.21563 0.4614 -0.22136 0.47036 C -0.22014 0.46233 -0.21737 0.45615 -0.21615 0.44781 C -0.2158 0.44503 -0.21424 0.44194 -0.21511 0.4404 C -0.21598 0.43855 -0.21719 0.44194 -0.21823 0.44287 C -0.21546 0.46943 -0.21928 0.43793 -0.21511 0.46047 C -0.21424 0.46511 -0.2132 0.4753 -0.2132 0.47561 C -0.21389 0.4929 -0.2125 0.50124 -0.21823 0.51019 C -0.21962 0.52008 -0.21962 0.53058 -0.22136 0.54015 C -0.22362 0.5522 -0.22691 0.5627 -0.22848 0.57505 C -0.2323 0.6013 -0.22813 0.58864 -0.23368 0.60254 C -0.23594 0.61798 -0.2382 0.63157 -0.23993 0.64732 C -0.24046 0.65226 -0.24184 0.66214 -0.24184 0.66245 C -0.24167 0.66616 -0.24098 0.6748 -0.24098 0.67511 " pathEditMode="relative" rAng="0" ptsTypes="fffffffffffffffffffffffA">
                                      <p:cBhvr>
                                        <p:cTn id="2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33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6 0.01358 -0.00364 0.02809 -0.00555 0.04198 C -0.00677 0.05031 -0.00954 0.05617 -0.01111 0.0642 C -0.01197 0.08766 -0.01197 0.11266 -0.01527 0.1358 C -0.0125 0.17408 -0.00937 0.21204 0.00278 0.24445 C 0.0066 0.25463 0.01129 0.26667 0.01667 0.27408 C 0.01928 0.27778 0.025 0.28395 0.025 0.28395 C 0.02761 0.29784 0.03212 0.30957 0.03473 0.32346 C 0.02466 0.3355 0.03299 0.35247 0.01945 0.3605 C 0.01546 0.37099 0.01094 0.37932 0.00695 0.39012 C 0.00365 0.39908 0.00487 0.41019 0.00139 0.41975 C -0.00069 0.43519 0.00018 0.49414 0 0.50124 C -0.00034 0.51605 -0.00138 0.54568 -0.00138 0.54568 " pathEditMode="relative" ptsTypes="ffffffffffffA">
                                      <p:cBhvr>
                                        <p:cTn id="2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9716E-7 C -0.00261 0.01328 -0.00365 0.0278 -0.00556 0.04138 C -0.00677 0.04972 -0.00955 0.05559 -0.01111 0.06362 C -0.01198 0.08678 -0.01198 0.11149 -0.01528 0.13465 C -0.0125 0.17233 -0.00938 0.21001 0.00278 0.24213 C 0.0066 0.25201 0.01128 0.26405 0.01667 0.27116 C 0.01927 0.27486 0.025 0.28104 0.025 0.28135 C 0.0276 0.29494 0.03212 0.30636 0.03472 0.32026 C 0.02465 0.3323 0.03299 0.34898 0.01944 0.35701 C 0.01545 0.36751 0.01094 0.37554 0.00694 0.38635 C 0.00364 0.39531 0.00486 0.40612 0.00139 0.41569 C -0.0007 0.43113 0.00017 0.4895 1.11111E-6 0.4966 C -0.00035 0.51112 -0.00139 0.54077 -0.00139 0.54077 " pathEditMode="relative" rAng="0" ptsTypes="ffffffffffffA">
                                      <p:cBhvr>
                                        <p:cTn id="2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27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47 0.01975 -0.00226 -0.00402 0.00695 0.01234 C 0.01129 0.02006 0.01511 0.02932 0.01945 0.03703 C 0.02083 0.0395 0.02361 0.04444 0.02361 0.04444 C 0.02691 0.06203 0.02222 0.04074 0.02917 0.05926 C 0.03351 0.07098 0.0342 0.08703 0.03889 0.09876 C 0.04323 0.10987 0.05521 0.13395 0.06111 0.14074 C 0.06458 0.15 0.06476 0.1571 0.06945 0.16543 C 0.07222 0.19506 0.08507 0.21419 0.09028 0.24197 C 0.09202 0.26358 0.09392 0.26296 0.09861 0.28148 C 0.10156 0.29321 0.10226 0.30926 0.10972 0.31358 C 0.11111 0.31697 0.11233 0.32068 0.11389 0.32345 C 0.11511 0.32561 0.11736 0.32561 0.11806 0.32839 C 0.12031 0.33765 0.11979 0.34814 0.12083 0.35802 C 0.11892 0.38086 0.11649 0.39691 0.10556 0.40987 C 0.10191 0.41975 0.09948 0.41944 0.09306 0.42222 C 0.08472 0.4321 0.07587 0.43487 0.06667 0.44197 C 0.0632 0.44444 0.06042 0.44969 0.05695 0.45185 C 0.05052 0.45555 0.04948 0.45216 0.04445 0.45679 C 0.03976 0.46111 0.03577 0.46605 0.03056 0.46913 C 0.01806 0.49135 0.02361 0.48086 0.0125 0.49382 C 0.00903 0.50308 0.00851 0.49907 0.0125 0.50617 " pathEditMode="relative" ptsTypes="fffffffffffffffffffffA">
                                      <p:cBhvr>
                                        <p:cTn id="3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47 0.01975 -0.00226 -0.00402 0.00695 0.01234 C 0.01129 0.02006 0.01511 0.02932 0.01945 0.03703 C 0.02083 0.0395 0.02361 0.04444 0.02361 0.04444 C 0.02691 0.06203 0.02222 0.04074 0.02917 0.05926 C 0.03351 0.07098 0.0342 0.08703 0.03889 0.09876 C 0.04323 0.10987 0.05521 0.13395 0.06111 0.14074 C 0.06458 0.15 0.06476 0.1571 0.06945 0.16543 C 0.07222 0.19506 0.08507 0.21419 0.09028 0.24197 C 0.09202 0.26358 0.09392 0.26296 0.09861 0.28148 C 0.10156 0.29321 0.10226 0.30926 0.10972 0.31358 C 0.11111 0.31697 0.11233 0.32068 0.11389 0.32345 C 0.11511 0.32561 0.11736 0.32561 0.11806 0.32839 C 0.12031 0.33765 0.11979 0.34814 0.12083 0.35802 C 0.11892 0.38086 0.11649 0.39691 0.10556 0.40987 C 0.10191 0.41975 0.09948 0.41944 0.09306 0.42222 C 0.08472 0.4321 0.07587 0.43487 0.06667 0.44197 C 0.0632 0.44444 0.06042 0.44969 0.05695 0.45185 C 0.05052 0.45555 0.04948 0.45216 0.04445 0.45679 C 0.03976 0.46111 0.03577 0.46605 0.03056 0.46913 C 0.01806 0.49135 0.02361 0.48086 0.0125 0.49382 C 0.00903 0.50308 0.00851 0.49907 0.0125 0.50617 " pathEditMode="relative" ptsTypes="fffffffffffffffffffffA">
                                      <p:cBhvr>
                                        <p:cTn id="3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1804E-6 C -0.00729 0.00711 -0.01232 0.01761 -0.021 0.02193 C -0.03142 0.03397 -0.05347 0.06578 -0.06441 0.07134 C -0.07604 0.08926 -0.05989 0.06548 -0.08211 0.09111 C -0.08611 0.09543 -0.08906 0.10192 -0.0934 0.10562 C -0.09531 0.10717 -0.09757 0.10717 -0.09982 0.10809 C -0.11788 0.12662 -0.13211 0.15226 -0.15121 0.16986 C -0.15642 0.18191 -0.16736 0.18839 -0.17534 0.19673 C -0.18576 0.20754 -0.19375 0.22298 -0.20434 0.23379 C -0.2085 0.24707 -0.21389 0.25325 -0.22031 0.26313 C -0.2243 0.26931 -0.22604 0.27888 -0.23003 0.28506 C -0.23385 0.29092 -0.24288 0.29988 -0.24288 0.30019 C -0.246 0.3147 -0.24166 0.3005 -0.25086 0.31223 C -0.25225 0.31409 -0.25277 0.31748 -0.25416 0.31964 C -0.2559 0.32242 -0.25833 0.32459 -0.26059 0.32706 C -0.26215 0.33972 -0.2658 0.34497 -0.26857 0.3567 C -0.271 0.36628 -0.27291 0.37771 -0.275 0.38851 C -0.27795 0.40488 -0.28142 0.42125 -0.28298 0.43762 C -0.28559 0.46325 -0.28298 0.44997 -0.28628 0.4648 C -0.28767 0.4858 -0.28941 0.49691 -0.2927 0.51668 C -0.29375 0.52317 -0.29757 0.5278 -0.29913 0.53397 C -0.30017 0.53799 -0.30191 0.5525 -0.30225 0.5559 C -0.30434 0.60408 -0.30729 0.65164 -0.31354 0.69889 C -0.3151 0.72761 -0.3151 0.71711 -0.3151 0.73101 " pathEditMode="relative" rAng="0" ptsTypes="fffffffffffffffffffffffA">
                                      <p:cBhvr>
                                        <p:cTn id="3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365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85608E-7 C -0.00747 0.0071 -0.0125 0.0176 -0.02136 0.02193 C -0.03195 0.03397 -0.05451 0.06578 -0.06545 0.07134 C -0.07743 0.08925 -0.06111 0.06547 -0.08351 0.09111 C -0.08767 0.09574 -0.09063 0.10222 -0.09497 0.10562 C -0.09705 0.10717 -0.09931 0.10717 -0.10156 0.10809 C -0.11997 0.12662 -0.13438 0.15226 -0.15382 0.16986 C -0.1592 0.1819 -0.17031 0.1887 -0.17847 0.19704 C -0.18906 0.20785 -0.19722 0.22298 -0.20781 0.23379 C -0.21215 0.24707 -0.21771 0.25324 -0.22431 0.26313 C -0.2283 0.2693 -0.22986 0.27919 -0.23403 0.28536 C -0.23785 0.29123 -0.24705 0.30019 -0.24705 0.30049 C -0.25035 0.3147 -0.24583 0.3008 -0.25538 0.31254 C -0.25677 0.31408 -0.25712 0.31748 -0.25851 0.31964 C -0.26042 0.32242 -0.26285 0.32458 -0.26511 0.32705 C -0.26684 0.33972 -0.27049 0.34497 -0.27326 0.3567 C -0.2757 0.36658 -0.27778 0.37801 -0.27986 0.38882 C -0.28299 0.40519 -0.28646 0.42125 -0.28802 0.43762 C -0.29063 0.46356 -0.28802 0.44997 -0.29132 0.4651 C -0.29271 0.4861 -0.29462 0.49722 -0.29792 0.51699 C -0.29879 0.52316 -0.30278 0.5278 -0.30434 0.53397 C -0.30538 0.53799 -0.30729 0.55281 -0.30764 0.55621 C -0.30972 0.60439 -0.31285 0.65195 -0.3191 0.6992 C -0.32066 0.72792 -0.32066 0.71742 -0.32066 0.73132 " pathEditMode="relative" rAng="0" ptsTypes="fffffffffffffffffffffffA">
                                      <p:cBhvr>
                                        <p:cTn id="3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36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1"/>
      <p:bldP spid="94" grpId="1"/>
      <p:bldP spid="95" grpId="1"/>
      <p:bldP spid="96" grpId="1"/>
      <p:bldP spid="97" grpId="1"/>
      <p:bldP spid="9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491630"/>
            <a:ext cx="3146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担心：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放心不下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427734"/>
            <a:ext cx="417646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奶奶的身体不好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她有个三长两短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2" name="Picture 2" descr="https://timgsa.baidu.com/timg?image&amp;quality=80&amp;size=b9999_10000&amp;sec=1538962226630&amp;di=517745e66aabefa5426cdbd562c42e21&amp;imgtype=0&amp;src=http%3A%2F%2Fimgsrc.baidu.com%2Fimage%2Fc0%253Dshijue1%252C0%252C0%252C294%252C40%2Fsign%3Dd0d71b029ddda144ce0464f1dadebad7%2Fac345982b2b7d0a2d0f4bb8cc1ef76094b369ae6.jpg"/>
          <p:cNvPicPr>
            <a:picLocks noChangeAspect="1" noChangeArrowheads="1"/>
          </p:cNvPicPr>
          <p:nvPr/>
        </p:nvPicPr>
        <p:blipFill rotWithShape="1">
          <a:blip r:embed="rId1" cstate="print"/>
          <a:srcRect b="4722"/>
          <a:stretch>
            <a:fillRect/>
          </a:stretch>
        </p:blipFill>
        <p:spPr bwMode="auto">
          <a:xfrm>
            <a:off x="5004048" y="1142043"/>
            <a:ext cx="2891213" cy="2717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p="http://schemas.openxmlformats.org/presentationml/2006/main">
  <p:tag name="KSO_WPP_MARK_KEY" val="7e246a0f-bbd7-439a-992d-b2bb36ffda9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3106</Words>
  <Application>WPS 演示</Application>
  <PresentationFormat>全屏显示(16:9)</PresentationFormat>
  <Paragraphs>566</Paragraphs>
  <Slides>40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Kaiti SC</vt:lpstr>
      <vt:lpstr>Calibri</vt:lpstr>
      <vt:lpstr>幼圆</vt:lpstr>
      <vt:lpstr>汉语拼音</vt:lpstr>
      <vt:lpstr>华文楷体</vt:lpstr>
      <vt:lpstr>Times New Roman</vt:lpstr>
      <vt:lpstr>Arial Unicode MS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98</cp:revision>
  <dcterms:created xsi:type="dcterms:W3CDTF">2017-03-17T02:28:00Z</dcterms:created>
  <dcterms:modified xsi:type="dcterms:W3CDTF">2022-12-31T04:31:08Z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E365B45C52214D59A33DC67574B52227</vt:lpwstr>
  </property>
</Properties>
</file>