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7"/>
  </p:handoutMasterIdLst>
  <p:sldIdLst>
    <p:sldId id="323" r:id="rId3"/>
    <p:sldId id="523" r:id="rId5"/>
    <p:sldId id="1147" r:id="rId6"/>
    <p:sldId id="1012" r:id="rId7"/>
    <p:sldId id="1003" r:id="rId8"/>
    <p:sldId id="1077" r:id="rId9"/>
    <p:sldId id="634" r:id="rId10"/>
    <p:sldId id="1001" r:id="rId11"/>
    <p:sldId id="748" r:id="rId12"/>
    <p:sldId id="586" r:id="rId13"/>
    <p:sldId id="1115" r:id="rId14"/>
    <p:sldId id="1116" r:id="rId15"/>
    <p:sldId id="1125" r:id="rId16"/>
    <p:sldId id="1126" r:id="rId17"/>
    <p:sldId id="1127" r:id="rId18"/>
    <p:sldId id="1128" r:id="rId19"/>
    <p:sldId id="1158" r:id="rId20"/>
    <p:sldId id="1138" r:id="rId21"/>
    <p:sldId id="1129" r:id="rId22"/>
    <p:sldId id="1130" r:id="rId23"/>
    <p:sldId id="1150" r:id="rId24"/>
    <p:sldId id="1151" r:id="rId25"/>
    <p:sldId id="1139" r:id="rId26"/>
    <p:sldId id="928" r:id="rId27"/>
    <p:sldId id="1104" r:id="rId28"/>
    <p:sldId id="1144" r:id="rId29"/>
    <p:sldId id="1141" r:id="rId30"/>
    <p:sldId id="1142" r:id="rId31"/>
    <p:sldId id="1145" r:id="rId32"/>
    <p:sldId id="1153" r:id="rId33"/>
    <p:sldId id="1154" r:id="rId34"/>
    <p:sldId id="1099" r:id="rId35"/>
    <p:sldId id="1108" r:id="rId36"/>
    <p:sldId id="1156" r:id="rId37"/>
    <p:sldId id="1101" r:id="rId38"/>
    <p:sldId id="1095" r:id="rId39"/>
    <p:sldId id="1096" r:id="rId40"/>
    <p:sldId id="1103" r:id="rId41"/>
    <p:sldId id="937" r:id="rId42"/>
    <p:sldId id="1160" r:id="rId43"/>
    <p:sldId id="940" r:id="rId44"/>
    <p:sldId id="1161" r:id="rId45"/>
    <p:sldId id="1024" r:id="rId4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1"/>
    </p:embeddedFont>
    <p:embeddedFont>
      <p:font typeface="楷体" panose="02010609060101010101" pitchFamily="49" charset="-122"/>
      <p:regular r:id="rId52"/>
    </p:embeddedFon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幼圆" panose="02010509060101010101" pitchFamily="49" charset="-122"/>
      <p:regular r:id="rId57"/>
    </p:embeddedFont>
    <p:embeddedFont>
      <p:font typeface="汉语拼音" panose="020B0604020202020204" pitchFamily="34" charset="0"/>
      <p:regular r:id="rId58"/>
    </p:embeddedFont>
  </p:embeddedFontLst>
  <p:custDataLst>
    <p:tags r:id="rId5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FF00FF"/>
    <a:srgbClr val="FF6600"/>
    <a:srgbClr val="A38302"/>
    <a:srgbClr val="FEFCDE"/>
    <a:srgbClr val="00B050"/>
    <a:srgbClr val="FFFFFF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100" d="100"/>
          <a:sy n="100" d="100"/>
        </p:scale>
        <p:origin x="-750" y="-294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tags" Target="tags/tag1.xml"/><Relationship Id="rId58" Type="http://schemas.openxmlformats.org/officeDocument/2006/relationships/font" Target="fonts/font8.fntdata"/><Relationship Id="rId57" Type="http://schemas.openxmlformats.org/officeDocument/2006/relationships/font" Target="fonts/font7.fntdata"/><Relationship Id="rId56" Type="http://schemas.openxmlformats.org/officeDocument/2006/relationships/font" Target="fonts/font6.fntdata"/><Relationship Id="rId55" Type="http://schemas.openxmlformats.org/officeDocument/2006/relationships/font" Target="fonts/font5.fntdata"/><Relationship Id="rId54" Type="http://schemas.openxmlformats.org/officeDocument/2006/relationships/font" Target="fonts/font4.fntdata"/><Relationship Id="rId53" Type="http://schemas.openxmlformats.org/officeDocument/2006/relationships/font" Target="fonts/font3.fntdata"/><Relationship Id="rId52" Type="http://schemas.openxmlformats.org/officeDocument/2006/relationships/font" Target="fonts/font2.fntdata"/><Relationship Id="rId51" Type="http://schemas.openxmlformats.org/officeDocument/2006/relationships/font" Target="fonts/font1.fntdata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3.png"/><Relationship Id="rId11" Type="http://schemas.openxmlformats.org/officeDocument/2006/relationships/image" Target="../media/image2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" y="4948014"/>
            <a:ext cx="9143999" cy="195486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193237" y="92978"/>
            <a:ext cx="13580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18</a:t>
            </a:r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童年的水墨画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 userDrawn="1"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9" r="21807" b="15804"/>
          <a:stretch>
            <a:fillRect/>
          </a:stretch>
        </p:blipFill>
        <p:spPr bwMode="auto">
          <a:xfrm>
            <a:off x="6977323" y="3651870"/>
            <a:ext cx="2166677" cy="1491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4505325"/>
            <a:ext cx="9048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9.xml"/><Relationship Id="rId5" Type="http://schemas.microsoft.com/office/2007/relationships/hdphoto" Target="../media/image8.wdp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9.xml"/><Relationship Id="rId4" Type="http://schemas.openxmlformats.org/officeDocument/2006/relationships/slide" Target="slide23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hyperlink" Target="&#19971;&#24425;&#19977;&#19979;&#23383;&#35789;&#21548;&#20889;18&#31461;&#24180;&#30340;&#27700;&#22696;&#30011;.mp4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5.png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15.png"/><Relationship Id="rId4" Type="http://schemas.openxmlformats.org/officeDocument/2006/relationships/image" Target="../media/image28.png"/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hyperlink" Target="&#38142;&#25509;&#19968;&#65306;&#27700;&#33899;&#33446;.pptx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9.png"/><Relationship Id="rId1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microsoft.com/office/2007/relationships/hdphoto" Target="../media/image33.wdp"/><Relationship Id="rId1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hyperlink" Target="&#19971;&#24425;-&#20154;&#25945;&#29256;-&#19977;&#19979;-18-&#31461;&#24180;&#30340;&#27700;&#22696;&#30011;.mp4" TargetMode="Externa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hyperlink" Target="&#19977;&#19979;&#29983;&#23383;&#35270;&#39057;18&#31461;&#24180;&#30340;&#27700;&#22696;&#30011;.mp4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84"/>
          <a:stretch>
            <a:fillRect/>
          </a:stretch>
        </p:blipFill>
        <p:spPr bwMode="auto">
          <a:xfrm>
            <a:off x="0" y="-22800"/>
            <a:ext cx="9144000" cy="516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800"/>
            <a:ext cx="9144000" cy="5205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537"/>
          <a:stretch>
            <a:fillRect/>
          </a:stretch>
        </p:blipFill>
        <p:spPr bwMode="auto">
          <a:xfrm>
            <a:off x="-23242" y="-17140"/>
            <a:ext cx="9167242" cy="5223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27584" y="1131590"/>
            <a:ext cx="7128792" cy="20390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童年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是一幅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画，画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里有我们五彩的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童年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是一个梦，梦里有我们的想象和憧憬。今天我们就来学习《童年的水墨画》。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染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016469" y="1135840"/>
            <a:ext cx="163804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rǎn</a:t>
            </a:r>
            <a:r>
              <a:rPr lang="en-US" altLang="zh-CN" sz="5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79912" y="1434112"/>
            <a:ext cx="3456384" cy="540419"/>
          </a:xfrm>
          <a:prstGeom prst="borderCallout2">
            <a:avLst>
              <a:gd name="adj1" fmla="val 105374"/>
              <a:gd name="adj2" fmla="val 15688"/>
              <a:gd name="adj3" fmla="val 100421"/>
              <a:gd name="adj4" fmla="val 14997"/>
              <a:gd name="adj5" fmla="val 236766"/>
              <a:gd name="adj6" fmla="val -2666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“九”的撇上没有点。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线形标注 2 6"/>
          <p:cNvSpPr/>
          <p:nvPr/>
        </p:nvSpPr>
        <p:spPr>
          <a:xfrm>
            <a:off x="3923928" y="2715766"/>
            <a:ext cx="2774801" cy="920758"/>
          </a:xfrm>
          <a:prstGeom prst="borderCallout2">
            <a:avLst>
              <a:gd name="adj1" fmla="val 48973"/>
              <a:gd name="adj2" fmla="val -19"/>
              <a:gd name="adj3" fmla="val 47545"/>
              <a:gd name="adj4" fmla="val 667"/>
              <a:gd name="adj5" fmla="val 15110"/>
              <a:gd name="adj6" fmla="val -4962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“氵”写小，被“木”的横托住。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2075638" y="1347614"/>
            <a:ext cx="6024753" cy="18543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诗歌，思考：这首诗写了溪边的哪些景物？用笔将描写的景物圈画出来。 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01" y="1275606"/>
            <a:ext cx="1555668" cy="22293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51720" y="339502"/>
            <a:ext cx="5184576" cy="40934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spc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溪</a:t>
            </a:r>
            <a:r>
              <a:rPr lang="zh-CN" altLang="en-US" sz="3200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边</a:t>
            </a:r>
            <a:endParaRPr lang="zh-CN" altLang="en-US" sz="2800" b="1" spc="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垂柳把溪水当做梳妆的镜子，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山溪像绿玉带一样平静。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人影给溪水染绿了，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钓竿上立着一只红蜻蜓。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忽然扑腾一声人影碎了，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草地上蹦跳着鱼儿和笑声。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055776" y="1059582"/>
            <a:ext cx="864096" cy="43204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091780" y="1644030"/>
            <a:ext cx="792088" cy="43204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106080" y="2170192"/>
            <a:ext cx="792088" cy="43204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131840" y="2715766"/>
            <a:ext cx="792088" cy="43204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98064" y="2715766"/>
            <a:ext cx="1170079" cy="43204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302020" y="3867894"/>
            <a:ext cx="792088" cy="43204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89057" y="1142072"/>
            <a:ext cx="688739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这些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景物组成了一幅怎样的美妙画面呢？请同学们借助诗歌和图片展开丰富的想象，先自己想一想，再和同桌交流交流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74710"/>
            <a:ext cx="1676419" cy="24024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32343" y="3579862"/>
            <a:ext cx="27713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课后第二题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8" r="7933"/>
          <a:stretch>
            <a:fillRect/>
          </a:stretch>
        </p:blipFill>
        <p:spPr>
          <a:xfrm>
            <a:off x="3448050" y="1701580"/>
            <a:ext cx="4981576" cy="5486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21" r="7933"/>
          <a:stretch>
            <a:fillRect/>
          </a:stretch>
        </p:blipFill>
        <p:spPr>
          <a:xfrm>
            <a:off x="1767700" y="2187842"/>
            <a:ext cx="6661926" cy="5486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r="-983"/>
          <a:stretch>
            <a:fillRect/>
          </a:stretch>
        </p:blipFill>
        <p:spPr>
          <a:xfrm>
            <a:off x="1789057" y="2736530"/>
            <a:ext cx="3228975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0406" y="1547956"/>
            <a:ext cx="804604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柳树垂下一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条条</a:t>
            </a:r>
            <a:r>
              <a:rPr lang="en-US" altLang="zh-CN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的柳枝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u="sng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水面就像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一面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镜子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柳树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正对着这面镜子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en-US" altLang="zh-CN" sz="2800" b="1" u="sng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呢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！小溪的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水</a:t>
            </a:r>
            <a:r>
              <a:rPr lang="en-US" altLang="zh-CN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，像一条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长长的</a:t>
            </a:r>
            <a:r>
              <a:rPr lang="en-US" altLang="zh-CN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5656" y="146487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高大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49305" y="148024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翠绿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82407" y="151771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平静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2383" y="238181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梳妆打扮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27953" y="238181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碧绿碧绿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31837" y="2827611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绿玉带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0406" y="555526"/>
            <a:ext cx="1709346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ea typeface="黑体" panose="02010609060101010101" pitchFamily="49" charset="-122"/>
              </a:rPr>
              <a:t>试着说一说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915566"/>
            <a:ext cx="78488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伙伴们安静地坐在溪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边</a:t>
            </a:r>
            <a:r>
              <a:rPr lang="en-US" altLang="zh-CN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人影倒映在溪水中，被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溪水</a:t>
            </a:r>
            <a:r>
              <a:rPr lang="en-US" altLang="zh-CN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。一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只</a:t>
            </a:r>
            <a:r>
              <a:rPr lang="en-US" altLang="zh-CN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飞来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，立在钓竿上。忽然，水面上传来“扑腾”一声响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水中的人影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，原来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鱼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儿上钩了！一条闪着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银光的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鱼儿在草地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  <a:r>
              <a:rPr lang="en-US" altLang="zh-CN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小溪边传来一阵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阵</a:t>
            </a:r>
            <a:r>
              <a:rPr lang="en-US" altLang="zh-CN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93975" y="132845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染绿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22167" y="84355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垂钓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40775" y="262459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欢蹦乱跳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95" y="1318161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红蜻蜓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65147" y="305664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欢笑声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8681" y="2211710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碎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89057" y="1245427"/>
            <a:ext cx="638334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画出课文中你觉得美的句子，反复诵读，并和同桌交流这样写的好处。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15566"/>
            <a:ext cx="1555668" cy="22293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9512" y="455082"/>
            <a:ext cx="1501379" cy="43204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0" scaled="0"/>
          </a:gra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背一背</a:t>
            </a:r>
            <a:endParaRPr lang="zh-CN" altLang="en-US" sz="28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640" y="409496"/>
            <a:ext cx="2448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抓关键词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1349355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垂柳</a:t>
            </a:r>
            <a:endParaRPr lang="en-US" altLang="zh-CN" sz="36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552" y="1972786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山溪</a:t>
            </a:r>
            <a:endParaRPr lang="en-US" altLang="zh-CN" sz="36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2626335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人影</a:t>
            </a:r>
            <a:endParaRPr lang="en-US" altLang="zh-CN" sz="36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576" y="3293571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钓竿</a:t>
            </a:r>
            <a:endParaRPr lang="en-US" altLang="zh-CN" sz="36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35896" y="4335015"/>
            <a:ext cx="27713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第一题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2915816" y="3287416"/>
            <a:ext cx="4104456" cy="6524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钓竿</a:t>
            </a: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上立着一只红蜻蜓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5816" y="1352404"/>
            <a:ext cx="4824536" cy="6524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垂柳把溪水当做梳妆的镜子，</a:t>
            </a:r>
            <a:endParaRPr lang="zh-CN" altLang="en-US" sz="2800" b="1" spc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5816" y="2006863"/>
            <a:ext cx="4392488" cy="652486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山溪像绿玉带一样平静。</a:t>
            </a:r>
            <a:endParaRPr lang="zh-CN" altLang="en-US" sz="2800" b="1" spc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15816" y="2643758"/>
            <a:ext cx="3355776" cy="652486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人影给溪水染绿了，</a:t>
            </a:r>
            <a:endParaRPr lang="zh-CN" altLang="en-US" sz="2800" b="1" spc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s://timgsa.baidu.com/timg?image&amp;quality=80&amp;size=b9999_10000&amp;sec=1565942156587&amp;di=6da069274bb60395df4280449321c61c&amp;imgtype=0&amp;src=http%3A%2F%2Fn.sinaimg.cn%2Fsinacn17%2F443%2Fw1707h1136%2F20180906%2F33c1-hitesuz2813567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8" b="7738"/>
          <a:stretch>
            <a:fillRect/>
          </a:stretch>
        </p:blipFill>
        <p:spPr bwMode="auto">
          <a:xfrm>
            <a:off x="-223720" y="-18331"/>
            <a:ext cx="9367720" cy="524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1675004" y="603143"/>
            <a:ext cx="5743880" cy="1754326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忽然扑腾一声人影碎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了，</a:t>
            </a:r>
            <a:endParaRPr lang="en-US" altLang="zh-CN" sz="3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草地上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蹦跳着鱼儿和笑声。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5004" y="3057803"/>
            <a:ext cx="5544616" cy="523220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画面由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变</a:t>
            </a:r>
            <a:r>
              <a:rPr lang="en-US" altLang="zh-CN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33362" y="3056642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静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436096" y="677448"/>
            <a:ext cx="532652" cy="61276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131840" y="1587907"/>
            <a:ext cx="1095057" cy="61276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699792" y="815139"/>
            <a:ext cx="864096" cy="61276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89314" y="3056642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2" name="Freeform 9"/>
          <p:cNvSpPr/>
          <p:nvPr/>
        </p:nvSpPr>
        <p:spPr bwMode="gray">
          <a:xfrm rot="6859646" flipH="1">
            <a:off x="1474925" y="1115281"/>
            <a:ext cx="1314989" cy="1163127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14CD68"/>
              </a:gs>
              <a:gs pos="100000">
                <a:srgbClr val="035C7D"/>
              </a:gs>
            </a:gsLst>
            <a:lin ang="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2357469"/>
            <a:ext cx="936104" cy="144655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听觉</a:t>
            </a:r>
            <a:endParaRPr lang="zh-CN" altLang="en-US" sz="4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84368" y="1275606"/>
            <a:ext cx="936104" cy="144655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视觉</a:t>
            </a:r>
            <a:endParaRPr lang="zh-CN" altLang="en-US" sz="4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Freeform 9"/>
          <p:cNvSpPr/>
          <p:nvPr/>
        </p:nvSpPr>
        <p:spPr bwMode="gray">
          <a:xfrm rot="21218690" flipH="1">
            <a:off x="4320965" y="1725347"/>
            <a:ext cx="3704679" cy="841177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FF00FF"/>
              </a:gs>
              <a:gs pos="100000">
                <a:srgbClr val="0066FF"/>
              </a:gs>
            </a:gsLst>
            <a:lin ang="0" scaled="0"/>
          </a:gradFill>
          <a:ln>
            <a:noFill/>
          </a:ln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sp>
        <p:nvSpPr>
          <p:cNvPr id="16" name="Freeform 9"/>
          <p:cNvSpPr/>
          <p:nvPr/>
        </p:nvSpPr>
        <p:spPr bwMode="gray">
          <a:xfrm rot="2321136" flipH="1" flipV="1">
            <a:off x="5737161" y="962549"/>
            <a:ext cx="2322795" cy="683774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FF00FF"/>
              </a:gs>
              <a:gs pos="100000">
                <a:srgbClr val="0066FF"/>
              </a:gs>
            </a:gsLst>
            <a:lin ang="0" scaled="0"/>
          </a:gradFill>
          <a:ln>
            <a:noFill/>
          </a:ln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 animBg="1"/>
      <p:bldP spid="10" grpId="0" animBg="1"/>
      <p:bldP spid="11" grpId="0"/>
      <p:bldP spid="12" grpId="0" bldLvl="0" animBg="1"/>
      <p:bldP spid="13" grpId="0" animBg="1"/>
      <p:bldP spid="14" grpId="0" animBg="1"/>
      <p:bldP spid="15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483518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听老师朗读一下这首诗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同学们闭眼想象当时的场景。感受一下，这首诗前四行和后两行的感觉有什么不同。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2011943"/>
            <a:ext cx="720142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前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</a:t>
            </a:r>
            <a:r>
              <a:rPr lang="en-US" altLang="zh-CN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小溪、垂柳、红蜻蜓，应该读得（     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），后两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行，扑腾，碎了，蹦跳着，应该读得（      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en-US" altLang="zh-CN" sz="28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/>
            <a:r>
              <a:rPr lang="en-US" altLang="zh-CN" sz="2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安静舒缓         </a:t>
            </a:r>
            <a:r>
              <a:rPr lang="en-US" altLang="zh-CN" sz="2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活泼欢快</a:t>
            </a:r>
            <a:endParaRPr lang="zh-CN" altLang="en-US" sz="2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4550" y="2288941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 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00588" y="2778734"/>
            <a:ext cx="4956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7" b="4997"/>
          <a:stretch>
            <a:fillRect/>
          </a:stretch>
        </p:blipFill>
        <p:spPr bwMode="auto">
          <a:xfrm>
            <a:off x="0" y="0"/>
            <a:ext cx="9143994" cy="5143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17908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  语文   三年级    下册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387863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7060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386789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7" name="文本框 14">
            <a:hlinkClick r:id="rId4" action="ppaction://hlinksldjump"/>
          </p:cNvPr>
          <p:cNvSpPr txBox="1"/>
          <p:nvPr/>
        </p:nvSpPr>
        <p:spPr>
          <a:xfrm>
            <a:off x="7275010" y="425987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539552" y="3731644"/>
            <a:ext cx="6514837" cy="992579"/>
          </a:xfrm>
          <a:prstGeom prst="rect">
            <a:avLst/>
          </a:prstGeom>
          <a:solidFill>
            <a:schemeClr val="bg1">
              <a:alpha val="28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18  </a:t>
            </a:r>
            <a:r>
              <a:rPr lang="zh-CN" altLang="en-US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童年的水墨画</a:t>
            </a:r>
            <a:endParaRPr lang="zh-CN" altLang="en-US" sz="6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ages.pexels.com/photos/709552/pexels-photo-709552.jpeg?auto=compress&amp;cs=tinysrgb&amp;h=750&amp;w=1260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 bwMode="auto">
          <a:xfrm>
            <a:off x="-36512" y="-20538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894037" y="494546"/>
            <a:ext cx="6120680" cy="4093428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3200" b="1" spc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溪</a:t>
            </a:r>
            <a:r>
              <a:rPr lang="zh-CN" altLang="en-US" sz="3200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边</a:t>
            </a:r>
            <a:endParaRPr lang="zh-CN" altLang="en-US" sz="2800" b="1" spc="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u="sng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当做</a:t>
            </a:r>
            <a:r>
              <a:rPr lang="zh-CN" altLang="en-US" sz="2800" b="1" u="sng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梳妆的</a:t>
            </a:r>
            <a:r>
              <a:rPr lang="zh-CN" altLang="en-US" sz="2800" b="1" u="sng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u="sng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2800" b="1" u="sng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一样</a:t>
            </a: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平静。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u="sng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给溪水</a:t>
            </a:r>
            <a:r>
              <a:rPr lang="zh-CN" altLang="en-US" sz="2800" b="1" u="sng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u="sng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立着一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800" b="1" u="sng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忽然</a:t>
            </a:r>
            <a:r>
              <a:rPr lang="zh-CN" altLang="en-US" sz="2800" b="1" u="sng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一声</a:t>
            </a:r>
            <a:r>
              <a:rPr lang="zh-CN" altLang="en-US" sz="2800" b="1" u="sng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碎</a:t>
            </a: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了，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草地上蹦跳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en-US" sz="2800" b="1" u="sng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u="sng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03240" y="1155998"/>
            <a:ext cx="931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垂柳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33551" y="1155998"/>
            <a:ext cx="931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溪水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91672" y="1155998"/>
            <a:ext cx="931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镜子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91655" y="1732062"/>
            <a:ext cx="931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山溪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60057" y="1732062"/>
            <a:ext cx="13051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绿玉带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15208" y="2308126"/>
            <a:ext cx="931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人影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31432" y="2308126"/>
            <a:ext cx="931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染绿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04419" y="2831346"/>
            <a:ext cx="931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钓竿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33256" y="2880231"/>
            <a:ext cx="13051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红蜻蜓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69072" y="3381434"/>
            <a:ext cx="931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扑腾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6965" y="3354566"/>
            <a:ext cx="931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人影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67423" y="3983474"/>
            <a:ext cx="931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鱼儿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72588" y="3964310"/>
            <a:ext cx="931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笑声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79512" y="455082"/>
            <a:ext cx="1501379" cy="43204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0" scaled="0"/>
          </a:gra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背一背</a:t>
            </a:r>
            <a:endParaRPr lang="zh-CN" altLang="en-US" sz="28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1331640" y="1417608"/>
            <a:ext cx="562397" cy="1936958"/>
          </a:xfrm>
          <a:prstGeom prst="leftBrac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1560" y="1892627"/>
            <a:ext cx="72008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静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左大括号 19"/>
          <p:cNvSpPr/>
          <p:nvPr/>
        </p:nvSpPr>
        <p:spPr>
          <a:xfrm rot="10800000">
            <a:off x="6804249" y="3435846"/>
            <a:ext cx="562397" cy="968479"/>
          </a:xfrm>
          <a:prstGeom prst="leftBrac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80312" y="3540953"/>
            <a:ext cx="72008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83719" y="4592488"/>
            <a:ext cx="23400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第一题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96436" y="569898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2574"/>
            <a:ext cx="366860" cy="4563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23031" y="1363871"/>
            <a:ext cx="8397441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比一比，组成词语。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葫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)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)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)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菇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胡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)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泼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655068" y="2850956"/>
            <a:ext cx="2143248" cy="5847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31" tIns="45715" rIns="91431" bIns="45715" numCol="1" anchor="ctr" anchorCtr="0" compatLnSpc="1">
            <a:spAutoFit/>
          </a:bodyPr>
          <a:lstStyle/>
          <a:p>
            <a:pPr indent="2667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胡乱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2915816" y="2122175"/>
            <a:ext cx="1500198" cy="5847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31" tIns="45715" rIns="91431" bIns="45715" numCol="1" anchor="ctr" anchorCtr="0" compatLnSpc="1">
            <a:spAutoFit/>
          </a:bodyPr>
          <a:lstStyle/>
          <a:p>
            <a:pPr indent="2667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拨动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2843808" y="2850956"/>
            <a:ext cx="2143248" cy="5847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31" tIns="45715" rIns="91431" bIns="45715" numCol="1" anchor="ctr" anchorCtr="0" compatLnSpc="1">
            <a:spAutoFit/>
          </a:bodyPr>
          <a:lstStyle/>
          <a:p>
            <a:pPr indent="2667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活泼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4872002" y="2122175"/>
            <a:ext cx="1500198" cy="5847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31" tIns="45715" rIns="91431" bIns="45715" numCol="1" anchor="ctr" anchorCtr="0" compatLnSpc="1">
            <a:spAutoFit/>
          </a:bodyPr>
          <a:lstStyle/>
          <a:p>
            <a:pPr indent="2667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蘑菇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4877024" y="2850956"/>
            <a:ext cx="2143248" cy="5847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31" tIns="45715" rIns="91431" bIns="45715" numCol="1" anchor="ctr" anchorCtr="0" compatLnSpc="1">
            <a:spAutoFit/>
          </a:bodyPr>
          <a:lstStyle/>
          <a:p>
            <a:pPr indent="2667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磨坊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6948264" y="2130876"/>
            <a:ext cx="1500198" cy="5847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31" tIns="45715" rIns="91431" bIns="45715" numCol="1" anchor="ctr" anchorCtr="0" compatLnSpc="1">
            <a:spAutoFit/>
          </a:bodyPr>
          <a:lstStyle/>
          <a:p>
            <a:pPr indent="2667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蘑菇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6893248" y="2850956"/>
            <a:ext cx="2143248" cy="5847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31" tIns="45715" rIns="91431" bIns="45715" numCol="1" anchor="ctr" anchorCtr="0" compatLnSpc="1">
            <a:spAutoFit/>
          </a:bodyPr>
          <a:lstStyle/>
          <a:p>
            <a:pPr indent="2667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姑妈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899592" y="2130876"/>
            <a:ext cx="1500198" cy="5847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31" tIns="45715" rIns="91431" bIns="45715" numCol="1" anchor="ctr" anchorCtr="0" compatLnSpc="1">
            <a:spAutoFit/>
          </a:bodyPr>
          <a:lstStyle/>
          <a:p>
            <a:pPr indent="2667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葫芦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043" y="195486"/>
            <a:ext cx="8397441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根据课文填一填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648" y="858338"/>
            <a:ext cx="5832648" cy="345325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垂柳</a:t>
            </a: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把溪水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当做（         ），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山溪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像（     ）一样</a:t>
            </a: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平静。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人影给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溪水（     ），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钓竿上立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着（          ）。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忽然（       ）人影</a:t>
            </a: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碎了，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草地上蹦跳</a:t>
            </a:r>
            <a:r>
              <a:rPr lang="zh-CN" altLang="en-US" sz="2800" b="1" spc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着（    ）和（    ）。</a:t>
            </a:r>
            <a:endParaRPr lang="zh-CN" altLang="en-US" sz="2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55976" y="915566"/>
            <a:ext cx="20521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梳妆的镜子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96159" y="1475487"/>
            <a:ext cx="13051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绿玉带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61473" y="2027282"/>
            <a:ext cx="13051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染绿了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35896" y="2569552"/>
            <a:ext cx="20521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一只红蜻蜓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51234" y="3140397"/>
            <a:ext cx="1678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扑腾一声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42636" y="3689345"/>
            <a:ext cx="931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鱼儿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68144" y="3686498"/>
            <a:ext cx="931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4572000" y="4406563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698" y="4490461"/>
            <a:ext cx="351070" cy="3801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6119656" y="4424437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80" y="736282"/>
            <a:ext cx="7632849" cy="117262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一堂课我们主要是用什么方法来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学习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溪边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首小诗的？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3" name="棱台 2"/>
          <p:cNvSpPr/>
          <p:nvPr/>
        </p:nvSpPr>
        <p:spPr>
          <a:xfrm>
            <a:off x="2699792" y="1901162"/>
            <a:ext cx="1368152" cy="886612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朗读</a:t>
            </a:r>
            <a:endParaRPr lang="zh-CN" altLang="en-US" sz="32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棱台 6"/>
          <p:cNvSpPr/>
          <p:nvPr/>
        </p:nvSpPr>
        <p:spPr>
          <a:xfrm>
            <a:off x="4355976" y="1901162"/>
            <a:ext cx="1368152" cy="886612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想象</a:t>
            </a:r>
            <a:endParaRPr lang="zh-CN" altLang="en-US" sz="32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2279" y="2941082"/>
            <a:ext cx="76328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一堂课我们继续用这样的方法跟随作者的脚步，到“江上”、到“林中”去欣赏另外两幅“童年的水墨画”。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41" y="35764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文本框 11"/>
          <p:cNvSpPr txBox="1"/>
          <p:nvPr/>
        </p:nvSpPr>
        <p:spPr>
          <a:xfrm>
            <a:off x="298654" y="34690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407151"/>
            <a:ext cx="6768752" cy="16341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自由朗读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江上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想一想：这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首诗描绘的是孩子们在江上戏水的场景，读了这首诗，哪些地方最吸引你，为什么？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53" y="1407150"/>
            <a:ext cx="1616617" cy="231672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768444" y="569898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10" y="622574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19672" y="609263"/>
            <a:ext cx="6030416" cy="317009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像刚下水的鸭群，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扇动翅膀拍水戏耍。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一双双小手拨动着浪花，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你拨我溅笑哈哈。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是哪个“水葫芦”一下钻入水中，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出水时只见一阵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水花两排银牙。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714083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①</a:t>
            </a:r>
            <a:r>
              <a:rPr lang="zh-CN" altLang="zh-CN" sz="2800" dirty="0" smtClean="0">
                <a:ea typeface="黑体" panose="02010609060101010101" pitchFamily="49" charset="-122"/>
              </a:rPr>
              <a:t>孩子们</a:t>
            </a:r>
            <a:r>
              <a:rPr lang="zh-CN" altLang="zh-CN" sz="2800" dirty="0">
                <a:ea typeface="黑体" panose="02010609060101010101" pitchFamily="49" charset="-122"/>
              </a:rPr>
              <a:t>在水</a:t>
            </a:r>
            <a:r>
              <a:rPr lang="zh-CN" altLang="zh-CN" sz="2800" dirty="0" smtClean="0">
                <a:ea typeface="黑体" panose="02010609060101010101" pitchFamily="49" charset="-122"/>
              </a:rPr>
              <a:t>里</a:t>
            </a:r>
            <a:r>
              <a:rPr lang="en-US" altLang="zh-CN" sz="2800" u="sng" dirty="0" smtClean="0">
                <a:ea typeface="黑体" panose="02010609060101010101" pitchFamily="49" charset="-122"/>
              </a:rPr>
              <a:t>                                                </a:t>
            </a:r>
            <a:r>
              <a:rPr lang="zh-CN" altLang="zh-CN" sz="2800" dirty="0" smtClean="0">
                <a:ea typeface="黑体" panose="02010609060101010101" pitchFamily="49" charset="-122"/>
              </a:rPr>
              <a:t>；</a:t>
            </a:r>
            <a:endParaRPr lang="en-US" altLang="zh-CN" sz="2800" dirty="0" smtClean="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822980"/>
            <a:ext cx="8028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prstClr val="black"/>
                </a:solidFill>
                <a:ea typeface="黑体" panose="02010609060101010101" pitchFamily="49" charset="-122"/>
              </a:rPr>
              <a:t>想象一下，孩子们会怎么</a:t>
            </a:r>
            <a:r>
              <a:rPr lang="zh-CN" altLang="zh-CN" sz="3200" dirty="0" smtClean="0">
                <a:solidFill>
                  <a:prstClr val="black"/>
                </a:solidFill>
                <a:ea typeface="黑体" panose="02010609060101010101" pitchFamily="49" charset="-122"/>
              </a:rPr>
              <a:t>“拍水戏耍”</a:t>
            </a:r>
            <a:r>
              <a:rPr lang="zh-CN" altLang="en-US" sz="3200" dirty="0" smtClean="0">
                <a:solidFill>
                  <a:prstClr val="black"/>
                </a:solidFill>
                <a:ea typeface="黑体" panose="02010609060101010101" pitchFamily="49" charset="-122"/>
              </a:rPr>
              <a:t>？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3926" y="2707253"/>
            <a:ext cx="76608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prstClr val="black"/>
                </a:solidFill>
                <a:ea typeface="黑体" panose="02010609060101010101" pitchFamily="49" charset="-122"/>
              </a:rPr>
              <a:t>②</a:t>
            </a:r>
            <a:r>
              <a:rPr lang="zh-CN" altLang="zh-CN" sz="2800" dirty="0" smtClean="0">
                <a:solidFill>
                  <a:prstClr val="black"/>
                </a:solidFill>
                <a:ea typeface="黑体" panose="02010609060101010101" pitchFamily="49" charset="-122"/>
              </a:rPr>
              <a:t>孩子们</a:t>
            </a:r>
            <a:r>
              <a:rPr lang="en-US" altLang="zh-CN" sz="2800" u="sng" dirty="0" smtClean="0">
                <a:solidFill>
                  <a:prstClr val="black"/>
                </a:solidFill>
                <a:ea typeface="黑体" panose="02010609060101010101" pitchFamily="49" charset="-122"/>
              </a:rPr>
              <a:t>                                                             </a:t>
            </a:r>
            <a:r>
              <a:rPr lang="zh-CN" altLang="zh-CN" sz="2800" dirty="0" smtClean="0">
                <a:solidFill>
                  <a:prstClr val="black"/>
                </a:solidFill>
                <a:ea typeface="黑体" panose="02010609060101010101" pitchFamily="49" charset="-122"/>
              </a:rPr>
              <a:t>，比赛</a:t>
            </a:r>
            <a:r>
              <a:rPr lang="zh-CN" altLang="zh-CN" sz="2800" dirty="0">
                <a:solidFill>
                  <a:prstClr val="black"/>
                </a:solidFill>
                <a:ea typeface="黑体" panose="02010609060101010101" pitchFamily="49" charset="-122"/>
              </a:rPr>
              <a:t>谁游得</a:t>
            </a:r>
            <a:r>
              <a:rPr lang="zh-CN" altLang="zh-CN" sz="2800" dirty="0" smtClean="0">
                <a:solidFill>
                  <a:prstClr val="black"/>
                </a:solidFill>
                <a:ea typeface="黑体" panose="02010609060101010101" pitchFamily="49" charset="-122"/>
              </a:rPr>
              <a:t>快</a:t>
            </a:r>
            <a:r>
              <a:rPr lang="zh-CN" altLang="en-US" sz="2800" dirty="0" smtClean="0">
                <a:solidFill>
                  <a:prstClr val="black"/>
                </a:solidFill>
                <a:ea typeface="黑体" panose="02010609060101010101" pitchFamily="49" charset="-122"/>
              </a:rPr>
              <a:t>。</a:t>
            </a:r>
            <a:endParaRPr lang="zh-CN" altLang="en-US" sz="280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26198" y="1635646"/>
            <a:ext cx="44021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追来逐去，又喊又叫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52613" y="2651690"/>
            <a:ext cx="41988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挥动着双臂，猛蹬着双腿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1446" y="627534"/>
            <a:ext cx="5277147" cy="12003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一双双小手拨动着浪花，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你拨我溅笑哈哈。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1979712" y="2211710"/>
            <a:ext cx="6768752" cy="16341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读了这句诗，你仿佛看到了什么？仿佛听到了什么？你能和同桌表演一下吗？猜一猜他们当时的心情怎样？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95" y="2038093"/>
            <a:ext cx="1616617" cy="23167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1" r="-984"/>
          <a:stretch>
            <a:fillRect/>
          </a:stretch>
        </p:blipFill>
        <p:spPr>
          <a:xfrm>
            <a:off x="1979713" y="3363838"/>
            <a:ext cx="4394794" cy="5486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0" r="9257"/>
          <a:stretch>
            <a:fillRect/>
          </a:stretch>
        </p:blipFill>
        <p:spPr>
          <a:xfrm>
            <a:off x="3779912" y="2754417"/>
            <a:ext cx="4728196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/>
          <p:cNvSpPr>
            <a:spLocks noChangeArrowheads="1"/>
          </p:cNvSpPr>
          <p:nvPr/>
        </p:nvSpPr>
        <p:spPr bwMode="gray">
          <a:xfrm>
            <a:off x="549257" y="633665"/>
            <a:ext cx="7825039" cy="1001981"/>
          </a:xfrm>
          <a:prstGeom prst="roundRect">
            <a:avLst>
              <a:gd name="adj" fmla="val 17509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pPr lvl="0"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我仿佛看到了孩子们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的手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在水中</a:t>
            </a:r>
            <a:r>
              <a:rPr lang="zh-CN" altLang="en-US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溅起</a:t>
            </a:r>
            <a:r>
              <a:rPr lang="en-US" altLang="zh-CN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801942"/>
            <a:ext cx="682625" cy="639024"/>
            <a:chOff x="1582264" y="723293"/>
            <a:chExt cx="658424" cy="639075"/>
          </a:xfrm>
        </p:grpSpPr>
        <p:grpSp>
          <p:nvGrpSpPr>
            <p:cNvPr id="6" name="Group 12"/>
            <p:cNvGrpSpPr/>
            <p:nvPr/>
          </p:nvGrpSpPr>
          <p:grpSpPr bwMode="auto">
            <a:xfrm>
              <a:off x="1582264" y="723293"/>
              <a:ext cx="658424" cy="639075"/>
              <a:chOff x="1289" y="587"/>
              <a:chExt cx="668" cy="647"/>
            </a:xfrm>
          </p:grpSpPr>
          <p:sp>
            <p:nvSpPr>
              <p:cNvPr id="8" name="Oval 13"/>
              <p:cNvSpPr>
                <a:spLocks noChangeArrowheads="1"/>
              </p:cNvSpPr>
              <p:nvPr/>
            </p:nvSpPr>
            <p:spPr bwMode="gray">
              <a:xfrm>
                <a:off x="1289" y="697"/>
                <a:ext cx="668" cy="43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9" name="Oval 14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Oval 15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Oval 16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Oval 17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" name="Text Box 18"/>
            <p:cNvSpPr txBox="1">
              <a:spLocks noChangeArrowheads="1"/>
            </p:cNvSpPr>
            <p:nvPr/>
          </p:nvSpPr>
          <p:spPr bwMode="gray">
            <a:xfrm>
              <a:off x="1711138" y="812825"/>
              <a:ext cx="388342" cy="508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>
                  <a:solidFill>
                    <a:srgbClr val="000000"/>
                  </a:solidFill>
                  <a:ea typeface="宋体" panose="02010600030101010101" pitchFamily="2" charset="-122"/>
                </a:rPr>
                <a:t>1</a:t>
              </a:r>
              <a:endPara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791874" y="546815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不停地挥动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93251" y="112287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一片片浪花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gray">
          <a:xfrm>
            <a:off x="583083" y="1785793"/>
            <a:ext cx="7791214" cy="1001981"/>
          </a:xfrm>
          <a:prstGeom prst="roundRect">
            <a:avLst>
              <a:gd name="adj" fmla="val 17509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pPr lvl="0"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我仿佛看到了孩子们在水中互相</a:t>
            </a:r>
            <a:r>
              <a:rPr lang="zh-CN" altLang="en-US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互相</a:t>
            </a:r>
            <a:r>
              <a:rPr lang="en-US" altLang="zh-CN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3337" y="1954070"/>
            <a:ext cx="682625" cy="639024"/>
            <a:chOff x="1582264" y="723293"/>
            <a:chExt cx="658424" cy="639075"/>
          </a:xfrm>
        </p:grpSpPr>
        <p:grpSp>
          <p:nvGrpSpPr>
            <p:cNvPr id="17" name="Group 12"/>
            <p:cNvGrpSpPr/>
            <p:nvPr/>
          </p:nvGrpSpPr>
          <p:grpSpPr bwMode="auto">
            <a:xfrm>
              <a:off x="1582264" y="723293"/>
              <a:ext cx="658424" cy="639075"/>
              <a:chOff x="1289" y="587"/>
              <a:chExt cx="668" cy="647"/>
            </a:xfrm>
          </p:grpSpPr>
          <p:sp>
            <p:nvSpPr>
              <p:cNvPr id="19" name="Oval 13"/>
              <p:cNvSpPr>
                <a:spLocks noChangeArrowheads="1"/>
              </p:cNvSpPr>
              <p:nvPr/>
            </p:nvSpPr>
            <p:spPr bwMode="gray">
              <a:xfrm>
                <a:off x="1289" y="697"/>
                <a:ext cx="668" cy="43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Oval 14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Oval 15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Oval 16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Oval 17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8" name="Text Box 18"/>
            <p:cNvSpPr txBox="1">
              <a:spLocks noChangeArrowheads="1"/>
            </p:cNvSpPr>
            <p:nvPr/>
          </p:nvSpPr>
          <p:spPr bwMode="gray">
            <a:xfrm>
              <a:off x="1742034" y="812825"/>
              <a:ext cx="326551" cy="461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 smtClean="0">
                  <a:solidFill>
                    <a:srgbClr val="000000"/>
                  </a:solidFill>
                  <a:ea typeface="宋体" panose="02010600030101010101" pitchFamily="2" charset="-122"/>
                </a:rPr>
                <a:t>2</a:t>
              </a:r>
              <a:endPara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117993" y="169894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追逐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44238" y="227500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泼水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8" name="AutoShape 6"/>
          <p:cNvSpPr>
            <a:spLocks noChangeArrowheads="1"/>
          </p:cNvSpPr>
          <p:nvPr/>
        </p:nvSpPr>
        <p:spPr bwMode="gray">
          <a:xfrm>
            <a:off x="655090" y="2937921"/>
            <a:ext cx="7877349" cy="795449"/>
          </a:xfrm>
          <a:prstGeom prst="roundRect">
            <a:avLst>
              <a:gd name="adj" fmla="val 17509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pPr lvl="0"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我仿佛听到了水花和水花</a:t>
            </a:r>
            <a:r>
              <a:rPr lang="zh-CN" altLang="en-US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85345" y="3058790"/>
            <a:ext cx="682625" cy="639024"/>
            <a:chOff x="1582264" y="723293"/>
            <a:chExt cx="658424" cy="639075"/>
          </a:xfrm>
        </p:grpSpPr>
        <p:grpSp>
          <p:nvGrpSpPr>
            <p:cNvPr id="30" name="Group 12"/>
            <p:cNvGrpSpPr/>
            <p:nvPr/>
          </p:nvGrpSpPr>
          <p:grpSpPr bwMode="auto">
            <a:xfrm>
              <a:off x="1582264" y="723293"/>
              <a:ext cx="658424" cy="639075"/>
              <a:chOff x="1289" y="587"/>
              <a:chExt cx="668" cy="647"/>
            </a:xfrm>
          </p:grpSpPr>
          <p:sp>
            <p:nvSpPr>
              <p:cNvPr id="32" name="Oval 13"/>
              <p:cNvSpPr>
                <a:spLocks noChangeArrowheads="1"/>
              </p:cNvSpPr>
              <p:nvPr/>
            </p:nvSpPr>
            <p:spPr bwMode="gray">
              <a:xfrm>
                <a:off x="1289" y="697"/>
                <a:ext cx="668" cy="43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Oval 14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Oval 15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Oval 16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Oval 17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1" name="Text Box 18"/>
            <p:cNvSpPr txBox="1">
              <a:spLocks noChangeArrowheads="1"/>
            </p:cNvSpPr>
            <p:nvPr/>
          </p:nvSpPr>
          <p:spPr bwMode="gray">
            <a:xfrm>
              <a:off x="1742034" y="812825"/>
              <a:ext cx="326551" cy="461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 smtClean="0">
                  <a:solidFill>
                    <a:srgbClr val="000000"/>
                  </a:solidFill>
                  <a:ea typeface="宋体" panose="02010600030101010101" pitchFamily="2" charset="-122"/>
                </a:rPr>
                <a:t>3</a:t>
              </a:r>
              <a:endPara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918215" y="3019428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撞击在一起的声音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AutoShape 6"/>
          <p:cNvSpPr>
            <a:spLocks noChangeArrowheads="1"/>
          </p:cNvSpPr>
          <p:nvPr/>
        </p:nvSpPr>
        <p:spPr bwMode="gray">
          <a:xfrm>
            <a:off x="655090" y="3795886"/>
            <a:ext cx="7719205" cy="759893"/>
          </a:xfrm>
          <a:prstGeom prst="roundRect">
            <a:avLst>
              <a:gd name="adj" fmla="val 17509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pPr lvl="0"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我仿佛听到了孩子们的</a:t>
            </a:r>
            <a:r>
              <a:rPr lang="zh-CN" altLang="en-US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85345" y="3870834"/>
            <a:ext cx="682625" cy="639024"/>
            <a:chOff x="1582264" y="723293"/>
            <a:chExt cx="658424" cy="639075"/>
          </a:xfrm>
        </p:grpSpPr>
        <p:grpSp>
          <p:nvGrpSpPr>
            <p:cNvPr id="42" name="Group 12"/>
            <p:cNvGrpSpPr/>
            <p:nvPr/>
          </p:nvGrpSpPr>
          <p:grpSpPr bwMode="auto">
            <a:xfrm>
              <a:off x="1582264" y="723293"/>
              <a:ext cx="658424" cy="639075"/>
              <a:chOff x="1289" y="587"/>
              <a:chExt cx="668" cy="647"/>
            </a:xfrm>
          </p:grpSpPr>
          <p:sp>
            <p:nvSpPr>
              <p:cNvPr id="44" name="Oval 13"/>
              <p:cNvSpPr>
                <a:spLocks noChangeArrowheads="1"/>
              </p:cNvSpPr>
              <p:nvPr/>
            </p:nvSpPr>
            <p:spPr bwMode="gray">
              <a:xfrm>
                <a:off x="1289" y="697"/>
                <a:ext cx="668" cy="43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Oval 14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6" name="Oval 15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7" name="Oval 16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8" name="Oval 17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3" name="Text Box 18"/>
            <p:cNvSpPr txBox="1">
              <a:spLocks noChangeArrowheads="1"/>
            </p:cNvSpPr>
            <p:nvPr/>
          </p:nvSpPr>
          <p:spPr bwMode="gray">
            <a:xfrm>
              <a:off x="1742034" y="812825"/>
              <a:ext cx="326551" cy="461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 smtClean="0">
                  <a:solidFill>
                    <a:srgbClr val="000000"/>
                  </a:solidFill>
                  <a:ea typeface="宋体" panose="02010600030101010101" pitchFamily="2" charset="-122"/>
                </a:rPr>
                <a:t>4</a:t>
              </a:r>
              <a:endPara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4918215" y="3803166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清脆的笑声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269099" y="4545679"/>
            <a:ext cx="27713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第二题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6" grpId="0"/>
      <p:bldP spid="27" grpId="0"/>
      <p:bldP spid="38" grpId="0"/>
      <p:bldP spid="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483518"/>
            <a:ext cx="6606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是哪个“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pres?slideindex=1&amp;slidetitle="/>
              </a:rPr>
              <a:t>水葫芦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”一下钻入水中，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出水时只见一阵水花两排银牙。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32063"/>
            <a:ext cx="825636" cy="1144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右箭头 2"/>
          <p:cNvSpPr/>
          <p:nvPr/>
        </p:nvSpPr>
        <p:spPr>
          <a:xfrm>
            <a:off x="3923928" y="2423675"/>
            <a:ext cx="936104" cy="336096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91680" y="1932063"/>
            <a:ext cx="1569380" cy="1503783"/>
            <a:chOff x="2123728" y="1946871"/>
            <a:chExt cx="1569380" cy="1503783"/>
          </a:xfrm>
        </p:grpSpPr>
        <p:pic>
          <p:nvPicPr>
            <p:cNvPr id="1026" name="Picture 2" descr="https://timgsa.baidu.com/timg?image&amp;quality=80&amp;size=b9999_10000&amp;sec=1566980925&amp;di=95c9b9997df6bb68a2bda7f6ac88ea8e&amp;imgtype=jpg&amp;er=1&amp;src=http%3A%2F%2Fbaiducdn.pig66.com%2Fuploadfile%2F2016%2F0929%2F20160929114657612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1946871"/>
              <a:ext cx="1569380" cy="10140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332354" y="2988989"/>
              <a:ext cx="1152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水葫芦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8" name="文本框 6"/>
          <p:cNvSpPr txBox="1"/>
          <p:nvPr/>
        </p:nvSpPr>
        <p:spPr>
          <a:xfrm>
            <a:off x="2017445" y="3741144"/>
            <a:ext cx="6768752" cy="556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为什么只能看见两排银牙？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7" y="3524984"/>
            <a:ext cx="963401" cy="13806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335136" y="741932"/>
            <a:ext cx="277246" cy="390750"/>
          </a:xfrm>
          <a:prstGeom prst="rect">
            <a:avLst/>
          </a:prstGeom>
        </p:spPr>
      </p:pic>
      <p:sp>
        <p:nvSpPr>
          <p:cNvPr id="11" name="横卷形 10"/>
          <p:cNvSpPr/>
          <p:nvPr/>
        </p:nvSpPr>
        <p:spPr>
          <a:xfrm>
            <a:off x="693091" y="3387203"/>
            <a:ext cx="7561335" cy="1656184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诗中的“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水葫芦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”加上了引号，不是指真正的水葫芦，而是指在水中游泳嬉戏将头露在水面像水葫芦一样的孩子，突出了孩子活泼的特点。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23528" y="411509"/>
            <a:ext cx="1420582" cy="58477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水墨画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55976" y="1486814"/>
            <a:ext cx="3528392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中国画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的一种。用水墨或以水墨为主略施淡彩的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绘画。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4" name="Picture 4" descr="https://timgsa.baidu.com/timg?image&amp;quality=80&amp;size=b9999_10000&amp;sec=1565866780598&amp;di=59aefdfcda1c8dfd5d503dead6a8c3d7&amp;imgtype=0&amp;src=http%3A%2F%2Fimg13.360buyimg.com%2Fn1%2Fjfs%2Ft15190%2F365%2F1340977535%2F368989%2F1171ca5%2F5a5005e0N9f996eba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9" t="11902" r="13947" b="13093"/>
          <a:stretch>
            <a:fillRect/>
          </a:stretch>
        </p:blipFill>
        <p:spPr bwMode="auto">
          <a:xfrm>
            <a:off x="1187624" y="883152"/>
            <a:ext cx="2883323" cy="2993969"/>
          </a:xfrm>
          <a:prstGeom prst="ellipse">
            <a:avLst/>
          </a:prstGeom>
          <a:noFill/>
          <a:ln cmpd="sng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483518"/>
            <a:ext cx="6606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是哪个“水葫芦”一下钻入水中，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出水时只见一阵水花两排银牙。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32063"/>
            <a:ext cx="825636" cy="1144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右箭头 2"/>
          <p:cNvSpPr/>
          <p:nvPr/>
        </p:nvSpPr>
        <p:spPr>
          <a:xfrm>
            <a:off x="3923928" y="2423675"/>
            <a:ext cx="936104" cy="336096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2845794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两排银牙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横卷形 10"/>
          <p:cNvSpPr/>
          <p:nvPr/>
        </p:nvSpPr>
        <p:spPr>
          <a:xfrm>
            <a:off x="1295636" y="3309742"/>
            <a:ext cx="6192688" cy="1136500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“两排银牙”代指刚从水中钻出来的孩子。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851" y="2076153"/>
            <a:ext cx="1544005" cy="789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771550"/>
            <a:ext cx="6606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是哪个“水葫芦”一下钻入水中，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出水时只见一阵水花两排银牙。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横卷形 10"/>
          <p:cNvSpPr/>
          <p:nvPr/>
        </p:nvSpPr>
        <p:spPr>
          <a:xfrm>
            <a:off x="899592" y="2283718"/>
            <a:ext cx="7272808" cy="1496540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小伙伴们在水中戏耍时，一个孩子钻入水中，不见了，突然一阵水花，他又出现了，调皮地笑着，露出两排银牙。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棱台 12"/>
          <p:cNvSpPr/>
          <p:nvPr/>
        </p:nvSpPr>
        <p:spPr>
          <a:xfrm>
            <a:off x="7488324" y="1091860"/>
            <a:ext cx="1368152" cy="886612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特写</a:t>
            </a:r>
            <a:endParaRPr lang="zh-CN" altLang="en-US" sz="32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69099" y="3651870"/>
            <a:ext cx="27713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第二题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397" y="824642"/>
            <a:ext cx="79270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：“江上”这幅画给你怎样的感觉？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755576" y="1923678"/>
            <a:ext cx="7633344" cy="1440160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是一幅快乐的戏水画。水中鸭子拍着翅膀玩耍，孩子们也用双手拨动着浪花，快乐地在水中嬉戏。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7864" y="3665190"/>
            <a:ext cx="27713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第二题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6764" y="1627224"/>
            <a:ext cx="5887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齐读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林中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，找一找作者写到了林中的哪些景物？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21717"/>
            <a:ext cx="1457173" cy="20882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8364" y="915566"/>
            <a:ext cx="675056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是谁一声欢叫把雨珠抖落，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只见松林里一个个斗笠像蘑菇一样。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8364" y="2355726"/>
            <a:ext cx="76328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阵清清爽爽的雨过后，小蘑菇钻出地面，吸引了山里的孩子们上山采摘</a:t>
            </a:r>
            <a:r>
              <a:rPr lang="zh-CN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他们呼朋引伴，洒下一路欢声笑语。一个个头戴斗笠的孩子不正像雨后钻出泥土的蘑菇吗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69099" y="4314846"/>
            <a:ext cx="27713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第三题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-19050"/>
            <a:ext cx="5269703" cy="707886"/>
          </a:xfrm>
          <a:prstGeom prst="rect">
            <a:avLst/>
          </a:prstGeom>
          <a:solidFill>
            <a:schemeClr val="accent3">
              <a:lumMod val="20000"/>
              <a:lumOff val="80000"/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联系上下文</a:t>
            </a:r>
            <a:r>
              <a:rPr lang="zh-CN" altLang="en-US" sz="4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理解句子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4" r="-984"/>
          <a:stretch>
            <a:fillRect/>
          </a:stretch>
        </p:blipFill>
        <p:spPr>
          <a:xfrm>
            <a:off x="1763688" y="138238"/>
            <a:ext cx="5256584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67928" y="616893"/>
            <a:ext cx="86233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比喻</a:t>
            </a:r>
            <a:endParaRPr lang="zh-CN" altLang="en-US" sz="2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648" y="1707654"/>
            <a:ext cx="675056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是谁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一声欢叫把雨珠抖落，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只见松林里一个个斗笠像蘑菇一样。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3779912" y="483518"/>
            <a:ext cx="2304256" cy="1224136"/>
          </a:xfrm>
          <a:prstGeom prst="cloudCallout">
            <a:avLst>
              <a:gd name="adj1" fmla="val -109999"/>
              <a:gd name="adj2" fmla="val 6347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是谁呢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横卷形 4"/>
          <p:cNvSpPr/>
          <p:nvPr/>
        </p:nvSpPr>
        <p:spPr>
          <a:xfrm>
            <a:off x="683568" y="3003798"/>
            <a:ext cx="7992888" cy="1440160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运用了比喻的修辞手法，将孩子们头上戴的斗笠比作蘑菇，形象、贴切。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67928" y="616893"/>
            <a:ext cx="86233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比喻</a:t>
            </a:r>
            <a:endParaRPr lang="zh-CN" altLang="en-US" sz="2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928" y="901586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林中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这幅画给你怎样的感觉？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755576" y="2139702"/>
            <a:ext cx="7272808" cy="1440160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是一幅快乐的《采蘑菇》图，山林中，蘑菇点点，人影绰绰。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48264" y="963141"/>
            <a:ext cx="27713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第二题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67928" y="616893"/>
            <a:ext cx="86233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比喻</a:t>
            </a:r>
            <a:endParaRPr lang="zh-CN" altLang="en-US" sz="2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1085" y="855420"/>
            <a:ext cx="8084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回顾课文，思考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首诗在表达方式上有什么特点？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1085" y="2139702"/>
            <a:ext cx="79862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通过捕捉镜头来记录童年生活场景，有一种动态的美，还有一定的故事情节性。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55576" y="1296470"/>
            <a:ext cx="504353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童年的水墨画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1421973" y="1944327"/>
            <a:ext cx="270065" cy="1728192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600" b="1" dirty="0"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56470" y="1625845"/>
            <a:ext cx="6991337" cy="5001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溪边钓鱼：溪水、垂柳、人影、钓竿、蜻蜓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3688" y="2353227"/>
            <a:ext cx="4447371" cy="5001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江上戏水：鸭子  孩子戏水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3688" y="3210483"/>
            <a:ext cx="5524589" cy="5001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林中采蘑菇：蘑菇多多，人影绰绰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696436" y="49789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91" y="565458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10762"/>
            <a:ext cx="8162228" cy="12183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这是一组</a:t>
            </a:r>
            <a:r>
              <a:rPr lang="zh-CN" altLang="en-US" sz="27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，分别写了</a:t>
            </a:r>
            <a:r>
              <a:rPr lang="zh-CN" altLang="en-US" sz="27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7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，表现了</a:t>
            </a:r>
            <a:r>
              <a:rPr lang="zh-CN" altLang="en-US" sz="27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44208" y="1582946"/>
            <a:ext cx="2625688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溪边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70738" y="1582946"/>
            <a:ext cx="1561302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儿童诗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62626" y="2159010"/>
            <a:ext cx="1584176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林中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3037" y="2159010"/>
            <a:ext cx="2732859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江上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70391" y="2159010"/>
            <a:ext cx="3960440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孩子们童年生活的快乐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8742" y="984667"/>
            <a:ext cx="590465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张继楼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，男，江苏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宜兴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。作家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105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代表作：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《营帐边有一条小河》《在城市的大街上》《在农村的田野上》《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夏天到来虫虫飞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童年的水墨画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首小诗，课文选取了其中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首。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3" name="Picture 1" descr="C:\Users\Administrator\AppData\Roaming\Tencent\Users\56229019\QQ\WinTemp\RichOle\ISAT]``GRURHRK(0XI$9NPX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6675"/>
            <a:ext cx="225119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57625"/>
            <a:ext cx="91440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763688" y="555526"/>
            <a:ext cx="5760640" cy="308546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花前</a:t>
            </a:r>
            <a:b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目光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一次次从花上移到纸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早画下花儿的模样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一支蜡笔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在纸上轻轻滑动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朵鲜花在纸上慢慢开放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只蜜蜂绕着画纸飞了一圈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好像已闻到花儿的清香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2113" y="1883370"/>
            <a:ext cx="8496944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清清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爽爽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</a:t>
            </a:r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朵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朵：</a:t>
            </a:r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</a:t>
            </a:r>
            <a:r>
              <a:rPr lang="zh-CN" altLang="en-US" sz="36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6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</a:t>
            </a:r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80873" y="2053520"/>
            <a:ext cx="5256584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平平安安、干干净净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06806" y="2845608"/>
            <a:ext cx="5256584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一只只、一串串、一条条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1176357"/>
            <a:ext cx="451277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根据例子，仿写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词语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96436" y="569898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2574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702" y="471736"/>
            <a:ext cx="858577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关于下面句子中引号的作用，说法正确的一项是（    ）。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是哪个“水葫芦”一下钻入水中，出水时只见一阵水花两排银牙。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A.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表示反语，具有讽刺否定的意思。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B.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表示引用别人的话。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C.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表示特指，特指水性好的孩子。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1131590"/>
            <a:ext cx="576064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43372" y="771550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三、文中作者写到了童年的三个画面，结合课文想一想你的童年还有哪些画面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动手写一写。</a:t>
            </a:r>
            <a:r>
              <a:rPr lang="en-US" altLang="zh-CN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   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283718"/>
            <a:ext cx="619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提示：草地放风筝、沙滩堆沙堡、大海追海浪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6762013" y="1589796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破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碎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696418" y="161502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染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87836" y="1586856"/>
            <a:ext cx="241134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墨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249493" y="3107535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6857311" y="3106360"/>
            <a:ext cx="1393222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凉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爽</a:t>
            </a: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136668" y="3107535"/>
            <a:ext cx="1500393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溅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62504" y="1158228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mò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65269" y="1198952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rǎn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265652" y="1187693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suì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14003" y="2624153"/>
            <a:ext cx="117888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lànɡ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75912" y="2625328"/>
            <a:ext cx="203624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jiàn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125238" y="2606300"/>
            <a:ext cx="147921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shuǎnɡ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9" grpId="0"/>
      <p:bldP spid="2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：黑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土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墨               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石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卒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碎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508072" y="2987519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爽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259886" y="3803449"/>
            <a:ext cx="6624228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会意字。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像人左右腋下有火，表示明亮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6" name="Picture 2" descr="C:\Users\Administrator\AppData\Roaming\Tencent\Users\56229019\QQ\WinTemp\RichOle\Z2MQR_I6HK@}Q%2]GA@VCDQ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249" y="3007766"/>
            <a:ext cx="4540136" cy="788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57500"/>
            <a:ext cx="2097021" cy="157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8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墨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2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染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竿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860032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腾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084168" y="136453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碎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7308304" y="1364531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拨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1907704" y="3071014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3254805" y="3071014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葫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4644008" y="3071014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爽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5940152" y="3071014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蘑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7385058" y="3071014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菇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7308304" y="1364531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1835696" y="3070270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3182797" y="3070270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4572000" y="3070270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5940152" y="3070270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7313050" y="3070270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084168" y="136453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860032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56388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339752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3637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251520" y="358182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462256" y="390742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288511" y="426197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71889" y="451631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2200" y="750197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36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mò</a:t>
            </a:r>
            <a:r>
              <a:rPr lang="en-US" altLang="zh-CN" sz="36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6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6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rǎn</a:t>
            </a:r>
            <a:r>
              <a:rPr lang="en-US" altLang="zh-CN" sz="36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36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gān</a:t>
            </a:r>
            <a:r>
              <a:rPr lang="en-US" altLang="zh-CN" sz="36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r>
              <a:rPr lang="en-US" altLang="zh-CN" sz="36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téng</a:t>
            </a:r>
            <a:r>
              <a:rPr lang="en-US" altLang="zh-CN" sz="36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36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suì</a:t>
            </a:r>
            <a:r>
              <a:rPr lang="en-US" altLang="zh-CN" sz="36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36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bō</a:t>
            </a:r>
            <a:r>
              <a:rPr lang="en-US" altLang="zh-CN" sz="36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sz="36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521040" y="2451046"/>
            <a:ext cx="7227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6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làng</a:t>
            </a:r>
            <a:r>
              <a:rPr lang="en-US" altLang="zh-CN" sz="36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36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hú</a:t>
            </a:r>
            <a:r>
              <a:rPr lang="en-US" altLang="zh-CN" sz="36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36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shuǎng</a:t>
            </a:r>
            <a:r>
              <a:rPr lang="en-US" altLang="zh-CN" sz="36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6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mó</a:t>
            </a:r>
            <a:r>
              <a:rPr lang="en-US" altLang="zh-CN" sz="36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36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gū</a:t>
            </a:r>
            <a:r>
              <a:rPr lang="en-US" altLang="zh-CN" sz="36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endParaRPr lang="zh-CN" altLang="en-US" sz="36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2" grpId="0"/>
      <p:bldP spid="6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2082757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3010528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2143166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82757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2575214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1861186" y="725101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309435" y="725018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墨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323528" y="1322001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葫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117321" y="725155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染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64"/>
          <p:cNvSpPr txBox="1"/>
          <p:nvPr/>
        </p:nvSpPr>
        <p:spPr>
          <a:xfrm>
            <a:off x="2699792" y="12756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菇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1851494" y="12756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蘑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703633" y="2575214"/>
            <a:ext cx="1728192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</a:t>
            </a:r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1115616" y="127560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爽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4208" y="2575214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文本框 64"/>
          <p:cNvSpPr txBox="1"/>
          <p:nvPr/>
        </p:nvSpPr>
        <p:spPr>
          <a:xfrm>
            <a:off x="3491880" y="70239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碎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文本框 64"/>
          <p:cNvSpPr txBox="1"/>
          <p:nvPr/>
        </p:nvSpPr>
        <p:spPr>
          <a:xfrm>
            <a:off x="4234777" y="69954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拨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2718123" y="70239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64"/>
          <p:cNvSpPr txBox="1"/>
          <p:nvPr/>
        </p:nvSpPr>
        <p:spPr>
          <a:xfrm>
            <a:off x="4899616" y="69954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浪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195486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267375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3010528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3007262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图片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346" y="295029"/>
            <a:ext cx="2206044" cy="1773932"/>
          </a:xfrm>
          <a:prstGeom prst="rect">
            <a:avLst/>
          </a:prstGeom>
        </p:spPr>
      </p:pic>
      <p:sp>
        <p:nvSpPr>
          <p:cNvPr id="57" name="文本框 64"/>
          <p:cNvSpPr txBox="1"/>
          <p:nvPr/>
        </p:nvSpPr>
        <p:spPr>
          <a:xfrm>
            <a:off x="6461289" y="727077"/>
            <a:ext cx="1728192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草字头的字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8" name="直线连接符 73"/>
          <p:cNvCxnSpPr/>
          <p:nvPr/>
        </p:nvCxnSpPr>
        <p:spPr>
          <a:xfrm flipV="1">
            <a:off x="6383277" y="1159125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64"/>
          <p:cNvSpPr txBox="1"/>
          <p:nvPr/>
        </p:nvSpPr>
        <p:spPr>
          <a:xfrm>
            <a:off x="6371404" y="127288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葫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64"/>
          <p:cNvSpPr txBox="1"/>
          <p:nvPr/>
        </p:nvSpPr>
        <p:spPr>
          <a:xfrm>
            <a:off x="7616957" y="1256555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菇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4"/>
          <p:cNvSpPr txBox="1"/>
          <p:nvPr/>
        </p:nvSpPr>
        <p:spPr>
          <a:xfrm>
            <a:off x="7008468" y="1256555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蘑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56622E-6 L 0.00782 0.46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2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56622E-6 L 0.00608 0.466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" y="2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56622E-6 L 0.00329 0.466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2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37481E-6 L 0.38211 0.4992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97" y="249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37481E-6 L 0.37622 0.4992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02" y="249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36246E-6 L 0.37379 0.4995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81" y="2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36246E-6 L 0.15139 0.611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9" y="30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6.45261E-7 L 0.00625 0.4766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238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73541E-6 L 0.34479 0.3454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40" y="172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73541E-6 L -0.06649 0.4714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235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73541E-6 L -0.08038 0.4714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8" y="235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5" grpId="0"/>
      <p:bldP spid="97" grpId="0"/>
      <p:bldP spid="98" grpId="0"/>
      <p:bldP spid="99" grpId="0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墨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507731" y="1243436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mò</a:t>
            </a:r>
            <a:endParaRPr lang="zh-CN" altLang="en-US" sz="5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：黑土。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320128" y="1463348"/>
            <a:ext cx="4068467" cy="611085"/>
          </a:xfrm>
          <a:prstGeom prst="borderCallout2">
            <a:avLst>
              <a:gd name="adj1" fmla="val 56159"/>
              <a:gd name="adj2" fmla="val -139"/>
              <a:gd name="adj3" fmla="val 107596"/>
              <a:gd name="adj4" fmla="val -11985"/>
              <a:gd name="adj5" fmla="val 280386"/>
              <a:gd name="adj6" fmla="val -25205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两边点大，中间两点小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" grpId="0" animBg="1"/>
    </p:bldLst>
  </p:timing>
</p:sld>
</file>

<file path=ppt/tags/tag1.xml><?xml version="1.0" encoding="utf-8"?>
<p:tagLst xmlns:p="http://schemas.openxmlformats.org/presentationml/2006/main">
  <p:tag name="KSO_WPP_MARK_KEY" val="876eecd3-1ac1-4997-84c8-3dfb238f472b"/>
  <p:tag name="COMMONDATA" val="eyJoZGlkIjoiMDUzMmRhYzhkNzM3Y2ZlODExZjhhYzliMDJjYzA0ZGI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3667</Words>
  <Application>WPS 演示</Application>
  <PresentationFormat>全屏显示(16:9)</PresentationFormat>
  <Paragraphs>514</Paragraphs>
  <Slides>43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62" baseType="lpstr">
      <vt:lpstr>Arial</vt:lpstr>
      <vt:lpstr>宋体</vt:lpstr>
      <vt:lpstr>Wingdings</vt:lpstr>
      <vt:lpstr>黑体</vt:lpstr>
      <vt:lpstr>Heiti SC Light</vt:lpstr>
      <vt:lpstr>微软雅黑</vt:lpstr>
      <vt:lpstr>楷体</vt:lpstr>
      <vt:lpstr>Arial</vt:lpstr>
      <vt:lpstr>Segoe UI</vt:lpstr>
      <vt:lpstr>Calibri</vt:lpstr>
      <vt:lpstr>幼圆</vt:lpstr>
      <vt:lpstr>汉语拼音</vt:lpstr>
      <vt:lpstr>Times New Roman</vt:lpstr>
      <vt:lpstr>Arial Unicode MS</vt:lpstr>
      <vt:lpstr>华文楷体</vt:lpstr>
      <vt:lpstr>Kaiti SC</vt:lpstr>
      <vt:lpstr>Heiti SC Medium</vt:lpstr>
      <vt:lpstr>Xingkai SC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98</cp:revision>
  <dcterms:created xsi:type="dcterms:W3CDTF">2017-03-17T02:28:00Z</dcterms:created>
  <dcterms:modified xsi:type="dcterms:W3CDTF">2022-12-31T04:35:11Z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8348FDD4626B46198D8F4237B309AFAE</vt:lpwstr>
  </property>
</Properties>
</file>