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1197" r:id="rId3"/>
    <p:sldId id="1198" r:id="rId5"/>
    <p:sldId id="1199" r:id="rId6"/>
    <p:sldId id="1202" r:id="rId7"/>
    <p:sldId id="1204" r:id="rId8"/>
    <p:sldId id="1205" r:id="rId9"/>
    <p:sldId id="1206" r:id="rId10"/>
    <p:sldId id="1207" r:id="rId11"/>
    <p:sldId id="1208" r:id="rId12"/>
    <p:sldId id="1271" r:id="rId13"/>
    <p:sldId id="1210" r:id="rId14"/>
    <p:sldId id="1211" r:id="rId15"/>
    <p:sldId id="1213" r:id="rId16"/>
    <p:sldId id="1278" r:id="rId17"/>
    <p:sldId id="1295" r:id="rId18"/>
    <p:sldId id="1296" r:id="rId19"/>
    <p:sldId id="1297" r:id="rId20"/>
    <p:sldId id="1218" r:id="rId21"/>
    <p:sldId id="1219" r:id="rId22"/>
    <p:sldId id="1281" r:id="rId23"/>
    <p:sldId id="1282" r:id="rId24"/>
    <p:sldId id="1287" r:id="rId25"/>
    <p:sldId id="1274" r:id="rId26"/>
    <p:sldId id="1286" r:id="rId27"/>
    <p:sldId id="1283" r:id="rId28"/>
    <p:sldId id="1260" r:id="rId29"/>
    <p:sldId id="1272" r:id="rId30"/>
    <p:sldId id="1294" r:id="rId31"/>
    <p:sldId id="1288" r:id="rId32"/>
    <p:sldId id="1273" r:id="rId33"/>
    <p:sldId id="1289" r:id="rId34"/>
    <p:sldId id="1290" r:id="rId35"/>
    <p:sldId id="1291" r:id="rId36"/>
    <p:sldId id="1292" r:id="rId37"/>
    <p:sldId id="1276" r:id="rId38"/>
    <p:sldId id="1277" r:id="rId39"/>
    <p:sldId id="1279" r:id="rId40"/>
    <p:sldId id="1251" r:id="rId41"/>
    <p:sldId id="1252" r:id="rId42"/>
    <p:sldId id="1253" r:id="rId43"/>
    <p:sldId id="1298" r:id="rId44"/>
    <p:sldId id="1299" r:id="rId45"/>
    <p:sldId id="1300" r:id="rId46"/>
  </p:sldIdLst>
  <p:sldSz cx="9144000" cy="5143500" type="screen16x9"/>
  <p:notesSz cx="6858000" cy="9144000"/>
  <p:embeddedFontLst>
    <p:embeddedFont>
      <p:font typeface="微软雅黑" panose="020B0503020204020204" charset="-122"/>
      <p:regular r:id="rId50"/>
    </p:embeddedFont>
    <p:embeddedFont>
      <p:font typeface="楷体" panose="02010609060101010101" pitchFamily="49" charset="-122"/>
      <p:regular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  <p:embeddedFont>
      <p:font typeface="汉语拼音" panose="020B0604020202020204" pitchFamily="34" charset="0"/>
      <p:regular r:id="rId56"/>
    </p:embeddedFont>
    <p:embeddedFont>
      <p:font typeface="黑体" panose="02010609060101010101" pitchFamily="49" charset="-122"/>
      <p:regular r:id="rId57"/>
    </p:embeddedFont>
    <p:embeddedFont>
      <p:font typeface="幼圆" panose="02010509060101010101" pitchFamily="49" charset="-122"/>
      <p:regular r:id="rId58"/>
    </p:embeddedFont>
    <p:embeddedFont>
      <p:font typeface="楷体_GB2312" panose="02010609030101010101" pitchFamily="49" charset="-122"/>
      <p:regular r:id="rId59"/>
    </p:embeddedFont>
    <p:embeddedFont>
      <p:font typeface="Arial Unicode MS" panose="020B0604020202020204" charset="-122"/>
      <p:regular r:id="rId60"/>
    </p:embeddedFont>
  </p:embeddedFontLst>
  <p:custDataLst>
    <p:tags r:id="rId6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68" userDrawn="1">
          <p15:clr>
            <a:srgbClr val="A4A3A4"/>
          </p15:clr>
        </p15:guide>
        <p15:guide id="3" orient="horz" pos="1591" userDrawn="1">
          <p15:clr>
            <a:srgbClr val="A4A3A4"/>
          </p15:clr>
        </p15:guide>
        <p15:guide id="4" pos="29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F5B9"/>
    <a:srgbClr val="0000FF"/>
    <a:srgbClr val="53B948"/>
    <a:srgbClr val="0B5FD1"/>
    <a:srgbClr val="211813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3705" autoAdjust="0"/>
  </p:normalViewPr>
  <p:slideViewPr>
    <p:cSldViewPr>
      <p:cViewPr>
        <p:scale>
          <a:sx n="84" d="100"/>
          <a:sy n="84" d="100"/>
        </p:scale>
        <p:origin x="-1122" y="-528"/>
      </p:cViewPr>
      <p:guideLst>
        <p:guide orient="horz" pos="2121"/>
        <p:guide pos="3868"/>
        <p:guide orient="horz" pos="1591"/>
        <p:guide pos="29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gs" Target="tags/tag1.xml"/><Relationship Id="rId60" Type="http://schemas.openxmlformats.org/officeDocument/2006/relationships/font" Target="fonts/font11.fntdata"/><Relationship Id="rId6" Type="http://schemas.openxmlformats.org/officeDocument/2006/relationships/slide" Target="slides/slide3.xml"/><Relationship Id="rId59" Type="http://schemas.openxmlformats.org/officeDocument/2006/relationships/font" Target="fonts/font10.fntdata"/><Relationship Id="rId58" Type="http://schemas.openxmlformats.org/officeDocument/2006/relationships/font" Target="fonts/font9.fntdata"/><Relationship Id="rId57" Type="http://schemas.openxmlformats.org/officeDocument/2006/relationships/font" Target="fonts/font8.fntdata"/><Relationship Id="rId56" Type="http://schemas.openxmlformats.org/officeDocument/2006/relationships/font" Target="fonts/font7.fntdata"/><Relationship Id="rId55" Type="http://schemas.openxmlformats.org/officeDocument/2006/relationships/font" Target="fonts/font6.fntdata"/><Relationship Id="rId54" Type="http://schemas.openxmlformats.org/officeDocument/2006/relationships/font" Target="fonts/font5.fntdata"/><Relationship Id="rId53" Type="http://schemas.openxmlformats.org/officeDocument/2006/relationships/font" Target="fonts/font4.fntdata"/><Relationship Id="rId52" Type="http://schemas.openxmlformats.org/officeDocument/2006/relationships/font" Target="fonts/font3.fntdata"/><Relationship Id="rId51" Type="http://schemas.openxmlformats.org/officeDocument/2006/relationships/font" Target="fonts/font2.fntdata"/><Relationship Id="rId50" Type="http://schemas.openxmlformats.org/officeDocument/2006/relationships/font" Target="fonts/font1.fntdata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8" Type="http://schemas.openxmlformats.org/officeDocument/2006/relationships/theme" Target="../theme/theme1.xml"/><Relationship Id="rId47" Type="http://schemas.openxmlformats.org/officeDocument/2006/relationships/image" Target="../media/image3.png"/><Relationship Id="rId46" Type="http://schemas.openxmlformats.org/officeDocument/2006/relationships/image" Target="../media/image2.png"/><Relationship Id="rId45" Type="http://schemas.openxmlformats.org/officeDocument/2006/relationships/image" Target="../media/image1.png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/>
        </p:nvSpPr>
        <p:spPr>
          <a:xfrm>
            <a:off x="193237" y="92978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19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剃头大师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4876006"/>
            <a:ext cx="9144000" cy="267494"/>
          </a:xfrm>
          <a:prstGeom prst="rect">
            <a:avLst/>
          </a:prstGeom>
          <a:solidFill>
            <a:srgbClr val="D2F5B9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4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6336">
            <a:off x="8015897" y="4598930"/>
            <a:ext cx="1072728" cy="55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4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42083">
            <a:off x="28690" y="4572434"/>
            <a:ext cx="594231" cy="594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hyperlink" Target="&#19971;&#24425;&#19977;&#19979;&#23383;&#35789;&#21548;&#20889;19&#21059;&#22836;&#22823;&#24072;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8.xml"/><Relationship Id="rId5" Type="http://schemas.openxmlformats.org/officeDocument/2006/relationships/slide" Target="slide18.xml"/><Relationship Id="rId4" Type="http://schemas.openxmlformats.org/officeDocument/2006/relationships/slide" Target="slide3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1" Type="http://schemas.openxmlformats.org/officeDocument/2006/relationships/hyperlink" Target="&#38142;&#25509;2&#65306;&#20013;&#33647;.ppt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0.png"/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hyperlink" Target="&#38142;&#25509;1&#65306;&#25163;&#25512;&#21098;.ppt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hyperlink" Target="&#19971;&#24425;-&#20154;&#25945;&#29256;-&#19977;&#19979;-19-&#21059;&#22836;&#22823;&#24072;.mp4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1" Type="http://schemas.openxmlformats.org/officeDocument/2006/relationships/hyperlink" Target="&#19977;&#19979;&#29983;&#23383;&#35270;&#39057;19&#21059;&#22836;&#22823;&#24072;.mp4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80112" y="951571"/>
            <a:ext cx="3313284" cy="283923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同学们，你们喜欢理发吗？今天，我们来见识一位“剃头大师”，看看他是怎么给别人理发的。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AutoShape 1" descr="C:\Users\Administrator\AppData\Roaming\Tencent\Users\56229019\QQ\WinTemp\RichOle\AA]J4I@9TA@9A8V885}P6.png"/>
          <p:cNvSpPr>
            <a:spLocks noChangeAspect="1" noChangeArrowheads="1"/>
          </p:cNvSpPr>
          <p:nvPr/>
        </p:nvSpPr>
        <p:spPr bwMode="auto">
          <a:xfrm>
            <a:off x="0" y="0"/>
            <a:ext cx="22863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026" name="Picture 2" descr="C:\Users\Administrator\AppData\Roaming\Tencent\Users\56229019\QQ\WinTemp\RichOle\82S]~E96HFR3$Q0GBI_6E(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8" y="573528"/>
            <a:ext cx="5456258" cy="358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197"/>
            <a:ext cx="9165787" cy="51313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11915"/>
            <a:ext cx="1147376" cy="883847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cxnSp>
        <p:nvCxnSpPr>
          <p:cNvPr id="5" name="直接箭头连接符 4"/>
          <p:cNvCxnSpPr/>
          <p:nvPr/>
        </p:nvCxnSpPr>
        <p:spPr>
          <a:xfrm>
            <a:off x="2339752" y="4659982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9"/>
          <p:cNvSpPr txBox="1"/>
          <p:nvPr/>
        </p:nvSpPr>
        <p:spPr>
          <a:xfrm>
            <a:off x="430071" y="909468"/>
            <a:ext cx="1853343" cy="584767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走迷宫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952258" y="287197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骂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716025" y="4155926"/>
            <a:ext cx="755651" cy="70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执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067952" y="343584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否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212241" y="4168120"/>
            <a:ext cx="755651" cy="70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剃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51528" y="271576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仇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64029" y="1851670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惯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99800" y="1851670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刑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843809" y="55552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替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644017" y="71173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厘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7164289" y="55552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摸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7236305" y="2067694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付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01654" y="93254"/>
            <a:ext cx="2426130" cy="575945"/>
            <a:chOff x="3387260" y="501625"/>
            <a:chExt cx="2426130" cy="575945"/>
          </a:xfrm>
        </p:grpSpPr>
        <p:grpSp>
          <p:nvGrpSpPr>
            <p:cNvPr id="20" name="组合 19"/>
            <p:cNvGrpSpPr/>
            <p:nvPr/>
          </p:nvGrpSpPr>
          <p:grpSpPr>
            <a:xfrm>
              <a:off x="3387260" y="573514"/>
              <a:ext cx="456833" cy="456366"/>
              <a:chOff x="631825" y="5181600"/>
              <a:chExt cx="1554163" cy="1552575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3876705" y="501625"/>
              <a:ext cx="1936685" cy="575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0031 L 0.12639 -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39 -0.00185 L 0.28386 -0.00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386 -0.00185 C 0.29497 0.00524 0.30626 -0.00216 0.3172 -0.00617 C 0.31789 -0.00833 0.31945 -0.00987 0.31945 -0.01234 C 0.32084 -0.08418 0.31806 -0.06692 0.27657 -0.06938 C 0.2724 -0.07216 0.26911 -0.07647 0.2672 -0.08418 C 0.26615 -0.08819 0.26477 -0.09683 0.26477 -0.09683 C 0.26303 -0.11533 0.26199 -0.13383 0.2599 -0.15202 C 0.25973 -0.15387 0.25852 -0.16836 0.25765 -0.17083 C 0.25504 -0.17885 0.25018 -0.17947 0.24567 -0.18162 C 0.23161 -0.1807 0.21928 -0.18625 0.20765 -0.17515 " pathEditMode="relative" ptsTypes="fffffffff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764 -0.17515 C 0.2066 -0.19673 0.20886 -0.21986 0.20469 -0.23867 C 0.20278 -0.24977 0.19618 -0.25439 0.19219 -0.25809 C 0.18351 -0.27752 0.17344 -0.27845 0.16267 -0.28153 C 0.14236 -0.27968 0.12708 -0.27752 0.10799 -0.26642 C 0.10278 -0.26735 0.09774 -0.27043 0.09254 -0.27043 C 0.09063 -0.27043 0.08715 -0.26642 0.08715 -0.2658 " pathEditMode="relative" rAng="0" ptsTypes="ffffff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2" y="-5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16 -0.2658 C 0.03959 -0.27752 0.01285 -0.27629 -0.046 -0.27382 C -0.05486 -0.2695 -0.05468 -0.25809 -0.05468 -0.27382 " pathEditMode="relative" rAng="0" ptsTypes="ffA"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68 -0.27382 C -0.08055 -0.29787 -0.12395 -0.24884 -0.14131 -0.28677 C -0.1394 -0.30311 -0.13628 -0.31946 -0.13385 -0.3358 C -0.13489 -0.35214 -0.13628 -0.36139 -0.13854 -0.37619 C -0.13802 -0.38853 -0.13802 -0.40055 -0.13697 -0.41258 C -0.1335 -0.44897 -0.13385 -0.41381 -0.13385 -0.42985 " pathEditMode="relative" rAng="0" ptsTypes="fffffA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-75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-0.48905 C -0.12552 -0.50015 -0.11666 -0.48998 -0.1085 -0.5054 C -0.08541 -0.50447 -0.06232 -0.50447 -0.03906 -0.502 C -0.02916 -0.50046 -0.0184 -0.48844 -0.0085 -0.48474 C 0.00521 -0.44743 0.03195 -0.47456 0.04219 -0.47579 C 0.054 -0.47703 0.06667 -0.47919 0.07917 -0.48011 C 0.07796 -0.47919 0.0757 -0.47579 0.0757 -0.47518 " pathEditMode="relative" rAng="0" ptsTypes="ffffffA">
                                      <p:cBhvr>
                                        <p:cTn id="8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42" y="1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78 -0.49368 C 0.10903 -0.48689 0.12813 -0.48381 0.13716 -0.48104 C 0.14167 -0.4798 0.15035 -0.47672 0.15035 -0.47641 C 0.17379 -0.47919 0.17657 -0.48073 0.20209 -0.47888 C 0.20886 -0.44157 0.20469 -0.4243 0.22987 -0.41104 C 0.23994 -0.39809 0.2382 -0.39809 0.25226 -0.40056 C 0.25261 -0.40333 0.25278 -0.40611 0.25365 -0.40888 C 0.25417 -0.41135 0.25573 -0.41289 0.25625 -0.41536 C 0.25834 -0.42399 0.25921 -0.43386 0.26025 -0.4428 C 0.25973 -0.45976 0.25955 -0.47672 0.25886 -0.49368 C 0.25869 -0.49645 0.25886 -0.49985 0.25764 -0.502 C 0.25365 -0.50971 0.23178 -0.51372 0.22848 -0.51465 C 0.21372 -0.51927 0.19827 -0.51989 0.18351 -0.52544 C 0.17691 -0.52791 0.17136 -0.53315 0.16511 -0.53592 C 0.15556 -0.5461 0.15695 -0.53562 0.15695 -0.56121 " pathEditMode="relative" rAng="0" ptsTypes="ffffffffffffffA">
                                      <p:cBhvr>
                                        <p:cTn id="9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1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95 -0.57508 C 0.14775 -0.6053 0.15556 -0.64693 0.15816 -0.68023 C 0.15921 -0.75424 0.15035 -0.75702 0.17448 -0.75208 C 0.21528 -0.72895 0.26129 -0.73636 0.30226 -0.73636 " pathEditMode="relative" rAng="0" ptsTypes="fffA">
                                      <p:cBhvr>
                                        <p:cTn id="10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6" y="-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226 -0.75702 C 0.31494 -0.7564 0.325 -0.75547 0.33716 -0.75146 C 0.35886 -0.75393 0.38316 -0.75702 0.40435 -0.74591 C 0.41303 -0.7231 0.40139 -0.75547 0.40921 -0.68733 C 0.40973 -0.68332 0.41407 -0.68393 0.41632 -0.68147 C 0.42674 -0.68239 0.44497 -0.67684 0.45365 -0.69164 C 0.45487 -0.70182 0.45591 -0.712 0.4573 -0.72279 C 0.45799 -0.72865 0.45712 -0.73605 0.45973 -0.73975 C 0.4606 -0.74129 0.46216 -0.74129 0.46337 -0.74191 C 0.49514 -0.73512 0.52726 -0.7342 0.55955 -0.7342 " pathEditMode="relative" rAng="0" ptsTypes="fffffffffA">
                                      <p:cBhvr>
                                        <p:cTn id="1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65" y="4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955 -0.7342 C 0.58334 -0.73111 0.60625 -0.72217 0.63039 -0.7197 C 0.62917 -0.57077 0.62917 -0.62812 0.62917 -0.54733 " pathEditMode="relative" rAng="0" ptsTypes="ffA">
                                      <p:cBhvr>
                                        <p:cTn id="1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9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99592" y="411510"/>
            <a:ext cx="158417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83768" y="48351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1238" y="527503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9464" y="1135743"/>
            <a:ext cx="4248472" cy="646323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推剪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：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种理发剪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2467048"/>
            <a:ext cx="4320480" cy="1569652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在理发师的手里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灵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自如。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1" name="Picture 1" descr="C:\Users\Administrator\AppData\Roaming\Tencent\Users\56229019\QQ\WinTemp\RichOle\EM7NPGEQ83[H]28{P75P(@S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976" y="1306554"/>
            <a:ext cx="3715756" cy="255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1765" y="699542"/>
            <a:ext cx="4133844" cy="206209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冤家：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一般指仇人，或者死对头的意思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指老剃头师傅是小沙的“对头”。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2931790"/>
            <a:ext cx="4716338" cy="1077210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他们这对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冤家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，今天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遇到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，肯定会打起来。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69" name="Picture 1" descr="C:\Users\Administrator\AppData\Roaming\Tencent\Users\56229019\QQ\WinTemp\RichOle\VRZR2GL76UAYL8WI]%4SS)7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866" y="825624"/>
            <a:ext cx="3549348" cy="213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1142213" y="2413471"/>
            <a:ext cx="7128792" cy="20882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1" tIns="45716" rIns="91431" bIns="45716" anchor="ctr"/>
          <a:lstStyle/>
          <a:p>
            <a:pPr algn="ctr"/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小沙怕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33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剃头师傅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给小沙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过程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r>
              <a:rPr lang="en-US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3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给小沙剃头的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经过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870960" y="997851"/>
            <a:ext cx="7671298" cy="1372675"/>
          </a:xfrm>
          <a:prstGeom prst="rect">
            <a:avLst/>
          </a:prstGeom>
          <a:noFill/>
        </p:spPr>
        <p:txBody>
          <a:bodyPr wrap="square" lIns="91431" tIns="45716" rIns="91431" bIns="45716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自由朗读课文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，说说课文主要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写了什么内容？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9"/>
            <a:ext cx="2147372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6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392" y="630436"/>
            <a:ext cx="7785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“害人精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指的是谁？“剃头大师”指的是谁？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81641" y="1909631"/>
            <a:ext cx="1420582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害人精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75656" y="3363838"/>
            <a:ext cx="183255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剃头大师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3308209" y="2202018"/>
            <a:ext cx="1295711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308208" y="3674984"/>
            <a:ext cx="1295711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六角星 11"/>
          <p:cNvSpPr/>
          <p:nvPr/>
        </p:nvSpPr>
        <p:spPr>
          <a:xfrm>
            <a:off x="4675015" y="3136116"/>
            <a:ext cx="1368152" cy="1080120"/>
          </a:xfrm>
          <a:prstGeom prst="star6">
            <a:avLst/>
          </a:prstGeom>
          <a:grpFill/>
          <a:ln>
            <a:solidFill>
              <a:srgbClr val="FFC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rgbClr val="0000FF"/>
                </a:solidFill>
              </a:rPr>
              <a:t>我</a:t>
            </a:r>
            <a:endParaRPr lang="zh-CN" altLang="en-US" sz="4400" b="1" dirty="0">
              <a:solidFill>
                <a:srgbClr val="0000FF"/>
              </a:solidFill>
            </a:endParaRPr>
          </a:p>
        </p:txBody>
      </p:sp>
      <p:sp>
        <p:nvSpPr>
          <p:cNvPr id="13" name="六角星 12"/>
          <p:cNvSpPr/>
          <p:nvPr/>
        </p:nvSpPr>
        <p:spPr>
          <a:xfrm>
            <a:off x="4675014" y="1347614"/>
            <a:ext cx="3137346" cy="1872208"/>
          </a:xfrm>
          <a:prstGeom prst="star6">
            <a:avLst/>
          </a:prstGeom>
          <a:grpFill/>
          <a:ln>
            <a:solidFill>
              <a:srgbClr val="FFC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rgbClr val="0000FF"/>
                </a:solidFill>
              </a:rPr>
              <a:t>老剃头师傅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6688" y="1187480"/>
            <a:ext cx="7399785" cy="26084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看拼音，写汉字。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  bi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ǎ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o d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ì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      d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ǎ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n </a:t>
            </a:r>
            <a:r>
              <a:rPr lang="en-US" altLang="zh-CN" sz="3300" dirty="0" err="1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xiǎo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ɡ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u</a:t>
            </a:r>
            <a:r>
              <a:rPr lang="zh-CN" altLang="zh-CN" sz="3300" dirty="0"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ǐ</a:t>
            </a:r>
            <a:r>
              <a:rPr lang="en-US" altLang="zh-CN" sz="3300" dirty="0">
                <a:latin typeface="Arial Unicode MS" panose="020B0604020202020204" charset="-122"/>
                <a:ea typeface="Arial Unicode MS" panose="020B0604020202020204" charset="-122"/>
                <a:cs typeface="Arial Unicode MS" panose="020B0604020202020204" charset="-122"/>
              </a:rPr>
              <a:t>  </a:t>
            </a:r>
            <a:endParaRPr lang="en-US" altLang="zh-CN" sz="3300" dirty="0">
              <a:latin typeface="Arial Unicode MS" panose="020B0604020202020204" charset="-122"/>
              <a:ea typeface="Arial Unicode MS" panose="020B0604020202020204" charset="-122"/>
              <a:cs typeface="Arial Unicode MS" panose="020B0604020202020204" charset="-122"/>
            </a:endParaRPr>
          </a:p>
          <a:p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 </a:t>
            </a:r>
            <a:r>
              <a:rPr lang="en-US" altLang="zh-CN" sz="3300" dirty="0" smtClean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l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ǐ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</a:t>
            </a:r>
            <a:r>
              <a:rPr lang="en-US" altLang="zh-CN" sz="3300" dirty="0" smtClean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f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à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   </a:t>
            </a:r>
            <a:r>
              <a:rPr lang="en-US" altLang="zh-CN" sz="3300" dirty="0" smtClean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  du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ó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 m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é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n 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é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r t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á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charset="-122"/>
              </a:rPr>
              <a:t>o </a:t>
            </a:r>
            <a:endParaRPr lang="en-US" altLang="zh-CN" sz="3300" dirty="0"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charset="-122"/>
            </a:endParaRPr>
          </a:p>
          <a:p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zh-CN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24428" y="411511"/>
            <a:ext cx="2003356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04112" y="2083950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 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27924" y="2065446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胆小鬼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32104" y="3074059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 发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67664" y="3074059"/>
            <a:ext cx="1980600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夺门而逃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93257" y="1471692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9048" y="793811"/>
            <a:ext cx="7408602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二、在括号里填上适当的量词。</a:t>
            </a:r>
            <a:endParaRPr lang="zh-CN" altLang="zh-CN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木尺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头发  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剃刀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熊皮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电灯泡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8117" y="1471692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6410" y="2085696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97651" y="2074930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06410" y="2706544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58117" y="2704121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5896997" y="4097843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4147279"/>
            <a:ext cx="351070" cy="38016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7410326" y="4081255"/>
            <a:ext cx="335134" cy="47233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9271" y="475919"/>
            <a:ext cx="7993169" cy="34855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连一连。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监督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有心事的样子。不能忘怀，牵萦于心。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冤家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新颖符合时势潮流。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发誓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 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察看并加以管理。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耿耿于怀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一般指仇人，或者死对头的意思。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庄严地说出表示决心的话。 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240681" y="1384490"/>
            <a:ext cx="1998482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78642" y="1816538"/>
            <a:ext cx="2160521" cy="11881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213229" y="2469034"/>
            <a:ext cx="1998482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726798" y="1492502"/>
            <a:ext cx="1512365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240681" y="2032562"/>
            <a:ext cx="1998482" cy="16193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4677" y="966156"/>
            <a:ext cx="6532082" cy="3190096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开火车读词语</a:t>
            </a:r>
            <a:endParaRPr lang="en-US" altLang="zh-CN" sz="4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大师     表弟      胆小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理发    害人精     仇人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央求     睡衣      清除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8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35869" y="1851670"/>
            <a:ext cx="6532082" cy="1669680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你能根据这三组词语，复述一下故事吗？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7624" y="1051451"/>
            <a:ext cx="6532082" cy="327011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今天我们继续走进课文，看一看，老剃头师傅和“我”给小沙剃头的过程到底有什么不同吧。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9622"/>
            <a:ext cx="1356678" cy="1944216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9" y="411511"/>
            <a:ext cx="1931348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51720" y="1618441"/>
            <a:ext cx="5904656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自由读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1-3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说说“我”的表弟小沙有什么特点？在文中找一找。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512"/>
            <a:ext cx="9144000" cy="514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97794" y="134519"/>
            <a:ext cx="1790857" cy="276991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 语文    三年级    下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8" y="4238671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8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4" action="ppaction://hlinksldjump"/>
          </p:cNvPr>
          <p:cNvSpPr txBox="1"/>
          <p:nvPr/>
        </p:nvSpPr>
        <p:spPr>
          <a:xfrm>
            <a:off x="7275010" y="4227934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文本框 14">
            <a:hlinkClick r:id="rId5" action="ppaction://hlinksldjump"/>
          </p:cNvPr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411760" y="1705722"/>
            <a:ext cx="5022874" cy="854072"/>
          </a:xfrm>
          <a:prstGeom prst="rect">
            <a:avLst/>
          </a:prstGeom>
          <a:solidFill>
            <a:schemeClr val="bg1">
              <a:alpha val="31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19 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剃头大师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568" y="738086"/>
            <a:ext cx="7344816" cy="931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我的表弟小沙天生胆小，怕鬼，怕喝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pres?slideindex=1&amp;slidetitle="/>
              </a:rPr>
              <a:t>中药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，怕做噩梦，还怕剃头。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996317"/>
            <a:ext cx="7344816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谁给他剃头，他就骂谁“害人精”，还用看仇人一样的目光怒视对方。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2339752" y="3363838"/>
            <a:ext cx="3384376" cy="1296144"/>
          </a:xfrm>
          <a:prstGeom prst="borderCallout1">
            <a:avLst>
              <a:gd name="adj1" fmla="val 15266"/>
              <a:gd name="adj2" fmla="val 6"/>
              <a:gd name="adj3" fmla="val -35372"/>
              <a:gd name="adj4" fmla="val -18523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开篇表明小表弟的性格特点，为后面故事展开做铺垫。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7860818" y="1038813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1347613"/>
            <a:ext cx="5976664" cy="20390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4-6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说说老师傅是怎么给表弟小沙剃头的？小沙感受如何？在文中找出相关语句。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（课后第一题）</a:t>
            </a:r>
            <a:endParaRPr lang="zh-CN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8618"/>
            <a:ext cx="1752034" cy="2510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3185" y="1131590"/>
            <a:ext cx="7601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总是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一个老剃头师傅来做小沙的冤家。老师傅耳朵不好，听不清小沙的抗议，而且，他有一把磨得锃亮的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剃刀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5330" y="546642"/>
            <a:ext cx="2396935" cy="603008"/>
            <a:chOff x="1323913" y="461723"/>
            <a:chExt cx="2396935" cy="603008"/>
          </a:xfrm>
        </p:grpSpPr>
        <p:pic>
          <p:nvPicPr>
            <p:cNvPr id="1026" name="Picture 2" descr="D:\图库\泛黄 推剪.jpg"/>
            <p:cNvPicPr>
              <a:picLocks noChangeAspect="1" noChangeArrowheads="1"/>
            </p:cNvPicPr>
            <p:nvPr/>
          </p:nvPicPr>
          <p:blipFill rotWithShape="1">
            <a:blip r:embed="rId1" cstate="print">
              <a:clrChange>
                <a:clrFrom>
                  <a:srgbClr val="F0EADA"/>
                </a:clrFrom>
                <a:clrTo>
                  <a:srgbClr val="F0EAD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9" r="11155"/>
            <a:stretch>
              <a:fillRect/>
            </a:stretch>
          </p:blipFill>
          <p:spPr bwMode="auto">
            <a:xfrm rot="18345553">
              <a:off x="1234082" y="551554"/>
              <a:ext cx="603008" cy="423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896492" y="535600"/>
              <a:ext cx="1824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00FF"/>
                  </a:solidFill>
                </a:rPr>
                <a:t>老剃头师傅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79050" y="249974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8" name="Picture 4" descr="https://timgsa.baidu.com/timg?image&amp;quality=80&amp;size=b9999_10000&amp;sec=1566901728573&amp;di=baae43cc19d897f1c01283639558585b&amp;imgtype=0&amp;src=http%3A%2F%2Fimg.alicdn.com%2Fimgextra%2Fi4%2F11513387%2FTB2.t_iaXXXXXXbXpXXXXXXXXXX_%2521%252111513387.jpg_728x7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5" y="3435846"/>
            <a:ext cx="1757678" cy="117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62265" y="3529609"/>
            <a:ext cx="122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非常传统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915566"/>
            <a:ext cx="7560840" cy="20390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老师傅习惯用一把老掉牙的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pres?slideindex=1&amp;slidetitle="/>
              </a:rPr>
              <a:t>推剪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，它常常会咬住一绺头发不放，让小沙吃尽苦头。这还不算，老师傅眼神差了点儿，总把碎头发掉在小沙的脖子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5536" y="411510"/>
            <a:ext cx="2396935" cy="603008"/>
            <a:chOff x="1323913" y="461723"/>
            <a:chExt cx="2396935" cy="603008"/>
          </a:xfrm>
        </p:grpSpPr>
        <p:pic>
          <p:nvPicPr>
            <p:cNvPr id="8" name="Picture 2" descr="D:\图库\泛黄 推剪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0EADA"/>
                </a:clrFrom>
                <a:clrTo>
                  <a:srgbClr val="F0EAD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9" r="11155"/>
            <a:stretch>
              <a:fillRect/>
            </a:stretch>
          </p:blipFill>
          <p:spPr bwMode="auto">
            <a:xfrm rot="18345553">
              <a:off x="1234082" y="551554"/>
              <a:ext cx="603008" cy="423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896492" y="535600"/>
              <a:ext cx="1824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00FF"/>
                  </a:solidFill>
                </a:rPr>
                <a:t>老剃头师傅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699792" y="1347614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D:\图库\泛黄 推剪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15" y="3529609"/>
            <a:ext cx="1730977" cy="97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71800" y="3510756"/>
            <a:ext cx="122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非常传统</a:t>
            </a:r>
            <a:endParaRPr lang="zh-CN" alt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1792401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2715766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Freeform 9"/>
          <p:cNvSpPr/>
          <p:nvPr/>
        </p:nvSpPr>
        <p:spPr bwMode="gray">
          <a:xfrm rot="15761221">
            <a:off x="5217802" y="2488265"/>
            <a:ext cx="951555" cy="904471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14CD68"/>
              </a:gs>
              <a:gs pos="100000">
                <a:srgbClr val="035C7D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050"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8004" y="3633866"/>
            <a:ext cx="3059947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工具不好使，技术好像也不能让人满意</a:t>
            </a:r>
            <a:endParaRPr lang="zh-CN" altLang="en-US" sz="2400" b="1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786918">
            <a:off x="7357263" y="757292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6" grpId="0" bldLvl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5536" y="434973"/>
            <a:ext cx="2561204" cy="552601"/>
            <a:chOff x="738808" y="472821"/>
            <a:chExt cx="2561204" cy="55260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808" y="472821"/>
              <a:ext cx="719630" cy="552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475656" y="506946"/>
              <a:ext cx="1824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00FF"/>
                  </a:solidFill>
                </a:rPr>
                <a:t>小沙的感受</a:t>
              </a:r>
              <a:endParaRPr lang="zh-CN" altLang="en-US" sz="2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11780" y="987574"/>
            <a:ext cx="53764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规规矩矩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由老师傅摆布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7624" y="1616482"/>
            <a:ext cx="54006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咬住一绺头发不放    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尽苦头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1780" y="2193707"/>
            <a:ext cx="5376444" cy="954107"/>
          </a:xfrm>
          <a:prstGeom prst="rect">
            <a:avLst/>
          </a:prstGeom>
          <a:solidFill>
            <a:srgbClr val="D2F5B9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碎头发掉在小沙的脖子里，痒得小沙哧哧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05483" y="1148188"/>
            <a:ext cx="720080" cy="25545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跟受刑一样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87624" y="3200658"/>
            <a:ext cx="54006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痛一会儿痒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6912260" y="1388654"/>
            <a:ext cx="216024" cy="2073614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5" name="Freeform 9"/>
          <p:cNvSpPr/>
          <p:nvPr/>
        </p:nvSpPr>
        <p:spPr bwMode="gray">
          <a:xfrm rot="18576965">
            <a:off x="6234754" y="3290247"/>
            <a:ext cx="1571033" cy="8249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14CD68"/>
              </a:gs>
              <a:gs pos="100000">
                <a:srgbClr val="035C7D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050"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11960" y="4371950"/>
            <a:ext cx="333035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还要付双倍的钱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1115166" y="3809275"/>
            <a:ext cx="2052228" cy="1147450"/>
          </a:xfrm>
          <a:prstGeom prst="wedgeRoundRectCallout">
            <a:avLst>
              <a:gd name="adj1" fmla="val -82623"/>
              <a:gd name="adj2" fmla="val 1745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老剃头师傅是害人精！</a:t>
            </a:r>
            <a:endParaRPr lang="zh-CN" altLang="en-US" sz="2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5" grpId="0" bldLvl="0" animBg="1"/>
      <p:bldP spid="17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736" y="1347614"/>
            <a:ext cx="5976664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快速阅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剩下的部分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看看“我”是怎样给小沙剃头的？“我”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技术怎样？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课后第一题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15566"/>
            <a:ext cx="1959647" cy="28083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1886" y="1183705"/>
            <a:ext cx="7592522" cy="253146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以前没有干过这一行，可我好像有剃头的天分。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先把姑父的大睡衣给他围上，再摆出剃头师傅的架势，嚓嚓两剪刀，就剪下一堆头发。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8245" y="555498"/>
            <a:ext cx="1009662" cy="523220"/>
            <a:chOff x="537608" y="600531"/>
            <a:chExt cx="1009662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978882" y="600531"/>
              <a:ext cx="5683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00FF"/>
                  </a:solidFill>
                </a:rPr>
                <a:t>我</a:t>
              </a:r>
              <a:endParaRPr lang="zh-CN" altLang="en-US" sz="2800" b="1" dirty="0">
                <a:solidFill>
                  <a:srgbClr val="0000FF"/>
                </a:solidFill>
              </a:endParaRPr>
            </a:p>
          </p:txBody>
        </p:sp>
        <p:pic>
          <p:nvPicPr>
            <p:cNvPr id="4098" name="Picture 2" descr="https://timgsa.baidu.com/timg?image&amp;quality=80&amp;size=b9999_10000&amp;sec=1566904023014&amp;di=37324be3a0297f04abb87dfe75323c7a&amp;imgtype=0&amp;src=http%3A%2F%2Fku.90sjimg.com%2Felement_origin_min_pic%2F17%2F01%2F03%2F87eff518ca648008127014d791962418.jpg%2521%2Ffwfh%2F804x1083%2Fquality%2F90%2Funsharp%2Ftrue%2Fcompress%2Ftrue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49822" flipV="1">
              <a:off x="537608" y="642861"/>
              <a:ext cx="342235" cy="461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6300192" y="285689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034" y="357986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4227" y="3149281"/>
            <a:ext cx="122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/>
              <a:t>非常</a:t>
            </a:r>
            <a:r>
              <a:rPr lang="zh-CN" altLang="en-US" sz="3200" b="1" dirty="0"/>
              <a:t>随意</a:t>
            </a:r>
            <a:endParaRPr lang="zh-CN" alt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39961" y="555498"/>
            <a:ext cx="471235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“我”给小沙理发</a:t>
            </a:r>
            <a:r>
              <a:rPr lang="zh-CN" altLang="en-US" sz="2400" dirty="0"/>
              <a:t>时</a:t>
            </a:r>
            <a:r>
              <a:rPr lang="zh-CN" altLang="en-US" sz="2400" dirty="0" smtClean="0"/>
              <a:t>的心理状态</a:t>
            </a:r>
            <a:endParaRPr lang="zh-CN" alt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204413" y="1635646"/>
            <a:ext cx="1039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223825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33718" y="2870430"/>
            <a:ext cx="411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16036" y="3794813"/>
            <a:ext cx="1544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自我感觉良好</a:t>
            </a:r>
            <a:endParaRPr lang="zh-CN" altLang="en-US" sz="3200" b="1" dirty="0"/>
          </a:p>
        </p:txBody>
      </p:sp>
      <p:sp>
        <p:nvSpPr>
          <p:cNvPr id="13" name="椭圆 12"/>
          <p:cNvSpPr/>
          <p:nvPr/>
        </p:nvSpPr>
        <p:spPr>
          <a:xfrm>
            <a:off x="4448147" y="3918087"/>
            <a:ext cx="1564013" cy="830669"/>
          </a:xfrm>
          <a:prstGeom prst="ellipse">
            <a:avLst/>
          </a:prstGeom>
          <a:noFill/>
          <a:ln w="34925"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54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得意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  <p:bldP spid="17" grpId="0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127" y="1059582"/>
            <a:ext cx="7776863" cy="21496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我觉得自己像个剃头大师，剪刀所到之处，头发纷纷飘落，真比那老剃头师傅还熟练。这儿一剪刀，那儿一剪刀，不一会儿，姑父的睡衣就像一张熊皮，上面落满了黑头发。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48762" y="1995686"/>
            <a:ext cx="122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49974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2907013"/>
            <a:ext cx="122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/>
              <a:t>非常</a:t>
            </a:r>
            <a:r>
              <a:rPr lang="zh-CN" altLang="en-US" sz="3200" b="1" dirty="0"/>
              <a:t>随意</a:t>
            </a:r>
            <a:endParaRPr lang="zh-CN" alt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63687" y="1410911"/>
            <a:ext cx="411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3752" y="3119227"/>
            <a:ext cx="1544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自我感觉良好</a:t>
            </a:r>
            <a:endParaRPr lang="zh-CN" alt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83768" y="555498"/>
            <a:ext cx="471235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“我”给小沙理发</a:t>
            </a:r>
            <a:r>
              <a:rPr lang="zh-CN" altLang="en-US" sz="2400" dirty="0"/>
              <a:t>时</a:t>
            </a:r>
            <a:r>
              <a:rPr lang="zh-CN" altLang="en-US" sz="2400" dirty="0" smtClean="0"/>
              <a:t>的心理状态</a:t>
            </a:r>
            <a:endParaRPr lang="zh-CN" altLang="en-US" sz="2400" dirty="0"/>
          </a:p>
        </p:txBody>
      </p:sp>
      <p:sp>
        <p:nvSpPr>
          <p:cNvPr id="12" name="椭圆 11"/>
          <p:cNvSpPr/>
          <p:nvPr/>
        </p:nvSpPr>
        <p:spPr>
          <a:xfrm>
            <a:off x="3357945" y="3657836"/>
            <a:ext cx="1564013" cy="830669"/>
          </a:xfrm>
          <a:prstGeom prst="ellipse">
            <a:avLst/>
          </a:prstGeom>
          <a:noFill/>
          <a:ln w="34925"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54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得意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5498022" y="3657836"/>
            <a:ext cx="2052228" cy="1147450"/>
          </a:xfrm>
          <a:prstGeom prst="wedgeRoundRectCallout">
            <a:avLst>
              <a:gd name="adj1" fmla="val 91752"/>
              <a:gd name="adj2" fmla="val 4106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我才是剃头大师！</a:t>
            </a:r>
            <a:endParaRPr lang="zh-CN" altLang="en-US" sz="2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11560" y="1204618"/>
            <a:ext cx="8352928" cy="2440679"/>
            <a:chOff x="682268" y="1203601"/>
            <a:chExt cx="8146203" cy="2440679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319119" y="134928"/>
              <a:ext cx="2440679" cy="4578025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369867" y="608282"/>
              <a:ext cx="2192977" cy="3568176"/>
            </a:xfrm>
            <a:prstGeom prst="rect">
              <a:avLst/>
            </a:prstGeom>
          </p:spPr>
        </p:pic>
        <p:sp>
          <p:nvSpPr>
            <p:cNvPr id="48" name="椭圆 47"/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空心弧 49"/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空心弧 52"/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空心弧 58"/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16274" y="82439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小讨论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：和原句对比读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，哪句话给你印象更为深刻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81524" y="3391637"/>
            <a:ext cx="2555777" cy="1269588"/>
            <a:chOff x="8688454" y="2056196"/>
            <a:chExt cx="1043608" cy="549508"/>
          </a:xfrm>
        </p:grpSpPr>
        <p:sp>
          <p:nvSpPr>
            <p:cNvPr id="20" name="云形 19"/>
            <p:cNvSpPr/>
            <p:nvPr/>
          </p:nvSpPr>
          <p:spPr>
            <a:xfrm>
              <a:off x="8688454" y="20561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858028" y="2208227"/>
              <a:ext cx="852694" cy="253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生动形象</a:t>
              </a:r>
              <a:endPara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879610" y="1618803"/>
            <a:ext cx="291682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不一会儿，姑父的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睡衣上面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落满了黑头发。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8693" y="1903237"/>
            <a:ext cx="396044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不一会儿，姑父的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睡衣就像一张熊皮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，上面落满了黑头发。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Freeform 24"/>
          <p:cNvSpPr/>
          <p:nvPr/>
        </p:nvSpPr>
        <p:spPr bwMode="gray">
          <a:xfrm rot="12248031">
            <a:off x="3692228" y="3404841"/>
            <a:ext cx="647608" cy="879139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02" y="381286"/>
            <a:ext cx="1161887" cy="5420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文本框 9"/>
          <p:cNvSpPr txBox="1"/>
          <p:nvPr/>
        </p:nvSpPr>
        <p:spPr>
          <a:xfrm>
            <a:off x="520599" y="508207"/>
            <a:ext cx="76009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Heiti SC Medium" pitchFamily="2" charset="-128"/>
                <a:ea typeface="Heiti SC Medium" pitchFamily="2" charset="-128"/>
              </a:rPr>
              <a:t>比喻</a:t>
            </a:r>
            <a:endParaRPr lang="zh-CN" altLang="en-US" sz="2400" dirty="0">
              <a:solidFill>
                <a:schemeClr val="bg1"/>
              </a:solidFill>
              <a:latin typeface="Heiti SC Medium" pitchFamily="2" charset="-128"/>
              <a:ea typeface="Heiti SC Medium" pitchFamily="2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645295"/>
            <a:ext cx="1482707" cy="1262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123" y="3739219"/>
            <a:ext cx="654167" cy="116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右箭头 4"/>
          <p:cNvSpPr/>
          <p:nvPr/>
        </p:nvSpPr>
        <p:spPr>
          <a:xfrm>
            <a:off x="6156176" y="4153483"/>
            <a:ext cx="936104" cy="650517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31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6516216" y="2617336"/>
            <a:ext cx="936104" cy="576064"/>
          </a:xfrm>
          <a:prstGeom prst="roundRect">
            <a:avLst/>
          </a:prstGeom>
          <a:grp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87624" y="1074098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很快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，我就发现自己闯了祸。因为这样随意乱剪，头发长长短短，这儿翘起，那儿却短得不到一厘米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哎呀！”我叫起来，“坏了！”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796136" y="1146106"/>
            <a:ext cx="1224136" cy="504056"/>
          </a:xfrm>
          <a:prstGeom prst="roundRect">
            <a:avLst/>
          </a:prstGeom>
          <a:grp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483768" y="1578154"/>
            <a:ext cx="1656184" cy="576064"/>
          </a:xfrm>
          <a:prstGeom prst="roundRect">
            <a:avLst/>
          </a:prstGeom>
          <a:grp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307913" y="383452"/>
            <a:ext cx="471235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“我”给小沙理发</a:t>
            </a:r>
            <a:r>
              <a:rPr lang="zh-CN" altLang="en-US" sz="2400" dirty="0"/>
              <a:t>时</a:t>
            </a:r>
            <a:r>
              <a:rPr lang="zh-CN" altLang="en-US" sz="2400" dirty="0" smtClean="0"/>
              <a:t>的心理状态</a:t>
            </a:r>
            <a:endParaRPr lang="zh-CN" altLang="en-US" sz="2400" dirty="0"/>
          </a:p>
        </p:txBody>
      </p:sp>
      <p:sp>
        <p:nvSpPr>
          <p:cNvPr id="8" name="椭圆 7"/>
          <p:cNvSpPr/>
          <p:nvPr/>
        </p:nvSpPr>
        <p:spPr>
          <a:xfrm>
            <a:off x="3229771" y="3795886"/>
            <a:ext cx="1564013" cy="830669"/>
          </a:xfrm>
          <a:prstGeom prst="ellipse">
            <a:avLst/>
          </a:prstGeom>
          <a:noFill/>
          <a:ln w="34925"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54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紧张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83250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235572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————————————————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67544" y="3795886"/>
            <a:ext cx="1564013" cy="830669"/>
          </a:xfrm>
          <a:prstGeom prst="ellipse">
            <a:avLst/>
          </a:prstGeom>
          <a:noFill/>
          <a:ln w="34925"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54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得意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2329671" y="4031200"/>
            <a:ext cx="648072" cy="360040"/>
          </a:xfrm>
          <a:prstGeom prst="rightArrow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9"/>
          <p:cNvSpPr/>
          <p:nvPr/>
        </p:nvSpPr>
        <p:spPr bwMode="gray">
          <a:xfrm rot="15761221">
            <a:off x="6157684" y="2767792"/>
            <a:ext cx="1571033" cy="8249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14CD68"/>
              </a:gs>
              <a:gs pos="100000">
                <a:srgbClr val="035C7D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050"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8682" y="4022991"/>
            <a:ext cx="333035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理发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技术糟糕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5" grpId="0" animBg="1"/>
      <p:bldP spid="8" grpId="0" animBg="1"/>
      <p:bldP spid="9" grpId="0"/>
      <p:bldP spid="10" grpId="0"/>
      <p:bldP spid="11" grpId="0" animBg="1"/>
      <p:bldP spid="12" grpId="0" animBg="1"/>
      <p:bldP spid="13" grpId="0" bldLvl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406687"/>
            <a:ext cx="4752528" cy="240064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3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秦文君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0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儿童文学</a:t>
            </a:r>
            <a:r>
              <a:rPr lang="zh-CN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作家。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代表作：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en-US" altLang="zh-CN" sz="3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男生贾里全传</a:t>
            </a:r>
            <a:r>
              <a:rPr lang="zh-CN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en-US" altLang="zh-CN" sz="3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女生贾梅全传</a:t>
            </a:r>
            <a:r>
              <a:rPr lang="zh-CN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" y="536227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3073" name="Picture 1" descr="C:\Users\Administrator\AppData\Roaming\Tencent\Users\56229019\QQ\WinTemp\RichOle\)K0XM%]YIP)95O(ZVA9H%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41" y="1203598"/>
            <a:ext cx="1845878" cy="271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1144" y="652124"/>
            <a:ext cx="7165232" cy="31716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我剪掉几根翘起的长发，又把头发修了修，可惜，越修越糟，一些头发越剪越短，甚至露出了头皮。一眼望去，整个头上坑坑洼洼，耳朵边剪得小心，却像层层梯田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可他一照镜子，大叫一声，像见了鬼一样。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1144" y="1945555"/>
            <a:ext cx="7381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———————————————————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2788" y="1422335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————————————————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144" y="2355726"/>
            <a:ext cx="6661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——————————————————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8569" y="3854407"/>
            <a:ext cx="333035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理发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技术糟糕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47328" y="2931790"/>
            <a:ext cx="6661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———————————————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1144" y="350785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</a:t>
            </a:r>
            <a:endParaRPr lang="zh-CN" altLang="en-US" dirty="0"/>
          </a:p>
        </p:txBody>
      </p:sp>
      <p:sp>
        <p:nvSpPr>
          <p:cNvPr id="10" name="Freeform 9"/>
          <p:cNvSpPr/>
          <p:nvPr/>
        </p:nvSpPr>
        <p:spPr bwMode="gray">
          <a:xfrm rot="15761221">
            <a:off x="4007571" y="2599208"/>
            <a:ext cx="1571033" cy="8249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14CD68"/>
              </a:gs>
              <a:gs pos="100000">
                <a:srgbClr val="035C7D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05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 animBg="1"/>
      <p:bldP spid="12" grpId="0"/>
      <p:bldP spid="5" grpId="0"/>
      <p:bldP spid="10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40473" y="915566"/>
            <a:ext cx="73039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倒霉的是小沙父子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了个和电灯泡一样的光头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姑父呢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每天夜里都要爬起来两三次，捉跳蚤一样找身上的碎头发。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771800" y="921494"/>
            <a:ext cx="792088" cy="504056"/>
          </a:xfrm>
          <a:prstGeom prst="roundRect">
            <a:avLst/>
          </a:prstGeom>
          <a:grpFill/>
          <a:ln w="34925"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49225" y="3381999"/>
            <a:ext cx="3330351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理发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技术糟糕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Freeform 9"/>
          <p:cNvSpPr/>
          <p:nvPr/>
        </p:nvSpPr>
        <p:spPr bwMode="gray">
          <a:xfrm rot="15761221">
            <a:off x="3668227" y="2126800"/>
            <a:ext cx="1571033" cy="824972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14CD68"/>
              </a:gs>
              <a:gs pos="100000">
                <a:srgbClr val="035C7D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05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1416534"/>
            <a:ext cx="6408712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想一想：“我”为什么说“世界上再也没有比他更优秀的顾客了”？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题）</a:t>
            </a:r>
            <a:endParaRPr lang="zh-CN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31587"/>
            <a:ext cx="1605738" cy="2301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1894" y="1391023"/>
            <a:ext cx="77267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   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“嗬</a:t>
            </a:r>
            <a:r>
              <a:rPr lang="en-US" altLang="zh-CN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小沙高兴了，“你真把头发剪下来了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5132" y="2090340"/>
            <a:ext cx="79438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 小沙连忙摸耳朵，看它们还在，就无所谓了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6533" y="3003798"/>
            <a:ext cx="7439780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我”理发非常流畅，不痛不痒，又没有伤到耳朵，就比老剃头师傅强多了。小沙对发型是否漂亮并不太在意，所以“我”才认为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世界上再也没有比他更优秀的顾客了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6533" y="685361"/>
            <a:ext cx="831746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dirty="0"/>
              <a:t> 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又怕再去理发店受折磨，就央求我替他剪头发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1421363"/>
            <a:ext cx="7067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做错了事，我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妈妈的原谅。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483518"/>
            <a:ext cx="165618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/>
              <a:t>近义词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4139952" y="1367414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央求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80878" y="1367413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恳求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39952" y="1367414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乞求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https://timgsa.baidu.com/timg?image&amp;quality=80&amp;size=b9999_10000&amp;sec=1566980922326&amp;di=11fc32b85f89deeca47fcbb767f3684c&amp;imgtype=0&amp;src=http%3A%2F%2Fmmbiz.qpic.cn%2Fmmbiz_jpg%2F60PwWmkO7wFcQh3OMRyxs2ukQB8l2PxTLKNqqhzFOX9mrABMUvEp9gavEktrlkLpVfCF86xaGdX7zVm4t27s9w%2F640%3Fwx_fmt%3D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99742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4036" y="483518"/>
            <a:ext cx="7885369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学完课文，说一说，表面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上</a:t>
            </a:r>
            <a:r>
              <a:rPr lang="zh-CN" altLang="zh-CN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“剃头大师”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和“害人精”分别指谁？为什么这样称呼他们</a:t>
            </a:r>
            <a:r>
              <a:rPr lang="zh-CN" altLang="zh-CN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7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（课后第二题）</a:t>
            </a:r>
            <a:endParaRPr lang="zh-CN" altLang="zh-CN" sz="27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1087" y="1937176"/>
            <a:ext cx="7491269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小沙的嘴里，“害人精”是剃头的师傅，因为小沙害怕理发，他们给他理发，弄疼他，让他很不舒服。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“剃头大师”是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自己的称呼，以为自己能理发，特像“剃头大师”的架势。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8083" y="627534"/>
            <a:ext cx="7609013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实际上，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谁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才是真正的“剃头大师”，谁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才是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个“害人精”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为什么呢？</a:t>
            </a: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课后第二题</a:t>
            </a: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zh-CN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8083" y="2123222"/>
            <a:ext cx="7838192" cy="15927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老剃头师傅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能让不爱理发的小沙有个一很好的发型，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“剃头大师”，“我”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不会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理发，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乱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</a:t>
            </a:r>
            <a:r>
              <a:rPr lang="zh-CN" altLang="en-US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3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才是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“害人精”。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55526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什么样的人才能叫做“大师”？“我”能被叫做“大师”吗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课文为什么用“剃头大师”作题目？</a:t>
            </a: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（课后第三题）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971600" y="2283718"/>
            <a:ext cx="7416824" cy="1944216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大师：学业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或技艺上造诣极高的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人。“剃头大师”其实是一种调侃，用“剃头大师”作为题目，能引起我们的阅读兴趣。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"/>
          <p:cNvSpPr txBox="1"/>
          <p:nvPr/>
        </p:nvSpPr>
        <p:spPr>
          <a:xfrm>
            <a:off x="624428" y="411511"/>
            <a:ext cx="2219380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9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027109" y="1028234"/>
            <a:ext cx="7433323" cy="3487732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>
              <a:lnSpc>
                <a:spcPct val="150000"/>
              </a:lnSpc>
            </a:pP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29103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36608" y="3396937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 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1841431" y="2100793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老师傅 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289263" y="2912463"/>
            <a:ext cx="958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 </a:t>
            </a:r>
            <a:endParaRPr lang="zh-CN" altLang="en-US" sz="1200" dirty="0"/>
          </a:p>
        </p:txBody>
      </p:sp>
      <p:sp>
        <p:nvSpPr>
          <p:cNvPr id="17" name="矩形 16"/>
          <p:cNvSpPr/>
          <p:nvPr/>
        </p:nvSpPr>
        <p:spPr>
          <a:xfrm>
            <a:off x="4228980" y="1883609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任由摆布   </a:t>
            </a:r>
            <a:endParaRPr lang="en-US" altLang="zh-CN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受刑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一样 </a:t>
            </a:r>
            <a:endParaRPr lang="zh-CN" altLang="en-US" sz="1200" dirty="0"/>
          </a:p>
        </p:txBody>
      </p:sp>
      <p:sp>
        <p:nvSpPr>
          <p:cNvPr id="20" name="矩形 19"/>
          <p:cNvSpPr/>
          <p:nvPr/>
        </p:nvSpPr>
        <p:spPr>
          <a:xfrm>
            <a:off x="4225367" y="3324929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非常随意   </a:t>
            </a:r>
            <a:endParaRPr lang="en-US" altLang="zh-CN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技术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糟糕 </a:t>
            </a:r>
            <a:endParaRPr lang="zh-CN" altLang="en-US" sz="1200" dirty="0"/>
          </a:p>
        </p:txBody>
      </p:sp>
      <p:sp>
        <p:nvSpPr>
          <p:cNvPr id="21" name="矩形 20"/>
          <p:cNvSpPr/>
          <p:nvPr/>
        </p:nvSpPr>
        <p:spPr>
          <a:xfrm>
            <a:off x="6462184" y="3467306"/>
            <a:ext cx="1422184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25367" y="1083389"/>
            <a:ext cx="19896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 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18535" y="1993071"/>
            <a:ext cx="1112804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害人精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>
            <a:stCxn id="13" idx="2"/>
          </p:cNvCxnSpPr>
          <p:nvPr/>
        </p:nvCxnSpPr>
        <p:spPr>
          <a:xfrm>
            <a:off x="2475579" y="2562458"/>
            <a:ext cx="885692" cy="565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2" idx="3"/>
          </p:cNvCxnSpPr>
          <p:nvPr/>
        </p:nvCxnSpPr>
        <p:spPr>
          <a:xfrm flipV="1">
            <a:off x="2686145" y="3324929"/>
            <a:ext cx="675126" cy="302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106048" y="2643787"/>
            <a:ext cx="337563" cy="484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4009224" y="3259684"/>
            <a:ext cx="288032" cy="487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5594861" y="2350324"/>
            <a:ext cx="79557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5666611" y="3762852"/>
            <a:ext cx="79557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318535" y="2019222"/>
            <a:ext cx="1422184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16874" y="3524695"/>
            <a:ext cx="1112804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害人精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  <p:bldP spid="20" grpId="0"/>
      <p:bldP spid="21" grpId="0"/>
      <p:bldP spid="21" grpId="1"/>
      <p:bldP spid="23" grpId="0"/>
      <p:bldP spid="23" grpId="1"/>
      <p:bldP spid="30" grpId="0"/>
      <p:bldP spid="3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3" y="1510763"/>
            <a:ext cx="8162227" cy="2063634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这篇课文写的是小沙</a:t>
            </a:r>
            <a:r>
              <a:rPr lang="zh-CN" altLang="en-US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，刚开始是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给他剃头，由于</a:t>
            </a:r>
            <a:r>
              <a:rPr lang="zh-CN" altLang="en-US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所以小沙</a:t>
            </a:r>
            <a:r>
              <a:rPr lang="zh-CN" altLang="en-US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，后来写“我”</a:t>
            </a:r>
            <a:r>
              <a:rPr lang="zh-CN" altLang="en-US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结果</a:t>
            </a:r>
            <a:r>
              <a:rPr lang="zh-CN" altLang="en-US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59158" y="1995511"/>
            <a:ext cx="2052495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老剃头师傅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57447" y="1510763"/>
            <a:ext cx="1312844" cy="48474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 algn="just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怕剃头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65492" y="2537757"/>
            <a:ext cx="2015056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吃尽了苦头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19540" y="2055254"/>
            <a:ext cx="3798365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推剪老、眼神差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1"/>
            <a:ext cx="2036757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732521" y="2482206"/>
            <a:ext cx="1733186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给他剃头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30068" y="2966947"/>
            <a:ext cx="3253272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小沙像见了鬼一样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4048288" y="2112645"/>
            <a:ext cx="128605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否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则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2433970" y="2137878"/>
            <a:ext cx="123246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执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27584" y="2213216"/>
            <a:ext cx="128802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084156" y="2112645"/>
            <a:ext cx="123246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2494305" y="3516323"/>
            <a:ext cx="1393222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受</a:t>
            </a: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刑 </a:t>
            </a:r>
            <a:endParaRPr kumimoji="1"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72400" y="3516323"/>
            <a:ext cx="150039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惯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4275" y="1772126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tì</a:t>
            </a:r>
            <a:r>
              <a:rPr lang="en-US" altLang="zh-CN" sz="3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31628" y="1772903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zhí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987812" y="1654645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fǒu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77905" y="1667387"/>
            <a:ext cx="1178880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chóu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92001" y="3045528"/>
            <a:ext cx="203624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sz="30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 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guàn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80456" y="3045536"/>
            <a:ext cx="137997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mō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80840" y="3010144"/>
            <a:ext cx="128593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xíng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7151283" y="3527742"/>
            <a:ext cx="122602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摸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05295" y="1132154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24285" y="120420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25663" y="120420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>
            <a:hlinkClick r:id="rId1" action="ppaction://hlinkfile"/>
          </p:cNvPr>
          <p:cNvSpPr txBox="1"/>
          <p:nvPr/>
        </p:nvSpPr>
        <p:spPr>
          <a:xfrm>
            <a:off x="653668" y="422325"/>
            <a:ext cx="4033837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2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2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30" name="TextBox 11"/>
          <p:cNvSpPr txBox="1"/>
          <p:nvPr/>
        </p:nvSpPr>
        <p:spPr>
          <a:xfrm>
            <a:off x="5510073" y="2137878"/>
            <a:ext cx="128605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骂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10073" y="1679878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mà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3" name="TextBox 11"/>
          <p:cNvSpPr txBox="1"/>
          <p:nvPr/>
        </p:nvSpPr>
        <p:spPr>
          <a:xfrm>
            <a:off x="4124400" y="3516323"/>
            <a:ext cx="1393222" cy="684795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替</a:t>
            </a: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代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24568" y="2985416"/>
            <a:ext cx="128593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tì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5" name="TextBox 11"/>
          <p:cNvSpPr txBox="1"/>
          <p:nvPr/>
        </p:nvSpPr>
        <p:spPr>
          <a:xfrm>
            <a:off x="5780584" y="3516323"/>
            <a:ext cx="1393222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856976" y="3010144"/>
            <a:ext cx="128593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lí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8" grpId="0"/>
      <p:bldP spid="28" grpId="1"/>
      <p:bldP spid="29" grpId="0"/>
      <p:bldP spid="29" grpId="1"/>
      <p:bldP spid="42" grpId="0"/>
      <p:bldP spid="42" grpId="1"/>
      <p:bldP spid="44" grpId="0"/>
      <p:bldP spid="44" grpId="1"/>
      <p:bldP spid="46" grpId="0"/>
      <p:bldP spid="46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Administrator\AppData\Roaming\Tencent\Users\56229019\QQ\WinTemp\RichOle\$`[`53Y~9KJD~VGXN1@%PRV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79512" y="209858"/>
            <a:ext cx="2376265" cy="561692"/>
            <a:chOff x="179512" y="411511"/>
            <a:chExt cx="2376265" cy="561692"/>
          </a:xfrm>
          <a:noFill/>
        </p:grpSpPr>
        <p:sp>
          <p:nvSpPr>
            <p:cNvPr id="6" name="文本框 14"/>
            <p:cNvSpPr txBox="1"/>
            <p:nvPr/>
          </p:nvSpPr>
          <p:spPr>
            <a:xfrm>
              <a:off x="624429" y="411511"/>
              <a:ext cx="1931348" cy="561692"/>
            </a:xfrm>
            <a:prstGeom prst="rect">
              <a:avLst/>
            </a:prstGeom>
            <a:grp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拓展延伸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64188"/>
              <a:ext cx="366860" cy="456338"/>
            </a:xfrm>
            <a:prstGeom prst="rect">
              <a:avLst/>
            </a:prstGeom>
            <a:grpFill/>
          </p:spPr>
        </p:pic>
      </p:grpSp>
      <p:sp>
        <p:nvSpPr>
          <p:cNvPr id="2" name="矩形 1"/>
          <p:cNvSpPr/>
          <p:nvPr/>
        </p:nvSpPr>
        <p:spPr>
          <a:xfrm>
            <a:off x="4788052" y="407468"/>
            <a:ext cx="329479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所见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牧童骑黄牛，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歌声振林樾。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意欲捕鸣蝉，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忽然闭口立。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27454" y="1941027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执行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98479" y="2574877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丸子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9" y="411511"/>
            <a:ext cx="1931348" cy="56168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24429" y="1221598"/>
            <a:ext cx="7615837" cy="196207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、比一比，组成词语。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执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否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形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摸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丸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歪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刑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漠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912505" y="1940354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否则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912505" y="2571078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歪斜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764555" y="1967523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4764555" y="2598247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受刑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640975" y="1967523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抚摸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6632621" y="2584169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冷漠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45101" y="2673237"/>
            <a:ext cx="7507811" cy="438574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他病得太严重了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虚弱得甚至连呼吸都很艰难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7075" y="913131"/>
            <a:ext cx="7346708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、读一读，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画横线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字造句。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我剪掉几根翘起的长发，又把头发修了修，可惜，越修越糟，一些头发越剪越短，</a:t>
            </a:r>
            <a:r>
              <a:rPr lang="zh-CN" altLang="zh-CN" sz="2400" b="1" u="heavy" dirty="0"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甚至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露出了头皮。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6185" y="55552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三、文中写了作者的表弟小沙的两次理发经历，现实生活中你理过发吗？有什么感想或感受？试着写一写。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1950642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示例：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剪发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开始了，阿姨拿了一把漂亮的小剪刀和一把粉色的小梳子。我发现这剪刀很特别：其中一只剪刀柄后，有一个像逗号样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的东西。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接着，阿姨向我头上喷了一点水，咔咔咔、咔咔咔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剪刀开始在我头上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狂乱地飞舞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起来，只见一根根的头发倾泻而下。一会儿，阿姨又用电推子在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我的头上推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了几下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。“好了。”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阿姨说道。我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迫不及待地照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了照镜子，哇！我的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发型真帅气。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899593" y="1492375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2195737" y="1515478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491881" y="1515478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4716017" y="1515478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5940153" y="1515478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164288" y="1515478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骂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164289" y="1515478"/>
            <a:ext cx="1029163" cy="1085656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5940153" y="1515478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716017" y="1509942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419873" y="1509942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2195737" y="1509942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899592" y="1491630"/>
            <a:ext cx="1029991" cy="1069337"/>
            <a:chOff x="2437" y="2032"/>
            <a:chExt cx="1245" cy="1245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323528" y="35818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1534263" y="390742"/>
            <a:ext cx="335134" cy="472337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360518" y="426196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343896" y="45163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61" name="文本框 64"/>
          <p:cNvSpPr txBox="1"/>
          <p:nvPr/>
        </p:nvSpPr>
        <p:spPr>
          <a:xfrm>
            <a:off x="984048" y="3214286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64"/>
          <p:cNvSpPr txBox="1"/>
          <p:nvPr/>
        </p:nvSpPr>
        <p:spPr>
          <a:xfrm>
            <a:off x="2280192" y="3214286"/>
            <a:ext cx="999303" cy="1084905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3576336" y="3214286"/>
            <a:ext cx="944527" cy="1084905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付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64"/>
          <p:cNvSpPr txBox="1"/>
          <p:nvPr/>
        </p:nvSpPr>
        <p:spPr>
          <a:xfrm>
            <a:off x="4800472" y="3214286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024608" y="3214286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4"/>
          <p:cNvSpPr txBox="1"/>
          <p:nvPr/>
        </p:nvSpPr>
        <p:spPr>
          <a:xfrm>
            <a:off x="7248743" y="3214286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件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0" name="组合 7"/>
          <p:cNvGrpSpPr/>
          <p:nvPr/>
        </p:nvGrpSpPr>
        <p:grpSpPr>
          <a:xfrm>
            <a:off x="7248744" y="3214286"/>
            <a:ext cx="1029163" cy="1085656"/>
            <a:chOff x="2437" y="2032"/>
            <a:chExt cx="1244" cy="1264"/>
          </a:xfrm>
        </p:grpSpPr>
        <p:sp>
          <p:nvSpPr>
            <p:cNvPr id="11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4" name="组合 7"/>
          <p:cNvGrpSpPr/>
          <p:nvPr/>
        </p:nvGrpSpPr>
        <p:grpSpPr>
          <a:xfrm>
            <a:off x="6024608" y="3214286"/>
            <a:ext cx="1029163" cy="1085656"/>
            <a:chOff x="2437" y="2032"/>
            <a:chExt cx="1244" cy="1264"/>
          </a:xfrm>
        </p:grpSpPr>
        <p:sp>
          <p:nvSpPr>
            <p:cNvPr id="11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8" name="组合 7"/>
          <p:cNvGrpSpPr/>
          <p:nvPr/>
        </p:nvGrpSpPr>
        <p:grpSpPr>
          <a:xfrm>
            <a:off x="4800472" y="3208750"/>
            <a:ext cx="1029163" cy="1085656"/>
            <a:chOff x="2437" y="2032"/>
            <a:chExt cx="1244" cy="1264"/>
          </a:xfrm>
        </p:grpSpPr>
        <p:sp>
          <p:nvSpPr>
            <p:cNvPr id="11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2" name="组合 7"/>
          <p:cNvGrpSpPr/>
          <p:nvPr/>
        </p:nvGrpSpPr>
        <p:grpSpPr>
          <a:xfrm>
            <a:off x="3504328" y="3208750"/>
            <a:ext cx="1029163" cy="1085656"/>
            <a:chOff x="2437" y="2032"/>
            <a:chExt cx="1244" cy="1264"/>
          </a:xfrm>
        </p:grpSpPr>
        <p:sp>
          <p:nvSpPr>
            <p:cNvPr id="12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6" name="组合 7"/>
          <p:cNvGrpSpPr/>
          <p:nvPr/>
        </p:nvGrpSpPr>
        <p:grpSpPr>
          <a:xfrm>
            <a:off x="2280192" y="3208750"/>
            <a:ext cx="1029163" cy="1085656"/>
            <a:chOff x="2437" y="2032"/>
            <a:chExt cx="1244" cy="1264"/>
          </a:xfrm>
        </p:grpSpPr>
        <p:sp>
          <p:nvSpPr>
            <p:cNvPr id="12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30" name="组合 7"/>
          <p:cNvGrpSpPr/>
          <p:nvPr/>
        </p:nvGrpSpPr>
        <p:grpSpPr>
          <a:xfrm>
            <a:off x="984047" y="3213542"/>
            <a:ext cx="1029991" cy="1069337"/>
            <a:chOff x="2437" y="2032"/>
            <a:chExt cx="1245" cy="1245"/>
          </a:xfrm>
        </p:grpSpPr>
        <p:sp>
          <p:nvSpPr>
            <p:cNvPr id="13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1" name="TextBox 70"/>
          <p:cNvSpPr txBox="1"/>
          <p:nvPr/>
        </p:nvSpPr>
        <p:spPr>
          <a:xfrm>
            <a:off x="717894" y="86361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biǎo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dǎn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gu</a:t>
            </a:r>
            <a:r>
              <a:rPr lang="en-US" altLang="zh-CN" sz="36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ǐ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</a:t>
            </a:r>
            <a:r>
              <a:rPr lang="en-US" altLang="zh-CN" sz="36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ǐ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duó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mà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sz="36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53729" y="260155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chóu</a:t>
            </a:r>
            <a:r>
              <a:rPr lang="en-US" altLang="zh-CN" sz="36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chà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fù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bèi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suī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jiàn</a:t>
            </a:r>
            <a:r>
              <a:rPr lang="en-US" altLang="zh-CN" sz="36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sz="36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1" grpId="1"/>
      <p:bldP spid="72" grpId="0"/>
      <p:bldP spid="7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754" y="2283718"/>
            <a:ext cx="2996726" cy="2505217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>
            <a:off x="6275729" y="3211488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697" y="2344126"/>
            <a:ext cx="2206044" cy="177393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283718"/>
            <a:ext cx="3115462" cy="2505217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989930" y="2776175"/>
            <a:ext cx="180020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64"/>
          <p:cNvSpPr txBox="1"/>
          <p:nvPr/>
        </p:nvSpPr>
        <p:spPr>
          <a:xfrm>
            <a:off x="251520" y="1326280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64"/>
          <p:cNvSpPr txBox="1"/>
          <p:nvPr/>
        </p:nvSpPr>
        <p:spPr>
          <a:xfrm>
            <a:off x="992332" y="683522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64"/>
          <p:cNvSpPr txBox="1"/>
          <p:nvPr/>
        </p:nvSpPr>
        <p:spPr>
          <a:xfrm>
            <a:off x="1733894" y="1347614"/>
            <a:ext cx="608489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64"/>
          <p:cNvSpPr txBox="1"/>
          <p:nvPr/>
        </p:nvSpPr>
        <p:spPr>
          <a:xfrm>
            <a:off x="2379336" y="70443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文本框 64"/>
          <p:cNvSpPr txBox="1"/>
          <p:nvPr/>
        </p:nvSpPr>
        <p:spPr>
          <a:xfrm>
            <a:off x="3747487" y="1323797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文本框 64"/>
          <p:cNvSpPr txBox="1"/>
          <p:nvPr/>
        </p:nvSpPr>
        <p:spPr>
          <a:xfrm>
            <a:off x="2379336" y="1347614"/>
            <a:ext cx="608489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64"/>
          <p:cNvSpPr txBox="1"/>
          <p:nvPr/>
        </p:nvSpPr>
        <p:spPr>
          <a:xfrm>
            <a:off x="3775640" y="2776175"/>
            <a:ext cx="1970101" cy="438574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64"/>
          <p:cNvSpPr txBox="1"/>
          <p:nvPr/>
        </p:nvSpPr>
        <p:spPr>
          <a:xfrm>
            <a:off x="6516215" y="2776175"/>
            <a:ext cx="172819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文本框 64"/>
          <p:cNvSpPr txBox="1"/>
          <p:nvPr/>
        </p:nvSpPr>
        <p:spPr>
          <a:xfrm>
            <a:off x="260812" y="683523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endParaRPr lang="en-US" altLang="zh-CN" sz="36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64"/>
          <p:cNvSpPr txBox="1"/>
          <p:nvPr/>
        </p:nvSpPr>
        <p:spPr>
          <a:xfrm>
            <a:off x="3087763" y="699542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4"/>
          <p:cNvSpPr txBox="1"/>
          <p:nvPr/>
        </p:nvSpPr>
        <p:spPr>
          <a:xfrm>
            <a:off x="989930" y="1301219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64"/>
          <p:cNvSpPr txBox="1"/>
          <p:nvPr/>
        </p:nvSpPr>
        <p:spPr>
          <a:xfrm>
            <a:off x="3676220" y="722120"/>
            <a:ext cx="608488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123478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3" y="195366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35" name="直线连接符 5"/>
          <p:cNvCxnSpPr/>
          <p:nvPr/>
        </p:nvCxnSpPr>
        <p:spPr>
          <a:xfrm>
            <a:off x="741482" y="3211488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/>
          <p:cNvCxnSpPr/>
          <p:nvPr/>
        </p:nvCxnSpPr>
        <p:spPr>
          <a:xfrm flipV="1">
            <a:off x="3697628" y="3208222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3104803" y="130025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虽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098" y="271428"/>
            <a:ext cx="2572640" cy="2150688"/>
          </a:xfrm>
          <a:prstGeom prst="rect">
            <a:avLst/>
          </a:prstGeom>
        </p:spPr>
      </p:pic>
      <p:cxnSp>
        <p:nvCxnSpPr>
          <p:cNvPr id="59" name="直线连接符 75"/>
          <p:cNvCxnSpPr/>
          <p:nvPr/>
        </p:nvCxnSpPr>
        <p:spPr>
          <a:xfrm>
            <a:off x="6406073" y="1199197"/>
            <a:ext cx="188236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64"/>
          <p:cNvSpPr txBox="1"/>
          <p:nvPr/>
        </p:nvSpPr>
        <p:spPr>
          <a:xfrm>
            <a:off x="6646559" y="763885"/>
            <a:ext cx="1483624" cy="438574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文本框 64"/>
          <p:cNvSpPr txBox="1"/>
          <p:nvPr/>
        </p:nvSpPr>
        <p:spPr>
          <a:xfrm>
            <a:off x="1733894" y="699542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7351E-6 L 0.67447 0.516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15" y="2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7351E-6 L -0.03542 0.516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2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2337E-6 L 0.51336 0.135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60" y="6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48348E-8 L -0.11632 0.526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6" y="26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2337E-6 L 0.44705 0.527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44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2337E-6 L 0.46163 0.527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73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88021E-6 L 0.20296 0.3778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39" y="18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73541E-6 L -0.11667 0.527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73541E-6 L -0.10833 0.5276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3918E-6 L 0.31129 0.3825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19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5335E-6 L 0.36666 0.5368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33" y="2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5335E-6 L -0.17621 0.5226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19" y="26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7" grpId="0"/>
      <p:bldP spid="98" grpId="0"/>
      <p:bldP spid="99" grpId="0"/>
      <p:bldP spid="100" grpId="0"/>
      <p:bldP spid="57" grpId="0"/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555646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3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275607"/>
            <a:ext cx="4104456" cy="136190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理     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口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虫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虽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6" y="2936289"/>
            <a:ext cx="1763051" cy="71558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46258" y="2874576"/>
            <a:ext cx="530531" cy="90023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9752" y="3783984"/>
            <a:ext cx="5939995" cy="70980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形声字。</a:t>
            </a:r>
            <a:r>
              <a:rPr lang="zh-CN" altLang="en-US" sz="2700" dirty="0"/>
              <a:t>深切的怨恨的意思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7" name="Picture 1" descr="C:\Users\Administrator\AppData\Roaming\Tencent\Users\56229019\QQ\WinTemp\RichOle\]L5[7)O9~)M2VKWCAX]DI@C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87" y="3037661"/>
            <a:ext cx="3372289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1547664" y="2376619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1585500" y="2277909"/>
            <a:ext cx="1420517" cy="166199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1331640" y="1497367"/>
            <a:ext cx="2088232" cy="83868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5000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biǎo</a:t>
            </a:r>
            <a:endParaRPr lang="zh-CN" altLang="en-US" sz="5000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0" y="2103010"/>
            <a:ext cx="4104456" cy="2654565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骏马不停蹄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日日夜夜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不休息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蹄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声哒哒似战鼓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提醒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人们争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朝夕。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（钟表）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4068253" y="968816"/>
            <a:ext cx="3636419" cy="9680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7370"/>
              <a:gd name="adj6" fmla="val -49224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竖和撇不要写成一笔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3729621" y="210734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0177" y="283758"/>
            <a:ext cx="456833" cy="456366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073242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6" y="1974532"/>
            <a:ext cx="1420517" cy="166199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300462" y="1091267"/>
            <a:ext cx="1245290" cy="84253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duó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3707905" y="1091268"/>
            <a:ext cx="3996850" cy="540419"/>
          </a:xfrm>
          <a:prstGeom prst="borderCallout2">
            <a:avLst>
              <a:gd name="adj1" fmla="val 96561"/>
              <a:gd name="adj2" fmla="val 49860"/>
              <a:gd name="adj3" fmla="val 96896"/>
              <a:gd name="adj4" fmla="val 50822"/>
              <a:gd name="adj5" fmla="val 282863"/>
              <a:gd name="adj6" fmla="val -755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“大”的撇、捺要舒展。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00462" y="2247715"/>
            <a:ext cx="1137264" cy="71291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085882" y="2778214"/>
            <a:ext cx="3618873" cy="70980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：大下有一寸。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 animBg="1"/>
      <p:bldP spid="9" grpId="0"/>
    </p:bldLst>
  </p:timing>
</p:sld>
</file>

<file path=ppt/tags/tag1.xml><?xml version="1.0" encoding="utf-8"?>
<p:tagLst xmlns:p="http://schemas.openxmlformats.org/presentationml/2006/main">
  <p:tag name="KSO_WPP_MARK_KEY" val="bddd5779-7e73-4cff-bbaf-418bf19b7896"/>
  <p:tag name="COMMONDATA" val="eyJoZGlkIjoiMDUzMmRhYzhkNzM3Y2ZlODExZjhhYzliMDJjYzA0ZGIifQ==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3795</Words>
  <Application>WPS 演示</Application>
  <PresentationFormat>全屏显示(16:9)</PresentationFormat>
  <Paragraphs>519</Paragraphs>
  <Slides>43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1" baseType="lpstr">
      <vt:lpstr>Arial</vt:lpstr>
      <vt:lpstr>宋体</vt:lpstr>
      <vt:lpstr>Wingdings</vt:lpstr>
      <vt:lpstr>Heiti SC Light</vt:lpstr>
      <vt:lpstr>微软雅黑</vt:lpstr>
      <vt:lpstr>楷体</vt:lpstr>
      <vt:lpstr>Kaiti SC</vt:lpstr>
      <vt:lpstr>Calibri</vt:lpstr>
      <vt:lpstr>汉语拼音</vt:lpstr>
      <vt:lpstr>黑体</vt:lpstr>
      <vt:lpstr>幼圆</vt:lpstr>
      <vt:lpstr>华文楷体</vt:lpstr>
      <vt:lpstr>楷体_GB2312</vt:lpstr>
      <vt:lpstr>Times New Roman</vt:lpstr>
      <vt:lpstr>Arial Unicode MS</vt:lpstr>
      <vt:lpstr>Heiti SC Medium</vt:lpstr>
      <vt:lpstr>Xingkai SC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331</cp:revision>
  <dcterms:created xsi:type="dcterms:W3CDTF">2017-03-17T02:28:00Z</dcterms:created>
  <dcterms:modified xsi:type="dcterms:W3CDTF">2022-12-31T04:42:42Z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A0319D07320A43219306BFA5A2256A0D</vt:lpwstr>
  </property>
</Properties>
</file>