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gif" ContentType="image/gi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197" r:id="rId3"/>
    <p:sldId id="1198" r:id="rId5"/>
    <p:sldId id="1199" r:id="rId6"/>
    <p:sldId id="1202" r:id="rId7"/>
    <p:sldId id="1203" r:id="rId8"/>
    <p:sldId id="1271" r:id="rId9"/>
    <p:sldId id="1205" r:id="rId10"/>
    <p:sldId id="1206" r:id="rId11"/>
    <p:sldId id="1207" r:id="rId12"/>
    <p:sldId id="1208" r:id="rId13"/>
    <p:sldId id="1259" r:id="rId14"/>
    <p:sldId id="1210" r:id="rId15"/>
    <p:sldId id="1211" r:id="rId16"/>
    <p:sldId id="1290" r:id="rId17"/>
    <p:sldId id="1213" r:id="rId18"/>
    <p:sldId id="1309" r:id="rId19"/>
    <p:sldId id="1310" r:id="rId20"/>
    <p:sldId id="1311" r:id="rId21"/>
    <p:sldId id="1218" r:id="rId22"/>
    <p:sldId id="1273" r:id="rId23"/>
    <p:sldId id="1292" r:id="rId24"/>
    <p:sldId id="1308" r:id="rId25"/>
    <p:sldId id="1291" r:id="rId26"/>
    <p:sldId id="1275" r:id="rId27"/>
    <p:sldId id="1307" r:id="rId28"/>
    <p:sldId id="1276" r:id="rId29"/>
    <p:sldId id="1293" r:id="rId30"/>
    <p:sldId id="1278" r:id="rId31"/>
    <p:sldId id="1294" r:id="rId32"/>
    <p:sldId id="1277" r:id="rId33"/>
    <p:sldId id="1279" r:id="rId34"/>
    <p:sldId id="1284" r:id="rId35"/>
    <p:sldId id="1295" r:id="rId36"/>
    <p:sldId id="1280" r:id="rId37"/>
    <p:sldId id="1296" r:id="rId38"/>
    <p:sldId id="1282" r:id="rId39"/>
    <p:sldId id="1297" r:id="rId40"/>
    <p:sldId id="1299" r:id="rId41"/>
    <p:sldId id="1298" r:id="rId42"/>
    <p:sldId id="1300" r:id="rId43"/>
    <p:sldId id="1301" r:id="rId44"/>
    <p:sldId id="1288" r:id="rId45"/>
    <p:sldId id="1302" r:id="rId46"/>
    <p:sldId id="1303" r:id="rId47"/>
    <p:sldId id="1304" r:id="rId48"/>
    <p:sldId id="1305" r:id="rId49"/>
    <p:sldId id="1286" r:id="rId50"/>
    <p:sldId id="1306" r:id="rId51"/>
    <p:sldId id="1251" r:id="rId52"/>
    <p:sldId id="1252" r:id="rId53"/>
    <p:sldId id="1253" r:id="rId54"/>
    <p:sldId id="1312" r:id="rId55"/>
    <p:sldId id="1313" r:id="rId56"/>
    <p:sldId id="1314" r:id="rId57"/>
    <p:sldId id="1287" r:id="rId58"/>
  </p:sldIdLst>
  <p:sldSz cx="9144000" cy="5143500" type="screen16x9"/>
  <p:notesSz cx="6858000" cy="9144000"/>
  <p:embeddedFontLst>
    <p:embeddedFont>
      <p:font typeface="微软雅黑" panose="020B0503020204020204" charset="-122"/>
      <p:regular r:id="rId62"/>
    </p:embeddedFont>
    <p:embeddedFont>
      <p:font typeface="楷体" panose="02010609060101010101" pitchFamily="49" charset="-122"/>
      <p:regular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  <p:embeddedFont>
      <p:font typeface="汉语拼音" panose="020B0604020202020204" pitchFamily="34" charset="0"/>
      <p:regular r:id="rId68"/>
    </p:embeddedFont>
    <p:embeddedFont>
      <p:font typeface="黑体" panose="02010609060101010101" pitchFamily="49" charset="-122"/>
      <p:regular r:id="rId69"/>
    </p:embeddedFont>
    <p:embeddedFont>
      <p:font typeface="幼圆" panose="02010509060101010101" pitchFamily="49" charset="-122"/>
      <p:regular r:id="rId70"/>
    </p:embeddedFont>
    <p:embeddedFont>
      <p:font typeface="华文楷体" panose="02010600040101010101" pitchFamily="2" charset="-122"/>
      <p:regular r:id="rId71"/>
    </p:embeddedFont>
    <p:embeddedFont>
      <p:font typeface="Arial Unicode MS" panose="020B0604020202020204" charset="-122"/>
      <p:regular r:id="rId72"/>
    </p:embeddedFont>
  </p:embeddedFontLst>
  <p:custDataLst>
    <p:tags r:id="rId7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68" userDrawn="1">
          <p15:clr>
            <a:srgbClr val="A4A3A4"/>
          </p15:clr>
        </p15:guide>
        <p15:guide id="3" orient="horz" pos="1591" userDrawn="1">
          <p15:clr>
            <a:srgbClr val="A4A3A4"/>
          </p15:clr>
        </p15:guide>
        <p15:guide id="4" pos="2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E5"/>
    <a:srgbClr val="FFFDFB"/>
    <a:srgbClr val="0000FF"/>
    <a:srgbClr val="0B5FD1"/>
    <a:srgbClr val="211813"/>
    <a:srgbClr val="53B948"/>
    <a:srgbClr val="D2F5B9"/>
    <a:srgbClr val="29A6DE"/>
    <a:srgbClr val="98D267"/>
    <a:srgbClr val="D1F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3705" autoAdjust="0"/>
  </p:normalViewPr>
  <p:slideViewPr>
    <p:cSldViewPr>
      <p:cViewPr>
        <p:scale>
          <a:sx n="87" d="100"/>
          <a:sy n="87" d="100"/>
        </p:scale>
        <p:origin x="-1032" y="-480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gs" Target="tags/tag1.xml"/><Relationship Id="rId72" Type="http://schemas.openxmlformats.org/officeDocument/2006/relationships/font" Target="fonts/font11.fntdata"/><Relationship Id="rId71" Type="http://schemas.openxmlformats.org/officeDocument/2006/relationships/font" Target="fonts/font10.fntdata"/><Relationship Id="rId70" Type="http://schemas.openxmlformats.org/officeDocument/2006/relationships/font" Target="fonts/font9.fntdata"/><Relationship Id="rId7" Type="http://schemas.openxmlformats.org/officeDocument/2006/relationships/slide" Target="slides/slide4.xml"/><Relationship Id="rId69" Type="http://schemas.openxmlformats.org/officeDocument/2006/relationships/font" Target="fonts/font8.fntdata"/><Relationship Id="rId68" Type="http://schemas.openxmlformats.org/officeDocument/2006/relationships/font" Target="fonts/font7.fntdata"/><Relationship Id="rId67" Type="http://schemas.openxmlformats.org/officeDocument/2006/relationships/font" Target="fonts/font6.fntdata"/><Relationship Id="rId66" Type="http://schemas.openxmlformats.org/officeDocument/2006/relationships/font" Target="fonts/font5.fntdata"/><Relationship Id="rId65" Type="http://schemas.openxmlformats.org/officeDocument/2006/relationships/font" Target="fonts/font4.fntdata"/><Relationship Id="rId64" Type="http://schemas.openxmlformats.org/officeDocument/2006/relationships/font" Target="fonts/font3.fntdata"/><Relationship Id="rId63" Type="http://schemas.openxmlformats.org/officeDocument/2006/relationships/font" Target="fonts/font2.fntdata"/><Relationship Id="rId62" Type="http://schemas.openxmlformats.org/officeDocument/2006/relationships/font" Target="fonts/font1.fntdata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9" Type="http://schemas.microsoft.com/office/2007/relationships/hdphoto" Target="../media/image5.wdp"/><Relationship Id="rId48" Type="http://schemas.openxmlformats.org/officeDocument/2006/relationships/image" Target="../media/image4.png"/><Relationship Id="rId47" Type="http://schemas.microsoft.com/office/2007/relationships/hdphoto" Target="../media/image3.wdp"/><Relationship Id="rId46" Type="http://schemas.openxmlformats.org/officeDocument/2006/relationships/image" Target="../media/image2.png"/><Relationship Id="rId45" Type="http://schemas.openxmlformats.org/officeDocument/2006/relationships/image" Target="../media/image1.png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/>
        </p:nvSpPr>
        <p:spPr>
          <a:xfrm>
            <a:off x="193237" y="92978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20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肥皂泡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46" cstate="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595" b="6345"/>
          <a:stretch>
            <a:fillRect/>
          </a:stretch>
        </p:blipFill>
        <p:spPr bwMode="auto">
          <a:xfrm>
            <a:off x="0" y="4263522"/>
            <a:ext cx="2254771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46" cstate="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595" b="6345"/>
          <a:stretch>
            <a:fillRect/>
          </a:stretch>
        </p:blipFill>
        <p:spPr bwMode="auto">
          <a:xfrm>
            <a:off x="2254771" y="4263522"/>
            <a:ext cx="2254771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46" cstate="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595" b="6345"/>
          <a:stretch>
            <a:fillRect/>
          </a:stretch>
        </p:blipFill>
        <p:spPr bwMode="auto">
          <a:xfrm>
            <a:off x="4493927" y="4263522"/>
            <a:ext cx="2254771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595" b="6345"/>
          <a:stretch>
            <a:fillRect/>
          </a:stretch>
        </p:blipFill>
        <p:spPr bwMode="auto">
          <a:xfrm>
            <a:off x="6748698" y="4260169"/>
            <a:ext cx="2395302" cy="88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hyperlink" Target="&#19971;&#24425;&#19977;&#19979;&#23383;&#35789;&#21548;&#20889;20&#32933;&#30338;&#27873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jpeg"/><Relationship Id="rId1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hyperlink" Target="&#38142;&#25509;1&#65306;&#31481;&#31508;&#22871;&#31649;.pptx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hyperlink" Target="&#19971;&#24425;-&#20154;&#25945;&#29256;-&#19977;&#19979;-20-&#32933;&#30338;&#27873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jpeg"/><Relationship Id="rId2" Type="http://schemas.openxmlformats.org/officeDocument/2006/relationships/hyperlink" Target="&#38142;&#25509;2&#65306;&#26149;&#27700;&#65288;&#33410;&#36873;&#65289;&#65292;&#20316;&#32773;&#65306;&#20912;&#24515;&#65292;&#26391;&#35829;&#65306;&#23567;&#40575;.mp4" TargetMode="External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hyperlink" Target="&#19977;&#19979;&#29983;&#23383;&#35270;&#39057;20&#32933;&#30338;&#27873;.mp4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7]ZZ2F3W}`EYB0WTBWLDL6H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8051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56229019\QQ\WinTemp\RichOle\5HFSXN_9J$4B{AU]NMFZ4%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1563638"/>
            <a:ext cx="8295248" cy="1054135"/>
          </a:xfrm>
          <a:prstGeom prst="rect">
            <a:avLst/>
          </a:prstGeom>
          <a:solidFill>
            <a:schemeClr val="accent6">
              <a:lumMod val="20000"/>
              <a:lumOff val="80000"/>
              <a:alpha val="5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，见过肥皂泡吗？吹过肥皂泡吗？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你觉得怎么样？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6" y="1974532"/>
            <a:ext cx="1420517" cy="166199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2305" y="1087892"/>
            <a:ext cx="1566378" cy="84253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yīng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6" y="1091268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62661"/>
              <a:gd name="adj6" fmla="val -1426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“女”的一横要长。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85882" y="2778214"/>
            <a:ext cx="4446558" cy="71557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：女孩儿头顶两贝壳。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~(WZN6G7G)0M]{R7GSL5Z3M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1" y="4054394"/>
            <a:ext cx="10668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9"/>
          <p:cNvSpPr txBox="1"/>
          <p:nvPr/>
        </p:nvSpPr>
        <p:spPr>
          <a:xfrm>
            <a:off x="7742564" y="1262491"/>
            <a:ext cx="677090" cy="2795159"/>
          </a:xfrm>
          <a:prstGeom prst="rect">
            <a:avLst/>
          </a:prstGeom>
          <a:noFill/>
        </p:spPr>
        <p:txBody>
          <a:bodyPr vert="eaVert" wrap="square" lIns="91431" tIns="45716" rIns="91431" bIns="45716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肥皂泡飘起来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273" y="4243376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ocuments\Tencent Files\56229019\Image\C2C\HD8D7JCRYETVR)4TL~HCQY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581" y="4054394"/>
            <a:ext cx="1099166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ocuments\Tencent Files\56229019\Image\C2C\4_7FRJ$`7M~R68P0J04S9R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530" y="4054394"/>
            <a:ext cx="1129117" cy="107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311256" y="4245563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42693" y="4237374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C:\Users\Administrator\Documents\Tencent Files\56229019\Image\C2C\X($6PH@0K4]V@CQ~$_[PI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647" y="4046680"/>
            <a:ext cx="1147509" cy="108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ocuments\Tencent Files\56229019\Image\C2C\130]GUZB{6Y5OD2900SU`A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40" y="4054394"/>
            <a:ext cx="1179831" cy="108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" descr="C:\Users\Administrator\AppData\Roaming\Tencent\Users\56229019\QQ\WinTemp\RichOle\~(WZN6G7G)0M]{R7GSL5Z3M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152" y="4057650"/>
            <a:ext cx="10668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3589493" y="4233517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67947" y="4235704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18644" y="4246632"/>
            <a:ext cx="7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巅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86030" y="267613"/>
            <a:ext cx="2426130" cy="575945"/>
            <a:chOff x="3387260" y="501625"/>
            <a:chExt cx="2426130" cy="575945"/>
          </a:xfrm>
        </p:grpSpPr>
        <p:grpSp>
          <p:nvGrpSpPr>
            <p:cNvPr id="16" name="组合 15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474E-6 L 0.02639 -0.674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37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5474E-6 L 0.02639 -0.688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4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5474E-6 L 0.04982 -0.6886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44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7328E-6 L 0.04982 -0.688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4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66821E-7 L 0.0441 -0.645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-3225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66821E-7 L 0.05121 -0.6731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33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7714E-6 L 0.04722 -0.7145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357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04912E-6 L 0.04479 -0.68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-3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7328E-6 L 0.04982 -0.674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" y="-3373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9.05159E-7 L 0.05764 -0.6728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3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38801E-6 L 0.071 -0.6889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3444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013E-6 L 0.05764 -0.67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33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34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23528" y="411510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53035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637" y="527503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4896" y="1347614"/>
            <a:ext cx="4483168" cy="138498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颤巍巍：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震颤而动作不准确的样子。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本文指肥皂泡在空中的形态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428" y="2931790"/>
            <a:ext cx="4523636" cy="1126454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lIns="91431" tIns="45716" rIns="91431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这位老奶奶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颤巍巍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地走路，好像要倒了似的。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66988759403&amp;di=5e21c1744a33a3dd77023317a4826723&amp;imgtype=0&amp;src=http%3A%2F%2Fpic.51yuansu.com%2Fpic3%2Fcover%2F01%2F44%2F65%2F59396fa511e8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72" y="1179769"/>
            <a:ext cx="1726519" cy="287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097088"/>
            <a:ext cx="3853405" cy="107721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山巅：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山顶、顶峰的意思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325" y="2571750"/>
            <a:ext cx="4141659" cy="107721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登上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，才能看得更远。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FI)98D_]C$R_A1(MQ7X5IAK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74467"/>
            <a:ext cx="3826616" cy="257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36936" y="436159"/>
            <a:ext cx="2147372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6"/>
            <a:ext cx="366860" cy="456338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517880" y="961523"/>
            <a:ext cx="8213805" cy="1133187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自由朗读课文，围绕“肥皂泡”，写了哪几个方面的内容？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2933" y="2238726"/>
            <a:ext cx="3744416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吹肥皂泡的时间和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7182" y="4035151"/>
            <a:ext cx="3328119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关于肥皂泡的想象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62933" y="2847262"/>
            <a:ext cx="2271776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953883" y="3459087"/>
            <a:ext cx="3459000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欣赏肥皂泡的样子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7795" y="627534"/>
            <a:ext cx="8213805" cy="1212632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从课文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里你知道吹肥皂泡的过程了吗？我们下节课一起说一说。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吹气泡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56520" y="1995686"/>
            <a:ext cx="4283968" cy="2409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1"/>
            <a:ext cx="2003356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703" y="1990079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480" y="1039629"/>
            <a:ext cx="7399785" cy="30392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看拼音，写汉字。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300" dirty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  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w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 é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r   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f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（      </a:t>
            </a:r>
            <a:r>
              <a:rPr lang="zh-CN" altLang="en-US" sz="3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3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charset="-122"/>
              </a:rPr>
              <a:t> 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chu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    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t</a:t>
            </a:r>
            <a:r>
              <a:rPr lang="zh-CN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u 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7488" y="1973930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9703" y="3461023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9672" y="3460678"/>
            <a:ext cx="1458352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2724" y="1973929"/>
            <a:ext cx="1887768" cy="623240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飞越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7071" y="1744916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673245"/>
            <a:ext cx="7939916" cy="14311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的肥皂泡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1931" y="1779234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5153" y="2499314"/>
            <a:ext cx="962429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3846" y="2499314"/>
            <a:ext cx="1786372" cy="561684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轻清翠丽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0536" y="411510"/>
            <a:ext cx="52341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二、在括号里填上适当的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5882422" y="3699573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793" y="3749009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395751" y="3682985"/>
            <a:ext cx="335134" cy="4723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9552" y="1347614"/>
            <a:ext cx="7605914" cy="2038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主要写了（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）肥皂泡、（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 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）肥皂泡和（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）肥皂泡，其中重点写的是（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）肥皂泡和（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）肥皂泡。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6692" y="1454807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93741" y="148564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0152" y="2155531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061" y="277892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80271" y="2778925"/>
            <a:ext cx="524477" cy="530907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7893" y="411510"/>
            <a:ext cx="415209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课文内容填空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0" grpId="0"/>
      <p:bldP spid="21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20944" y="1491630"/>
            <a:ext cx="7632849" cy="1878968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节课我们学习了生字，了解了课文的大概内容，</a:t>
            </a:r>
            <a:r>
              <a:rPr lang="zh-CN" altLang="zh-CN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这节课，我们就来</a:t>
            </a:r>
            <a:r>
              <a:rPr lang="zh-CN" altLang="zh-CN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走进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作者的快乐游戏</a:t>
            </a:r>
            <a:r>
              <a:rPr lang="zh-CN" altLang="zh-CN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8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图库\blurred-background-bubble-close-up-1329285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6" b="1018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6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2" y="110687"/>
            <a:ext cx="1540788" cy="276991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238671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4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480902" y="1131590"/>
            <a:ext cx="4035926" cy="1084904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20 </a:t>
            </a:r>
            <a:r>
              <a:rPr lang="zh-CN" altLang="en-US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肥皂泡</a:t>
            </a:r>
            <a:endParaRPr lang="zh-CN" altLang="en-US" sz="6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95736" y="1639467"/>
            <a:ext cx="5976664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自然段，画出“我”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在什么天气里吹肥皂泡的，为什么选择在这种天气里吹肥皂泡。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0" y="1317957"/>
            <a:ext cx="1624552" cy="23280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84355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下雨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的时节，不能到山上、海边去玩儿，母亲总教我们在廊子上吹肥皂泡。她说阴雨时节天气潮湿，肥皂泡不容易破裂。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87624" y="1908030"/>
            <a:ext cx="1656184" cy="4895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60032" y="1908030"/>
            <a:ext cx="3312368" cy="4895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75656" y="3075806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时间</a:t>
            </a:r>
            <a:endParaRPr lang="zh-CN" alt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3003798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原因</a:t>
            </a:r>
            <a:endParaRPr lang="zh-CN" altLang="en-US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3728" y="1212309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2279" y="1203598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11510"/>
            <a:ext cx="1415772" cy="58477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反义词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853689" y="1733725"/>
            <a:ext cx="1152128" cy="0"/>
          </a:xfrm>
          <a:prstGeom prst="straightConnector1">
            <a:avLst/>
          </a:prstGeom>
          <a:ln w="47625">
            <a:solidFill>
              <a:srgbClr val="0000F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123728" y="3795158"/>
            <a:ext cx="5370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后新晴的原野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潮湿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滋润。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2" name="Picture 2" descr="https://timgsa.baidu.com/timg?image&amp;quality=80&amp;size=b9999_10000&amp;sec=1567158053679&amp;di=3a7471cdbbce95793f9d2bdbee342573&amp;imgtype=0&amp;src=http%3A%2F%2Fimgtianqi.eastday.com%2Fres%2Fupload%2Fue%2Fimage%2F20160729%2F1469788031511783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r="3148"/>
          <a:stretch>
            <a:fillRect/>
          </a:stretch>
        </p:blipFill>
        <p:spPr bwMode="auto">
          <a:xfrm>
            <a:off x="1984615" y="2422798"/>
            <a:ext cx="2008185" cy="120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timgsa.baidu.com/timg?image&amp;quality=80&amp;size=b9999_10000&amp;sec=1567158090800&amp;di=3af441225ec9badf5711cd7f81ae6302&amp;imgtype=0&amp;src=http%3A%2F%2Fwww.mux5.com%2Fpicture%2Fe5f26863d9e57aae6789d512d8d644e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5" t="490" r="715" b="9554"/>
          <a:stretch>
            <a:fillRect/>
          </a:stretch>
        </p:blipFill>
        <p:spPr bwMode="auto">
          <a:xfrm>
            <a:off x="5005816" y="2410307"/>
            <a:ext cx="2029003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92568" y="1006303"/>
            <a:ext cx="5202991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自然段，圈出描写作者吹肥皂泡的动作、肥皂泡形状的相关语句，说一说，从这些语句中，你能看出什么。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68" y="806598"/>
            <a:ext cx="1830400" cy="26230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7205" y="1414034"/>
            <a:ext cx="6751629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方法是把用剩的碎肥皂放在一只小木碗里，加上点儿水，和弄和弄，使它溶化。</a:t>
            </a:r>
            <a:endParaRPr lang="zh-CN" altLang="en-US" sz="3000" dirty="0"/>
          </a:p>
        </p:txBody>
      </p:sp>
      <p:sp>
        <p:nvSpPr>
          <p:cNvPr id="5" name="椭圆 4"/>
          <p:cNvSpPr/>
          <p:nvPr/>
        </p:nvSpPr>
        <p:spPr>
          <a:xfrm>
            <a:off x="5112130" y="1869672"/>
            <a:ext cx="1620391" cy="5400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112130" y="141619"/>
            <a:ext cx="2700652" cy="1069762"/>
          </a:xfrm>
          <a:prstGeom prst="cloudCallout">
            <a:avLst>
              <a:gd name="adj1" fmla="val -20833"/>
              <a:gd name="adj2" fmla="val 1019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可以换成别的词吗？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971600" y="3003798"/>
            <a:ext cx="5976664" cy="1656184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和弄和弄是搅拌的意思，可以换成“搅和搅和”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hanyu-word-gif.cdn.bcebos.com/ba06aa2d23574429d8a7c5d27ba79d11c.g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30" y="1062416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timgsa.baidu.com/timg?image&amp;quality=80&amp;size=b9999_10000&amp;sec=1567157087259&amp;di=fc179b1d7bb14ede0fbce7b0d62b612c&amp;imgtype=0&amp;src=http%3A%2F%2Fjzfile.zk71.com%2FFile%2FCorpProductImages%2F2014%2F09%2F24%2F0_deyunart_6111_201409241336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58" y="995319"/>
            <a:ext cx="1723002" cy="129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67475" y="3284640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古诗词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芙蓉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，莲子金杯。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90326" y="1455555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写紧凑些</a:t>
            </a:r>
            <a:endParaRPr lang="zh-CN" altLang="en-US" sz="2400" dirty="0"/>
          </a:p>
        </p:txBody>
      </p:sp>
      <p:sp>
        <p:nvSpPr>
          <p:cNvPr id="4" name="椭圆 3"/>
          <p:cNvSpPr/>
          <p:nvPr/>
        </p:nvSpPr>
        <p:spPr>
          <a:xfrm>
            <a:off x="1133330" y="1062416"/>
            <a:ext cx="1224136" cy="1224136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1600" y="995319"/>
            <a:ext cx="1512168" cy="1360407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586102" y="2793054"/>
            <a:ext cx="1800200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509760" y="1752270"/>
            <a:ext cx="1862440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065822" y="1253883"/>
            <a:ext cx="1829778" cy="37804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46142" y="555526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71294" y="1037859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46142" y="1570829"/>
            <a:ext cx="504056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93368" y="2668900"/>
            <a:ext cx="485063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15616" y="4011910"/>
            <a:ext cx="5898666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这四个词让我好像亲眼看见作者吹肥皂泡的过程。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130910" y="3295249"/>
            <a:ext cx="1562459" cy="62293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1526" y="817906"/>
            <a:ext cx="1008112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作者吹肥皂泡时动作轻柔。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1409638" y="1664208"/>
            <a:ext cx="1944216" cy="74180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46792" y="555526"/>
            <a:ext cx="6697616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然后用一支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竹笔套管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，蘸上那黏稠的肥皂水，慢慢地吹起，吹起一个轻圆的网球大小的泡儿，再轻轻地一提，那轻圆的球儿，便从管上落了下来，轻悠悠地在空中飘游。若用扇子在下面轻轻地扇送，有时它能飞得很高很高。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84257">
            <a:off x="5135512" y="29603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7" grpId="0" animBg="1"/>
      <p:bldP spid="8" grpId="0" animBg="1"/>
      <p:bldP spid="9" grpId="0" animBg="1"/>
      <p:bldP spid="10" grpId="0" animBg="1"/>
      <p:bldP spid="6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6792" y="555526"/>
            <a:ext cx="6697616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后用一支竹笔套管，蘸上那黏稠的肥皂水，慢慢地吹起，吹起一个轻圆的网球大小的泡儿，再轻轻地一提，那轻圆的球儿，便从管上落了下来，轻悠悠地在空中飘游。若用扇子在下面轻轻地扇送，有时它能飞得很高很高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93368" y="1037859"/>
            <a:ext cx="1191000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43770" y="1664208"/>
            <a:ext cx="1100638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52867" y="3926160"/>
            <a:ext cx="3888432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肥皂泡真是又轻又软啊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5130911" y="2986631"/>
            <a:ext cx="953257" cy="9315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5912138" y="2168948"/>
            <a:ext cx="2548293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537216" y="2673457"/>
            <a:ext cx="1100638" cy="6263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6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30513" y="326188"/>
            <a:ext cx="5131071" cy="5843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肥皂泡：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 descr="C:\Users\Administrator\AppData\Roaming\Tencent\Users\56229019\QQ\WinTemp\RichOle\1QD7)XHFL@R`H2224F4VW}H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79" y="1059582"/>
            <a:ext cx="340282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istrator\AppData\Roaming\Tencent\Users\56229019\QQ\WinTemp\RichOle\IG7[3UJ51$0]G5BSA]K@CO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95" y="1089209"/>
            <a:ext cx="3402821" cy="192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AppData\Roaming\Tencent\Users\56229019\QQ\WinTemp\RichOle\MX)U7V3W`UEJ3MZ}X)F0}(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12580"/>
            <a:ext cx="5023212" cy="19645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55137" y="542190"/>
            <a:ext cx="8388058" cy="4032448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同学们，因为作者吹肥皂泡的动作轻柔，所以肥皂泡才能软悠悠地在天空飘游。那么，我们读这一自然段，要用什么语气和语速来体现这样的画面呢？（      ）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（多选）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A.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激烈的   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轻柔的   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C.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相对快速的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相对缓慢的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1391" y="1596737"/>
            <a:ext cx="612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596737"/>
            <a:ext cx="4956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1307046"/>
            <a:ext cx="4896544" cy="286231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zh-CN" sz="3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1900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1999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0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原名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谢婉莹。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现代著名散文家、诗人</a:t>
            </a: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她的作品充满了对大自然的赞美，以及对母爱童真的歌颂，如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春水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小读者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0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073" name="Picture 1" descr="C:\Users\Administrator\AppData\Roaming\Tencent\Users\56229019\QQ\WinTemp\RichOle\Y)K}(B1WW6BOV$0(51_NHM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13" y="1281411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7805" y="483517"/>
            <a:ext cx="8388058" cy="1141381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：试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着用“首先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然后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接着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这样的一组词语将吹肥皂泡的游戏介绍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一下。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第一题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805" y="1995686"/>
            <a:ext cx="8078338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首先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把用剩的碎肥皂放在一只小木碗里，加上点儿水，和弄和弄，使它溶化，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用一支竹笔套管，蘸上那黏稠的肥皂水，慢慢地吹起，吹起一个轻圆的网球大小的泡儿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轻轻地一提，那轻圆的球儿，便从管上落了下来，轻悠悠地在空中飘游。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2355726"/>
            <a:ext cx="6192688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铃声响了。我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飞快地跑进教室，坐在自己的位置上。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把这节课要用的书打开。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等老师进来。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512" y="520906"/>
            <a:ext cx="2099196" cy="561692"/>
            <a:chOff x="755576" y="411510"/>
            <a:chExt cx="2099196" cy="561692"/>
          </a:xfrm>
        </p:grpSpPr>
        <p:sp>
          <p:nvSpPr>
            <p:cNvPr id="12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练笔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683568" y="1203597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参照这个课文片段，试着描述“上课铃响了之后”这件事情，用上表示顺序的词语。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67145215284&amp;di=62617b798147ee58d25c2e23703232b6&amp;imgtype=0&amp;src=http%3A%2F%2Fpic.51yuansu.com%2Fpic2%2Fcover%2F00%2F31%2F13%2F5810a5e0d113a_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62" y="2200042"/>
            <a:ext cx="2083000" cy="20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3820" y="555526"/>
            <a:ext cx="7128792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能回忆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理解难懂的词语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哪些方法呢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3880" y="2041272"/>
            <a:ext cx="302433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联系生活经验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6033" y="3829834"/>
            <a:ext cx="1980029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联系上下文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3848" y="2933824"/>
            <a:ext cx="1620957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借助插图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6152" y="2427734"/>
            <a:ext cx="1627369" cy="5568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查字词典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80" r="-984"/>
          <a:stretch>
            <a:fillRect/>
          </a:stretch>
        </p:blipFill>
        <p:spPr>
          <a:xfrm>
            <a:off x="1013820" y="1328340"/>
            <a:ext cx="2550068" cy="5486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8" r="7872"/>
          <a:stretch>
            <a:fillRect/>
          </a:stretch>
        </p:blipFill>
        <p:spPr>
          <a:xfrm>
            <a:off x="1695633" y="668557"/>
            <a:ext cx="647700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2155" y="732697"/>
            <a:ext cx="6036837" cy="33239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由于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冰心老奶奶写这篇文章是很久很久以前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了，有些词句不太容易懂。朗读课文第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自己画出你觉得难懂的词句，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再用上面的方法想一想，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它们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意思，最后和同伴们交流一下。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9542"/>
            <a:ext cx="2160635" cy="30963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5" r="-984"/>
          <a:stretch>
            <a:fillRect/>
          </a:stretch>
        </p:blipFill>
        <p:spPr>
          <a:xfrm>
            <a:off x="2412154" y="3467395"/>
            <a:ext cx="2735909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2443122" y="2944383"/>
            <a:ext cx="5729278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2443122" y="2394690"/>
            <a:ext cx="5729278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2412154" y="1898224"/>
            <a:ext cx="572927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8496" y="1116782"/>
            <a:ext cx="6696744" cy="13460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这肥皂泡，吹起来很美丽，五色的浮光，在那轻清透明的球面上乱转。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03960" y="1281834"/>
            <a:ext cx="936104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115616" y="1958800"/>
            <a:ext cx="936104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62310" y="1958800"/>
            <a:ext cx="1584176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616420" y="627534"/>
            <a:ext cx="626013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原指青黄赤白黑五种颜色，后泛指多种颜色。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2859782"/>
            <a:ext cx="198791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表面的光泽。</a:t>
            </a:r>
            <a:endParaRPr lang="zh-CN" alt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13" y="3723877"/>
            <a:ext cx="2090784" cy="1295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3510653" y="2771120"/>
            <a:ext cx="4572000" cy="830997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r>
              <a:rPr lang="zh-CN" altLang="zh-CN" sz="2400" dirty="0"/>
              <a:t>轻：轻盈；清：清亮透明；轻清透明：轻盈清亮透明。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timgsa.baidu.com/timg?image&amp;quality=80&amp;size=b9999_10000&amp;sec=1567151977068&amp;di=a4fcc7b33b07fd4113228f63074ad373&amp;imgtype=0&amp;src=http%3A%2F%2Fimg4.duitang.com%2Fuploads%2Fitem%2F201202%2F15%2F20120215232848_xhkNX.thumb.700_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144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843558"/>
            <a:ext cx="916144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你能根据刚才的理解，连起来说说这句话吗？其他同学想象画面。</a:t>
            </a: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0" r="8259"/>
          <a:stretch>
            <a:fillRect/>
          </a:stretch>
        </p:blipFill>
        <p:spPr>
          <a:xfrm>
            <a:off x="838200" y="959105"/>
            <a:ext cx="7950910" cy="5486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2" r="-483" b="-3657"/>
          <a:stretch>
            <a:fillRect/>
          </a:stretch>
        </p:blipFill>
        <p:spPr>
          <a:xfrm>
            <a:off x="0" y="1507793"/>
            <a:ext cx="6050293" cy="568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25573" y="949682"/>
            <a:ext cx="7903392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若是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扇得好，一个大球，会分裂成两三个玲珑娇软的小球，四散分飞。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1164" y="1445971"/>
            <a:ext cx="1698587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164" y="2139702"/>
            <a:ext cx="563382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玲珑，细致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精巧；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娇，脆弱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软，柔软；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玲珑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娇软：细致精巧而脆弱柔软。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3435846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你能根据刚才的理解，连起来说说这句话吗？其他同学想象画面。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1907704" y="3442692"/>
            <a:ext cx="5256584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2" r="-483" b="-3657"/>
          <a:stretch>
            <a:fillRect/>
          </a:stretch>
        </p:blipFill>
        <p:spPr>
          <a:xfrm>
            <a:off x="1259632" y="3912899"/>
            <a:ext cx="5913784" cy="568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55336" y="1244248"/>
            <a:ext cx="7903392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有时吹得太大了，扇得太急了，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这脆薄的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球，会扯成长圆的形式，颤巍巍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的，光影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凌乱。 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48577" y="1240665"/>
            <a:ext cx="792088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69881" y="1744721"/>
            <a:ext cx="1266215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95326" y="1779662"/>
            <a:ext cx="1698587" cy="504056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69224" y="555526"/>
            <a:ext cx="480131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dirty="0"/>
              <a:t>脆：容易碎；脆薄：薄且容易碎。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2711984" y="2462864"/>
            <a:ext cx="1723549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dirty="0"/>
              <a:t>抖动摇晃。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5004048" y="2758271"/>
            <a:ext cx="387798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zh-CN" sz="2400" dirty="0"/>
              <a:t>肥皂泡上的五色浮光</a:t>
            </a:r>
            <a:r>
              <a:rPr lang="zh-CN" altLang="zh-CN" sz="2400" dirty="0" smtClean="0"/>
              <a:t>散乱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259632" y="3435846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你能根据刚才的理解，连起来说说这句话吗？其他同学想象画面。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1907704" y="3442692"/>
            <a:ext cx="5256584" cy="5486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2" r="-483" b="-3657"/>
          <a:stretch>
            <a:fillRect/>
          </a:stretch>
        </p:blipFill>
        <p:spPr>
          <a:xfrm>
            <a:off x="1259632" y="3912899"/>
            <a:ext cx="5913784" cy="568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3" grpId="0" animBg="1"/>
      <p:bldP spid="10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7624" y="843558"/>
            <a:ext cx="6590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这时大家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都悬着心，仰着头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，停着呼吸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不久，这光丽的薄球就无声地散裂了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76056" y="1296052"/>
            <a:ext cx="849293" cy="572337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7624" y="2427734"/>
            <a:ext cx="726352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400" dirty="0" smtClean="0"/>
              <a:t>光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光泽</a:t>
            </a:r>
            <a:r>
              <a:rPr lang="zh-CN" altLang="zh-CN" sz="2400" dirty="0"/>
              <a:t>；</a:t>
            </a:r>
            <a:r>
              <a:rPr lang="zh-CN" altLang="zh-CN" sz="2400" dirty="0" smtClean="0"/>
              <a:t>丽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美丽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光</a:t>
            </a:r>
            <a:r>
              <a:rPr lang="zh-CN" altLang="zh-CN" sz="2400" dirty="0"/>
              <a:t>丽</a:t>
            </a:r>
            <a:r>
              <a:rPr lang="zh-CN" altLang="zh-CN" sz="2400" dirty="0" smtClean="0"/>
              <a:t>：闪烁</a:t>
            </a:r>
            <a:r>
              <a:rPr lang="zh-CN" altLang="zh-CN" sz="2400" dirty="0"/>
              <a:t>着光泽而</a:t>
            </a:r>
            <a:r>
              <a:rPr lang="zh-CN" altLang="zh-CN" sz="2400" dirty="0" smtClean="0"/>
              <a:t>又</a:t>
            </a:r>
            <a:r>
              <a:rPr lang="zh-CN" altLang="en-US" sz="2400" dirty="0" smtClean="0"/>
              <a:t>美丽。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3435846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你能根据刚才的理解，连起来说说这句话吗？其他同学想象画面。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4" r="8259"/>
          <a:stretch>
            <a:fillRect/>
          </a:stretch>
        </p:blipFill>
        <p:spPr>
          <a:xfrm>
            <a:off x="1907704" y="3442692"/>
            <a:ext cx="5256584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2" r="-483" b="-3657"/>
          <a:stretch>
            <a:fillRect/>
          </a:stretch>
        </p:blipFill>
        <p:spPr>
          <a:xfrm>
            <a:off x="1259632" y="3912899"/>
            <a:ext cx="5913784" cy="568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759110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这段从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哪些方面写了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肥皂泡的美丽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9370" y="2006776"/>
            <a:ext cx="2286000" cy="4247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lvl="0">
              <a:lnSpc>
                <a:spcPct val="8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五色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的浮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0242" y="2590295"/>
            <a:ext cx="2899990" cy="4247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大球 小球 薄球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60242" y="3166359"/>
            <a:ext cx="4340150" cy="5078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透明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玲珑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颤巍巍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55263" y="1965227"/>
            <a:ext cx="1576072" cy="5078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颜色美丽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55263" y="2514843"/>
            <a:ext cx="1576072" cy="5078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形状美丽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55263" y="3190206"/>
            <a:ext cx="1576072" cy="5078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姿态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76067" y="2131417"/>
            <a:ext cx="117060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7030365" y="2134357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964769" y="215959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358764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572000" y="3599750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巅 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601375" y="3599751"/>
            <a:ext cx="1988760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颤巍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6498" y="1671818"/>
            <a:ext cx="1270171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láng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27392" y="1758270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ruò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42419" y="1657326"/>
            <a:ext cx="1108978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jiāo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5660" y="3142382"/>
            <a:ext cx="1178880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báo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08602" y="3117544"/>
            <a:ext cx="203624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sz="30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 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chàn</a:t>
            </a:r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wēi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96927" y="3117544"/>
            <a:ext cx="137997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yīng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23826" y="3135973"/>
            <a:ext cx="128593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diān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343686" y="3599750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5" y="1053048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12509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12509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688307" y="367535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3074248" y="2087582"/>
            <a:ext cx="1170602" cy="68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74679" y="1627983"/>
            <a:ext cx="1270171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huò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42" grpId="0"/>
      <p:bldP spid="4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1492" y="555526"/>
            <a:ext cx="8010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听老师读这一自然段，同学们想一想：下面的关键词，体现了作者怎样的心情呢？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851670"/>
            <a:ext cx="266429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轻清透明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609078"/>
            <a:ext cx="266429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玲珑娇软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2" y="3611119"/>
            <a:ext cx="318526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颤巍巍  光影零乱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732240" y="2558039"/>
            <a:ext cx="2259524" cy="1573270"/>
          </a:xfrm>
          <a:prstGeom prst="wedgeRoundRectCallout">
            <a:avLst>
              <a:gd name="adj1" fmla="val 45896"/>
              <a:gd name="adj2" fmla="val 4747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你也来试着读一读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吧！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6760" y="1913225"/>
            <a:ext cx="453650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读出肥皂泡在孩子们眼中的美丽与神奇</a:t>
            </a:r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180148" y="2716799"/>
            <a:ext cx="1359768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轻柔愉悦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908850" y="3734229"/>
            <a:ext cx="2535358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紧张专注担心与期待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203598"/>
            <a:ext cx="6624736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，边想象边圈画：“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那一个个轻清脆丽的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小球”都有哪些去处？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（课后第三题）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7574"/>
            <a:ext cx="1871063" cy="268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07654"/>
            <a:ext cx="8173416" cy="55399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到天上，轻轻的挨着明月，渡过天河跟着夕阳西去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987574"/>
            <a:ext cx="8173416" cy="52322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借着扇子的轻风，把她们一个个送上天去送过海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1600" b="1" dirty="0"/>
          </a:p>
        </p:txBody>
      </p:sp>
      <p:sp>
        <p:nvSpPr>
          <p:cNvPr id="5" name="矩形 4"/>
          <p:cNvSpPr/>
          <p:nvPr/>
        </p:nvSpPr>
        <p:spPr>
          <a:xfrm>
            <a:off x="509500" y="2427734"/>
            <a:ext cx="8177240" cy="1169551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或者轻悠悠地飘过大海，飞跃山巅，又低低地落下，落到一个熟睡的婴儿的头发上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.biaobaiju.com/uploads/20180801/22/1533134345-XjJMgryGwt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1" b="7771"/>
          <a:stretch>
            <a:fillRect/>
          </a:stretch>
        </p:blipFill>
        <p:spPr bwMode="auto">
          <a:xfrm>
            <a:off x="-4577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22390" y="1059582"/>
            <a:ext cx="8077522" cy="1077218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借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着扇子的轻风，把她们一个个送上天去送过海去。</a:t>
            </a:r>
            <a:endParaRPr lang="zh-CN" altLang="en-US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31899" y="2571750"/>
            <a:ext cx="7704856" cy="523220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肥皂泡被送上天会怎样？被送过海又会怎样？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imgsa.baidu.com/timg?image&amp;quality=80&amp;size=b9999_10000&amp;sec=1567154893723&amp;di=7040e7701bb317e6220bd47690b8499f&amp;imgtype=0&amp;src=http%3A%2F%2Fimg2.duitang.com%2Fuploads%2Fitem%2F201302%2F24%2F20130224231216_h33fX.thumb.600_0.jpe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" b="76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3723878"/>
            <a:ext cx="7124968" cy="1323439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到天上，轻轻的挨着明月，渡过天河跟着夕阳西去。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0827" y="1923678"/>
            <a:ext cx="7704856" cy="954107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肥皂泡挨着明月会做什么？跟着夕阳西去又会做什么？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gss0.baidu.com/7LsWdDW5_xN3otqbppnN2DJv/zhidao/pic/item/dc54564e9258d109742c4f60da58ccbf6d814d11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6"/>
          <a:stretch>
            <a:fillRect/>
          </a:stretch>
        </p:blipFill>
        <p:spPr bwMode="auto">
          <a:xfrm>
            <a:off x="2272" y="-18306"/>
            <a:ext cx="9176542" cy="516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83568" y="3867894"/>
            <a:ext cx="8460432" cy="1323439"/>
          </a:xfrm>
          <a:prstGeom prst="rect">
            <a:avLst/>
          </a:prstGeom>
          <a:solidFill>
            <a:schemeClr val="bg1">
              <a:alpha val="3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或者轻悠悠地飘过大海，飞跃山巅，又低低地落下，落到一个熟睡的婴儿的头发上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13067" y="2085542"/>
            <a:ext cx="3528392" cy="954107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肥皂泡被在熟睡的婴儿头发上会做什么？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345399"/>
            <a:ext cx="5472608" cy="138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这些轻清脆丽的小球还有哪些美丽的去处呢？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7" y="771550"/>
            <a:ext cx="1871063" cy="268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657728"/>
            <a:ext cx="8568952" cy="1634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一个个轻清脆丽的小球，像一串美丽的梦，是我们自己小心地轻轻吹起的，吹了起来，又轻轻地飞起，是那么圆满，那么自由，那么透明，那么美丽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3646" y="498699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你从这一自然段感受到了什么？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915816" y="2188610"/>
            <a:ext cx="849293" cy="572337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236296" y="2188610"/>
            <a:ext cx="849293" cy="572337"/>
          </a:xfrm>
          <a:prstGeom prst="roundRect">
            <a:avLst/>
          </a:prstGeom>
          <a:grp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555065" y="2866781"/>
            <a:ext cx="712680" cy="425050"/>
          </a:xfrm>
          <a:prstGeom prst="roundRect">
            <a:avLst/>
          </a:prstGeom>
          <a:grpFill/>
          <a:ln w="34925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267745" y="3723878"/>
            <a:ext cx="4196498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①对肥皂泡无尽的喜爱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1324967"/>
            <a:ext cx="849293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轻盈</a:t>
            </a:r>
            <a:endParaRPr lang="zh-CN" altLang="en-US" sz="2400" dirty="0"/>
          </a:p>
        </p:txBody>
      </p:sp>
      <p:sp>
        <p:nvSpPr>
          <p:cNvPr id="9" name="圆角矩形 8"/>
          <p:cNvSpPr/>
          <p:nvPr/>
        </p:nvSpPr>
        <p:spPr>
          <a:xfrm>
            <a:off x="3331172" y="2866781"/>
            <a:ext cx="712680" cy="425050"/>
          </a:xfrm>
          <a:prstGeom prst="roundRect">
            <a:avLst/>
          </a:prstGeom>
          <a:grpFill/>
          <a:ln w="34925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48064" y="2850636"/>
            <a:ext cx="712680" cy="425050"/>
          </a:xfrm>
          <a:prstGeom prst="roundRect">
            <a:avLst/>
          </a:prstGeom>
          <a:grpFill/>
          <a:ln w="34925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879956" y="2827309"/>
            <a:ext cx="712680" cy="425050"/>
          </a:xfrm>
          <a:prstGeom prst="roundRect">
            <a:avLst/>
          </a:prstGeom>
          <a:grpFill/>
          <a:ln w="34925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322351" y="1324968"/>
            <a:ext cx="1593465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小心翼翼</a:t>
            </a:r>
            <a:endParaRPr lang="zh-CN" altLang="en-US" sz="2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98" y="498699"/>
            <a:ext cx="1117353" cy="1601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016840"/>
            <a:ext cx="732688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着她们，我心里充满了快乐、骄傲与希望。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987574"/>
            <a:ext cx="7488832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快乐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与希望  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67" y="2715766"/>
            <a:ext cx="3721157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②快乐</a:t>
            </a:r>
            <a:r>
              <a:rPr lang="zh-CN" altLang="en-US" sz="2800" dirty="0">
                <a:latin typeface="+mj-ea"/>
                <a:ea typeface="+mj-ea"/>
              </a:rPr>
              <a:t>、骄傲与希望。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30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73" tIns="34286" rIns="68573" bIns="34286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219380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9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971600" y="102823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zh-CN" dirty="0" smtClean="0"/>
              <a:t>童年的水墨画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842454" y="1423011"/>
            <a:ext cx="353282" cy="21579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0800000" flipV="1">
            <a:off x="1148532" y="1746785"/>
            <a:ext cx="480546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肥皂泡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6588224" y="1412393"/>
            <a:ext cx="359592" cy="2157912"/>
          </a:xfrm>
          <a:prstGeom prst="rightBrace">
            <a:avLst>
              <a:gd name="adj1" fmla="val 8333"/>
              <a:gd name="adj2" fmla="val 4945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20272" y="1672704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对肥皂泡的喜爱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7202" y="1347614"/>
            <a:ext cx="3744416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吹肥皂泡的时间和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1451" y="3144039"/>
            <a:ext cx="3328119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关于肥皂泡的想象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27202" y="1956150"/>
            <a:ext cx="2271776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518152" y="2567975"/>
            <a:ext cx="3459000" cy="5078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欣赏肥皂泡的样子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13" grpId="0" animBg="1"/>
      <p:bldP spid="8" grpId="0"/>
      <p:bldP spid="14" grpId="0" animBg="1"/>
      <p:bldP spid="17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2619" y="200632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70040" y="2735634"/>
            <a:ext cx="4652542" cy="561684"/>
          </a:xfrm>
          <a:prstGeom prst="rect">
            <a:avLst/>
          </a:prstGeom>
          <a:solidFill>
            <a:srgbClr val="FDFEC3"/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我的心情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你们的一样。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2224" y="2200312"/>
            <a:ext cx="497558" cy="500129"/>
          </a:xfrm>
          <a:prstGeom prst="rect">
            <a:avLst/>
          </a:prstGeom>
        </p:spPr>
        <p:txBody>
          <a:bodyPr wrap="none" lIns="68573" tIns="34286" rIns="68573" bIns="34286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hé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0499" y="1242408"/>
            <a:ext cx="4525941" cy="955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加上点儿水，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弄。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8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8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6311" y="1059582"/>
            <a:ext cx="1111793" cy="496283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huò</a:t>
            </a:r>
            <a:endParaRPr lang="en-US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23728" y="3810266"/>
            <a:ext cx="1779960" cy="561684"/>
          </a:xfrm>
          <a:prstGeom prst="rect">
            <a:avLst/>
          </a:prstGeom>
          <a:solidFill>
            <a:srgbClr val="FDFEC3"/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一唱百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25995" y="3273288"/>
            <a:ext cx="500764" cy="500129"/>
          </a:xfrm>
          <a:prstGeom prst="rect">
            <a:avLst/>
          </a:prstGeom>
        </p:spPr>
        <p:txBody>
          <a:bodyPr wrap="none" lIns="68573" tIns="34286" rIns="68573" bIns="34286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51" grpId="0" bldLvl="0" animBg="1"/>
      <p:bldP spid="5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4333" y="1506019"/>
            <a:ext cx="8846811" cy="1431153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这篇课文写的是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童年时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的事情，寄托了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2502" y="1654954"/>
            <a:ext cx="1609938" cy="484748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做肥皂泡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6429" y="1707654"/>
            <a:ext cx="1915731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冰心奶奶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4865" y="2427734"/>
            <a:ext cx="3245567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对童年生活的向往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2375041"/>
            <a:ext cx="1537732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吹肥皂泡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03675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195736" y="1008906"/>
            <a:ext cx="4677740" cy="3202027"/>
            <a:chOff x="2545903" y="1059582"/>
            <a:chExt cx="4677740" cy="3202027"/>
          </a:xfrm>
        </p:grpSpPr>
        <p:pic>
          <p:nvPicPr>
            <p:cNvPr id="17412" name="Picture 4" descr="https://timgsa.baidu.com/timg?image&amp;quality=80&amp;size=b9999_10000&amp;sec=1567164565148&amp;di=0fe7f39665c82db4776d29187cdefc0e&amp;imgtype=0&amp;src=http%3A%2F%2Ff.01ny.cn%2Fforum%2F201302%2F18%2F173535e8zah8d8hg40yhhg.jpg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9151" y="1059582"/>
              <a:ext cx="4674492" cy="3202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545903" y="1563638"/>
              <a:ext cx="1015663" cy="23762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春水</a:t>
              </a:r>
              <a:r>
                <a:rPr lang="en-US" altLang="zh-CN" sz="540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54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343169" y="3031812"/>
              <a:ext cx="677108" cy="12072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冰心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051682" y="4177954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点击图片欣赏诗歌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69179" y="2206825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53824" y="2206824"/>
            <a:ext cx="160764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9" y="411511"/>
            <a:ext cx="1931348" cy="561684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173034" y="2895786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无声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74464" y="2895786"/>
            <a:ext cx="160764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轻悠悠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089772"/>
            <a:ext cx="7094740" cy="13460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）的浮光 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）的小球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）地散裂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）地飘过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6027" y="1059582"/>
            <a:ext cx="52341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在括号里填上恰当的词语。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866795" y="1113588"/>
            <a:ext cx="594143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8983" y="411510"/>
            <a:ext cx="8263994" cy="44319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选一选，填空。</a:t>
            </a:r>
            <a:endParaRPr lang="zh-CN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）冰心奶奶小的时候最喜欢的游戏是什么？（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做小橘灯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B.</a:t>
            </a:r>
            <a:r>
              <a:rPr lang="zh-CN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赏花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C.</a:t>
            </a:r>
            <a:r>
              <a:rPr lang="zh-CN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肥皂泡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）吹肥皂泡的技巧：（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 ①慢慢地”吹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快速地提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　 　③使劲吹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④“轻轻地”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A.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①②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B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①④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C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②③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0980" y="2385131"/>
            <a:ext cx="594143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6208" y="2283718"/>
            <a:ext cx="7291759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：这美丽的肥皂泡，轻轻地飞起，带着我的心愿飞向</a:t>
            </a:r>
            <a:r>
              <a:rPr lang="zh-CN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远方。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414" y="577446"/>
            <a:ext cx="775934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、实际生活中，你有没有吹过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肥皂泡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有什么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新发现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试着谈一谈自己的感受。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899593" y="1569173"/>
            <a:ext cx="608489" cy="1084905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皂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195737" y="156917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91881" y="156917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716017" y="156917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940153" y="15691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164288" y="1569173"/>
            <a:ext cx="834658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164289" y="1569174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940153" y="1569174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716017" y="1563638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419873" y="1563638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195737" y="1563638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899592" y="1568429"/>
            <a:ext cx="1029991" cy="1069337"/>
            <a:chOff x="2437" y="2032"/>
            <a:chExt cx="1245" cy="1245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545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4"/>
          <p:cNvSpPr txBox="1"/>
          <p:nvPr/>
        </p:nvSpPr>
        <p:spPr>
          <a:xfrm>
            <a:off x="984048" y="3267982"/>
            <a:ext cx="608489" cy="1084905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扯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2280192" y="3267982"/>
            <a:ext cx="999303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3576336" y="3267982"/>
            <a:ext cx="944527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4800472" y="326798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024608" y="3267982"/>
            <a:ext cx="935477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7248743" y="3267982"/>
            <a:ext cx="834658" cy="1084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>
          <a:xfrm>
            <a:off x="7248744" y="3267982"/>
            <a:ext cx="1029163" cy="1085656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4" name="组合 7"/>
          <p:cNvGrpSpPr/>
          <p:nvPr/>
        </p:nvGrpSpPr>
        <p:grpSpPr>
          <a:xfrm>
            <a:off x="6024608" y="3267982"/>
            <a:ext cx="1029163" cy="1085656"/>
            <a:chOff x="2437" y="2032"/>
            <a:chExt cx="1244" cy="1264"/>
          </a:xfrm>
        </p:grpSpPr>
        <p:sp>
          <p:nvSpPr>
            <p:cNvPr id="1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8" name="组合 7"/>
          <p:cNvGrpSpPr/>
          <p:nvPr/>
        </p:nvGrpSpPr>
        <p:grpSpPr>
          <a:xfrm>
            <a:off x="4800472" y="3262446"/>
            <a:ext cx="1029163" cy="1085656"/>
            <a:chOff x="2437" y="2032"/>
            <a:chExt cx="1244" cy="1264"/>
          </a:xfrm>
        </p:grpSpPr>
        <p:sp>
          <p:nvSpPr>
            <p:cNvPr id="1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3504328" y="3262446"/>
            <a:ext cx="1029163" cy="1085656"/>
            <a:chOff x="2437" y="2032"/>
            <a:chExt cx="1244" cy="1264"/>
          </a:xfrm>
        </p:grpSpPr>
        <p:sp>
          <p:nvSpPr>
            <p:cNvPr id="1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6" name="组合 7"/>
          <p:cNvGrpSpPr/>
          <p:nvPr/>
        </p:nvGrpSpPr>
        <p:grpSpPr>
          <a:xfrm>
            <a:off x="2280192" y="3262446"/>
            <a:ext cx="1029163" cy="1085656"/>
            <a:chOff x="2437" y="2032"/>
            <a:chExt cx="1244" cy="1264"/>
          </a:xfrm>
        </p:grpSpPr>
        <p:sp>
          <p:nvSpPr>
            <p:cNvPr id="1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0" name="组合 7"/>
          <p:cNvGrpSpPr/>
          <p:nvPr/>
        </p:nvGrpSpPr>
        <p:grpSpPr>
          <a:xfrm>
            <a:off x="984047" y="3267238"/>
            <a:ext cx="1029991" cy="1069337"/>
            <a:chOff x="2437" y="2032"/>
            <a:chExt cx="1245" cy="1245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827584" y="1079689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zào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láng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wǎn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ruò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tòu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jiāo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79984" y="2787774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chě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yǎng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chuàn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yuè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yīng</a:t>
            </a:r>
            <a:r>
              <a:rPr lang="en-US" altLang="zh-CN" sz="28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xī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1" grpId="0"/>
      <p:bldP spid="7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095" y="267613"/>
            <a:ext cx="2206044" cy="1773932"/>
          </a:xfrm>
          <a:prstGeom prst="rect">
            <a:avLst/>
          </a:prstGeom>
        </p:spPr>
      </p:pic>
      <p:sp>
        <p:nvSpPr>
          <p:cNvPr id="59" name="文本框 64"/>
          <p:cNvSpPr txBox="1"/>
          <p:nvPr/>
        </p:nvSpPr>
        <p:spPr>
          <a:xfrm>
            <a:off x="6527038" y="699662"/>
            <a:ext cx="1840601" cy="438574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algn="ctr"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线连接符 73"/>
          <p:cNvCxnSpPr/>
          <p:nvPr/>
        </p:nvCxnSpPr>
        <p:spPr>
          <a:xfrm flipV="1">
            <a:off x="6449026" y="1131709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754" y="2082757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75729" y="301052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697" y="2143165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082757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89930" y="257521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371223" y="1245292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32994" y="6275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3227620" y="1245292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979712" y="67000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723151" y="64439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630618" y="1245292"/>
            <a:ext cx="608489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75640" y="2575214"/>
            <a:ext cx="1840601" cy="438574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2629903" y="64439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516215" y="2575214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3203848" y="64439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162551" y="122046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1403648" y="67000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683568" y="124607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4147483" y="267613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658038" y="339501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741482" y="301052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97628" y="3007261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2019296" y="126685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262E-6 L 0.05851 0.513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5961E-6 L 0.31684 0.481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24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8831E-6 L 0.54965 0.477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83" y="238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8831E-6 L -0.06458 0.4912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2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5961E-6 L 0.17917 0.481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24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5961E-6 L 0.43142 0.481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24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9124E-6 L 0.84271 0.369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35" y="18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35668E-6 L 0.60468 0.477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6" y="238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9006E-6 L 0.62396 -0.0265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8" y="-1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53564E-6 L 0.32483 0.36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180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19006E-6 L -0.05711 0.3795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189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9006E-6 L -0.20903 0.4915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1" y="2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100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3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7"/>
            <a:ext cx="4104456" cy="135036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：白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皂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乔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28" y="2931790"/>
            <a:ext cx="1763051" cy="71558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67744" y="2931790"/>
            <a:ext cx="530531" cy="807905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越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" name="Picture 1" descr="C:\Users\Administrator\AppData\Roaming\Tencent\Users\56229019\QQ\WinTemp\RichOle\K7R7UXTK%3H@YWWT9LB]I4P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73" y="1275607"/>
            <a:ext cx="1979374" cy="133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56229019\QQ\WinTemp\RichOle\_DE@EH@(1RQ`]6RR76S9%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74" y="3080010"/>
            <a:ext cx="2479204" cy="60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AppData\Roaming\Tencent\Users\56229019\QQ\WinTemp\RichOle\8N%ZD]7Q28`(KX%D{O70$@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195" y="3080009"/>
            <a:ext cx="2457770" cy="56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835696" y="244862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873532" y="2349917"/>
            <a:ext cx="1420517" cy="166199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29330" y="1466653"/>
            <a:ext cx="1245290" cy="84253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tòu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2264" y="2518508"/>
            <a:ext cx="3420056" cy="1361903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：走出房门，景色秀丽。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256933" y="1605408"/>
            <a:ext cx="2970717" cy="75875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13690"/>
              <a:gd name="adj6" fmla="val -4759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“禾”宽而扁。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10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7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402844b1-4ae3-4ab1-b7ac-ffecd803b332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3596</Words>
  <Application>WPS 演示</Application>
  <PresentationFormat>全屏显示(16:9)</PresentationFormat>
  <Paragraphs>498</Paragraphs>
  <Slides>55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Arial</vt:lpstr>
      <vt:lpstr>宋体</vt:lpstr>
      <vt:lpstr>Wingdings</vt:lpstr>
      <vt:lpstr>Heiti SC Light</vt:lpstr>
      <vt:lpstr>微软雅黑</vt:lpstr>
      <vt:lpstr>楷体</vt:lpstr>
      <vt:lpstr>Kaiti SC</vt:lpstr>
      <vt:lpstr>Calibri</vt:lpstr>
      <vt:lpstr>汉语拼音</vt:lpstr>
      <vt:lpstr>黑体</vt:lpstr>
      <vt:lpstr>幼圆</vt:lpstr>
      <vt:lpstr>华文楷体</vt:lpstr>
      <vt:lpstr>Times New Roman</vt:lpstr>
      <vt:lpstr>Arial Unicode MS</vt:lpstr>
      <vt:lpstr>Xingkai SC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331</cp:revision>
  <dcterms:created xsi:type="dcterms:W3CDTF">2017-03-17T02:28:00Z</dcterms:created>
  <dcterms:modified xsi:type="dcterms:W3CDTF">2022-12-31T04:45:29Z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8299BEF724C94C9F9E9FE6E94CFE0DF3</vt:lpwstr>
  </property>
</Properties>
</file>