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sldIdLst>
    <p:sldId id="1279" r:id="rId3"/>
    <p:sldId id="1198" r:id="rId4"/>
    <p:sldId id="1199" r:id="rId6"/>
    <p:sldId id="1202" r:id="rId7"/>
    <p:sldId id="1206" r:id="rId8"/>
    <p:sldId id="1259" r:id="rId9"/>
    <p:sldId id="1210" r:id="rId10"/>
    <p:sldId id="1211" r:id="rId11"/>
    <p:sldId id="1213" r:id="rId12"/>
    <p:sldId id="1219" r:id="rId13"/>
    <p:sldId id="1260" r:id="rId14"/>
    <p:sldId id="1278" r:id="rId15"/>
    <p:sldId id="1271" r:id="rId16"/>
    <p:sldId id="1277" r:id="rId17"/>
    <p:sldId id="1276" r:id="rId18"/>
    <p:sldId id="1272" r:id="rId19"/>
    <p:sldId id="1273" r:id="rId20"/>
    <p:sldId id="1251" r:id="rId21"/>
    <p:sldId id="1252" r:id="rId22"/>
    <p:sldId id="1253" r:id="rId23"/>
    <p:sldId id="1280" r:id="rId24"/>
    <p:sldId id="1281" r:id="rId25"/>
    <p:sldId id="1282" r:id="rId26"/>
    <p:sldId id="1283" r:id="rId27"/>
  </p:sldIdLst>
  <p:sldSz cx="9144000" cy="5143500" type="screen16x9"/>
  <p:notesSz cx="6858000" cy="9144000"/>
  <p:embeddedFontLst>
    <p:embeddedFont>
      <p:font typeface="微软雅黑" panose="020B0503020204020204" charset="-122"/>
      <p:regular r:id="rId31"/>
    </p:embeddedFont>
    <p:embeddedFont>
      <p:font typeface="楷体" panose="02010609060101010101" pitchFamily="49" charset="-122"/>
      <p:regular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汉语拼音" panose="020B0604020202020204" pitchFamily="34" charset="0"/>
      <p:regular r:id="rId37"/>
    </p:embeddedFont>
    <p:embeddedFont>
      <p:font typeface="黑体" panose="02010609060101010101" pitchFamily="49" charset="-122"/>
      <p:regular r:id="rId38"/>
    </p:embeddedFont>
    <p:embeddedFont>
      <p:font typeface="幼圆" panose="02010509060101010101" pitchFamily="49" charset="-122"/>
      <p:regular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68" userDrawn="1">
          <p15:clr>
            <a:srgbClr val="A4A3A4"/>
          </p15:clr>
        </p15:guide>
        <p15:guide id="3" orient="horz" pos="1591" userDrawn="1">
          <p15:clr>
            <a:srgbClr val="A4A3A4"/>
          </p15:clr>
        </p15:guide>
        <p15:guide id="4" pos="29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B5FD1"/>
    <a:srgbClr val="211813"/>
    <a:srgbClr val="53B948"/>
    <a:srgbClr val="D2F5B9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3705" autoAdjust="0"/>
  </p:normalViewPr>
  <p:slideViewPr>
    <p:cSldViewPr>
      <p:cViewPr>
        <p:scale>
          <a:sx n="100" d="100"/>
          <a:sy n="100" d="100"/>
        </p:scale>
        <p:origin x="-672" y="-276"/>
      </p:cViewPr>
      <p:guideLst>
        <p:guide orient="horz" pos="2121"/>
        <p:guide pos="3868"/>
        <p:guide orient="horz" pos="1591"/>
        <p:guide pos="29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8" Type="http://schemas.openxmlformats.org/officeDocument/2006/relationships/theme" Target="../theme/theme1.xml"/><Relationship Id="rId47" Type="http://schemas.microsoft.com/office/2007/relationships/hdphoto" Target="../media/image3.wdp"/><Relationship Id="rId46" Type="http://schemas.openxmlformats.org/officeDocument/2006/relationships/image" Target="../media/image2.png"/><Relationship Id="rId45" Type="http://schemas.openxmlformats.org/officeDocument/2006/relationships/image" Target="../media/image1.png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/>
        </p:nvSpPr>
        <p:spPr>
          <a:xfrm>
            <a:off x="193237" y="92978"/>
            <a:ext cx="1247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21</a:t>
            </a:r>
            <a:r>
              <a:rPr kumimoji="1" lang="zh-CN" altLang="en-US" sz="1200" baseline="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我不能失信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2" name="AutoShape 2" descr="http://img.taopic.com/uploads/allimg/140311/235036-1403110R60867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AutoShape 4" descr="http://img.taopic.com/uploads/allimg/140311/235036-1403110R60867.jpg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34" t="70168" r="7193" b="6666"/>
          <a:stretch>
            <a:fillRect/>
          </a:stretch>
        </p:blipFill>
        <p:spPr bwMode="auto">
          <a:xfrm>
            <a:off x="0" y="3819524"/>
            <a:ext cx="9143999" cy="132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hyperlink" Target="&#19971;&#24425;-&#35838;&#25991;&#26391;&#35835;-21&#25105;&#19981;&#33021;&#22833;&#20449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71549"/>
            <a:ext cx="813690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孔子说：“人而无信，不知其可也。”一个人如果没有了诚信，不知道他还能做什么。同学们，你们在生活中有面临过关于诚信的两难选择吗？你们又是怎么做的呢？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3219822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今天，我们就去看看小时候的宋庆龄在是否守信之间是怎样选择的！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04" y="1635646"/>
            <a:ext cx="1306431" cy="1872208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9" y="411511"/>
            <a:ext cx="1931348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00436" y="1707654"/>
            <a:ext cx="6687988" cy="14311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默读课文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，说说宋庆龄遇到了一个怎样的选择？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08415" y="1551197"/>
            <a:ext cx="7183733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爸爸，我昨天和小珍约好了，今天他来我们家，我教她叠花篮。”宋庆龄说。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4422758" y="401296"/>
            <a:ext cx="2970717" cy="972108"/>
          </a:xfrm>
          <a:prstGeom prst="cloudCallout">
            <a:avLst>
              <a:gd name="adj1" fmla="val -103084"/>
              <a:gd name="adj2" fmla="val 9234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这句话是在什么情况下说的？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1024467" y="2787774"/>
            <a:ext cx="6967681" cy="124213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宋庆龄面临的选择是和小珍叠花篮与去伯伯家冲突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了，因此才跟爸爸说，不去朋友家了。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1245773"/>
            <a:ext cx="6030416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宋庆龄是怎么做的？从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哪些地方可以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看出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她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个守信的孩子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把能反映宋庆龄守信的语句找出来。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1334"/>
            <a:ext cx="1312725" cy="1881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599642"/>
            <a:ext cx="7075707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正当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爸爸拉起庆龄的手就要走的时候，庆龄又一次想到了小珍，连忙说——“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不行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不行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小珍来了会扑空的，那多不好啊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”庆龄边说边把手抽回来。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4710822" y="411510"/>
            <a:ext cx="2970717" cy="972108"/>
          </a:xfrm>
          <a:prstGeom prst="cloudCallout">
            <a:avLst>
              <a:gd name="adj1" fmla="val -32545"/>
              <a:gd name="adj2" fmla="val 17857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说明什么？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637161" y="3515551"/>
            <a:ext cx="394295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923843" y="3597864"/>
            <a:ext cx="1026248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5112130" y="3597864"/>
            <a:ext cx="1620391" cy="918102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124670" y="3597864"/>
            <a:ext cx="2322560" cy="9181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说明宋庆龄态度很坚决！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62753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爸爸劝说后：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7613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“不，妈妈。如果我忘记了这件事，明天可以向她道歉，可是我并没有忘记，我不能失信啊！”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62753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妈妈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劝说后：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1159901" y="2571750"/>
            <a:ext cx="6552728" cy="1584176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话中可以看出，宋庆龄是一个非常诚实，守信的人，自己没有忘记并且记住的事情，是一定会信守承诺的。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4710822" y="411510"/>
            <a:ext cx="2970717" cy="972108"/>
          </a:xfrm>
          <a:prstGeom prst="cloudCallout">
            <a:avLst>
              <a:gd name="adj1" fmla="val -27095"/>
              <a:gd name="adj2" fmla="val 5315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怎样理解宋庆龄的话？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26089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再读课文最后一段，联系生活实际，说说宋庆龄为什么这么做？你是怎么理解宋庆龄的话的？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82867"/>
            <a:ext cx="1296144" cy="18574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49" r="8259"/>
          <a:stretch>
            <a:fillRect/>
          </a:stretch>
        </p:blipFill>
        <p:spPr>
          <a:xfrm>
            <a:off x="6619873" y="1374990"/>
            <a:ext cx="1408509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6" r="-483" b="-3657"/>
          <a:stretch>
            <a:fillRect/>
          </a:stretch>
        </p:blipFill>
        <p:spPr>
          <a:xfrm>
            <a:off x="1475656" y="2512182"/>
            <a:ext cx="7281936" cy="5687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6" r="7448" b="-3657"/>
          <a:stretch>
            <a:fillRect/>
          </a:stretch>
        </p:blipFill>
        <p:spPr>
          <a:xfrm>
            <a:off x="1344365" y="1923678"/>
            <a:ext cx="6712567" cy="5687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9114" y="1221599"/>
            <a:ext cx="7453798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心疼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地说：“我的女儿一个人在家，该多没意思啊！”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庆龄仰起脸回答道：“一个人在家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是很没劲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可是，我并不后悔，因为我并没有失信。”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4301935" y="265349"/>
            <a:ext cx="3618873" cy="972108"/>
          </a:xfrm>
          <a:prstGeom prst="cloudCallout">
            <a:avLst>
              <a:gd name="adj1" fmla="val 16147"/>
              <a:gd name="adj2" fmla="val 10410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你认为宋庆龄的做法对吗？为什么？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1058178" y="2985481"/>
            <a:ext cx="6967681" cy="156617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</a:t>
            </a:r>
            <a:r>
              <a:rPr lang="zh-CN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的做法是对的，她是在坚持正确的做法，不能因为一些诱惑或原因，而失去自己的初衷，正确的事情，我们要坚持，</a:t>
            </a:r>
            <a:r>
              <a:rPr lang="zh-CN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</a:t>
            </a:r>
            <a:r>
              <a:rPr lang="zh-CN" altLang="en-US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zh-CN" sz="21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问心无愧</a:t>
            </a:r>
            <a:r>
              <a:rPr lang="zh-CN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，坦坦荡荡。</a:t>
            </a:r>
            <a:endParaRPr lang="zh-CN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954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：学完课文，你觉得宋庆龄为了守约放弃出行值不值得？如果你遇到这种情况，你会怎么做？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双波形 3"/>
          <p:cNvSpPr/>
          <p:nvPr/>
        </p:nvSpPr>
        <p:spPr>
          <a:xfrm>
            <a:off x="683568" y="2499742"/>
            <a:ext cx="7848872" cy="1440160"/>
          </a:xfrm>
          <a:prstGeom prst="doubleWav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我认为宋庆龄为了守约放弃出行是值得的，因为诚实守信是一个人应有的道德水平，如果我遇到这种情况，我也会像宋庆龄一样去做。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30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73" tIns="34286" rIns="68573" bIns="3428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1"/>
            <a:ext cx="2219380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9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027109" y="1028234"/>
            <a:ext cx="6065171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zh-CN" dirty="0" smtClean="0"/>
              <a:t>童年的水墨画</a:t>
            </a:r>
            <a:endParaRPr lang="zh-CN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29103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5" name="右大括号 14"/>
          <p:cNvSpPr/>
          <p:nvPr/>
        </p:nvSpPr>
        <p:spPr>
          <a:xfrm flipH="1">
            <a:off x="1854361" y="1441116"/>
            <a:ext cx="353282" cy="21579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 rot="10800000" flipV="1">
            <a:off x="2327422" y="3021948"/>
            <a:ext cx="3216812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没有后悔  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 rot="10800000" flipV="1">
            <a:off x="1373815" y="1677534"/>
            <a:ext cx="480546" cy="16850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我不能失信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03452" y="1522525"/>
            <a:ext cx="322870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宋庆龄一家要去朋友家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3453" y="2323865"/>
            <a:ext cx="384674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宋庆龄很想去，但有约在先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5894394" y="1522525"/>
            <a:ext cx="378091" cy="2157912"/>
          </a:xfrm>
          <a:prstGeom prst="rightBrace">
            <a:avLst>
              <a:gd name="adj1" fmla="val 8333"/>
              <a:gd name="adj2" fmla="val 512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0800000" flipV="1">
            <a:off x="6272485" y="1862197"/>
            <a:ext cx="480546" cy="1361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诚实守信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P spid="4" grpId="0"/>
      <p:bldP spid="5" grpId="0"/>
      <p:bldP spid="6" grpId="0"/>
      <p:bldP spid="12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131590"/>
            <a:ext cx="7183733" cy="3199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课文讲了一个星期天，宋耀如一家准备到朋友家去，二女儿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也想去。她突然想起今天上午要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，爸爸妈妈都劝她</a:t>
            </a: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，但她为了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还是留了下来，履行了自己的诺言。</a:t>
            </a:r>
            <a:endParaRPr lang="zh-CN" altLang="zh-CN" sz="28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9512" y="411510"/>
            <a:ext cx="2481672" cy="561692"/>
            <a:chOff x="179512" y="411510"/>
            <a:chExt cx="2481672" cy="561692"/>
          </a:xfrm>
        </p:grpSpPr>
        <p:sp>
          <p:nvSpPr>
            <p:cNvPr id="6" name="文本框 14"/>
            <p:cNvSpPr txBox="1"/>
            <p:nvPr/>
          </p:nvSpPr>
          <p:spPr>
            <a:xfrm>
              <a:off x="624427" y="411510"/>
              <a:ext cx="2036757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主题概括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64187"/>
              <a:ext cx="366860" cy="456338"/>
            </a:xfrm>
            <a:prstGeom prst="rect">
              <a:avLst/>
            </a:prstGeom>
          </p:spPr>
        </p:pic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923741" y="1855597"/>
            <a:ext cx="1800387" cy="5001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宋庆龄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9759" y="2503669"/>
            <a:ext cx="2700393" cy="5001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教小珍叠花篮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63689" y="3151741"/>
            <a:ext cx="1944215" cy="5001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改天再教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20072" y="3151741"/>
            <a:ext cx="1224136" cy="5001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守信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8"/>
            <a:ext cx="9144000" cy="515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2" y="110687"/>
            <a:ext cx="1646586" cy="276991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语文   三年级    下</a:t>
            </a:r>
            <a:r>
              <a:rPr kumimoji="1" lang="zh-CN" altLang="en-US" sz="1200" b="1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161282" y="1398049"/>
            <a:ext cx="5022874" cy="854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21 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我不能失信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977943"/>
            <a:ext cx="7309360" cy="3493192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关于守信的名言警句：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人而无信，不知其可也。 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——孔子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走正直诚实的生活道路，定会有一个问心无愧的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归宿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高尔基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en-US" altLang="zh-CN" sz="27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信诚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则大信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立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韩非子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老老实实最能打动人心。 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——莎士比亚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人背信则名不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达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刘向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9" y="411511"/>
            <a:ext cx="1931348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55481" y="1990287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9" y="411511"/>
            <a:ext cx="1931348" cy="56168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17987" y="2002451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918233" y="2002451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942" y="987574"/>
            <a:ext cx="7935957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一、选字填空。</a:t>
            </a:r>
            <a:endParaRPr lang="zh-CN" altLang="zh-CN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耀 要 药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闪（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）品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只（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盼 畔 判 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湖（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企（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）断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歉 欠 纤</a:t>
            </a: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）钱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）夫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道（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776064" y="2883623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5328182" y="2883622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6759073" y="2878971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判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2483581" y="3724741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4517987" y="3724740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纤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6923192" y="3724740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6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5900" y="671387"/>
            <a:ext cx="6678751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二、用线把下面的词语恰当的连起来</a:t>
            </a: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962878" y="1347614"/>
            <a:ext cx="8217634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尖尖的          眼睛                   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红红的          嘴巴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   耐心地          孩子  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守信用的        等待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745308" y="1819037"/>
            <a:ext cx="1998482" cy="6627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2745308" y="1819037"/>
            <a:ext cx="1998482" cy="654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745308" y="3183914"/>
            <a:ext cx="1998482" cy="6627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3073748" y="3183914"/>
            <a:ext cx="1670042" cy="6627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2997" y="411511"/>
            <a:ext cx="7236596" cy="256224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三</a:t>
            </a:r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、我能把下面的话补充完整。</a:t>
            </a:r>
            <a:endParaRPr lang="zh-CN" altLang="zh-CN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宋庆龄是</a:t>
            </a:r>
            <a:r>
              <a:rPr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可是我没有忘记，我</a:t>
            </a:r>
            <a:r>
              <a:rPr lang="en-US" altLang="zh-CN" sz="27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啊！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583" y="1491630"/>
            <a:ext cx="462856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守信用的孩子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3908" y="2279767"/>
            <a:ext cx="172841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不能失信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7544" y="555526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四、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联系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生活实际，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说说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你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“一个人在家是很没劲，可是，我并不后悔，因为我并没有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失信”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这句话的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理解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100" y="2211710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示例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中，我和朋友之间也会一些约定，也会有不能及时履行约定的事情发生，自己会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坚守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承诺的人，不管对方能不能及时履行约定，要做个“说到做到”的人。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Administrator\AppData\Roaming\Tencent\Users\56229019\QQ\WinTemp\RichOle\PKIMTR@HMMMKDK]F_E[[$}O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35492"/>
            <a:ext cx="3600400" cy="327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804480"/>
            <a:ext cx="45365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宋庆龄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（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1893-1981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）中华人民共和国领导人，爱国主义、民主主义、国际主义、共产主义战士。广东文昌（今属海南）人，生于上海。是孙中山先生的夫人。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6762014" y="1851536"/>
            <a:ext cx="128605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望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4293547" y="1876769"/>
            <a:ext cx="1952857" cy="68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龄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7836" y="1848596"/>
            <a:ext cx="241134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照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耀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5958574" y="3309526"/>
            <a:ext cx="1393222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歉</a:t>
            </a:r>
            <a:r>
              <a:rPr kumimoji="1"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835048" y="3330962"/>
            <a:ext cx="2177971" cy="68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叠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花篮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69073" y="1404397"/>
            <a:ext cx="1324819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yào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8715" y="1388992"/>
            <a:ext cx="968347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qìng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08366" y="1358590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pàn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79768" y="2852983"/>
            <a:ext cx="203624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sz="30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 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dié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46404" y="2836965"/>
            <a:ext cx="128593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qiàn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05295" y="1510576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24285" y="1582624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52" name="矩形 51"/>
          <p:cNvSpPr/>
          <p:nvPr/>
        </p:nvSpPr>
        <p:spPr>
          <a:xfrm>
            <a:off x="525663" y="1582624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>
            <a:hlinkClick r:id="rId1" action="ppaction://hlinkfile"/>
          </p:cNvPr>
          <p:cNvSpPr txBox="1"/>
          <p:nvPr/>
        </p:nvSpPr>
        <p:spPr>
          <a:xfrm>
            <a:off x="653668" y="422325"/>
            <a:ext cx="4033837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2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2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4" grpId="0"/>
      <p:bldP spid="24" grpId="1"/>
      <p:bldP spid="26" grpId="0"/>
      <p:bldP spid="26" grpId="1"/>
      <p:bldP spid="29" grpId="0"/>
      <p:bldP spid="2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555646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3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275607"/>
            <a:ext cx="7493416" cy="99257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lvl="0"/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加一加：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广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兼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欠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歉 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6" y="2843884"/>
            <a:ext cx="7328451" cy="530907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lvl="0"/>
            <a:r>
              <a:rPr lang="zh-CN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猜谜语：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“鸦背夕阳红”谜底是“耀”。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02590023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rcRect b="6291"/>
          <a:stretch>
            <a:fillRect/>
          </a:stretch>
        </p:blipFill>
        <p:spPr>
          <a:xfrm>
            <a:off x="6147294" y="1878809"/>
            <a:ext cx="2792617" cy="1884045"/>
          </a:xfrm>
          <a:prstGeom prst="rect">
            <a:avLst/>
          </a:prstGeom>
        </p:spPr>
      </p:pic>
      <p:pic>
        <p:nvPicPr>
          <p:cNvPr id="3" name="图片 2" descr="59e696d49508f_610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054" y="1080135"/>
            <a:ext cx="1584691" cy="1584484"/>
          </a:xfrm>
          <a:prstGeom prst="rect">
            <a:avLst/>
          </a:prstGeom>
        </p:spPr>
      </p:pic>
      <p:pic>
        <p:nvPicPr>
          <p:cNvPr id="4" name="图片 3" descr="59e696d49508f_610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248" y="2998471"/>
            <a:ext cx="1593264" cy="1593056"/>
          </a:xfrm>
          <a:prstGeom prst="rect">
            <a:avLst/>
          </a:prstGeom>
        </p:spPr>
      </p:pic>
      <p:pic>
        <p:nvPicPr>
          <p:cNvPr id="5" name="图片 4" descr="59e696d49508f_610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1453" y="2982761"/>
            <a:ext cx="1608983" cy="1608773"/>
          </a:xfrm>
          <a:prstGeom prst="rect">
            <a:avLst/>
          </a:prstGeom>
        </p:spPr>
      </p:pic>
      <p:pic>
        <p:nvPicPr>
          <p:cNvPr id="6" name="图片 5" descr="59e696d49508f_610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0435" y="1887863"/>
            <a:ext cx="1637084" cy="1636871"/>
          </a:xfrm>
          <a:prstGeom prst="rect">
            <a:avLst/>
          </a:prstGeom>
        </p:spPr>
      </p:pic>
      <p:pic>
        <p:nvPicPr>
          <p:cNvPr id="7" name="图片 6" descr="59e696d49508f_610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5721" y="1138721"/>
            <a:ext cx="1616603" cy="1616393"/>
          </a:xfrm>
          <a:prstGeom prst="rect">
            <a:avLst/>
          </a:prstGeom>
        </p:spPr>
      </p:pic>
      <p:sp>
        <p:nvSpPr>
          <p:cNvPr id="8" name="TextBox 23"/>
          <p:cNvSpPr txBox="1"/>
          <p:nvPr/>
        </p:nvSpPr>
        <p:spPr>
          <a:xfrm>
            <a:off x="673267" y="3287273"/>
            <a:ext cx="882607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endParaRPr lang="zh-CN" altLang="en-US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23"/>
          <p:cNvSpPr txBox="1"/>
          <p:nvPr/>
        </p:nvSpPr>
        <p:spPr>
          <a:xfrm>
            <a:off x="2312971" y="1311599"/>
            <a:ext cx="702084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endParaRPr lang="zh-CN" altLang="en-US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4064856" y="2088362"/>
            <a:ext cx="882607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叠</a:t>
            </a:r>
            <a:endParaRPr lang="zh-CN" altLang="en-US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2444920" y="3275178"/>
            <a:ext cx="642069" cy="577066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endParaRPr lang="zh-CN" altLang="en-US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602059" y="1266349"/>
            <a:ext cx="512512" cy="530900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耀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514781" y="1646395"/>
            <a:ext cx="1004067" cy="831056"/>
            <a:chOff x="4539" y="3629"/>
            <a:chExt cx="2108" cy="1745"/>
          </a:xfrm>
        </p:grpSpPr>
        <p:pic>
          <p:nvPicPr>
            <p:cNvPr id="14" name="图片 13" descr="3b87e950352ac65cea7c085bf0f2b21193138a9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086" b="10171"/>
            <a:stretch>
              <a:fillRect/>
            </a:stretch>
          </p:blipFill>
          <p:spPr>
            <a:xfrm>
              <a:off x="4539" y="3629"/>
              <a:ext cx="2108" cy="1745"/>
            </a:xfrm>
            <a:prstGeom prst="rect">
              <a:avLst/>
            </a:prstGeom>
          </p:spPr>
        </p:pic>
        <p:sp>
          <p:nvSpPr>
            <p:cNvPr id="15" name="TextBox 23"/>
            <p:cNvSpPr txBox="1"/>
            <p:nvPr/>
          </p:nvSpPr>
          <p:spPr>
            <a:xfrm>
              <a:off x="5055" y="4089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祝</a:t>
              </a:r>
              <a:endPara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28359" y="2265045"/>
            <a:ext cx="1025976" cy="849154"/>
            <a:chOff x="4730" y="7569"/>
            <a:chExt cx="2154" cy="1783"/>
          </a:xfrm>
        </p:grpSpPr>
        <p:pic>
          <p:nvPicPr>
            <p:cNvPr id="17" name="图片 16" descr="3b87e950352ac65cea7c085bf0f2b21193138a9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086" b="10171"/>
            <a:stretch>
              <a:fillRect/>
            </a:stretch>
          </p:blipFill>
          <p:spPr>
            <a:xfrm>
              <a:off x="4730" y="7569"/>
              <a:ext cx="2154" cy="1783"/>
            </a:xfrm>
            <a:prstGeom prst="rect">
              <a:avLst/>
            </a:prstGeom>
          </p:spPr>
        </p:pic>
        <p:sp>
          <p:nvSpPr>
            <p:cNvPr id="18" name="TextBox 23"/>
            <p:cNvSpPr txBox="1"/>
            <p:nvPr/>
          </p:nvSpPr>
          <p:spPr>
            <a:xfrm>
              <a:off x="5269" y="8087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歉</a:t>
              </a:r>
              <a:endPara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19898" y="1796416"/>
            <a:ext cx="979297" cy="810578"/>
            <a:chOff x="1119" y="6768"/>
            <a:chExt cx="2056" cy="1702"/>
          </a:xfrm>
        </p:grpSpPr>
        <p:pic>
          <p:nvPicPr>
            <p:cNvPr id="20" name="图片 19" descr="3b87e950352ac65cea7c085bf0f2b21193138a9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086" b="10171"/>
            <a:stretch>
              <a:fillRect/>
            </a:stretch>
          </p:blipFill>
          <p:spPr>
            <a:xfrm>
              <a:off x="1119" y="6768"/>
              <a:ext cx="2056" cy="1702"/>
            </a:xfrm>
            <a:prstGeom prst="rect">
              <a:avLst/>
            </a:prstGeom>
          </p:spPr>
        </p:pic>
        <p:sp>
          <p:nvSpPr>
            <p:cNvPr id="21" name="TextBox 23"/>
            <p:cNvSpPr txBox="1"/>
            <p:nvPr/>
          </p:nvSpPr>
          <p:spPr>
            <a:xfrm>
              <a:off x="1610" y="7137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望</a:t>
              </a:r>
              <a:endPara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97601" y="2236952"/>
            <a:ext cx="972152" cy="804863"/>
            <a:chOff x="8112" y="5202"/>
            <a:chExt cx="2041" cy="1690"/>
          </a:xfrm>
        </p:grpSpPr>
        <p:pic>
          <p:nvPicPr>
            <p:cNvPr id="23" name="图片 22" descr="3b87e950352ac65cea7c085bf0f2b21193138a9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086" b="10171"/>
            <a:stretch>
              <a:fillRect/>
            </a:stretch>
          </p:blipFill>
          <p:spPr>
            <a:xfrm>
              <a:off x="8112" y="5202"/>
              <a:ext cx="2041" cy="169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95" y="5655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rtl="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</a:t>
              </a:r>
              <a:endPara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49825" y="1685930"/>
            <a:ext cx="972152" cy="804863"/>
            <a:chOff x="8112" y="5202"/>
            <a:chExt cx="2041" cy="1690"/>
          </a:xfrm>
        </p:grpSpPr>
        <p:pic>
          <p:nvPicPr>
            <p:cNvPr id="27" name="图片 26" descr="3b87e950352ac65cea7c085bf0f2b21193138a9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086" b="10171"/>
            <a:stretch>
              <a:fillRect/>
            </a:stretch>
          </p:blipFill>
          <p:spPr>
            <a:xfrm>
              <a:off x="8112" y="5202"/>
              <a:ext cx="2041" cy="169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8595" y="5655"/>
              <a:ext cx="1076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眼</a:t>
              </a:r>
              <a:endPara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387260" y="501625"/>
            <a:ext cx="2426130" cy="575945"/>
            <a:chOff x="3387260" y="501625"/>
            <a:chExt cx="2426130" cy="575945"/>
          </a:xfrm>
        </p:grpSpPr>
        <p:grpSp>
          <p:nvGrpSpPr>
            <p:cNvPr id="30" name="组合 29"/>
            <p:cNvGrpSpPr/>
            <p:nvPr/>
          </p:nvGrpSpPr>
          <p:grpSpPr>
            <a:xfrm>
              <a:off x="3387260" y="573514"/>
              <a:ext cx="456833" cy="456366"/>
              <a:chOff x="631825" y="5181600"/>
              <a:chExt cx="1554163" cy="1552575"/>
            </a:xfrm>
          </p:grpSpPr>
          <p:sp>
            <p:nvSpPr>
              <p:cNvPr id="32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TextBox 11"/>
            <p:cNvSpPr txBox="1">
              <a:spLocks noChangeArrowheads="1"/>
            </p:cNvSpPr>
            <p:nvPr/>
          </p:nvSpPr>
          <p:spPr bwMode="auto">
            <a:xfrm>
              <a:off x="3876705" y="501625"/>
              <a:ext cx="1936685" cy="575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5 0.10347 L -0.71131 0.387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0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89415 0.015185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1846 0.260648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78028 0.052500 " pathEditMode="relative" ptsTypes="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9557E-6 1.48148E-6 L -0.65451 0.009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25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82217" y="641907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84" y="76075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1326" y="7579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30021" y="1433673"/>
            <a:ext cx="3453947" cy="95409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失信：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违背协议或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诺言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，丧失信用。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2643758"/>
            <a:ext cx="3530314" cy="954099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做人要讲诚信，不能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9" name="Picture 1" descr="C:\Users\Administrator\AppData\Roaming\Tencent\Users\56229019\QQ\WinTemp\RichOle\NTCTWN70KB)5TL9~W@BO@6J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22752"/>
            <a:ext cx="3597191" cy="276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58554" y="915566"/>
            <a:ext cx="4141438" cy="181587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道歉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为不适当或有危害的言行承认不是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承认使人委屈或对人无礼，同时表示遗憾。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2859782"/>
            <a:ext cx="4155179" cy="954099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你把同学撞倒了，你要去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3" name="Picture 1" descr="C:\Users\Administrator\AppData\Roaming\Tencent\Users\56229019\QQ\WinTemp\RichOle\W]B(%BOF9)$Q4CP)[DCS%AP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597" y="981961"/>
            <a:ext cx="3294795" cy="284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146823" y="1131590"/>
            <a:ext cx="8213805" cy="573034"/>
          </a:xfrm>
          <a:prstGeom prst="rect">
            <a:avLst/>
          </a:prstGeom>
          <a:noFill/>
        </p:spPr>
        <p:txBody>
          <a:bodyPr wrap="square" lIns="91431" tIns="45716" rIns="91431" bIns="45716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自由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朗读课文，说一说课文主要讲了一件什么事？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9"/>
            <a:ext cx="2147372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6"/>
            <a:ext cx="366860" cy="45633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8845" y="1923678"/>
            <a:ext cx="8663635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讲一个星期天，宋耀如一家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到一位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家去，二女儿宋庆龄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。她突然想起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今天上午（               ）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，爸爸妈妈都劝她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但她为了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还是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  )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，履行了自己的诺言。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78460" y="1942986"/>
            <a:ext cx="83110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准备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66692" y="1942986"/>
            <a:ext cx="83110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69205" y="2479432"/>
            <a:ext cx="152369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也很想去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4869" y="3003798"/>
            <a:ext cx="345683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要教小珍学叠花篮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10009" y="2964180"/>
            <a:ext cx="152369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改天再教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13021" y="3507854"/>
            <a:ext cx="83110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守信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45713" y="3507854"/>
            <a:ext cx="152369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留了下来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KSO_WPP_MARK_KEY" val="80c63cbb-3653-4e0b-9824-139f66eece97"/>
  <p:tag name="COMMONDATA" val="eyJoZGlkIjoiMDUzMmRhYzhkNzM3Y2ZlODExZjhhYzliMDJjYzA0ZGIifQ==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WPS 演示</Application>
  <PresentationFormat>全屏显示(16:9)</PresentationFormat>
  <Paragraphs>210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Heiti SC Light</vt:lpstr>
      <vt:lpstr>微软雅黑</vt:lpstr>
      <vt:lpstr>楷体</vt:lpstr>
      <vt:lpstr>Kaiti SC</vt:lpstr>
      <vt:lpstr>Calibri</vt:lpstr>
      <vt:lpstr>汉语拼音</vt:lpstr>
      <vt:lpstr>黑体</vt:lpstr>
      <vt:lpstr>幼圆</vt:lpstr>
      <vt:lpstr>Times New Roman</vt:lpstr>
      <vt:lpstr>Arial Unicode MS</vt:lpstr>
      <vt:lpstr>Xingkai SC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331</cp:revision>
  <dcterms:created xsi:type="dcterms:W3CDTF">2017-03-17T02:28:00Z</dcterms:created>
  <dcterms:modified xsi:type="dcterms:W3CDTF">2022-12-31T06:22:21Z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40C78DB18C0B48099C115AEFAD78BD52</vt:lpwstr>
  </property>
</Properties>
</file>