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1003" r:id="rId3"/>
    <p:sldId id="634" r:id="rId5"/>
    <p:sldId id="1001" r:id="rId6"/>
    <p:sldId id="1077" r:id="rId7"/>
    <p:sldId id="1193" r:id="rId8"/>
    <p:sldId id="748" r:id="rId9"/>
    <p:sldId id="586" r:id="rId10"/>
    <p:sldId id="1006" r:id="rId11"/>
    <p:sldId id="1080" r:id="rId12"/>
    <p:sldId id="1013" r:id="rId13"/>
    <p:sldId id="1284" r:id="rId14"/>
    <p:sldId id="1286" r:id="rId15"/>
    <p:sldId id="1287" r:id="rId16"/>
    <p:sldId id="1288" r:id="rId17"/>
    <p:sldId id="1123" r:id="rId18"/>
    <p:sldId id="1245" r:id="rId19"/>
    <p:sldId id="928" r:id="rId20"/>
    <p:sldId id="1093" r:id="rId21"/>
    <p:sldId id="1094" r:id="rId22"/>
    <p:sldId id="1095" r:id="rId23"/>
    <p:sldId id="1096" r:id="rId24"/>
    <p:sldId id="1097" r:id="rId25"/>
    <p:sldId id="1285" r:id="rId26"/>
    <p:sldId id="1121" r:id="rId27"/>
    <p:sldId id="1120" r:id="rId28"/>
    <p:sldId id="1099" r:id="rId29"/>
    <p:sldId id="1098" r:id="rId30"/>
    <p:sldId id="1100" r:id="rId31"/>
    <p:sldId id="1104" r:id="rId32"/>
    <p:sldId id="1106" r:id="rId33"/>
    <p:sldId id="1105" r:id="rId34"/>
    <p:sldId id="1108" r:id="rId35"/>
    <p:sldId id="1082" r:id="rId36"/>
    <p:sldId id="1109" r:id="rId37"/>
    <p:sldId id="1110" r:id="rId38"/>
    <p:sldId id="1111" r:id="rId39"/>
    <p:sldId id="1187" r:id="rId40"/>
    <p:sldId id="1061" r:id="rId41"/>
    <p:sldId id="1114" r:id="rId42"/>
    <p:sldId id="1115" r:id="rId43"/>
    <p:sldId id="1289" r:id="rId44"/>
    <p:sldId id="1290" r:id="rId4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1"/>
    </p:embeddedFont>
    <p:embeddedFont>
      <p:font typeface="微软雅黑" panose="020B0503020204020204" charset="-122"/>
      <p:regular r:id="rId52"/>
    </p:embeddedFont>
    <p:embeddedFont>
      <p:font typeface="楷体" panose="02010609060101010101" pitchFamily="49" charset="-122"/>
      <p:regular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幼圆" panose="02010509060101010101" pitchFamily="49" charset="-122"/>
      <p:regular r:id="rId58"/>
    </p:embeddedFont>
    <p:embeddedFont>
      <p:font typeface="汉语拼音" panose="020B0604020202020204" pitchFamily="34" charset="0"/>
      <p:regular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6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FF"/>
    <a:srgbClr val="0066FF"/>
    <a:srgbClr val="00B050"/>
    <a:srgbClr val="A38302"/>
    <a:srgbClr val="FEFCDE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750" y="-294"/>
      </p:cViewPr>
      <p:guideLst>
        <p:guide orient="horz" pos="307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2"/>
        <p:guide pos="226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gs" Target="tags/tag1.xml"/><Relationship Id="rId6" Type="http://schemas.openxmlformats.org/officeDocument/2006/relationships/slide" Target="slides/slide3.xml"/><Relationship Id="rId59" Type="http://schemas.openxmlformats.org/officeDocument/2006/relationships/font" Target="fonts/font9.fntdata"/><Relationship Id="rId58" Type="http://schemas.openxmlformats.org/officeDocument/2006/relationships/font" Target="fonts/font8.fntdata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commentAuthors" Target="commentAuthors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087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22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16" b="6290"/>
          <a:stretch>
            <a:fillRect/>
          </a:stretch>
        </p:blipFill>
        <p:spPr bwMode="auto">
          <a:xfrm>
            <a:off x="0" y="4067175"/>
            <a:ext cx="9143999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2&#25105;&#20204;&#22855;&#22937;&#30340;&#19990;&#30028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hyperlink" Target="&#19971;&#24425;&#19977;&#19979;&#23383;&#35789;&#21548;&#20889;22&#25105;&#20204;&#22855;&#22937;&#30340;&#19990;&#30028;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hyperlink" Target="&#19977;&#19979;&#29983;&#23383;&#35270;&#39057;22&#25105;&#20204;&#22855;&#22937;&#30340;&#19990;&#30028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GIF"/><Relationship Id="rId1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9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6.jpe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hyperlink" Target="&#38142;&#25509;2&#65306;&#25151;&#27280;.pptx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hyperlink" Target="&#38142;&#25509;3&#65306;&#19977;&#26693;&#33337;.pptx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609873" y="2227054"/>
            <a:ext cx="466427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544278" y="2252286"/>
            <a:ext cx="1963814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35696" y="2224114"/>
            <a:ext cx="2411346" cy="68480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987824" y="3518763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776330" y="3475429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142368" y="3535358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15604" y="1768848"/>
            <a:ext cx="1381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chén</a:t>
            </a:r>
            <a:r>
              <a:rPr lang="en-US" altLang="zh-CN" sz="3000" b="1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3000" b="1" dirty="0" err="1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3916" y="1840856"/>
            <a:ext cx="121193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diāo</a:t>
            </a:r>
            <a:endParaRPr lang="en-US" altLang="en-US" sz="3000" b="1" dirty="0" err="1" smtClean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42890" y="1785516"/>
            <a:ext cx="111580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huàn</a:t>
            </a:r>
            <a:endParaRPr lang="en-US" altLang="en-US" sz="3000" b="1" dirty="0" smtClean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73458" y="2992984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huī</a:t>
            </a:r>
            <a:endParaRPr lang="en-US" altLang="en-US" sz="3000" b="1" dirty="0" err="1" smtClean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9592" y="3053151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 </a:t>
            </a:r>
            <a:r>
              <a:rPr lang="en-US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là</a:t>
            </a:r>
            <a:r>
              <a:rPr lang="en-US" sz="3000" b="1" dirty="0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 </a:t>
            </a:r>
            <a:r>
              <a:rPr lang="en-US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zhú</a:t>
            </a:r>
            <a:endParaRPr lang="zh-CN" altLang="en-US" sz="3000" b="1" dirty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60120" y="2993222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xín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b="1" dirty="0" err="1" smtClean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90616" y="2992984"/>
            <a:ext cx="12236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mán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b="1" dirty="0" err="1" smtClean="0"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509569" y="3475429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47852" y="227917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58229" y="356021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19904" y="351570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10092" y="351570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618298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69034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69034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843558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1025085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971295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910314"/>
            <a:ext cx="366860" cy="456339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3202245" y="3776241"/>
            <a:ext cx="216024" cy="28803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901924" y="3587716"/>
            <a:ext cx="360040" cy="504056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ea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33" y="439311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矩形 31">
            <a:hlinkClick r:id="rId6" action="ppaction://hlinksldjump"/>
          </p:cNvPr>
          <p:cNvSpPr/>
          <p:nvPr/>
        </p:nvSpPr>
        <p:spPr>
          <a:xfrm>
            <a:off x="288171" y="439311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395536" y="791295"/>
            <a:ext cx="8136904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本文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先总的介绍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“我们的世界是奇妙的”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，再具体描写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怎样奇妙，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怎样奇妙的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最后写世界上奇妙的事物是无穷的。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99592" y="2103001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992" y="1419622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1476" y="3651869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593" y="1275606"/>
            <a:ext cx="74026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你知道课文是从哪几个方面写天空和大地的吗？我们下节课来说一说吧！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683568" y="1181839"/>
            <a:ext cx="7704856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填上合适的词语。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28600" defTabSz="91440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286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）的故事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）的形状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）的天空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）的镜子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3147814"/>
            <a:ext cx="1440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  <a:endParaRPr lang="zh-CN" altLang="en-US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213970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奇怪</a:t>
            </a:r>
            <a:endParaRPr lang="zh-CN" altLang="en-US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314781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  <a:endParaRPr lang="zh-CN" altLang="en-US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213970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</a:t>
            </a:r>
            <a:endParaRPr lang="zh-CN" altLang="en-US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215" y="1431290"/>
            <a:ext cx="8454390" cy="24307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翩翩起舞”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“翩”读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piān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shān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诱人”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“诱 ”读</a:t>
            </a:r>
            <a:r>
              <a:rPr lang="en-US" altLang="zh-CN" sz="3200" b="1" dirty="0" err="1" smtClean="0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xiù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err="1" smtClean="0">
                <a:latin typeface="黑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yòu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3270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176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把下列词语和相应的解释连起来。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683568" y="1563638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雕饰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683568" y="221171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余晖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683568" y="3214188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圆润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067944" y="1491630"/>
            <a:ext cx="4824535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本文指樱桃表面光滑润泽。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139952" y="2343617"/>
            <a:ext cx="460851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用雕刻或雕塑进行装饰。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211960" y="3135705"/>
            <a:ext cx="3049567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傍晚的阳光。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763688" y="1923678"/>
            <a:ext cx="2160240" cy="15121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63688" y="2634466"/>
            <a:ext cx="2160240" cy="8999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763688" y="1923678"/>
            <a:ext cx="2250590" cy="7330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337935" y="3755494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64" y="1131590"/>
            <a:ext cx="1657995" cy="2376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1707654"/>
            <a:ext cx="5903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齐读第一自然段，想一想：这一段写了什么内容？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215" y="372745"/>
            <a:ext cx="2297430" cy="561340"/>
            <a:chOff x="372" y="1474"/>
            <a:chExt cx="3618" cy="884"/>
          </a:xfrm>
        </p:grpSpPr>
        <p:sp>
          <p:nvSpPr>
            <p:cNvPr id="6" name="文本框 14"/>
            <p:cNvSpPr txBox="1"/>
            <p:nvPr/>
          </p:nvSpPr>
          <p:spPr>
            <a:xfrm>
              <a:off x="950" y="1474"/>
              <a:ext cx="3041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" y="1557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2771" y="1307594"/>
            <a:ext cx="66392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这是一个奇妙的世界，一切看上去都是有生命的。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5854" y="1307212"/>
            <a:ext cx="2016224" cy="58477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36620" y="2941305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开篇点题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267744" y="1674924"/>
            <a:ext cx="6768752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自由读课文第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2-8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画出总起句。</a:t>
            </a:r>
            <a:b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98" y="1371961"/>
            <a:ext cx="1267583" cy="1816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1635646"/>
            <a:ext cx="8353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707654"/>
            <a:ext cx="43559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清晨，太阳升起，带来新的一天。开始，天空呈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粉红色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，慢慢地变成了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蔚蓝色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heavy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400" b="1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u="heavy" dirty="0" smtClean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大火球一样升起来了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2427734"/>
            <a:ext cx="3923928" cy="271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012160" y="483518"/>
            <a:ext cx="2232248" cy="1512168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日出颜色</a:t>
            </a:r>
            <a:endParaRPr lang="en-US" altLang="zh-CN" sz="3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奇妙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线形标注 1 8"/>
          <p:cNvSpPr/>
          <p:nvPr/>
        </p:nvSpPr>
        <p:spPr>
          <a:xfrm>
            <a:off x="1475656" y="3507854"/>
            <a:ext cx="1584176" cy="504056"/>
          </a:xfrm>
          <a:prstGeom prst="borderCallout1">
            <a:avLst>
              <a:gd name="adj1" fmla="val -10351"/>
              <a:gd name="adj2" fmla="val 10308"/>
              <a:gd name="adj3" fmla="val -64751"/>
              <a:gd name="adj4" fmla="val -19154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32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275856" y="2139702"/>
            <a:ext cx="252028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4355976" y="2067694"/>
            <a:ext cx="1440160" cy="14401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43558"/>
            <a:ext cx="360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有时，云彩在蓝色的天空中飞行，如同经过雕饰一样，呈现出各种奇妙的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，告诉我们许多奇妙故事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88" y="1707654"/>
            <a:ext cx="3275856" cy="235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716016" y="411510"/>
            <a:ext cx="1944216" cy="1296144"/>
          </a:xfrm>
          <a:prstGeom prst="rect">
            <a:avLst/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云彩形状奇妙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线形标注 1 6"/>
          <p:cNvSpPr/>
          <p:nvPr/>
        </p:nvSpPr>
        <p:spPr>
          <a:xfrm>
            <a:off x="2339752" y="2499742"/>
            <a:ext cx="3384376" cy="504056"/>
          </a:xfrm>
          <a:prstGeom prst="borderCallout1">
            <a:avLst>
              <a:gd name="adj1" fmla="val 48512"/>
              <a:gd name="adj2" fmla="val -1719"/>
              <a:gd name="adj3" fmla="val 30717"/>
              <a:gd name="adj4" fmla="val -1988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省略号是什么意思？</a:t>
            </a:r>
            <a:endParaRPr lang="zh-CN" altLang="en-US" sz="28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3291830"/>
            <a:ext cx="3672408" cy="1368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是指各种形状的云彩，让人产生的无数想象还有很多。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707904" y="915566"/>
            <a:ext cx="936104" cy="43204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539446" y="319780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1763582" y="3197805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027408" y="3197805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211854" y="319780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507998" y="3197805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36453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467438" y="3197061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1691574" y="3197061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2987718" y="3197061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211854" y="3197061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435990" y="3197061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4761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51520" y="35818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62256" y="39074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88511" y="42619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71889" y="451631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6700188" y="3196942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64"/>
          <p:cNvSpPr txBox="1"/>
          <p:nvPr/>
        </p:nvSpPr>
        <p:spPr>
          <a:xfrm>
            <a:off x="6700188" y="319694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7"/>
          <p:cNvGrpSpPr/>
          <p:nvPr/>
        </p:nvGrpSpPr>
        <p:grpSpPr>
          <a:xfrm>
            <a:off x="7960410" y="3214286"/>
            <a:ext cx="1029163" cy="1085656"/>
            <a:chOff x="2437" y="2032"/>
            <a:chExt cx="1244" cy="1264"/>
          </a:xfrm>
        </p:grpSpPr>
        <p:sp>
          <p:nvSpPr>
            <p:cNvPr id="1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5" name="文本框 64"/>
          <p:cNvSpPr txBox="1"/>
          <p:nvPr/>
        </p:nvSpPr>
        <p:spPr>
          <a:xfrm>
            <a:off x="7960410" y="321503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1830" y="843558"/>
            <a:ext cx="7756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chéng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huàn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là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zhú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yòu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rùn</a:t>
            </a:r>
            <a:endParaRPr lang="zh-CN" altLang="en-US" sz="2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95536" y="2673722"/>
            <a:ext cx="9217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chéng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máng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jiàn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pǔ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tōng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mó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xíng</a:t>
            </a:r>
            <a:endParaRPr lang="zh-CN" altLang="en-US" sz="2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6" grpId="0"/>
      <p:bldP spid="11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5" y="519076"/>
            <a:ext cx="1104039" cy="1582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688" y="771550"/>
            <a:ext cx="6102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你能想象出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云彩的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哪些形状？</a:t>
            </a:r>
            <a:b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1979712" y="1491630"/>
            <a:ext cx="5832648" cy="2448272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ea typeface="黑体" panose="02010609060101010101" pitchFamily="49" charset="-122"/>
              </a:rPr>
              <a:t>云彩有的像骏马在草原上奔驰，有的</a:t>
            </a:r>
            <a:r>
              <a:rPr lang="zh-CN" altLang="en-US" sz="28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ea typeface="黑体" panose="02010609060101010101" pitchFamily="49" charset="-122"/>
              </a:rPr>
              <a:t>像</a:t>
            </a:r>
            <a:r>
              <a:rPr lang="zh-CN" altLang="zh-CN" sz="28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ea typeface="黑体" panose="02010609060101010101" pitchFamily="49" charset="-122"/>
              </a:rPr>
              <a:t>羊在低头吃草………</a:t>
            </a:r>
            <a:endParaRPr lang="zh-CN" altLang="en-US" sz="2800" dirty="0">
              <a:solidFill>
                <a:srgbClr val="00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776" y="627534"/>
            <a:ext cx="457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当云彩变得又黑又重时，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就会噼噼啪啪地降落到大地上。</a:t>
            </a:r>
            <a:endParaRPr lang="zh-CN" altLang="en-US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雨后，我们会看到地上有许多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水洼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wavy" dirty="0" smtClean="0">
                <a:solidFill>
                  <a:srgbClr val="00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b="1" u="wavy" dirty="0" smtClean="0">
                <a:solidFill>
                  <a:srgbClr val="FF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u="wavy" dirty="0" smtClean="0">
                <a:solidFill>
                  <a:srgbClr val="00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有趣的镜子，映射着我们的脸。</a:t>
            </a:r>
            <a:endParaRPr lang="zh-CN" altLang="en-US" sz="2400" b="1" u="wavy" dirty="0">
              <a:solidFill>
                <a:srgbClr val="000000"/>
              </a:solidFill>
              <a:uFill>
                <a:solidFill>
                  <a:srgbClr val="FF00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62" name="Picture 2" descr="http://p1.qhimg.com/t018d6f30085c517aa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088" y="195486"/>
            <a:ext cx="2771800" cy="2211710"/>
          </a:xfrm>
          <a:prstGeom prst="rect">
            <a:avLst/>
          </a:prstGeom>
          <a:noFill/>
        </p:spPr>
      </p:pic>
      <p:pic>
        <p:nvPicPr>
          <p:cNvPr id="143364" name="Picture 4" descr="http://img.zcool.cn/community/01713f568b9bb26ac725bb5c161c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391333"/>
            <a:ext cx="2736304" cy="2283718"/>
          </a:xfrm>
          <a:prstGeom prst="rect">
            <a:avLst/>
          </a:prstGeom>
          <a:noFill/>
        </p:spPr>
      </p:pic>
      <p:sp>
        <p:nvSpPr>
          <p:cNvPr id="5" name="线形标注 2 4"/>
          <p:cNvSpPr/>
          <p:nvPr/>
        </p:nvSpPr>
        <p:spPr>
          <a:xfrm>
            <a:off x="6983760" y="221221"/>
            <a:ext cx="1152128" cy="1080120"/>
          </a:xfrm>
          <a:prstGeom prst="borderCallout2">
            <a:avLst>
              <a:gd name="adj1" fmla="val 68574"/>
              <a:gd name="adj2" fmla="val -8026"/>
              <a:gd name="adj3" fmla="val 71661"/>
              <a:gd name="adj4" fmla="val -20609"/>
              <a:gd name="adj5" fmla="val 54077"/>
              <a:gd name="adj6" fmla="val -45386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雨点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奇妙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6983760" y="2407196"/>
            <a:ext cx="1080120" cy="10801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8989"/>
              <a:gd name="adj6" fmla="val -32558"/>
            </a:avLst>
          </a:prstGeom>
          <a:solidFill>
            <a:schemeClr val="accent1"/>
          </a:solidFill>
          <a:ln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水洼奇妙</a:t>
            </a:r>
            <a:endParaRPr lang="zh-CN" altLang="en-US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 flipH="1">
            <a:off x="2411760" y="2355726"/>
            <a:ext cx="144016" cy="576064"/>
          </a:xfrm>
          <a:prstGeom prst="down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3075806"/>
            <a:ext cx="3240360" cy="1368152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800" dirty="0" smtClean="0">
                <a:solidFill>
                  <a:srgbClr val="FFFF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运用比喻的修辞，使水洼的样子更加具体形象。</a:t>
            </a: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9542"/>
            <a:ext cx="37799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一天结束了，落日的余晖不时变幻着颜色，</a:t>
            </a:r>
            <a:r>
              <a:rPr lang="zh-CN" altLang="en-US" sz="2400" b="1" dirty="0" smtClean="0">
                <a:solidFill>
                  <a:srgbClr val="000000"/>
                </a:solidFill>
                <a:uFill>
                  <a:solidFill>
                    <a:srgbClr val="FF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好像有谁在天空涂上了金色、红色和紫色。</a:t>
            </a:r>
            <a:endParaRPr lang="en-US" altLang="zh-CN" sz="2400" b="1" dirty="0" smtClean="0">
              <a:solidFill>
                <a:srgbClr val="000000"/>
              </a:solidFill>
              <a:uFill>
                <a:solidFill>
                  <a:srgbClr val="FF00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00FF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黑夜降临了，我们看见夜空中群星闪烁，就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千千万万支极小的蜡烛在发光。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69520" y="2463192"/>
            <a:ext cx="2555503" cy="187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8" name="Picture 2" descr="http://img.pconline.com.cn/images/upload/upc/tx/photoblog/1105/02/c0/7504426_7504426_1304273782125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9520" y="611386"/>
            <a:ext cx="2555776" cy="174133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915816" y="4083918"/>
            <a:ext cx="1224136" cy="50405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419872" y="3075806"/>
            <a:ext cx="288032" cy="936104"/>
          </a:xfrm>
          <a:prstGeom prst="straightConnector1">
            <a:avLst/>
          </a:prstGeom>
          <a:ln w="349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9664" y="2463738"/>
            <a:ext cx="1224136" cy="10801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星星奇妙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7392" y="611386"/>
            <a:ext cx="1152128" cy="1080120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落日奇妙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8116" y="987574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闪烁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4420" y="987574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闪耀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55526"/>
            <a:ext cx="136815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ea typeface="黑体" panose="02010609060101010101" pitchFamily="49" charset="-122"/>
              </a:rPr>
              <a:t>近义词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570950" y="1459632"/>
            <a:ext cx="1224136" cy="0"/>
          </a:xfrm>
          <a:prstGeom prst="straightConnector1">
            <a:avLst/>
          </a:prstGeom>
          <a:ln w="4762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75656" y="3651870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ea typeface="黑体" panose="02010609060101010101" pitchFamily="49" charset="-122"/>
              </a:rPr>
              <a:t>“闪耀”比“闪烁”</a:t>
            </a:r>
            <a:r>
              <a:rPr lang="zh-CN" altLang="en-US" sz="3600" dirty="0">
                <a:ea typeface="黑体" panose="02010609060101010101" pitchFamily="49" charset="-122"/>
              </a:rPr>
              <a:t>更</a:t>
            </a:r>
            <a:r>
              <a:rPr lang="zh-CN" altLang="en-US" sz="3600" dirty="0" smtClean="0">
                <a:ea typeface="黑体" panose="02010609060101010101" pitchFamily="49" charset="-122"/>
              </a:rPr>
              <a:t>刺眼。</a:t>
            </a:r>
            <a:endParaRPr lang="zh-CN" altLang="en-US" sz="3600" dirty="0">
              <a:ea typeface="黑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67404863940&amp;di=56bdec47d535c1f2b5e7f9d6d255bbed&amp;imgtype=0&amp;src=http%3A%2F%2F5b0988e595225.cdn.sohucs.com%2Fq_70%2Cc_zoom%2Cw_640%2Fimages%2F20180701%2F435e78de587e439f861367e2150b797e.gif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23677"/>
            <a:ext cx="2672994" cy="150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67404895156&amp;di=997e55fd0cadfc83d43c22718f6ebdff&amp;imgtype=0&amp;src=http%3A%2F%2Fmmbiz.qpic.cn%2Fmmbiz_gif%2F3YRibCe4gaZKb2d7Ovdiba2SHrDE2Q7C4z4tzCrfic5k2fcDeiczkeNhGPlfQkXsrv56JzCn6r8sQz0zcDblibAUqAQ%2F640%3Fwx_fmt%3D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182" y="1923678"/>
            <a:ext cx="2339746" cy="150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>
          <a:xfrm>
            <a:off x="539552" y="987574"/>
            <a:ext cx="8352928" cy="2313983"/>
            <a:chOff x="682268" y="1203601"/>
            <a:chExt cx="8146203" cy="289268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093116" y="360931"/>
              <a:ext cx="2892685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76235" y="483518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小讨论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：和原句对比读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，哪句话给你印象更为深刻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4860032" y="3166692"/>
            <a:ext cx="2555777" cy="1269588"/>
            <a:chOff x="8688454" y="2056196"/>
            <a:chExt cx="1043608" cy="549508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3214" y="2111148"/>
              <a:ext cx="852694" cy="439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运用比喻，句式整齐，突出事物特点。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07602" y="1401759"/>
            <a:ext cx="29168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太阳升起来了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群星在发光。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4008" y="1242378"/>
            <a:ext cx="39604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大火球一样升起来了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群星像千千万万支极小的蜡烛在发光。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11510"/>
            <a:ext cx="3480440" cy="641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1203598"/>
            <a:ext cx="71881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大火球一样升起来了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千千万万支极小的蜡烛在发光。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571750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猎狗像箭一样跑走了。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雪像花瓣一样从天空飘落下来。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67399804039&amp;di=13d49d9b3a91cc8084f7084314240c83&amp;imgtype=0&amp;src=http%3A%2F%2Fupcdn.mpres.51vv.com%2Fv_block%2F835b355789a33836977bc9e38b7b5179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259632" y="1148815"/>
            <a:ext cx="6912768" cy="1384995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天空的景色多么奇妙迷人啊。听老师范读这一段，然后大家来读一读。读的时候要体现出轻快、赞赏的语气。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链接1：轻音乐Bandari - 清晨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88224" y="200213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ChangeArrowheads="1"/>
          </p:cNvSpPr>
          <p:nvPr/>
        </p:nvSpPr>
        <p:spPr bwMode="auto">
          <a:xfrm>
            <a:off x="431019" y="1029385"/>
            <a:ext cx="8280920" cy="20621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一部分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课文，按照</a:t>
            </a:r>
            <a:r>
              <a:rPr lang="zh-CN" altLang="en-US" sz="3200" b="1" u="sng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描写了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天空的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让我们感受到了世界的奇妙。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表达了作者对大自然的</a:t>
            </a:r>
            <a:r>
              <a:rPr lang="zh-CN" altLang="en-US" sz="3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sz="3200" b="1" i="0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04048" y="105087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15549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日出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15549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云彩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8" y="15636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雨点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2120" y="15636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落日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05129" y="15585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星星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9827" y="250671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热爱之情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2051720" y="1429628"/>
            <a:ext cx="691276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自由读课文第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9-16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自然段，找出这部分内容的总起句。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7574"/>
            <a:ext cx="1658620" cy="2377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419622"/>
            <a:ext cx="2664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夏日，树叶带给我们这么多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绿荫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1880" y="576064"/>
            <a:ext cx="5220072" cy="372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下箭头 3"/>
          <p:cNvSpPr/>
          <p:nvPr/>
        </p:nvSpPr>
        <p:spPr>
          <a:xfrm>
            <a:off x="1403648" y="2787774"/>
            <a:ext cx="288032" cy="576064"/>
          </a:xfrm>
          <a:prstGeom prst="down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1800" y="771550"/>
            <a:ext cx="2880320" cy="64807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ea typeface="黑体" panose="02010609060101010101" pitchFamily="49" charset="-122"/>
              </a:rPr>
              <a:t>夏日的绿荫奇妙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986687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91445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2047096"/>
            <a:ext cx="1608366" cy="129614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86687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2479144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862139" y="77143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019820" y="7714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3809909" y="7714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923916" y="7714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968323" y="139388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4836061" y="7714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491880" y="2335128"/>
            <a:ext cx="1728192" cy="3759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框架  结构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5753021" y="78830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2479144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229060" y="141076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1911728" y="139388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231420" y="7714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64"/>
          <p:cNvSpPr txBox="1"/>
          <p:nvPr/>
        </p:nvSpPr>
        <p:spPr>
          <a:xfrm>
            <a:off x="4850872" y="136422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48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37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91445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563888" y="2695168"/>
            <a:ext cx="1234411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3830134" y="14046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755" y="3439889"/>
            <a:ext cx="1871980" cy="1508125"/>
          </a:xfrm>
          <a:prstGeom prst="rect">
            <a:avLst/>
          </a:prstGeom>
        </p:spPr>
      </p:pic>
      <p:sp>
        <p:nvSpPr>
          <p:cNvPr id="61" name="文本框 64"/>
          <p:cNvSpPr txBox="1"/>
          <p:nvPr/>
        </p:nvSpPr>
        <p:spPr>
          <a:xfrm>
            <a:off x="3707904" y="3703280"/>
            <a:ext cx="1728192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线连接符 73"/>
          <p:cNvCxnSpPr/>
          <p:nvPr/>
        </p:nvCxnSpPr>
        <p:spPr>
          <a:xfrm flipV="1">
            <a:off x="3779912" y="4063320"/>
            <a:ext cx="1234411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4"/>
          <p:cNvSpPr txBox="1"/>
          <p:nvPr/>
        </p:nvSpPr>
        <p:spPr>
          <a:xfrm>
            <a:off x="2855958" y="136422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8555E-6 L 0.63055 0.429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28" y="21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8555E-6 L -0.08576 0.4297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8" y="21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8555E-6 L -0.11372 0.429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21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8555E-6 L -0.1375 0.429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21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8555E-6 L -0.17032 0.429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21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8555E-6 L -0.50312 0.5696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56" y="284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92436E-6 L -0.20955 0.3701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86" y="184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79222E-8 L 0.69375 0.3053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88" y="15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82217E-6 L -0.0092 0.448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2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82217E-6 L 0.58056 0.3087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28" y="154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18586E-6 L 0.1309 0.5665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28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98302E-6 L -0.25139 0.4464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9" y="22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8586E-6 L 0.32222 0.314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157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  <p:bldP spid="99" grpId="0"/>
      <p:bldP spid="100" grpId="0"/>
      <p:bldP spid="57" grpId="0"/>
      <p:bldP spid="6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36750" y="593725"/>
            <a:ext cx="906780" cy="360045"/>
          </a:xfrm>
          <a:prstGeom prst="roundRect">
            <a:avLst/>
          </a:prstGeom>
          <a:solidFill>
            <a:srgbClr val="FFFF00">
              <a:alpha val="65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3" name="Picture 2" descr="http://img.pconline.com.cn/images/upload/upc/tx/itbbs/1412/02/c1/41532051_1417484062292_m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2571750"/>
            <a:ext cx="2700808" cy="2571750"/>
          </a:xfrm>
          <a:prstGeom prst="rect">
            <a:avLst/>
          </a:prstGeom>
          <a:noFill/>
        </p:spPr>
      </p:pic>
      <p:pic>
        <p:nvPicPr>
          <p:cNvPr id="4" name="Picture 4" descr="http://www.photophoto.cn/m10/018/055/018055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571750"/>
            <a:ext cx="3168351" cy="2571750"/>
          </a:xfrm>
          <a:prstGeom prst="rect">
            <a:avLst/>
          </a:prstGeom>
          <a:noFill/>
        </p:spPr>
      </p:pic>
      <p:pic>
        <p:nvPicPr>
          <p:cNvPr id="155650" name="Picture 2" descr="http://qh.people.com.cn/NMediaFile/2017/0930/LOCAL201709301537000198874747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571750"/>
            <a:ext cx="2771800" cy="257175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127754" y="2680970"/>
            <a:ext cx="2254885" cy="135699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dirty="0">
                <a:ea typeface="黑体" panose="02010609060101010101" pitchFamily="49" charset="-122"/>
              </a:rPr>
              <a:t>秋天的光芒、动物、风和落叶奇妙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555526"/>
            <a:ext cx="882047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秋天带着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金黄色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的光辉神奇地来到了，那时，道路上好像洒满了光芒。蝴蝶张开漂亮的翅膀在空中翩翩起舞。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鸟儿为了建造它们的房子，衔着泥土振翅飞翔。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我们领略秋风的劲吹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树枝颤动，树叶飘落 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55526"/>
            <a:ext cx="37444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50021"/>
              </a:buClr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冬天，我们看到了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房檐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下垂下的冰柱，它们好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一把把锋利的刀剑在阳光下闪耀。等到积雪融化时，从房檐上落下的小水滴，就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一颗颗珍珠。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9257" y="3095533"/>
            <a:ext cx="284380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把冰雪比作刀剑     把水滴比作珍珠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283718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9"/>
          <p:cNvSpPr txBox="1"/>
          <p:nvPr/>
        </p:nvSpPr>
        <p:spPr>
          <a:xfrm>
            <a:off x="4499992" y="2427734"/>
            <a:ext cx="86233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1046" y="109091"/>
            <a:ext cx="3131840" cy="2283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4" name="Picture 2" descr="http://pic.58pic.com/58pic/13/09/51/67C58PICzdp_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1046" y="2413347"/>
            <a:ext cx="3131840" cy="228371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610655" y="561012"/>
            <a:ext cx="2292985" cy="93599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ea typeface="黑体" panose="02010609060101010101" pitchFamily="49" charset="-122"/>
              </a:rPr>
              <a:t>冬天的冰雪奇妙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14229">
            <a:off x="328855" y="656743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843557"/>
            <a:ext cx="642699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大地上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生长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的植物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的树荫，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的光芒、动物、风和落叶，</a:t>
            </a:r>
            <a:r>
              <a:rPr lang="en-US" altLang="zh-CN" sz="3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的冰雪等等事物，让我们感到奇妙。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表达了作者对大自然的热爱之情。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1920" y="84355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151" y="133890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夏日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8823" y="133890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7367" y="18429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23528" y="951967"/>
            <a:ext cx="8568952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写一段话，运用比喻的修辞手法，体现出世界的奇妙。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51520" y="2139702"/>
            <a:ext cx="871296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调皮的雨点儿像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，溅起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敲击在荷叶上，吓跑了荷叶下欣赏雨景的小鱼儿。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528" y="411510"/>
            <a:ext cx="2099196" cy="561692"/>
            <a:chOff x="755576" y="411510"/>
            <a:chExt cx="2099196" cy="561692"/>
          </a:xfrm>
        </p:grpSpPr>
        <p:sp>
          <p:nvSpPr>
            <p:cNvPr id="6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647009" y="2152987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谁扔下来的钢珠一样砸在河面上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57058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高高的水花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1619672" y="1419622"/>
            <a:ext cx="6912768" cy="145424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齐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读课文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最后两个自然段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，看看这两段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告诉了我们什么？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31590"/>
            <a:ext cx="1639680" cy="2350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008" y="829335"/>
            <a:ext cx="784887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只要我们仔细地观察、寻找，就能从极普通的事物中找到美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的卵石，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三桅小船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的模型，颜色各异的羽毛。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是的，世界上存在的奇妙的事物是无穷的，只要我们去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3728" y="3435846"/>
            <a:ext cx="2376264" cy="108012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这里指</a:t>
            </a:r>
            <a:r>
              <a:rPr lang="zh-CN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留心观察 感悟奇妙</a:t>
            </a:r>
            <a:endParaRPr lang="zh-CN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2915816" y="2931790"/>
            <a:ext cx="216024" cy="360040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20335" y="2850201"/>
            <a:ext cx="3210560" cy="1665766"/>
            <a:chOff x="5354633" y="2967772"/>
            <a:chExt cx="3210396" cy="1008111"/>
          </a:xfrm>
        </p:grpSpPr>
        <p:sp>
          <p:nvSpPr>
            <p:cNvPr id="10" name="矩形 9"/>
            <p:cNvSpPr/>
            <p:nvPr/>
          </p:nvSpPr>
          <p:spPr>
            <a:xfrm>
              <a:off x="5629594" y="3109050"/>
              <a:ext cx="2736304" cy="725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这两段和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文中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哪段对应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？有什么作用？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云形标注 10"/>
            <p:cNvSpPr/>
            <p:nvPr/>
          </p:nvSpPr>
          <p:spPr bwMode="auto">
            <a:xfrm>
              <a:off x="5354633" y="2967772"/>
              <a:ext cx="3210396" cy="1008111"/>
            </a:xfrm>
            <a:prstGeom prst="cloudCallout">
              <a:avLst>
                <a:gd name="adj1" fmla="val -40009"/>
                <a:gd name="adj2" fmla="val -6210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329239" y="1470898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1346091"/>
            <a:ext cx="67011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最后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两段与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首尾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关系。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文末总结，与文首照应，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更加强烈地表达了作者的思想感情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4022" y="898803"/>
            <a:ext cx="76328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：结合生活，说说你对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一切看上去都是有生命的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这句话的理解。（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课后第二题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7915" y="2111375"/>
            <a:ext cx="6948170" cy="20358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自然界的万事万物都是在变化当中的，都是美的，但这种美需要我们去寻找。比如家中的植物，它的发芽、长叶、开花，只要仔细观察，就能发现它的美丽。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416603"/>
            <a:ext cx="6696744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翩翩起舞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斤斤计较  亭亭玉立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头头是道  念念不忘  心心相印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积累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6222" y="2067273"/>
            <a:ext cx="25209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我们奇妙的世界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AutoShape 3"/>
          <p:cNvSpPr/>
          <p:nvPr/>
        </p:nvSpPr>
        <p:spPr bwMode="auto">
          <a:xfrm>
            <a:off x="2627635" y="482948"/>
            <a:ext cx="215900" cy="4176712"/>
          </a:xfrm>
          <a:prstGeom prst="leftBrace">
            <a:avLst>
              <a:gd name="adj1" fmla="val 16121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43535" y="113064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天空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AutoShape 5"/>
          <p:cNvSpPr/>
          <p:nvPr/>
        </p:nvSpPr>
        <p:spPr bwMode="auto">
          <a:xfrm>
            <a:off x="3996060" y="698848"/>
            <a:ext cx="71437" cy="1511300"/>
          </a:xfrm>
          <a:prstGeom prst="leftBrace">
            <a:avLst>
              <a:gd name="adj1" fmla="val 17629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13547" y="41151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清晨：太阳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11960" y="914748"/>
            <a:ext cx="2089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雨中、雨后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13547" y="1371948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傍晚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213865" y="1829465"/>
            <a:ext cx="1800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夜晚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5940747" y="555973"/>
            <a:ext cx="71438" cy="1727200"/>
          </a:xfrm>
          <a:prstGeom prst="rightBrace">
            <a:avLst>
              <a:gd name="adj1" fmla="val 20148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156647" y="987773"/>
            <a:ext cx="10795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景色美丽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987997" y="3435698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大地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4067497" y="2859435"/>
            <a:ext cx="73025" cy="1655763"/>
          </a:xfrm>
          <a:prstGeom prst="leftBrace">
            <a:avLst>
              <a:gd name="adj1" fmla="val 18894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427860" y="2714973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427860" y="3291235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夏日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427860" y="3748435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427860" y="429929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冬天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AutoShape 18"/>
          <p:cNvSpPr/>
          <p:nvPr/>
        </p:nvSpPr>
        <p:spPr bwMode="auto">
          <a:xfrm>
            <a:off x="5796285" y="2714973"/>
            <a:ext cx="144462" cy="1873250"/>
          </a:xfrm>
          <a:prstGeom prst="rightBrace">
            <a:avLst>
              <a:gd name="adj1" fmla="val 10805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6155695" y="3113435"/>
            <a:ext cx="10810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财富丰富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AutoShape 20"/>
          <p:cNvSpPr/>
          <p:nvPr/>
        </p:nvSpPr>
        <p:spPr bwMode="auto">
          <a:xfrm>
            <a:off x="7164710" y="1203673"/>
            <a:ext cx="215900" cy="2808287"/>
          </a:xfrm>
          <a:prstGeom prst="rightBrace">
            <a:avLst>
              <a:gd name="adj1" fmla="val 10839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7596510" y="2427635"/>
            <a:ext cx="1223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animBg="1"/>
      <p:bldP spid="4" grpId="0" autoUpdateAnimBg="0"/>
      <p:bldP spid="5" grpId="0" animBg="1"/>
      <p:bldP spid="6" grpId="0" bldLvl="0" animBg="1" autoUpdateAnimBg="0"/>
      <p:bldP spid="7" grpId="0" autoUpdateAnimBg="0"/>
      <p:bldP spid="8" grpId="0" bldLvl="0" animBg="1" autoUpdateAnimBg="0"/>
      <p:bldP spid="10" grpId="0" animBg="1"/>
      <p:bldP spid="11" grpId="0" autoUpdateAnimBg="0"/>
      <p:bldP spid="12" grpId="0" autoUpdateAnimBg="0"/>
      <p:bldP spid="13" grpId="0" animBg="1"/>
      <p:bldP spid="17" grpId="0" autoUpdateAnimBg="0"/>
      <p:bldP spid="18" grpId="0" animBg="1"/>
      <p:bldP spid="19" grpId="0" bldLvl="0" animBg="1" autoUpdateAnimBg="0"/>
      <p:bldP spid="20" grpId="0" animBg="1"/>
      <p:bldP spid="2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5576" y="1347614"/>
            <a:ext cx="7848872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看图识字：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AutoShape 2" descr="data:image/jpeg;base64,/9j/4AAQSkZJRgABAQAAAQABAAD/2wBDAAgGBgcGBQgHBwcJCQgKDBQNDAsLDBkSEw8UHRofHh0aHBwgJC4nICIsIxwcKDcpLDAxNDQ0Hyc5PTgyPC4zNDL/2wBDAQkJCQwLDBgNDRgyIRwhMjIyMjIyMjIyMjIyMjIyMjIyMjIyMjIyMjIyMjIyMjIyMjIyMjIyMjIyMjIyMjIyMjL/wAARCAEsAj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iwM0Ac04A+tG3ioAUAGnAdqBkCnjigBoHNSLSYGacMc0riHDpignFGM0EAGgYoOaXjHNJ70jHjrRYBGbFPgUsdzCoVBlf2q4q7cCnsA8cClH1pBTsUhijtzS9aAPelA4oAQe9OoC8U4DigQ3HpS0v6UlAxeKdSAd+KcozSAMcUAGnACnAUAN7UDrTtuKUDFACDmngcUDilAoAAnNKF707FH1pAJ160oFGMmjGDTAXjFKPzpMcUv0pAOyuMEUmQe1LtGKXAoANo/CgcGlxRimAnU9OKeB6U3IzTssByKLgIcjrSA0pBOOlKFPU80AJ1oAp+OcUbSKAG9DS/SlxmjHtSAQClpQOaXbTAbkUUu3AoC0wE3UY4pdgNLg0gENJTgPWlNFxDCKO1O70uDTAb0pMd6eRnrRgUXAjI4xijFOxRjmmAmKAMU7FAHNIBpFNxUpFN20wY0cUuKUDmnYzQBGRiin0hFAEbLke9RYxVjtUTL+FMBn86aeetPP0phAxSEcpRSjil/CgYq9KcOGpq4HWndKAHnBHpTcHNKOnNOXpSAUcDikNLnAppbA60AJuxUZYyPtFNd8nAqzbwkDcRTGSwxhFqX2pQuKdikAgp496binLkUAO60u3P0opwpAJtxinbacCKdgetADNopdlSBffil2+9AEe0U7FO2jvRimAm3FLinYPSlHvQA3FGOKkAH40hAHbikA0UtH4UoA4zSAVTnrTiAfu0gFPVVxmgAxx70Y49adj0oGMUwG9eMUAU/I9KTg84NABj2oxS5zQeKQBt4wKXA4peg60mDQAY7U4D1poFSewpgNxzS96UCjbjtSAQ9eKMGnBeKUL69aAEC5NO2c0Fc/WgZFMQmPSlwSPanYpe1AxhXmkx0qTGTSbaBCAEUFQKXFKQaAIyKUD2p2M8UhyvagYYpMCnfzpeetFwG4pOp96f+dIRjnvTEN2il20Y54pcGgBPpR707FG00AMIpPSn7e9BA5oEMK0oFKRThQwGFeaYR1qc0xhzRcZCfSmnrzUhHqKaRx0pgROvNRlanNMYd8ZpiOSxml24NAGeaXNSNgPpQOB0peKUjpTuAA457UuaZ35oJ7CkApeoZJM8UO/YUkURkk9qaGS20JZtxFaKrjio402gCphxwTQwDHFLj1pTS9akBKXGKUew4pR1oAKXBz7Uo5NO9qAE6mlHXrSAUuOuaAHg96XcfWmDmngUALu6HNKDx603vTu3NK4DqUGmil6etMB4IpRimd6UZ7UgHgA9aNoFIM0uOcdqAEPWlGfypdtOA9KYCgUU4daOc0gGgYpe2KGBxSDmmAY9aUYNKB1pwApMBcDFGM0/bxzTaAEApwBPek6U7J/CgBwGOlIRzRkkg0u6mAAYH+NGKQtnjFPUe9ACdPrR3pxHHWj04pAJS4xRiloEIBSgUYGaWmMQ9qD0oo+vNAhO9LjsaMA89qMGgBnendRQRzSjjtSGJilIzS4ozxTuIZj2pcDpTqTA7UwGkCjGTS5AoJoAT2P50duaXtR1oENNA680uOelKRQMXvTWA7CngUhGaEBCRTDn3qYrTCO9MCIjNRkdqnOM0xgaYjjxilFAGOlJyakYuKUkjikzzSE8ZoACRioWY9uKV2HrUXU0wHKC7Y9a04IRGg9ahtYABuI5NX1UY6UrjEAx160oHpTj1pRxSAaAcUuKUDNLg0AIKeBSD6U4ZzQAuKABQeBxR19RQAoHHTmlApQKdQAmB1pfakHXFO7UAIRxS84pR64pwHrSAAMCjg07ANAXAoASlFKRmlAoATHanrxS4o4xQAYHalxSrj0pTgelACDrTu1J160DOaAHdaTbzml4+lOAHrQAmOKQHJ4pWPNIAc5oAfg4oAP40Z//VTgD3oAbtNLyOlO6ZowcdaAEP8AOk28+lLig0AKMdM0oIz700DNPxRcA59OKcATzSAGndBwKAG45p3NJil6UAGMUlLyOtIRTAG6Umfxop230FACZpaUKPSl2gUhDcUuMH1FOxgc0Yx0oGNwaU4pxAI60Y9uaYhn0owe9OIxSYJ+lADCKbjnipNuaMYpgIF9qNtOxSge1AhoXFA5oIxRk9jQAoGTS4xxikU08jigZG4qIrxU5GeKYRQBARg00rnvUpHrTCBnmmI4sUE9jRnPFGQPxoGJTHeh3qN2zSAaTz6VYtYdzAnpUMMfmPWrDHtUYFMZIigCpMdqRRTgBmkA2nc0u00/GKAGAYpR1p4ApdtIBuKcoxxSgdcUuPWgBMZpcUuKXHYUAJTqQDFO280AJxikFP2g0oHFIAANP2+lIvenc5oGGMUvajml6CgQgHNO4zxRilx+tACY96UmnY5xRgZxQAnT60e+aftpNvFAAORS9aUKQad0oAbj3oxg9qdtoA596AGgcUvU0u2lCUrgGOKcM4pVX1p/PagBuCacB2oH5UoBzigBpX0ppGalwT1pNtAEYHvS5I707acjinbMjOKBjc0dOacFIpcZFCEIM5owDTqdjFMCPpTefSpdue1JsxSAYPSnAU4JxSgc0wEAwaUYoJ55oHAoADwKSnGl245xwaAG4x1pQKWgUCEIpNtKwOaOaYDCuKMZqXFJjBoAjIxR0qQjPNIMGgQ3GaQLzT+aO1MBAuKeBkc03Gecc08dKGAzbTGHoOanIqNl70kMrsPamNxU7CoWFUBwwNNZqC2Mioi1AwYmkVSxGKTr0q5awZwTQBPbQ7RyKuKPakRewqQCkITv0pwHNHenACkMKXPak2nNOx7UAApRjPFAAJp2O4pAIBil60UtAAPcUo696AOad1oATGad+FA9KcOtAwPAo/DilHJpQKBCDindB0o24p2DigYgH0p4XNNANPA55oAXaPSkxz0pwOT0p2KBDQueopcfSnDinDnoKAGgUu3g08ALQRxQAxRnAp2OaMEcilzzQABcc0ClHTk0oHpSAAvtTwvFAWngYFADMUY56U8DilA9aQEfof0pQMnOKXAzSj6c0AIB3pxHtSjnrTsUwG7R+FA6UuKXHtQA3jmmlPSpCOKTGKQDQOelPAyOKAvvTsYHFUAzGeKQLk1Jj6UhFIQmDSY56VJnj1pOtMYwqc570Y45p5yPegc5oEM607FGPalxjvSATk0oUcU7HSmkHtTAXA+lKQMcU0Z70/tQAhFIVpwJo6mmIjI4oC4p5FNxzzQAhpOhpSDxS7eKAGHg80oyaUjFAH5UAP8AwpmBipMHFJjmkBXIFRsMirDrk1GelUhnmzGm5Pak75qRE3txTBD4Ii7VrQx7RUVvCFAOKtqvHpSbGKBilH0ox2pcCkAD9acOgJFGO9OAoATv7UvUdKMc8Uo9KQAKd26UmKUUAKBnHWnAjgUg64pTQAnfpTsYpaXBNDAAO9L1oxTh0oAB0xS+1J19qeBQMFp3ejFL3pAH8NGKULk07ApgIop1AGKcOaVxCZAPNSDAGcU0DjmnA5OOlAB1p2c8UmOM0DpQAuBSnApMUuM0ANPWnDp0pAMUo/SgBxzgU4etJjil4HFIBM8n+VOHQ0gxilAH0oATJzzRnHFLgj/9dOABoATPGaUH2oIxgAUdqAFBpwAIqWC1aY56L61dSxiUc5Nc1TF06bs2awozlsZp+lKBWp9mhA4jFL5UYH+qX8qweYwXRmqwsu5lKKditLao/wCWY/KnKFP/ACzH5VH9px/lK+py7mWwxSYArcSNCvMa/lUgt4j1iT8qpZlH+Ul4Vrqc+eB0pmDn29q6M2Vu3WICq02kxNzGSprWOOpvch4eSMY9acFqWe3eFtrr9DUYB9eldkZKSujBq2jDFKB7UoIxQKYhBx0o4znNLzmlAzTENxR9KcVxSAYNACc4ptP203b2oGHejrmlxijH5UANxzSECnEYoPWgQzvTvxpMelKV4zmmA4HJopvt3pVFIBGGfrUDLVk9MVC3XpTQHmCgt0rQtYO561Xt4dxzitONcAcVTKJEG0VIOKaB04NOGMe9SAvvTh6Ug4pw4oAXGKcD9abkE0ZA7jFIBw70pzTPOjXq6j8aT7RCBkyp+dAEoB70ueKh+1Q/89Uz9aX7XBnmVPzpATdRTgM81W+22+f9cv4Gj7fbDrKPwFAFo04EYql/aVtz+84+ho/tS1H8RP4UDL1OxiqA1S2znJ/Knf2lbjkEknsBRcReAp4x61mf2rHkqsbkjtT11AsN3lEexNTdBc0f504VjtrLK20QZ/GkbWpM8QjHvmndBc2qUVhDVrhj8sS57DBp/wBuvgQDEoz7UuYVzdHJ60H9axTe3gyScD2UVXF/eFiTK2PQKKLodzoxmlHWsCKe+lJzI34Uu65aQEs5Hpv4pcyFc6AUnWsN47hlA3H/AL7/APr1NFZy4wzKTj/noP8AGjnSQ7mv+NKT+VZf2FnTZmPHvIBVyKyPkgPLBxxzIKXtNLiuTl1A5Ipd6Dq6/nVK40lGUETwj/gWaiXSwMYmiOBnuf6Uc4XNPegON6/iaTzUBGXX86gXTCykmRfTO01C+jpv+a4Xjn/Vv/8AE0KYXL3mxjq4H1NIbiL/AJ6r+dUn06IKczE47CJv8KhNlGANrSH/ALZN/hRzBc0vtUA6yp+dH2u3xkTJge9U0sGk/eBmBIxgRHp+VI2lmMNtEhB6/ujg0c6C5cN9BjPnL+FIuoW5bAlWs17RiQoST6rGaQWDq4KxTDPH3MUnK6GnqdVFqdhFGA1wg+tSf2tYDn7Un51za6fdGPcLaQ+5IH9aHsblEDNaNj3dP8a894OLd2zdYqS6HSHWdPAz9oU/gab/AG7p3QSkn2Q1y8SZbyzE4J6cr/jU7afNv6Kox1Mi/wCNH1KHVh9bl2Oh/tqx/vt/3waX+2bFTnef++DXOpbyEFQVOP8ApoKPKJQbdue43jil9Rp92P63PsdMuu2OP9Yf++TS/wDCR6coGZXz/uGuPcS+ZhPL/FxUaw3ZBb9yf+2gqlgaa6sX1uT6Hb/8JJp4A+dz/wAANM/4SfT8kASn6LXH7bkINyxhs8fvetJHHO8uGaH3G+qWEp92L6zM6u61uyuISEjlJ7HA/wAawLiaczxDewVien6U+OKeNmCrFtPQq/8A9arQPzRRyIuQSQRzW9OKp6RM5Tc3dkdszSRhizA+hPNXkIYfe5HBqrBBGVDPklieQelOhBSVecq2R+Nbxk7mSLmPSmkkUoo4FaDEycUUZ5p2R6UAIBjvSdDTs+1IcYzQA08nFHalHIyDn3pQtMYzGaD/AJNOK000CExTZJBGpdyFUdSadXLeKtRKqbdXwqjLY9fSgZ0cc8c4zFIrD2NTr0rzLQ9X+wXvmtubdwRng5r0yF1liV16EAile4Wa3FPBqNsZ5qRzjFRN8wpoDhIIwq9Kn3BQSxCj3qldX6W/yrgv+lZM01xJuMr9eQPahsZ0BvYgcKd3+7VafVgpxHt6c5NYiTugyCSfrTQdpzxzyam7EaDazPgnIUdsLVeTV7nbtMjg+wqFpQcKTmoGAL4zgetPcCymoTNgtNJj6mpBeMVOWc/WqaxK0gUNx1qXaqHAOfWhsCVJgxw24n1qcMu37rc1TEgUZNSfaB8uTxSYDw+WI27alSZUPIBPuaid42TORmoQ6b8EjFJhuaKyxBTwAT70zdhjtf3xVYyR/LgdOtTxTxJkt17UtgLCSxj70fP1qGebAJj79sVILyHHAyx9TUYkiK5/ipILDoTKQHYZH0qTexPOBTY5kVRuOR6UpdN3seRk0XExwEjPndj8KsrPMigbvlHciq32lQwBIIx3pDcIR2x3pAi39qbB5H8qBOT0IqpJcRFTsG32JojnjCfO3zduKLDLyykPknH0NXoneVS2WKr71jLJu6HNXoJJY0IBBBGOtHLcRZE244Kk/iasJao3JjTGO4qtEzKeOatec+zcSPYZosF2OjWOIMAkeD1+WrUIt2wxQZ+lZLyHduLAA+9WreYDjev5inyibNVWgA4Vc5/u1Ksq5G1lB/3RWaHPJ82MD3YUoTf0lh9/nFJxGmbkUsalSzjHUqBUhlt5htAAXPpWfbW7FQftFuO3zSirkdqxPF7Zr/21FJQC7LC/Z14HOT6VehmgC4XcAOtVobONR/x+We71Mwq4lpA3/MSssDqPOFHKw5hWuY0jwAwHt1NVUuM8gtjnqalljtVX/kIWpH/XUVUk+zrwt/an28wU1FhcWRkbJ3YpoVACN+CR3FRboA+BfW5z2DiiXyU5+22/T/noKdhXZHN5aofm3N25rPjYEEF256DNWLhrYrxewAkdA9ZNxJFEnyXcZ+jUWDWxox27Ah8tz0qWW1uM5CufoKyodRijjbzJtxzwN2KWXXYsIqNlRglS5rN37DSZduDcRRbG3ID2JqtiZvvKzKeRjJrPu9XE7DDZA7GpY9YgSJV2uxA5IOMe1OzsLUtOpjYj5g69eOlMMmGVXyC2MbveqsmvMxlYEDd7dKiGs+ZcxzOquYgAB64o1DlNYWoDlXlRG9OtVpLNwsgikAGMnAAz+tC6xu3yMi7nwD14HoKbJrihiXRWDYIA45FTaQ9CGytpJ923GV6k1O8LwcsgA9W71VtNSt7dpD5bfMMZzjFTHVozgIhA6Y65p63B2B/n2uZEUA5AGaYEAPGAfX1qOS/jDfvPmB7BRSrqNuSOCAOtNJkt2NK1fY4AY475NaczL50KphWYMc9eMVyramiSgqcjPpV1NaSW6m248yNQqg8cd6Uo9QcrI3bS2by33SqcDP3uKkt7Nmje7EwWOLOUJzmsKLUBA5UOBuycZyAKpSa7ELSeGRyGMmfwpq/QUX0N1/EGno20ynI9jTU12ymkWKOXLtwMjAzXHSXtgSMIc9z609LmxMi+VuB9fetnexVy/eapqNlriwyTMwHVR0rom1u1hVfO3pkA8rXJ30kSalbzGQMD3Y55xWzqWo6W9pbCeNvMMYJ2nioUnoF1c018Raec4duP9msjXNYa+s3SwkKbQWY9CazBqmlxH93A2ehyeopj6hYyQSrBbsjlSAc8VbbQJ3LnhnWJIoWE7SSJ1z1wa3W8R2SZyX/75rjfDOoiASwycqWOa1U1PRxnzIXdgcEZpJu5Dk0bJ8UWIIB3/lSHxNYnON+fpWBJqeilyfsp9stSHVtGUD/QhkdTuNVqWnc3J9auIwjJbgxyqSpJ9K5jW51u7F3MTLKGyWz1rYl8Q2SwWki2wMYY/IfSs7WNStr3Tp3ihEYI6Dsc1mm3uUtzlInwR7GvWtEk3aTbk9doFeQwks/y9ByTXqXhmUvpK5OSpxVLcqbV0bbAmo8c8VIWByKacVRB4tcpcWU7NKC6HoT2pgkkkQlHDE9u4rtpbeKVSrxqwPrWTP4dhZt0DGNvTtRYowEedDiSNhn2p7zAdiAelaEljqlsflzKg7daz5UlDky27r6/LQLdkSyMSee1MaRsDEnNWEeBR8ykAjBPemmOzJyHfj2ovYZChcdzUy85LFh6UgjixlJGz7ipI4c43HjvSATyQ2SZcKPWmhYwMCQk+1TSR/MyqflxRFGFGNw/KlZhcos028hVOKftYKDyp+taCxRt/wAtOfTbRJaRHnzhke1DkJFNQdv3zmn7RkEsSKlWBCoJmUfhUn2WE/8ALwn5Umx2K/uCaeAAMliD3AqwljERn7Qn5Uos0BwbhOe9JsNSuMf3j+dKcnPzE1cXT4ycLdITTvsAUMRcx5+tLmFbqUUjYkYPFPKHPBqdLUtj96n/AH1UiwEHbuXjvmgZAY18ncz4bNRKWY8GtMaeHA+eMY/2qUaWcgrLF+DCi6Azl3g4yasxv5LfOc/hUhsJFk4YZ9jTzZyg8gH6mjUGSR+XN0lC+gK1M1vAqEicE+lVktJufl5qWOxlYY6/jSd+4rEDxgNu3dOoFB8rztyMQP7pqx/ZdyWyFP8A30Kcmi3LPnygf+BCncBsSxhCZG+Y889MUwqhyY259M1dbRboKHMR298EGo00yVTlEJz7UJ+YiFWAAAJ96lUDGTIfYVP/AGXc9PJY59qeNOu1IH2eQ0ubzFYqEgZO5jntSK4JOD09TV8aPfOxcWcpX1AqvLpMquB5Mi4PzDFNPzFylOZ23DD/AJGnRRPIQOx5zmrzaO8uFWCQEei0o0qa3kCrDLk8YpXLvpZFQ2wRyTnHY5odUVch8+2avnTL8jYtvJ056VCukX78rbyEY9P/AK9JS8xalLavY4phUHI3Ej6Vpf2HqBGfJbA9x/jTjpF5kfuGz7Yo5rdR6lS1gikWQycnHALbf1qb7HbrykmSTjG8f5/Gn/2PfL8zQNg+4/xpiaPfu+Eiwp/vEDH60m9dwuRyQBpcFNoAz97I/Or9tBYi3BaVWctlgwzge2KE0e+KkMi9Opdf8adHpMyZz5ef+ugpNp9RDZoNPCNJDljjoWxj8MZqlDDGJ03g7M84q8dNk2sS8ef98UJYybNu+PI77hQmK5cmhtI4PMKcf3AckfrWXKtvnMTHn+FhVldPnMmQUPfqOafHpkshbOwmhaCMkFXmAIJJOMDrWgtrGNxaOQMOxph0+RZM4i47+YAamEVyxIM0RBPeUZocrhYhlg/0VwykHI28ispopQwTpn9a3ZLaR9oeaHj/AKaCmLZZbmSIr/vijmRWplwwYOG5INPksUN5C68CX5CSeh7VrHTDuDCaFR/10FT3NkVtEffG2yQEbSPWjm7DtcxUgZHIeQHAI4GcVXbTTPHeSup2xKHYjjArVSB1nldwcB8DB6Vn6msyxXKRuxdvlOP4hTWrEtDk5pwHPlnjtmmCaTrmrJ0W5HLHH4U+PRZpDtVsn0ArpsirEUt79oWHDH5OufWm3N7LKwy33Rgc1NLot9ASot3Of4gtCaDeum5o2Ue60JJBZFMSSE/eFXLSVxNiRwRtyBnrUbaROnGfzpTpN4ieYELD2FDSYC2bNFKzI4Vv9o8U/wAuXLHz4/m681WNndu4AiYfgal/si89Gp2QrIifKtzID9KjMoGOc1O2j3Xcce9M/sufOOKLIdkDXRkjRCcBaSW6ka3KLnYajlsJ09/pSRs0KNDKuM8jNJpALaIzvtXuea9S8KAjSQT1LmvMbNsSjA4PFer6HD9n0uCPGCFyfrU9SXuaoApaap5FPxxTA4vnNOFIPWnDjk0ygxnnFL5asCGUHPrTh15pw59qQFZ9PtZPvQofwqu2iWLZ/cL+FaXajHNAzM/sKwznyv1NL/YFif4CP+BGtIfzpwGaGFjLPh60JJAbn/aoXw7aryCwP1rXx2FO7YzSCxjjQLdSdrvz70reH4G6s1bGM0uMcfzoFYwn8MwPjMrgD0pn/CKw9pn+tdD0YU4DnHrQNHOjwtGB/r3pw8LpnInb6EV0QABoAIzSCxzp8MsMFLjH4Uh8MSjpcAj3WulGadTCyOV/4Ri5DArMmPTmkbw1e84eIj6musA9qeF45pAceNA1BRx5Z/4FQ2h6h6L9Aa7LGBxSADNFkKxxX9i6mpOEJHb5hSNpOqj/AJZH6Zrt8ZOacMUBY4X+zNTVuYpPzpfsOoLndDL+ANd0BwM0uBmiwWOB+yX27/VzfkaNt6gwIph+Br0Db7UbB6UrBY87L3o42S/kaczXpUEeaB6c16EEA7A04Rr6Ciwzzlbi+Vh88orRt77UGU7WYe9doYUB+6KcIl/uj8qGkI40X+op8zPJjtgmmPeagW3GRsdcZPNdttGMYH5UGNO6jP0pWCx5/NqV88nDycDjBNQPd3zE/NKAfc16QsKf3R+VP8tDxtGfpRYNjzf7TeMuPMlB9eaaJr/7olmA+pr0kRLn7o/Kl8lTztFHKO55q8l5xiSbJ9zT41vApYyPx716OYU/uj8qPKX+4OPajlC55wTPgA7/AMzT1EyHAVxz1zXo3koeqilEMeB8q/lS5UK55y0rwkrn73PWmZZstv6Dpur0j7OmOY1/Kojawc/uk/KjlEefRzxDq4APqakW4tzJuEnSu8+wWzfegQ/8BFL/AGdaHg28WP8AdFPlQrHBNeqU+WTp15pqXqhCzS8/Wu/OmWXX7LF/3wKDpdl/z6xf98CjlQuRHnjXkKvnzBz6mlS7jJJEoOPcV6AdHsB/y6w/98Ck/siwx/x6RY/3RRyIOU4JruN+BIob61Mk8W3iZSfqK7b+w9OY5NnF/wB8io20DTCcGzi/BaORD5bHHBxKSfNHHoavxKsds0m48YxzW83hnSmGDaJ+AqrP4cK2bW1pceXGTkKy5xScNNB2Ion864kWBmGcE5GQabb2iNqHXdgZbvg1DF4a1JPk/tDEYPO1cGt+0sBbIBks+OWPU0owsxWILjTbe4QAoPwqK00SG2m8wDNauzFOArQYzyYyMFBSG3jZSNo/KpsYoxTAx7vQYLltwG0+1WrPTY7eARkK31q+BwRRxQFyobG33ZESj14pDZQf881x9KuHk0m2mBRfTbdxgxL+VUZdCtGziPB9q28Gk2etAXOG1HQngYtGMrWK2nx3EyRyqcE4z3r094g6kMMis99FtmlEmzB68U7jOfsfBtvaXSTmRnUcqprrIk2Lj9KlVNqgegp3B9qRI0euOKlBGBUYBzUijcKAOKBIPtTwKaAfwp9MoXnFLx6c0g6cUUgHdqcBTfSnr3oGA9Kcue1J9aeAKAFAI5pcflTfpTgDQA7Ipcc5pvHenD2oAcOtL7d6byee1OHIpAOAOKXrxQPypRx9aADbxTh0pM/WlzmkAucdKcM45qPIyactAD/m60uKB0o60AHPWngGmZpRuxSAcBmpF6daYPu4pwNNAOHWnYHTH400evvSk02AuBS4weBQOlBOQKADHGelHU0uemaBxnipACAMcUuOaB6gUp6UAAzj3p3Q80ijjrTzQIXg8HiigNxyKUDNACY7d6Bx1pwOB0ppA7mgB3YetGDSjgUuOOKAGkZ96Tbntinc07I70AIAOmPxo2k+mKXODS+1ADBnFL1608DNIVGaAHDpzSYxQDS9eaYCYoKjjmkFO6igBmOeKQjmlZgOD+NGdwpAAFKRSUoPSmgG468Ubfl96UgUuKBDdvFKVGKXOeKCDjrTAaVpCKk201lwetADMUcjtTivHUUm05pgN60H60uOfejb60riGjFJ0+lOwM0Z4xQMbS/iaXHPtR+opgNx3qQdB603Iz7UDhjzQI4zFOA4yBSZweacDTKFH0p2M0zPPFPBoYAA3ApwHY0cUvBoAO9OHQUgAp3HXHNAxwFKKQY+lKMY6UAOAFL16UzrwacBz1pMBy04ZpoNOB6c0AKPenDikGKdSAU8mgAZ60g5pR7UALjigDnrTuMUgx1FFhju1OwBQOlGM9CKLCD3pADmlFOpAKBjjPNOAxSY4yKUZHWgBw4pf1pp60o69aYD6Rev1oHNKOKQAPanDnikJoGMUAOyBxigDNIeTSjGc0gJMA008HmgHtilxmgQpxmlxxxSfrSgflTAcoyvNJjqMUuOhFBz1NMAyRSg54puSelCkg1ID8cUdPWlByKbnmgBT19aXPakPFJnNAEgNGOetNHoaUHmgAHcGgn1pTzyetIRigBF60tNxjtSn7vvTAbIMkUqDHJpQeKO2aBCj1FJyKXn8KCeKAEPrTfmp1JwaAF560oz6Ud6UccihAAzSHpzR3zS9vemAyj+dKeaQDHNAhT7UYzR1xzThTAZtxjNIRzmnGjGR1oAbR3oIJPWkosAnejrS8kU0emaAON4pwpAMCgdaZQ4DntTx9aZnNOBoAd1H0py5Hbmmjk9acvv1oAeOKOO9J6mnDgUALn2pe9N9+1OHSgYDrxT8U2lDc4pAKOuKXPtScHpxSigB4OKUkU0DNKBg0AOHHOaXODTelOwAPekAuTing8UzGc88U4DAFAx4OaOcdaaTilFAhw6UoBpMCge1AEo4FL0NMBOBmjNIB1LTSRilpgPHTilFIDxQGB4NIB4GcetLjimZp+dwFAChcGjacU3PrTgRigQtOzxxTQRn2paYC/oKXODSHHc0oGcUAOySKCeKTIoByKADrRjpS4FBGDikA7nFLzTRnHtTt3FACZ9RSU49OvWkx6UALjjNGcdKO1AGTSAXcSKUc0mKPamAvQU1iKfnI7U09KAAdKXAI60g6UEA8d6BC9uKT3pM80o6UAHHpRgCg89BTSeKAH8UnSlAyMmkI4oAM5/Cgn1pAOad3pgJwaQrjpTgaQnNAADzQTkYFHB4pMc4xTEGaM4oPHSkxz1pALRgHtS80metUA000nmnHnpTeuc0gOOxk8UYpMECn9qbKAc0c5+lGeO9C+tAEgPanZ/OmjGMilHPtRcB4JxxSk0mcDrR7g0AOBFOB9sUwfWn5BpAKD26UDrSAd6cRgUhigGnAA03OKUHPegB+KX8aaD60ob0pgL/OnA4HNNooAfkU/nHtUdSL0pAA5FOApMcntTqAFCj1pSQMU3nGaXPQ0AAzTsHqR0pM4pfxoAOuKd2pMAUu4UAKM0oGTmmg04EdKQDsfLye9O4ApPwo6igBRyOlKKBQOtMQ9elAPXIpM4pOpzQAuDxTgfU0gAxmlxQAuc4pSBSDr9aXpQAc5p3OTSClB5pABJzigUu3NKB1oAacilBzSmkAweaAAGndW4oA4NHOeKQDgfWmsaMHOaTk8mmAvJozwaByMUHH40xApA60Fqi7jNPPbnigBc5PNL2pAKcBxSASlBFAwKXimAo5NIR2pO+KdQA3p0pDnHFKTgmkPGOaAEANLR3ptADuKTPUUntTc/nQIeOeKO2aZkk59acCMZpgGccUZ703Pehs9qAFOD0pKQk0ZA60AccCDRn06U0Z5pc9KZQoPPFOHA600DJ9KdSAUHmnBqYOTxTwMDnrTQDu1KuAKAaUH1pAPBpcjFMJHSnUDHCnZB6CmelOzg0gF9aM4pAcUHPXFAC5/OnqeKaOaeuMH0oAcKWkBBNLnmmA4AdTT8d+1R8il3ZPXFAD+pzSg0wdafjA96AHjjmkpM+lJyaAH9evWlA4pBT80gEOKQCl6mnbeKQDQcGnqRTVp4xQA7il7cUwnFGd2OaYEgGRTgOtMHAyKeKBATn6Ug+tIfYc0qDIxQAvQ4p4IxzzTMc5pOfwoAmB70ZFNXgcUvekA4dOaO/FJkCk6H3oAkDe1L1qNST7U7NACknOMUhJFBNITkigCSlBpqnjAo/ioEOPIpmCKecUnFAxoJFOIoIBOc0oFAiPGDTgMe9L0paLDGj+VPB4pp4NLznigQvH1oxnpSdDThQAmMCkJNKcYpMfLTAaDg0vv2ppJBpVIPBoAUE5pCM079KQkBaYhn3aQ89uKCcml7daQDM9qAeOtOIpNuBTAUDJNJRyKO1ACZI6UA80uD196TFMDjc45NGcnjpSZ568UKM560FD8kDijPHSkHBpRyaAHLwwqT2FMFKp7UASHilpuaXOaAHDINGcHFG4EcijjjnmkA6kJGetDNxTec47UASgU7tTFHNOHOaBigZp4pBgCkB4zQA+nA00UdaAH7vSgdelMHHWnBuaQyUc0d/WmA9akXpmmIM4780oJz0pOp5pQO+aQDx1oJ5xSKOaXpzQA4Gn5zTR64paAFxjpSd+9Kc96BzQAYP/66AD2oJwKUCgQ8DGKXODTc0vbvQAuDup3AGB1pg6UvWgB24Y5oB9aYeBSbiKQEobinZ461CMn2pw+7QA8cn3pxJpqkYpc5oAXGO9GeetL16+lN9qAH5yKTGeuaaDTwT2osA7OOlO3YIxTRk8YowBQIdwTmg+xoHtQ3ODTAB7Uo5BzTR70v86ADpzTj0qPv1p4oADyKT60u4U3v1oAN/bNKHzxUZ609aAF70hOKTp1oJyaAGk5OcUobmkYU0j0pAS7qQn2pgpc5OaYgJyBS8UADvSn2pgH5UgJB6UKOetLjmgBrHNN3HFPYUzHy0AGefalJHpTe3FHtQBxY5pwHvimqO9O5xTKHZ7Z4pRTBz9KkGCKAFznpThSCkzkEmgB+eM0A03tSgd+1FwHZzTxwaYKfmgBcZ605VxQpyKUkdM0hgOfwp9NJAHegetAh1LnFJS8dqQxwbNOJ4qMcEGnAE80wA9KVRilx+Ipw4oAAPzpwOKYSc08DjmgB4P1+tL05NNzxR1HekBICaUHmmKeKUdqAJAc805TmmAj16Uu4jpQA9u1HQcCkHJ55pTx3piDrS8ikznAp2OKQC9aTJ7GgnIoHTFAADzzS9OBRijP50ABPajHeg0mccUAOB6mgdc0mcjrRmkBMCMUuDimr9ad1zk0wD6ml4o465pDSAD9aAcdaU4C0zd2NMCbINAIz61Fk0A5FICcE+tJnHHemY4zScluM0ICTcRzSgkn3ph4HNC+tMQpPP86dmmd6XHIoATnJNLk5xjpRSE0AKcCl59aRhyKb/OgB+eaMc00+xpATmgBxGKTnOcU7rTe1AhS2R0pgHNOxxSc0AHIpQaTPYdaReSaYDx60E89aaWxwabnrQA/NN5HJpM8/WjtmgB2OO1IetJu5oJPtTA4sdKcBxzTF5zT++KBigAfSnEgUnUUi9qBj8jFApMZJ9qTPFIB45PJp4FRrThwaqwEg4HNPFMB4oyQ2O1ICTPBpRjtzTFJPFP6HikAYp4703OaF70wuPPtQOBTc/KKX27UuoDx2p/QCoweaeORTAA3OBTwajH3jTiTkUhirjJpxJqNTxmnE0gFzmnZHAqLJzT15NNATADJoxjvSDmndqAFpwPOKaOTigdTzSEPyaN1IfSkI4oGPDYpc8cHrUY5AqQDGKABeB3p2e1J/jSjrQIdnml460xu1DEgfhQAh70mCTim5PFSCgAUc0vfikFPHWkFhRnHXpTgaY3FAPGaYEvGMUox6UzJpysc0AOaoj1zTmY01etADhk04ED60BRSmkA4YApucPQO30oxlxTAdnI7UgOKKcEFAiNmH405WzUbfeNKvShDJM5agkZpB0FIeaSAUnuKB096B0oxjmmIcBmkPGaAeQKG5oAA2OlHWkUYFAPegQ6mMfSnf4U1+OnrRYBFPY072FNxxTscUAJ1Oab9PWgnBxQOtACgYpDnHAoJoNMBoNOAzmm9Pzoz3oE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18201">
            <a:off x="4951558" y="1151266"/>
            <a:ext cx="1739056" cy="391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648" y="915566"/>
            <a:ext cx="6174432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天空的日出、（    ）、雨点、（     ）、星星，还有春天的植物生长、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     )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、秋天的落叶、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       )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这些事物，都是平常我们见过的、极普通的事物。可是作者却用一双寻找的眼睛发现了它们的奇妙。看来，生活不是没有美，而是缺少发现美的眼睛。</a:t>
            </a:r>
            <a:r>
              <a:rPr lang="zh-CN" altLang="en-US" sz="2800" b="1" dirty="0" smtClean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6755" y="922177"/>
            <a:ext cx="12241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170765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夏日的树荫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227451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冬天的冰雪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306" y="1375807"/>
            <a:ext cx="12241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99489" y="1793966"/>
            <a:ext cx="7877065" cy="930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例：开始，天空呈粉红色，慢慢地变成了蔚蓝色，太阳就像一个大火球一样升起来了。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982" y="973227"/>
            <a:ext cx="7716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仿照例子写句子。</a:t>
            </a:r>
            <a:endParaRPr lang="zh-CN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5209" y="3152636"/>
            <a:ext cx="69754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火红的枫叶就像火花一样纷纷地飘落下来。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705" y="411480"/>
            <a:ext cx="2375535" cy="561975"/>
            <a:chOff x="283" y="648"/>
            <a:chExt cx="3741" cy="885"/>
          </a:xfrm>
        </p:grpSpPr>
        <p:sp>
          <p:nvSpPr>
            <p:cNvPr id="10" name="文本框 14"/>
            <p:cNvSpPr txBox="1"/>
            <p:nvPr/>
          </p:nvSpPr>
          <p:spPr>
            <a:xfrm>
              <a:off x="983" y="648"/>
              <a:ext cx="3041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" y="731"/>
              <a:ext cx="578" cy="71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/>
          <p:cNvSpPr>
            <a:spLocks noChangeArrowheads="1"/>
          </p:cNvSpPr>
          <p:nvPr/>
        </p:nvSpPr>
        <p:spPr bwMode="auto">
          <a:xfrm>
            <a:off x="611560" y="741760"/>
            <a:ext cx="7488832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填空。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有时，云彩在（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）的天空中飞翔，它们就如同经过（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）一样，呈现出（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）形状，告诉我们许多美妙的故事。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冬天，我们看到了房檐上垂下的水柱，它们好像（                     ）在阳光下闪耀。等到   （       ）融化时，从房檐上落下的（       ），就像一颗颗珍珠。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0152" y="300379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小水滴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307580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643758"/>
            <a:ext cx="32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一把把锋利的刀剑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56363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各种奇妙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156363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120359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xh.5156edu.com/hzimages/ls/ls10982afc19253.gif"/>
          <p:cNvPicPr>
            <a:picLocks noChangeAspect="1" noChangeArrowheads="1"/>
          </p:cNvPicPr>
          <p:nvPr/>
        </p:nvPicPr>
        <p:blipFill>
          <a:blip r:embed="rId1" cstate="print"/>
          <a:srcRect b="18413"/>
          <a:stretch>
            <a:fillRect/>
          </a:stretch>
        </p:blipFill>
        <p:spPr bwMode="auto">
          <a:xfrm>
            <a:off x="4462780" y="1137920"/>
            <a:ext cx="1224280" cy="932542"/>
          </a:xfrm>
          <a:prstGeom prst="rect">
            <a:avLst/>
          </a:prstGeom>
          <a:noFill/>
        </p:spPr>
      </p:pic>
      <p:pic>
        <p:nvPicPr>
          <p:cNvPr id="1026" name="Picture 2" descr="http://www.vividict.com/UserFiles/Image/==BA--dili==/--BA7--huo(zu)--/005zhu/%5b4%5dzhuan(1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4707" y="1210201"/>
            <a:ext cx="792088" cy="9361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34707" y="221831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篆文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9" y="3003798"/>
            <a:ext cx="7992888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既是形声字又是会意字。 ①本义，名词：古代一种光焰小的火把。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烛光、烛火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。②动词：照亮，照见。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烛照万物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06915" y="221831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隶书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37657" y="251108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90" y="965200"/>
            <a:ext cx="1609725" cy="203835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282864" y="1137895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6282482" y="2146305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楷体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yòu</a:t>
            </a:r>
            <a:endParaRPr lang="en-US" altLang="en-US" sz="5000" dirty="0" err="1" smtClean="0">
              <a:solidFill>
                <a:prstClr val="black"/>
              </a:solidFill>
              <a:latin typeface="黑体" panose="02010609060101010101" pitchFamily="49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横折提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撇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竖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撇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捺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横折折折钩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99992" y="1275606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4149"/>
              <a:gd name="adj6" fmla="val -4883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第八笔是横折折折钩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5235" y="1091267"/>
            <a:ext cx="171005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huàn</a:t>
            </a:r>
            <a:endParaRPr lang="en-US" altLang="zh-CN" sz="5000" dirty="0" err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7649"/>
              <a:gd name="adj6" fmla="val -1041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不要多写“丿”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7864" y="2513139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771550"/>
            <a:ext cx="356537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余晖</a:t>
            </a:r>
            <a:r>
              <a:rPr lang="zh-CN" altLang="zh-CN" sz="3200" b="1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zh-CN" sz="3200" b="1" dirty="0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傍晚的阳光。</a:t>
            </a:r>
            <a:endParaRPr lang="zh-CN" altLang="zh-CN" sz="3200" b="1" dirty="0" smtClean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546" y="1995686"/>
            <a:ext cx="3565374" cy="1077218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落日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余晖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洒在湖面上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分外的美丽。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1442" name="Picture 2" descr="http://img.pconline.com.cn/images/upload/upc/tx/itbbs/1310/31/c1/28167550_1383181803093_m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39952" y="555526"/>
            <a:ext cx="4704457" cy="36520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29093" y="1249042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读课文，想一想“我们奇妙的世界”“奇妙”在何处呢</a:t>
            </a:r>
            <a:r>
              <a:rPr lang="zh-CN" altLang="zh-CN" sz="2800" dirty="0" smtClean="0">
                <a:ea typeface="黑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1831" y="2878387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一切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看上去都是有生命的。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196ccd58-423f-4193-bbf5-85fec8c9a525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2944</Words>
  <Application>WPS 演示</Application>
  <PresentationFormat>全屏显示(16:9)</PresentationFormat>
  <Paragraphs>430</Paragraphs>
  <Slides>42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0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Calibri</vt:lpstr>
      <vt:lpstr>幼圆</vt:lpstr>
      <vt:lpstr>汉语拼音</vt:lpstr>
      <vt:lpstr>华文楷体</vt:lpstr>
      <vt:lpstr>Times New Roman</vt:lpstr>
      <vt:lpstr>Arial Unicode MS</vt:lpstr>
      <vt:lpstr>迷你简毡笔黑</vt:lpstr>
      <vt:lpstr>Kaiti SC</vt:lpstr>
      <vt:lpstr>Heiti SC Medium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120</cp:revision>
  <dcterms:created xsi:type="dcterms:W3CDTF">2017-03-17T02:28:00Z</dcterms:created>
  <dcterms:modified xsi:type="dcterms:W3CDTF">2022-12-31T06:24:47Z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BC128AF5AA964F4EAD584219DCECB91E</vt:lpwstr>
  </property>
</Properties>
</file>