
<file path=[Content_Types].xml><?xml version="1.0" encoding="utf-8"?>
<Types xmlns="http://schemas.openxmlformats.org/package/2006/content-types">
  <Default Extension="png" ContentType="image/png"/>
  <Default Extension="gif" ContentType="image/gi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50"/>
  </p:handoutMasterIdLst>
  <p:sldIdLst>
    <p:sldId id="523" r:id="rId3"/>
    <p:sldId id="1089" r:id="rId5"/>
    <p:sldId id="1087" r:id="rId6"/>
    <p:sldId id="634" r:id="rId7"/>
    <p:sldId id="1001" r:id="rId8"/>
    <p:sldId id="1077" r:id="rId9"/>
    <p:sldId id="748" r:id="rId10"/>
    <p:sldId id="1091" r:id="rId11"/>
    <p:sldId id="1006" r:id="rId12"/>
    <p:sldId id="991" r:id="rId13"/>
    <p:sldId id="1080" r:id="rId14"/>
    <p:sldId id="1220" r:id="rId15"/>
    <p:sldId id="1221" r:id="rId16"/>
    <p:sldId id="1222" r:id="rId17"/>
    <p:sldId id="941" r:id="rId18"/>
    <p:sldId id="928" r:id="rId19"/>
    <p:sldId id="1160" r:id="rId20"/>
    <p:sldId id="1159" r:id="rId21"/>
    <p:sldId id="1168" r:id="rId22"/>
    <p:sldId id="1093" r:id="rId23"/>
    <p:sldId id="1094" r:id="rId24"/>
    <p:sldId id="1114" r:id="rId25"/>
    <p:sldId id="1097" r:id="rId26"/>
    <p:sldId id="1100" r:id="rId27"/>
    <p:sldId id="1101" r:id="rId28"/>
    <p:sldId id="1169" r:id="rId29"/>
    <p:sldId id="1105" r:id="rId30"/>
    <p:sldId id="1143" r:id="rId31"/>
    <p:sldId id="1170" r:id="rId32"/>
    <p:sldId id="1106" r:id="rId33"/>
    <p:sldId id="1108" r:id="rId34"/>
    <p:sldId id="1219" r:id="rId35"/>
    <p:sldId id="1164" r:id="rId36"/>
    <p:sldId id="1172" r:id="rId37"/>
    <p:sldId id="1109" r:id="rId38"/>
    <p:sldId id="1110" r:id="rId39"/>
    <p:sldId id="1111" r:id="rId40"/>
    <p:sldId id="1112" r:id="rId41"/>
    <p:sldId id="1218" r:id="rId42"/>
    <p:sldId id="936" r:id="rId43"/>
    <p:sldId id="937" r:id="rId44"/>
    <p:sldId id="1115" r:id="rId45"/>
    <p:sldId id="1117" r:id="rId46"/>
    <p:sldId id="1223" r:id="rId47"/>
    <p:sldId id="1224" r:id="rId48"/>
    <p:sldId id="1225" r:id="rId49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54"/>
    </p:embeddedFont>
    <p:embeddedFont>
      <p:font typeface="微软雅黑" panose="020B0503020204020204" charset="-122"/>
      <p:regular r:id="rId55"/>
    </p:embeddedFont>
    <p:embeddedFont>
      <p:font typeface="楷体" panose="02010609060101010101" pitchFamily="49" charset="-122"/>
      <p:regular r:id="rId56"/>
    </p:embeddedFont>
    <p:embeddedFont>
      <p:font typeface="汉语拼音" panose="020B0604020202020204" pitchFamily="34" charset="0"/>
      <p:regular r:id="rId57"/>
    </p:embeddedFont>
    <p:embeddedFont>
      <p:font typeface="幼圆" panose="02010509060101010101" pitchFamily="49" charset="-122"/>
      <p:regular r:id="rId58"/>
    </p:embeddedFont>
    <p:embeddedFont>
      <p:font typeface="华文楷体" panose="02010600040101010101" pitchFamily="2" charset="-122"/>
      <p:regular r:id="rId59"/>
    </p:embeddedFont>
    <p:embeddedFont>
      <p:font typeface="Calibri" panose="020F0502020204030204" charset="0"/>
      <p:regular r:id="rId60"/>
      <p:bold r:id="rId61"/>
      <p:italic r:id="rId62"/>
      <p:boldItalic r:id="rId63"/>
    </p:embeddedFont>
    <p:embeddedFont>
      <p:font typeface="华文新魏" panose="02010800040101010101" pitchFamily="2" charset="-122"/>
      <p:regular r:id="rId64"/>
    </p:embeddedFont>
    <p:embeddedFont>
      <p:font typeface="Impact" panose="020B0806030902050204" charset="0"/>
      <p:regular r:id="rId65"/>
    </p:embeddedFont>
  </p:embeddedFontLst>
  <p:custDataLst>
    <p:tags r:id="rId6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FFFF"/>
    <a:srgbClr val="00B050"/>
    <a:srgbClr val="0066FF"/>
    <a:srgbClr val="FF6600"/>
    <a:srgbClr val="A38302"/>
    <a:srgbClr val="FEFCDE"/>
    <a:srgbClr val="FF00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4705" autoAdjust="0"/>
  </p:normalViewPr>
  <p:slideViewPr>
    <p:cSldViewPr>
      <p:cViewPr>
        <p:scale>
          <a:sx n="90" d="100"/>
          <a:sy n="90" d="100"/>
        </p:scale>
        <p:origin x="-1074" y="-462"/>
      </p:cViewPr>
      <p:guideLst>
        <p:guide orient="horz" pos="3120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19"/>
        <p:guide pos="22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6" Type="http://schemas.openxmlformats.org/officeDocument/2006/relationships/tags" Target="tags/tag1.xml"/><Relationship Id="rId65" Type="http://schemas.openxmlformats.org/officeDocument/2006/relationships/font" Target="fonts/font12.fntdata"/><Relationship Id="rId64" Type="http://schemas.openxmlformats.org/officeDocument/2006/relationships/font" Target="fonts/font11.fntdata"/><Relationship Id="rId63" Type="http://schemas.openxmlformats.org/officeDocument/2006/relationships/font" Target="fonts/font10.fntdata"/><Relationship Id="rId62" Type="http://schemas.openxmlformats.org/officeDocument/2006/relationships/font" Target="fonts/font9.fntdata"/><Relationship Id="rId61" Type="http://schemas.openxmlformats.org/officeDocument/2006/relationships/font" Target="fonts/font8.fntdata"/><Relationship Id="rId60" Type="http://schemas.openxmlformats.org/officeDocument/2006/relationships/font" Target="fonts/font7.fntdata"/><Relationship Id="rId6" Type="http://schemas.openxmlformats.org/officeDocument/2006/relationships/slide" Target="slides/slide3.xml"/><Relationship Id="rId59" Type="http://schemas.openxmlformats.org/officeDocument/2006/relationships/font" Target="fonts/font6.fntdata"/><Relationship Id="rId58" Type="http://schemas.openxmlformats.org/officeDocument/2006/relationships/font" Target="fonts/font5.fntdata"/><Relationship Id="rId57" Type="http://schemas.openxmlformats.org/officeDocument/2006/relationships/font" Target="fonts/font4.fntdata"/><Relationship Id="rId56" Type="http://schemas.openxmlformats.org/officeDocument/2006/relationships/font" Target="fonts/font3.fntdata"/><Relationship Id="rId55" Type="http://schemas.openxmlformats.org/officeDocument/2006/relationships/font" Target="fonts/font2.fntdata"/><Relationship Id="rId54" Type="http://schemas.openxmlformats.org/officeDocument/2006/relationships/font" Target="fonts/font1.fntdata"/><Relationship Id="rId53" Type="http://schemas.openxmlformats.org/officeDocument/2006/relationships/tableStyles" Target="tableStyles.xml"/><Relationship Id="rId52" Type="http://schemas.openxmlformats.org/officeDocument/2006/relationships/viewProps" Target="viewProps.xml"/><Relationship Id="rId51" Type="http://schemas.openxmlformats.org/officeDocument/2006/relationships/presProps" Target="presProps.xml"/><Relationship Id="rId50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73DB010-6C3B-48E5-8F6F-03BF7E14DB61}" type="slidenum">
              <a:rPr lang="zh-CN" altLang="en-US"/>
            </a:fld>
            <a:endParaRPr lang="en-US" altLang="zh-CN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99CE4F6-9875-4B2D-8E78-D343BE06CB42}" type="slidenum">
              <a:rPr lang="zh-CN" altLang="en-US"/>
            </a:fld>
            <a:endParaRPr lang="en-US" altLang="zh-CN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../media/image2.jpeg"/><Relationship Id="rId25" Type="http://schemas.openxmlformats.org/officeDocument/2006/relationships/image" Target="../media/image1.png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155772" y="92601"/>
            <a:ext cx="1279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23    </a:t>
            </a:r>
            <a:r>
              <a:rPr kumimoji="1" lang="zh-CN" altLang="en-US" sz="120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海 底 世 界</a:t>
            </a:r>
            <a:endParaRPr kumimoji="1" lang="zh-CN" altLang="en-US" sz="1200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pic>
        <p:nvPicPr>
          <p:cNvPr id="106499" name="Picture 3" descr="C:\Users\Administrator\Desktop\235031-1405040T54968.jpg"/>
          <p:cNvPicPr>
            <a:picLocks noChangeAspect="1" noChangeArrowheads="1"/>
          </p:cNvPicPr>
          <p:nvPr userDrawn="1"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0" y="4515966"/>
            <a:ext cx="9144000" cy="62753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8.xml"/><Relationship Id="rId5" Type="http://schemas.openxmlformats.org/officeDocument/2006/relationships/slide" Target="slide15.xml"/><Relationship Id="rId4" Type="http://schemas.openxmlformats.org/officeDocument/2006/relationships/slide" Target="slide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hyperlink" Target="&#19971;&#24425;&#19977;&#19979;&#23383;&#35789;&#21548;&#20889;23&#28023;&#24213;&#19990;&#30028;.mp4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5.png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hyperlink" Target="&#19971;&#24425;-&#20154;&#25945;&#29256;-&#19977;&#19979;-23-&#28023;&#24213;&#19990;&#30028;.mp4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39.jpeg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46.jpeg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4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8.jpeg"/><Relationship Id="rId1" Type="http://schemas.openxmlformats.org/officeDocument/2006/relationships/image" Target="../media/image4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hyperlink" Target="&#38142;&#25509;2&#65306;&#31232;&#26377;&#37329;&#23646;.pptx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0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1" Type="http://schemas.openxmlformats.org/officeDocument/2006/relationships/hyperlink" Target="&#19977;&#19979;&#29983;&#23383;&#35270;&#39057;23&#28023;&#24213;&#19990;&#30028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2.png"/></Relationships>
</file>

<file path=ppt/slides/_rels/slide4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image" Target="../media/image53.jpe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7.jpeg"/><Relationship Id="rId1" Type="http://schemas.openxmlformats.org/officeDocument/2006/relationships/image" Target="../media/image56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4.png"/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imgsa.baidu.com/timg?image&amp;quality=80&amp;size=b9999_10000&amp;sec=1567402795503&amp;di=54de3851112b368424f5c51cc9cf6864&amp;imgtype=0&amp;src=http%3A%2F%2Fpic.90sjimg.com%2Fdesign%2F00%2F07%2F77%2F64%2F561221846b5b4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1894"/>
            <a:ext cx="9254033" cy="520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矩形 17"/>
          <p:cNvSpPr/>
          <p:nvPr/>
        </p:nvSpPr>
        <p:spPr>
          <a:xfrm>
            <a:off x="1979712" y="483518"/>
            <a:ext cx="3384376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61832" y="1302985"/>
            <a:ext cx="5242743" cy="1200329"/>
          </a:xfrm>
          <a:prstGeom prst="rect">
            <a:avLst/>
          </a:prstGeom>
          <a:solidFill>
            <a:schemeClr val="bg1">
              <a:alpha val="8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23 </a:t>
            </a:r>
            <a:r>
              <a:rPr lang="zh-CN" altLang="en-US" sz="72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海底世界</a:t>
            </a:r>
            <a:endParaRPr lang="zh-CN" altLang="en-US" sz="72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659982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417" y="4227934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文本框 15">
            <a:hlinkClick r:id="rId4" action="ppaction://hlinksldjump"/>
          </p:cNvPr>
          <p:cNvSpPr txBox="1"/>
          <p:nvPr/>
        </p:nvSpPr>
        <p:spPr>
          <a:xfrm>
            <a:off x="7524328" y="4227934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ea typeface="黑体" panose="02010609060101010101" pitchFamily="49" charset="-122"/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sp>
        <p:nvSpPr>
          <p:cNvPr id="24" name="文本框 14">
            <a:hlinkClick r:id="rId5" action="ppaction://hlinksldjump"/>
          </p:cNvPr>
          <p:cNvSpPr txBox="1"/>
          <p:nvPr/>
        </p:nvSpPr>
        <p:spPr>
          <a:xfrm>
            <a:off x="7524328" y="4659982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ea typeface="黑体" panose="02010609060101010101" pitchFamily="49" charset="-122"/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49530" y="116840"/>
            <a:ext cx="3695700" cy="337185"/>
            <a:chOff x="-78" y="184"/>
            <a:chExt cx="5820" cy="531"/>
          </a:xfrm>
        </p:grpSpPr>
        <p:sp>
          <p:nvSpPr>
            <p:cNvPr id="9" name="矩形 8"/>
            <p:cNvSpPr/>
            <p:nvPr/>
          </p:nvSpPr>
          <p:spPr>
            <a:xfrm flipH="1">
              <a:off x="-78" y="186"/>
              <a:ext cx="5820" cy="529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65">
                <a:ea typeface="黑体" panose="02010609060101010101" pitchFamily="49" charset="-122"/>
              </a:endParaRPr>
            </a:p>
          </p:txBody>
        </p:sp>
        <p:sp>
          <p:nvSpPr>
            <p:cNvPr id="12" name="文本框 1"/>
            <p:cNvSpPr txBox="1"/>
            <p:nvPr/>
          </p:nvSpPr>
          <p:spPr>
            <a:xfrm>
              <a:off x="437" y="184"/>
              <a:ext cx="5305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b="1" dirty="0" smtClean="0">
                  <a:latin typeface="Heiti SC Light" panose="02000000000000000000" pitchFamily="2" charset="-128"/>
                  <a:ea typeface="Heiti SC Light" panose="02000000000000000000" pitchFamily="2" charset="-128"/>
                </a:rPr>
                <a:t> 语文  三年级  </a:t>
              </a:r>
              <a:r>
                <a:rPr kumimoji="1" lang="zh-CN" altLang="en-US" sz="1600" b="1" dirty="0">
                  <a:latin typeface="Heiti SC Light" panose="02000000000000000000" pitchFamily="2" charset="-128"/>
                  <a:ea typeface="Heiti SC Light" panose="02000000000000000000" pitchFamily="2" charset="-128"/>
                </a:rPr>
                <a:t>下</a:t>
              </a:r>
              <a:r>
                <a:rPr kumimoji="1" lang="zh-CN" altLang="en-US" sz="1600" b="1" dirty="0" smtClean="0">
                  <a:latin typeface="Heiti SC Light" panose="02000000000000000000" pitchFamily="2" charset="-128"/>
                  <a:ea typeface="Heiti SC Light" panose="02000000000000000000" pitchFamily="2" charset="-128"/>
                </a:rPr>
                <a:t>册</a:t>
              </a:r>
              <a:endParaRPr kumimoji="1" lang="zh-CN" altLang="en-US" sz="1600" b="1" dirty="0">
                <a:latin typeface="Heiti SC Light" panose="02000000000000000000" pitchFamily="2" charset="-128"/>
                <a:ea typeface="Heiti SC Light" panose="02000000000000000000" pitchFamily="2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"/>
          <p:cNvSpPr txBox="1"/>
          <p:nvPr/>
        </p:nvSpPr>
        <p:spPr>
          <a:xfrm>
            <a:off x="624260" y="699537"/>
            <a:ext cx="3193901" cy="19380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单细胞：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生物可以根据构成的细胞数目分为单细胞生物和多细胞生物。单细胞生物只由单个细胞组成。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52" name="文本框 2"/>
          <p:cNvSpPr txBox="1"/>
          <p:nvPr/>
        </p:nvSpPr>
        <p:spPr>
          <a:xfrm>
            <a:off x="721995" y="3335020"/>
            <a:ext cx="3096260" cy="4603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差异：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区别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不同。</a:t>
            </a:r>
            <a:endParaRPr lang="zh-CN" altLang="en-US" sz="24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3995936" y="1635646"/>
            <a:ext cx="792088" cy="432048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7" name="右箭头 26"/>
          <p:cNvSpPr/>
          <p:nvPr/>
        </p:nvSpPr>
        <p:spPr>
          <a:xfrm>
            <a:off x="3567041" y="3349183"/>
            <a:ext cx="792088" cy="432048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pic>
        <p:nvPicPr>
          <p:cNvPr id="59396" name="Picture 4" descr="http://p5.so.qhimgs1.com/bdr/200_200_/t011427c3a78ae0b25b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580112" y="699542"/>
            <a:ext cx="2376264" cy="163105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78"/>
          <a:stretch>
            <a:fillRect/>
          </a:stretch>
        </p:blipFill>
        <p:spPr bwMode="auto">
          <a:xfrm>
            <a:off x="4572000" y="2637557"/>
            <a:ext cx="4258072" cy="2140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683568" y="1131590"/>
            <a:ext cx="8213805" cy="1508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自由朗读课文，用文中的一句话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说一说：大海深处是什么样的？</a:t>
            </a:r>
            <a:br>
              <a:rPr lang="en-US" altLang="zh-CN" sz="2800" dirty="0" smtClean="0">
                <a:ea typeface="黑体" panose="02010609060101010101" pitchFamily="49" charset="-122"/>
              </a:rPr>
            </a:b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4"/>
          <p:cNvSpPr txBox="1"/>
          <p:nvPr/>
        </p:nvSpPr>
        <p:spPr>
          <a:xfrm>
            <a:off x="536936" y="436158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90" y="488835"/>
            <a:ext cx="366860" cy="456338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899592" y="2643758"/>
            <a:ext cx="7571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海底真是个景色奇异，物产丰富的世界。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1475656" y="1780267"/>
            <a:ext cx="5716905" cy="25533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窃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(</a:t>
            </a:r>
            <a:r>
              <a:rPr kumimoji="0" lang="en-US" altLang="zh-CN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q</a:t>
            </a:r>
            <a:r>
              <a:rPr kumimoji="0" lang="en-US" altLang="zh-CN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ì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kumimoji="0" lang="en-US" altLang="zh-CN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qiè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)    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私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(</a:t>
            </a:r>
            <a:r>
              <a:rPr kumimoji="0" lang="en-US" altLang="zh-CN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shī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kumimoji="0" lang="en-US" altLang="zh-CN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sī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) 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警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(</a:t>
            </a:r>
            <a:r>
              <a:rPr kumimoji="0" lang="en-US" altLang="zh-CN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jǐn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kumimoji="0" lang="en-US" altLang="zh-CN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jǐnɡ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) 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肌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(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jī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jǐ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) 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矩形 20"/>
          <p:cNvSpPr/>
          <p:nvPr/>
        </p:nvSpPr>
        <p:spPr>
          <a:xfrm>
            <a:off x="591480" y="988005"/>
            <a:ext cx="8455025" cy="124968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dirty="0" smtClean="0">
                <a:ea typeface="黑体" panose="02010609060101010101" pitchFamily="49" charset="-122"/>
              </a:rPr>
              <a:t> </a:t>
            </a:r>
            <a:r>
              <a:rPr lang="zh-CN" altLang="en-US" sz="3200" dirty="0" smtClean="0">
                <a:ea typeface="黑体" panose="02010609060101010101" pitchFamily="49" charset="-122"/>
              </a:rPr>
              <a:t>在</a:t>
            </a:r>
            <a:r>
              <a:rPr lang="zh-CN" altLang="zh-CN" sz="3200" dirty="0" smtClean="0">
                <a:ea typeface="黑体" panose="02010609060101010101" pitchFamily="49" charset="-122"/>
              </a:rPr>
              <a:t>正确读音下面画上横线。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　　</a:t>
            </a:r>
            <a:endParaRPr lang="zh-CN" altLang="en-US" sz="3200" b="1" dirty="0">
              <a:latin typeface="Songti SC" panose="02010600040101010101" pitchFamily="2" charset="-122"/>
              <a:ea typeface="Songti SC" panose="02010600040101010101" pitchFamily="2" charset="-122"/>
            </a:endParaRPr>
          </a:p>
        </p:txBody>
      </p:sp>
      <p:sp>
        <p:nvSpPr>
          <p:cNvPr id="17" name="文本框 14"/>
          <p:cNvSpPr txBox="1"/>
          <p:nvPr/>
        </p:nvSpPr>
        <p:spPr>
          <a:xfrm>
            <a:off x="624428" y="411510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20" y="464186"/>
            <a:ext cx="366860" cy="456339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5277609" y="3291830"/>
            <a:ext cx="5040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275856" y="3291830"/>
            <a:ext cx="6480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192123" y="2355726"/>
            <a:ext cx="6480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987824" y="2355726"/>
            <a:ext cx="6480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0"/>
          <p:cNvSpPr/>
          <p:nvPr/>
        </p:nvSpPr>
        <p:spPr>
          <a:xfrm>
            <a:off x="323528" y="1441796"/>
            <a:ext cx="8455025" cy="243078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.“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波涛澎湃”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“湃”读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pài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bài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                            （　　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2.“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迅速”的“迅 ”读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ù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xùn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（　　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24410" y="2110874"/>
            <a:ext cx="499176" cy="5001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24450" y="3291830"/>
            <a:ext cx="499176" cy="5001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3528" y="627534"/>
            <a:ext cx="304101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二、判断对错。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0"/>
          <p:cNvSpPr/>
          <p:nvPr/>
        </p:nvSpPr>
        <p:spPr>
          <a:xfrm>
            <a:off x="499504" y="627534"/>
            <a:ext cx="7600888" cy="6591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将下列搭配恰当的词语用线连起来。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0"/>
          <p:cNvSpPr/>
          <p:nvPr/>
        </p:nvSpPr>
        <p:spPr>
          <a:xfrm>
            <a:off x="1691680" y="1491630"/>
            <a:ext cx="1393222" cy="5816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波涛</a:t>
            </a:r>
            <a:endParaRPr lang="zh-CN" altLang="en-US" sz="32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sp>
        <p:nvSpPr>
          <p:cNvPr id="4" name="矩形 20"/>
          <p:cNvSpPr/>
          <p:nvPr/>
        </p:nvSpPr>
        <p:spPr>
          <a:xfrm>
            <a:off x="1691680" y="2188151"/>
            <a:ext cx="1393222" cy="5816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物产</a:t>
            </a:r>
            <a:endParaRPr lang="zh-CN" altLang="en-US" sz="32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sp>
        <p:nvSpPr>
          <p:cNvPr id="5" name="矩形 20"/>
          <p:cNvSpPr/>
          <p:nvPr/>
        </p:nvSpPr>
        <p:spPr>
          <a:xfrm>
            <a:off x="1691680" y="2884671"/>
            <a:ext cx="1393222" cy="5816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景色</a:t>
            </a:r>
            <a:endParaRPr lang="zh-CN" altLang="en-US" sz="32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sp>
        <p:nvSpPr>
          <p:cNvPr id="6" name="矩形 20"/>
          <p:cNvSpPr/>
          <p:nvPr/>
        </p:nvSpPr>
        <p:spPr>
          <a:xfrm>
            <a:off x="5194841" y="1491630"/>
            <a:ext cx="1393222" cy="5816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奇异</a:t>
            </a:r>
            <a:endParaRPr lang="zh-CN" altLang="en-US" sz="32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sp>
        <p:nvSpPr>
          <p:cNvPr id="7" name="矩形 20"/>
          <p:cNvSpPr/>
          <p:nvPr/>
        </p:nvSpPr>
        <p:spPr>
          <a:xfrm>
            <a:off x="5194841" y="2188151"/>
            <a:ext cx="1393222" cy="5816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澎湃</a:t>
            </a:r>
            <a:endParaRPr lang="zh-CN" altLang="en-US" sz="32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sp>
        <p:nvSpPr>
          <p:cNvPr id="8" name="矩形 20"/>
          <p:cNvSpPr/>
          <p:nvPr/>
        </p:nvSpPr>
        <p:spPr>
          <a:xfrm>
            <a:off x="5194841" y="2884671"/>
            <a:ext cx="1393222" cy="5816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丰富</a:t>
            </a:r>
            <a:endParaRPr lang="zh-CN" altLang="en-US" sz="32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cxnSp>
        <p:nvCxnSpPr>
          <p:cNvPr id="9" name="直接连接符 8"/>
          <p:cNvCxnSpPr>
            <a:endCxn id="6" idx="1"/>
          </p:cNvCxnSpPr>
          <p:nvPr/>
        </p:nvCxnSpPr>
        <p:spPr>
          <a:xfrm flipV="1">
            <a:off x="3034601" y="1782479"/>
            <a:ext cx="2160240" cy="14322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034601" y="2566620"/>
            <a:ext cx="2160240" cy="74667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016259" y="1813101"/>
            <a:ext cx="2250590" cy="7330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6337935" y="3705040"/>
            <a:ext cx="2338705" cy="472440"/>
            <a:chOff x="9981" y="5834"/>
            <a:chExt cx="3683" cy="744"/>
          </a:xfrm>
        </p:grpSpPr>
        <p:sp>
          <p:nvSpPr>
            <p:cNvPr id="17" name="TextBox 11">
              <a:hlinkClick r:id="rId1" action="ppaction://hlinkfile"/>
            </p:cNvPr>
            <p:cNvSpPr txBox="1">
              <a:spLocks noChangeArrowheads="1"/>
            </p:cNvSpPr>
            <p:nvPr/>
          </p:nvSpPr>
          <p:spPr bwMode="auto">
            <a:xfrm>
              <a:off x="9981" y="5860"/>
              <a:ext cx="2202" cy="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latin typeface="Kaiti SC" panose="02010600040101010101" pitchFamily="2" charset="-122"/>
                  <a:ea typeface="Kaiti SC" panose="02010600040101010101" pitchFamily="2" charset="-122"/>
                </a:rPr>
                <a:t>字词听写</a:t>
              </a:r>
              <a:endParaRPr lang="zh-CN" altLang="en-US" sz="2400" b="1" dirty="0">
                <a:latin typeface="Kaiti SC" panose="02010600040101010101" pitchFamily="2" charset="-122"/>
                <a:ea typeface="Kaiti SC" panose="02010600040101010101" pitchFamily="2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11" y="5938"/>
              <a:ext cx="553" cy="59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057708">
              <a:off x="12364" y="5834"/>
              <a:ext cx="528" cy="74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42255" y="1691732"/>
            <a:ext cx="7632849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这节课，我们接着往下学，看看海底究竟有些什么呢？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77" y="546963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11"/>
          <p:cNvSpPr txBox="1"/>
          <p:nvPr/>
        </p:nvSpPr>
        <p:spPr>
          <a:xfrm>
            <a:off x="333190" y="536227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ea typeface="黑体" panose="02010609060101010101" pitchFamily="49" charset="-122"/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801024" y="1410632"/>
            <a:ext cx="6768752" cy="15316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朗读第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自然段：说说这一用了什么句式，有什么作用。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91630"/>
            <a:ext cx="1332931" cy="1910184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94" y="464186"/>
            <a:ext cx="366861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08760" y="771550"/>
            <a:ext cx="63417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你可知道，大海深处是怎样的吗？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555776" y="1974240"/>
            <a:ext cx="4191585" cy="751696"/>
          </a:xfrm>
          <a:prstGeom prst="roundRect">
            <a:avLst/>
          </a:prstGeom>
          <a:solidFill>
            <a:srgbClr val="0066F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以提问的形式引出主题</a:t>
            </a:r>
            <a:endParaRPr lang="zh-CN" altLang="en-US" sz="2800" dirty="0" smtClean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71957" y="2787774"/>
            <a:ext cx="4750707" cy="1528098"/>
            <a:chOff x="571957" y="2787774"/>
            <a:chExt cx="4750707" cy="152809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957" y="2787774"/>
              <a:ext cx="850943" cy="697101"/>
            </a:xfrm>
            <a:prstGeom prst="rect">
              <a:avLst/>
            </a:prstGeom>
          </p:spPr>
        </p:pic>
        <p:sp>
          <p:nvSpPr>
            <p:cNvPr id="5" name="文本框 10"/>
            <p:cNvSpPr txBox="1"/>
            <p:nvPr/>
          </p:nvSpPr>
          <p:spPr>
            <a:xfrm>
              <a:off x="1399878" y="2969138"/>
              <a:ext cx="357886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朗读指导（</a:t>
              </a:r>
              <a:r>
                <a:rPr lang="zh-CN" altLang="en-US" sz="2600" b="1" dirty="0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课后第一题</a:t>
              </a:r>
              <a:r>
                <a:rPr lang="zh-CN" altLang="en-US" sz="2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  <a:endPara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83568" y="3484875"/>
              <a:ext cx="463909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在朗读问句的时候，要注意读出疑问语气，有停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顿。</a:t>
              </a:r>
              <a:endParaRPr lang="zh-CN" altLang="en-US" b="1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824842" y="1203598"/>
            <a:ext cx="6995629" cy="22529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自由朗读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2-5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自然段：说说课文是从哪几个方面介绍海底世界景色奇异的？ 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（课后第一题）</a:t>
            </a:r>
            <a:endParaRPr lang="zh-CN" altLang="en-US" sz="2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34" y="813976"/>
            <a:ext cx="1948352" cy="279210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>
          <a:xfrm>
            <a:off x="1763688" y="2859782"/>
            <a:ext cx="3229508" cy="5486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7" r="8364"/>
          <a:stretch>
            <a:fillRect/>
          </a:stretch>
        </p:blipFill>
        <p:spPr>
          <a:xfrm>
            <a:off x="1763688" y="2129352"/>
            <a:ext cx="6624736" cy="54868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7" r="8364"/>
          <a:stretch>
            <a:fillRect/>
          </a:stretch>
        </p:blipFill>
        <p:spPr>
          <a:xfrm>
            <a:off x="2627784" y="1419622"/>
            <a:ext cx="6007240" cy="548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9512" y="1059582"/>
            <a:ext cx="8748464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面上波涛澎湃的时候，海底依然很宁静。最大的风浪，也只能影响到海面以下几十米深。阳光很难射进深海，水越深光线越暗，五百米以下就全黑了。在这一片黑暗的深海里，却有许多光点像闪烁的星星，那是有发光器官的深水鱼在游动。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4121785" y="664210"/>
            <a:ext cx="648335" cy="215900"/>
          </a:xfrm>
          <a:prstGeom prst="rightArrow">
            <a:avLst/>
          </a:prstGeom>
          <a:grpFill/>
          <a:ln>
            <a:gradFill>
              <a:gsLst>
                <a:gs pos="34000">
                  <a:srgbClr val="0000FF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114040" y="541655"/>
            <a:ext cx="935990" cy="431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环境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932045" y="541655"/>
            <a:ext cx="935990" cy="431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宁静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864656" y="2859782"/>
            <a:ext cx="2523768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51460" y="3219450"/>
            <a:ext cx="460883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9"/>
          <p:cNvSpPr/>
          <p:nvPr/>
        </p:nvSpPr>
        <p:spPr bwMode="gray">
          <a:xfrm rot="19329879">
            <a:off x="7619779" y="2807837"/>
            <a:ext cx="265016" cy="771879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268086" y="3305176"/>
            <a:ext cx="1347470" cy="984250"/>
            <a:chOff x="8166786" y="2065862"/>
            <a:chExt cx="1043608" cy="549508"/>
          </a:xfrm>
        </p:grpSpPr>
        <p:sp>
          <p:nvSpPr>
            <p:cNvPr id="14" name="云形 13"/>
            <p:cNvSpPr/>
            <p:nvPr/>
          </p:nvSpPr>
          <p:spPr>
            <a:xfrm>
              <a:off x="8166786" y="2065862"/>
              <a:ext cx="1043608" cy="549508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221376" y="2160518"/>
              <a:ext cx="989018" cy="360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比喻</a:t>
              </a:r>
              <a:endParaRPr lang="zh-CN" altLang="en-US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285414" y="413872"/>
            <a:ext cx="1725072" cy="460375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景色奇异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15616" y="2114550"/>
            <a:ext cx="8568952" cy="1754326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窃窃私</a:t>
            </a:r>
            <a:r>
              <a:rPr lang="zh-CN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语</a:t>
            </a:r>
            <a:r>
              <a:rPr lang="zh-CN" altLang="zh-CN" sz="36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36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警</a:t>
            </a:r>
            <a:r>
              <a:rPr lang="zh-CN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报</a:t>
            </a:r>
            <a:r>
              <a:rPr lang="zh-CN" altLang="zh-CN" sz="36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en-US" altLang="zh-CN" sz="36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肌</a:t>
            </a:r>
            <a:r>
              <a:rPr lang="zh-CN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肉</a:t>
            </a:r>
            <a:r>
              <a:rPr lang="en-US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36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章</a:t>
            </a:r>
            <a:r>
              <a:rPr lang="zh-CN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鱼</a:t>
            </a:r>
            <a:r>
              <a:rPr lang="zh-CN" altLang="zh-CN" sz="36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endParaRPr lang="en-US" altLang="zh-CN" sz="3600" b="1" dirty="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3600" b="1" dirty="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差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异 </a:t>
            </a:r>
            <a:r>
              <a:rPr lang="zh-CN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细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胞</a:t>
            </a:r>
            <a:r>
              <a:rPr lang="zh-CN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海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藻 </a:t>
            </a:r>
            <a:r>
              <a:rPr lang="zh-CN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长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达 储</a:t>
            </a:r>
            <a:r>
              <a:rPr lang="zh-CN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量 金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属</a:t>
            </a:r>
            <a:endParaRPr lang="zh-CN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179512" y="1131590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我会认</a:t>
            </a:r>
            <a:endParaRPr lang="zh-CN" altLang="en-US" sz="24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870884" y="2114550"/>
            <a:ext cx="914400" cy="914400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32985" y="1720126"/>
            <a:ext cx="19856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qiè</a:t>
            </a:r>
            <a:r>
              <a:rPr lang="en-US" altLang="zh-CN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qiè</a:t>
            </a:r>
            <a:r>
              <a:rPr lang="en-US" altLang="zh-CN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sī</a:t>
            </a:r>
            <a:endParaRPr lang="zh-CN" altLang="en-US" sz="28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35896" y="1743331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jǐn</a:t>
            </a:r>
            <a:r>
              <a:rPr lang="en-US" altLang="zh-CN" sz="2800" b="1" dirty="0" err="1" smtClean="0">
                <a:ln>
                  <a:noFill/>
                </a:ln>
                <a:effectLst/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ɡ</a:t>
            </a:r>
            <a:endParaRPr lang="en-US" altLang="zh-CN" sz="2800" b="1" dirty="0" err="1" smtClean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64088" y="1743331"/>
            <a:ext cx="7200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jī</a:t>
            </a:r>
            <a:endParaRPr lang="en-US" altLang="zh-CN" sz="2800" b="1" dirty="0" err="1" smtClean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44208" y="1720126"/>
            <a:ext cx="14401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zhān</a:t>
            </a:r>
            <a:r>
              <a:rPr lang="en-US" altLang="zh-CN" sz="2800" b="1" dirty="0" err="1" smtClean="0">
                <a:ln>
                  <a:noFill/>
                </a:ln>
                <a:effectLst/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ɡ</a:t>
            </a:r>
            <a:endParaRPr lang="en-US" altLang="zh-CN" sz="2800" b="1" dirty="0" err="1" smtClean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87824" y="2859782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bāo</a:t>
            </a:r>
            <a:endParaRPr lang="en-US" altLang="zh-CN" sz="2800" b="1" dirty="0" smtClean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03948" y="2840618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zǎo</a:t>
            </a:r>
            <a:endParaRPr lang="en-US" altLang="zh-CN" sz="2800" b="1" dirty="0" err="1" smtClean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28084" y="284061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dá</a:t>
            </a:r>
            <a:endParaRPr lang="en-US" altLang="zh-CN" sz="2800" b="1" dirty="0" err="1" smtClean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48164" y="284061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chǔ</a:t>
            </a:r>
            <a:endParaRPr lang="en-US" altLang="zh-CN" sz="2800" b="1" dirty="0" err="1" smtClean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60332" y="2859782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shǔ</a:t>
            </a:r>
            <a:endParaRPr lang="en-US" altLang="zh-CN" sz="2800" b="1" dirty="0" err="1" smtClean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5" name="文本框 14">
            <a:hlinkClick r:id="rId1" action="ppaction://hlinkfile"/>
          </p:cNvPr>
          <p:cNvSpPr txBox="1"/>
          <p:nvPr/>
        </p:nvSpPr>
        <p:spPr>
          <a:xfrm>
            <a:off x="653667" y="422324"/>
            <a:ext cx="403383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朗读课文 扫清障碍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018" y="603851"/>
            <a:ext cx="351070" cy="380165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4408959" y="550061"/>
            <a:ext cx="335134" cy="472337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41" y="489080"/>
            <a:ext cx="366860" cy="456339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1187624" y="1203598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79512" y="1203598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1332985" y="2859782"/>
            <a:ext cx="14401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hā</a:t>
            </a:r>
            <a:endParaRPr lang="en-US" altLang="zh-CN" sz="2800" b="1" dirty="0" smtClean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41" grpId="0"/>
      <p:bldP spid="41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5720715" y="1505585"/>
            <a:ext cx="1405890" cy="34163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ea typeface="黑体" panose="02010609060101010101" pitchFamily="49" charset="-122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4090035" y="469900"/>
            <a:ext cx="648335" cy="215900"/>
          </a:xfrm>
          <a:prstGeom prst="rightArrow">
            <a:avLst/>
          </a:prstGeom>
          <a:grpFill/>
          <a:ln>
            <a:gradFill>
              <a:gsLst>
                <a:gs pos="34000">
                  <a:srgbClr val="0000FF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ea typeface="黑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082290" y="347345"/>
            <a:ext cx="935990" cy="431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声音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900295" y="347345"/>
            <a:ext cx="1604645" cy="431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各种各样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115616" y="2860774"/>
            <a:ext cx="1797050" cy="1588770"/>
            <a:chOff x="3091" y="4057"/>
            <a:chExt cx="2830" cy="2502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print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3091" y="4057"/>
              <a:ext cx="2503" cy="2503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739" y="4960"/>
              <a:ext cx="218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拟人</a:t>
              </a:r>
              <a:endPara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384981" y="2506444"/>
            <a:ext cx="3124835" cy="2081530"/>
            <a:chOff x="-1877" y="3562"/>
            <a:chExt cx="4921" cy="3278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877" y="3562"/>
              <a:ext cx="4921" cy="3278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655" y="4718"/>
              <a:ext cx="1336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生动形象</a:t>
              </a:r>
              <a:endPara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334260" y="1001395"/>
            <a:ext cx="4693914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海底是否没有一点儿声音呢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?</a:t>
            </a:r>
            <a:endParaRPr lang="zh-CN" altLang="en-US" b="1" dirty="0"/>
          </a:p>
        </p:txBody>
      </p:sp>
      <p:sp>
        <p:nvSpPr>
          <p:cNvPr id="10" name="流程图: 可选过程 9"/>
          <p:cNvSpPr/>
          <p:nvPr/>
        </p:nvSpPr>
        <p:spPr>
          <a:xfrm>
            <a:off x="7487816" y="1020559"/>
            <a:ext cx="1656184" cy="504056"/>
          </a:xfrm>
          <a:prstGeom prst="flowChartAlternateProcess">
            <a:avLst/>
          </a:prstGeom>
          <a:solidFill>
            <a:srgbClr val="FFFF00">
              <a:alpha val="58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中心句</a:t>
            </a:r>
            <a:endParaRPr lang="zh-CN" altLang="en-US" sz="3200" b="1" dirty="0" smtClean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83385" y="1015365"/>
            <a:ext cx="5752465" cy="181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          </a:t>
            </a:r>
            <a:r>
              <a:rPr lang="zh-CN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不是的。海底的动物常常在</a:t>
            </a:r>
            <a:r>
              <a:rPr lang="zh-CN" altLang="zh-CN" sz="2800" b="1" dirty="0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窃窃私语</a:t>
            </a:r>
            <a:r>
              <a:rPr lang="zh-CN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。你用水中听音器一听，就能听见各种声音。</a:t>
            </a:r>
            <a:endParaRPr lang="zh-CN" altLang="zh-CN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" name="Freeform 24"/>
          <p:cNvSpPr/>
          <p:nvPr/>
        </p:nvSpPr>
        <p:spPr bwMode="gray">
          <a:xfrm rot="6719290">
            <a:off x="6545839" y="1855118"/>
            <a:ext cx="647608" cy="879139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504940" y="2759520"/>
            <a:ext cx="2160240" cy="137437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换成“轻轻的声音”好不好？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5414" y="413872"/>
            <a:ext cx="1725072" cy="460375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景色奇异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7292 0.027284 L 0.463819 0.027284 " pathEditMode="relative" ptsTypes="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5" grpId="0" animBg="1"/>
      <p:bldP spid="7" grpId="0" animBg="1"/>
      <p:bldP spid="11" grpId="0" animBg="1"/>
      <p:bldP spid="2" grpId="0"/>
      <p:bldP spid="2" grpId="1"/>
      <p:bldP spid="10" grpId="0" bldLvl="0" animBg="1"/>
      <p:bldP spid="4" grpId="0"/>
      <p:bldP spid="16" grpId="0" animBg="1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475909" y="1001291"/>
            <a:ext cx="6984776" cy="237626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有的像</a:t>
            </a:r>
            <a:r>
              <a:rPr lang="zh-CN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蜜蜂一样嗡嗡，</a:t>
            </a:r>
            <a:r>
              <a:rPr lang="zh-CN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有的像</a:t>
            </a:r>
            <a:r>
              <a:rPr lang="zh-CN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小鸟一样啾啾，</a:t>
            </a:r>
            <a:r>
              <a:rPr lang="zh-CN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有的像</a:t>
            </a:r>
            <a:r>
              <a:rPr lang="zh-CN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小狗一样汪汪，</a:t>
            </a:r>
            <a:r>
              <a:rPr lang="zh-CN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有的还好像</a:t>
            </a:r>
            <a:r>
              <a:rPr lang="zh-CN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在打鼾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……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188" y="237224"/>
            <a:ext cx="3661629" cy="6202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9"/>
          <p:cNvSpPr txBox="1"/>
          <p:nvPr/>
        </p:nvSpPr>
        <p:spPr>
          <a:xfrm>
            <a:off x="3102453" y="403595"/>
            <a:ext cx="354711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排比和比喻同时使用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1447234" y="3785316"/>
            <a:ext cx="6984776" cy="648072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3200" dirty="0" smtClean="0">
                <a:solidFill>
                  <a:srgbClr val="FF0000"/>
                </a:solidFill>
                <a:ea typeface="黑体" panose="02010609060101010101" pitchFamily="49" charset="-122"/>
              </a:rPr>
              <a:t>各种各样的声音，反映出海底的奇异。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Freeform 24"/>
          <p:cNvSpPr/>
          <p:nvPr/>
        </p:nvSpPr>
        <p:spPr bwMode="gray">
          <a:xfrm rot="11495698">
            <a:off x="3892815" y="3207090"/>
            <a:ext cx="647608" cy="56905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31590"/>
            <a:ext cx="5368428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文本框 6"/>
          <p:cNvSpPr txBox="1"/>
          <p:nvPr/>
        </p:nvSpPr>
        <p:spPr>
          <a:xfrm>
            <a:off x="2267744" y="1347614"/>
            <a:ext cx="6696744" cy="21092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嗡嗡  啾啾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汪汪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哗哗  咚咚  砰砰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1"/>
          <p:cNvSpPr txBox="1"/>
          <p:nvPr/>
        </p:nvSpPr>
        <p:spPr>
          <a:xfrm>
            <a:off x="1282707" y="488657"/>
            <a:ext cx="42668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词语积累</a:t>
            </a:r>
            <a:r>
              <a:rPr lang="zh-CN" altLang="en-US" sz="2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sz="26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表示声音的词语</a:t>
            </a:r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98" y="465178"/>
            <a:ext cx="447979" cy="539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39552" y="939074"/>
            <a:ext cx="8064896" cy="194754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天上的云彩千变万化，有的像</a:t>
            </a:r>
            <a:r>
              <a:rPr lang="zh-CN" altLang="en-US" sz="28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，有的像</a:t>
            </a:r>
            <a:r>
              <a:rPr lang="zh-CN" altLang="en-US" sz="28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，有的像</a:t>
            </a:r>
            <a:r>
              <a:rPr lang="zh-CN" altLang="en-US" sz="28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，有的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还好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</a:t>
            </a:r>
            <a:r>
              <a:rPr lang="zh-CN" altLang="en-US" sz="28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475656" y="3075806"/>
            <a:ext cx="3024336" cy="648072"/>
          </a:xfrm>
          <a:prstGeom prst="round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22695" y="3075940"/>
            <a:ext cx="1983105" cy="1321435"/>
          </a:xfrm>
          <a:prstGeom prst="snip2Diag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084168" y="1203598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骏马在奔驰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763688" y="1651236"/>
            <a:ext cx="26582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狗在摆头摇尾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09010" y="1651236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鸡在找食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791867" y="2067694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大象在喝水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1"/>
          <p:cNvSpPr>
            <a:spLocks noChangeArrowheads="1"/>
          </p:cNvSpPr>
          <p:nvPr/>
        </p:nvSpPr>
        <p:spPr bwMode="auto">
          <a:xfrm>
            <a:off x="1066364" y="1322352"/>
            <a:ext cx="7056784" cy="23069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                         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海参</a:t>
            </a:r>
            <a:r>
              <a:rPr lang="zh-CN" altLang="en-US" sz="2400" b="1" dirty="0" smtClean="0"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靠肌</a:t>
            </a:r>
            <a:r>
              <a:rPr kumimoji="0" lang="zh-CN" altLang="en-US" sz="2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肉伸缩爬行</a:t>
            </a:r>
            <a:r>
              <a:rPr kumimoji="0" lang="zh-CN" altLang="en-US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，每小时只能前进四米。有一种鱼身体像梭子</a:t>
            </a:r>
            <a:r>
              <a:rPr kumimoji="0" lang="en-US" altLang="zh-CN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,</a:t>
            </a:r>
            <a:r>
              <a:rPr kumimoji="0" lang="zh-CN" altLang="en-US" sz="2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每小时能游几十千米</a:t>
            </a:r>
            <a:r>
              <a:rPr kumimoji="0" lang="zh-CN" altLang="en-US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，攻击其他动物的时候，比普通的火车还快。乌贼和章鱼</a:t>
            </a:r>
            <a:r>
              <a:rPr kumimoji="0" lang="zh-CN" altLang="en-US" sz="2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能突然向前方喷水，利用水的反推力迅速后退。</a:t>
            </a:r>
            <a:r>
              <a:rPr kumimoji="0" lang="zh-CN" altLang="en-US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还有些贝类自己不动，但能</a:t>
            </a:r>
            <a:r>
              <a:rPr kumimoji="0" lang="zh-CN" altLang="en-US" sz="2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巴在轮船底下做免费的长途旅行。</a:t>
            </a:r>
            <a:endParaRPr kumimoji="0" lang="zh-CN" altLang="en-US" sz="2400" b="0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uFill>
                <a:solidFill>
                  <a:srgbClr val="FF0000"/>
                </a:solidFill>
              </a:u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流程图: 可选过程 4"/>
          <p:cNvSpPr/>
          <p:nvPr/>
        </p:nvSpPr>
        <p:spPr>
          <a:xfrm>
            <a:off x="238272" y="1203598"/>
            <a:ext cx="1656184" cy="504056"/>
          </a:xfrm>
          <a:prstGeom prst="flowChartAlternateProcess">
            <a:avLst/>
          </a:prstGeom>
          <a:solidFill>
            <a:srgbClr val="FFFF00">
              <a:alpha val="58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中心句</a:t>
            </a:r>
            <a:endParaRPr lang="zh-CN" altLang="en-US" sz="3200" b="1" dirty="0" smtClean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3368040" y="591820"/>
            <a:ext cx="648335" cy="215900"/>
          </a:xfrm>
          <a:prstGeom prst="rightArrow">
            <a:avLst/>
          </a:prstGeom>
          <a:grpFill/>
          <a:ln>
            <a:gradFill>
              <a:gsLst>
                <a:gs pos="34000">
                  <a:srgbClr val="0000FF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360295" y="469265"/>
            <a:ext cx="935990" cy="431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动物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178300" y="469265"/>
            <a:ext cx="3005455" cy="431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各种各样的活动方法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88767" y="1322352"/>
            <a:ext cx="46215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海里的动物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,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各有各的活动方法。</a:t>
            </a:r>
            <a:endParaRPr kumimoji="0" lang="zh-CN" altLang="en-US" sz="2400" b="1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uFill>
                <a:solidFill>
                  <a:srgbClr val="FF0000"/>
                </a:solidFill>
              </a:u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4" name="云形 13"/>
          <p:cNvSpPr/>
          <p:nvPr/>
        </p:nvSpPr>
        <p:spPr>
          <a:xfrm>
            <a:off x="5728469" y="3237265"/>
            <a:ext cx="3486105" cy="1906235"/>
          </a:xfrm>
          <a:prstGeom prst="cloud">
            <a:avLst/>
          </a:prstGeom>
          <a:solidFill>
            <a:srgbClr val="92D050"/>
          </a:solidFill>
          <a:ln>
            <a:solidFill>
              <a:srgbClr val="FEFCDE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说一说：这些动物各用什么方法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活动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r>
              <a:rPr lang="zh-CN" altLang="en-US" sz="24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（课后第二题）</a:t>
            </a:r>
            <a:endParaRPr lang="zh-CN" altLang="en-US" sz="24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1520" y="413872"/>
            <a:ext cx="1725072" cy="460375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景色奇异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animBg="1"/>
      <p:bldP spid="7" grpId="0" animBg="1"/>
      <p:bldP spid="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1225123df7ce5bb4623e8e8"/>
          <p:cNvPicPr>
            <a:picLocks noChangeAspect="1" noChangeArrowheads="1"/>
          </p:cNvPicPr>
          <p:nvPr/>
        </p:nvPicPr>
        <p:blipFill>
          <a:blip r:embed="rId1" cstate="print"/>
          <a:srcRect b="7147"/>
          <a:stretch>
            <a:fillRect/>
          </a:stretch>
        </p:blipFill>
        <p:spPr bwMode="auto">
          <a:xfrm>
            <a:off x="0" y="0"/>
            <a:ext cx="916368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1151255" y="509270"/>
            <a:ext cx="7546975" cy="953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有一种鱼身体像梭子</a:t>
            </a:r>
            <a:r>
              <a:rPr lang="en-US" altLang="zh-CN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每小时能游几十千米，攻击其他动物的时候，比普通的火车还快。</a:t>
            </a:r>
            <a:endParaRPr lang="zh-CN" altLang="zh-CN" sz="28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Freeform 9"/>
          <p:cNvSpPr/>
          <p:nvPr/>
        </p:nvSpPr>
        <p:spPr bwMode="gray">
          <a:xfrm rot="19329879">
            <a:off x="7805212" y="915712"/>
            <a:ext cx="265016" cy="771879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084168" y="1635646"/>
            <a:ext cx="5256584" cy="864096"/>
            <a:chOff x="8100392" y="1962696"/>
            <a:chExt cx="1962698" cy="549508"/>
          </a:xfrm>
        </p:grpSpPr>
        <p:sp>
          <p:nvSpPr>
            <p:cNvPr id="7" name="云形 6"/>
            <p:cNvSpPr/>
            <p:nvPr/>
          </p:nvSpPr>
          <p:spPr>
            <a:xfrm>
              <a:off x="8100392" y="1962696"/>
              <a:ext cx="1043608" cy="549508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172400" y="2054281"/>
              <a:ext cx="1890690" cy="293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作比较、列数字</a:t>
              </a:r>
              <a:endPara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http://04.imgmini.eastday.com/mobile/20171201/20171201101845_2d7541c87d0915bf86efd0f9e37c2718_6.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1" name="矩形 10"/>
          <p:cNvSpPr/>
          <p:nvPr/>
        </p:nvSpPr>
        <p:spPr>
          <a:xfrm>
            <a:off x="3635896" y="1022126"/>
            <a:ext cx="2869044" cy="538609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15616" y="483518"/>
            <a:ext cx="6696744" cy="10772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r>
              <a:rPr kumimoji="0" lang="zh-CN" sz="32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还有些贝类自己不动，但能巴在轮船底下做免费的长途旅行。</a:t>
            </a:r>
            <a:endParaRPr kumimoji="0" lang="zh-CN" sz="3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762250" y="2294890"/>
            <a:ext cx="3124835" cy="2081530"/>
            <a:chOff x="-1877" y="3562"/>
            <a:chExt cx="4921" cy="3278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877" y="3562"/>
              <a:ext cx="4921" cy="3278"/>
            </a:xfrm>
            <a:prstGeom prst="rect">
              <a:avLst/>
            </a:prstGeom>
          </p:spPr>
        </p:pic>
        <p:sp>
          <p:nvSpPr>
            <p:cNvPr id="17" name="文本框 22"/>
            <p:cNvSpPr txBox="1"/>
            <p:nvPr/>
          </p:nvSpPr>
          <p:spPr>
            <a:xfrm>
              <a:off x="583" y="4718"/>
              <a:ext cx="1336" cy="13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生动形象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9" name="Freeform 24"/>
          <p:cNvSpPr/>
          <p:nvPr/>
        </p:nvSpPr>
        <p:spPr bwMode="gray">
          <a:xfrm rot="6719290">
            <a:off x="6030641" y="1404521"/>
            <a:ext cx="948598" cy="1246921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FFFF00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504940" y="2571750"/>
            <a:ext cx="2160240" cy="137437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换成“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移动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”好不好？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492885" y="2649220"/>
            <a:ext cx="1797050" cy="1588770"/>
            <a:chOff x="3091" y="4057"/>
            <a:chExt cx="2830" cy="2502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3091" y="4057"/>
              <a:ext cx="2503" cy="2503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739" y="4960"/>
              <a:ext cx="218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拟人</a:t>
              </a:r>
              <a:endPara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7292 0.027284 L 0.463819 0.027284 " pathEditMode="relative" ptsTypes="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9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1"/>
          <p:cNvSpPr>
            <a:spLocks noChangeArrowheads="1"/>
          </p:cNvSpPr>
          <p:nvPr/>
        </p:nvSpPr>
        <p:spPr bwMode="auto">
          <a:xfrm>
            <a:off x="1095489" y="1238255"/>
            <a:ext cx="7129046" cy="224676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                     </a:t>
            </a:r>
            <a:r>
              <a:rPr kumimoji="0" lang="zh-CN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它们的</a:t>
            </a:r>
            <a:r>
              <a:rPr kumimoji="0" lang="zh-CN" sz="28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色彩</a:t>
            </a:r>
            <a:r>
              <a:rPr kumimoji="0" lang="zh-CN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多种多样，有</a:t>
            </a:r>
            <a:r>
              <a:rPr kumimoji="0" lang="zh-CN" sz="28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褐色</a:t>
            </a:r>
            <a:r>
              <a:rPr kumimoji="0" lang="zh-CN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的，有</a:t>
            </a:r>
            <a:r>
              <a:rPr kumimoji="0" lang="zh-CN" sz="28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紫色</a:t>
            </a:r>
            <a:r>
              <a:rPr kumimoji="0" lang="zh-CN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的，还有</a:t>
            </a:r>
            <a:r>
              <a:rPr kumimoji="0" lang="zh-CN" sz="28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红色</a:t>
            </a:r>
            <a:r>
              <a:rPr kumimoji="0" lang="zh-CN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的。</a:t>
            </a:r>
            <a:r>
              <a:rPr kumimoji="0" lang="zh-CN" sz="28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最小</a:t>
            </a:r>
            <a:r>
              <a:rPr kumimoji="0" lang="zh-CN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的单细胞海藻，要用显微镜才能看清楚。</a:t>
            </a:r>
            <a:r>
              <a:rPr kumimoji="0" lang="zh-CN" sz="28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最大</a:t>
            </a:r>
            <a:r>
              <a:rPr kumimoji="0" lang="zh-CN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的海藻长达二三百米，是地球上最长的生物。</a:t>
            </a:r>
            <a:endParaRPr kumimoji="0" lang="zh-CN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3368040" y="591820"/>
            <a:ext cx="648335" cy="215900"/>
          </a:xfrm>
          <a:prstGeom prst="rightArrow">
            <a:avLst/>
          </a:prstGeom>
          <a:grpFill/>
          <a:ln>
            <a:gradFill>
              <a:gsLst>
                <a:gs pos="34000">
                  <a:srgbClr val="0000FF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360295" y="469265"/>
            <a:ext cx="935990" cy="431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植物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178300" y="469265"/>
            <a:ext cx="1927860" cy="431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差异很大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86625" y="1238255"/>
            <a:ext cx="411543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800" b="1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海底的植物差异也很大。</a:t>
            </a:r>
            <a:endParaRPr kumimoji="0" lang="zh-CN" altLang="en-US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72522" y="1131590"/>
            <a:ext cx="1656184" cy="504056"/>
          </a:xfrm>
          <a:prstGeom prst="flowChartAlternateProcess">
            <a:avLst/>
          </a:prstGeom>
          <a:solidFill>
            <a:srgbClr val="FFFF00">
              <a:alpha val="58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中心句</a:t>
            </a:r>
            <a:endParaRPr lang="zh-CN" altLang="en-US" sz="3200" b="1" dirty="0" smtClean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云形 13"/>
          <p:cNvSpPr/>
          <p:nvPr/>
        </p:nvSpPr>
        <p:spPr>
          <a:xfrm>
            <a:off x="5858827" y="2953454"/>
            <a:ext cx="3321685" cy="1922552"/>
          </a:xfrm>
          <a:prstGeom prst="cloud">
            <a:avLst/>
          </a:prstGeom>
          <a:solidFill>
            <a:srgbClr val="92D050"/>
          </a:solidFill>
          <a:ln>
            <a:solidFill>
              <a:srgbClr val="FEFCDE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说一说：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这些植物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的差异体现在哪里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（课后第二题）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0819" y="413872"/>
            <a:ext cx="1725072" cy="460375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景色奇异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/>
      <p:bldP spid="10" grpId="0" bldLvl="0" animBg="1"/>
      <p:bldP spid="14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5.hexunimg.cn/2012-08-12/144653593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6084168" y="0"/>
            <a:ext cx="181610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 smtClean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色彩多样</a:t>
            </a:r>
            <a:endParaRPr lang="zh-CN" altLang="zh-CN" sz="3200" b="1" dirty="0" smtClean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58pic.ooopic.com/58pic/19/10/60/567907531623c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5940152" y="195486"/>
            <a:ext cx="201930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dirty="0" smtClean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形态各异</a:t>
            </a:r>
            <a:endParaRPr lang="zh-CN" altLang="zh-CN" sz="3600" b="1" dirty="0" smtClean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41202" y="1813342"/>
            <a:ext cx="973272" cy="1246622"/>
            <a:chOff x="933096" y="1201103"/>
            <a:chExt cx="605263" cy="810101"/>
          </a:xfrm>
        </p:grpSpPr>
        <p:sp>
          <p:nvSpPr>
            <p:cNvPr id="10" name="椭圆 9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1002504" y="1309302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8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差</a:t>
              </a:r>
              <a:endParaRPr lang="zh-CN" altLang="en-US" sz="4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113983" y="1653384"/>
            <a:ext cx="4258217" cy="5616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海底的植物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差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异也很大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752862" y="526257"/>
            <a:ext cx="410581" cy="377666"/>
            <a:chOff x="631825" y="5181600"/>
            <a:chExt cx="1554163" cy="1552575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29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7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8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9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0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3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4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5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6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7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8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9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0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62967" y="431959"/>
            <a:ext cx="1564685" cy="559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多音字</a:t>
            </a:r>
            <a:endParaRPr lang="zh-CN" altLang="en-US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81626" y="1282052"/>
            <a:ext cx="792088" cy="49911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chā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653508" y="2802146"/>
            <a:ext cx="1486444" cy="5616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差</a:t>
            </a:r>
            <a:r>
              <a:rPr lang="zh-CN" altLang="en-US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不多</a:t>
            </a:r>
            <a:endParaRPr lang="zh-CN" altLang="en-US" sz="32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497386" y="2408714"/>
            <a:ext cx="936104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chà</a:t>
            </a:r>
            <a:endParaRPr lang="en-US" altLang="en-US" sz="27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339752" y="3867894"/>
            <a:ext cx="1081632" cy="5616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出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差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en-US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endParaRPr lang="zh-CN" altLang="en-US" sz="32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663788" y="3382129"/>
            <a:ext cx="936104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chāi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750705" y="3353656"/>
            <a:ext cx="936104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chāi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90206" y="3853793"/>
            <a:ext cx="1107996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差</a:t>
            </a:r>
            <a:r>
              <a:rPr lang="zh-CN" altLang="en-US" sz="32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使 </a:t>
            </a:r>
            <a:endParaRPr lang="zh-CN" altLang="en-US" sz="32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8" grpId="0"/>
      <p:bldP spid="23" grpId="0" bldLvl="0" animBg="1"/>
      <p:bldP spid="32" grpId="0"/>
      <p:bldP spid="51" grpId="0" bldLvl="0" animBg="1"/>
      <p:bldP spid="52" grpId="0"/>
      <p:bldP spid="53" grpId="0"/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411510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植物色彩多种多样，有（       ），有（       ），还有（      ），它们的形态各不相同，小的要借助 （                    ），大的有几百米。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Picture 3" descr="18162_1277523411SO2v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" y="3507854"/>
            <a:ext cx="2483767" cy="136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7E915C2FECC333031039F86073A8DB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51670"/>
            <a:ext cx="2483768" cy="158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294" name="Picture 6" descr="http://img3.3lian.com/2013/c2/54/d/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579862"/>
            <a:ext cx="2867472" cy="1563638"/>
          </a:xfrm>
          <a:prstGeom prst="rect">
            <a:avLst/>
          </a:prstGeom>
          <a:noFill/>
        </p:spPr>
      </p:pic>
      <p:pic>
        <p:nvPicPr>
          <p:cNvPr id="140296" name="Picture 8" descr="http://p4.so.qhmsg.com/t01b4e8f2a7cd140bb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3558" y="1923678"/>
            <a:ext cx="2894906" cy="165618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971600" y="1275606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显微镜才能看清楚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75656" y="843558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红色的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2280" y="411510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紫色的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27984" y="483518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褐色的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753" y="3154680"/>
            <a:ext cx="3366247" cy="1988820"/>
          </a:xfrm>
          <a:prstGeom prst="rect">
            <a:avLst/>
          </a:prstGeom>
        </p:spPr>
      </p:pic>
      <p:pic>
        <p:nvPicPr>
          <p:cNvPr id="65539" name="Picture 3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14800" cy="228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0" name="Picture 4" descr="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57200"/>
            <a:ext cx="2819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Picture 5" descr="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86100"/>
            <a:ext cx="30480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2" name="Picture 6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1885950"/>
            <a:ext cx="29718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3" name="Picture 7" descr="NOKOGIR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202407"/>
            <a:ext cx="2590800" cy="1421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4" name="Picture 8" descr="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3657600"/>
            <a:ext cx="26670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669926" y="2472929"/>
            <a:ext cx="24542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2400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0" y="2400301"/>
            <a:ext cx="3733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黑体" panose="02010609060101010101" pitchFamily="49" charset="-122"/>
              </a:rPr>
              <a:t>五 </a:t>
            </a:r>
            <a:r>
              <a:rPr lang="zh-CN" altLang="en-US" sz="40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黑体" panose="02010609060101010101" pitchFamily="49" charset="-122"/>
              </a:rPr>
              <a:t>颜</a:t>
            </a:r>
            <a:r>
              <a:rPr lang="zh-CN" altLang="en-US" sz="4000" b="1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黑体" panose="02010609060101010101" pitchFamily="49" charset="-122"/>
              </a:rPr>
              <a:t> 六 </a:t>
            </a:r>
            <a:r>
              <a:rPr lang="zh-CN" altLang="en-US" sz="4000" b="1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黑体" panose="02010609060101010101" pitchFamily="49" charset="-122"/>
              </a:rPr>
              <a:t>色</a:t>
            </a:r>
            <a:r>
              <a:rPr lang="zh-CN" altLang="en-US" sz="40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华文新魏" panose="02010800040101010101" pitchFamily="2" charset="-122"/>
              </a:rPr>
              <a:t>的</a:t>
            </a:r>
            <a:endParaRPr lang="zh-CN" altLang="en-US" sz="4000" b="1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charset="0"/>
              <a:ea typeface="华文新魏" panose="02010800040101010101" pitchFamily="2" charset="-122"/>
            </a:endParaRP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6248400" y="2400301"/>
            <a:ext cx="2895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黑体" panose="02010609060101010101" pitchFamily="49" charset="-122"/>
              </a:rPr>
              <a:t> 海 底 植 物</a:t>
            </a:r>
            <a:endParaRPr lang="zh-CN" altLang="en-US" sz="4000" b="1">
              <a:solidFill>
                <a:srgbClr val="FF5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7534"/>
            <a:ext cx="1656184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反义词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14259" y="1300354"/>
            <a:ext cx="14221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清楚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94032" y="1275606"/>
            <a:ext cx="14221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模糊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>
            <a:off x="3707904" y="1715852"/>
            <a:ext cx="1314120" cy="0"/>
          </a:xfrm>
          <a:prstGeom prst="straightConnector1">
            <a:avLst/>
          </a:prstGeom>
          <a:ln w="476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D:\图库\beauty-bloom-blue-67636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73" y="2355726"/>
            <a:ext cx="260923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图库\模糊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2355726"/>
            <a:ext cx="2736305" cy="181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1070610" y="771525"/>
            <a:ext cx="7389822" cy="106870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想一想：</a:t>
            </a:r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课文第</a:t>
            </a:r>
            <a:r>
              <a:rPr lang="en-US" altLang="zh-CN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3-5</a:t>
            </a:r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自然段，在结构上有什么特点？</a:t>
            </a:r>
            <a:r>
              <a:rPr lang="zh-CN" altLang="en-US" sz="28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（课后第二题）</a:t>
            </a:r>
            <a:endParaRPr lang="zh-CN" altLang="en-US" sz="3200" b="1" dirty="0" smtClea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024856" y="2508605"/>
            <a:ext cx="1887155" cy="1216419"/>
            <a:chOff x="8100392" y="1962696"/>
            <a:chExt cx="1043608" cy="549508"/>
          </a:xfrm>
        </p:grpSpPr>
        <p:sp>
          <p:nvSpPr>
            <p:cNvPr id="5" name="云形 4"/>
            <p:cNvSpPr/>
            <p:nvPr/>
          </p:nvSpPr>
          <p:spPr>
            <a:xfrm>
              <a:off x="8100392" y="1962696"/>
              <a:ext cx="1043608" cy="549508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219855" y="2089326"/>
              <a:ext cx="666148" cy="263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总</a:t>
              </a:r>
              <a:r>
                <a:rPr lang="en-US" altLang="zh-CN" sz="32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zh-CN" altLang="en-US" sz="32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</a:t>
              </a:r>
              <a:endPara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8299" y="424716"/>
            <a:ext cx="2099196" cy="561692"/>
            <a:chOff x="755576" y="411510"/>
            <a:chExt cx="2099196" cy="561692"/>
          </a:xfrm>
        </p:grpSpPr>
        <p:sp>
          <p:nvSpPr>
            <p:cNvPr id="3" name="文本框 9"/>
            <p:cNvSpPr txBox="1"/>
            <p:nvPr/>
          </p:nvSpPr>
          <p:spPr>
            <a:xfrm>
              <a:off x="1331640" y="411510"/>
              <a:ext cx="1523132" cy="56169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小练笔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411510"/>
              <a:ext cx="559476" cy="545460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1175378" y="999159"/>
            <a:ext cx="698477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请你介绍一种事物，用上</a:t>
            </a:r>
            <a:r>
              <a:rPr lang="zh-CN" altLang="en-US" sz="32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</a:t>
            </a:r>
            <a:r>
              <a:rPr lang="en-US" altLang="zh-CN" sz="32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32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的结构。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9552" y="1707654"/>
            <a:ext cx="80706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大自然的景色不胜美丽。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春天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，万物复苏，迎春花向我们吹响春天的号角，带给我们希望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夏天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，百花齐放，垂柳向我们展示百媚千娇的柔情，带给我们心醉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秋天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，天高云淡，大雁向我们传递无言的信念，带给我们力量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冬天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，银装素裹，松柏向我们宣告百折不挠的精神，带给我们坚强。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79712" y="1167343"/>
            <a:ext cx="6912768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刚才我们一起领略了海底世界的奇异。海底世界还是一个资源丰富的地方，有哪些资源呢？听老师来读一下第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自然段，请同学们把海底世界的资源用笔画下来。</a:t>
            </a:r>
            <a:b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59" y="663788"/>
            <a:ext cx="1917700" cy="27489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1"/>
          <p:cNvSpPr>
            <a:spLocks noChangeArrowheads="1"/>
          </p:cNvSpPr>
          <p:nvPr/>
        </p:nvSpPr>
        <p:spPr bwMode="auto">
          <a:xfrm>
            <a:off x="1682750" y="1651372"/>
            <a:ext cx="5777865" cy="1568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r>
              <a:rPr kumimoji="0" 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海底蕴藏着丰富的煤、铁、石油和天然气，还有陆地上储量很少的</a:t>
            </a:r>
            <a:r>
              <a:rPr kumimoji="0" 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hlinkClick r:id="rId1" action="ppaction://hlinkpres?slideindex=1&amp;slidetitle="/>
              </a:rPr>
              <a:t>稀有金属</a:t>
            </a:r>
            <a:r>
              <a:rPr kumimoji="0" 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。</a:t>
            </a:r>
            <a:endParaRPr kumimoji="0" 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3705860" y="746497"/>
            <a:ext cx="648335" cy="215900"/>
          </a:xfrm>
          <a:prstGeom prst="rightArrow">
            <a:avLst/>
          </a:prstGeom>
          <a:grpFill/>
          <a:ln>
            <a:gradFill>
              <a:gsLst>
                <a:gs pos="34000">
                  <a:srgbClr val="0000FF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698115" y="623942"/>
            <a:ext cx="935990" cy="431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矿物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516120" y="623942"/>
            <a:ext cx="1927860" cy="431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丰富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863590" y="2185407"/>
            <a:ext cx="431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680835" y="2185407"/>
            <a:ext cx="431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835785" y="2636257"/>
            <a:ext cx="6477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047365" y="2636257"/>
            <a:ext cx="1092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419475" y="3140447"/>
            <a:ext cx="151257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4981823" y="2983653"/>
            <a:ext cx="335134" cy="472337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80819" y="533122"/>
            <a:ext cx="1725072" cy="460375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物产丰富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22762" y="948457"/>
            <a:ext cx="74980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除此之外，你还知道海底有哪些资源吗？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6433" name="Rectangle 1"/>
          <p:cNvSpPr>
            <a:spLocks noChangeArrowheads="1"/>
          </p:cNvSpPr>
          <p:nvPr/>
        </p:nvSpPr>
        <p:spPr bwMode="auto">
          <a:xfrm>
            <a:off x="1403648" y="2067113"/>
            <a:ext cx="2880320" cy="270843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大海深处有深海锰结核，可以成为铜、镍、钴等金属的新来源。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br>
              <a:rPr kumimoji="0" lang="zh-CN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</a:b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3314" name="Picture 2" descr="http://a1.att.hudong.com/72/10/01300542039848144774108287710_s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932040" y="1851670"/>
            <a:ext cx="3744416" cy="25202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6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6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75962" y="1284376"/>
            <a:ext cx="67284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自由读文章结尾，想一想：文章结尾与开头有什么关系？这样写有什么好处？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82" y="771550"/>
            <a:ext cx="1567180" cy="22459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1"/>
          <p:cNvSpPr>
            <a:spLocks noChangeArrowheads="1"/>
          </p:cNvSpPr>
          <p:nvPr/>
        </p:nvSpPr>
        <p:spPr bwMode="auto">
          <a:xfrm>
            <a:off x="611560" y="843558"/>
            <a:ext cx="7452320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32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海底真是个</a:t>
            </a:r>
            <a:r>
              <a:rPr kumimoji="0" lang="zh-CN" sz="3200" b="1" i="0" u="heavy" strike="noStrike" cap="none" normalizeH="0" dirty="0" smtClean="0">
                <a:ln>
                  <a:noFill/>
                </a:ln>
                <a:effectLst/>
                <a:uFill>
                  <a:solidFill>
                    <a:srgbClr val="0000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景色奇异、物产丰富</a:t>
            </a:r>
            <a:r>
              <a:rPr kumimoji="0" lang="zh-CN" sz="32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的世界。</a:t>
            </a:r>
            <a:endParaRPr kumimoji="0" lang="zh-CN" sz="3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横卷形 7"/>
          <p:cNvSpPr/>
          <p:nvPr/>
        </p:nvSpPr>
        <p:spPr>
          <a:xfrm rot="10800000" flipV="1">
            <a:off x="2250197" y="1976295"/>
            <a:ext cx="4176464" cy="57606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和课文开头前后照应。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71957" y="2841001"/>
            <a:ext cx="4406781" cy="1530949"/>
            <a:chOff x="571957" y="433316"/>
            <a:chExt cx="4406781" cy="153094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957" y="433316"/>
              <a:ext cx="850943" cy="697101"/>
            </a:xfrm>
            <a:prstGeom prst="rect">
              <a:avLst/>
            </a:prstGeom>
          </p:spPr>
        </p:pic>
        <p:sp>
          <p:nvSpPr>
            <p:cNvPr id="9" name="文本框 10"/>
            <p:cNvSpPr txBox="1"/>
            <p:nvPr/>
          </p:nvSpPr>
          <p:spPr>
            <a:xfrm>
              <a:off x="1399878" y="614680"/>
              <a:ext cx="357886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朗读指导（</a:t>
              </a:r>
              <a:r>
                <a:rPr lang="zh-CN" altLang="en-US" sz="2600" b="1" dirty="0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课后第一题</a:t>
              </a:r>
              <a:r>
                <a:rPr lang="zh-CN" altLang="en-US" sz="2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  <a:endPara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65712" y="1133268"/>
              <a:ext cx="421302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要读出感叹句的语气来，还要读出喜悦、赞美的语气。</a:t>
              </a:r>
              <a:endParaRPr lang="zh-CN" altLang="en-US" sz="2400" b="1" dirty="0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文本框 64"/>
          <p:cNvSpPr txBox="1"/>
          <p:nvPr/>
        </p:nvSpPr>
        <p:spPr>
          <a:xfrm>
            <a:off x="1043608" y="1652563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宁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4" name="文本框 64"/>
          <p:cNvSpPr txBox="1"/>
          <p:nvPr/>
        </p:nvSpPr>
        <p:spPr>
          <a:xfrm>
            <a:off x="2339752" y="1652563"/>
            <a:ext cx="999303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官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6" name="文本框 64"/>
          <p:cNvSpPr txBox="1"/>
          <p:nvPr/>
        </p:nvSpPr>
        <p:spPr>
          <a:xfrm>
            <a:off x="3635896" y="1652563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汪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8" name="文本框 64"/>
          <p:cNvSpPr txBox="1"/>
          <p:nvPr/>
        </p:nvSpPr>
        <p:spPr>
          <a:xfrm>
            <a:off x="4860032" y="1652563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险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0" name="文本框 64"/>
          <p:cNvSpPr txBox="1"/>
          <p:nvPr/>
        </p:nvSpPr>
        <p:spPr>
          <a:xfrm>
            <a:off x="6084168" y="1652563"/>
            <a:ext cx="93547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2" name="文本框 64"/>
          <p:cNvSpPr txBox="1"/>
          <p:nvPr/>
        </p:nvSpPr>
        <p:spPr>
          <a:xfrm>
            <a:off x="7308304" y="1652563"/>
            <a:ext cx="834658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攻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4" name="文本框 64"/>
          <p:cNvSpPr txBox="1"/>
          <p:nvPr/>
        </p:nvSpPr>
        <p:spPr>
          <a:xfrm>
            <a:off x="1763688" y="3431054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推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6" name="文本框 64"/>
          <p:cNvSpPr txBox="1"/>
          <p:nvPr/>
        </p:nvSpPr>
        <p:spPr>
          <a:xfrm>
            <a:off x="2987824" y="3431054"/>
            <a:ext cx="566811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迅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8" name="文本框 64"/>
          <p:cNvSpPr txBox="1"/>
          <p:nvPr/>
        </p:nvSpPr>
        <p:spPr>
          <a:xfrm>
            <a:off x="4323552" y="3431054"/>
            <a:ext cx="608488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速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10" name="文本框 64"/>
          <p:cNvSpPr txBox="1"/>
          <p:nvPr/>
        </p:nvSpPr>
        <p:spPr>
          <a:xfrm>
            <a:off x="5436096" y="3431054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退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12" name="文本框 64"/>
          <p:cNvSpPr txBox="1"/>
          <p:nvPr/>
        </p:nvSpPr>
        <p:spPr>
          <a:xfrm>
            <a:off x="6732240" y="3431054"/>
            <a:ext cx="854291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铁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7"/>
          <p:cNvGrpSpPr/>
          <p:nvPr/>
        </p:nvGrpSpPr>
        <p:grpSpPr>
          <a:xfrm>
            <a:off x="7308304" y="1652563"/>
            <a:ext cx="1029163" cy="1085656"/>
            <a:chOff x="2437" y="2032"/>
            <a:chExt cx="1244" cy="1264"/>
          </a:xfrm>
        </p:grpSpPr>
        <p:sp>
          <p:nvSpPr>
            <p:cNvPr id="2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1" name="组合 7"/>
          <p:cNvGrpSpPr/>
          <p:nvPr/>
        </p:nvGrpSpPr>
        <p:grpSpPr>
          <a:xfrm>
            <a:off x="1691680" y="3430310"/>
            <a:ext cx="1029163" cy="1085656"/>
            <a:chOff x="2437" y="2032"/>
            <a:chExt cx="1244" cy="1264"/>
          </a:xfrm>
        </p:grpSpPr>
        <p:sp>
          <p:nvSpPr>
            <p:cNvPr id="7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5" name="组合 7"/>
          <p:cNvGrpSpPr/>
          <p:nvPr/>
        </p:nvGrpSpPr>
        <p:grpSpPr>
          <a:xfrm>
            <a:off x="2915816" y="3430310"/>
            <a:ext cx="1029163" cy="1085656"/>
            <a:chOff x="2437" y="2032"/>
            <a:chExt cx="1244" cy="1264"/>
          </a:xfrm>
        </p:grpSpPr>
        <p:sp>
          <p:nvSpPr>
            <p:cNvPr id="7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9" name="组合 7"/>
          <p:cNvGrpSpPr/>
          <p:nvPr/>
        </p:nvGrpSpPr>
        <p:grpSpPr>
          <a:xfrm>
            <a:off x="4211960" y="3430310"/>
            <a:ext cx="1029163" cy="1085656"/>
            <a:chOff x="2437" y="2032"/>
            <a:chExt cx="1244" cy="1264"/>
          </a:xfrm>
        </p:grpSpPr>
        <p:sp>
          <p:nvSpPr>
            <p:cNvPr id="8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83" name="组合 7"/>
          <p:cNvGrpSpPr/>
          <p:nvPr/>
        </p:nvGrpSpPr>
        <p:grpSpPr>
          <a:xfrm>
            <a:off x="5436096" y="3430310"/>
            <a:ext cx="1029163" cy="1085656"/>
            <a:chOff x="2437" y="2032"/>
            <a:chExt cx="1244" cy="1264"/>
          </a:xfrm>
        </p:grpSpPr>
        <p:sp>
          <p:nvSpPr>
            <p:cNvPr id="8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87" name="组合 7"/>
          <p:cNvGrpSpPr/>
          <p:nvPr/>
        </p:nvGrpSpPr>
        <p:grpSpPr>
          <a:xfrm>
            <a:off x="6660232" y="3430310"/>
            <a:ext cx="1029163" cy="1085656"/>
            <a:chOff x="2437" y="2032"/>
            <a:chExt cx="1244" cy="1264"/>
          </a:xfrm>
        </p:grpSpPr>
        <p:sp>
          <p:nvSpPr>
            <p:cNvPr id="8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1" name="组合 7"/>
          <p:cNvGrpSpPr/>
          <p:nvPr/>
        </p:nvGrpSpPr>
        <p:grpSpPr>
          <a:xfrm>
            <a:off x="6084168" y="1635646"/>
            <a:ext cx="1029163" cy="1085656"/>
            <a:chOff x="2437" y="2032"/>
            <a:chExt cx="1244" cy="1264"/>
          </a:xfrm>
        </p:grpSpPr>
        <p:sp>
          <p:nvSpPr>
            <p:cNvPr id="9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5" name="组合 7"/>
          <p:cNvGrpSpPr/>
          <p:nvPr/>
        </p:nvGrpSpPr>
        <p:grpSpPr>
          <a:xfrm>
            <a:off x="4860032" y="1635646"/>
            <a:ext cx="1029163" cy="1085656"/>
            <a:chOff x="2437" y="2032"/>
            <a:chExt cx="1244" cy="1264"/>
          </a:xfrm>
        </p:grpSpPr>
        <p:sp>
          <p:nvSpPr>
            <p:cNvPr id="9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9" name="组合 7"/>
          <p:cNvGrpSpPr/>
          <p:nvPr/>
        </p:nvGrpSpPr>
        <p:grpSpPr>
          <a:xfrm>
            <a:off x="3563888" y="1647027"/>
            <a:ext cx="1029163" cy="1085656"/>
            <a:chOff x="2437" y="2032"/>
            <a:chExt cx="1244" cy="1264"/>
          </a:xfrm>
        </p:grpSpPr>
        <p:sp>
          <p:nvSpPr>
            <p:cNvPr id="1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3" name="组合 7"/>
          <p:cNvGrpSpPr/>
          <p:nvPr/>
        </p:nvGrpSpPr>
        <p:grpSpPr>
          <a:xfrm>
            <a:off x="2339752" y="1647027"/>
            <a:ext cx="1029163" cy="1085656"/>
            <a:chOff x="2437" y="2032"/>
            <a:chExt cx="1244" cy="1264"/>
          </a:xfrm>
        </p:grpSpPr>
        <p:sp>
          <p:nvSpPr>
            <p:cNvPr id="10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7" name="组合 7"/>
          <p:cNvGrpSpPr/>
          <p:nvPr/>
        </p:nvGrpSpPr>
        <p:grpSpPr>
          <a:xfrm>
            <a:off x="1043608" y="1651819"/>
            <a:ext cx="1029163" cy="1085656"/>
            <a:chOff x="2437" y="2032"/>
            <a:chExt cx="1244" cy="1264"/>
          </a:xfrm>
        </p:grpSpPr>
        <p:sp>
          <p:nvSpPr>
            <p:cNvPr id="10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7" name="TextBox 11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179512" y="358182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  <a:endParaRPr lang="zh-CN" altLang="en-US" sz="24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1390248" y="390742"/>
            <a:ext cx="335134" cy="472337"/>
          </a:xfrm>
          <a:prstGeom prst="rect">
            <a:avLst/>
          </a:prstGeom>
        </p:spPr>
      </p:pic>
      <p:sp>
        <p:nvSpPr>
          <p:cNvPr id="69" name="矩形 68"/>
          <p:cNvSpPr/>
          <p:nvPr/>
        </p:nvSpPr>
        <p:spPr>
          <a:xfrm>
            <a:off x="1216503" y="426197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99881" y="451631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660232" y="2912626"/>
            <a:ext cx="1219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tiě</a:t>
            </a:r>
            <a:endParaRPr lang="zh-CN" altLang="en-US" sz="28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43608" y="1077308"/>
            <a:ext cx="998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nínɡ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302507" y="1070249"/>
            <a:ext cx="12266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ɡuān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477950" y="1059582"/>
            <a:ext cx="13869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wānɡ</a:t>
            </a: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870147" y="1077308"/>
            <a:ext cx="9861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xiǎn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122545" y="1093032"/>
            <a:ext cx="1040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shēn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341935" y="1056302"/>
            <a:ext cx="9861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ɡōnɡ</a:t>
            </a:r>
            <a:endParaRPr lang="zh-CN" altLang="en-US" sz="28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13144" y="2949903"/>
            <a:ext cx="7425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tuī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895664" y="2901142"/>
            <a:ext cx="8867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xùn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483195" y="2944472"/>
            <a:ext cx="747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sù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678940" y="2901142"/>
            <a:ext cx="731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tuì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2" grpId="1"/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0" y="572029"/>
            <a:ext cx="138564" cy="2846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24428" y="411510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结构梳理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8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973892" y="1080408"/>
            <a:ext cx="7073283" cy="2983677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368300" dist="889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ea typeface="黑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1870978"/>
            <a:ext cx="553998" cy="1435008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海底世界</a:t>
            </a:r>
            <a:endParaRPr lang="zh-CN" altLang="en-US" sz="27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43808" y="1438930"/>
            <a:ext cx="2562240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声音：各种各样</a:t>
            </a:r>
            <a:endParaRPr lang="zh-CN" altLang="en-US" sz="27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43808" y="2014994"/>
            <a:ext cx="3964868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动物：各有各的活动方法</a:t>
            </a:r>
            <a:endParaRPr lang="zh-CN" altLang="en-US" sz="27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左大括号 13"/>
          <p:cNvSpPr/>
          <p:nvPr/>
        </p:nvSpPr>
        <p:spPr>
          <a:xfrm>
            <a:off x="2339752" y="1798970"/>
            <a:ext cx="504056" cy="1728192"/>
          </a:xfrm>
          <a:prstGeom prst="leftBrac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3808" y="2591058"/>
            <a:ext cx="4293483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植物：颜色不同、形态各异</a:t>
            </a:r>
            <a:endParaRPr lang="zh-CN" altLang="en-US" sz="27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15816" y="3095114"/>
            <a:ext cx="1869743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矿物：丰富</a:t>
            </a:r>
            <a:endParaRPr lang="zh-CN" altLang="en-US" sz="27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28" grpId="0"/>
      <p:bldP spid="14" grpId="0" animBg="1"/>
      <p:bldP spid="13" grpId="0"/>
      <p:bldP spid="1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981773" y="1510762"/>
            <a:ext cx="6614564" cy="14988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这篇课文写出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了海底（         ）和（       ）特点，表达了作者对大自然的（        ）。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59632" y="1995686"/>
            <a:ext cx="1584176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物产丰富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20072" y="1563638"/>
            <a:ext cx="1656184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景色奇异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19672" y="2571750"/>
            <a:ext cx="936104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热爱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24427" y="411510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主题概括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7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96845" y="706120"/>
            <a:ext cx="360426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z="3200" b="1">
                <a:ea typeface="华康海报体W12(P)" pitchFamily="82" charset="-122"/>
              </a:rPr>
              <a:t>海洋仿生学</a:t>
            </a:r>
            <a:endParaRPr lang="zh-CN" altLang="en-US" sz="3200" b="1">
              <a:ea typeface="华康海报体W12(P)" pitchFamily="82" charset="-122"/>
            </a:endParaRPr>
          </a:p>
        </p:txBody>
      </p:sp>
      <p:pic>
        <p:nvPicPr>
          <p:cNvPr id="51203" name="Picture 3" descr="海豚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389460"/>
            <a:ext cx="3924300" cy="220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4" name="Picture 4" descr="潜艇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2559" y="1223090"/>
            <a:ext cx="3887787" cy="229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5" name="AutoShape 5"/>
          <p:cNvSpPr>
            <a:spLocks noChangeArrowheads="1"/>
          </p:cNvSpPr>
          <p:nvPr/>
        </p:nvSpPr>
        <p:spPr bwMode="auto">
          <a:xfrm>
            <a:off x="4084003" y="2310607"/>
            <a:ext cx="976312" cy="364331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黑体" panose="02010609060101010101" pitchFamily="49" charset="-122"/>
            </a:endParaRPr>
          </a:p>
        </p:txBody>
      </p:sp>
      <p:sp>
        <p:nvSpPr>
          <p:cNvPr id="6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拓展延伸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7"/>
            <a:ext cx="366860" cy="45633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23950" y="3789045"/>
            <a:ext cx="737997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模仿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海豚的体形、皮肤结构等特点，设计的鱼雷、潜艇和船只的水下部分，减少阻力能够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达到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20—50％。</a:t>
            </a:r>
            <a:r>
              <a:rPr lang="zh-CN" altLang="en-US" b="1" dirty="0"/>
              <a:t> </a:t>
            </a:r>
            <a:endParaRPr lang="zh-CN" altLang="en-US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bldLvl="0" animBg="1"/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 descr="鲨鱼皮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843558"/>
            <a:ext cx="2527300" cy="256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2" name="Picture 4" descr="鲨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843791"/>
            <a:ext cx="4284662" cy="241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3" name="AutoShape 5"/>
          <p:cNvSpPr>
            <a:spLocks noChangeArrowheads="1"/>
          </p:cNvSpPr>
          <p:nvPr/>
        </p:nvSpPr>
        <p:spPr bwMode="auto">
          <a:xfrm>
            <a:off x="4744773" y="1390526"/>
            <a:ext cx="1339395" cy="626001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4690" y="3408556"/>
            <a:ext cx="767842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生物学家发现，鲨鱼皮肤表面粗糙的V形皱褶可以大大减少水流的摩擦力，使身体周围的水流更高效地流过，鲨鱼得以快速游动。仿照鲨鱼皮设计的泳衣，可以提升游泳的速度。 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animBg="1"/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1"/>
          <p:cNvSpPr>
            <a:spLocks noChangeArrowheads="1"/>
          </p:cNvSpPr>
          <p:nvPr/>
        </p:nvSpPr>
        <p:spPr bwMode="auto">
          <a:xfrm>
            <a:off x="1159431" y="2564665"/>
            <a:ext cx="7019697" cy="715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　　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943407" y="2509634"/>
            <a:ext cx="1368152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偷窃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15415" y="3009771"/>
            <a:ext cx="1080120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窍门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488023" y="3009771"/>
            <a:ext cx="1080120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拥抱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6"/>
            <a:ext cx="366860" cy="456339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1287323"/>
            <a:ext cx="7920880" cy="23069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一、比一比，组成词语。</a:t>
            </a:r>
            <a:endParaRPr kumimoji="0" 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窃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私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肌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胞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窍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饥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抱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6488023" y="2505715"/>
            <a:ext cx="1080120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细胞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687823" y="3009771"/>
            <a:ext cx="1152128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饥饿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4687823" y="2505715"/>
            <a:ext cx="1080120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肌肉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2887623" y="3009771"/>
            <a:ext cx="1152128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和气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2815615" y="2505715"/>
            <a:ext cx="1152128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自私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8615" y="533936"/>
            <a:ext cx="138755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读读下面的句子，用加点词语造句。</a:t>
            </a:r>
            <a:endParaRPr lang="zh-CN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88645" y="1205786"/>
            <a:ext cx="7884368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它们的色彩多种多样，有褐色的，有紫色的，还有红色的。</a:t>
            </a:r>
            <a:endParaRPr kumimoji="0" lang="zh-CN" alt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</a:t>
            </a:r>
            <a:endParaRPr kumimoji="0" lang="zh-CN" alt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8369" y="2589401"/>
            <a:ext cx="7704856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天空中的烟花形态各异，有像撑开的伞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，有像含苞欲放的花朵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，还有像银蛇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，扭动着升上天空。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099050" y="1631950"/>
            <a:ext cx="75565" cy="75565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899910" y="1631950"/>
            <a:ext cx="75565" cy="75565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828040" y="2106295"/>
            <a:ext cx="75565" cy="75565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245235" y="2106295"/>
            <a:ext cx="75565" cy="75565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59637" y="1164610"/>
            <a:ext cx="63366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三、从书籍、电影、电视、光碟、网络中搜寻关于海洋的知识，做一张手抄报。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8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746" y="2499742"/>
            <a:ext cx="2996726" cy="2505217"/>
          </a:xfrm>
          <a:prstGeom prst="rect">
            <a:avLst/>
          </a:prstGeom>
        </p:spPr>
      </p:pic>
      <p:cxnSp>
        <p:nvCxnSpPr>
          <p:cNvPr id="84" name="直线连接符 75"/>
          <p:cNvCxnSpPr/>
          <p:nvPr/>
        </p:nvCxnSpPr>
        <p:spPr>
          <a:xfrm>
            <a:off x="6203721" y="3427513"/>
            <a:ext cx="21926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图片 8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690" y="2560151"/>
            <a:ext cx="2206044" cy="1773932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99742"/>
            <a:ext cx="3115462" cy="2505217"/>
          </a:xfrm>
          <a:prstGeom prst="rect">
            <a:avLst/>
          </a:prstGeom>
        </p:spPr>
      </p:pic>
      <p:sp>
        <p:nvSpPr>
          <p:cNvPr id="87" name="文本框 64"/>
          <p:cNvSpPr txBox="1"/>
          <p:nvPr/>
        </p:nvSpPr>
        <p:spPr>
          <a:xfrm>
            <a:off x="917923" y="2992199"/>
            <a:ext cx="1800200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  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文本框 64"/>
          <p:cNvSpPr txBox="1"/>
          <p:nvPr/>
        </p:nvSpPr>
        <p:spPr>
          <a:xfrm>
            <a:off x="3833263" y="630521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攻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文本框 64"/>
          <p:cNvSpPr txBox="1"/>
          <p:nvPr/>
        </p:nvSpPr>
        <p:spPr>
          <a:xfrm>
            <a:off x="1748496" y="653147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汪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文本框 64"/>
          <p:cNvSpPr txBox="1"/>
          <p:nvPr/>
        </p:nvSpPr>
        <p:spPr>
          <a:xfrm>
            <a:off x="251520" y="1203598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推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文本框 64"/>
          <p:cNvSpPr txBox="1"/>
          <p:nvPr/>
        </p:nvSpPr>
        <p:spPr>
          <a:xfrm>
            <a:off x="2413879" y="640147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险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文本框 64"/>
          <p:cNvSpPr txBox="1"/>
          <p:nvPr/>
        </p:nvSpPr>
        <p:spPr>
          <a:xfrm>
            <a:off x="3171423" y="1203598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4" name="文本框 64"/>
          <p:cNvSpPr txBox="1"/>
          <p:nvPr/>
        </p:nvSpPr>
        <p:spPr>
          <a:xfrm>
            <a:off x="3703633" y="2992199"/>
            <a:ext cx="1728192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半包围结构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5" name="文本框 64"/>
          <p:cNvSpPr txBox="1"/>
          <p:nvPr/>
        </p:nvSpPr>
        <p:spPr>
          <a:xfrm>
            <a:off x="1009960" y="1228422"/>
            <a:ext cx="576064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迅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6" name="文本框 64"/>
          <p:cNvSpPr txBox="1"/>
          <p:nvPr/>
        </p:nvSpPr>
        <p:spPr>
          <a:xfrm>
            <a:off x="6444208" y="2992199"/>
            <a:ext cx="1728192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  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7" name="文本框 64"/>
          <p:cNvSpPr txBox="1"/>
          <p:nvPr/>
        </p:nvSpPr>
        <p:spPr>
          <a:xfrm>
            <a:off x="977535" y="630521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官</a:t>
            </a:r>
            <a:endParaRPr lang="en-US" altLang="zh-CN" sz="3600" b="1" dirty="0" err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文本框 64"/>
          <p:cNvSpPr txBox="1"/>
          <p:nvPr/>
        </p:nvSpPr>
        <p:spPr>
          <a:xfrm>
            <a:off x="3140233" y="630521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9" name="文本框 64"/>
          <p:cNvSpPr txBox="1"/>
          <p:nvPr/>
        </p:nvSpPr>
        <p:spPr>
          <a:xfrm>
            <a:off x="251520" y="635415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7" y="123478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生字归类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3419872" y="195367"/>
            <a:ext cx="456833" cy="456366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</p:grpSp>
      <p:cxnSp>
        <p:nvCxnSpPr>
          <p:cNvPr id="135" name="直线连接符 5"/>
          <p:cNvCxnSpPr/>
          <p:nvPr/>
        </p:nvCxnSpPr>
        <p:spPr>
          <a:xfrm>
            <a:off x="669474" y="3427513"/>
            <a:ext cx="21926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线连接符 73"/>
          <p:cNvCxnSpPr/>
          <p:nvPr/>
        </p:nvCxnSpPr>
        <p:spPr>
          <a:xfrm flipV="1">
            <a:off x="3625621" y="3424247"/>
            <a:ext cx="1806204" cy="326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691680" y="1205339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411760" y="1203598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退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555526"/>
            <a:ext cx="2206044" cy="1773932"/>
          </a:xfrm>
          <a:prstGeom prst="rect">
            <a:avLst/>
          </a:prstGeom>
        </p:spPr>
      </p:pic>
      <p:sp>
        <p:nvSpPr>
          <p:cNvPr id="59" name="文本框 64"/>
          <p:cNvSpPr txBox="1"/>
          <p:nvPr/>
        </p:nvSpPr>
        <p:spPr>
          <a:xfrm>
            <a:off x="6320111" y="987574"/>
            <a:ext cx="1728192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走之旁的字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0" name="直线连接符 73"/>
          <p:cNvCxnSpPr/>
          <p:nvPr/>
        </p:nvCxnSpPr>
        <p:spPr>
          <a:xfrm flipV="1">
            <a:off x="6242099" y="1419622"/>
            <a:ext cx="1806204" cy="326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4"/>
          <p:cNvSpPr txBox="1"/>
          <p:nvPr/>
        </p:nvSpPr>
        <p:spPr>
          <a:xfrm>
            <a:off x="6122528" y="1588462"/>
            <a:ext cx="576064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迅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804248" y="1565379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524328" y="1563638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退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502E-7 L 0.6283 0.595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297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61918E-6 L 0.604 0.5963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191" y="298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37126E-6 L -0.16545 0.5920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81" y="29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48042E-6 L -0.15955 0.5945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86" y="297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61918E-6 L 0.42275 0.5963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28" y="298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61918E-6 L -0.23594 0.5963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6" y="298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0629E-6 L 0.23455 0.4850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19" y="242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0629E-6 L -0.19496 0.5550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57" y="277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23373E-6 L 0.27934 0.4381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58" y="218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08541E-6 L 0.27951 0.4406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220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5.58125E-7 L 0.2717 0.4409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76" y="220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3" grpId="0"/>
      <p:bldP spid="95" grpId="0"/>
      <p:bldP spid="97" grpId="0"/>
      <p:bldP spid="98" grpId="0"/>
      <p:bldP spid="99" grpId="0"/>
      <p:bldP spid="57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7" y="555645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3419872" y="627534"/>
            <a:ext cx="456833" cy="456366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67544" y="1275606"/>
            <a:ext cx="4104456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加一加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包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胞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几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肌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2685" y="2843883"/>
            <a:ext cx="1763051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字理识字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4211960" y="1492255"/>
            <a:ext cx="403244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形近字比较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： 铁一秩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95736" y="2931790"/>
            <a:ext cx="906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官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9154" name="Picture 2" descr="http://www.vividict.com/UserFiles/Image/==CF--wuli==/--CF6--qi(zu)--new%20new/013guan/%5b1%5djia(1).gif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652120" y="2859782"/>
            <a:ext cx="504056" cy="576064"/>
          </a:xfrm>
          <a:prstGeom prst="rect">
            <a:avLst/>
          </a:prstGeom>
          <a:noFill/>
        </p:spPr>
      </p:pic>
      <p:pic>
        <p:nvPicPr>
          <p:cNvPr id="49156" name="Picture 4" descr="http://www.vividict.com/UserFiles/Image/==CF--wuli==/--CF6--qi(zu)--new%20new/013guan/%5b2%5djin(1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859782"/>
            <a:ext cx="432048" cy="525017"/>
          </a:xfrm>
          <a:prstGeom prst="rect">
            <a:avLst/>
          </a:prstGeom>
          <a:noFill/>
        </p:spPr>
      </p:pic>
      <p:pic>
        <p:nvPicPr>
          <p:cNvPr id="49158" name="Picture 6" descr="http://www.vividict.com/UserFiles/Image/==CF--wuli==/--CF6--qi(zu)--new%20new/013guan/%5b4%5dzhuan(1)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2859782"/>
            <a:ext cx="504056" cy="576064"/>
          </a:xfrm>
          <a:prstGeom prst="rect">
            <a:avLst/>
          </a:prstGeom>
          <a:noFill/>
        </p:spPr>
      </p:pic>
      <p:sp>
        <p:nvSpPr>
          <p:cNvPr id="52" name="TextBox 51"/>
          <p:cNvSpPr txBox="1"/>
          <p:nvPr/>
        </p:nvSpPr>
        <p:spPr>
          <a:xfrm>
            <a:off x="5148064" y="3507854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甲骨文  金文   小篆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755576" y="4083918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会意字。一座建筑物高耸在小山上面，本义是官吏的馆所。</a:t>
            </a:r>
            <a:endParaRPr lang="en-US" altLang="zh-CN" sz="2400" b="1" dirty="0" smtClean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499742"/>
            <a:ext cx="2376264" cy="1177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69633" grpId="0" bldLvl="0" animBg="1"/>
      <p:bldP spid="54" grpId="0"/>
      <p:bldP spid="52" grpId="1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2087400" y="2210786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2125235" y="2112076"/>
            <a:ext cx="1420517" cy="16619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攻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2195736" y="1275606"/>
            <a:ext cx="1638048" cy="8375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 smtClean="0">
                <a:ln>
                  <a:noFill/>
                </a:ln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ɡ</a:t>
            </a:r>
            <a:r>
              <a:rPr lang="en-US" sz="5000" dirty="0" err="1" smtClean="0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ōn</a:t>
            </a:r>
            <a:r>
              <a:rPr lang="en-US" altLang="zh-CN" sz="5000" dirty="0" err="1" smtClean="0">
                <a:ln>
                  <a:noFill/>
                </a:ln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ɡ</a:t>
            </a:r>
            <a:endParaRPr lang="zh-CN" altLang="en-US" sz="5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83968" y="2280667"/>
            <a:ext cx="4104456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 sz="2800" dirty="0" smtClean="0">
              <a:ea typeface="黑体" panose="02010609060101010101" pitchFamily="49" charset="-122"/>
            </a:endParaRPr>
          </a:p>
          <a:p>
            <a:r>
              <a:rPr lang="zh-CN" altLang="en-US" sz="44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攻击  进攻</a:t>
            </a:r>
            <a:endParaRPr lang="en-US" altLang="zh-CN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线形标注 2 3"/>
          <p:cNvSpPr/>
          <p:nvPr/>
        </p:nvSpPr>
        <p:spPr>
          <a:xfrm>
            <a:off x="4667885" y="1308100"/>
            <a:ext cx="3099435" cy="97345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95878"/>
              <a:gd name="adj6" fmla="val -68093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工</a:t>
            </a:r>
            <a:r>
              <a:rPr lang="en-US" altLang="zh-CN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的最后一笔变成提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>
            <a:off x="4125341" y="554509"/>
            <a:ext cx="145477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635896" y="627534"/>
            <a:ext cx="456833" cy="456366"/>
            <a:chOff x="631825" y="5181600"/>
            <a:chExt cx="1554163" cy="1552575"/>
          </a:xfrm>
        </p:grpSpPr>
        <p:sp>
          <p:nvSpPr>
            <p:cNvPr id="5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8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8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8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 descr="http://www.pconline.com.cn/pcedu/photo/10306/pic/0625haidi08.jpg"/>
          <p:cNvPicPr>
            <a:picLocks noChangeAspect="1" noChangeArrowheads="1"/>
          </p:cNvPicPr>
          <p:nvPr/>
        </p:nvPicPr>
        <p:blipFill rotWithShape="1">
          <a:blip r:embed="rId1" cstate="print"/>
          <a:srcRect t="3803"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</p:spPr>
      </p:pic>
      <p:grpSp>
        <p:nvGrpSpPr>
          <p:cNvPr id="3" name="组合 2"/>
          <p:cNvGrpSpPr/>
          <p:nvPr/>
        </p:nvGrpSpPr>
        <p:grpSpPr>
          <a:xfrm>
            <a:off x="3333980" y="267494"/>
            <a:ext cx="456833" cy="456366"/>
            <a:chOff x="631825" y="5181600"/>
            <a:chExt cx="1554163" cy="1552575"/>
          </a:xfrm>
        </p:grpSpPr>
        <p:sp>
          <p:nvSpPr>
            <p:cNvPr id="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9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1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3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0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1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2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4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36" name="TextBox 11"/>
          <p:cNvSpPr txBox="1">
            <a:spLocks noChangeArrowheads="1"/>
          </p:cNvSpPr>
          <p:nvPr/>
        </p:nvSpPr>
        <p:spPr bwMode="auto">
          <a:xfrm>
            <a:off x="3823425" y="195605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识字游戏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251520" y="951020"/>
            <a:ext cx="22365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 smtClean="0">
                <a:solidFill>
                  <a:srgbClr val="FFFF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小鱼游啊游</a:t>
            </a:r>
            <a:endParaRPr lang="zh-CN" altLang="en-US" sz="3200" b="1" dirty="0" smtClean="0">
              <a:solidFill>
                <a:srgbClr val="FFFF00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</p:txBody>
      </p:sp>
      <p:pic>
        <p:nvPicPr>
          <p:cNvPr id="142340" name="Picture 4" descr="http://p1.so.qhmsg.com/t012c052701fe3ce2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9582"/>
            <a:ext cx="3563888" cy="2438400"/>
          </a:xfrm>
          <a:prstGeom prst="rect">
            <a:avLst/>
          </a:prstGeom>
          <a:noFill/>
        </p:spPr>
      </p:pic>
      <p:pic>
        <p:nvPicPr>
          <p:cNvPr id="39" name="Picture 4" descr="http://p1.so.qhmsg.com/t012c052701fe3ce2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705100"/>
            <a:ext cx="3563888" cy="2438400"/>
          </a:xfrm>
          <a:prstGeom prst="rect">
            <a:avLst/>
          </a:prstGeom>
          <a:noFill/>
        </p:spPr>
      </p:pic>
      <p:pic>
        <p:nvPicPr>
          <p:cNvPr id="40" name="Picture 4" descr="http://p1.so.qhmsg.com/t012c052701fe3ce2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05100"/>
            <a:ext cx="3563888" cy="2438400"/>
          </a:xfrm>
          <a:prstGeom prst="rect">
            <a:avLst/>
          </a:prstGeom>
          <a:noFill/>
        </p:spPr>
      </p:pic>
      <p:pic>
        <p:nvPicPr>
          <p:cNvPr id="41" name="Picture 4" descr="http://p1.so.qhmsg.com/t012c052701fe3ce2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3363838"/>
            <a:ext cx="3563888" cy="2438400"/>
          </a:xfrm>
          <a:prstGeom prst="rect">
            <a:avLst/>
          </a:prstGeom>
          <a:noFill/>
        </p:spPr>
      </p:pic>
      <p:pic>
        <p:nvPicPr>
          <p:cNvPr id="42" name="Picture 4" descr="http://p1.so.qhmsg.com/t012c052701fe3ce2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915566"/>
            <a:ext cx="3563888" cy="2438400"/>
          </a:xfrm>
          <a:prstGeom prst="rect">
            <a:avLst/>
          </a:prstGeom>
          <a:noFill/>
        </p:spPr>
      </p:pic>
      <p:pic>
        <p:nvPicPr>
          <p:cNvPr id="43" name="Picture 4" descr="http://p1.so.qhmsg.com/t012c052701fe3ce2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555526"/>
            <a:ext cx="3563888" cy="2438400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1547664" y="199568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迅速</a:t>
            </a:r>
            <a:endParaRPr lang="zh-CN" altLang="en-US" sz="2800" b="1" dirty="0"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707904" y="149163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海藻</a:t>
            </a:r>
            <a:endParaRPr lang="zh-CN" altLang="en-US" sz="2800" b="1" dirty="0"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27584" y="4299942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储量</a:t>
            </a:r>
            <a:endParaRPr lang="zh-CN" altLang="en-US" sz="2800" b="1" dirty="0"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75856" y="365187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金属</a:t>
            </a:r>
            <a:endParaRPr lang="zh-CN" altLang="en-US" sz="2800" b="1" dirty="0"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365187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肌肉</a:t>
            </a:r>
            <a:endParaRPr lang="zh-CN" altLang="en-US" sz="2800" b="1" dirty="0"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652120" y="185167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细胞</a:t>
            </a:r>
            <a:endParaRPr lang="zh-CN" altLang="en-US" sz="2800" b="1" dirty="0"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5 -0.01296 L 0.27379 0.0012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23457E-6 L 0.37014 -0.1401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7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7284E-6 L 0.40365 -0.139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-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46914E-6 L 0.24028 0.005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45679E-6 L 0.26198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46914E-6 L 0.2717 -0.1626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" y="-8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0.31701 -0.1509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-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46914E-6 L 0.35833 -0.0089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" y="-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0.38785 -0.0111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1 -0.00864 L 0.23819 -0.0086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6.17284E-7 L 0.26979 -0.0129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25780" y="978535"/>
            <a:ext cx="41182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窃窃私语：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背地里小声说话。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用来指海底动物发出的声音。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4527" y="2284978"/>
            <a:ext cx="3061318" cy="1198880"/>
          </a:xfrm>
          <a:prstGeom prst="rect">
            <a:avLst/>
          </a:prstGeom>
          <a:solidFill>
            <a:schemeClr val="bg2">
              <a:alpha val="12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宁静的夜晚，只有那天上的星星在</a:t>
            </a:r>
            <a:r>
              <a:rPr lang="zh-CN" altLang="en-US" sz="24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窃窃私语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Picture 2" descr="https://timgsa.baidu.com/timg?image&amp;quality=80&amp;size=b9999_10000&amp;sec=1567999710&amp;di=fb096c69d5121d2a39002b92ec6c934d&amp;imgtype=jpg&amp;er=1&amp;src=http%3A%2F%2Fku.90sjimg.com%2Felement_origin_min_pic%2F16%2F11%2F30%2F2e169a1b92682b33447031e2ab4a4d40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78261"/>
            <a:ext cx="4051530" cy="2698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10391dac-dc70-437a-9135-cb62e38c80ae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2908</Words>
  <Application>WPS 演示</Application>
  <PresentationFormat>全屏显示(16:9)</PresentationFormat>
  <Paragraphs>462</Paragraphs>
  <Slides>46</Slides>
  <Notes>7</Notes>
  <HiddenSlides>0</HiddenSlides>
  <MMClips>1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67" baseType="lpstr">
      <vt:lpstr>Arial</vt:lpstr>
      <vt:lpstr>宋体</vt:lpstr>
      <vt:lpstr>Wingdings</vt:lpstr>
      <vt:lpstr>黑体</vt:lpstr>
      <vt:lpstr>Heiti SC Light</vt:lpstr>
      <vt:lpstr>微软雅黑</vt:lpstr>
      <vt:lpstr>楷体</vt:lpstr>
      <vt:lpstr>汉语拼音</vt:lpstr>
      <vt:lpstr>幼圆</vt:lpstr>
      <vt:lpstr>华文楷体</vt:lpstr>
      <vt:lpstr>Times New Roman</vt:lpstr>
      <vt:lpstr>Calibri</vt:lpstr>
      <vt:lpstr>Arial Unicode MS</vt:lpstr>
      <vt:lpstr>迷你简毡笔黑</vt:lpstr>
      <vt:lpstr>Songti SC</vt:lpstr>
      <vt:lpstr>Kaiti SC</vt:lpstr>
      <vt:lpstr>华文新魏</vt:lpstr>
      <vt:lpstr>华康海报体W12(P)</vt:lpstr>
      <vt:lpstr>Xingkai SC</vt:lpstr>
      <vt:lpstr>Impact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海洋仿生学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121</cp:revision>
  <dcterms:created xsi:type="dcterms:W3CDTF">2017-03-17T02:28:00Z</dcterms:created>
  <dcterms:modified xsi:type="dcterms:W3CDTF">2022-12-31T06:28:50Z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26A774588D29497CA2A38F53C871D3BA</vt:lpwstr>
  </property>
</Properties>
</file>