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9"/>
  </p:handoutMasterIdLst>
  <p:sldIdLst>
    <p:sldId id="1090" r:id="rId3"/>
    <p:sldId id="1012" r:id="rId5"/>
    <p:sldId id="1091" r:id="rId6"/>
    <p:sldId id="1092" r:id="rId7"/>
    <p:sldId id="1093" r:id="rId8"/>
    <p:sldId id="1094" r:id="rId9"/>
    <p:sldId id="1096" r:id="rId10"/>
    <p:sldId id="1097" r:id="rId11"/>
    <p:sldId id="1011" r:id="rId12"/>
    <p:sldId id="1080" r:id="rId13"/>
    <p:sldId id="1210" r:id="rId14"/>
    <p:sldId id="1211" r:id="rId15"/>
    <p:sldId id="1213" r:id="rId16"/>
    <p:sldId id="1212" r:id="rId17"/>
    <p:sldId id="1188" r:id="rId18"/>
    <p:sldId id="1203" r:id="rId19"/>
    <p:sldId id="1204" r:id="rId20"/>
    <p:sldId id="1209" r:id="rId21"/>
    <p:sldId id="941" r:id="rId22"/>
    <p:sldId id="1148" r:id="rId23"/>
    <p:sldId id="1150" r:id="rId24"/>
    <p:sldId id="1105" r:id="rId25"/>
    <p:sldId id="1106" r:id="rId26"/>
    <p:sldId id="1107" r:id="rId27"/>
    <p:sldId id="1189" r:id="rId28"/>
    <p:sldId id="1108" r:id="rId29"/>
    <p:sldId id="1190" r:id="rId30"/>
    <p:sldId id="1112" r:id="rId31"/>
    <p:sldId id="1185" r:id="rId32"/>
    <p:sldId id="1191" r:id="rId33"/>
    <p:sldId id="1214" r:id="rId34"/>
    <p:sldId id="1215" r:id="rId35"/>
    <p:sldId id="1082" r:id="rId36"/>
    <p:sldId id="1193" r:id="rId37"/>
    <p:sldId id="1116" r:id="rId38"/>
    <p:sldId id="1121" r:id="rId39"/>
    <p:sldId id="1200" r:id="rId40"/>
    <p:sldId id="1128" r:id="rId41"/>
    <p:sldId id="1186" r:id="rId42"/>
    <p:sldId id="1201" r:id="rId43"/>
    <p:sldId id="1117" r:id="rId44"/>
    <p:sldId id="936" r:id="rId45"/>
    <p:sldId id="937" r:id="rId46"/>
    <p:sldId id="1206" r:id="rId47"/>
    <p:sldId id="1207" r:id="rId48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53"/>
    </p:embeddedFont>
    <p:embeddedFont>
      <p:font typeface="黑体" panose="02010609060101010101" pitchFamily="49" charset="-122"/>
      <p:regular r:id="rId54"/>
    </p:embeddedFont>
    <p:embeddedFont>
      <p:font typeface="微软雅黑" panose="020B0503020204020204" charset="-122"/>
      <p:regular r:id="rId55"/>
    </p:embeddedFont>
    <p:embeddedFont>
      <p:font typeface="汉语拼音" panose="020B0604020202020204" pitchFamily="34" charset="0"/>
      <p:regular r:id="rId56"/>
    </p:embeddedFont>
    <p:embeddedFont>
      <p:font typeface="幼圆" panose="02010509060101010101" pitchFamily="49" charset="-122"/>
      <p:regular r:id="rId57"/>
    </p:embeddedFont>
    <p:embeddedFont>
      <p:font typeface="Impact" panose="020B0806030902050204" charset="0"/>
      <p:regular r:id="rId58"/>
    </p:embeddedFont>
    <p:embeddedFont>
      <p:font typeface="Calibri" panose="020F0502020204030204" charset="0"/>
      <p:regular r:id="rId59"/>
      <p:bold r:id="rId60"/>
      <p:italic r:id="rId61"/>
      <p:boldItalic r:id="rId62"/>
    </p:embeddedFont>
  </p:embeddedFontLst>
  <p:custDataLst>
    <p:tags r:id="rId6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0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  <a:srgbClr val="FF0000"/>
    <a:srgbClr val="FFFFFF"/>
    <a:srgbClr val="00B050"/>
    <a:srgbClr val="D60093"/>
    <a:srgbClr val="0066FF"/>
    <a:srgbClr val="A38302"/>
    <a:srgbClr val="FEFCDE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82" d="100"/>
          <a:sy n="82" d="100"/>
        </p:scale>
        <p:origin x="-1260" y="-582"/>
      </p:cViewPr>
      <p:guideLst>
        <p:guide orient="horz" pos="3130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67"/>
        <p:guide pos="219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3" Type="http://schemas.openxmlformats.org/officeDocument/2006/relationships/tags" Target="tags/tag2.xml"/><Relationship Id="rId62" Type="http://schemas.openxmlformats.org/officeDocument/2006/relationships/font" Target="fonts/font10.fntdata"/><Relationship Id="rId61" Type="http://schemas.openxmlformats.org/officeDocument/2006/relationships/font" Target="fonts/font9.fntdata"/><Relationship Id="rId60" Type="http://schemas.openxmlformats.org/officeDocument/2006/relationships/font" Target="fonts/font8.fntdata"/><Relationship Id="rId6" Type="http://schemas.openxmlformats.org/officeDocument/2006/relationships/slide" Target="slides/slide3.xml"/><Relationship Id="rId59" Type="http://schemas.openxmlformats.org/officeDocument/2006/relationships/font" Target="fonts/font7.fntdata"/><Relationship Id="rId58" Type="http://schemas.openxmlformats.org/officeDocument/2006/relationships/font" Target="fonts/font6.fntdata"/><Relationship Id="rId57" Type="http://schemas.openxmlformats.org/officeDocument/2006/relationships/font" Target="fonts/font5.fntdata"/><Relationship Id="rId56" Type="http://schemas.openxmlformats.org/officeDocument/2006/relationships/font" Target="fonts/font4.fntdata"/><Relationship Id="rId55" Type="http://schemas.openxmlformats.org/officeDocument/2006/relationships/font" Target="fonts/font3.fntdata"/><Relationship Id="rId54" Type="http://schemas.openxmlformats.org/officeDocument/2006/relationships/font" Target="fonts/font2.fntdata"/><Relationship Id="rId53" Type="http://schemas.openxmlformats.org/officeDocument/2006/relationships/font" Target="fonts/font1.fntdata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handoutMaster" Target="handoutMasters/handoutMaster1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DF9CF090-9049-410D-83BD-EA1CEE40B511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150C5EC-AEC1-41DA-BDEA-E2937B6EA19F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45AED2BC-10E3-49B1-B61D-9DBF95D7D1A6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F34207D7-B2FC-4E8E-AC6E-653BF01D0CAC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361"/>
            <a:ext cx="8229481" cy="33950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459"/>
            <a:ext cx="7886700" cy="326407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>
                <a:ea typeface="黑体" panose="02010609060101010101" pitchFamily="49" charset="-122"/>
              </a:defRPr>
            </a:lvl1pPr>
            <a:lvl2pPr>
              <a:defRPr>
                <a:ea typeface="黑体" panose="02010609060101010101" pitchFamily="49" charset="-122"/>
              </a:defRPr>
            </a:lvl2pPr>
            <a:lvl3pPr>
              <a:defRPr>
                <a:ea typeface="黑体" panose="02010609060101010101" pitchFamily="49" charset="-122"/>
              </a:defRPr>
            </a:lvl3pPr>
            <a:lvl4pPr>
              <a:defRPr>
                <a:ea typeface="黑体" panose="02010609060101010101" pitchFamily="49" charset="-122"/>
              </a:defRPr>
            </a:lvl4pPr>
            <a:lvl5pPr>
              <a:defRPr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A3F9A2BA-22D2-47C3-8409-C11FC94B3B28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8097"/>
            <a:ext cx="2057400" cy="273892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164210D5-D23A-4C42-AC5E-40BC5F76EB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160"/>
            <a:ext cx="6400443" cy="13146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image" Target="../media/image2.png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500"/>
            <a:ext cx="915984" cy="360103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500"/>
            <a:ext cx="2771800" cy="216038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94"/>
            <a:ext cx="9861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24    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火烧云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52" b="42379"/>
          <a:stretch>
            <a:fillRect/>
          </a:stretch>
        </p:blipFill>
        <p:spPr bwMode="auto">
          <a:xfrm rot="10800000">
            <a:off x="-2" y="4659982"/>
            <a:ext cx="9143999" cy="483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slide" Target="slide19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hyperlink" Target="&#19971;&#24425;&#19977;&#19979;&#23383;&#35789;&#21548;&#20889;24&#28779;&#28903;&#20113;.mp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hyperlink" Target="&#38142;&#25509;1&#65306;&#28779;&#28903;&#20113;&#30340;&#24418;&#25104;.pptx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hyperlink" Target="&#19971;&#24425;-&#20154;&#25945;&#29256;-&#19977;&#19979;-24-&#28779;&#28903;&#20113;.mp4" TargetMode="External"/><Relationship Id="rId2" Type="http://schemas.openxmlformats.org/officeDocument/2006/relationships/image" Target="../media/image6.png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1.wav"/><Relationship Id="rId1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GI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hyperlink" Target="&#19977;&#19979;&#29983;&#23383;&#35270;&#39057;24&#28779;&#28903;&#20113;.mp4" TargetMode="Externa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567414212217&amp;di=b6b29a3bbbc465b4fc4ccb1541a7209d&amp;imgtype=0&amp;src=http%3A%2F%2F5b0988e595225.cdn.sohucs.com%2Fimages%2F20180719%2F776ebed236a849118cc86d4ed6275c47.jpe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" b="45"/>
          <a:stretch>
            <a:fillRect/>
          </a:stretch>
        </p:blipFill>
        <p:spPr bwMode="auto">
          <a:xfrm>
            <a:off x="-49523" y="2603"/>
            <a:ext cx="9193523" cy="5171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979094" y="1279183"/>
            <a:ext cx="53341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 </a:t>
            </a:r>
            <a:r>
              <a:rPr lang="zh-CN" altLang="en-US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火烧云</a:t>
            </a:r>
            <a:endParaRPr lang="zh-CN" altLang="en-US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08436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7317833" y="4072343"/>
            <a:ext cx="120396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lang="zh-CN" altLang="en-US" sz="20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516416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7318215" y="4515966"/>
            <a:ext cx="120396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lang="zh-CN" altLang="en-US" sz="20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9530" y="116840"/>
            <a:ext cx="3695700" cy="337185"/>
            <a:chOff x="-78" y="184"/>
            <a:chExt cx="5820" cy="531"/>
          </a:xfrm>
        </p:grpSpPr>
        <p:sp>
          <p:nvSpPr>
            <p:cNvPr id="9" name="矩形 8"/>
            <p:cNvSpPr/>
            <p:nvPr/>
          </p:nvSpPr>
          <p:spPr>
            <a:xfrm flipH="1">
              <a:off x="-78" y="186"/>
              <a:ext cx="5820" cy="529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65">
                <a:ea typeface="黑体" panose="02010609060101010101" pitchFamily="49" charset="-122"/>
              </a:endParaRPr>
            </a:p>
          </p:txBody>
        </p:sp>
        <p:sp>
          <p:nvSpPr>
            <p:cNvPr id="12" name="文本框 1"/>
            <p:cNvSpPr txBox="1"/>
            <p:nvPr/>
          </p:nvSpPr>
          <p:spPr>
            <a:xfrm>
              <a:off x="437" y="184"/>
              <a:ext cx="530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600" b="1" dirty="0" smtClean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语文  三年级  </a:t>
              </a:r>
              <a:r>
                <a:rPr kumimoji="1" lang="zh-CN" altLang="en-US" sz="1600" b="1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下</a:t>
              </a:r>
              <a:r>
                <a:rPr kumimoji="1" lang="zh-CN" altLang="en-US" sz="1600" b="1" dirty="0" smtClean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册</a:t>
              </a:r>
              <a:endParaRPr kumimoji="1" lang="zh-CN" altLang="en-US" sz="1600" b="1" dirty="0">
                <a:latin typeface="Heiti SC Light" panose="02000000000000000000" pitchFamily="2" charset="-128"/>
                <a:ea typeface="Heiti SC Light" panose="02000000000000000000" pitchFamily="2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337920" y="1573330"/>
            <a:ext cx="8213805" cy="15327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大声朗读第一自然段，说一说：火烧云上来以后地上是什么样的情景？</a:t>
            </a:r>
            <a:endParaRPr lang="zh-CN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362652"/>
            <a:ext cx="214737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6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9285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55576" y="742942"/>
            <a:ext cx="7686362" cy="3108543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0">
                      <a:srgbClr val="CCCCFF"/>
                    </a:gs>
                    <a:gs pos="17999">
                      <a:srgbClr val="99CCFF"/>
                    </a:gs>
                    <a:gs pos="36000">
                      <a:srgbClr val="9966FF"/>
                    </a:gs>
                    <a:gs pos="61000">
                      <a:srgbClr val="CC99FF"/>
                    </a:gs>
                    <a:gs pos="82001">
                      <a:srgbClr val="99CCFF"/>
                    </a:gs>
                    <a:gs pos="100000">
                      <a:srgbClr val="CCCCFF"/>
                    </a:gs>
                  </a:gsLst>
                  <a:lin ang="5400000" scaled="0"/>
                </a:gra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晚饭过后，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火烧云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上来了。</a:t>
            </a:r>
            <a:r>
              <a:rPr kumimoji="0" lang="zh-CN" sz="2800" b="1" i="0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霞光照得小孩子的脸红红的。大白狗变成红的了。红公鸡变成金的了。黑母鸡变成紫檀色的了。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喂猪的老头儿在墙根靠着，笑盈盈地看着他的两头</a:t>
            </a:r>
            <a:r>
              <a:rPr kumimoji="0" lang="zh-CN" sz="2800" b="1" i="0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小白猪变成小金猪了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。他刚想说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:“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你们也变了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……”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旁边走来个乘凉的人对他说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:“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您老人家必要高寿，您老是</a:t>
            </a:r>
            <a:r>
              <a:rPr kumimoji="0" lang="zh-CN" altLang="en-US" sz="2800" b="1" i="0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金胡子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了。”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868144" y="1216326"/>
            <a:ext cx="238646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99592" y="1648374"/>
            <a:ext cx="734726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99592" y="2080361"/>
            <a:ext cx="482453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580112" y="2440406"/>
            <a:ext cx="2674501" cy="146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90458" y="2944518"/>
            <a:ext cx="13157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879745" y="3376566"/>
            <a:ext cx="3748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99592" y="3836880"/>
            <a:ext cx="2674501" cy="146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图库\火烧云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8" b="2398"/>
          <a:stretch>
            <a:fillRect/>
          </a:stretch>
        </p:blipFill>
        <p:spPr bwMode="auto">
          <a:xfrm>
            <a:off x="0" y="-20538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4115316"/>
            <a:ext cx="9180512" cy="1015663"/>
          </a:xfrm>
          <a:prstGeom prst="rect">
            <a:avLst/>
          </a:prstGeom>
          <a:solidFill>
            <a:schemeClr val="bg1">
              <a:alpha val="59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000" b="1" i="0" strike="noStrike" cap="none" normalizeH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kumimoji="0" lang="zh-CN" sz="3000" b="1" i="0" strike="noStrike" cap="none" normalizeH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火烧云出现上来了，天空布满霞光，周围的人和动物在霞光的照耀下呈现出各种颜色。</a:t>
            </a:r>
            <a:endParaRPr kumimoji="0" lang="zh-CN" sz="3000" b="1" i="0" strike="noStrike" cap="none" normalizeH="0" dirty="0" smtClean="0">
              <a:ln>
                <a:noFill/>
              </a:ln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467544" y="606886"/>
            <a:ext cx="8213805" cy="14305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这样的云为什么叫“火烧云”呢？在文中找一找来回答。</a:t>
            </a:r>
            <a:endParaRPr lang="zh-CN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445255" y="2283847"/>
            <a:ext cx="504190" cy="63278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endParaRPr lang="zh-CN" altLang="en-US" sz="3200" b="1" dirty="0" smtClean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435865" y="3423672"/>
            <a:ext cx="504190" cy="63278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endParaRPr lang="zh-CN" altLang="en-US" sz="3200" b="1" dirty="0" smtClean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3648" y="2283718"/>
            <a:ext cx="6246440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天上的云从西边一直烧到东边，红彤彤的，好像是天空着了火。</a:t>
            </a:r>
            <a:endParaRPr lang="zh-CN" altLang="zh-CN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云形 9"/>
          <p:cNvSpPr/>
          <p:nvPr/>
        </p:nvSpPr>
        <p:spPr>
          <a:xfrm>
            <a:off x="6445255" y="3468757"/>
            <a:ext cx="1533525" cy="891576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37918"/>
          </a:xfrm>
          <a:prstGeom prst="rect">
            <a:avLst/>
          </a:prstGeom>
        </p:spPr>
      </p:pic>
      <p:sp>
        <p:nvSpPr>
          <p:cNvPr id="2" name="文本框 6"/>
          <p:cNvSpPr txBox="1"/>
          <p:nvPr/>
        </p:nvSpPr>
        <p:spPr>
          <a:xfrm>
            <a:off x="465097" y="411510"/>
            <a:ext cx="8213805" cy="12818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2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通读全</a:t>
            </a:r>
            <a:r>
              <a:rPr lang="zh-CN" altLang="zh-CN" sz="32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文，</a:t>
            </a:r>
            <a:r>
              <a:rPr lang="zh-CN" altLang="en-US" sz="32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说说火烧云是一种怎样的云，它有哪些特点</a:t>
            </a:r>
            <a:r>
              <a:rPr lang="zh-CN" altLang="zh-CN" sz="32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3200" b="1" dirty="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1600" y="2359632"/>
            <a:ext cx="3068469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颜色、形状很多</a:t>
            </a:r>
            <a:endParaRPr lang="zh-CN" altLang="en-US" sz="32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26450" y="2355726"/>
            <a:ext cx="3892412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颜色、形状变化很快</a:t>
            </a:r>
            <a:endParaRPr lang="zh-CN" altLang="en-US" sz="32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448520" y="843558"/>
            <a:ext cx="8213805" cy="12818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火烧云具有怎样的特点呢？我们下节课一起去看看吧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 descr="https://timgsa.baidu.com/timg?image&amp;quality=80&amp;size=b9999_10000&amp;sec=1567486144154&amp;di=6d42809cb1b363173c68b38da8cbca7b&amp;imgtype=0&amp;src=http%3A%2F%2Fk.zol-img.com.cn%2Fdcbbs%2F20046%2Fa20045707_0100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139702"/>
            <a:ext cx="3404792" cy="2553594"/>
          </a:xfrm>
          <a:prstGeom prst="ellipse">
            <a:avLst/>
          </a:prstGeom>
          <a:noFill/>
          <a:effectLst>
            <a:softEdge rad="279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91480" y="988455"/>
            <a:ext cx="8455025" cy="30232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在括号里填上适当的量词。</a:t>
            </a:r>
            <a:endParaRPr lang="zh-CN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）狗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）狮子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）马</a:t>
            </a:r>
            <a:endParaRPr lang="zh-CN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960"/>
            <a:ext cx="2003356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636"/>
            <a:ext cx="366860" cy="4563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43808" y="1924128"/>
            <a:ext cx="57606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条  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3808" y="2932240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匹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3808" y="2428184"/>
            <a:ext cx="5040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27984"/>
            <a:ext cx="7600888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二、根据课文，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将下列词语用线连起来。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187624" y="1492080"/>
            <a:ext cx="1897278" cy="5607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笑盈盈地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691680" y="2188601"/>
            <a:ext cx="1393222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凶猛的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691680" y="2860232"/>
            <a:ext cx="2088232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镇静地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194841" y="1492080"/>
            <a:ext cx="1393222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蹲着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194841" y="2188601"/>
            <a:ext cx="1393222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看着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194841" y="2885121"/>
            <a:ext cx="1393222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大狗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>
            <a:endCxn id="6" idx="1"/>
          </p:cNvCxnSpPr>
          <p:nvPr/>
        </p:nvCxnSpPr>
        <p:spPr>
          <a:xfrm flipV="1">
            <a:off x="3034601" y="1822299"/>
            <a:ext cx="2160240" cy="14322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34601" y="2567070"/>
            <a:ext cx="2160240" cy="7466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16259" y="1813551"/>
            <a:ext cx="2250590" cy="733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37935" y="3705040"/>
            <a:ext cx="2338705" cy="472440"/>
            <a:chOff x="9981" y="5834"/>
            <a:chExt cx="3683" cy="744"/>
          </a:xfrm>
        </p:grpSpPr>
        <p:sp>
          <p:nvSpPr>
            <p:cNvPr id="3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  <a:endPara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  <p:sp>
        <p:nvSpPr>
          <p:cNvPr id="6" name="矩形 20"/>
          <p:cNvSpPr/>
          <p:nvPr/>
        </p:nvSpPr>
        <p:spPr>
          <a:xfrm>
            <a:off x="499504" y="627984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三、根据课文内容填一填。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930970" y="1529229"/>
            <a:ext cx="7313438" cy="2039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这地方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的火烧云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变化极多，一会儿（      ）的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一会儿（     ）的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一会儿（        ），一会儿（         ）色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1218" y="2010129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红彤彤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15230" y="2010129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金灿灿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61011" y="252883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半紫半黄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15685" y="2499979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半灰半百合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https://timgsa.baidu.com/timg?image&amp;quality=80&amp;size=b9999_10000&amp;sec=1567486060609&amp;di=904445e45fb18d48792774492cd498fd&amp;imgtype=0&amp;src=http%3A%2F%2Fpic1.win4000.com%2Fwallpaper%2F2018-03-23%2F5ab492b3a0ab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810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742255" y="1635646"/>
            <a:ext cx="7718177" cy="1842043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上节课我们了解了火烧云这个美妙的自然景象，这节课让我们继续和作者一起欣赏火烧云的美，看看它有怎样的特点。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741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677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1060032"/>
            <a:ext cx="5904656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萧红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中国近现代女作家，“民国四大才女”之一，被誉为“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世纪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年代的文学洛神”。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代表作：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生死场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小城三月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呼兰河传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67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941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pic>
        <p:nvPicPr>
          <p:cNvPr id="81922" name="Picture 2" descr="http://pic.dailyqd.com/uploadfiles/hw/dangan/img/attachement/jpg/site3/20160706/94de80a8c00d18e72fa2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76056"/>
            <a:ext cx="2016224" cy="28803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68" y="1347614"/>
            <a:ext cx="1517015" cy="2173605"/>
          </a:xfrm>
          <a:prstGeom prst="rect">
            <a:avLst/>
          </a:prstGeom>
        </p:spPr>
      </p:pic>
      <p:sp>
        <p:nvSpPr>
          <p:cNvPr id="4" name="TextBox 1"/>
          <p:cNvSpPr txBox="1"/>
          <p:nvPr/>
        </p:nvSpPr>
        <p:spPr>
          <a:xfrm>
            <a:off x="1964972" y="1487144"/>
            <a:ext cx="62074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仔细阅读第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3-6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自然段，思考：课文写了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火烧云的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哪些特点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把相关语句标注出来。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96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636"/>
            <a:ext cx="366861" cy="456339"/>
          </a:xfrm>
          <a:prstGeom prst="rect">
            <a:avLst/>
          </a:prstGeom>
        </p:spPr>
      </p:pic>
      <p:sp>
        <p:nvSpPr>
          <p:cNvPr id="17" name="圆角矩形标注 16"/>
          <p:cNvSpPr/>
          <p:nvPr/>
        </p:nvSpPr>
        <p:spPr>
          <a:xfrm>
            <a:off x="6156176" y="1218727"/>
            <a:ext cx="1800200" cy="618713"/>
          </a:xfrm>
          <a:prstGeom prst="wedgeRoundRectCallou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endParaRPr lang="zh-CN" altLang="en-US" sz="3200" b="1" dirty="0" smtClean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12056" y="3363838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（课后第二题）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60" r="8363"/>
          <a:stretch>
            <a:fillRect/>
          </a:stretch>
        </p:blipFill>
        <p:spPr>
          <a:xfrm>
            <a:off x="1873827" y="2032969"/>
            <a:ext cx="6007983" cy="5486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37" r="-1766"/>
          <a:stretch>
            <a:fillRect/>
          </a:stretch>
        </p:blipFill>
        <p:spPr>
          <a:xfrm>
            <a:off x="1964972" y="2581657"/>
            <a:ext cx="4156480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05865" y="1116145"/>
            <a:ext cx="6320155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这地方的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hlinkClick r:id="rId1" action="ppaction://hlinkpres?slideindex=1&amp;slidetitle="/>
              </a:rPr>
              <a:t>火烧云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变化    ，一会儿</a:t>
            </a:r>
            <a:r>
              <a:rPr lang="zh-CN" altLang="zh-CN" sz="2800" b="1" dirty="0" smtClean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红彤彤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的，一会儿</a:t>
            </a:r>
            <a:r>
              <a:rPr lang="zh-CN" altLang="zh-CN" sz="2800" b="1" dirty="0" smtClean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金灿灿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的，一会儿</a:t>
            </a:r>
            <a:r>
              <a:rPr lang="zh-CN" altLang="zh-CN" sz="2800" b="1" dirty="0" smtClean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半紫半黄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，一会儿</a:t>
            </a:r>
            <a:r>
              <a:rPr lang="zh-CN" altLang="zh-CN" sz="2800" b="1" dirty="0" smtClean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半灰半百合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色。</a:t>
            </a:r>
            <a:r>
              <a:rPr lang="zh-CN" altLang="zh-CN" sz="2800" b="1" dirty="0" smtClean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葡萄灰</a:t>
            </a:r>
            <a:r>
              <a:rPr lang="zh-CN" altLang="en-US" sz="2800" b="1" dirty="0" smtClean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zh-CN" altLang="zh-CN" sz="2800" b="1" dirty="0" smtClean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梨黄</a:t>
            </a:r>
            <a:r>
              <a:rPr lang="zh-CN" altLang="en-US" sz="2800" b="1" dirty="0" smtClean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zh-CN" altLang="zh-CN" sz="2800" b="1" dirty="0" smtClean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茄子紫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，这些颜色天空都有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还有些说也说不出来、见也没见过的颜色。</a:t>
            </a:r>
            <a:endParaRPr lang="zh-CN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13863" y="3794173"/>
            <a:ext cx="2160240" cy="57606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色彩斑斓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08430" y="1994985"/>
            <a:ext cx="100774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226560" y="1994985"/>
            <a:ext cx="100774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300480" y="2404560"/>
            <a:ext cx="1224280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226560" y="2404560"/>
            <a:ext cx="1602740" cy="1587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331595" y="2859782"/>
            <a:ext cx="64833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3815641" y="298876"/>
            <a:ext cx="3816424" cy="57791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火烧云有多种颜色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66030" y="1116145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极多</a:t>
            </a:r>
            <a:endParaRPr lang="zh-CN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983730" y="1994350"/>
            <a:ext cx="324485" cy="63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335395" y="2412180"/>
            <a:ext cx="901065" cy="1587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416175" y="2859782"/>
            <a:ext cx="93154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01071">
            <a:off x="3381183" y="852483"/>
            <a:ext cx="335280" cy="472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37918"/>
          </a:xfrm>
          <a:prstGeom prst="rect">
            <a:avLst/>
          </a:prstGeom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5209675" y="123478"/>
            <a:ext cx="3967163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6000" b="1" dirty="0"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红 彤 彤</a:t>
            </a:r>
            <a:endParaRPr lang="zh-CN" sz="6000" b="1" dirty="0">
              <a:solidFill>
                <a:srgbClr val="FFFF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22"/>
          <a:stretch>
            <a:fillRect/>
          </a:stretch>
        </p:blipFill>
        <p:spPr bwMode="auto">
          <a:xfrm>
            <a:off x="0" y="-1"/>
            <a:ext cx="9144000" cy="513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5594350" y="450"/>
            <a:ext cx="3549650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60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金 灿 灿</a:t>
            </a:r>
            <a:endParaRPr lang="zh-CN" sz="60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79000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220072" y="195486"/>
            <a:ext cx="3816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半紫半黄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timgsa.baidu.com/timg?image&amp;quality=80&amp;size=b9999_10000&amp;sec=1567486973280&amp;di=6a31242b6eea2e59737aa851b3a4e3a8&amp;imgtype=0&amp;src=http%3A%2F%2Fimg8.zol.com.cn%2Fbbs%2Fupload%2F16318%2F16317171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>
            <a:fillRect/>
          </a:stretch>
        </p:blipFill>
        <p:spPr bwMode="auto">
          <a:xfrm>
            <a:off x="5688" y="-28578"/>
            <a:ext cx="9194804" cy="5172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779912" y="123928"/>
            <a:ext cx="5257179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半灰半百合色</a:t>
            </a:r>
            <a:endParaRPr lang="zh-CN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11809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6012160" y="450"/>
            <a:ext cx="3525838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6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葡萄灰</a:t>
            </a:r>
            <a:endParaRPr lang="zh-CN" sz="6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timgsa.baidu.com/timg?image&amp;quality=80&amp;size=b9999_10000&amp;sec=1567487193852&amp;di=be5a3b6df360679f0bf29c030f27705a&amp;imgtype=0&amp;src=http%3A%2F%2Fimg.zcool.cn%2Fcommunity%2F0127f957692e760000012e7e2ded22.JPG%403000w_1l_0o_100sh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 bwMode="auto">
          <a:xfrm>
            <a:off x="0" y="-1"/>
            <a:ext cx="9144001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588224" y="11289"/>
            <a:ext cx="2016224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梨黄</a:t>
            </a:r>
            <a:endParaRPr lang="zh-CN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4403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6516216" y="123928"/>
            <a:ext cx="2520875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60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茄子紫</a:t>
            </a:r>
            <a:endParaRPr lang="zh-CN" sz="6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"/>
            <a:ext cx="9144000" cy="51602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27784" y="123478"/>
            <a:ext cx="1574470" cy="646331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pPr algn="l"/>
            <a:r>
              <a:rPr kumimoji="0" lang="zh-CN" altLang="en-US" sz="3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红彤彤</a:t>
            </a:r>
            <a:endParaRPr kumimoji="0" lang="zh-CN" altLang="en-US" sz="36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7784" y="699542"/>
            <a:ext cx="1574470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l"/>
            <a:r>
              <a:rPr kumimoji="0" lang="zh-CN" altLang="en-US" sz="3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金灿灿</a:t>
            </a:r>
            <a:endParaRPr kumimoji="0" lang="zh-CN" altLang="en-US" sz="36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27784" y="1279952"/>
            <a:ext cx="2037737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半紫半黄</a:t>
            </a:r>
            <a:endParaRPr kumimoji="0" lang="zh-CN" altLang="en-US" sz="36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27784" y="2513681"/>
            <a:ext cx="1574470" cy="64633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kumimoji="0" lang="zh-CN" altLang="en-US" sz="3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葡萄灰</a:t>
            </a:r>
            <a:endParaRPr kumimoji="0" lang="zh-CN" altLang="en-US" sz="36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87624" y="599657"/>
            <a:ext cx="738664" cy="3772293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火烧云颜色的变化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2230755" y="339502"/>
            <a:ext cx="143510" cy="4536504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627784" y="3809825"/>
            <a:ext cx="157447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kumimoji="0" lang="zh-CN" altLang="en-US" sz="3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茄子紫</a:t>
            </a:r>
            <a:endParaRPr kumimoji="0" lang="zh-CN" altLang="en-US" sz="36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94064" y="1923678"/>
            <a:ext cx="2964273" cy="646331"/>
          </a:xfrm>
          <a:prstGeom prst="rect">
            <a:avLst/>
          </a:prstGeom>
          <a:solidFill>
            <a:srgbClr val="FF00FF"/>
          </a:solidFill>
        </p:spPr>
        <p:txBody>
          <a:bodyPr wrap="none" rtlCol="0">
            <a:spAutoFit/>
          </a:bodyPr>
          <a:lstStyle/>
          <a:p>
            <a:pPr algn="l"/>
            <a:r>
              <a:rPr kumimoji="0" lang="zh-CN" altLang="en-US" sz="3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半灰半百合色</a:t>
            </a:r>
            <a:endParaRPr kumimoji="0" lang="en-US" altLang="zh-CN" sz="36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2628062" y="4475811"/>
            <a:ext cx="111120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kumimoji="0" lang="en-US" altLang="zh-CN" sz="3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</a:t>
            </a:r>
            <a:endParaRPr kumimoji="0" lang="en-US" altLang="zh-CN" sz="36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516216" y="1962695"/>
            <a:ext cx="2385223" cy="1394805"/>
            <a:chOff x="8100392" y="1962696"/>
            <a:chExt cx="1043608" cy="549508"/>
          </a:xfrm>
        </p:grpSpPr>
        <p:sp>
          <p:nvSpPr>
            <p:cNvPr id="13" name="云形 12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216415" y="1986566"/>
              <a:ext cx="855589" cy="472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颜色</a:t>
              </a:r>
              <a:endPara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变化多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文本框 3"/>
          <p:cNvSpPr txBox="1"/>
          <p:nvPr/>
        </p:nvSpPr>
        <p:spPr>
          <a:xfrm>
            <a:off x="2628062" y="3160012"/>
            <a:ext cx="1111202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kumimoji="0" lang="zh-CN" altLang="en-US" sz="3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梨黄</a:t>
            </a:r>
            <a:endParaRPr kumimoji="0" lang="zh-CN" altLang="en-US" sz="36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2" grpId="0" bldLvl="0" animBg="1"/>
      <p:bldP spid="7" grpId="0" bldLvl="0" animBg="1"/>
      <p:bldP spid="11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71599" y="1613247"/>
            <a:ext cx="1434703" cy="53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en-US" altLang="zh-CN" sz="3000" b="1" dirty="0" err="1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tán</a:t>
            </a:r>
            <a:endParaRPr lang="en-US" altLang="zh-CN" sz="3000" b="1" dirty="0" err="1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171" name="TextBox 6"/>
          <p:cNvSpPr txBox="1">
            <a:spLocks noChangeArrowheads="1"/>
          </p:cNvSpPr>
          <p:nvPr/>
        </p:nvSpPr>
        <p:spPr bwMode="auto">
          <a:xfrm>
            <a:off x="539552" y="2155219"/>
            <a:ext cx="2305000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紫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檀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02386" y="1584672"/>
            <a:ext cx="1241822" cy="53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en-US" altLang="zh-CN" sz="3000" b="1" dirty="0" err="1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yín</a:t>
            </a:r>
            <a:r>
              <a:rPr lang="en-US" altLang="zh-CN" sz="3000" b="1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ɡ</a:t>
            </a:r>
            <a:endParaRPr lang="en-US" altLang="zh-CN" sz="3000" b="1" dirty="0" err="1" smtClean="0">
              <a:ln>
                <a:noFill/>
              </a:ln>
              <a:solidFill>
                <a:schemeClr val="tx1"/>
              </a:solidFill>
              <a:effectLst/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7173" name="TextBox 30"/>
          <p:cNvSpPr txBox="1">
            <a:spLocks noChangeArrowheads="1"/>
          </p:cNvSpPr>
          <p:nvPr/>
        </p:nvSpPr>
        <p:spPr bwMode="auto">
          <a:xfrm>
            <a:off x="3112839" y="3641675"/>
            <a:ext cx="1620441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寺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庙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043488" y="1563638"/>
            <a:ext cx="1704975" cy="53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en-US" altLang="zh-CN" sz="3000" b="1" dirty="0" err="1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tón</a:t>
            </a:r>
            <a:r>
              <a:rPr lang="en-US" altLang="zh-CN" sz="3000" b="1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ɡ</a:t>
            </a:r>
            <a:endParaRPr lang="en-US" altLang="zh-CN" sz="3000" b="1" dirty="0" err="1" smtClean="0">
              <a:ln>
                <a:noFill/>
              </a:ln>
              <a:solidFill>
                <a:schemeClr val="tx1"/>
              </a:solidFill>
              <a:effectLst/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7175" name="TextBox 10"/>
          <p:cNvSpPr txBox="1">
            <a:spLocks noChangeArrowheads="1"/>
          </p:cNvSpPr>
          <p:nvPr/>
        </p:nvSpPr>
        <p:spPr bwMode="auto">
          <a:xfrm>
            <a:off x="4908063" y="2143552"/>
            <a:ext cx="1847850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盈盈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408353" y="3110657"/>
            <a:ext cx="1325165" cy="53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en-US" altLang="zh-CN" sz="3000" b="1" dirty="0" err="1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miào</a:t>
            </a:r>
            <a:r>
              <a:rPr lang="en-US" altLang="zh-CN" sz="3000" b="1" dirty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en-US" altLang="zh-CN" sz="3000" b="1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179" name="TextBox 30"/>
          <p:cNvSpPr txBox="1">
            <a:spLocks noChangeArrowheads="1"/>
          </p:cNvSpPr>
          <p:nvPr/>
        </p:nvSpPr>
        <p:spPr bwMode="auto">
          <a:xfrm>
            <a:off x="6796597" y="2115056"/>
            <a:ext cx="1951866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彤彤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81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916466" y="57601"/>
            <a:ext cx="3572" cy="2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矩形 37"/>
          <p:cNvSpPr/>
          <p:nvPr/>
        </p:nvSpPr>
        <p:spPr>
          <a:xfrm flipH="1">
            <a:off x="6092530" y="3763788"/>
            <a:ext cx="216024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13156" y="2093624"/>
            <a:ext cx="116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喂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猪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017510" y="1624677"/>
            <a:ext cx="1434703" cy="53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en-US" altLang="zh-CN" sz="3000" b="1" dirty="0" err="1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wèi</a:t>
            </a:r>
            <a:endParaRPr lang="en-US" altLang="zh-CN" sz="3000" b="1" dirty="0" err="1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" name="TextBox 30"/>
          <p:cNvSpPr txBox="1">
            <a:spLocks noChangeArrowheads="1"/>
          </p:cNvSpPr>
          <p:nvPr/>
        </p:nvSpPr>
        <p:spPr bwMode="auto">
          <a:xfrm>
            <a:off x="971599" y="3642389"/>
            <a:ext cx="1625302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跪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899591" y="3111529"/>
            <a:ext cx="895985" cy="53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en-US" altLang="zh-CN" sz="3000" b="1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ɡ</a:t>
            </a:r>
            <a:r>
              <a:rPr lang="en-US" altLang="zh-CN" sz="3000" b="1" dirty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uì </a:t>
            </a:r>
            <a:endParaRPr lang="en-US" altLang="zh-CN" sz="3000" b="1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" name="TextBox 30"/>
          <p:cNvSpPr txBox="1">
            <a:spLocks noChangeArrowheads="1"/>
          </p:cNvSpPr>
          <p:nvPr/>
        </p:nvSpPr>
        <p:spPr bwMode="auto">
          <a:xfrm>
            <a:off x="5327822" y="3641675"/>
            <a:ext cx="1620441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样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5328061" y="3111292"/>
            <a:ext cx="1325165" cy="53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en-US" altLang="zh-CN" sz="3000" b="1" dirty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mú</a:t>
            </a:r>
            <a:endParaRPr lang="en-US" altLang="zh-CN" sz="3000" b="1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28320" y="1093285"/>
            <a:ext cx="1121410" cy="437515"/>
            <a:chOff x="796" y="2379"/>
            <a:chExt cx="1766" cy="689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796" y="2379"/>
              <a:ext cx="1766" cy="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400" y="2492"/>
              <a:ext cx="57" cy="51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828" y="2492"/>
              <a:ext cx="57" cy="51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a typeface="黑体" panose="02010609060101010101" pitchFamily="49" charset="-122"/>
              </a:endParaRPr>
            </a:p>
          </p:txBody>
        </p:sp>
      </p:grpSp>
      <p:sp>
        <p:nvSpPr>
          <p:cNvPr id="36" name="文本框 14">
            <a:hlinkClick r:id="rId3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9" grpId="0"/>
      <p:bldP spid="9" grpId="1"/>
      <p:bldP spid="13" grpId="0"/>
      <p:bldP spid="13" grpId="1"/>
      <p:bldP spid="4" grpId="0"/>
      <p:bldP spid="4" grpId="1"/>
      <p:bldP spid="8" grpId="0"/>
      <p:bldP spid="8" grpId="1"/>
      <p:bldP spid="14" grpId="0"/>
      <p:bldP spid="14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779663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葡萄灰</a:t>
            </a:r>
            <a:r>
              <a:rPr lang="zh-CN" altLang="en-US" sz="32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zh-CN" altLang="zh-CN" sz="3200" b="1" dirty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梨黄</a:t>
            </a:r>
            <a:r>
              <a:rPr lang="zh-CN" altLang="en-US" sz="32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zh-CN" altLang="zh-CN" sz="3200" b="1" dirty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茄子紫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，这些颜色天空都有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3200" b="1" dirty="0"/>
          </a:p>
        </p:txBody>
      </p:sp>
      <p:sp>
        <p:nvSpPr>
          <p:cNvPr id="3" name="椭圆 2"/>
          <p:cNvSpPr/>
          <p:nvPr/>
        </p:nvSpPr>
        <p:spPr>
          <a:xfrm>
            <a:off x="1907704" y="2072050"/>
            <a:ext cx="288032" cy="292388"/>
          </a:xfrm>
          <a:prstGeom prst="ellipse">
            <a:avLst/>
          </a:prstGeom>
          <a:ln w="34925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zh-CN" altLang="en-US" sz="3200" b="1" dirty="0" smtClean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131840" y="2067695"/>
            <a:ext cx="288032" cy="292388"/>
          </a:xfrm>
          <a:prstGeom prst="ellipse">
            <a:avLst/>
          </a:prstGeom>
          <a:ln w="34925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zh-CN" altLang="en-US" sz="3200" b="1" dirty="0" smtClean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541512"/>
            <a:ext cx="78488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朗读下面两句话，想一想：为什么用顿号而不用“和”呢？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5331" y="2635047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葡萄灰</a:t>
            </a:r>
            <a:r>
              <a:rPr lang="zh-CN" altLang="en-US" sz="3200" b="1" dirty="0" smtClean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和</a:t>
            </a:r>
            <a:r>
              <a:rPr lang="zh-CN" altLang="zh-CN" sz="3200" b="1" dirty="0" smtClean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梨黄</a:t>
            </a:r>
            <a:r>
              <a:rPr lang="zh-CN" altLang="en-US" sz="3200" b="1" dirty="0" smtClean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和</a:t>
            </a:r>
            <a:r>
              <a:rPr lang="zh-CN" altLang="zh-CN" sz="3200" b="1" dirty="0" smtClean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茄子</a:t>
            </a:r>
            <a:r>
              <a:rPr lang="zh-CN" altLang="zh-CN" sz="3200" b="1" dirty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紫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，这些颜色天空都有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59632" y="3291830"/>
            <a:ext cx="2461700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使用顿号能使语速更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快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4008" y="3288034"/>
            <a:ext cx="3564396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正好表现火烧云的颜色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变化快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381" y="1357830"/>
            <a:ext cx="7096620" cy="2428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文本框 11"/>
          <p:cNvSpPr txBox="1"/>
          <p:nvPr/>
        </p:nvSpPr>
        <p:spPr>
          <a:xfrm>
            <a:off x="1282707" y="489107"/>
            <a:ext cx="6673669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词语积累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表示颜色的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词语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 （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课后第三题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98" y="465628"/>
            <a:ext cx="447979" cy="53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54136" y="1554558"/>
            <a:ext cx="4820550" cy="16244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红彤彤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桃红  杏黄色</a:t>
            </a:r>
            <a:endParaRPr lang="zh-CN" altLang="zh-CN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白花花  橘红  墨黑色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785854"/>
            <a:ext cx="7200800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一会儿</a:t>
            </a:r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红彤彤的，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algn="just"/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一会儿</a:t>
            </a:r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金灿灿的，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algn="just"/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一会儿</a:t>
            </a:r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半紫半黄，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algn="just"/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一会儿</a:t>
            </a:r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半灰半百合色</a:t>
            </a:r>
            <a:r>
              <a:rPr lang="zh-CN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27584" y="3059646"/>
            <a:ext cx="7272808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不仅说明火烧云的颜色在不断变化，还强调变化很快。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007768" y="1285736"/>
            <a:ext cx="2385223" cy="1394805"/>
            <a:chOff x="8100392" y="1962696"/>
            <a:chExt cx="1043608" cy="549508"/>
          </a:xfrm>
        </p:grpSpPr>
        <p:sp>
          <p:nvSpPr>
            <p:cNvPr id="5" name="云形 4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216415" y="1986566"/>
              <a:ext cx="855589" cy="472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颜色</a:t>
              </a:r>
              <a:endPara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变化快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539552" y="483968"/>
            <a:ext cx="5572893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2800" b="1" dirty="0" smtClean="0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你能用下面的句式说话吗?</a:t>
            </a:r>
            <a:endParaRPr lang="zh-CN" altLang="zh-CN" sz="2800" b="1" dirty="0">
              <a:solidFill>
                <a:srgbClr val="0033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36" y="535529"/>
            <a:ext cx="455882" cy="444461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267744" y="1060032"/>
            <a:ext cx="4104456" cy="1168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一会儿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……</a:t>
            </a:r>
            <a:r>
              <a:rPr lang="zh-CN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一会儿</a:t>
            </a:r>
            <a:r>
              <a:rPr lang="zh-CN" altLang="zh-CN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……</a:t>
            </a:r>
            <a:endParaRPr lang="zh-CN" altLang="zh-CN" sz="2800" b="1" dirty="0" smtClean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一会儿</a:t>
            </a:r>
            <a:r>
              <a:rPr lang="zh-CN" altLang="zh-CN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……</a:t>
            </a:r>
            <a:r>
              <a:rPr lang="zh-CN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一会儿</a:t>
            </a:r>
            <a:r>
              <a:rPr lang="zh-CN" altLang="zh-CN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……</a:t>
            </a:r>
            <a:endParaRPr lang="zh-CN" altLang="zh-CN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7577" y="2571750"/>
            <a:ext cx="763883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天上的云真是多变，一会儿变成了调皮的小狗，一会儿变成了馋嘴的小猫，一会儿变成了可爱的绵羊，一会儿又变成了凶恶的老狼。 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timgsa.baidu.com/timg?image&amp;quality=80&amp;size=b9999_10000&amp;sec=1567491100599&amp;di=a36dd1ffe8217aa2382297825b3ef2e0&amp;imgtype=0&amp;src=http%3A%2F%2Fp0.ifengimg.com%2Fpmop%2F2018%2F0911%2F579D3D47E1420D96B8B4C2E9BBEA7CDC32C8B094_size724_w456_h239.gif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395" y="0"/>
            <a:ext cx="9202635" cy="482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616963" y="3993275"/>
            <a:ext cx="5600476" cy="58477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这地方的火烧云变化</a:t>
            </a:r>
            <a:r>
              <a:rPr lang="zh-CN" altLang="zh-CN" sz="32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lang="zh-CN" altLang="en-US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5580112" y="393990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极多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0" y="217545"/>
            <a:ext cx="2324404" cy="584775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试着背一背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41500" y="761179"/>
            <a:ext cx="615124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再读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4-6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</a:t>
            </a:r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段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，找出</a:t>
            </a:r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反映“马”“狗”“狮”变化快，来无踪去无影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特点的词语。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37" y="638060"/>
            <a:ext cx="1765228" cy="25306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7065" y="2787774"/>
            <a:ext cx="1718831" cy="646331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一会儿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7944" y="2787773"/>
            <a:ext cx="3024336" cy="646331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过了两三秒钟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91347" y="3860316"/>
            <a:ext cx="1170265" cy="646331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忽然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7944" y="3860315"/>
            <a:ext cx="1152128" cy="646331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接着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12160" y="3860314"/>
            <a:ext cx="1661974" cy="646331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一转眼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875874" y="2736701"/>
            <a:ext cx="2385223" cy="1394805"/>
            <a:chOff x="8100392" y="1962696"/>
            <a:chExt cx="1043608" cy="549508"/>
          </a:xfrm>
        </p:grpSpPr>
        <p:sp>
          <p:nvSpPr>
            <p:cNvPr id="10" name="云形 9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216415" y="1986566"/>
              <a:ext cx="855589" cy="472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形状</a:t>
              </a:r>
              <a:endPara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变化快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51520" y="543098"/>
            <a:ext cx="788162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总结：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火烧云的特点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5409" name="Rectangle 1"/>
          <p:cNvSpPr>
            <a:spLocks noChangeArrowheads="1"/>
          </p:cNvSpPr>
          <p:nvPr/>
        </p:nvSpPr>
        <p:spPr bwMode="auto">
          <a:xfrm>
            <a:off x="1321083" y="1947485"/>
            <a:ext cx="372602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306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颜色多、变化快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形状多、变化快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右大括号 11"/>
          <p:cNvSpPr/>
          <p:nvPr/>
        </p:nvSpPr>
        <p:spPr>
          <a:xfrm>
            <a:off x="5381372" y="2134139"/>
            <a:ext cx="216024" cy="864096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7" name="流程图: 可选过程 16"/>
          <p:cNvSpPr/>
          <p:nvPr/>
        </p:nvSpPr>
        <p:spPr>
          <a:xfrm>
            <a:off x="5724128" y="1966624"/>
            <a:ext cx="1944370" cy="1162050"/>
          </a:xfrm>
          <a:prstGeom prst="flowChartAlternateProcess">
            <a:avLst/>
          </a:prstGeom>
          <a:no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千姿百态瞬息万变</a:t>
            </a:r>
            <a:endParaRPr lang="zh-CN" altLang="zh-CN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83968" y="622831"/>
            <a:ext cx="3672408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课后第二题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09" grpId="0" bldLvl="0" animBg="1"/>
      <p:bldP spid="12" grpId="0" bldLvl="0" animBg="1"/>
      <p:bldP spid="17" grpId="0" bldLvl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5" y="1707654"/>
            <a:ext cx="5256585" cy="52322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一会儿，天空出现一匹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马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23728" y="2889308"/>
            <a:ext cx="5112569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忽然又来了一条大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39952" y="3826240"/>
            <a:ext cx="4635394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接着又来了一头大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狮子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627534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背诵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4-6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自然段，可以根据如下线索。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94535" y="1323155"/>
            <a:ext cx="6330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自由读第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自然段，找出作者看火烧云的感受，说说你是怎样理解这种感受的。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15566"/>
            <a:ext cx="1606550" cy="2302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280920" y="1164405"/>
            <a:ext cx="13684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13145" y="748276"/>
            <a:ext cx="6120680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一时恍恍惚惚的，天空里又像这个又像那个，其实什么也不像，什么也看不清了。必须低下头，揉一揉眼睛，沉静一会儿再看。可是天空偏偏不等待那些爱好它的孩子。一会儿工夫，火烧云下去了。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8" name="云形 17"/>
          <p:cNvSpPr/>
          <p:nvPr/>
        </p:nvSpPr>
        <p:spPr>
          <a:xfrm>
            <a:off x="6966585" y="940885"/>
            <a:ext cx="1533525" cy="895389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感受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Freeform 24"/>
          <p:cNvSpPr/>
          <p:nvPr/>
        </p:nvSpPr>
        <p:spPr bwMode="gray">
          <a:xfrm rot="9431821">
            <a:off x="7363663" y="1936590"/>
            <a:ext cx="738473" cy="110079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866130" y="3271970"/>
            <a:ext cx="3138805" cy="460375"/>
          </a:xfrm>
          <a:prstGeom prst="rect">
            <a:avLst/>
          </a:prstGeom>
          <a:solidFill>
            <a:srgbClr val="FEFCDE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说明云在不断地变化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83676" y="3502157"/>
            <a:ext cx="3243580" cy="46037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txBody>
          <a:bodyPr wrap="none" rtlCol="0" anchor="t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模糊不清，看得不真切</a:t>
            </a:r>
            <a:endParaRPr lang="zh-CN" altLang="zh-CN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2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611560" y="2007262"/>
            <a:ext cx="851297" cy="1000561"/>
            <a:chOff x="912943" y="1200980"/>
            <a:chExt cx="614114" cy="667214"/>
          </a:xfrm>
        </p:grpSpPr>
        <p:sp>
          <p:nvSpPr>
            <p:cNvPr id="10" name="椭圆 9"/>
            <p:cNvSpPr/>
            <p:nvPr/>
          </p:nvSpPr>
          <p:spPr>
            <a:xfrm>
              <a:off x="932697" y="1200980"/>
              <a:ext cx="594360" cy="667214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r>
                <a:rPr lang="zh-CN" altLang="en-US" sz="41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模</a:t>
              </a:r>
              <a:endParaRPr lang="zh-CN" altLang="en-US" sz="4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defRPr/>
              </a:pPr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3354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/>
            <a:lstStyle/>
            <a:p>
              <a:endParaRPr lang="zh-CN" alt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728098" y="2742911"/>
            <a:ext cx="654664" cy="68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mó</a:t>
            </a:r>
            <a:endParaRPr lang="en-US" altLang="zh-CN" sz="4000" b="1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21632" y="1762575"/>
            <a:ext cx="6624247" cy="6232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79" tIns="34289" rIns="68579" bIns="34289">
            <a:spAutoFit/>
          </a:bodyPr>
          <a:lstStyle/>
          <a:p>
            <a:pPr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跟庙门前的石头狮子一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一样。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2"/>
          <p:cNvGrpSpPr/>
          <p:nvPr/>
        </p:nvGrpSpPr>
        <p:grpSpPr bwMode="auto">
          <a:xfrm>
            <a:off x="3752850" y="526706"/>
            <a:ext cx="410766" cy="377429"/>
            <a:chOff x="631825" y="5181600"/>
            <a:chExt cx="1554163" cy="1552575"/>
          </a:xfrm>
        </p:grpSpPr>
        <p:sp>
          <p:nvSpPr>
            <p:cNvPr id="1332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2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33883071 w 12"/>
                <a:gd name="T1" fmla="*/ 237987102 h 31"/>
                <a:gd name="T2" fmla="*/ 101646315 w 12"/>
                <a:gd name="T3" fmla="*/ 23799839 h 31"/>
                <a:gd name="T4" fmla="*/ 93176983 w 12"/>
                <a:gd name="T5" fmla="*/ 0 h 31"/>
                <a:gd name="T6" fmla="*/ 0 w 12"/>
                <a:gd name="T7" fmla="*/ 245921317 h 31"/>
                <a:gd name="T8" fmla="*/ 33883071 w 12"/>
                <a:gd name="T9" fmla="*/ 237987102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31"/>
                <a:gd name="T17" fmla="*/ 12 w 12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332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964828672 h 126"/>
                <a:gd name="T2" fmla="*/ 533933464 w 72"/>
                <a:gd name="T3" fmla="*/ 543222413 h 126"/>
                <a:gd name="T4" fmla="*/ 364044736 w 72"/>
                <a:gd name="T5" fmla="*/ 56754797 h 126"/>
                <a:gd name="T6" fmla="*/ 8089125 w 72"/>
                <a:gd name="T7" fmla="*/ 72970853 h 126"/>
                <a:gd name="T8" fmla="*/ 0 w 72"/>
                <a:gd name="T9" fmla="*/ 964828672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26"/>
                <a:gd name="T17" fmla="*/ 72 w 72"/>
                <a:gd name="T18" fmla="*/ 126 h 1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332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571571367 w 70"/>
                <a:gd name="T1" fmla="*/ 72835419 h 125"/>
                <a:gd name="T2" fmla="*/ 212297959 w 70"/>
                <a:gd name="T3" fmla="*/ 64741965 h 125"/>
                <a:gd name="T4" fmla="*/ 65322444 w 70"/>
                <a:gd name="T5" fmla="*/ 558408678 h 125"/>
                <a:gd name="T6" fmla="*/ 563407493 w 70"/>
                <a:gd name="T7" fmla="*/ 963053109 h 125"/>
                <a:gd name="T8" fmla="*/ 571571367 w 70"/>
                <a:gd name="T9" fmla="*/ 72835419 h 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125"/>
                <a:gd name="T17" fmla="*/ 70 w 70"/>
                <a:gd name="T18" fmla="*/ 125 h 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332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357464069 w 44"/>
                <a:gd name="T1" fmla="*/ 153331595 h 19"/>
                <a:gd name="T2" fmla="*/ 219353051 w 44"/>
                <a:gd name="T3" fmla="*/ 32279889 h 19"/>
                <a:gd name="T4" fmla="*/ 0 w 44"/>
                <a:gd name="T5" fmla="*/ 8070682 h 19"/>
                <a:gd name="T6" fmla="*/ 0 w 44"/>
                <a:gd name="T7" fmla="*/ 16141365 h 19"/>
                <a:gd name="T8" fmla="*/ 357464069 w 44"/>
                <a:gd name="T9" fmla="*/ 15333159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19"/>
                <a:gd name="T17" fmla="*/ 44 w 44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332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48745758 w 44"/>
                <a:gd name="T3" fmla="*/ 98590404 h 36"/>
                <a:gd name="T4" fmla="*/ 357464069 w 44"/>
                <a:gd name="T5" fmla="*/ 139670676 h 36"/>
                <a:gd name="T6" fmla="*/ 0 w 44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36"/>
                <a:gd name="T14" fmla="*/ 44 w 44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3327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28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29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30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31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32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33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34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35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36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37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38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39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40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41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42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43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44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45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46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47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48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49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50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3351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511497801 w 186"/>
                <a:gd name="T1" fmla="*/ 306663189 h 76"/>
                <a:gd name="T2" fmla="*/ 1487118505 w 186"/>
                <a:gd name="T3" fmla="*/ 0 h 76"/>
                <a:gd name="T4" fmla="*/ 1487118505 w 186"/>
                <a:gd name="T5" fmla="*/ 0 h 76"/>
                <a:gd name="T6" fmla="*/ 1478991242 w 186"/>
                <a:gd name="T7" fmla="*/ 0 h 76"/>
                <a:gd name="T8" fmla="*/ 1478991242 w 186"/>
                <a:gd name="T9" fmla="*/ 0 h 76"/>
                <a:gd name="T10" fmla="*/ 1478991242 w 186"/>
                <a:gd name="T11" fmla="*/ 0 h 76"/>
                <a:gd name="T12" fmla="*/ 0 w 186"/>
                <a:gd name="T13" fmla="*/ 0 h 76"/>
                <a:gd name="T14" fmla="*/ 0 w 186"/>
                <a:gd name="T15" fmla="*/ 64559778 h 76"/>
                <a:gd name="T16" fmla="*/ 1405854424 w 186"/>
                <a:gd name="T17" fmla="*/ 64559778 h 76"/>
                <a:gd name="T18" fmla="*/ 1405854424 w 186"/>
                <a:gd name="T19" fmla="*/ 548766623 h 76"/>
                <a:gd name="T20" fmla="*/ 0 w 186"/>
                <a:gd name="T21" fmla="*/ 548766623 h 76"/>
                <a:gd name="T22" fmla="*/ 0 w 186"/>
                <a:gd name="T23" fmla="*/ 613326379 h 76"/>
                <a:gd name="T24" fmla="*/ 1487118505 w 186"/>
                <a:gd name="T25" fmla="*/ 613326379 h 76"/>
                <a:gd name="T26" fmla="*/ 1487118505 w 186"/>
                <a:gd name="T27" fmla="*/ 613326379 h 76"/>
                <a:gd name="T28" fmla="*/ 1511497801 w 186"/>
                <a:gd name="T29" fmla="*/ 306663189 h 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6"/>
                <a:gd name="T46" fmla="*/ 0 h 76"/>
                <a:gd name="T47" fmla="*/ 186 w 186"/>
                <a:gd name="T48" fmla="*/ 76 h 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3352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194053591 h 77"/>
                <a:gd name="T4" fmla="*/ 32763210 w 27"/>
                <a:gd name="T5" fmla="*/ 161290645 h 77"/>
                <a:gd name="T6" fmla="*/ 68045812 w 27"/>
                <a:gd name="T7" fmla="*/ 194053591 h 77"/>
                <a:gd name="T8" fmla="*/ 68045812 w 27"/>
                <a:gd name="T9" fmla="*/ 0 h 77"/>
                <a:gd name="T10" fmla="*/ 0 w 27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77"/>
                <a:gd name="T20" fmla="*/ 27 w 2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</p:grpSp>
      <p:sp>
        <p:nvSpPr>
          <p:cNvPr id="13318" name="TextBox 11"/>
          <p:cNvSpPr txBox="1">
            <a:spLocks noChangeArrowheads="1"/>
          </p:cNvSpPr>
          <p:nvPr/>
        </p:nvSpPr>
        <p:spPr bwMode="auto">
          <a:xfrm>
            <a:off x="4162426" y="432648"/>
            <a:ext cx="1565672" cy="558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4" tIns="25718" rIns="51434" bIns="25718">
            <a:spAutoFit/>
          </a:bodyPr>
          <a:lstStyle/>
          <a:p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123226" y="1028473"/>
            <a:ext cx="1058466" cy="68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r>
              <a:rPr lang="en-US" altLang="en-US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en-US" altLang="zh-CN" sz="4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ú</a:t>
            </a:r>
            <a:endParaRPr lang="en-US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56160" y="3381825"/>
            <a:ext cx="5343525" cy="6232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lIns="68579" tIns="34289" rIns="68579" bIns="34289">
            <a:spAutoFit/>
          </a:bodyPr>
          <a:lstStyle/>
          <a:p>
            <a:pPr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爸爸当上了全国劳动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范。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ldLvl="0" animBg="1"/>
      <p:bldP spid="8" grpId="0"/>
      <p:bldP spid="2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1491631"/>
            <a:ext cx="26597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恍恍惚惚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48064" y="1491630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清清楚楚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2340" y="555526"/>
            <a:ext cx="1512168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/>
              <a:t>反义词</a:t>
            </a:r>
            <a:endParaRPr lang="zh-CN" altLang="en-US" sz="3200" dirty="0"/>
          </a:p>
        </p:txBody>
      </p:sp>
      <p:cxnSp>
        <p:nvCxnSpPr>
          <p:cNvPr id="6" name="直接箭头连接符 5"/>
          <p:cNvCxnSpPr>
            <a:stCxn id="2" idx="3"/>
          </p:cNvCxnSpPr>
          <p:nvPr/>
        </p:nvCxnSpPr>
        <p:spPr>
          <a:xfrm flipV="1">
            <a:off x="3847326" y="1907128"/>
            <a:ext cx="1444754" cy="2"/>
          </a:xfrm>
          <a:prstGeom prst="straightConnector1">
            <a:avLst/>
          </a:prstGeom>
          <a:ln w="4762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257335" y="2715766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太阳落下去了，远处的树林变得恍恍惚惚的。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483518"/>
            <a:ext cx="7740029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说一说：</a:t>
            </a:r>
            <a:r>
              <a:rPr lang="zh-CN" altLang="zh-CN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孩子们低头揉眼睛，抬头再看的时候，火烧云却下去了，这时他们的心情怎样？会想些什么呢？</a:t>
            </a:r>
            <a:r>
              <a:rPr lang="en-US" altLang="zh-CN" sz="3200" b="1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691" y="3053968"/>
            <a:ext cx="4752528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火烧云太美了，要是时间长一点该多好啊！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85950" y="2355726"/>
            <a:ext cx="56388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遗憾、不舍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903"/>
            <a:ext cx="264160" cy="2838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960"/>
            <a:ext cx="2219380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52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35735" y="1161244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43750" y="1852120"/>
            <a:ext cx="629285" cy="1293495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火烧云</a:t>
            </a:r>
            <a:endParaRPr lang="zh-CN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25673" y="1492080"/>
            <a:ext cx="2180590" cy="56070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上来了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红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483768" y="1996136"/>
            <a:ext cx="2995295" cy="105346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颜色多、变化快</a:t>
            </a:r>
            <a:endParaRPr lang="zh-CN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形状多、变化快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159732" y="1708104"/>
            <a:ext cx="72008" cy="180020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411760" y="2994981"/>
            <a:ext cx="3816424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下去了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一会儿工夫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右大括号 21"/>
          <p:cNvSpPr/>
          <p:nvPr/>
        </p:nvSpPr>
        <p:spPr>
          <a:xfrm>
            <a:off x="6156176" y="1708104"/>
            <a:ext cx="144016" cy="1800200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2068144"/>
            <a:ext cx="237626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千姿百态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瞬息万变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15" grpId="0" bldLvl="0" animBg="1"/>
      <p:bldP spid="8194" grpId="0" bldLvl="0" animBg="1"/>
      <p:bldP spid="22" grpId="0" bldLvl="0" animBg="1"/>
      <p:bldP spid="2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755576" y="1348749"/>
            <a:ext cx="7776864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本文以形象生动的语言描写了火烧云的</a:t>
            </a:r>
            <a:r>
              <a:rPr lang="zh-CN" altLang="en-US" sz="3600" b="1" u="sng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600" b="1" u="sng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zh-CN" altLang="en-US" sz="3600" b="1" u="sng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，达了作者对自然景观的</a:t>
            </a:r>
            <a:r>
              <a:rPr lang="zh-CN" altLang="en-US" sz="3600" b="1" u="sng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，激发我们观察自然、热爱自然的情趣。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960"/>
            <a:ext cx="2036757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637"/>
            <a:ext cx="366860" cy="4563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5083" y="1924500"/>
            <a:ext cx="1830705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颜色多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05788" y="1924500"/>
            <a:ext cx="1939290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形状多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85474" y="2485205"/>
            <a:ext cx="2322830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喜爱和赞美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45078" y="1924500"/>
            <a:ext cx="1939290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变化快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497" y="2847315"/>
            <a:ext cx="7662723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681" y="996072"/>
            <a:ext cx="813690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读句子，哪些是写静态的，哪些是写动态的，请在括号里标明。</a:t>
            </a:r>
            <a:r>
              <a:rPr lang="zh-CN" altLang="zh-CN" sz="3200" dirty="0" smtClean="0">
                <a:ea typeface="黑体" panose="02010609060101010101" pitchFamily="49" charset="-122"/>
              </a:rPr>
              <a:t>　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5752" y="2100803"/>
            <a:ext cx="8280920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①火烧云红通通的。（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b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②天空的云从西边一直烧到东边。（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）</a:t>
            </a:r>
            <a:b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③忽然又来了一条大狗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0786" y="2262242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静态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22125" y="3031981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静态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07799" y="3716377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动态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14"/>
          <p:cNvSpPr txBox="1"/>
          <p:nvPr/>
        </p:nvSpPr>
        <p:spPr>
          <a:xfrm>
            <a:off x="624428" y="41196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636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83568" y="1348379"/>
            <a:ext cx="8064896" cy="308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    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过了一会儿，那里出现了太阳的小半边脸，红是红得很，却没有亮光。</a:t>
            </a:r>
            <a:b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    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后来太阳慢慢透出重围，出现在天空，把一片片云染成了紫色或红色了。</a:t>
            </a:r>
            <a:b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    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一刹那间，这深红的圆东西发出夺目的亮光，射得人眼睛发痛。</a:t>
            </a:r>
            <a:b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    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转眼间，天水相接的地方出现了一道彩霞。</a:t>
            </a:r>
            <a:endParaRPr lang="en-US" altLang="zh-CN" sz="2800" b="1" u="sng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496" y="483968"/>
            <a:ext cx="932751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二、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按正确顺序排列下列句子，序号写在括号里。</a:t>
            </a:r>
            <a:br>
              <a:rPr lang="zh-CN" altLang="en-US" sz="3200" dirty="0" smtClean="0">
                <a:ea typeface="黑体" panose="02010609060101010101" pitchFamily="49" charset="-122"/>
              </a:rPr>
            </a:b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503" y="1253196"/>
            <a:ext cx="57606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250" y="2140152"/>
            <a:ext cx="57606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59632" y="3004248"/>
            <a:ext cx="57606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9250" y="3868344"/>
            <a:ext cx="57606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>
            <a:spLocks noChangeArrowheads="1"/>
          </p:cNvSpPr>
          <p:nvPr/>
        </p:nvSpPr>
        <p:spPr bwMode="auto">
          <a:xfrm>
            <a:off x="1044179" y="1466851"/>
            <a:ext cx="608409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</a:t>
            </a:r>
            <a:endParaRPr lang="en-US" altLang="zh-CN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>
            <a:spLocks noChangeArrowheads="1"/>
          </p:cNvSpPr>
          <p:nvPr/>
        </p:nvSpPr>
        <p:spPr bwMode="auto">
          <a:xfrm>
            <a:off x="2339579" y="1508923"/>
            <a:ext cx="998934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>
            <a:spLocks noChangeArrowheads="1"/>
          </p:cNvSpPr>
          <p:nvPr/>
        </p:nvSpPr>
        <p:spPr bwMode="auto">
          <a:xfrm>
            <a:off x="3636169" y="1508923"/>
            <a:ext cx="944166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灿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>
            <a:spLocks noChangeArrowheads="1"/>
          </p:cNvSpPr>
          <p:nvPr/>
        </p:nvSpPr>
        <p:spPr bwMode="auto">
          <a:xfrm>
            <a:off x="4860131" y="1508923"/>
            <a:ext cx="944166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骑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>
            <a:spLocks noChangeArrowheads="1"/>
          </p:cNvSpPr>
          <p:nvPr/>
        </p:nvSpPr>
        <p:spPr bwMode="auto">
          <a:xfrm>
            <a:off x="6084094" y="1508923"/>
            <a:ext cx="935831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>
            <a:spLocks noChangeArrowheads="1"/>
          </p:cNvSpPr>
          <p:nvPr/>
        </p:nvSpPr>
        <p:spPr bwMode="auto">
          <a:xfrm>
            <a:off x="7308056" y="1508923"/>
            <a:ext cx="834629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>
            <a:spLocks noChangeArrowheads="1"/>
          </p:cNvSpPr>
          <p:nvPr/>
        </p:nvSpPr>
        <p:spPr bwMode="auto">
          <a:xfrm>
            <a:off x="1692299" y="3380110"/>
            <a:ext cx="608410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猛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>
            <a:spLocks noChangeArrowheads="1"/>
          </p:cNvSpPr>
          <p:nvPr/>
        </p:nvSpPr>
        <p:spPr bwMode="auto">
          <a:xfrm>
            <a:off x="2916261" y="3380110"/>
            <a:ext cx="566738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庙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>
            <a:spLocks noChangeArrowheads="1"/>
          </p:cNvSpPr>
          <p:nvPr/>
        </p:nvSpPr>
        <p:spPr bwMode="auto">
          <a:xfrm>
            <a:off x="4139952" y="3361283"/>
            <a:ext cx="608410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文本框 64"/>
          <p:cNvSpPr txBox="1">
            <a:spLocks noChangeArrowheads="1"/>
          </p:cNvSpPr>
          <p:nvPr/>
        </p:nvSpPr>
        <p:spPr bwMode="auto">
          <a:xfrm>
            <a:off x="5364187" y="3380110"/>
            <a:ext cx="608410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武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文本框 64"/>
          <p:cNvSpPr txBox="1">
            <a:spLocks noChangeArrowheads="1"/>
          </p:cNvSpPr>
          <p:nvPr/>
        </p:nvSpPr>
        <p:spPr bwMode="auto">
          <a:xfrm>
            <a:off x="6660778" y="3380110"/>
            <a:ext cx="853678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镇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7308056" y="1508922"/>
            <a:ext cx="1029891" cy="1085850"/>
            <a:chOff x="2437" y="2032"/>
            <a:chExt cx="1244" cy="1264"/>
          </a:xfrm>
        </p:grpSpPr>
        <p:sp>
          <p:nvSpPr>
            <p:cNvPr id="825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25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825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3" name="组合 7"/>
          <p:cNvGrpSpPr/>
          <p:nvPr/>
        </p:nvGrpSpPr>
        <p:grpSpPr bwMode="auto">
          <a:xfrm>
            <a:off x="1619672" y="3380110"/>
            <a:ext cx="1029890" cy="1084659"/>
            <a:chOff x="2437" y="2032"/>
            <a:chExt cx="1244" cy="1264"/>
          </a:xfrm>
        </p:grpSpPr>
        <p:sp>
          <p:nvSpPr>
            <p:cNvPr id="825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25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825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4" name="组合 7"/>
          <p:cNvGrpSpPr/>
          <p:nvPr/>
        </p:nvGrpSpPr>
        <p:grpSpPr bwMode="auto">
          <a:xfrm>
            <a:off x="2843634" y="3380110"/>
            <a:ext cx="1029890" cy="1084659"/>
            <a:chOff x="2437" y="2032"/>
            <a:chExt cx="1244" cy="1264"/>
          </a:xfrm>
        </p:grpSpPr>
        <p:sp>
          <p:nvSpPr>
            <p:cNvPr id="824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25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825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5" name="组合 7"/>
          <p:cNvGrpSpPr/>
          <p:nvPr/>
        </p:nvGrpSpPr>
        <p:grpSpPr bwMode="auto">
          <a:xfrm>
            <a:off x="4117602" y="3430116"/>
            <a:ext cx="1028700" cy="1085850"/>
            <a:chOff x="2437" y="2032"/>
            <a:chExt cx="1244" cy="1264"/>
          </a:xfrm>
        </p:grpSpPr>
        <p:sp>
          <p:nvSpPr>
            <p:cNvPr id="8246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247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8248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6" name="组合 7"/>
          <p:cNvGrpSpPr/>
          <p:nvPr/>
        </p:nvGrpSpPr>
        <p:grpSpPr bwMode="auto">
          <a:xfrm>
            <a:off x="5364186" y="3380110"/>
            <a:ext cx="1028700" cy="1084659"/>
            <a:chOff x="2437" y="2032"/>
            <a:chExt cx="1244" cy="1264"/>
          </a:xfrm>
        </p:grpSpPr>
        <p:sp>
          <p:nvSpPr>
            <p:cNvPr id="824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24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8245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7" name="组合 7"/>
          <p:cNvGrpSpPr/>
          <p:nvPr/>
        </p:nvGrpSpPr>
        <p:grpSpPr bwMode="auto">
          <a:xfrm>
            <a:off x="6588149" y="3380110"/>
            <a:ext cx="1029891" cy="1084659"/>
            <a:chOff x="2437" y="2032"/>
            <a:chExt cx="1244" cy="1264"/>
          </a:xfrm>
        </p:grpSpPr>
        <p:sp>
          <p:nvSpPr>
            <p:cNvPr id="824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24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824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8" name="组合 7"/>
          <p:cNvGrpSpPr/>
          <p:nvPr/>
        </p:nvGrpSpPr>
        <p:grpSpPr bwMode="auto">
          <a:xfrm>
            <a:off x="6084094" y="1508922"/>
            <a:ext cx="1028700" cy="1085850"/>
            <a:chOff x="2437" y="2032"/>
            <a:chExt cx="1244" cy="1264"/>
          </a:xfrm>
        </p:grpSpPr>
        <p:sp>
          <p:nvSpPr>
            <p:cNvPr id="823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23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823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9" name="组合 7"/>
          <p:cNvGrpSpPr/>
          <p:nvPr/>
        </p:nvGrpSpPr>
        <p:grpSpPr bwMode="auto">
          <a:xfrm>
            <a:off x="4860131" y="1502969"/>
            <a:ext cx="1028700" cy="1085850"/>
            <a:chOff x="2437" y="2032"/>
            <a:chExt cx="1244" cy="1264"/>
          </a:xfrm>
        </p:grpSpPr>
        <p:sp>
          <p:nvSpPr>
            <p:cNvPr id="8234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23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823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0" name="组合 7"/>
          <p:cNvGrpSpPr/>
          <p:nvPr/>
        </p:nvGrpSpPr>
        <p:grpSpPr bwMode="auto">
          <a:xfrm>
            <a:off x="3563542" y="1502969"/>
            <a:ext cx="1029890" cy="1085850"/>
            <a:chOff x="2437" y="2032"/>
            <a:chExt cx="1244" cy="1264"/>
          </a:xfrm>
        </p:grpSpPr>
        <p:sp>
          <p:nvSpPr>
            <p:cNvPr id="823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23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823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1" name="组合 7"/>
          <p:cNvGrpSpPr/>
          <p:nvPr/>
        </p:nvGrpSpPr>
        <p:grpSpPr bwMode="auto">
          <a:xfrm>
            <a:off x="2339579" y="1502969"/>
            <a:ext cx="1029890" cy="1085850"/>
            <a:chOff x="2437" y="2032"/>
            <a:chExt cx="1244" cy="1264"/>
          </a:xfrm>
        </p:grpSpPr>
        <p:sp>
          <p:nvSpPr>
            <p:cNvPr id="822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22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823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2" name="组合 7"/>
          <p:cNvGrpSpPr/>
          <p:nvPr/>
        </p:nvGrpSpPr>
        <p:grpSpPr bwMode="auto">
          <a:xfrm>
            <a:off x="1062038" y="1485900"/>
            <a:ext cx="1028700" cy="1085850"/>
            <a:chOff x="2437" y="2032"/>
            <a:chExt cx="1244" cy="1264"/>
          </a:xfrm>
        </p:grpSpPr>
        <p:sp>
          <p:nvSpPr>
            <p:cNvPr id="822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22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822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6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467916" y="431744"/>
            <a:ext cx="1121569" cy="436245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218" name="图片 6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2542292">
            <a:off x="1678781" y="463892"/>
            <a:ext cx="334566" cy="47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矩形 68"/>
          <p:cNvSpPr/>
          <p:nvPr/>
        </p:nvSpPr>
        <p:spPr>
          <a:xfrm>
            <a:off x="1504535" y="499435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87913" y="524869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21096" y="987574"/>
            <a:ext cx="1205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xiōnɡ</a:t>
            </a:r>
            <a:endParaRPr lang="zh-CN" altLang="en-US" sz="2800" b="1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160655" y="2840618"/>
            <a:ext cx="987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wēi</a:t>
            </a:r>
            <a:r>
              <a:rPr lang="en-US" altLang="zh-CN" sz="2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 </a:t>
            </a:r>
            <a:endParaRPr lang="zh-CN" altLang="en-US" sz="2800" b="1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48686" y="1000005"/>
            <a:ext cx="681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bì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727018" y="932312"/>
            <a:ext cx="8258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càn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561035" y="1008633"/>
            <a:ext cx="7104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hú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075486" y="961677"/>
            <a:ext cx="577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qí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6101879" y="978992"/>
            <a:ext cx="11192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miǎo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575275" y="2838063"/>
            <a:ext cx="12073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měnɡ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2757789" y="2838063"/>
            <a:ext cx="12250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miào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586112" y="2858067"/>
            <a:ext cx="7729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wǔ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732240" y="2859782"/>
            <a:ext cx="9877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zhèn</a:t>
            </a:r>
            <a:endParaRPr lang="zh-CN" altLang="en-US" sz="28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2" grpId="1"/>
      <p:bldP spid="63" grpId="0"/>
      <p:bldP spid="63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8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23348" y="2298923"/>
            <a:ext cx="2996803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4" name="直线连接符 75"/>
          <p:cNvCxnSpPr/>
          <p:nvPr/>
        </p:nvCxnSpPr>
        <p:spPr>
          <a:xfrm>
            <a:off x="6203157" y="3226420"/>
            <a:ext cx="2193131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1" name="图片 8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7100" y="2358455"/>
            <a:ext cx="2206229" cy="177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图片 85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223" y="2442939"/>
            <a:ext cx="311586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" name="文本框 64"/>
          <p:cNvSpPr txBox="1"/>
          <p:nvPr/>
        </p:nvSpPr>
        <p:spPr>
          <a:xfrm>
            <a:off x="917972" y="2934668"/>
            <a:ext cx="1800225" cy="436245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4"/>
          <p:cNvSpPr txBox="1">
            <a:spLocks noChangeArrowheads="1"/>
          </p:cNvSpPr>
          <p:nvPr/>
        </p:nvSpPr>
        <p:spPr bwMode="auto">
          <a:xfrm>
            <a:off x="2306216" y="843558"/>
            <a:ext cx="609600" cy="621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骑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64"/>
          <p:cNvSpPr txBox="1">
            <a:spLocks noChangeArrowheads="1"/>
          </p:cNvSpPr>
          <p:nvPr/>
        </p:nvSpPr>
        <p:spPr bwMode="auto">
          <a:xfrm>
            <a:off x="987624" y="843558"/>
            <a:ext cx="608410" cy="621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胡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64"/>
          <p:cNvSpPr txBox="1">
            <a:spLocks noChangeArrowheads="1"/>
          </p:cNvSpPr>
          <p:nvPr/>
        </p:nvSpPr>
        <p:spPr bwMode="auto">
          <a:xfrm>
            <a:off x="2987824" y="843558"/>
            <a:ext cx="608410" cy="621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64"/>
          <p:cNvSpPr txBox="1">
            <a:spLocks noChangeArrowheads="1"/>
          </p:cNvSpPr>
          <p:nvPr/>
        </p:nvSpPr>
        <p:spPr bwMode="auto">
          <a:xfrm>
            <a:off x="1667043" y="843558"/>
            <a:ext cx="608409" cy="621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灿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文本框 64"/>
          <p:cNvSpPr txBox="1">
            <a:spLocks noChangeArrowheads="1"/>
          </p:cNvSpPr>
          <p:nvPr/>
        </p:nvSpPr>
        <p:spPr bwMode="auto">
          <a:xfrm>
            <a:off x="2987824" y="1347614"/>
            <a:ext cx="609600" cy="621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镇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64"/>
          <p:cNvSpPr txBox="1">
            <a:spLocks noChangeArrowheads="1"/>
          </p:cNvSpPr>
          <p:nvPr/>
        </p:nvSpPr>
        <p:spPr bwMode="auto">
          <a:xfrm>
            <a:off x="323528" y="1392580"/>
            <a:ext cx="608409" cy="621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704035" y="2790652"/>
            <a:ext cx="1727597" cy="436245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443663" y="2790652"/>
            <a:ext cx="2016919" cy="436245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文本框 64"/>
          <p:cNvSpPr txBox="1">
            <a:spLocks noChangeArrowheads="1"/>
          </p:cNvSpPr>
          <p:nvPr/>
        </p:nvSpPr>
        <p:spPr bwMode="auto">
          <a:xfrm>
            <a:off x="971600" y="1392580"/>
            <a:ext cx="608409" cy="621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庙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文本框 64"/>
          <p:cNvSpPr txBox="1">
            <a:spLocks noChangeArrowheads="1"/>
          </p:cNvSpPr>
          <p:nvPr/>
        </p:nvSpPr>
        <p:spPr bwMode="auto">
          <a:xfrm>
            <a:off x="1691680" y="1347614"/>
            <a:ext cx="608409" cy="621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64"/>
          <p:cNvSpPr txBox="1">
            <a:spLocks noChangeArrowheads="1"/>
          </p:cNvSpPr>
          <p:nvPr/>
        </p:nvSpPr>
        <p:spPr bwMode="auto">
          <a:xfrm>
            <a:off x="3635896" y="843558"/>
            <a:ext cx="608409" cy="621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凶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64"/>
          <p:cNvSpPr txBox="1">
            <a:spLocks noChangeArrowheads="1"/>
          </p:cNvSpPr>
          <p:nvPr/>
        </p:nvSpPr>
        <p:spPr bwMode="auto">
          <a:xfrm>
            <a:off x="2339752" y="1347614"/>
            <a:ext cx="608409" cy="621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6" name="TextBox 11"/>
          <p:cNvSpPr txBox="1">
            <a:spLocks noChangeArrowheads="1"/>
          </p:cNvSpPr>
          <p:nvPr/>
        </p:nvSpPr>
        <p:spPr bwMode="auto">
          <a:xfrm>
            <a:off x="4003005" y="268883"/>
            <a:ext cx="1937147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01"/>
          <p:cNvGrpSpPr/>
          <p:nvPr/>
        </p:nvGrpSpPr>
        <p:grpSpPr bwMode="auto">
          <a:xfrm>
            <a:off x="3513658" y="340321"/>
            <a:ext cx="457200" cy="456009"/>
            <a:chOff x="631825" y="5181600"/>
            <a:chExt cx="1554163" cy="1552575"/>
          </a:xfrm>
        </p:grpSpPr>
        <p:sp>
          <p:nvSpPr>
            <p:cNvPr id="924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4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33883071 w 12"/>
                <a:gd name="T1" fmla="*/ 237987102 h 31"/>
                <a:gd name="T2" fmla="*/ 101646315 w 12"/>
                <a:gd name="T3" fmla="*/ 23799839 h 31"/>
                <a:gd name="T4" fmla="*/ 93176983 w 12"/>
                <a:gd name="T5" fmla="*/ 0 h 31"/>
                <a:gd name="T6" fmla="*/ 0 w 12"/>
                <a:gd name="T7" fmla="*/ 245921317 h 31"/>
                <a:gd name="T8" fmla="*/ 33883071 w 12"/>
                <a:gd name="T9" fmla="*/ 237987102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31"/>
                <a:gd name="T17" fmla="*/ 12 w 12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24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964828672 h 126"/>
                <a:gd name="T2" fmla="*/ 533933464 w 72"/>
                <a:gd name="T3" fmla="*/ 543222413 h 126"/>
                <a:gd name="T4" fmla="*/ 364044736 w 72"/>
                <a:gd name="T5" fmla="*/ 56754797 h 126"/>
                <a:gd name="T6" fmla="*/ 8089125 w 72"/>
                <a:gd name="T7" fmla="*/ 72970853 h 126"/>
                <a:gd name="T8" fmla="*/ 0 w 72"/>
                <a:gd name="T9" fmla="*/ 964828672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26"/>
                <a:gd name="T17" fmla="*/ 72 w 72"/>
                <a:gd name="T18" fmla="*/ 126 h 1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24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571571367 w 70"/>
                <a:gd name="T1" fmla="*/ 72835419 h 125"/>
                <a:gd name="T2" fmla="*/ 212297959 w 70"/>
                <a:gd name="T3" fmla="*/ 64741965 h 125"/>
                <a:gd name="T4" fmla="*/ 65322444 w 70"/>
                <a:gd name="T5" fmla="*/ 558408678 h 125"/>
                <a:gd name="T6" fmla="*/ 563407493 w 70"/>
                <a:gd name="T7" fmla="*/ 963053109 h 125"/>
                <a:gd name="T8" fmla="*/ 571571367 w 70"/>
                <a:gd name="T9" fmla="*/ 72835419 h 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125"/>
                <a:gd name="T17" fmla="*/ 70 w 70"/>
                <a:gd name="T18" fmla="*/ 125 h 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24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357464069 w 44"/>
                <a:gd name="T1" fmla="*/ 153331595 h 19"/>
                <a:gd name="T2" fmla="*/ 219353051 w 44"/>
                <a:gd name="T3" fmla="*/ 32279889 h 19"/>
                <a:gd name="T4" fmla="*/ 0 w 44"/>
                <a:gd name="T5" fmla="*/ 8070682 h 19"/>
                <a:gd name="T6" fmla="*/ 0 w 44"/>
                <a:gd name="T7" fmla="*/ 16141365 h 19"/>
                <a:gd name="T8" fmla="*/ 357464069 w 44"/>
                <a:gd name="T9" fmla="*/ 15333159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19"/>
                <a:gd name="T17" fmla="*/ 44 w 44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24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48745758 w 44"/>
                <a:gd name="T3" fmla="*/ 98590404 h 36"/>
                <a:gd name="T4" fmla="*/ 357464069 w 44"/>
                <a:gd name="T5" fmla="*/ 139670676 h 36"/>
                <a:gd name="T6" fmla="*/ 0 w 44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36"/>
                <a:gd name="T14" fmla="*/ 44 w 44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247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48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49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50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51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52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53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54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55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56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57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58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59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60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61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62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63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64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65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66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67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68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69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70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71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511497801 w 186"/>
                <a:gd name="T1" fmla="*/ 306663189 h 76"/>
                <a:gd name="T2" fmla="*/ 1487118505 w 186"/>
                <a:gd name="T3" fmla="*/ 0 h 76"/>
                <a:gd name="T4" fmla="*/ 1487118505 w 186"/>
                <a:gd name="T5" fmla="*/ 0 h 76"/>
                <a:gd name="T6" fmla="*/ 1478991242 w 186"/>
                <a:gd name="T7" fmla="*/ 0 h 76"/>
                <a:gd name="T8" fmla="*/ 1478991242 w 186"/>
                <a:gd name="T9" fmla="*/ 0 h 76"/>
                <a:gd name="T10" fmla="*/ 1478991242 w 186"/>
                <a:gd name="T11" fmla="*/ 0 h 76"/>
                <a:gd name="T12" fmla="*/ 0 w 186"/>
                <a:gd name="T13" fmla="*/ 0 h 76"/>
                <a:gd name="T14" fmla="*/ 0 w 186"/>
                <a:gd name="T15" fmla="*/ 64559778 h 76"/>
                <a:gd name="T16" fmla="*/ 1405854424 w 186"/>
                <a:gd name="T17" fmla="*/ 64559778 h 76"/>
                <a:gd name="T18" fmla="*/ 1405854424 w 186"/>
                <a:gd name="T19" fmla="*/ 548766623 h 76"/>
                <a:gd name="T20" fmla="*/ 0 w 186"/>
                <a:gd name="T21" fmla="*/ 548766623 h 76"/>
                <a:gd name="T22" fmla="*/ 0 w 186"/>
                <a:gd name="T23" fmla="*/ 613326379 h 76"/>
                <a:gd name="T24" fmla="*/ 1487118505 w 186"/>
                <a:gd name="T25" fmla="*/ 613326379 h 76"/>
                <a:gd name="T26" fmla="*/ 1487118505 w 186"/>
                <a:gd name="T27" fmla="*/ 613326379 h 76"/>
                <a:gd name="T28" fmla="*/ 1511497801 w 186"/>
                <a:gd name="T29" fmla="*/ 306663189 h 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6"/>
                <a:gd name="T46" fmla="*/ 0 h 76"/>
                <a:gd name="T47" fmla="*/ 186 w 186"/>
                <a:gd name="T48" fmla="*/ 76 h 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272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194053591 h 77"/>
                <a:gd name="T4" fmla="*/ 32763210 w 27"/>
                <a:gd name="T5" fmla="*/ 161290645 h 77"/>
                <a:gd name="T6" fmla="*/ 68045812 w 27"/>
                <a:gd name="T7" fmla="*/ 194053591 h 77"/>
                <a:gd name="T8" fmla="*/ 68045812 w 27"/>
                <a:gd name="T9" fmla="*/ 0 h 77"/>
                <a:gd name="T10" fmla="*/ 0 w 27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77"/>
                <a:gd name="T20" fmla="*/ 27 w 2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132" y="3370436"/>
            <a:ext cx="2193131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454" y="3222848"/>
            <a:ext cx="1806178" cy="3572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64"/>
          <p:cNvSpPr txBox="1">
            <a:spLocks noChangeArrowheads="1"/>
          </p:cNvSpPr>
          <p:nvPr/>
        </p:nvSpPr>
        <p:spPr bwMode="auto">
          <a:xfrm>
            <a:off x="308372" y="843558"/>
            <a:ext cx="609600" cy="621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48349E-6 L 0.43299 0.485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49" y="24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6.70374E-7 L -0.06632 0.5279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" y="263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6.70374E-7 L -0.06979 0.5279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263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6.70374E-7 L -0.0691 0.5279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5" y="263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6.70374E-7 L -0.06459 0.5279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9" y="263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48349E-6 L 0.25816 0.4853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9" y="24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8.37195E-7 L 0.04548 0.5335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4" y="266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11046E-6 L 0.61267 0.378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625" y="189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8016E-6 L 0.5967 0.3875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26" y="193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8016E-6 L 0.58889 0.3875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44" y="193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8.52641E-7 L -0.13576 0.5421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88" y="27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7" grpId="0"/>
      <p:bldP spid="98" grpId="0"/>
      <p:bldP spid="99" grpId="0"/>
      <p:bldP spid="100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166" y="2211441"/>
          <a:ext cx="1480820" cy="1528636"/>
        </p:xfrm>
        <a:graphic>
          <a:graphicData uri="http://schemas.openxmlformats.org/drawingml/2006/table">
            <a:tbl>
              <a:tblPr/>
              <a:tblGrid>
                <a:gridCol w="740410"/>
                <a:gridCol w="740410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2125267" y="2112619"/>
            <a:ext cx="1420415" cy="1667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r>
              <a:rPr lang="zh-CN" altLang="en-US" sz="10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庙</a:t>
            </a:r>
            <a:endParaRPr lang="zh-CN" altLang="en-US" sz="10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>
            <a:spLocks noChangeArrowheads="1"/>
          </p:cNvSpPr>
          <p:nvPr/>
        </p:nvSpPr>
        <p:spPr bwMode="auto">
          <a:xfrm>
            <a:off x="2141935" y="1275610"/>
            <a:ext cx="1622822" cy="836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r>
              <a:rPr lang="en-US" altLang="zh-CN" sz="5000" dirty="0" err="1">
                <a:latin typeface="黑体" panose="02010609060101010101" pitchFamily="49" charset="-122"/>
                <a:ea typeface="黑体" panose="02010609060101010101" pitchFamily="49" charset="-122"/>
              </a:rPr>
              <a:t>miào</a:t>
            </a:r>
            <a:endParaRPr lang="en-US" altLang="zh-CN" sz="5000" dirty="0" err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698007" y="2879885"/>
            <a:ext cx="3636404" cy="900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大水冲了龙王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庙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463974" y="1313043"/>
            <a:ext cx="4104470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94644"/>
              <a:gd name="adj6" fmla="val -36485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zh-CN" altLang="zh-CN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里面是“由”不是“田”</a:t>
            </a:r>
            <a:endParaRPr lang="zh-CN" altLang="zh-CN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282" name="TextBox 11"/>
          <p:cNvSpPr txBox="1">
            <a:spLocks noChangeArrowheads="1"/>
          </p:cNvSpPr>
          <p:nvPr/>
        </p:nvSpPr>
        <p:spPr bwMode="auto">
          <a:xfrm>
            <a:off x="4125516" y="555281"/>
            <a:ext cx="14549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51"/>
          <p:cNvGrpSpPr/>
          <p:nvPr/>
        </p:nvGrpSpPr>
        <p:grpSpPr bwMode="auto">
          <a:xfrm>
            <a:off x="3636169" y="627910"/>
            <a:ext cx="456010" cy="456009"/>
            <a:chOff x="631825" y="5181600"/>
            <a:chExt cx="1554163" cy="1552575"/>
          </a:xfrm>
        </p:grpSpPr>
        <p:sp>
          <p:nvSpPr>
            <p:cNvPr id="1128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28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33883071 w 12"/>
                <a:gd name="T1" fmla="*/ 237987102 h 31"/>
                <a:gd name="T2" fmla="*/ 101646315 w 12"/>
                <a:gd name="T3" fmla="*/ 23799839 h 31"/>
                <a:gd name="T4" fmla="*/ 93176983 w 12"/>
                <a:gd name="T5" fmla="*/ 0 h 31"/>
                <a:gd name="T6" fmla="*/ 0 w 12"/>
                <a:gd name="T7" fmla="*/ 245921317 h 31"/>
                <a:gd name="T8" fmla="*/ 33883071 w 12"/>
                <a:gd name="T9" fmla="*/ 237987102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31"/>
                <a:gd name="T17" fmla="*/ 12 w 12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28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964828672 h 126"/>
                <a:gd name="T2" fmla="*/ 533933464 w 72"/>
                <a:gd name="T3" fmla="*/ 543222413 h 126"/>
                <a:gd name="T4" fmla="*/ 364044736 w 72"/>
                <a:gd name="T5" fmla="*/ 56754797 h 126"/>
                <a:gd name="T6" fmla="*/ 8089125 w 72"/>
                <a:gd name="T7" fmla="*/ 72970853 h 126"/>
                <a:gd name="T8" fmla="*/ 0 w 72"/>
                <a:gd name="T9" fmla="*/ 964828672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26"/>
                <a:gd name="T17" fmla="*/ 72 w 72"/>
                <a:gd name="T18" fmla="*/ 126 h 1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28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571571367 w 70"/>
                <a:gd name="T1" fmla="*/ 72835419 h 125"/>
                <a:gd name="T2" fmla="*/ 212297959 w 70"/>
                <a:gd name="T3" fmla="*/ 64741965 h 125"/>
                <a:gd name="T4" fmla="*/ 65322444 w 70"/>
                <a:gd name="T5" fmla="*/ 558408678 h 125"/>
                <a:gd name="T6" fmla="*/ 563407493 w 70"/>
                <a:gd name="T7" fmla="*/ 963053109 h 125"/>
                <a:gd name="T8" fmla="*/ 571571367 w 70"/>
                <a:gd name="T9" fmla="*/ 72835419 h 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125"/>
                <a:gd name="T17" fmla="*/ 70 w 70"/>
                <a:gd name="T18" fmla="*/ 125 h 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28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357464069 w 44"/>
                <a:gd name="T1" fmla="*/ 153331595 h 19"/>
                <a:gd name="T2" fmla="*/ 219353051 w 44"/>
                <a:gd name="T3" fmla="*/ 32279889 h 19"/>
                <a:gd name="T4" fmla="*/ 0 w 44"/>
                <a:gd name="T5" fmla="*/ 8070682 h 19"/>
                <a:gd name="T6" fmla="*/ 0 w 44"/>
                <a:gd name="T7" fmla="*/ 16141365 h 19"/>
                <a:gd name="T8" fmla="*/ 357464069 w 44"/>
                <a:gd name="T9" fmla="*/ 15333159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19"/>
                <a:gd name="T17" fmla="*/ 44 w 44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28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48745758 w 44"/>
                <a:gd name="T3" fmla="*/ 98590404 h 36"/>
                <a:gd name="T4" fmla="*/ 357464069 w 44"/>
                <a:gd name="T5" fmla="*/ 139670676 h 36"/>
                <a:gd name="T6" fmla="*/ 0 w 44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36"/>
                <a:gd name="T14" fmla="*/ 44 w 44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29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29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29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29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29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29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29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29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29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29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30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30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30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30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30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30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30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30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30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30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31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31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31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31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31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511497801 w 186"/>
                <a:gd name="T1" fmla="*/ 306663189 h 76"/>
                <a:gd name="T2" fmla="*/ 1487118505 w 186"/>
                <a:gd name="T3" fmla="*/ 0 h 76"/>
                <a:gd name="T4" fmla="*/ 1487118505 w 186"/>
                <a:gd name="T5" fmla="*/ 0 h 76"/>
                <a:gd name="T6" fmla="*/ 1478991242 w 186"/>
                <a:gd name="T7" fmla="*/ 0 h 76"/>
                <a:gd name="T8" fmla="*/ 1478991242 w 186"/>
                <a:gd name="T9" fmla="*/ 0 h 76"/>
                <a:gd name="T10" fmla="*/ 1478991242 w 186"/>
                <a:gd name="T11" fmla="*/ 0 h 76"/>
                <a:gd name="T12" fmla="*/ 0 w 186"/>
                <a:gd name="T13" fmla="*/ 0 h 76"/>
                <a:gd name="T14" fmla="*/ 0 w 186"/>
                <a:gd name="T15" fmla="*/ 64559778 h 76"/>
                <a:gd name="T16" fmla="*/ 1405854424 w 186"/>
                <a:gd name="T17" fmla="*/ 64559778 h 76"/>
                <a:gd name="T18" fmla="*/ 1405854424 w 186"/>
                <a:gd name="T19" fmla="*/ 548766623 h 76"/>
                <a:gd name="T20" fmla="*/ 0 w 186"/>
                <a:gd name="T21" fmla="*/ 548766623 h 76"/>
                <a:gd name="T22" fmla="*/ 0 w 186"/>
                <a:gd name="T23" fmla="*/ 613326379 h 76"/>
                <a:gd name="T24" fmla="*/ 1487118505 w 186"/>
                <a:gd name="T25" fmla="*/ 613326379 h 76"/>
                <a:gd name="T26" fmla="*/ 1487118505 w 186"/>
                <a:gd name="T27" fmla="*/ 613326379 h 76"/>
                <a:gd name="T28" fmla="*/ 1511497801 w 186"/>
                <a:gd name="T29" fmla="*/ 306663189 h 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6"/>
                <a:gd name="T46" fmla="*/ 0 h 76"/>
                <a:gd name="T47" fmla="*/ 186 w 186"/>
                <a:gd name="T48" fmla="*/ 76 h 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31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194053591 h 77"/>
                <a:gd name="T4" fmla="*/ 32763210 w 27"/>
                <a:gd name="T5" fmla="*/ 161290645 h 77"/>
                <a:gd name="T6" fmla="*/ 68045812 w 27"/>
                <a:gd name="T7" fmla="*/ 194053591 h 77"/>
                <a:gd name="T8" fmla="*/ 68045812 w 27"/>
                <a:gd name="T9" fmla="*/ 0 h 77"/>
                <a:gd name="T10" fmla="*/ 0 w 27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77"/>
                <a:gd name="T20" fmla="*/ 27 w 2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166" y="2073329"/>
          <a:ext cx="1480820" cy="1528636"/>
        </p:xfrm>
        <a:graphic>
          <a:graphicData uri="http://schemas.openxmlformats.org/drawingml/2006/table">
            <a:tbl>
              <a:tblPr/>
              <a:tblGrid>
                <a:gridCol w="740410"/>
                <a:gridCol w="740410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2125267" y="1974506"/>
            <a:ext cx="1420415" cy="1667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r>
              <a:rPr lang="zh-CN" altLang="en-US" sz="10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武</a:t>
            </a:r>
            <a:endParaRPr lang="zh-CN" altLang="en-US" sz="10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>
            <a:spLocks noChangeArrowheads="1"/>
          </p:cNvSpPr>
          <p:nvPr/>
        </p:nvSpPr>
        <p:spPr bwMode="auto">
          <a:xfrm>
            <a:off x="2300288" y="1092253"/>
            <a:ext cx="1245394" cy="836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r>
              <a:rPr lang="en-US" altLang="zh-CN" sz="5000" dirty="0" err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wǔ</a:t>
            </a:r>
            <a:endParaRPr lang="zh-CN" altLang="en-US" sz="5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6" y="1091718"/>
            <a:ext cx="367240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61747"/>
              <a:gd name="adj6" fmla="val -16654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斜钩上面</a:t>
            </a:r>
            <a:r>
              <a:rPr lang="zh-CN" altLang="zh-CN" sz="3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</a:t>
            </a:r>
            <a:r>
              <a:rPr lang="zh-CN" altLang="zh-CN" sz="3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“撇”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4008" y="2356176"/>
            <a:ext cx="247840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：勇猛。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4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-322130"/>
            <a:ext cx="3098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8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-169730"/>
            <a:ext cx="3098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52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323528" y="1348064"/>
            <a:ext cx="2214880" cy="5835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0000FF"/>
                </a:solidFill>
                <a:ea typeface="黑体" panose="02010609060101010101" pitchFamily="49" charset="-122"/>
              </a:rPr>
              <a:t>云彩飘啊飘</a:t>
            </a:r>
            <a:endParaRPr lang="zh-CN" altLang="en-US" sz="3200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pic>
        <p:nvPicPr>
          <p:cNvPr id="72706" name="Picture 2" descr="http://img.zcool.cn/community/01a847593f9ca0a8012193a35be82b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0"/>
            <a:ext cx="9144000" cy="5143500"/>
          </a:xfrm>
          <a:prstGeom prst="rect">
            <a:avLst/>
          </a:prstGeom>
          <a:noFill/>
        </p:spPr>
      </p:pic>
      <p:sp>
        <p:nvSpPr>
          <p:cNvPr id="89" name="TextBox 88"/>
          <p:cNvSpPr txBox="1"/>
          <p:nvPr/>
        </p:nvSpPr>
        <p:spPr>
          <a:xfrm>
            <a:off x="0" y="844008"/>
            <a:ext cx="2592288" cy="6451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ea typeface="黑体" panose="02010609060101010101" pitchFamily="49" charset="-122"/>
              </a:rPr>
              <a:t>云彩飘啊飘</a:t>
            </a:r>
            <a:endParaRPr lang="zh-CN" altLang="en-US" sz="3600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grpSp>
        <p:nvGrpSpPr>
          <p:cNvPr id="90" name="组合 51"/>
          <p:cNvGrpSpPr/>
          <p:nvPr/>
        </p:nvGrpSpPr>
        <p:grpSpPr bwMode="auto">
          <a:xfrm>
            <a:off x="3275856" y="483968"/>
            <a:ext cx="456010" cy="456009"/>
            <a:chOff x="631825" y="5181600"/>
            <a:chExt cx="1554163" cy="1552575"/>
          </a:xfrm>
        </p:grpSpPr>
        <p:sp>
          <p:nvSpPr>
            <p:cNvPr id="9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33883071 w 12"/>
                <a:gd name="T1" fmla="*/ 237987102 h 31"/>
                <a:gd name="T2" fmla="*/ 101646315 w 12"/>
                <a:gd name="T3" fmla="*/ 23799839 h 31"/>
                <a:gd name="T4" fmla="*/ 93176983 w 12"/>
                <a:gd name="T5" fmla="*/ 0 h 31"/>
                <a:gd name="T6" fmla="*/ 0 w 12"/>
                <a:gd name="T7" fmla="*/ 245921317 h 31"/>
                <a:gd name="T8" fmla="*/ 33883071 w 12"/>
                <a:gd name="T9" fmla="*/ 237987102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31"/>
                <a:gd name="T17" fmla="*/ 12 w 12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964828672 h 126"/>
                <a:gd name="T2" fmla="*/ 533933464 w 72"/>
                <a:gd name="T3" fmla="*/ 543222413 h 126"/>
                <a:gd name="T4" fmla="*/ 364044736 w 72"/>
                <a:gd name="T5" fmla="*/ 56754797 h 126"/>
                <a:gd name="T6" fmla="*/ 8089125 w 72"/>
                <a:gd name="T7" fmla="*/ 72970853 h 126"/>
                <a:gd name="T8" fmla="*/ 0 w 72"/>
                <a:gd name="T9" fmla="*/ 964828672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26"/>
                <a:gd name="T17" fmla="*/ 72 w 72"/>
                <a:gd name="T18" fmla="*/ 126 h 1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571571367 w 70"/>
                <a:gd name="T1" fmla="*/ 72835419 h 125"/>
                <a:gd name="T2" fmla="*/ 212297959 w 70"/>
                <a:gd name="T3" fmla="*/ 64741965 h 125"/>
                <a:gd name="T4" fmla="*/ 65322444 w 70"/>
                <a:gd name="T5" fmla="*/ 558408678 h 125"/>
                <a:gd name="T6" fmla="*/ 563407493 w 70"/>
                <a:gd name="T7" fmla="*/ 963053109 h 125"/>
                <a:gd name="T8" fmla="*/ 571571367 w 70"/>
                <a:gd name="T9" fmla="*/ 72835419 h 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125"/>
                <a:gd name="T17" fmla="*/ 70 w 70"/>
                <a:gd name="T18" fmla="*/ 125 h 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357464069 w 44"/>
                <a:gd name="T1" fmla="*/ 153331595 h 19"/>
                <a:gd name="T2" fmla="*/ 219353051 w 44"/>
                <a:gd name="T3" fmla="*/ 32279889 h 19"/>
                <a:gd name="T4" fmla="*/ 0 w 44"/>
                <a:gd name="T5" fmla="*/ 8070682 h 19"/>
                <a:gd name="T6" fmla="*/ 0 w 44"/>
                <a:gd name="T7" fmla="*/ 16141365 h 19"/>
                <a:gd name="T8" fmla="*/ 357464069 w 44"/>
                <a:gd name="T9" fmla="*/ 15333159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19"/>
                <a:gd name="T17" fmla="*/ 44 w 44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48745758 w 44"/>
                <a:gd name="T3" fmla="*/ 98590404 h 36"/>
                <a:gd name="T4" fmla="*/ 357464069 w 44"/>
                <a:gd name="T5" fmla="*/ 139670676 h 36"/>
                <a:gd name="T6" fmla="*/ 0 w 44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36"/>
                <a:gd name="T14" fmla="*/ 44 w 44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7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8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99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00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01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02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03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04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05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06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07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08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09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0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1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2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3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4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5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6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7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8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19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20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ea typeface="黑体" panose="02010609060101010101" pitchFamily="49" charset="-122"/>
              </a:endParaRPr>
            </a:p>
          </p:txBody>
        </p:sp>
        <p:sp>
          <p:nvSpPr>
            <p:cNvPr id="121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511497801 w 186"/>
                <a:gd name="T1" fmla="*/ 306663189 h 76"/>
                <a:gd name="T2" fmla="*/ 1487118505 w 186"/>
                <a:gd name="T3" fmla="*/ 0 h 76"/>
                <a:gd name="T4" fmla="*/ 1487118505 w 186"/>
                <a:gd name="T5" fmla="*/ 0 h 76"/>
                <a:gd name="T6" fmla="*/ 1478991242 w 186"/>
                <a:gd name="T7" fmla="*/ 0 h 76"/>
                <a:gd name="T8" fmla="*/ 1478991242 w 186"/>
                <a:gd name="T9" fmla="*/ 0 h 76"/>
                <a:gd name="T10" fmla="*/ 1478991242 w 186"/>
                <a:gd name="T11" fmla="*/ 0 h 76"/>
                <a:gd name="T12" fmla="*/ 0 w 186"/>
                <a:gd name="T13" fmla="*/ 0 h 76"/>
                <a:gd name="T14" fmla="*/ 0 w 186"/>
                <a:gd name="T15" fmla="*/ 64559778 h 76"/>
                <a:gd name="T16" fmla="*/ 1405854424 w 186"/>
                <a:gd name="T17" fmla="*/ 64559778 h 76"/>
                <a:gd name="T18" fmla="*/ 1405854424 w 186"/>
                <a:gd name="T19" fmla="*/ 548766623 h 76"/>
                <a:gd name="T20" fmla="*/ 0 w 186"/>
                <a:gd name="T21" fmla="*/ 548766623 h 76"/>
                <a:gd name="T22" fmla="*/ 0 w 186"/>
                <a:gd name="T23" fmla="*/ 613326379 h 76"/>
                <a:gd name="T24" fmla="*/ 1487118505 w 186"/>
                <a:gd name="T25" fmla="*/ 613326379 h 76"/>
                <a:gd name="T26" fmla="*/ 1487118505 w 186"/>
                <a:gd name="T27" fmla="*/ 613326379 h 76"/>
                <a:gd name="T28" fmla="*/ 1511497801 w 186"/>
                <a:gd name="T29" fmla="*/ 306663189 h 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6"/>
                <a:gd name="T46" fmla="*/ 0 h 76"/>
                <a:gd name="T47" fmla="*/ 186 w 186"/>
                <a:gd name="T48" fmla="*/ 76 h 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2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194053591 h 77"/>
                <a:gd name="T4" fmla="*/ 32763210 w 27"/>
                <a:gd name="T5" fmla="*/ 161290645 h 77"/>
                <a:gd name="T6" fmla="*/ 68045812 w 27"/>
                <a:gd name="T7" fmla="*/ 194053591 h 77"/>
                <a:gd name="T8" fmla="*/ 68045812 w 27"/>
                <a:gd name="T9" fmla="*/ 0 h 77"/>
                <a:gd name="T10" fmla="*/ 0 w 27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77"/>
                <a:gd name="T20" fmla="*/ 27 w 2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ea typeface="黑体" panose="02010609060101010101" pitchFamily="49" charset="-122"/>
              </a:endParaRPr>
            </a:p>
          </p:txBody>
        </p:sp>
      </p:grpSp>
      <p:sp>
        <p:nvSpPr>
          <p:cNvPr id="123" name="矩形 122"/>
          <p:cNvSpPr/>
          <p:nvPr/>
        </p:nvSpPr>
        <p:spPr>
          <a:xfrm>
            <a:off x="3851920" y="411960"/>
            <a:ext cx="201930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" name="云形 123"/>
          <p:cNvSpPr/>
          <p:nvPr/>
        </p:nvSpPr>
        <p:spPr>
          <a:xfrm>
            <a:off x="683568" y="2500192"/>
            <a:ext cx="1008112" cy="288032"/>
          </a:xfrm>
          <a:prstGeom prst="cloud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30" name="云形 129"/>
          <p:cNvSpPr/>
          <p:nvPr/>
        </p:nvSpPr>
        <p:spPr>
          <a:xfrm>
            <a:off x="6084168" y="1564088"/>
            <a:ext cx="1152128" cy="720080"/>
          </a:xfrm>
          <a:prstGeom prst="cloud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979930" y="2428055"/>
            <a:ext cx="1583690" cy="911820"/>
          </a:xfrm>
          <a:prstGeom prst="cloud">
            <a:avLst/>
          </a:prstGeom>
          <a:solidFill>
            <a:schemeClr val="bg1">
              <a:alpha val="64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喂猪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云形 54"/>
          <p:cNvSpPr/>
          <p:nvPr/>
        </p:nvSpPr>
        <p:spPr>
          <a:xfrm>
            <a:off x="5940152" y="1492080"/>
            <a:ext cx="936104" cy="648072"/>
          </a:xfrm>
          <a:prstGeom prst="cloud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491865" y="1780355"/>
            <a:ext cx="3058795" cy="996480"/>
          </a:xfrm>
          <a:prstGeom prst="cloud">
            <a:avLst/>
          </a:prstGeom>
          <a:solidFill>
            <a:schemeClr val="bg1">
              <a:alpha val="64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笑盈盈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643755" y="3796480"/>
            <a:ext cx="2592070" cy="911820"/>
          </a:xfrm>
          <a:prstGeom prst="cloud">
            <a:avLst/>
          </a:prstGeom>
          <a:solidFill>
            <a:schemeClr val="bg1">
              <a:alpha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紫檀色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060065" y="3868235"/>
            <a:ext cx="1995805" cy="911820"/>
          </a:xfrm>
          <a:prstGeom prst="cloud">
            <a:avLst/>
          </a:prstGeom>
          <a:solidFill>
            <a:schemeClr val="bg1">
              <a:alpha val="64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庙门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95605" y="2788100"/>
            <a:ext cx="1708785" cy="911820"/>
          </a:xfrm>
          <a:prstGeom prst="cloud">
            <a:avLst/>
          </a:prstGeom>
          <a:solidFill>
            <a:schemeClr val="bg1">
              <a:alpha val="64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凶猛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99795" y="4084135"/>
            <a:ext cx="2160905" cy="911820"/>
          </a:xfrm>
          <a:prstGeom prst="cloud">
            <a:avLst/>
          </a:prstGeom>
          <a:solidFill>
            <a:schemeClr val="bg1">
              <a:alpha val="64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跪着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41 -3.7037E-6 L 0.62223 -0.0148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00" y="-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08642E-6 L -0.27952 -0.4626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0" y="-2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97531E-6 L 0.35452 -0.7006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00" y="-3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062 L 0.7875 0.0833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00" y="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0.70868 -0.640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00" y="-3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56" grpId="0" bldLvl="0" animBg="1"/>
      <p:bldP spid="58" grpId="0" bldLvl="0" animBg="1"/>
      <p:bldP spid="59" grpId="0" bldLvl="0" animBg="1"/>
      <p:bldP spid="60" grpId="0" bldLvl="0" animBg="1"/>
      <p:bldP spid="61" grpId="0" bldLvl="0" animBg="1"/>
    </p:bldLst>
  </p:timing>
</p:sld>
</file>

<file path=ppt/tags/tag1.xml><?xml version="1.0" encoding="utf-8"?>
<p:tagLst xmlns:p="http://schemas.openxmlformats.org/presentationml/2006/main">
  <p:tag name="PA" val="v3.2.0"/>
  <p:tag name="ISLIDE.ADDREMOVEWATERMARK" val="M2cUc2Bl6g"/>
</p:tagLst>
</file>

<file path=ppt/tags/tag2.xml><?xml version="1.0" encoding="utf-8"?>
<p:tagLst xmlns:p="http://schemas.openxmlformats.org/presentationml/2006/main">
  <p:tag name="KSO_WPP_MARK_KEY" val="b1d7a579-b128-4a91-aa0b-4ffb7f9fdb92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>
          <a:defRPr sz="3200" b="1" dirty="0" smtClean="0">
            <a:solidFill>
              <a:srgbClr val="006600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2328</Words>
  <Application>WPS 演示</Application>
  <PresentationFormat>全屏显示(16:9)</PresentationFormat>
  <Paragraphs>440</Paragraphs>
  <Slides>45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63" baseType="lpstr">
      <vt:lpstr>Arial</vt:lpstr>
      <vt:lpstr>宋体</vt:lpstr>
      <vt:lpstr>Wingdings</vt:lpstr>
      <vt:lpstr>楷体</vt:lpstr>
      <vt:lpstr>黑体</vt:lpstr>
      <vt:lpstr>Heiti SC Light</vt:lpstr>
      <vt:lpstr>微软雅黑</vt:lpstr>
      <vt:lpstr>汉语拼音</vt:lpstr>
      <vt:lpstr>幼圆</vt:lpstr>
      <vt:lpstr>华文楷体</vt:lpstr>
      <vt:lpstr>Times New Roman</vt:lpstr>
      <vt:lpstr>Impact</vt:lpstr>
      <vt:lpstr>Calibri</vt:lpstr>
      <vt:lpstr>Arial Unicode MS</vt:lpstr>
      <vt:lpstr>迷你简毡笔黑</vt:lpstr>
      <vt:lpstr>Kaiti SC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129</cp:revision>
  <dcterms:created xsi:type="dcterms:W3CDTF">2017-03-17T02:28:00Z</dcterms:created>
  <dcterms:modified xsi:type="dcterms:W3CDTF">2022-12-31T06:35:01Z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9B9DE9EBA90C464A9C74593FDBDA026C</vt:lpwstr>
  </property>
</Properties>
</file>