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10.fntdata" ContentType="application/x-fontdata"/>
  <Override PartName="/ppt/fonts/font1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Lst>
  <p:notesMasterIdLst>
    <p:notesMasterId r:id="rId4"/>
  </p:notesMasterIdLst>
  <p:handoutMasterIdLst>
    <p:handoutMasterId r:id="rId54"/>
  </p:handoutMasterIdLst>
  <p:sldIdLst>
    <p:sldId id="1249" r:id="rId3"/>
    <p:sldId id="1250" r:id="rId5"/>
    <p:sldId id="1251" r:id="rId6"/>
    <p:sldId id="1252" r:id="rId7"/>
    <p:sldId id="1253" r:id="rId8"/>
    <p:sldId id="1254" r:id="rId9"/>
    <p:sldId id="1255" r:id="rId10"/>
    <p:sldId id="1256" r:id="rId11"/>
    <p:sldId id="1257" r:id="rId12"/>
    <p:sldId id="1258" r:id="rId13"/>
    <p:sldId id="1259" r:id="rId14"/>
    <p:sldId id="1321" r:id="rId15"/>
    <p:sldId id="1320" r:id="rId16"/>
    <p:sldId id="1263" r:id="rId17"/>
    <p:sldId id="1396" r:id="rId18"/>
    <p:sldId id="1397" r:id="rId19"/>
    <p:sldId id="1399" r:id="rId20"/>
    <p:sldId id="1400" r:id="rId21"/>
    <p:sldId id="941" r:id="rId22"/>
    <p:sldId id="928" r:id="rId23"/>
    <p:sldId id="1191" r:id="rId24"/>
    <p:sldId id="1366" r:id="rId25"/>
    <p:sldId id="1188" r:id="rId26"/>
    <p:sldId id="1266" r:id="rId27"/>
    <p:sldId id="1267" r:id="rId28"/>
    <p:sldId id="1272" r:id="rId29"/>
    <p:sldId id="1271" r:id="rId30"/>
    <p:sldId id="1270" r:id="rId31"/>
    <p:sldId id="1185" r:id="rId32"/>
    <p:sldId id="1195" r:id="rId33"/>
    <p:sldId id="1398" r:id="rId34"/>
    <p:sldId id="1186" r:id="rId35"/>
    <p:sldId id="1197" r:id="rId36"/>
    <p:sldId id="1273" r:id="rId37"/>
    <p:sldId id="1187" r:id="rId38"/>
    <p:sldId id="1199" r:id="rId39"/>
    <p:sldId id="1200" r:id="rId40"/>
    <p:sldId id="1201" r:id="rId41"/>
    <p:sldId id="1067" r:id="rId42"/>
    <p:sldId id="1367" r:id="rId43"/>
    <p:sldId id="1274" r:id="rId44"/>
    <p:sldId id="1357" r:id="rId45"/>
    <p:sldId id="1395" r:id="rId46"/>
    <p:sldId id="1322" r:id="rId47"/>
    <p:sldId id="936" r:id="rId48"/>
    <p:sldId id="937" r:id="rId49"/>
    <p:sldId id="938" r:id="rId50"/>
    <p:sldId id="1401" r:id="rId51"/>
    <p:sldId id="1402" r:id="rId52"/>
    <p:sldId id="1403" r:id="rId53"/>
  </p:sldIdLst>
  <p:sldSz cx="9144000" cy="5143500" type="screen16x9"/>
  <p:notesSz cx="6858000" cy="9144000"/>
  <p:embeddedFontLst>
    <p:embeddedFont>
      <p:font typeface="黑体" panose="02010609060101010101" pitchFamily="49" charset="-122"/>
      <p:regular r:id="rId58"/>
    </p:embeddedFont>
    <p:embeddedFont>
      <p:font typeface="微软雅黑" panose="020B0503020204020204" charset="-122"/>
      <p:regular r:id="rId59"/>
    </p:embeddedFont>
    <p:embeddedFont>
      <p:font typeface="楷体" panose="02010609060101010101" pitchFamily="49" charset="-122"/>
      <p:regular r:id="rId60"/>
    </p:embeddedFont>
    <p:embeddedFont>
      <p:font typeface="方正稚艺简体" panose="03000509000000000000" pitchFamily="65" charset="-122"/>
      <p:regular r:id="rId61"/>
    </p:embeddedFont>
    <p:embeddedFont>
      <p:font typeface="Calibri" panose="020F0502020204030204" pitchFamily="34" charset="0"/>
      <p:regular r:id="rId62"/>
      <p:bold r:id="rId63"/>
      <p:italic r:id="rId64"/>
      <p:boldItalic r:id="rId65"/>
    </p:embeddedFont>
    <p:embeddedFont>
      <p:font typeface="汉语拼音" panose="020B0604020202020204" pitchFamily="34" charset="0"/>
      <p:regular r:id="rId66"/>
    </p:embeddedFont>
    <p:embeddedFont>
      <p:font typeface="幼圆" panose="02010509060101010101" pitchFamily="49" charset="-122"/>
      <p:regular r:id="rId67"/>
    </p:embeddedFont>
    <p:embeddedFont>
      <p:font typeface="华文楷体" panose="02010600040101010101" pitchFamily="2" charset="-122"/>
      <p:regular r:id="rId68"/>
    </p:embeddedFont>
  </p:embeddedFontLst>
  <p:custDataLst>
    <p:tags r:id="rId69"/>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2" userDrawn="1">
          <p15:clr>
            <a:srgbClr val="A4A3A4"/>
          </p15:clr>
        </p15:guide>
        <p15:guide id="2" pos="57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a:srgbClr val="FF0000"/>
    <a:srgbClr val="0066FF"/>
    <a:srgbClr val="A38302"/>
    <a:srgbClr val="FEFCDE"/>
    <a:srgbClr val="00B050"/>
    <a:srgbClr val="FF00FF"/>
    <a:srgbClr val="FF6600"/>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79" autoAdjust="0"/>
    <p:restoredTop sz="94705" autoAdjust="0"/>
  </p:normalViewPr>
  <p:slideViewPr>
    <p:cSldViewPr>
      <p:cViewPr>
        <p:scale>
          <a:sx n="100" d="100"/>
          <a:sy n="100" d="100"/>
        </p:scale>
        <p:origin x="-750" y="-294"/>
      </p:cViewPr>
      <p:guideLst>
        <p:guide orient="horz" pos="3162"/>
        <p:guide pos="5716"/>
      </p:guideLst>
    </p:cSldViewPr>
  </p:slideViewPr>
  <p:outlineViewPr>
    <p:cViewPr>
      <p:scale>
        <a:sx n="33" d="100"/>
        <a:sy n="33" d="100"/>
      </p:scale>
      <p:origin x="0" y="1122"/>
    </p:cViewPr>
  </p:outlineViewPr>
  <p:notesTextViewPr>
    <p:cViewPr>
      <p:scale>
        <a:sx n="1" d="1"/>
        <a:sy n="1" d="1"/>
      </p:scale>
      <p:origin x="0" y="0"/>
    </p:cViewPr>
  </p:notesTextViewPr>
  <p:sorterViewPr>
    <p:cViewPr>
      <p:scale>
        <a:sx n="66" d="100"/>
        <a:sy n="66" d="100"/>
      </p:scale>
      <p:origin x="0" y="4578"/>
    </p:cViewPr>
  </p:sorterViewPr>
  <p:notesViewPr>
    <p:cSldViewPr>
      <p:cViewPr varScale="1">
        <p:scale>
          <a:sx n="65" d="100"/>
          <a:sy n="65" d="100"/>
        </p:scale>
        <p:origin x="-2502" y="-114"/>
      </p:cViewPr>
      <p:guideLst>
        <p:guide orient="horz" pos="2932"/>
        <p:guide pos="2227"/>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9" Type="http://schemas.openxmlformats.org/officeDocument/2006/relationships/tags" Target="tags/tag2.xml"/><Relationship Id="rId68" Type="http://schemas.openxmlformats.org/officeDocument/2006/relationships/font" Target="fonts/font11.fntdata"/><Relationship Id="rId67" Type="http://schemas.openxmlformats.org/officeDocument/2006/relationships/font" Target="fonts/font10.fntdata"/><Relationship Id="rId66" Type="http://schemas.openxmlformats.org/officeDocument/2006/relationships/font" Target="fonts/font9.fntdata"/><Relationship Id="rId65" Type="http://schemas.openxmlformats.org/officeDocument/2006/relationships/font" Target="fonts/font8.fntdata"/><Relationship Id="rId64" Type="http://schemas.openxmlformats.org/officeDocument/2006/relationships/font" Target="fonts/font7.fntdata"/><Relationship Id="rId63" Type="http://schemas.openxmlformats.org/officeDocument/2006/relationships/font" Target="fonts/font6.fntdata"/><Relationship Id="rId62" Type="http://schemas.openxmlformats.org/officeDocument/2006/relationships/font" Target="fonts/font5.fntdata"/><Relationship Id="rId61" Type="http://schemas.openxmlformats.org/officeDocument/2006/relationships/font" Target="fonts/font4.fntdata"/><Relationship Id="rId60" Type="http://schemas.openxmlformats.org/officeDocument/2006/relationships/font" Target="fonts/font3.fntdata"/><Relationship Id="rId6" Type="http://schemas.openxmlformats.org/officeDocument/2006/relationships/slide" Target="slides/slide3.xml"/><Relationship Id="rId59" Type="http://schemas.openxmlformats.org/officeDocument/2006/relationships/font" Target="fonts/font2.fntdata"/><Relationship Id="rId58" Type="http://schemas.openxmlformats.org/officeDocument/2006/relationships/font" Target="fonts/font1.fntdata"/><Relationship Id="rId57" Type="http://schemas.openxmlformats.org/officeDocument/2006/relationships/tableStyles" Target="tableStyles.xml"/><Relationship Id="rId56" Type="http://schemas.openxmlformats.org/officeDocument/2006/relationships/viewProps" Target="viewProps.xml"/><Relationship Id="rId55" Type="http://schemas.openxmlformats.org/officeDocument/2006/relationships/presProps" Target="presProps.xml"/><Relationship Id="rId54" Type="http://schemas.openxmlformats.org/officeDocument/2006/relationships/handoutMaster" Target="handoutMasters/handoutMaster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0C8EF0-063C-4EC8-822D-D4BEE606CB45}"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7F7337-2D4C-4836-9F96-E27918AAD3E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D2E35E-6DB1-4671-AA13-E9173BD066D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CD010-A9A3-4117-BFBF-9C1583B3E14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5514D-1C19-4227-9FDB-AE9C2557C60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cSld>
  <p:clrMapOvr>
    <a:masterClrMapping/>
  </p:clrMapOvr>
  <p:transition spd="slow" advTm="0">
    <p:fade/>
  </p:transition>
</p:sldLayout>
</file>

<file path=ppt/slideMasters/_rels/slideMaster1.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image" Target="../media/image3.png"/><Relationship Id="rId7" Type="http://schemas.openxmlformats.org/officeDocument/2006/relationships/image" Target="../media/image2.png"/><Relationship Id="rId6" Type="http://schemas.openxmlformats.org/officeDocument/2006/relationships/image" Target="../media/image1.png"/><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7.png"/><Relationship Id="rId11" Type="http://schemas.openxmlformats.org/officeDocument/2006/relationships/image" Target="../media/image6.png"/><Relationship Id="rId10" Type="http://schemas.openxmlformats.org/officeDocument/2006/relationships/image" Target="../media/image5.png"/><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
        <p:nvSpPr>
          <p:cNvPr id="5" name="矩形 4"/>
          <p:cNvSpPr/>
          <p:nvPr userDrawn="1"/>
        </p:nvSpPr>
        <p:spPr>
          <a:xfrm flipH="1">
            <a:off x="0" y="123478"/>
            <a:ext cx="2987823" cy="216000"/>
          </a:xfrm>
          <a:prstGeom prst="rect">
            <a:avLst/>
          </a:prstGeom>
          <a:gradFill flip="none" rotWithShape="1">
            <a:gsLst>
              <a:gs pos="40000">
                <a:schemeClr val="accent5">
                  <a:lumMod val="60000"/>
                  <a:lumOff val="40000"/>
                </a:schemeClr>
              </a:gs>
              <a:gs pos="97000">
                <a:schemeClr val="bg1">
                  <a:alpha val="0"/>
                </a:schemeClr>
              </a:gs>
              <a:gs pos="70000">
                <a:schemeClr val="accent5">
                  <a:lumMod val="40000"/>
                  <a:lumOff val="60000"/>
                  <a:alpha val="76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ea typeface="黑体" panose="02010609060101010101" pitchFamily="49" charset="-122"/>
            </a:endParaRPr>
          </a:p>
        </p:txBody>
      </p:sp>
      <p:sp>
        <p:nvSpPr>
          <p:cNvPr id="6" name="文本框 10"/>
          <p:cNvSpPr txBox="1"/>
          <p:nvPr userDrawn="1"/>
        </p:nvSpPr>
        <p:spPr>
          <a:xfrm>
            <a:off x="193237" y="92978"/>
            <a:ext cx="2128520" cy="275590"/>
          </a:xfrm>
          <a:prstGeom prst="rect">
            <a:avLst/>
          </a:prstGeom>
          <a:noFill/>
        </p:spPr>
        <p:txBody>
          <a:bodyPr wrap="none" rtlCol="0">
            <a:spAutoFit/>
          </a:bodyPr>
          <a:lstStyle/>
          <a:p>
            <a:r>
              <a:rPr kumimoji="1" lang="en-US" altLang="zh-CN" sz="1200" b="1" dirty="0">
                <a:latin typeface="Heiti SC Light" panose="02000000000000000000" pitchFamily="2" charset="-128"/>
                <a:ea typeface="Heiti SC Light" panose="02000000000000000000" pitchFamily="2" charset="-128"/>
              </a:rPr>
              <a:t>25</a:t>
            </a:r>
            <a:r>
              <a:rPr kumimoji="1" lang="zh-CN" altLang="en-US" sz="1200" b="1" dirty="0">
                <a:latin typeface="Heiti SC Light" panose="02000000000000000000" pitchFamily="2" charset="-128"/>
                <a:ea typeface="Heiti SC Light" panose="02000000000000000000" pitchFamily="2" charset="-128"/>
              </a:rPr>
              <a:t>  慢性子裁缝和急性子顾客</a:t>
            </a:r>
            <a:endParaRPr kumimoji="1" lang="zh-CN" altLang="en-US" sz="1200" b="1" dirty="0">
              <a:latin typeface="Heiti SC Light" panose="02000000000000000000" pitchFamily="2" charset="-128"/>
              <a:ea typeface="Heiti SC Light" panose="02000000000000000000" pitchFamily="2" charset="-128"/>
            </a:endParaRPr>
          </a:p>
        </p:txBody>
      </p:sp>
      <p:grpSp>
        <p:nvGrpSpPr>
          <p:cNvPr id="2" name="组合 1"/>
          <p:cNvGrpSpPr/>
          <p:nvPr userDrawn="1"/>
        </p:nvGrpSpPr>
        <p:grpSpPr>
          <a:xfrm>
            <a:off x="1" y="4659982"/>
            <a:ext cx="1763687" cy="483517"/>
            <a:chOff x="1" y="4133850"/>
            <a:chExt cx="2865115" cy="1009650"/>
          </a:xfrm>
        </p:grpSpPr>
        <p:pic>
          <p:nvPicPr>
            <p:cNvPr id="2050" name="Picture 2"/>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1" y="4133850"/>
              <a:ext cx="876300" cy="100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866776" y="4487391"/>
              <a:ext cx="838200" cy="50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1674491" y="4611216"/>
              <a:ext cx="119062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053" name="Picture 5"/>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8707451" y="4693539"/>
            <a:ext cx="436549" cy="416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8321467" y="4752546"/>
            <a:ext cx="385984" cy="357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rot="16200000">
            <a:off x="7638141" y="4476753"/>
            <a:ext cx="151157" cy="113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任意多边形 2"/>
          <p:cNvSpPr/>
          <p:nvPr userDrawn="1"/>
        </p:nvSpPr>
        <p:spPr>
          <a:xfrm>
            <a:off x="1819275" y="4933950"/>
            <a:ext cx="5457825" cy="142875"/>
          </a:xfrm>
          <a:custGeom>
            <a:avLst/>
            <a:gdLst>
              <a:gd name="connsiteX0" fmla="*/ 5457825 w 5457825"/>
              <a:gd name="connsiteY0" fmla="*/ 85725 h 142875"/>
              <a:gd name="connsiteX1" fmla="*/ 5448300 w 5457825"/>
              <a:gd name="connsiteY1" fmla="*/ 28575 h 142875"/>
              <a:gd name="connsiteX2" fmla="*/ 5353050 w 5457825"/>
              <a:gd name="connsiteY2" fmla="*/ 0 h 142875"/>
              <a:gd name="connsiteX3" fmla="*/ 4972050 w 5457825"/>
              <a:gd name="connsiteY3" fmla="*/ 9525 h 142875"/>
              <a:gd name="connsiteX4" fmla="*/ 4867275 w 5457825"/>
              <a:gd name="connsiteY4" fmla="*/ 28575 h 142875"/>
              <a:gd name="connsiteX5" fmla="*/ 4772025 w 5457825"/>
              <a:gd name="connsiteY5" fmla="*/ 38100 h 142875"/>
              <a:gd name="connsiteX6" fmla="*/ 4648200 w 5457825"/>
              <a:gd name="connsiteY6" fmla="*/ 66675 h 142875"/>
              <a:gd name="connsiteX7" fmla="*/ 4610100 w 5457825"/>
              <a:gd name="connsiteY7" fmla="*/ 76200 h 142875"/>
              <a:gd name="connsiteX8" fmla="*/ 4562475 w 5457825"/>
              <a:gd name="connsiteY8" fmla="*/ 85725 h 142875"/>
              <a:gd name="connsiteX9" fmla="*/ 4524375 w 5457825"/>
              <a:gd name="connsiteY9" fmla="*/ 104775 h 142875"/>
              <a:gd name="connsiteX10" fmla="*/ 4486275 w 5457825"/>
              <a:gd name="connsiteY10" fmla="*/ 114300 h 142875"/>
              <a:gd name="connsiteX11" fmla="*/ 4457700 w 5457825"/>
              <a:gd name="connsiteY11" fmla="*/ 123825 h 142875"/>
              <a:gd name="connsiteX12" fmla="*/ 3419475 w 5457825"/>
              <a:gd name="connsiteY12" fmla="*/ 104775 h 142875"/>
              <a:gd name="connsiteX13" fmla="*/ 3238500 w 5457825"/>
              <a:gd name="connsiteY13" fmla="*/ 85725 h 142875"/>
              <a:gd name="connsiteX14" fmla="*/ 3143250 w 5457825"/>
              <a:gd name="connsiteY14" fmla="*/ 66675 h 142875"/>
              <a:gd name="connsiteX15" fmla="*/ 3067050 w 5457825"/>
              <a:gd name="connsiteY15" fmla="*/ 57150 h 142875"/>
              <a:gd name="connsiteX16" fmla="*/ 1905000 w 5457825"/>
              <a:gd name="connsiteY16" fmla="*/ 66675 h 142875"/>
              <a:gd name="connsiteX17" fmla="*/ 1828800 w 5457825"/>
              <a:gd name="connsiteY17" fmla="*/ 76200 h 142875"/>
              <a:gd name="connsiteX18" fmla="*/ 1771650 w 5457825"/>
              <a:gd name="connsiteY18" fmla="*/ 104775 h 142875"/>
              <a:gd name="connsiteX19" fmla="*/ 1533525 w 5457825"/>
              <a:gd name="connsiteY19" fmla="*/ 133350 h 142875"/>
              <a:gd name="connsiteX20" fmla="*/ 1390650 w 5457825"/>
              <a:gd name="connsiteY20" fmla="*/ 142875 h 142875"/>
              <a:gd name="connsiteX21" fmla="*/ 962025 w 5457825"/>
              <a:gd name="connsiteY21" fmla="*/ 133350 h 142875"/>
              <a:gd name="connsiteX22" fmla="*/ 914400 w 5457825"/>
              <a:gd name="connsiteY22" fmla="*/ 123825 h 142875"/>
              <a:gd name="connsiteX23" fmla="*/ 819150 w 5457825"/>
              <a:gd name="connsiteY23" fmla="*/ 95250 h 142875"/>
              <a:gd name="connsiteX24" fmla="*/ 790575 w 5457825"/>
              <a:gd name="connsiteY24" fmla="*/ 85725 h 142875"/>
              <a:gd name="connsiteX25" fmla="*/ 695325 w 5457825"/>
              <a:gd name="connsiteY25" fmla="*/ 66675 h 142875"/>
              <a:gd name="connsiteX26" fmla="*/ 666750 w 5457825"/>
              <a:gd name="connsiteY26" fmla="*/ 57150 h 142875"/>
              <a:gd name="connsiteX27" fmla="*/ 628650 w 5457825"/>
              <a:gd name="connsiteY27" fmla="*/ 47625 h 142875"/>
              <a:gd name="connsiteX28" fmla="*/ 561975 w 5457825"/>
              <a:gd name="connsiteY28" fmla="*/ 28575 h 142875"/>
              <a:gd name="connsiteX29" fmla="*/ 85725 w 5457825"/>
              <a:gd name="connsiteY29" fmla="*/ 38100 h 142875"/>
              <a:gd name="connsiteX30" fmla="*/ 28575 w 5457825"/>
              <a:gd name="connsiteY30" fmla="*/ 76200 h 142875"/>
              <a:gd name="connsiteX31" fmla="*/ 0 w 5457825"/>
              <a:gd name="connsiteY31" fmla="*/ 104775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457825" h="142875">
                <a:moveTo>
                  <a:pt x="5457825" y="85725"/>
                </a:moveTo>
                <a:cubicBezTo>
                  <a:pt x="5454650" y="66675"/>
                  <a:pt x="5461018" y="43109"/>
                  <a:pt x="5448300" y="28575"/>
                </a:cubicBezTo>
                <a:cubicBezTo>
                  <a:pt x="5441807" y="21154"/>
                  <a:pt x="5369510" y="4115"/>
                  <a:pt x="5353050" y="0"/>
                </a:cubicBezTo>
                <a:lnTo>
                  <a:pt x="4972050" y="9525"/>
                </a:lnTo>
                <a:cubicBezTo>
                  <a:pt x="4862354" y="14193"/>
                  <a:pt x="4944684" y="17517"/>
                  <a:pt x="4867275" y="28575"/>
                </a:cubicBezTo>
                <a:cubicBezTo>
                  <a:pt x="4835687" y="33088"/>
                  <a:pt x="4803775" y="34925"/>
                  <a:pt x="4772025" y="38100"/>
                </a:cubicBezTo>
                <a:cubicBezTo>
                  <a:pt x="4708822" y="59168"/>
                  <a:pt x="4765907" y="41452"/>
                  <a:pt x="4648200" y="66675"/>
                </a:cubicBezTo>
                <a:cubicBezTo>
                  <a:pt x="4635400" y="69418"/>
                  <a:pt x="4622879" y="73360"/>
                  <a:pt x="4610100" y="76200"/>
                </a:cubicBezTo>
                <a:cubicBezTo>
                  <a:pt x="4594296" y="79712"/>
                  <a:pt x="4578350" y="82550"/>
                  <a:pt x="4562475" y="85725"/>
                </a:cubicBezTo>
                <a:cubicBezTo>
                  <a:pt x="4549775" y="92075"/>
                  <a:pt x="4537670" y="99789"/>
                  <a:pt x="4524375" y="104775"/>
                </a:cubicBezTo>
                <a:cubicBezTo>
                  <a:pt x="4512118" y="109372"/>
                  <a:pt x="4498862" y="110704"/>
                  <a:pt x="4486275" y="114300"/>
                </a:cubicBezTo>
                <a:cubicBezTo>
                  <a:pt x="4476621" y="117058"/>
                  <a:pt x="4467225" y="120650"/>
                  <a:pt x="4457700" y="123825"/>
                </a:cubicBezTo>
                <a:lnTo>
                  <a:pt x="3419475" y="104775"/>
                </a:lnTo>
                <a:cubicBezTo>
                  <a:pt x="3394539" y="104152"/>
                  <a:pt x="3272614" y="91411"/>
                  <a:pt x="3238500" y="85725"/>
                </a:cubicBezTo>
                <a:cubicBezTo>
                  <a:pt x="3206562" y="80402"/>
                  <a:pt x="3175188" y="71998"/>
                  <a:pt x="3143250" y="66675"/>
                </a:cubicBezTo>
                <a:cubicBezTo>
                  <a:pt x="3118001" y="62467"/>
                  <a:pt x="3092450" y="60325"/>
                  <a:pt x="3067050" y="57150"/>
                </a:cubicBezTo>
                <a:lnTo>
                  <a:pt x="1905000" y="66675"/>
                </a:lnTo>
                <a:cubicBezTo>
                  <a:pt x="1879405" y="67069"/>
                  <a:pt x="1853496" y="69465"/>
                  <a:pt x="1828800" y="76200"/>
                </a:cubicBezTo>
                <a:cubicBezTo>
                  <a:pt x="1733878" y="102088"/>
                  <a:pt x="1861949" y="90517"/>
                  <a:pt x="1771650" y="104775"/>
                </a:cubicBezTo>
                <a:cubicBezTo>
                  <a:pt x="1761165" y="106430"/>
                  <a:pt x="1574412" y="129943"/>
                  <a:pt x="1533525" y="133350"/>
                </a:cubicBezTo>
                <a:cubicBezTo>
                  <a:pt x="1485959" y="137314"/>
                  <a:pt x="1438275" y="139700"/>
                  <a:pt x="1390650" y="142875"/>
                </a:cubicBezTo>
                <a:lnTo>
                  <a:pt x="962025" y="133350"/>
                </a:lnTo>
                <a:cubicBezTo>
                  <a:pt x="945849" y="132703"/>
                  <a:pt x="930204" y="127337"/>
                  <a:pt x="914400" y="123825"/>
                </a:cubicBezTo>
                <a:cubicBezTo>
                  <a:pt x="871214" y="114228"/>
                  <a:pt x="866638" y="111079"/>
                  <a:pt x="819150" y="95250"/>
                </a:cubicBezTo>
                <a:cubicBezTo>
                  <a:pt x="809625" y="92075"/>
                  <a:pt x="800420" y="87694"/>
                  <a:pt x="790575" y="85725"/>
                </a:cubicBezTo>
                <a:cubicBezTo>
                  <a:pt x="758825" y="79375"/>
                  <a:pt x="726875" y="73956"/>
                  <a:pt x="695325" y="66675"/>
                </a:cubicBezTo>
                <a:cubicBezTo>
                  <a:pt x="685542" y="64417"/>
                  <a:pt x="676404" y="59908"/>
                  <a:pt x="666750" y="57150"/>
                </a:cubicBezTo>
                <a:cubicBezTo>
                  <a:pt x="654163" y="53554"/>
                  <a:pt x="641237" y="51221"/>
                  <a:pt x="628650" y="47625"/>
                </a:cubicBezTo>
                <a:cubicBezTo>
                  <a:pt x="532997" y="20296"/>
                  <a:pt x="681082" y="58352"/>
                  <a:pt x="561975" y="28575"/>
                </a:cubicBezTo>
                <a:lnTo>
                  <a:pt x="85725" y="38100"/>
                </a:lnTo>
                <a:cubicBezTo>
                  <a:pt x="62920" y="40136"/>
                  <a:pt x="28575" y="76200"/>
                  <a:pt x="28575" y="76200"/>
                </a:cubicBezTo>
                <a:cubicBezTo>
                  <a:pt x="7764" y="107417"/>
                  <a:pt x="20973" y="104775"/>
                  <a:pt x="0" y="104775"/>
                </a:cubicBezTo>
              </a:path>
            </a:pathLst>
          </a:custGeom>
          <a:ln w="190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25.png"/><Relationship Id="rId1" Type="http://schemas.openxmlformats.org/officeDocument/2006/relationships/image" Target="../media/image24.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2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7.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9.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hyperlink" Target="&#19971;&#24425;&#19977;&#19979;&#23383;&#35789;&#21548;&#20889;25&#24930;&#24615;&#23376;&#35009;&#32541;&#21644;&#24613;&#24615;&#23376;&#39038;&#23458;.mp4" TargetMode="Externa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30.png"/><Relationship Id="rId1" Type="http://schemas.openxmlformats.org/officeDocument/2006/relationships/image" Target="../media/image12.png"/></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5.xml"/><Relationship Id="rId5" Type="http://schemas.openxmlformats.org/officeDocument/2006/relationships/slide" Target="slide19.xml"/><Relationship Id="rId4" Type="http://schemas.openxmlformats.org/officeDocument/2006/relationships/slide" Target="slide3.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32.png"/><Relationship Id="rId1" Type="http://schemas.openxmlformats.org/officeDocument/2006/relationships/image" Target="../media/image31.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3.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4.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5.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6.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image" Target="../media/image36.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7.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1.png"/></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5.xml"/><Relationship Id="rId4" Type="http://schemas.openxmlformats.org/officeDocument/2006/relationships/tags" Target="../tags/tag1.xml"/><Relationship Id="rId3" Type="http://schemas.openxmlformats.org/officeDocument/2006/relationships/slide" Target="slide3.xml"/><Relationship Id="rId2" Type="http://schemas.openxmlformats.org/officeDocument/2006/relationships/image" Target="../media/image12.png"/><Relationship Id="rId1" Type="http://schemas.openxmlformats.org/officeDocument/2006/relationships/image" Target="../media/image13.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3.png"/><Relationship Id="rId1" Type="http://schemas.openxmlformats.org/officeDocument/2006/relationships/image" Target="../media/image3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1.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3.png"/><Relationship Id="rId1" Type="http://schemas.openxmlformats.org/officeDocument/2006/relationships/image" Target="../media/image30.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39.png"/><Relationship Id="rId1" Type="http://schemas.openxmlformats.org/officeDocument/2006/relationships/image" Target="../media/image38.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1.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3.png"/><Relationship Id="rId1" Type="http://schemas.openxmlformats.org/officeDocument/2006/relationships/image" Target="../media/image3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3.png"/><Relationship Id="rId1" Type="http://schemas.openxmlformats.org/officeDocument/2006/relationships/image" Target="../media/image30.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image" Target="../media/image40.png"/></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4.xml"/><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hyperlink" Target="&#19971;&#24425;-&#35838;&#25991;&#26391;&#35835;-25&#24930;&#24615;&#23376;&#35009;&#32541;&#21644;&#24613;&#24615;&#23376;&#39038;&#23458;.mp4" TargetMode="Externa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8.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1.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2.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3.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4.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5.png"/></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6.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6.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4.xml"/><Relationship Id="rId2" Type="http://schemas.openxmlformats.org/officeDocument/2006/relationships/image" Target="../media/image15.png"/><Relationship Id="rId1" Type="http://schemas.openxmlformats.org/officeDocument/2006/relationships/hyperlink" Target="&#19977;&#19979;&#29983;&#23383;&#35270;&#39057;25&#24930;&#24615;&#23376;&#35009;&#32541;&#21644;&#24613;&#24615;&#23376;&#39038;&#23458;.mp4" TargetMode="Externa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4.xml"/><Relationship Id="rId2" Type="http://schemas.openxmlformats.org/officeDocument/2006/relationships/image" Target="../media/image18.png"/><Relationship Id="rId1" Type="http://schemas.openxmlformats.org/officeDocument/2006/relationships/image" Target="../media/image17.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4.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2550160" y="1680845"/>
            <a:ext cx="1427480" cy="1312545"/>
          </a:xfrm>
          <a:prstGeom prst="rect">
            <a:avLst/>
          </a:prstGeom>
        </p:spPr>
      </p:pic>
      <p:sp>
        <p:nvSpPr>
          <p:cNvPr id="6" name="TextBox 5"/>
          <p:cNvSpPr txBox="1"/>
          <p:nvPr/>
        </p:nvSpPr>
        <p:spPr>
          <a:xfrm>
            <a:off x="827584" y="627534"/>
            <a:ext cx="7848872" cy="560705"/>
          </a:xfrm>
          <a:prstGeom prst="rect">
            <a:avLst/>
          </a:prstGeom>
        </p:spPr>
        <p:style>
          <a:lnRef idx="2">
            <a:schemeClr val="accent1"/>
          </a:lnRef>
          <a:fillRef idx="1">
            <a:schemeClr val="lt1"/>
          </a:fillRef>
          <a:effectRef idx="0">
            <a:schemeClr val="accent1"/>
          </a:effectRef>
          <a:fontRef idx="minor">
            <a:schemeClr val="dk1"/>
          </a:fontRef>
        </p:style>
        <p:txBody>
          <a:bodyPr wrap="square" lIns="68580" tIns="34290" rIns="68580" bIns="34290" rtlCol="0">
            <a:spAutoFit/>
          </a:bodyPr>
          <a:lstStyle/>
          <a:p>
            <a:pPr indent="457200" algn="just"/>
            <a:r>
              <a:rPr lang="zh-CN" altLang="en-US" sz="3200" b="1" dirty="0" smtClean="0">
                <a:latin typeface="楷体" panose="02010609060101010101" pitchFamily="49" charset="-122"/>
                <a:ea typeface="楷体" panose="02010609060101010101" pitchFamily="49" charset="-122"/>
              </a:rPr>
              <a:t>如果你铅笔快用完了，你会选择</a:t>
            </a:r>
            <a:r>
              <a:rPr lang="en-US" altLang="zh-CN" sz="3200" b="1" dirty="0" smtClean="0">
                <a:latin typeface="楷体" panose="02010609060101010101" pitchFamily="49" charset="-122"/>
                <a:ea typeface="楷体" panose="02010609060101010101" pitchFamily="49" charset="-122"/>
              </a:rPr>
              <a:t>……</a:t>
            </a:r>
            <a:endParaRPr lang="en-US" altLang="zh-CN" sz="3200" b="1" dirty="0" smtClean="0">
              <a:latin typeface="楷体" panose="02010609060101010101" pitchFamily="49" charset="-122"/>
              <a:ea typeface="楷体" panose="02010609060101010101" pitchFamily="49" charset="-122"/>
            </a:endParaRPr>
          </a:p>
        </p:txBody>
      </p:sp>
      <p:sp>
        <p:nvSpPr>
          <p:cNvPr id="2" name="矩形 1"/>
          <p:cNvSpPr/>
          <p:nvPr/>
        </p:nvSpPr>
        <p:spPr>
          <a:xfrm>
            <a:off x="530860" y="1846580"/>
            <a:ext cx="2019300" cy="645160"/>
          </a:xfrm>
          <a:prstGeom prst="rect">
            <a:avLst/>
          </a:prstGeom>
          <a:effectLst>
            <a:softEdge rad="76200"/>
          </a:effectLst>
        </p:spPr>
        <p:style>
          <a:lnRef idx="2">
            <a:schemeClr val="accent6">
              <a:shade val="50000"/>
            </a:schemeClr>
          </a:lnRef>
          <a:fillRef idx="1">
            <a:schemeClr val="accent6"/>
          </a:fillRef>
          <a:effectRef idx="0">
            <a:schemeClr val="accent6"/>
          </a:effectRef>
          <a:fontRef idx="minor">
            <a:schemeClr val="lt1"/>
          </a:fontRef>
        </p:style>
        <p:txBody>
          <a:bodyPr wrap="none" rtlCol="0" anchor="t">
            <a:spAutoFit/>
          </a:bodyPr>
          <a:lstStyle/>
          <a:p>
            <a:pPr algn="ctr"/>
            <a:r>
              <a:rPr lang="zh-CN" altLang="en-US" sz="3600" b="1">
                <a:solidFill>
                  <a:schemeClr val="accent1"/>
                </a:solidFill>
                <a:effectLst>
                  <a:outerShdw blurRad="38100" dist="25400" dir="5400000" algn="ctr" rotWithShape="0">
                    <a:srgbClr val="6E747A">
                      <a:alpha val="43000"/>
                    </a:srgbClr>
                  </a:outerShdw>
                </a:effectLst>
                <a:ea typeface="黑体" panose="02010609060101010101" pitchFamily="49" charset="-122"/>
              </a:rPr>
              <a:t>马上去买</a:t>
            </a:r>
            <a:endParaRPr lang="zh-CN" altLang="en-US" sz="3600" b="1">
              <a:solidFill>
                <a:schemeClr val="accent1"/>
              </a:solidFill>
              <a:effectLst>
                <a:outerShdw blurRad="38100" dist="25400" dir="5400000" algn="ctr" rotWithShape="0">
                  <a:srgbClr val="6E747A">
                    <a:alpha val="43000"/>
                  </a:srgbClr>
                </a:outerShdw>
              </a:effectLst>
              <a:ea typeface="黑体" panose="02010609060101010101" pitchFamily="49" charset="-122"/>
            </a:endParaRPr>
          </a:p>
        </p:txBody>
      </p:sp>
      <p:sp>
        <p:nvSpPr>
          <p:cNvPr id="3" name="矩形 2"/>
          <p:cNvSpPr/>
          <p:nvPr/>
        </p:nvSpPr>
        <p:spPr>
          <a:xfrm>
            <a:off x="5976620" y="1908810"/>
            <a:ext cx="3175635" cy="645160"/>
          </a:xfrm>
          <a:prstGeom prst="rect">
            <a:avLst/>
          </a:prstGeom>
          <a:effectLst>
            <a:softEdge rad="76200"/>
          </a:effectLst>
        </p:spPr>
        <p:style>
          <a:lnRef idx="2">
            <a:schemeClr val="accent6">
              <a:shade val="50000"/>
            </a:schemeClr>
          </a:lnRef>
          <a:fillRef idx="1">
            <a:schemeClr val="accent6"/>
          </a:fillRef>
          <a:effectRef idx="0">
            <a:schemeClr val="accent6"/>
          </a:effectRef>
          <a:fontRef idx="minor">
            <a:schemeClr val="lt1"/>
          </a:fontRef>
        </p:style>
        <p:txBody>
          <a:bodyPr wrap="square" rtlCol="0" anchor="t">
            <a:spAutoFit/>
          </a:bodyPr>
          <a:lstStyle/>
          <a:p>
            <a:pPr algn="ctr"/>
            <a:r>
              <a:rPr lang="zh-CN" altLang="en-US" sz="3600" b="1" dirty="0">
                <a:solidFill>
                  <a:schemeClr val="accent1"/>
                </a:solidFill>
                <a:effectLst>
                  <a:outerShdw blurRad="38100" dist="25400" dir="5400000" algn="ctr" rotWithShape="0">
                    <a:srgbClr val="6E747A">
                      <a:alpha val="43000"/>
                    </a:srgbClr>
                  </a:outerShdw>
                </a:effectLst>
                <a:ea typeface="黑体" panose="02010609060101010101" pitchFamily="49" charset="-122"/>
              </a:rPr>
              <a:t>拖到最后再买</a:t>
            </a:r>
            <a:endParaRPr lang="zh-CN" altLang="en-US" sz="3600" b="1" dirty="0">
              <a:solidFill>
                <a:schemeClr val="accent1"/>
              </a:solidFill>
              <a:effectLst>
                <a:outerShdw blurRad="38100" dist="25400" dir="5400000" algn="ctr" rotWithShape="0">
                  <a:srgbClr val="6E747A">
                    <a:alpha val="43000"/>
                  </a:srgbClr>
                </a:outerShdw>
              </a:effectLst>
              <a:ea typeface="黑体" panose="02010609060101010101" pitchFamily="49" charset="-122"/>
            </a:endParaRPr>
          </a:p>
        </p:txBody>
      </p:sp>
      <p:sp>
        <p:nvSpPr>
          <p:cNvPr id="7" name="矩形 6"/>
          <p:cNvSpPr/>
          <p:nvPr/>
        </p:nvSpPr>
        <p:spPr>
          <a:xfrm>
            <a:off x="767080" y="1846580"/>
            <a:ext cx="1554480" cy="645160"/>
          </a:xfrm>
          <a:prstGeom prst="rect">
            <a:avLst/>
          </a:prstGeom>
        </p:spPr>
        <p:style>
          <a:lnRef idx="1">
            <a:schemeClr val="dk1"/>
          </a:lnRef>
          <a:fillRef idx="2">
            <a:schemeClr val="dk1"/>
          </a:fillRef>
          <a:effectRef idx="1">
            <a:schemeClr val="dk1"/>
          </a:effectRef>
          <a:fontRef idx="minor">
            <a:schemeClr val="dk1"/>
          </a:fontRef>
        </p:style>
        <p:txBody>
          <a:bodyPr wrap="none" rtlCol="0" anchor="t">
            <a:spAutoFit/>
          </a:bodyPr>
          <a:lstStyle/>
          <a:p>
            <a:pPr algn="ctr"/>
            <a:r>
              <a:rPr lang="zh-CN" altLang="en-US" sz="3600" b="1" dirty="0">
                <a:ln w="22225">
                  <a:solidFill>
                    <a:schemeClr val="accent2"/>
                  </a:solidFill>
                  <a:prstDash val="solid"/>
                </a:ln>
                <a:solidFill>
                  <a:schemeClr val="accent2">
                    <a:lumMod val="40000"/>
                    <a:lumOff val="60000"/>
                  </a:schemeClr>
                </a:solidFill>
                <a:effectLst/>
                <a:ea typeface="黑体" panose="02010609060101010101" pitchFamily="49" charset="-122"/>
              </a:rPr>
              <a:t>急性子</a:t>
            </a:r>
            <a:endParaRPr lang="zh-CN" altLang="en-US" sz="3600" b="1" dirty="0">
              <a:ln w="22225">
                <a:solidFill>
                  <a:schemeClr val="accent2"/>
                </a:solidFill>
                <a:prstDash val="solid"/>
              </a:ln>
              <a:solidFill>
                <a:schemeClr val="accent2">
                  <a:lumMod val="40000"/>
                  <a:lumOff val="60000"/>
                </a:schemeClr>
              </a:solidFill>
              <a:effectLst/>
              <a:ea typeface="黑体" panose="02010609060101010101" pitchFamily="49" charset="-122"/>
            </a:endParaRPr>
          </a:p>
        </p:txBody>
      </p:sp>
      <p:sp>
        <p:nvSpPr>
          <p:cNvPr id="8" name="矩形 7"/>
          <p:cNvSpPr/>
          <p:nvPr/>
        </p:nvSpPr>
        <p:spPr>
          <a:xfrm>
            <a:off x="6649720" y="1908810"/>
            <a:ext cx="1554480" cy="645160"/>
          </a:xfrm>
          <a:prstGeom prst="rect">
            <a:avLst/>
          </a:prstGeom>
        </p:spPr>
        <p:style>
          <a:lnRef idx="1">
            <a:schemeClr val="dk1"/>
          </a:lnRef>
          <a:fillRef idx="2">
            <a:schemeClr val="dk1"/>
          </a:fillRef>
          <a:effectRef idx="1">
            <a:schemeClr val="dk1"/>
          </a:effectRef>
          <a:fontRef idx="minor">
            <a:schemeClr val="dk1"/>
          </a:fontRef>
        </p:style>
        <p:txBody>
          <a:bodyPr wrap="none" rtlCol="0" anchor="t">
            <a:spAutoFit/>
          </a:bodyPr>
          <a:lstStyle/>
          <a:p>
            <a:pPr algn="ctr"/>
            <a:r>
              <a:rPr lang="zh-CN" altLang="en-US" sz="3600" b="1">
                <a:ln w="22225">
                  <a:solidFill>
                    <a:schemeClr val="accent2"/>
                  </a:solidFill>
                  <a:prstDash val="solid"/>
                </a:ln>
                <a:solidFill>
                  <a:schemeClr val="accent2">
                    <a:lumMod val="40000"/>
                    <a:lumOff val="60000"/>
                  </a:schemeClr>
                </a:solidFill>
                <a:effectLst/>
                <a:ea typeface="黑体" panose="02010609060101010101" pitchFamily="49" charset="-122"/>
              </a:rPr>
              <a:t>慢性子</a:t>
            </a:r>
            <a:endParaRPr lang="zh-CN" altLang="en-US" sz="3600" b="1">
              <a:ln w="22225">
                <a:solidFill>
                  <a:schemeClr val="accent2"/>
                </a:solidFill>
                <a:prstDash val="solid"/>
              </a:ln>
              <a:solidFill>
                <a:schemeClr val="accent2">
                  <a:lumMod val="40000"/>
                  <a:lumOff val="60000"/>
                </a:schemeClr>
              </a:solidFill>
              <a:effectLst/>
              <a:ea typeface="黑体" panose="02010609060101010101" pitchFamily="49" charset="-122"/>
            </a:endParaRPr>
          </a:p>
        </p:txBody>
      </p:sp>
      <p:sp>
        <p:nvSpPr>
          <p:cNvPr id="4" name="圆角矩形 3"/>
          <p:cNvSpPr/>
          <p:nvPr/>
        </p:nvSpPr>
        <p:spPr>
          <a:xfrm>
            <a:off x="767080" y="3121660"/>
            <a:ext cx="7847965" cy="93599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l"/>
            <a:r>
              <a:rPr lang="zh-CN" altLang="en-US" sz="3200" b="1">
                <a:latin typeface="楷体" panose="02010609060101010101" pitchFamily="49" charset="-122"/>
                <a:ea typeface="楷体" panose="02010609060101010101" pitchFamily="49" charset="-122"/>
              </a:rPr>
              <a:t>当急性子遇到慢性子会发生什么故事呢？让我们一起去看看吧！</a:t>
            </a:r>
            <a:endParaRPr lang="zh-CN" altLang="en-US" sz="3200" b="1">
              <a:latin typeface="楷体" panose="02010609060101010101" pitchFamily="49" charset="-122"/>
              <a:ea typeface="楷体" panose="02010609060101010101" pitchFamily="49" charset="-122"/>
            </a:endParaRPr>
          </a:p>
        </p:txBody>
      </p:sp>
      <p:pic>
        <p:nvPicPr>
          <p:cNvPr id="11" name="图片 10"/>
          <p:cNvPicPr>
            <a:picLocks noChangeAspect="1"/>
          </p:cNvPicPr>
          <p:nvPr/>
        </p:nvPicPr>
        <p:blipFill>
          <a:blip r:embed="rId2"/>
          <a:stretch>
            <a:fillRect/>
          </a:stretch>
        </p:blipFill>
        <p:spPr>
          <a:xfrm>
            <a:off x="4279900" y="1764030"/>
            <a:ext cx="1628140" cy="11461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500" fill="hold"/>
                                        <p:tgtEl>
                                          <p:spTgt spid="3"/>
                                        </p:tgtEl>
                                        <p:attrNameLst>
                                          <p:attrName>ppt_x</p:attrName>
                                        </p:attrNameLst>
                                      </p:cBhvr>
                                      <p:tavLst>
                                        <p:tav tm="0">
                                          <p:val>
                                            <p:strVal val="#ppt_x"/>
                                          </p:val>
                                        </p:tav>
                                        <p:tav tm="100000">
                                          <p:val>
                                            <p:strVal val="#ppt_x"/>
                                          </p:val>
                                        </p:tav>
                                      </p:tavLst>
                                    </p:anim>
                                    <p:anim calcmode="lin" valueType="num">
                                      <p:cBhvr additive="base">
                                        <p:cTn id="3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3"/>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ppt_x"/>
                                          </p:val>
                                        </p:tav>
                                        <p:tav tm="100000">
                                          <p:val>
                                            <p:strVal val="#ppt_x"/>
                                          </p:val>
                                        </p:tav>
                                      </p:tavLst>
                                    </p:anim>
                                    <p:anim calcmode="lin" valueType="num">
                                      <p:cBhvr additive="base">
                                        <p:cTn id="4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nodeType="click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down)">
                                      <p:cBhvr>
                                        <p:cTn id="51" dur="500"/>
                                        <p:tgtEl>
                                          <p:spTgt spid="11"/>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additive="base">
                                        <p:cTn id="56" dur="500" fill="hold"/>
                                        <p:tgtEl>
                                          <p:spTgt spid="4"/>
                                        </p:tgtEl>
                                        <p:attrNameLst>
                                          <p:attrName>ppt_x</p:attrName>
                                        </p:attrNameLst>
                                      </p:cBhvr>
                                      <p:tavLst>
                                        <p:tav tm="0">
                                          <p:val>
                                            <p:strVal val="#ppt_x"/>
                                          </p:val>
                                        </p:tav>
                                        <p:tav tm="100000">
                                          <p:val>
                                            <p:strVal val="#ppt_x"/>
                                          </p:val>
                                        </p:tav>
                                      </p:tavLst>
                                    </p:anim>
                                    <p:anim calcmode="lin" valueType="num">
                                      <p:cBhvr additive="base">
                                        <p:cTn id="5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2" grpId="0" bldLvl="0" animBg="1"/>
      <p:bldP spid="2" grpId="1" bldLvl="0" animBg="1"/>
      <p:bldP spid="3" grpId="0" bldLvl="0" animBg="1"/>
      <p:bldP spid="3" grpId="1" bldLvl="0" animBg="1"/>
      <p:bldP spid="7" grpId="0" animBg="1"/>
      <p:bldP spid="8" grpId="0" animBg="1"/>
      <p:bldP spid="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Group 12"/>
          <p:cNvGraphicFramePr>
            <a:graphicFrameLocks noGrp="1"/>
          </p:cNvGraphicFramePr>
          <p:nvPr/>
        </p:nvGraphicFramePr>
        <p:xfrm>
          <a:off x="2087400" y="2073241"/>
          <a:ext cx="1481202" cy="1528636"/>
        </p:xfrm>
        <a:graphic>
          <a:graphicData uri="http://schemas.openxmlformats.org/drawingml/2006/table">
            <a:tbl>
              <a:tblPr/>
              <a:tblGrid>
                <a:gridCol w="740601"/>
                <a:gridCol w="740601"/>
              </a:tblGrid>
              <a:tr h="779034">
                <a:tc>
                  <a:txBody>
                    <a:bodyPr/>
                    <a:lstStyle/>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500" b="0" i="0" u="none" strike="noStrike" cap="none" normalizeH="0" baseline="0" dirty="0">
                        <a:ln>
                          <a:noFill/>
                        </a:ln>
                        <a:solidFill>
                          <a:schemeClr val="tx1"/>
                        </a:solidFill>
                        <a:effectLst/>
                        <a:latin typeface="华文楷体" panose="02010600040101010101" pitchFamily="2" charset="-122"/>
                        <a:ea typeface="宋体" panose="02010600030101010101" pitchFamily="2" charset="-122"/>
                      </a:endParaRPr>
                    </a:p>
                  </a:txBody>
                  <a:tcPr marL="58027" marR="58027" marT="28960" marB="289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500" b="0" i="0" u="none" strike="noStrike" cap="none" normalizeH="0" baseline="0" dirty="0">
                        <a:ln>
                          <a:noFill/>
                        </a:ln>
                        <a:solidFill>
                          <a:schemeClr val="tx1"/>
                        </a:solidFill>
                        <a:effectLst/>
                        <a:latin typeface="华文楷体" panose="02010600040101010101" pitchFamily="2" charset="-122"/>
                        <a:ea typeface="宋体" panose="02010600030101010101" pitchFamily="2" charset="-122"/>
                      </a:endParaRPr>
                    </a:p>
                  </a:txBody>
                  <a:tcPr marL="58027" marR="58027" marT="28960" marB="28960"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bg1"/>
                    </a:solidFill>
                  </a:tcPr>
                </a:tc>
              </a:tr>
              <a:tr h="749602">
                <a:tc>
                  <a:txBody>
                    <a:bodyPr/>
                    <a:lstStyle/>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500" b="0" i="0" u="none" strike="noStrike" cap="none" normalizeH="0" baseline="0" dirty="0">
                        <a:ln>
                          <a:noFill/>
                        </a:ln>
                        <a:solidFill>
                          <a:schemeClr val="tx1"/>
                        </a:solidFill>
                        <a:effectLst/>
                        <a:latin typeface="华文楷体" panose="02010600040101010101" pitchFamily="2" charset="-122"/>
                        <a:ea typeface="宋体" panose="02010600030101010101" pitchFamily="2" charset="-122"/>
                      </a:endParaRPr>
                    </a:p>
                  </a:txBody>
                  <a:tcPr marL="58027" marR="58027" marT="28960" marB="289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500" b="0" i="0" u="none" strike="noStrike" cap="none" normalizeH="0" baseline="0" dirty="0">
                        <a:ln>
                          <a:noFill/>
                        </a:ln>
                        <a:solidFill>
                          <a:schemeClr val="tx1"/>
                        </a:solidFill>
                        <a:effectLst/>
                        <a:latin typeface="华文楷体" panose="02010600040101010101" pitchFamily="2" charset="-122"/>
                        <a:ea typeface="宋体" panose="02010600030101010101" pitchFamily="2" charset="-122"/>
                      </a:endParaRPr>
                    </a:p>
                  </a:txBody>
                  <a:tcPr marL="58027" marR="58027" marT="28960" marB="28960"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22" name="TextBox 23"/>
          <p:cNvSpPr txBox="1"/>
          <p:nvPr/>
        </p:nvSpPr>
        <p:spPr>
          <a:xfrm>
            <a:off x="2148095" y="1974531"/>
            <a:ext cx="1420517" cy="1668780"/>
          </a:xfrm>
          <a:prstGeom prst="rect">
            <a:avLst/>
          </a:prstGeom>
          <a:noFill/>
        </p:spPr>
        <p:txBody>
          <a:bodyPr wrap="square" lIns="68580" tIns="34290" rIns="68580" bIns="34290" rtlCol="0">
            <a:spAutoFit/>
          </a:bodyPr>
          <a:lstStyle/>
          <a:p>
            <a:pPr fontAlgn="base">
              <a:spcBef>
                <a:spcPct val="0"/>
              </a:spcBef>
              <a:spcAft>
                <a:spcPct val="0"/>
              </a:spcAft>
            </a:pPr>
            <a:r>
              <a:rPr lang="zh-CN" altLang="en-US" sz="10400" dirty="0">
                <a:solidFill>
                  <a:prstClr val="black"/>
                </a:solidFill>
                <a:latin typeface="楷体" panose="02010609060101010101" pitchFamily="49" charset="-122"/>
                <a:ea typeface="楷体" panose="02010609060101010101" pitchFamily="49" charset="-122"/>
              </a:rPr>
              <a:t>卷</a:t>
            </a:r>
            <a:endParaRPr lang="zh-CN" altLang="en-US" sz="10400" dirty="0">
              <a:solidFill>
                <a:prstClr val="black"/>
              </a:solidFill>
              <a:latin typeface="楷体" panose="02010609060101010101" pitchFamily="49" charset="-122"/>
              <a:ea typeface="楷体" panose="02010609060101010101" pitchFamily="49" charset="-122"/>
            </a:endParaRPr>
          </a:p>
        </p:txBody>
      </p:sp>
      <p:sp>
        <p:nvSpPr>
          <p:cNvPr id="23" name="TextBox 24"/>
          <p:cNvSpPr txBox="1"/>
          <p:nvPr/>
        </p:nvSpPr>
        <p:spPr>
          <a:xfrm>
            <a:off x="2125980" y="1136650"/>
            <a:ext cx="1419860" cy="837565"/>
          </a:xfrm>
          <a:prstGeom prst="rect">
            <a:avLst/>
          </a:prstGeom>
          <a:noFill/>
        </p:spPr>
        <p:txBody>
          <a:bodyPr wrap="square" lIns="68580" tIns="34290" rIns="68580" bIns="34290" rtlCol="0">
            <a:spAutoFit/>
          </a:bodyPr>
          <a:lstStyle/>
          <a:p>
            <a:pPr fontAlgn="base">
              <a:spcBef>
                <a:spcPct val="0"/>
              </a:spcBef>
              <a:spcAft>
                <a:spcPct val="0"/>
              </a:spcAft>
            </a:pPr>
            <a:r>
              <a:rPr lang="en-US" altLang="zh-CN" sz="5000" dirty="0">
                <a:solidFill>
                  <a:prstClr val="black"/>
                </a:solidFill>
                <a:latin typeface="黑体" panose="02010609060101010101" pitchFamily="49" charset="-122"/>
                <a:ea typeface="黑体" panose="02010609060101010101" pitchFamily="49" charset="-122"/>
                <a:cs typeface="黑体" panose="02010609060101010101" pitchFamily="49" charset="-122"/>
              </a:rPr>
              <a:t>juǎn</a:t>
            </a:r>
            <a:endParaRPr lang="en-US" altLang="zh-CN" sz="5000" dirty="0">
              <a:solidFill>
                <a:prstClr val="black"/>
              </a:solidFill>
              <a:latin typeface="黑体" panose="02010609060101010101" pitchFamily="49" charset="-122"/>
              <a:ea typeface="黑体" panose="02010609060101010101" pitchFamily="49" charset="-122"/>
              <a:cs typeface="黑体" panose="02010609060101010101" pitchFamily="49" charset="-122"/>
            </a:endParaRPr>
          </a:p>
        </p:txBody>
      </p:sp>
      <p:sp>
        <p:nvSpPr>
          <p:cNvPr id="4" name="线形标注 2 3"/>
          <p:cNvSpPr/>
          <p:nvPr/>
        </p:nvSpPr>
        <p:spPr>
          <a:xfrm>
            <a:off x="3787915" y="1091267"/>
            <a:ext cx="3160876" cy="540419"/>
          </a:xfrm>
          <a:prstGeom prst="borderCallout2">
            <a:avLst>
              <a:gd name="adj1" fmla="val 96561"/>
              <a:gd name="adj2" fmla="val 49860"/>
              <a:gd name="adj3" fmla="val 96896"/>
              <a:gd name="adj4" fmla="val 50822"/>
              <a:gd name="adj5" fmla="val 361905"/>
              <a:gd name="adj6" fmla="val -25031"/>
            </a:avLst>
          </a:prstGeom>
          <a:grpFill/>
          <a:ln w="31750">
            <a:solidFill>
              <a:srgbClr val="FF0000"/>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800" dirty="0" smtClean="0">
                <a:solidFill>
                  <a:srgbClr val="FF0000"/>
                </a:solidFill>
                <a:latin typeface="黑体" panose="02010609060101010101" pitchFamily="49" charset="-122"/>
                <a:ea typeface="黑体" panose="02010609060101010101" pitchFamily="49" charset="-122"/>
              </a:rPr>
              <a:t>这一笔是横折钩</a:t>
            </a:r>
            <a:endParaRPr lang="zh-CN" altLang="en-US" sz="2800" dirty="0">
              <a:solidFill>
                <a:srgbClr val="FF0000"/>
              </a:solidFill>
              <a:latin typeface="黑体" panose="02010609060101010101" pitchFamily="49" charset="-122"/>
              <a:ea typeface="黑体" panose="02010609060101010101" pitchFamily="49" charset="-122"/>
            </a:endParaRPr>
          </a:p>
        </p:txBody>
      </p:sp>
      <p:sp>
        <p:nvSpPr>
          <p:cNvPr id="16" name="TextBox 15"/>
          <p:cNvSpPr txBox="1"/>
          <p:nvPr/>
        </p:nvSpPr>
        <p:spPr>
          <a:xfrm>
            <a:off x="4748050" y="3020953"/>
            <a:ext cx="1240878" cy="622300"/>
          </a:xfrm>
          <a:prstGeom prst="rect">
            <a:avLst/>
          </a:prstGeom>
          <a:noFill/>
        </p:spPr>
        <p:txBody>
          <a:bodyPr wrap="square" lIns="68580" tIns="34290" rIns="68580" bIns="34290" rtlCol="0">
            <a:spAutoFit/>
          </a:bodyPr>
          <a:lstStyle/>
          <a:p>
            <a:pPr algn="just"/>
            <a:r>
              <a:rPr lang="zh-CN" altLang="en-US" sz="3600" dirty="0" smtClean="0">
                <a:solidFill>
                  <a:srgbClr val="0000FF"/>
                </a:solidFill>
                <a:latin typeface="黑体" panose="02010609060101010101" pitchFamily="49" charset="-122"/>
                <a:ea typeface="黑体" panose="02010609060101010101" pitchFamily="49" charset="-122"/>
              </a:rPr>
              <a:t>卷尺</a:t>
            </a:r>
            <a:endParaRPr lang="zh-CN" altLang="en-US" sz="2800" dirty="0">
              <a:solidFill>
                <a:srgbClr val="0000FF"/>
              </a:solidFill>
              <a:latin typeface="黑体" panose="02010609060101010101" pitchFamily="49" charset="-122"/>
              <a:ea typeface="黑体" panose="02010609060101010101" pitchFamily="49" charset="-122"/>
            </a:endParaRPr>
          </a:p>
        </p:txBody>
      </p:sp>
      <p:pic>
        <p:nvPicPr>
          <p:cNvPr id="5" name="图片 4"/>
          <p:cNvPicPr>
            <a:picLocks noChangeAspect="1"/>
          </p:cNvPicPr>
          <p:nvPr/>
        </p:nvPicPr>
        <p:blipFill>
          <a:blip r:embed="rId1" cstate="print"/>
          <a:stretch>
            <a:fillRect/>
          </a:stretch>
        </p:blipFill>
        <p:spPr>
          <a:xfrm>
            <a:off x="6485890" y="2450465"/>
            <a:ext cx="1993900" cy="154241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dissolv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500" fill="hold"/>
                                        <p:tgtEl>
                                          <p:spTgt spid="23"/>
                                        </p:tgtEl>
                                        <p:attrNameLst>
                                          <p:attrName>ppt_x</p:attrName>
                                        </p:attrNameLst>
                                      </p:cBhvr>
                                      <p:tavLst>
                                        <p:tav tm="0">
                                          <p:val>
                                            <p:strVal val="#ppt_x"/>
                                          </p:val>
                                        </p:tav>
                                        <p:tav tm="100000">
                                          <p:val>
                                            <p:strVal val="#ppt_x"/>
                                          </p:val>
                                        </p:tav>
                                      </p:tavLst>
                                    </p:anim>
                                    <p:anim calcmode="lin" valueType="num">
                                      <p:cBhvr additive="base">
                                        <p:cTn id="17"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ppt_x"/>
                                          </p:val>
                                        </p:tav>
                                        <p:tav tm="100000">
                                          <p:val>
                                            <p:strVal val="#ppt_x"/>
                                          </p:val>
                                        </p:tav>
                                      </p:tavLst>
                                    </p:anim>
                                    <p:anim calcmode="lin" valueType="num">
                                      <p:cBhvr additive="base">
                                        <p:cTn id="2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2000"/>
                                        <p:tgtEl>
                                          <p:spTgt spid="16"/>
                                        </p:tgtEl>
                                      </p:cBhvr>
                                    </p:animEffect>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down)">
                                      <p:cBhvr>
                                        <p:cTn id="33" dur="580">
                                          <p:stCondLst>
                                            <p:cond delay="0"/>
                                          </p:stCondLst>
                                        </p:cTn>
                                        <p:tgtEl>
                                          <p:spTgt spid="5"/>
                                        </p:tgtEl>
                                      </p:cBhvr>
                                    </p:animEffect>
                                    <p:anim calcmode="lin" valueType="num">
                                      <p:cBhvr>
                                        <p:cTn id="34"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9" dur="26">
                                          <p:stCondLst>
                                            <p:cond delay="650"/>
                                          </p:stCondLst>
                                        </p:cTn>
                                        <p:tgtEl>
                                          <p:spTgt spid="5"/>
                                        </p:tgtEl>
                                      </p:cBhvr>
                                      <p:to x="100000" y="60000"/>
                                    </p:animScale>
                                    <p:animScale>
                                      <p:cBhvr>
                                        <p:cTn id="40" dur="166" decel="50000">
                                          <p:stCondLst>
                                            <p:cond delay="676"/>
                                          </p:stCondLst>
                                        </p:cTn>
                                        <p:tgtEl>
                                          <p:spTgt spid="5"/>
                                        </p:tgtEl>
                                      </p:cBhvr>
                                      <p:to x="100000" y="100000"/>
                                    </p:animScale>
                                    <p:animScale>
                                      <p:cBhvr>
                                        <p:cTn id="41" dur="26">
                                          <p:stCondLst>
                                            <p:cond delay="1312"/>
                                          </p:stCondLst>
                                        </p:cTn>
                                        <p:tgtEl>
                                          <p:spTgt spid="5"/>
                                        </p:tgtEl>
                                      </p:cBhvr>
                                      <p:to x="100000" y="80000"/>
                                    </p:animScale>
                                    <p:animScale>
                                      <p:cBhvr>
                                        <p:cTn id="42" dur="166" decel="50000">
                                          <p:stCondLst>
                                            <p:cond delay="1338"/>
                                          </p:stCondLst>
                                        </p:cTn>
                                        <p:tgtEl>
                                          <p:spTgt spid="5"/>
                                        </p:tgtEl>
                                      </p:cBhvr>
                                      <p:to x="100000" y="100000"/>
                                    </p:animScale>
                                    <p:animScale>
                                      <p:cBhvr>
                                        <p:cTn id="43" dur="26">
                                          <p:stCondLst>
                                            <p:cond delay="1642"/>
                                          </p:stCondLst>
                                        </p:cTn>
                                        <p:tgtEl>
                                          <p:spTgt spid="5"/>
                                        </p:tgtEl>
                                      </p:cBhvr>
                                      <p:to x="100000" y="90000"/>
                                    </p:animScale>
                                    <p:animScale>
                                      <p:cBhvr>
                                        <p:cTn id="44" dur="166" decel="50000">
                                          <p:stCondLst>
                                            <p:cond delay="1668"/>
                                          </p:stCondLst>
                                        </p:cTn>
                                        <p:tgtEl>
                                          <p:spTgt spid="5"/>
                                        </p:tgtEl>
                                      </p:cBhvr>
                                      <p:to x="100000" y="100000"/>
                                    </p:animScale>
                                    <p:animScale>
                                      <p:cBhvr>
                                        <p:cTn id="45" dur="26">
                                          <p:stCondLst>
                                            <p:cond delay="1808"/>
                                          </p:stCondLst>
                                        </p:cTn>
                                        <p:tgtEl>
                                          <p:spTgt spid="5"/>
                                        </p:tgtEl>
                                      </p:cBhvr>
                                      <p:to x="100000" y="95000"/>
                                    </p:animScale>
                                    <p:animScale>
                                      <p:cBhvr>
                                        <p:cTn id="46"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4" grpId="0" bldLvl="0" animBg="1"/>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4011914"/>
            <a:ext cx="1147376" cy="883847"/>
          </a:xfrm>
          <a:prstGeom prst="rect">
            <a:avLst/>
          </a:prstGeom>
          <a:effectLst>
            <a:innerShdw blurRad="63500" dist="50800" dir="8100000">
              <a:prstClr val="black">
                <a:alpha val="50000"/>
              </a:prstClr>
            </a:innerShdw>
          </a:effectLst>
        </p:spPr>
      </p:pic>
      <p:cxnSp>
        <p:nvCxnSpPr>
          <p:cNvPr id="5" name="直接箭头连接符 4"/>
          <p:cNvCxnSpPr/>
          <p:nvPr/>
        </p:nvCxnSpPr>
        <p:spPr>
          <a:xfrm>
            <a:off x="2339752" y="4659982"/>
            <a:ext cx="360040"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文本框 9"/>
          <p:cNvSpPr txBox="1"/>
          <p:nvPr/>
        </p:nvSpPr>
        <p:spPr>
          <a:xfrm>
            <a:off x="481082" y="396084"/>
            <a:ext cx="1853343" cy="707886"/>
          </a:xfrm>
          <a:prstGeom prst="rect">
            <a:avLst/>
          </a:prstGeom>
          <a:noFill/>
        </p:spPr>
        <p:txBody>
          <a:bodyPr wrap="square" rtlCol="0">
            <a:spAutoFit/>
          </a:bodyPr>
          <a:lstStyle/>
          <a:p>
            <a:r>
              <a:rPr lang="zh-CN" altLang="en-US" sz="4000" b="1" dirty="0" smtClean="0">
                <a:solidFill>
                  <a:srgbClr val="FF0000"/>
                </a:solidFill>
                <a:latin typeface="楷体" panose="02010609060101010101" pitchFamily="49" charset="-122"/>
                <a:ea typeface="楷体" panose="02010609060101010101" pitchFamily="49" charset="-122"/>
              </a:rPr>
              <a:t>走迷宫</a:t>
            </a:r>
            <a:endParaRPr lang="en-US" altLang="zh-CN" sz="4000" b="1" dirty="0" smtClean="0">
              <a:solidFill>
                <a:srgbClr val="FF0000"/>
              </a:solidFill>
              <a:latin typeface="楷体" panose="02010609060101010101" pitchFamily="49" charset="-122"/>
              <a:ea typeface="楷体" panose="02010609060101010101" pitchFamily="49" charset="-122"/>
            </a:endParaRPr>
          </a:p>
        </p:txBody>
      </p:sp>
      <p:sp>
        <p:nvSpPr>
          <p:cNvPr id="8" name="Rectangle 12"/>
          <p:cNvSpPr>
            <a:spLocks noChangeArrowheads="1"/>
          </p:cNvSpPr>
          <p:nvPr/>
        </p:nvSpPr>
        <p:spPr bwMode="auto">
          <a:xfrm>
            <a:off x="2952258" y="2871976"/>
            <a:ext cx="755651"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4000" b="1" dirty="0" smtClean="0">
                <a:solidFill>
                  <a:prstClr val="black"/>
                </a:solidFill>
                <a:latin typeface="楷体" panose="02010609060101010101" pitchFamily="49" charset="-122"/>
                <a:ea typeface="楷体" panose="02010609060101010101" pitchFamily="49" charset="-122"/>
              </a:rPr>
              <a:t>取</a:t>
            </a:r>
            <a:endParaRPr lang="zh-CN" altLang="en-US" sz="4000" b="1" dirty="0" smtClean="0">
              <a:solidFill>
                <a:prstClr val="black"/>
              </a:solidFill>
              <a:latin typeface="楷体" panose="02010609060101010101" pitchFamily="49" charset="-122"/>
              <a:ea typeface="楷体" panose="02010609060101010101" pitchFamily="49" charset="-122"/>
            </a:endParaRPr>
          </a:p>
        </p:txBody>
      </p:sp>
      <p:sp>
        <p:nvSpPr>
          <p:cNvPr id="9" name="Rectangle 12"/>
          <p:cNvSpPr>
            <a:spLocks noChangeArrowheads="1"/>
          </p:cNvSpPr>
          <p:nvPr/>
        </p:nvSpPr>
        <p:spPr bwMode="auto">
          <a:xfrm>
            <a:off x="4716024" y="4155926"/>
            <a:ext cx="755651"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4000" b="1" dirty="0" smtClean="0">
                <a:solidFill>
                  <a:prstClr val="black"/>
                </a:solidFill>
                <a:latin typeface="楷体" panose="02010609060101010101" pitchFamily="49" charset="-122"/>
                <a:ea typeface="楷体" panose="02010609060101010101" pitchFamily="49" charset="-122"/>
              </a:rPr>
              <a:t>卷</a:t>
            </a:r>
            <a:endParaRPr lang="zh-CN" altLang="en-US" sz="4000" b="1" dirty="0" smtClean="0">
              <a:solidFill>
                <a:prstClr val="black"/>
              </a:solidFill>
              <a:latin typeface="楷体" panose="02010609060101010101" pitchFamily="49" charset="-122"/>
              <a:ea typeface="楷体" panose="02010609060101010101" pitchFamily="49" charset="-122"/>
            </a:endParaRPr>
          </a:p>
        </p:txBody>
      </p:sp>
      <p:sp>
        <p:nvSpPr>
          <p:cNvPr id="10" name="Rectangle 12"/>
          <p:cNvSpPr>
            <a:spLocks noChangeArrowheads="1"/>
          </p:cNvSpPr>
          <p:nvPr/>
        </p:nvSpPr>
        <p:spPr bwMode="auto">
          <a:xfrm>
            <a:off x="4067952" y="3435846"/>
            <a:ext cx="755651"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4000" b="1" dirty="0" smtClean="0">
                <a:solidFill>
                  <a:prstClr val="black"/>
                </a:solidFill>
                <a:latin typeface="楷体" panose="02010609060101010101" pitchFamily="49" charset="-122"/>
                <a:ea typeface="楷体" panose="02010609060101010101" pitchFamily="49" charset="-122"/>
              </a:rPr>
              <a:t>货</a:t>
            </a:r>
            <a:endParaRPr lang="zh-CN" altLang="en-US" sz="4000" b="1" dirty="0" smtClean="0">
              <a:solidFill>
                <a:prstClr val="black"/>
              </a:solidFill>
              <a:latin typeface="楷体" panose="02010609060101010101" pitchFamily="49" charset="-122"/>
              <a:ea typeface="楷体" panose="02010609060101010101" pitchFamily="49" charset="-122"/>
            </a:endParaRPr>
          </a:p>
        </p:txBody>
      </p:sp>
      <p:sp>
        <p:nvSpPr>
          <p:cNvPr id="11" name="Rectangle 12"/>
          <p:cNvSpPr>
            <a:spLocks noChangeArrowheads="1"/>
          </p:cNvSpPr>
          <p:nvPr/>
        </p:nvSpPr>
        <p:spPr bwMode="auto">
          <a:xfrm>
            <a:off x="3212240" y="4168120"/>
            <a:ext cx="755651"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4000" b="1" dirty="0" smtClean="0">
                <a:solidFill>
                  <a:prstClr val="black"/>
                </a:solidFill>
                <a:latin typeface="楷体" panose="02010609060101010101" pitchFamily="49" charset="-122"/>
                <a:ea typeface="楷体" panose="02010609060101010101" pitchFamily="49" charset="-122"/>
              </a:rPr>
              <a:t>性</a:t>
            </a:r>
            <a:endParaRPr lang="zh-CN" altLang="en-US" sz="4000" b="1" dirty="0" smtClean="0">
              <a:solidFill>
                <a:prstClr val="black"/>
              </a:solidFill>
              <a:latin typeface="楷体" panose="02010609060101010101" pitchFamily="49" charset="-122"/>
              <a:ea typeface="楷体" panose="02010609060101010101" pitchFamily="49" charset="-122"/>
            </a:endParaRPr>
          </a:p>
        </p:txBody>
      </p:sp>
      <p:sp>
        <p:nvSpPr>
          <p:cNvPr id="12" name="Rectangle 12"/>
          <p:cNvSpPr>
            <a:spLocks noChangeArrowheads="1"/>
          </p:cNvSpPr>
          <p:nvPr/>
        </p:nvSpPr>
        <p:spPr bwMode="auto">
          <a:xfrm>
            <a:off x="251528" y="2715766"/>
            <a:ext cx="755651"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4000" b="1" dirty="0" smtClean="0">
                <a:solidFill>
                  <a:prstClr val="black"/>
                </a:solidFill>
                <a:latin typeface="楷体" panose="02010609060101010101" pitchFamily="49" charset="-122"/>
                <a:ea typeface="楷体" panose="02010609060101010101" pitchFamily="49" charset="-122"/>
              </a:rPr>
              <a:t>夹</a:t>
            </a:r>
            <a:endParaRPr lang="zh-CN" altLang="en-US" sz="4000" b="1" dirty="0" smtClean="0">
              <a:solidFill>
                <a:prstClr val="black"/>
              </a:solidFill>
              <a:latin typeface="楷体" panose="02010609060101010101" pitchFamily="49" charset="-122"/>
              <a:ea typeface="楷体" panose="02010609060101010101" pitchFamily="49" charset="-122"/>
            </a:endParaRPr>
          </a:p>
        </p:txBody>
      </p:sp>
      <p:sp>
        <p:nvSpPr>
          <p:cNvPr id="13" name="Rectangle 12"/>
          <p:cNvSpPr>
            <a:spLocks noChangeArrowheads="1"/>
          </p:cNvSpPr>
          <p:nvPr/>
        </p:nvSpPr>
        <p:spPr bwMode="auto">
          <a:xfrm>
            <a:off x="864029" y="2009150"/>
            <a:ext cx="755651"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4000" b="1" dirty="0" smtClean="0">
                <a:solidFill>
                  <a:prstClr val="black"/>
                </a:solidFill>
                <a:latin typeface="楷体" panose="02010609060101010101" pitchFamily="49" charset="-122"/>
                <a:ea typeface="楷体" panose="02010609060101010101" pitchFamily="49" charset="-122"/>
              </a:rPr>
              <a:t>夸</a:t>
            </a:r>
            <a:endParaRPr lang="zh-CN" altLang="en-US" sz="4000" b="1" dirty="0" smtClean="0">
              <a:solidFill>
                <a:prstClr val="black"/>
              </a:solidFill>
              <a:latin typeface="楷体" panose="02010609060101010101" pitchFamily="49" charset="-122"/>
              <a:ea typeface="楷体" panose="02010609060101010101" pitchFamily="49" charset="-122"/>
            </a:endParaRPr>
          </a:p>
        </p:txBody>
      </p:sp>
      <p:sp>
        <p:nvSpPr>
          <p:cNvPr id="14" name="Rectangle 12"/>
          <p:cNvSpPr>
            <a:spLocks noChangeArrowheads="1"/>
          </p:cNvSpPr>
          <p:nvPr/>
        </p:nvSpPr>
        <p:spPr bwMode="auto">
          <a:xfrm>
            <a:off x="2699800" y="1851670"/>
            <a:ext cx="755651"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4000" b="1" dirty="0" smtClean="0">
                <a:solidFill>
                  <a:prstClr val="black"/>
                </a:solidFill>
                <a:latin typeface="楷体" panose="02010609060101010101" pitchFamily="49" charset="-122"/>
                <a:ea typeface="楷体" panose="02010609060101010101" pitchFamily="49" charset="-122"/>
              </a:rPr>
              <a:t>务</a:t>
            </a:r>
            <a:endParaRPr lang="zh-CN" altLang="en-US" sz="4000" b="1" dirty="0" smtClean="0">
              <a:solidFill>
                <a:prstClr val="black"/>
              </a:solidFill>
              <a:latin typeface="楷体" panose="02010609060101010101" pitchFamily="49" charset="-122"/>
              <a:ea typeface="楷体" panose="02010609060101010101" pitchFamily="49" charset="-122"/>
            </a:endParaRPr>
          </a:p>
        </p:txBody>
      </p:sp>
      <p:sp>
        <p:nvSpPr>
          <p:cNvPr id="15" name="Rectangle 12"/>
          <p:cNvSpPr>
            <a:spLocks noChangeArrowheads="1"/>
          </p:cNvSpPr>
          <p:nvPr/>
        </p:nvSpPr>
        <p:spPr bwMode="auto">
          <a:xfrm>
            <a:off x="2843808" y="555526"/>
            <a:ext cx="755651"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altLang="en-US" sz="4000" b="1" dirty="0" smtClean="0">
                <a:solidFill>
                  <a:prstClr val="black"/>
                </a:solidFill>
                <a:latin typeface="楷体" panose="02010609060101010101" pitchFamily="49" charset="-122"/>
                <a:ea typeface="楷体" panose="02010609060101010101" pitchFamily="49" charset="-122"/>
              </a:rPr>
              <a:t>衬</a:t>
            </a:r>
            <a:endParaRPr lang="zh-CN" altLang="en-US" sz="4000" b="1" dirty="0" smtClean="0">
              <a:solidFill>
                <a:prstClr val="black"/>
              </a:solidFill>
              <a:latin typeface="楷体" panose="02010609060101010101" pitchFamily="49" charset="-122"/>
              <a:ea typeface="楷体" panose="02010609060101010101" pitchFamily="49" charset="-122"/>
            </a:endParaRPr>
          </a:p>
        </p:txBody>
      </p:sp>
      <p:sp>
        <p:nvSpPr>
          <p:cNvPr id="16" name="Rectangle 12"/>
          <p:cNvSpPr>
            <a:spLocks noChangeArrowheads="1"/>
          </p:cNvSpPr>
          <p:nvPr/>
        </p:nvSpPr>
        <p:spPr bwMode="auto">
          <a:xfrm>
            <a:off x="4644016" y="711736"/>
            <a:ext cx="755651"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sz="4000">
                <a:ea typeface="宋体" panose="02010600030101010101" pitchFamily="2" charset="-122"/>
                <a:sym typeface="+mn-ea"/>
              </a:rPr>
              <a:t>衫</a:t>
            </a:r>
            <a:endParaRPr lang="zh-CN" altLang="en-US" sz="4000" b="1" dirty="0" smtClean="0">
              <a:solidFill>
                <a:prstClr val="black"/>
              </a:solidFill>
              <a:latin typeface="楷体" panose="02010609060101010101" pitchFamily="49" charset="-122"/>
              <a:ea typeface="楷体" panose="02010609060101010101" pitchFamily="49" charset="-122"/>
            </a:endParaRPr>
          </a:p>
        </p:txBody>
      </p:sp>
      <p:sp>
        <p:nvSpPr>
          <p:cNvPr id="18" name="Rectangle 12"/>
          <p:cNvSpPr>
            <a:spLocks noChangeArrowheads="1"/>
          </p:cNvSpPr>
          <p:nvPr/>
        </p:nvSpPr>
        <p:spPr bwMode="auto">
          <a:xfrm>
            <a:off x="7164289" y="555526"/>
            <a:ext cx="755651"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sz="4000" b="1">
                <a:ea typeface="宋体" panose="02010600030101010101" pitchFamily="2" charset="-122"/>
                <a:sym typeface="+mn-ea"/>
              </a:rPr>
              <a:t>负</a:t>
            </a:r>
            <a:endParaRPr lang="zh-CN" altLang="en-US" sz="4000" b="1" dirty="0" smtClean="0">
              <a:solidFill>
                <a:prstClr val="black"/>
              </a:solidFill>
              <a:latin typeface="楷体" panose="02010609060101010101" pitchFamily="49" charset="-122"/>
              <a:ea typeface="楷体" panose="02010609060101010101" pitchFamily="49" charset="-122"/>
            </a:endParaRPr>
          </a:p>
        </p:txBody>
      </p:sp>
      <p:sp>
        <p:nvSpPr>
          <p:cNvPr id="19" name="Rectangle 12"/>
          <p:cNvSpPr>
            <a:spLocks noChangeArrowheads="1"/>
          </p:cNvSpPr>
          <p:nvPr/>
        </p:nvSpPr>
        <p:spPr bwMode="auto">
          <a:xfrm>
            <a:off x="7232494" y="1418724"/>
            <a:ext cx="755651"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zh-CN" sz="4000" b="1">
                <a:ea typeface="宋体" panose="02010600030101010101" pitchFamily="2" charset="-122"/>
                <a:sym typeface="+mn-ea"/>
              </a:rPr>
              <a:t>责</a:t>
            </a:r>
            <a:endParaRPr lang="zh-CN" altLang="en-US" sz="4000" b="1" dirty="0" smtClean="0">
              <a:solidFill>
                <a:prstClr val="black"/>
              </a:solidFill>
              <a:latin typeface="楷体" panose="02010609060101010101" pitchFamily="49" charset="-122"/>
              <a:ea typeface="楷体" panose="02010609060101010101" pitchFamily="49" charset="-122"/>
            </a:endParaRPr>
          </a:p>
        </p:txBody>
      </p:sp>
      <p:sp>
        <p:nvSpPr>
          <p:cNvPr id="17" name="文本框 16"/>
          <p:cNvSpPr txBox="1"/>
          <p:nvPr/>
        </p:nvSpPr>
        <p:spPr>
          <a:xfrm>
            <a:off x="8293735" y="1302385"/>
            <a:ext cx="360680" cy="706755"/>
          </a:xfrm>
          <a:prstGeom prst="rect">
            <a:avLst/>
          </a:prstGeom>
          <a:noFill/>
        </p:spPr>
        <p:txBody>
          <a:bodyPr wrap="square" rtlCol="0" anchor="t">
            <a:spAutoFit/>
          </a:bodyPr>
          <a:lstStyle/>
          <a:p>
            <a:r>
              <a:rPr lang="zh-CN" sz="4000" b="1">
                <a:ea typeface="宋体" panose="02010600030101010101" pitchFamily="2" charset="-122"/>
                <a:sym typeface="+mn-ea"/>
              </a:rPr>
              <a:t>艺</a:t>
            </a:r>
            <a:endParaRPr lang="zh-CN" sz="4000" b="1">
              <a:ea typeface="宋体" panose="02010600030101010101" pitchFamily="2" charset="-122"/>
            </a:endParaRPr>
          </a:p>
        </p:txBody>
      </p:sp>
      <p:grpSp>
        <p:nvGrpSpPr>
          <p:cNvPr id="20" name="组合 19"/>
          <p:cNvGrpSpPr/>
          <p:nvPr/>
        </p:nvGrpSpPr>
        <p:grpSpPr>
          <a:xfrm>
            <a:off x="3434483" y="71889"/>
            <a:ext cx="456833" cy="456366"/>
            <a:chOff x="631825" y="5181600"/>
            <a:chExt cx="1554163" cy="1552575"/>
          </a:xfrm>
        </p:grpSpPr>
        <p:sp>
          <p:nvSpPr>
            <p:cNvPr id="21" name="Oval 10"/>
            <p:cNvSpPr>
              <a:spLocks noChangeArrowheads="1"/>
            </p:cNvSpPr>
            <p:nvPr/>
          </p:nvSpPr>
          <p:spPr bwMode="auto">
            <a:xfrm>
              <a:off x="631825" y="5181600"/>
              <a:ext cx="1554163" cy="1552575"/>
            </a:xfrm>
            <a:prstGeom prst="ellipse">
              <a:avLst/>
            </a:prstGeom>
            <a:solidFill>
              <a:srgbClr val="FFC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prstClr val="black"/>
                </a:solidFill>
              </a:endParaRPr>
            </a:p>
          </p:txBody>
        </p:sp>
        <p:sp>
          <p:nvSpPr>
            <p:cNvPr id="22" name="Freeform 11"/>
            <p:cNvSpPr/>
            <p:nvPr/>
          </p:nvSpPr>
          <p:spPr bwMode="auto">
            <a:xfrm>
              <a:off x="1468438" y="5353050"/>
              <a:ext cx="34925" cy="87313"/>
            </a:xfrm>
            <a:custGeom>
              <a:avLst/>
              <a:gdLst>
                <a:gd name="T0" fmla="*/ 4 w 12"/>
                <a:gd name="T1" fmla="*/ 30 h 31"/>
                <a:gd name="T2" fmla="*/ 12 w 12"/>
                <a:gd name="T3" fmla="*/ 3 h 31"/>
                <a:gd name="T4" fmla="*/ 11 w 12"/>
                <a:gd name="T5" fmla="*/ 0 h 31"/>
                <a:gd name="T6" fmla="*/ 0 w 12"/>
                <a:gd name="T7" fmla="*/ 31 h 31"/>
                <a:gd name="T8" fmla="*/ 4 w 12"/>
                <a:gd name="T9" fmla="*/ 30 h 31"/>
              </a:gdLst>
              <a:ahLst/>
              <a:cxnLst>
                <a:cxn ang="0">
                  <a:pos x="T0" y="T1"/>
                </a:cxn>
                <a:cxn ang="0">
                  <a:pos x="T2" y="T3"/>
                </a:cxn>
                <a:cxn ang="0">
                  <a:pos x="T4" y="T5"/>
                </a:cxn>
                <a:cxn ang="0">
                  <a:pos x="T6" y="T7"/>
                </a:cxn>
                <a:cxn ang="0">
                  <a:pos x="T8" y="T9"/>
                </a:cxn>
              </a:cxnLst>
              <a:rect l="0" t="0" r="r" b="b"/>
              <a:pathLst>
                <a:path w="12" h="31">
                  <a:moveTo>
                    <a:pt x="4" y="30"/>
                  </a:moveTo>
                  <a:cubicBezTo>
                    <a:pt x="4" y="20"/>
                    <a:pt x="7" y="7"/>
                    <a:pt x="12" y="3"/>
                  </a:cubicBezTo>
                  <a:cubicBezTo>
                    <a:pt x="11" y="0"/>
                    <a:pt x="11" y="0"/>
                    <a:pt x="11" y="0"/>
                  </a:cubicBezTo>
                  <a:cubicBezTo>
                    <a:pt x="2" y="6"/>
                    <a:pt x="0" y="21"/>
                    <a:pt x="0" y="31"/>
                  </a:cubicBezTo>
                  <a:lnTo>
                    <a:pt x="4" y="30"/>
                  </a:lnTo>
                  <a:close/>
                </a:path>
              </a:pathLst>
            </a:custGeom>
            <a:solidFill>
              <a:srgbClr val="4F2E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prstClr val="black"/>
                </a:solidFill>
              </a:endParaRPr>
            </a:p>
          </p:txBody>
        </p:sp>
        <p:sp>
          <p:nvSpPr>
            <p:cNvPr id="23" name="Freeform 12"/>
            <p:cNvSpPr/>
            <p:nvPr/>
          </p:nvSpPr>
          <p:spPr bwMode="auto">
            <a:xfrm>
              <a:off x="1471613" y="5410200"/>
              <a:ext cx="204788" cy="358775"/>
            </a:xfrm>
            <a:custGeom>
              <a:avLst/>
              <a:gdLst>
                <a:gd name="T0" fmla="*/ 0 w 72"/>
                <a:gd name="T1" fmla="*/ 119 h 126"/>
                <a:gd name="T2" fmla="*/ 66 w 72"/>
                <a:gd name="T3" fmla="*/ 67 h 126"/>
                <a:gd name="T4" fmla="*/ 45 w 72"/>
                <a:gd name="T5" fmla="*/ 7 h 126"/>
                <a:gd name="T6" fmla="*/ 1 w 72"/>
                <a:gd name="T7" fmla="*/ 9 h 126"/>
                <a:gd name="T8" fmla="*/ 0 w 72"/>
                <a:gd name="T9" fmla="*/ 119 h 126"/>
              </a:gdLst>
              <a:ahLst/>
              <a:cxnLst>
                <a:cxn ang="0">
                  <a:pos x="T0" y="T1"/>
                </a:cxn>
                <a:cxn ang="0">
                  <a:pos x="T2" y="T3"/>
                </a:cxn>
                <a:cxn ang="0">
                  <a:pos x="T4" y="T5"/>
                </a:cxn>
                <a:cxn ang="0">
                  <a:pos x="T6" y="T7"/>
                </a:cxn>
                <a:cxn ang="0">
                  <a:pos x="T8" y="T9"/>
                </a:cxn>
              </a:cxnLst>
              <a:rect l="0" t="0" r="r" b="b"/>
              <a:pathLst>
                <a:path w="72" h="126">
                  <a:moveTo>
                    <a:pt x="0" y="119"/>
                  </a:moveTo>
                  <a:cubicBezTo>
                    <a:pt x="29" y="126"/>
                    <a:pt x="60" y="101"/>
                    <a:pt x="66" y="67"/>
                  </a:cubicBezTo>
                  <a:cubicBezTo>
                    <a:pt x="72" y="33"/>
                    <a:pt x="61" y="15"/>
                    <a:pt x="45" y="7"/>
                  </a:cubicBezTo>
                  <a:cubicBezTo>
                    <a:pt x="31" y="0"/>
                    <a:pt x="3" y="11"/>
                    <a:pt x="1" y="9"/>
                  </a:cubicBezTo>
                  <a:lnTo>
                    <a:pt x="0" y="119"/>
                  </a:lnTo>
                  <a:close/>
                </a:path>
              </a:pathLst>
            </a:custGeom>
            <a:solidFill>
              <a:srgbClr val="C90D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prstClr val="black"/>
                </a:solidFill>
              </a:endParaRPr>
            </a:p>
          </p:txBody>
        </p:sp>
        <p:sp>
          <p:nvSpPr>
            <p:cNvPr id="24" name="Freeform 13"/>
            <p:cNvSpPr/>
            <p:nvPr/>
          </p:nvSpPr>
          <p:spPr bwMode="auto">
            <a:xfrm>
              <a:off x="1274763" y="5410200"/>
              <a:ext cx="200025" cy="355600"/>
            </a:xfrm>
            <a:custGeom>
              <a:avLst/>
              <a:gdLst>
                <a:gd name="T0" fmla="*/ 70 w 70"/>
                <a:gd name="T1" fmla="*/ 9 h 125"/>
                <a:gd name="T2" fmla="*/ 26 w 70"/>
                <a:gd name="T3" fmla="*/ 8 h 125"/>
                <a:gd name="T4" fmla="*/ 8 w 70"/>
                <a:gd name="T5" fmla="*/ 69 h 125"/>
                <a:gd name="T6" fmla="*/ 69 w 70"/>
                <a:gd name="T7" fmla="*/ 119 h 125"/>
                <a:gd name="T8" fmla="*/ 70 w 70"/>
                <a:gd name="T9" fmla="*/ 9 h 125"/>
              </a:gdLst>
              <a:ahLst/>
              <a:cxnLst>
                <a:cxn ang="0">
                  <a:pos x="T0" y="T1"/>
                </a:cxn>
                <a:cxn ang="0">
                  <a:pos x="T2" y="T3"/>
                </a:cxn>
                <a:cxn ang="0">
                  <a:pos x="T4" y="T5"/>
                </a:cxn>
                <a:cxn ang="0">
                  <a:pos x="T6" y="T7"/>
                </a:cxn>
                <a:cxn ang="0">
                  <a:pos x="T8" y="T9"/>
                </a:cxn>
              </a:cxnLst>
              <a:rect l="0" t="0" r="r" b="b"/>
              <a:pathLst>
                <a:path w="70" h="125">
                  <a:moveTo>
                    <a:pt x="70" y="9"/>
                  </a:moveTo>
                  <a:cubicBezTo>
                    <a:pt x="68" y="11"/>
                    <a:pt x="40" y="0"/>
                    <a:pt x="26" y="8"/>
                  </a:cubicBezTo>
                  <a:cubicBezTo>
                    <a:pt x="11" y="17"/>
                    <a:pt x="0" y="35"/>
                    <a:pt x="8" y="69"/>
                  </a:cubicBezTo>
                  <a:cubicBezTo>
                    <a:pt x="16" y="103"/>
                    <a:pt x="38" y="125"/>
                    <a:pt x="69" y="119"/>
                  </a:cubicBezTo>
                  <a:lnTo>
                    <a:pt x="70" y="9"/>
                  </a:lnTo>
                  <a:close/>
                </a:path>
              </a:pathLst>
            </a:custGeom>
            <a:solidFill>
              <a:srgbClr val="DB19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prstClr val="black"/>
                </a:solidFill>
              </a:endParaRPr>
            </a:p>
          </p:txBody>
        </p:sp>
        <p:sp>
          <p:nvSpPr>
            <p:cNvPr id="25" name="Freeform 14"/>
            <p:cNvSpPr/>
            <p:nvPr/>
          </p:nvSpPr>
          <p:spPr bwMode="auto">
            <a:xfrm>
              <a:off x="1374775" y="5313363"/>
              <a:ext cx="125413" cy="53975"/>
            </a:xfrm>
            <a:custGeom>
              <a:avLst/>
              <a:gdLst>
                <a:gd name="T0" fmla="*/ 44 w 44"/>
                <a:gd name="T1" fmla="*/ 19 h 19"/>
                <a:gd name="T2" fmla="*/ 27 w 44"/>
                <a:gd name="T3" fmla="*/ 4 h 19"/>
                <a:gd name="T4" fmla="*/ 0 w 44"/>
                <a:gd name="T5" fmla="*/ 1 h 19"/>
                <a:gd name="T6" fmla="*/ 0 w 44"/>
                <a:gd name="T7" fmla="*/ 2 h 19"/>
                <a:gd name="T8" fmla="*/ 44 w 44"/>
                <a:gd name="T9" fmla="*/ 19 h 19"/>
              </a:gdLst>
              <a:ahLst/>
              <a:cxnLst>
                <a:cxn ang="0">
                  <a:pos x="T0" y="T1"/>
                </a:cxn>
                <a:cxn ang="0">
                  <a:pos x="T2" y="T3"/>
                </a:cxn>
                <a:cxn ang="0">
                  <a:pos x="T4" y="T5"/>
                </a:cxn>
                <a:cxn ang="0">
                  <a:pos x="T6" y="T7"/>
                </a:cxn>
                <a:cxn ang="0">
                  <a:pos x="T8" y="T9"/>
                </a:cxn>
              </a:cxnLst>
              <a:rect l="0" t="0" r="r" b="b"/>
              <a:pathLst>
                <a:path w="44" h="19">
                  <a:moveTo>
                    <a:pt x="44" y="19"/>
                  </a:moveTo>
                  <a:cubicBezTo>
                    <a:pt x="44" y="19"/>
                    <a:pt x="40" y="9"/>
                    <a:pt x="27" y="4"/>
                  </a:cubicBezTo>
                  <a:cubicBezTo>
                    <a:pt x="15" y="0"/>
                    <a:pt x="0" y="1"/>
                    <a:pt x="0" y="1"/>
                  </a:cubicBezTo>
                  <a:cubicBezTo>
                    <a:pt x="0" y="1"/>
                    <a:pt x="0" y="2"/>
                    <a:pt x="0" y="2"/>
                  </a:cubicBezTo>
                  <a:cubicBezTo>
                    <a:pt x="12" y="10"/>
                    <a:pt x="28" y="14"/>
                    <a:pt x="44" y="19"/>
                  </a:cubicBezTo>
                  <a:close/>
                </a:path>
              </a:pathLst>
            </a:custGeom>
            <a:solidFill>
              <a:srgbClr val="12873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prstClr val="black"/>
                </a:solidFill>
              </a:endParaRPr>
            </a:p>
          </p:txBody>
        </p:sp>
        <p:sp>
          <p:nvSpPr>
            <p:cNvPr id="26" name="Freeform 15"/>
            <p:cNvSpPr/>
            <p:nvPr/>
          </p:nvSpPr>
          <p:spPr bwMode="auto">
            <a:xfrm>
              <a:off x="1374775" y="5318125"/>
              <a:ext cx="125413" cy="103188"/>
            </a:xfrm>
            <a:custGeom>
              <a:avLst/>
              <a:gdLst>
                <a:gd name="T0" fmla="*/ 0 w 44"/>
                <a:gd name="T1" fmla="*/ 0 h 36"/>
                <a:gd name="T2" fmla="*/ 6 w 44"/>
                <a:gd name="T3" fmla="*/ 12 h 36"/>
                <a:gd name="T4" fmla="*/ 44 w 44"/>
                <a:gd name="T5" fmla="*/ 17 h 36"/>
                <a:gd name="T6" fmla="*/ 0 w 44"/>
                <a:gd name="T7" fmla="*/ 0 h 36"/>
              </a:gdLst>
              <a:ahLst/>
              <a:cxnLst>
                <a:cxn ang="0">
                  <a:pos x="T0" y="T1"/>
                </a:cxn>
                <a:cxn ang="0">
                  <a:pos x="T2" y="T3"/>
                </a:cxn>
                <a:cxn ang="0">
                  <a:pos x="T4" y="T5"/>
                </a:cxn>
                <a:cxn ang="0">
                  <a:pos x="T6" y="T7"/>
                </a:cxn>
              </a:cxnLst>
              <a:rect l="0" t="0" r="r" b="b"/>
              <a:pathLst>
                <a:path w="44" h="36">
                  <a:moveTo>
                    <a:pt x="0" y="0"/>
                  </a:moveTo>
                  <a:cubicBezTo>
                    <a:pt x="0" y="2"/>
                    <a:pt x="2" y="7"/>
                    <a:pt x="6" y="12"/>
                  </a:cubicBezTo>
                  <a:cubicBezTo>
                    <a:pt x="30" y="36"/>
                    <a:pt x="43" y="18"/>
                    <a:pt x="44" y="17"/>
                  </a:cubicBezTo>
                  <a:cubicBezTo>
                    <a:pt x="28" y="12"/>
                    <a:pt x="12" y="8"/>
                    <a:pt x="0" y="0"/>
                  </a:cubicBezTo>
                  <a:close/>
                </a:path>
              </a:pathLst>
            </a:custGeom>
            <a:solidFill>
              <a:srgbClr val="0E77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prstClr val="black"/>
                </a:solidFill>
              </a:endParaRPr>
            </a:p>
          </p:txBody>
        </p:sp>
        <p:sp>
          <p:nvSpPr>
            <p:cNvPr id="27" name="Rectangle 16"/>
            <p:cNvSpPr>
              <a:spLocks noChangeArrowheads="1"/>
            </p:cNvSpPr>
            <p:nvPr/>
          </p:nvSpPr>
          <p:spPr bwMode="auto">
            <a:xfrm>
              <a:off x="908050" y="6238875"/>
              <a:ext cx="904875" cy="227013"/>
            </a:xfrm>
            <a:prstGeom prst="rect">
              <a:avLst/>
            </a:prstGeom>
            <a:solidFill>
              <a:srgbClr val="FF1D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28" name="Rectangle 17"/>
            <p:cNvSpPr>
              <a:spLocks noChangeArrowheads="1"/>
            </p:cNvSpPr>
            <p:nvPr/>
          </p:nvSpPr>
          <p:spPr bwMode="auto">
            <a:xfrm>
              <a:off x="1681163" y="6238875"/>
              <a:ext cx="17463" cy="227013"/>
            </a:xfrm>
            <a:prstGeom prst="rect">
              <a:avLst/>
            </a:prstGeom>
            <a:solidFill>
              <a:srgbClr val="BE1E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29" name="Rectangle 18"/>
            <p:cNvSpPr>
              <a:spLocks noChangeArrowheads="1"/>
            </p:cNvSpPr>
            <p:nvPr/>
          </p:nvSpPr>
          <p:spPr bwMode="auto">
            <a:xfrm>
              <a:off x="1651000" y="6238875"/>
              <a:ext cx="17463" cy="227013"/>
            </a:xfrm>
            <a:prstGeom prst="rect">
              <a:avLst/>
            </a:prstGeom>
            <a:solidFill>
              <a:srgbClr val="BE1E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30" name="Rectangle 19"/>
            <p:cNvSpPr>
              <a:spLocks noChangeArrowheads="1"/>
            </p:cNvSpPr>
            <p:nvPr/>
          </p:nvSpPr>
          <p:spPr bwMode="auto">
            <a:xfrm>
              <a:off x="1612900" y="6238875"/>
              <a:ext cx="17463" cy="227013"/>
            </a:xfrm>
            <a:prstGeom prst="rect">
              <a:avLst/>
            </a:prstGeom>
            <a:solidFill>
              <a:srgbClr val="BE1E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31" name="Rectangle 20"/>
            <p:cNvSpPr>
              <a:spLocks noChangeArrowheads="1"/>
            </p:cNvSpPr>
            <p:nvPr/>
          </p:nvSpPr>
          <p:spPr bwMode="auto">
            <a:xfrm>
              <a:off x="1030288" y="5924550"/>
              <a:ext cx="474663" cy="171450"/>
            </a:xfrm>
            <a:prstGeom prst="rect">
              <a:avLst/>
            </a:prstGeom>
            <a:solidFill>
              <a:srgbClr val="F9EEE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32" name="Rectangle 21"/>
            <p:cNvSpPr>
              <a:spLocks noChangeArrowheads="1"/>
            </p:cNvSpPr>
            <p:nvPr/>
          </p:nvSpPr>
          <p:spPr bwMode="auto">
            <a:xfrm>
              <a:off x="1030288" y="5924550"/>
              <a:ext cx="474663"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33" name="Rectangle 22"/>
            <p:cNvSpPr>
              <a:spLocks noChangeArrowheads="1"/>
            </p:cNvSpPr>
            <p:nvPr/>
          </p:nvSpPr>
          <p:spPr bwMode="auto">
            <a:xfrm>
              <a:off x="1030288" y="6002338"/>
              <a:ext cx="474663" cy="4763"/>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34" name="Rectangle 23"/>
            <p:cNvSpPr>
              <a:spLocks noChangeArrowheads="1"/>
            </p:cNvSpPr>
            <p:nvPr/>
          </p:nvSpPr>
          <p:spPr bwMode="auto">
            <a:xfrm>
              <a:off x="1030288" y="6002338"/>
              <a:ext cx="474663" cy="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35" name="Rectangle 24"/>
            <p:cNvSpPr>
              <a:spLocks noChangeArrowheads="1"/>
            </p:cNvSpPr>
            <p:nvPr/>
          </p:nvSpPr>
          <p:spPr bwMode="auto">
            <a:xfrm>
              <a:off x="1030288" y="6049963"/>
              <a:ext cx="474663" cy="6350"/>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36" name="Rectangle 25"/>
            <p:cNvSpPr>
              <a:spLocks noChangeArrowheads="1"/>
            </p:cNvSpPr>
            <p:nvPr/>
          </p:nvSpPr>
          <p:spPr bwMode="auto">
            <a:xfrm>
              <a:off x="1030288" y="6049963"/>
              <a:ext cx="474663" cy="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37" name="Rectangle 26"/>
            <p:cNvSpPr>
              <a:spLocks noChangeArrowheads="1"/>
            </p:cNvSpPr>
            <p:nvPr/>
          </p:nvSpPr>
          <p:spPr bwMode="auto">
            <a:xfrm>
              <a:off x="1030288" y="6034088"/>
              <a:ext cx="474663" cy="1588"/>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38" name="Rectangle 27"/>
            <p:cNvSpPr>
              <a:spLocks noChangeArrowheads="1"/>
            </p:cNvSpPr>
            <p:nvPr/>
          </p:nvSpPr>
          <p:spPr bwMode="auto">
            <a:xfrm>
              <a:off x="1030288" y="6034088"/>
              <a:ext cx="474663"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39" name="Rectangle 28"/>
            <p:cNvSpPr>
              <a:spLocks noChangeArrowheads="1"/>
            </p:cNvSpPr>
            <p:nvPr/>
          </p:nvSpPr>
          <p:spPr bwMode="auto">
            <a:xfrm>
              <a:off x="1030288" y="5984875"/>
              <a:ext cx="474663" cy="3175"/>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40" name="Rectangle 29"/>
            <p:cNvSpPr>
              <a:spLocks noChangeArrowheads="1"/>
            </p:cNvSpPr>
            <p:nvPr/>
          </p:nvSpPr>
          <p:spPr bwMode="auto">
            <a:xfrm>
              <a:off x="1030288" y="5984875"/>
              <a:ext cx="474663"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41" name="Rectangle 30"/>
            <p:cNvSpPr>
              <a:spLocks noChangeArrowheads="1"/>
            </p:cNvSpPr>
            <p:nvPr/>
          </p:nvSpPr>
          <p:spPr bwMode="auto">
            <a:xfrm>
              <a:off x="1030288" y="5937250"/>
              <a:ext cx="474663" cy="1588"/>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42" name="Rectangle 31"/>
            <p:cNvSpPr>
              <a:spLocks noChangeArrowheads="1"/>
            </p:cNvSpPr>
            <p:nvPr/>
          </p:nvSpPr>
          <p:spPr bwMode="auto">
            <a:xfrm>
              <a:off x="1030288" y="5937250"/>
              <a:ext cx="474663"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43" name="Rectangle 32"/>
            <p:cNvSpPr>
              <a:spLocks noChangeArrowheads="1"/>
            </p:cNvSpPr>
            <p:nvPr/>
          </p:nvSpPr>
          <p:spPr bwMode="auto">
            <a:xfrm>
              <a:off x="1030288" y="6084888"/>
              <a:ext cx="474663" cy="3175"/>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44" name="Rectangle 33"/>
            <p:cNvSpPr>
              <a:spLocks noChangeArrowheads="1"/>
            </p:cNvSpPr>
            <p:nvPr/>
          </p:nvSpPr>
          <p:spPr bwMode="auto">
            <a:xfrm>
              <a:off x="1030288" y="6084888"/>
              <a:ext cx="474663"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45" name="Rectangle 34"/>
            <p:cNvSpPr>
              <a:spLocks noChangeArrowheads="1"/>
            </p:cNvSpPr>
            <p:nvPr/>
          </p:nvSpPr>
          <p:spPr bwMode="auto">
            <a:xfrm>
              <a:off x="1030288" y="5951538"/>
              <a:ext cx="474663" cy="1588"/>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46" name="Rectangle 35"/>
            <p:cNvSpPr>
              <a:spLocks noChangeArrowheads="1"/>
            </p:cNvSpPr>
            <p:nvPr/>
          </p:nvSpPr>
          <p:spPr bwMode="auto">
            <a:xfrm>
              <a:off x="1030288" y="5951538"/>
              <a:ext cx="474663"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47" name="Rectangle 36"/>
            <p:cNvSpPr>
              <a:spLocks noChangeArrowheads="1"/>
            </p:cNvSpPr>
            <p:nvPr/>
          </p:nvSpPr>
          <p:spPr bwMode="auto">
            <a:xfrm>
              <a:off x="879475" y="6118225"/>
              <a:ext cx="1058863" cy="120650"/>
            </a:xfrm>
            <a:prstGeom prst="rect">
              <a:avLst/>
            </a:prstGeom>
            <a:solidFill>
              <a:srgbClr val="14B6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48" name="Rectangle 37"/>
            <p:cNvSpPr>
              <a:spLocks noChangeArrowheads="1"/>
            </p:cNvSpPr>
            <p:nvPr/>
          </p:nvSpPr>
          <p:spPr bwMode="auto">
            <a:xfrm>
              <a:off x="1835150" y="6118225"/>
              <a:ext cx="28575" cy="120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49" name="Rectangle 38"/>
            <p:cNvSpPr>
              <a:spLocks noChangeArrowheads="1"/>
            </p:cNvSpPr>
            <p:nvPr/>
          </p:nvSpPr>
          <p:spPr bwMode="auto">
            <a:xfrm>
              <a:off x="1101725" y="5751513"/>
              <a:ext cx="588963" cy="150813"/>
            </a:xfrm>
            <a:prstGeom prst="rect">
              <a:avLst/>
            </a:prstGeom>
            <a:solidFill>
              <a:srgbClr val="2B537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50" name="Rectangle 39"/>
            <p:cNvSpPr>
              <a:spLocks noChangeArrowheads="1"/>
            </p:cNvSpPr>
            <p:nvPr/>
          </p:nvSpPr>
          <p:spPr bwMode="auto">
            <a:xfrm>
              <a:off x="1633538" y="5751513"/>
              <a:ext cx="14288" cy="150813"/>
            </a:xfrm>
            <a:prstGeom prst="rect">
              <a:avLst/>
            </a:prstGeom>
            <a:solidFill>
              <a:srgbClr val="14B6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prstClr val="black"/>
                </a:solidFill>
              </a:endParaRPr>
            </a:p>
          </p:txBody>
        </p:sp>
        <p:sp>
          <p:nvSpPr>
            <p:cNvPr id="51" name="Freeform 40"/>
            <p:cNvSpPr/>
            <p:nvPr/>
          </p:nvSpPr>
          <p:spPr bwMode="auto">
            <a:xfrm>
              <a:off x="1012825" y="5902325"/>
              <a:ext cx="530225" cy="215900"/>
            </a:xfrm>
            <a:custGeom>
              <a:avLst/>
              <a:gdLst>
                <a:gd name="T0" fmla="*/ 186 w 186"/>
                <a:gd name="T1" fmla="*/ 38 h 76"/>
                <a:gd name="T2" fmla="*/ 183 w 186"/>
                <a:gd name="T3" fmla="*/ 0 h 76"/>
                <a:gd name="T4" fmla="*/ 183 w 186"/>
                <a:gd name="T5" fmla="*/ 0 h 76"/>
                <a:gd name="T6" fmla="*/ 182 w 186"/>
                <a:gd name="T7" fmla="*/ 0 h 76"/>
                <a:gd name="T8" fmla="*/ 182 w 186"/>
                <a:gd name="T9" fmla="*/ 0 h 76"/>
                <a:gd name="T10" fmla="*/ 182 w 186"/>
                <a:gd name="T11" fmla="*/ 0 h 76"/>
                <a:gd name="T12" fmla="*/ 0 w 186"/>
                <a:gd name="T13" fmla="*/ 0 h 76"/>
                <a:gd name="T14" fmla="*/ 0 w 186"/>
                <a:gd name="T15" fmla="*/ 8 h 76"/>
                <a:gd name="T16" fmla="*/ 173 w 186"/>
                <a:gd name="T17" fmla="*/ 8 h 76"/>
                <a:gd name="T18" fmla="*/ 173 w 186"/>
                <a:gd name="T19" fmla="*/ 68 h 76"/>
                <a:gd name="T20" fmla="*/ 0 w 186"/>
                <a:gd name="T21" fmla="*/ 68 h 76"/>
                <a:gd name="T22" fmla="*/ 0 w 186"/>
                <a:gd name="T23" fmla="*/ 76 h 76"/>
                <a:gd name="T24" fmla="*/ 183 w 186"/>
                <a:gd name="T25" fmla="*/ 76 h 76"/>
                <a:gd name="T26" fmla="*/ 183 w 186"/>
                <a:gd name="T27" fmla="*/ 76 h 76"/>
                <a:gd name="T28" fmla="*/ 186 w 186"/>
                <a:gd name="T29"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6" h="76">
                  <a:moveTo>
                    <a:pt x="186" y="38"/>
                  </a:moveTo>
                  <a:cubicBezTo>
                    <a:pt x="186" y="19"/>
                    <a:pt x="184" y="3"/>
                    <a:pt x="183" y="0"/>
                  </a:cubicBezTo>
                  <a:cubicBezTo>
                    <a:pt x="183" y="0"/>
                    <a:pt x="183" y="0"/>
                    <a:pt x="183" y="0"/>
                  </a:cubicBezTo>
                  <a:cubicBezTo>
                    <a:pt x="182" y="0"/>
                    <a:pt x="182" y="0"/>
                    <a:pt x="182" y="0"/>
                  </a:cubicBezTo>
                  <a:cubicBezTo>
                    <a:pt x="182" y="0"/>
                    <a:pt x="182" y="0"/>
                    <a:pt x="182" y="0"/>
                  </a:cubicBezTo>
                  <a:cubicBezTo>
                    <a:pt x="182" y="0"/>
                    <a:pt x="182" y="0"/>
                    <a:pt x="182" y="0"/>
                  </a:cubicBezTo>
                  <a:cubicBezTo>
                    <a:pt x="0" y="0"/>
                    <a:pt x="0" y="0"/>
                    <a:pt x="0" y="0"/>
                  </a:cubicBezTo>
                  <a:cubicBezTo>
                    <a:pt x="0" y="8"/>
                    <a:pt x="0" y="8"/>
                    <a:pt x="0" y="8"/>
                  </a:cubicBezTo>
                  <a:cubicBezTo>
                    <a:pt x="173" y="8"/>
                    <a:pt x="173" y="8"/>
                    <a:pt x="173" y="8"/>
                  </a:cubicBezTo>
                  <a:cubicBezTo>
                    <a:pt x="173" y="68"/>
                    <a:pt x="173" y="68"/>
                    <a:pt x="173" y="68"/>
                  </a:cubicBezTo>
                  <a:cubicBezTo>
                    <a:pt x="0" y="68"/>
                    <a:pt x="0" y="68"/>
                    <a:pt x="0" y="68"/>
                  </a:cubicBezTo>
                  <a:cubicBezTo>
                    <a:pt x="0" y="76"/>
                    <a:pt x="0" y="76"/>
                    <a:pt x="0" y="76"/>
                  </a:cubicBezTo>
                  <a:cubicBezTo>
                    <a:pt x="183" y="76"/>
                    <a:pt x="183" y="76"/>
                    <a:pt x="183" y="76"/>
                  </a:cubicBezTo>
                  <a:cubicBezTo>
                    <a:pt x="183" y="76"/>
                    <a:pt x="183" y="76"/>
                    <a:pt x="183" y="76"/>
                  </a:cubicBezTo>
                  <a:cubicBezTo>
                    <a:pt x="184" y="73"/>
                    <a:pt x="186" y="57"/>
                    <a:pt x="186" y="38"/>
                  </a:cubicBezTo>
                  <a:close/>
                </a:path>
              </a:pathLst>
            </a:custGeom>
            <a:solidFill>
              <a:srgbClr val="5D9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prstClr val="black"/>
                </a:solidFill>
              </a:endParaRPr>
            </a:p>
          </p:txBody>
        </p:sp>
        <p:sp>
          <p:nvSpPr>
            <p:cNvPr id="52" name="Freeform 41"/>
            <p:cNvSpPr/>
            <p:nvPr/>
          </p:nvSpPr>
          <p:spPr bwMode="auto">
            <a:xfrm>
              <a:off x="1425575" y="6034088"/>
              <a:ext cx="42863" cy="122238"/>
            </a:xfrm>
            <a:custGeom>
              <a:avLst/>
              <a:gdLst>
                <a:gd name="T0" fmla="*/ 0 w 27"/>
                <a:gd name="T1" fmla="*/ 0 h 77"/>
                <a:gd name="T2" fmla="*/ 0 w 27"/>
                <a:gd name="T3" fmla="*/ 77 h 77"/>
                <a:gd name="T4" fmla="*/ 13 w 27"/>
                <a:gd name="T5" fmla="*/ 64 h 77"/>
                <a:gd name="T6" fmla="*/ 27 w 27"/>
                <a:gd name="T7" fmla="*/ 77 h 77"/>
                <a:gd name="T8" fmla="*/ 27 w 27"/>
                <a:gd name="T9" fmla="*/ 0 h 77"/>
                <a:gd name="T10" fmla="*/ 0 w 27"/>
                <a:gd name="T11" fmla="*/ 0 h 77"/>
              </a:gdLst>
              <a:ahLst/>
              <a:cxnLst>
                <a:cxn ang="0">
                  <a:pos x="T0" y="T1"/>
                </a:cxn>
                <a:cxn ang="0">
                  <a:pos x="T2" y="T3"/>
                </a:cxn>
                <a:cxn ang="0">
                  <a:pos x="T4" y="T5"/>
                </a:cxn>
                <a:cxn ang="0">
                  <a:pos x="T6" y="T7"/>
                </a:cxn>
                <a:cxn ang="0">
                  <a:pos x="T8" y="T9"/>
                </a:cxn>
                <a:cxn ang="0">
                  <a:pos x="T10" y="T11"/>
                </a:cxn>
              </a:cxnLst>
              <a:rect l="0" t="0" r="r" b="b"/>
              <a:pathLst>
                <a:path w="27" h="77">
                  <a:moveTo>
                    <a:pt x="0" y="0"/>
                  </a:moveTo>
                  <a:lnTo>
                    <a:pt x="0" y="77"/>
                  </a:lnTo>
                  <a:lnTo>
                    <a:pt x="13" y="64"/>
                  </a:lnTo>
                  <a:lnTo>
                    <a:pt x="27" y="77"/>
                  </a:lnTo>
                  <a:lnTo>
                    <a:pt x="27" y="0"/>
                  </a:lnTo>
                  <a:lnTo>
                    <a:pt x="0" y="0"/>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prstClr val="black"/>
                </a:solidFill>
              </a:endParaRPr>
            </a:p>
          </p:txBody>
        </p:sp>
      </p:grpSp>
      <p:sp>
        <p:nvSpPr>
          <p:cNvPr id="53" name="TextBox 11"/>
          <p:cNvSpPr txBox="1">
            <a:spLocks noChangeArrowheads="1"/>
          </p:cNvSpPr>
          <p:nvPr/>
        </p:nvSpPr>
        <p:spPr bwMode="auto">
          <a:xfrm>
            <a:off x="3923928" y="0"/>
            <a:ext cx="1936685" cy="575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defRPr/>
            </a:pPr>
            <a:r>
              <a:rPr lang="zh-CN" altLang="en-US" sz="3300" b="1" dirty="0" smtClean="0">
                <a:latin typeface="楷体" panose="02010609060101010101" pitchFamily="49" charset="-122"/>
                <a:ea typeface="楷体" panose="02010609060101010101" pitchFamily="49" charset="-122"/>
              </a:rPr>
              <a:t>识字游戏</a:t>
            </a:r>
            <a:endParaRPr lang="zh-CN" altLang="en-US" sz="33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2" presetClass="path" presetSubtype="0" accel="50000" decel="50000" fill="hold" nodeType="clickEffect">
                                  <p:stCondLst>
                                    <p:cond delay="0"/>
                                  </p:stCondLst>
                                  <p:childTnLst>
                                    <p:animMotion origin="layout" path="M -4.72222E-6 -0.00031 L 0.12639 -0.00185 " pathEditMode="relative" rAng="0" ptsTypes="AA">
                                      <p:cBhvr>
                                        <p:cTn id="16" dur="2000" fill="hold"/>
                                        <p:tgtEl>
                                          <p:spTgt spid="3"/>
                                        </p:tgtEl>
                                        <p:attrNameLst>
                                          <p:attrName>ppt_x</p:attrName>
                                          <p:attrName>ppt_y</p:attrName>
                                        </p:attrNameLst>
                                      </p:cBhvr>
                                      <p:rCtr x="6319" y="-93"/>
                                    </p:animMotion>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1000" fill="hold"/>
                                        <p:tgtEl>
                                          <p:spTgt spid="11"/>
                                        </p:tgtEl>
                                        <p:attrNameLst>
                                          <p:attrName>ppt_w</p:attrName>
                                        </p:attrNameLst>
                                      </p:cBhvr>
                                      <p:tavLst>
                                        <p:tav tm="0">
                                          <p:val>
                                            <p:fltVal val="0"/>
                                          </p:val>
                                        </p:tav>
                                        <p:tav tm="100000">
                                          <p:val>
                                            <p:strVal val="#ppt_w"/>
                                          </p:val>
                                        </p:tav>
                                      </p:tavLst>
                                    </p:anim>
                                    <p:anim calcmode="lin" valueType="num">
                                      <p:cBhvr>
                                        <p:cTn id="22" dur="1000" fill="hold"/>
                                        <p:tgtEl>
                                          <p:spTgt spid="11"/>
                                        </p:tgtEl>
                                        <p:attrNameLst>
                                          <p:attrName>ppt_h</p:attrName>
                                        </p:attrNameLst>
                                      </p:cBhvr>
                                      <p:tavLst>
                                        <p:tav tm="0">
                                          <p:val>
                                            <p:fltVal val="0"/>
                                          </p:val>
                                        </p:tav>
                                        <p:tav tm="100000">
                                          <p:val>
                                            <p:strVal val="#ppt_h"/>
                                          </p:val>
                                        </p:tav>
                                      </p:tavLst>
                                    </p:anim>
                                    <p:anim calcmode="lin" valueType="num">
                                      <p:cBhvr>
                                        <p:cTn id="23" dur="1000" fill="hold"/>
                                        <p:tgtEl>
                                          <p:spTgt spid="11"/>
                                        </p:tgtEl>
                                        <p:attrNameLst>
                                          <p:attrName>style.rotation</p:attrName>
                                        </p:attrNameLst>
                                      </p:cBhvr>
                                      <p:tavLst>
                                        <p:tav tm="0">
                                          <p:val>
                                            <p:fltVal val="90"/>
                                          </p:val>
                                        </p:tav>
                                        <p:tav tm="100000">
                                          <p:val>
                                            <p:fltVal val="0"/>
                                          </p:val>
                                        </p:tav>
                                      </p:tavLst>
                                    </p:anim>
                                    <p:animEffect transition="in" filter="fade">
                                      <p:cBhvr>
                                        <p:cTn id="24" dur="10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63" presetClass="path" presetSubtype="0" accel="50000" decel="50000" fill="hold" nodeType="clickEffect">
                                  <p:stCondLst>
                                    <p:cond delay="0"/>
                                  </p:stCondLst>
                                  <p:childTnLst>
                                    <p:animMotion origin="layout" path="M 0.12639 -0.00185 L 0.28386 -0.00185 " pathEditMode="relative" rAng="0" ptsTypes="AA">
                                      <p:cBhvr>
                                        <p:cTn id="28" dur="2000" fill="hold"/>
                                        <p:tgtEl>
                                          <p:spTgt spid="3"/>
                                        </p:tgtEl>
                                        <p:attrNameLst>
                                          <p:attrName>ppt_x</p:attrName>
                                          <p:attrName>ppt_y</p:attrName>
                                        </p:attrNameLst>
                                      </p:cBhvr>
                                      <p:rCtr x="7865" y="0"/>
                                    </p:animMotion>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1000" fill="hold"/>
                                        <p:tgtEl>
                                          <p:spTgt spid="9"/>
                                        </p:tgtEl>
                                        <p:attrNameLst>
                                          <p:attrName>ppt_w</p:attrName>
                                        </p:attrNameLst>
                                      </p:cBhvr>
                                      <p:tavLst>
                                        <p:tav tm="0">
                                          <p:val>
                                            <p:fltVal val="0"/>
                                          </p:val>
                                        </p:tav>
                                        <p:tav tm="100000">
                                          <p:val>
                                            <p:strVal val="#ppt_w"/>
                                          </p:val>
                                        </p:tav>
                                      </p:tavLst>
                                    </p:anim>
                                    <p:anim calcmode="lin" valueType="num">
                                      <p:cBhvr>
                                        <p:cTn id="34" dur="1000" fill="hold"/>
                                        <p:tgtEl>
                                          <p:spTgt spid="9"/>
                                        </p:tgtEl>
                                        <p:attrNameLst>
                                          <p:attrName>ppt_h</p:attrName>
                                        </p:attrNameLst>
                                      </p:cBhvr>
                                      <p:tavLst>
                                        <p:tav tm="0">
                                          <p:val>
                                            <p:fltVal val="0"/>
                                          </p:val>
                                        </p:tav>
                                        <p:tav tm="100000">
                                          <p:val>
                                            <p:strVal val="#ppt_h"/>
                                          </p:val>
                                        </p:tav>
                                      </p:tavLst>
                                    </p:anim>
                                    <p:anim calcmode="lin" valueType="num">
                                      <p:cBhvr>
                                        <p:cTn id="35" dur="1000" fill="hold"/>
                                        <p:tgtEl>
                                          <p:spTgt spid="9"/>
                                        </p:tgtEl>
                                        <p:attrNameLst>
                                          <p:attrName>style.rotation</p:attrName>
                                        </p:attrNameLst>
                                      </p:cBhvr>
                                      <p:tavLst>
                                        <p:tav tm="0">
                                          <p:val>
                                            <p:fltVal val="90"/>
                                          </p:val>
                                        </p:tav>
                                        <p:tav tm="100000">
                                          <p:val>
                                            <p:fltVal val="0"/>
                                          </p:val>
                                        </p:tav>
                                      </p:tavLst>
                                    </p:anim>
                                    <p:animEffect transition="in" filter="fade">
                                      <p:cBhvr>
                                        <p:cTn id="36" dur="10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0" presetClass="path" presetSubtype="0" accel="50000" decel="50000" fill="hold" nodeType="clickEffect">
                                  <p:stCondLst>
                                    <p:cond delay="0"/>
                                  </p:stCondLst>
                                  <p:childTnLst>
                                    <p:animMotion origin="layout" path="M 0.295596 -0.001850 C 0.306706 0.005240 0.317996 -0.002160 0.328936 -0.006170 C 0.329626 -0.008330 0.331186 -0.009870 0.331186 -0.012340 C 0.332576 -0.084180 0.329796 -0.066920 0.288306 -0.069380 C 0.284136 -0.072160 0.280846 -0.076470 0.278936 -0.084180 C 0.277886 -0.088190 0.276506 -0.096830 0.276506 -0.096830 C 0.274766 -0.115330 0.273726 -0.133830 0.271636 -0.152020 C 0.271466 -0.153870 0.270256 -0.168360 0.269386 -0.170830 C 0.266776 -0.178850 0.261916 -0.179470 0.257406 -0.181620 C 0.243346 -0.180700 0.231016 -0.186250 0.219386 -0.175150 " pathEditMode="relative" rAng="0" ptsTypes="fffffffffA">
                                      <p:cBhvr>
                                        <p:cTn id="40" dur="2000" fill="hold"/>
                                        <p:tgtEl>
                                          <p:spTgt spid="3"/>
                                        </p:tgtEl>
                                        <p:attrNameLst>
                                          <p:attrName>ppt_x</p:attrName>
                                          <p:attrName>ppt_y</p:attrName>
                                        </p:attrNameLst>
                                      </p:cBhvr>
                                      <p:rCtr x="-20" y="-88"/>
                                    </p:animMotion>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1000" fill="hold"/>
                                        <p:tgtEl>
                                          <p:spTgt spid="10"/>
                                        </p:tgtEl>
                                        <p:attrNameLst>
                                          <p:attrName>ppt_w</p:attrName>
                                        </p:attrNameLst>
                                      </p:cBhvr>
                                      <p:tavLst>
                                        <p:tav tm="0">
                                          <p:val>
                                            <p:fltVal val="0"/>
                                          </p:val>
                                        </p:tav>
                                        <p:tav tm="100000">
                                          <p:val>
                                            <p:strVal val="#ppt_w"/>
                                          </p:val>
                                        </p:tav>
                                      </p:tavLst>
                                    </p:anim>
                                    <p:anim calcmode="lin" valueType="num">
                                      <p:cBhvr>
                                        <p:cTn id="46" dur="1000" fill="hold"/>
                                        <p:tgtEl>
                                          <p:spTgt spid="10"/>
                                        </p:tgtEl>
                                        <p:attrNameLst>
                                          <p:attrName>ppt_h</p:attrName>
                                        </p:attrNameLst>
                                      </p:cBhvr>
                                      <p:tavLst>
                                        <p:tav tm="0">
                                          <p:val>
                                            <p:fltVal val="0"/>
                                          </p:val>
                                        </p:tav>
                                        <p:tav tm="100000">
                                          <p:val>
                                            <p:strVal val="#ppt_h"/>
                                          </p:val>
                                        </p:tav>
                                      </p:tavLst>
                                    </p:anim>
                                    <p:anim calcmode="lin" valueType="num">
                                      <p:cBhvr>
                                        <p:cTn id="47" dur="1000" fill="hold"/>
                                        <p:tgtEl>
                                          <p:spTgt spid="10"/>
                                        </p:tgtEl>
                                        <p:attrNameLst>
                                          <p:attrName>style.rotation</p:attrName>
                                        </p:attrNameLst>
                                      </p:cBhvr>
                                      <p:tavLst>
                                        <p:tav tm="0">
                                          <p:val>
                                            <p:fltVal val="90"/>
                                          </p:val>
                                        </p:tav>
                                        <p:tav tm="100000">
                                          <p:val>
                                            <p:fltVal val="0"/>
                                          </p:val>
                                        </p:tav>
                                      </p:tavLst>
                                    </p:anim>
                                    <p:animEffect transition="in" filter="fade">
                                      <p:cBhvr>
                                        <p:cTn id="48" dur="1000"/>
                                        <p:tgtEl>
                                          <p:spTgt spid="10"/>
                                        </p:tgtEl>
                                      </p:cBhvr>
                                    </p:animEffect>
                                  </p:childTnLst>
                                </p:cTn>
                              </p:par>
                            </p:childTnLst>
                          </p:cTn>
                        </p:par>
                      </p:childTnLst>
                    </p:cTn>
                  </p:par>
                  <p:par>
                    <p:cTn id="49" fill="hold">
                      <p:stCondLst>
                        <p:cond delay="indefinite"/>
                      </p:stCondLst>
                      <p:childTnLst>
                        <p:par>
                          <p:cTn id="50" fill="hold">
                            <p:stCondLst>
                              <p:cond delay="0"/>
                            </p:stCondLst>
                            <p:childTnLst>
                              <p:par>
                                <p:cTn id="51" presetID="0" presetClass="path" presetSubtype="0" accel="50000" decel="50000" fill="hold" nodeType="clickEffect">
                                  <p:stCondLst>
                                    <p:cond delay="0"/>
                                  </p:stCondLst>
                                  <p:childTnLst>
                                    <p:animMotion origin="layout" path="M 0.20764 -0.17515 C 0.2066 -0.19673 0.20886 -0.21986 0.20469 -0.23867 C 0.20278 -0.24977 0.19618 -0.25439 0.19219 -0.25809 C 0.18351 -0.27752 0.17344 -0.27845 0.16267 -0.28153 C 0.14236 -0.27968 0.12708 -0.27752 0.10799 -0.26642 C 0.10278 -0.26735 0.09774 -0.27043 0.09254 -0.27043 C 0.09063 -0.27043 0.08715 -0.26642 0.08715 -0.2658 " pathEditMode="relative" rAng="0" ptsTypes="ffffffA">
                                      <p:cBhvr>
                                        <p:cTn id="52" dur="2000" fill="hold"/>
                                        <p:tgtEl>
                                          <p:spTgt spid="3"/>
                                        </p:tgtEl>
                                        <p:attrNameLst>
                                          <p:attrName>ppt_x</p:attrName>
                                          <p:attrName>ppt_y</p:attrName>
                                        </p:attrNameLst>
                                      </p:cBhvr>
                                      <p:rCtr x="-5972" y="-5335"/>
                                    </p:animMotion>
                                  </p:childTnLst>
                                </p:cTn>
                              </p:par>
                            </p:childTnLst>
                          </p:cTn>
                        </p:par>
                      </p:childTnLst>
                    </p:cTn>
                  </p:par>
                  <p:par>
                    <p:cTn id="53" fill="hold">
                      <p:stCondLst>
                        <p:cond delay="indefinite"/>
                      </p:stCondLst>
                      <p:childTnLst>
                        <p:par>
                          <p:cTn id="54" fill="hold">
                            <p:stCondLst>
                              <p:cond delay="0"/>
                            </p:stCondLst>
                            <p:childTnLst>
                              <p:par>
                                <p:cTn id="55" presetID="31" presetClass="entr" presetSubtype="0" fill="hold" grpId="0" nodeType="click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p:cTn id="57" dur="1000" fill="hold"/>
                                        <p:tgtEl>
                                          <p:spTgt spid="8"/>
                                        </p:tgtEl>
                                        <p:attrNameLst>
                                          <p:attrName>ppt_w</p:attrName>
                                        </p:attrNameLst>
                                      </p:cBhvr>
                                      <p:tavLst>
                                        <p:tav tm="0">
                                          <p:val>
                                            <p:fltVal val="0"/>
                                          </p:val>
                                        </p:tav>
                                        <p:tav tm="100000">
                                          <p:val>
                                            <p:strVal val="#ppt_w"/>
                                          </p:val>
                                        </p:tav>
                                      </p:tavLst>
                                    </p:anim>
                                    <p:anim calcmode="lin" valueType="num">
                                      <p:cBhvr>
                                        <p:cTn id="58" dur="1000" fill="hold"/>
                                        <p:tgtEl>
                                          <p:spTgt spid="8"/>
                                        </p:tgtEl>
                                        <p:attrNameLst>
                                          <p:attrName>ppt_h</p:attrName>
                                        </p:attrNameLst>
                                      </p:cBhvr>
                                      <p:tavLst>
                                        <p:tav tm="0">
                                          <p:val>
                                            <p:fltVal val="0"/>
                                          </p:val>
                                        </p:tav>
                                        <p:tav tm="100000">
                                          <p:val>
                                            <p:strVal val="#ppt_h"/>
                                          </p:val>
                                        </p:tav>
                                      </p:tavLst>
                                    </p:anim>
                                    <p:anim calcmode="lin" valueType="num">
                                      <p:cBhvr>
                                        <p:cTn id="59" dur="1000" fill="hold"/>
                                        <p:tgtEl>
                                          <p:spTgt spid="8"/>
                                        </p:tgtEl>
                                        <p:attrNameLst>
                                          <p:attrName>style.rotation</p:attrName>
                                        </p:attrNameLst>
                                      </p:cBhvr>
                                      <p:tavLst>
                                        <p:tav tm="0">
                                          <p:val>
                                            <p:fltVal val="90"/>
                                          </p:val>
                                        </p:tav>
                                        <p:tav tm="100000">
                                          <p:val>
                                            <p:fltVal val="0"/>
                                          </p:val>
                                        </p:tav>
                                      </p:tavLst>
                                    </p:anim>
                                    <p:animEffect transition="in" filter="fade">
                                      <p:cBhvr>
                                        <p:cTn id="60" dur="1000"/>
                                        <p:tgtEl>
                                          <p:spTgt spid="8"/>
                                        </p:tgtEl>
                                      </p:cBhvr>
                                    </p:animEffect>
                                  </p:childTnLst>
                                </p:cTn>
                              </p:par>
                            </p:childTnLst>
                          </p:cTn>
                        </p:par>
                      </p:childTnLst>
                    </p:cTn>
                  </p:par>
                  <p:par>
                    <p:cTn id="61" fill="hold">
                      <p:stCondLst>
                        <p:cond delay="indefinite"/>
                      </p:stCondLst>
                      <p:childTnLst>
                        <p:par>
                          <p:cTn id="62" fill="hold">
                            <p:stCondLst>
                              <p:cond delay="0"/>
                            </p:stCondLst>
                            <p:childTnLst>
                              <p:par>
                                <p:cTn id="63" presetID="0" presetClass="path" presetSubtype="0" accel="50000" decel="50000" fill="hold" nodeType="clickEffect">
                                  <p:stCondLst>
                                    <p:cond delay="0"/>
                                  </p:stCondLst>
                                  <p:childTnLst>
                                    <p:animMotion origin="layout" path="M 0.08716 -0.2658 C 0.03959 -0.27752 0.01285 -0.27629 -0.046 -0.27382 C -0.05486 -0.2695 -0.05468 -0.25809 -0.05468 -0.27382 " pathEditMode="relative" rAng="0" ptsTypes="ffA">
                                      <p:cBhvr>
                                        <p:cTn id="64" dur="2000" fill="hold"/>
                                        <p:tgtEl>
                                          <p:spTgt spid="3"/>
                                        </p:tgtEl>
                                        <p:attrNameLst>
                                          <p:attrName>ppt_x</p:attrName>
                                          <p:attrName>ppt_y</p:attrName>
                                        </p:attrNameLst>
                                      </p:cBhvr>
                                      <p:rCtr x="-7101" y="-216"/>
                                    </p:animMotion>
                                  </p:childTnLst>
                                </p:cTn>
                              </p:par>
                            </p:childTnLst>
                          </p:cTn>
                        </p:par>
                      </p:childTnLst>
                    </p:cTn>
                  </p:par>
                  <p:par>
                    <p:cTn id="65" fill="hold">
                      <p:stCondLst>
                        <p:cond delay="indefinite"/>
                      </p:stCondLst>
                      <p:childTnLst>
                        <p:par>
                          <p:cTn id="66" fill="hold">
                            <p:stCondLst>
                              <p:cond delay="0"/>
                            </p:stCondLst>
                            <p:childTnLst>
                              <p:par>
                                <p:cTn id="67" presetID="31" presetClass="entr" presetSubtype="0" fill="hold" grpId="0" nodeType="click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1000" fill="hold"/>
                                        <p:tgtEl>
                                          <p:spTgt spid="12"/>
                                        </p:tgtEl>
                                        <p:attrNameLst>
                                          <p:attrName>ppt_w</p:attrName>
                                        </p:attrNameLst>
                                      </p:cBhvr>
                                      <p:tavLst>
                                        <p:tav tm="0">
                                          <p:val>
                                            <p:fltVal val="0"/>
                                          </p:val>
                                        </p:tav>
                                        <p:tav tm="100000">
                                          <p:val>
                                            <p:strVal val="#ppt_w"/>
                                          </p:val>
                                        </p:tav>
                                      </p:tavLst>
                                    </p:anim>
                                    <p:anim calcmode="lin" valueType="num">
                                      <p:cBhvr>
                                        <p:cTn id="70" dur="1000" fill="hold"/>
                                        <p:tgtEl>
                                          <p:spTgt spid="12"/>
                                        </p:tgtEl>
                                        <p:attrNameLst>
                                          <p:attrName>ppt_h</p:attrName>
                                        </p:attrNameLst>
                                      </p:cBhvr>
                                      <p:tavLst>
                                        <p:tav tm="0">
                                          <p:val>
                                            <p:fltVal val="0"/>
                                          </p:val>
                                        </p:tav>
                                        <p:tav tm="100000">
                                          <p:val>
                                            <p:strVal val="#ppt_h"/>
                                          </p:val>
                                        </p:tav>
                                      </p:tavLst>
                                    </p:anim>
                                    <p:anim calcmode="lin" valueType="num">
                                      <p:cBhvr>
                                        <p:cTn id="71" dur="1000" fill="hold"/>
                                        <p:tgtEl>
                                          <p:spTgt spid="12"/>
                                        </p:tgtEl>
                                        <p:attrNameLst>
                                          <p:attrName>style.rotation</p:attrName>
                                        </p:attrNameLst>
                                      </p:cBhvr>
                                      <p:tavLst>
                                        <p:tav tm="0">
                                          <p:val>
                                            <p:fltVal val="90"/>
                                          </p:val>
                                        </p:tav>
                                        <p:tav tm="100000">
                                          <p:val>
                                            <p:fltVal val="0"/>
                                          </p:val>
                                        </p:tav>
                                      </p:tavLst>
                                    </p:anim>
                                    <p:animEffect transition="in" filter="fade">
                                      <p:cBhvr>
                                        <p:cTn id="72" dur="1000"/>
                                        <p:tgtEl>
                                          <p:spTgt spid="12"/>
                                        </p:tgtEl>
                                      </p:cBhvr>
                                    </p:animEffect>
                                  </p:childTnLst>
                                </p:cTn>
                              </p:par>
                            </p:childTnLst>
                          </p:cTn>
                        </p:par>
                      </p:childTnLst>
                    </p:cTn>
                  </p:par>
                  <p:par>
                    <p:cTn id="73" fill="hold">
                      <p:stCondLst>
                        <p:cond delay="indefinite"/>
                      </p:stCondLst>
                      <p:childTnLst>
                        <p:par>
                          <p:cTn id="74" fill="hold">
                            <p:stCondLst>
                              <p:cond delay="0"/>
                            </p:stCondLst>
                            <p:childTnLst>
                              <p:par>
                                <p:cTn id="75" presetID="0" presetClass="path" presetSubtype="0" accel="50000" decel="50000" fill="hold" nodeType="clickEffect">
                                  <p:stCondLst>
                                    <p:cond delay="0"/>
                                  </p:stCondLst>
                                  <p:childTnLst>
                                    <p:animMotion origin="layout" path="M -0.05468 -0.27382 C -0.08055 -0.29787 -0.12395 -0.24884 -0.14131 -0.28677 C -0.1394 -0.30311 -0.13628 -0.31946 -0.13385 -0.3358 C -0.13489 -0.35214 -0.13628 -0.36139 -0.13854 -0.37619 C -0.13802 -0.38853 -0.13802 -0.40055 -0.13697 -0.41258 C -0.1335 -0.44897 -0.13385 -0.41381 -0.13385 -0.42985 " pathEditMode="relative" rAng="0" ptsTypes="fffffA">
                                      <p:cBhvr>
                                        <p:cTn id="76" dur="2000" fill="hold"/>
                                        <p:tgtEl>
                                          <p:spTgt spid="3"/>
                                        </p:tgtEl>
                                        <p:attrNameLst>
                                          <p:attrName>ppt_x</p:attrName>
                                          <p:attrName>ppt_y</p:attrName>
                                        </p:attrNameLst>
                                      </p:cBhvr>
                                      <p:rCtr x="-4340" y="-7524"/>
                                    </p:animMotion>
                                  </p:childTnLst>
                                </p:cTn>
                              </p:par>
                            </p:childTnLst>
                          </p:cTn>
                        </p:par>
                      </p:childTnLst>
                    </p:cTn>
                  </p:par>
                  <p:par>
                    <p:cTn id="77" fill="hold">
                      <p:stCondLst>
                        <p:cond delay="indefinite"/>
                      </p:stCondLst>
                      <p:childTnLst>
                        <p:par>
                          <p:cTn id="78" fill="hold">
                            <p:stCondLst>
                              <p:cond delay="0"/>
                            </p:stCondLst>
                            <p:childTnLst>
                              <p:par>
                                <p:cTn id="79" presetID="31" presetClass="entr" presetSubtype="0" fill="hold" grpId="0" nodeType="clickEffect">
                                  <p:stCondLst>
                                    <p:cond delay="0"/>
                                  </p:stCondLst>
                                  <p:childTnLst>
                                    <p:set>
                                      <p:cBhvr>
                                        <p:cTn id="80" dur="1" fill="hold">
                                          <p:stCondLst>
                                            <p:cond delay="0"/>
                                          </p:stCondLst>
                                        </p:cTn>
                                        <p:tgtEl>
                                          <p:spTgt spid="13"/>
                                        </p:tgtEl>
                                        <p:attrNameLst>
                                          <p:attrName>style.visibility</p:attrName>
                                        </p:attrNameLst>
                                      </p:cBhvr>
                                      <p:to>
                                        <p:strVal val="visible"/>
                                      </p:to>
                                    </p:set>
                                    <p:anim calcmode="lin" valueType="num">
                                      <p:cBhvr>
                                        <p:cTn id="81" dur="1000" fill="hold"/>
                                        <p:tgtEl>
                                          <p:spTgt spid="13"/>
                                        </p:tgtEl>
                                        <p:attrNameLst>
                                          <p:attrName>ppt_w</p:attrName>
                                        </p:attrNameLst>
                                      </p:cBhvr>
                                      <p:tavLst>
                                        <p:tav tm="0">
                                          <p:val>
                                            <p:fltVal val="0"/>
                                          </p:val>
                                        </p:tav>
                                        <p:tav tm="100000">
                                          <p:val>
                                            <p:strVal val="#ppt_w"/>
                                          </p:val>
                                        </p:tav>
                                      </p:tavLst>
                                    </p:anim>
                                    <p:anim calcmode="lin" valueType="num">
                                      <p:cBhvr>
                                        <p:cTn id="82" dur="1000" fill="hold"/>
                                        <p:tgtEl>
                                          <p:spTgt spid="13"/>
                                        </p:tgtEl>
                                        <p:attrNameLst>
                                          <p:attrName>ppt_h</p:attrName>
                                        </p:attrNameLst>
                                      </p:cBhvr>
                                      <p:tavLst>
                                        <p:tav tm="0">
                                          <p:val>
                                            <p:fltVal val="0"/>
                                          </p:val>
                                        </p:tav>
                                        <p:tav tm="100000">
                                          <p:val>
                                            <p:strVal val="#ppt_h"/>
                                          </p:val>
                                        </p:tav>
                                      </p:tavLst>
                                    </p:anim>
                                    <p:anim calcmode="lin" valueType="num">
                                      <p:cBhvr>
                                        <p:cTn id="83" dur="1000" fill="hold"/>
                                        <p:tgtEl>
                                          <p:spTgt spid="13"/>
                                        </p:tgtEl>
                                        <p:attrNameLst>
                                          <p:attrName>style.rotation</p:attrName>
                                        </p:attrNameLst>
                                      </p:cBhvr>
                                      <p:tavLst>
                                        <p:tav tm="0">
                                          <p:val>
                                            <p:fltVal val="90"/>
                                          </p:val>
                                        </p:tav>
                                        <p:tav tm="100000">
                                          <p:val>
                                            <p:fltVal val="0"/>
                                          </p:val>
                                        </p:tav>
                                      </p:tavLst>
                                    </p:anim>
                                    <p:animEffect transition="in" filter="fade">
                                      <p:cBhvr>
                                        <p:cTn id="84" dur="1000"/>
                                        <p:tgtEl>
                                          <p:spTgt spid="13"/>
                                        </p:tgtEl>
                                      </p:cBhvr>
                                    </p:animEffect>
                                  </p:childTnLst>
                                </p:cTn>
                              </p:par>
                            </p:childTnLst>
                          </p:cTn>
                        </p:par>
                      </p:childTnLst>
                    </p:cTn>
                  </p:par>
                  <p:par>
                    <p:cTn id="85" fill="hold">
                      <p:stCondLst>
                        <p:cond delay="indefinite"/>
                      </p:stCondLst>
                      <p:childTnLst>
                        <p:par>
                          <p:cTn id="86" fill="hold">
                            <p:stCondLst>
                              <p:cond delay="0"/>
                            </p:stCondLst>
                            <p:childTnLst>
                              <p:par>
                                <p:cTn id="87" presetID="0" presetClass="path" presetSubtype="0" accel="50000" decel="50000" fill="hold" nodeType="clickEffect">
                                  <p:stCondLst>
                                    <p:cond delay="0"/>
                                  </p:stCondLst>
                                  <p:childTnLst>
                                    <p:animMotion origin="layout" path="M -0.13385 -0.48905 C -0.12552 -0.50015 -0.11666 -0.48998 -0.1085 -0.5054 C -0.08541 -0.50447 -0.06232 -0.50447 -0.03906 -0.502 C -0.02916 -0.50046 -0.0184 -0.48844 -0.0085 -0.48474 C 0.00521 -0.44743 0.03195 -0.47456 0.04219 -0.47579 C 0.054 -0.47703 0.06667 -0.47919 0.07917 -0.48011 C 0.07796 -0.47919 0.0757 -0.47579 0.0757 -0.47518 " pathEditMode="relative" rAng="0" ptsTypes="ffffffA">
                                      <p:cBhvr>
                                        <p:cTn id="88" dur="2000" fill="hold"/>
                                        <p:tgtEl>
                                          <p:spTgt spid="3"/>
                                        </p:tgtEl>
                                        <p:attrNameLst>
                                          <p:attrName>ppt_x</p:attrName>
                                          <p:attrName>ppt_y</p:attrName>
                                        </p:attrNameLst>
                                      </p:cBhvr>
                                      <p:rCtr x="10642" y="1264"/>
                                    </p:animMotion>
                                  </p:childTnLst>
                                </p:cTn>
                              </p:par>
                            </p:childTnLst>
                          </p:cTn>
                        </p:par>
                      </p:childTnLst>
                    </p:cTn>
                  </p:par>
                  <p:par>
                    <p:cTn id="89" fill="hold">
                      <p:stCondLst>
                        <p:cond delay="indefinite"/>
                      </p:stCondLst>
                      <p:childTnLst>
                        <p:par>
                          <p:cTn id="90" fill="hold">
                            <p:stCondLst>
                              <p:cond delay="0"/>
                            </p:stCondLst>
                            <p:childTnLst>
                              <p:par>
                                <p:cTn id="91" presetID="31" presetClass="entr" presetSubtype="0" fill="hold" grpId="0" nodeType="clickEffect">
                                  <p:stCondLst>
                                    <p:cond delay="0"/>
                                  </p:stCondLst>
                                  <p:childTnLst>
                                    <p:set>
                                      <p:cBhvr>
                                        <p:cTn id="92" dur="1" fill="hold">
                                          <p:stCondLst>
                                            <p:cond delay="0"/>
                                          </p:stCondLst>
                                        </p:cTn>
                                        <p:tgtEl>
                                          <p:spTgt spid="14"/>
                                        </p:tgtEl>
                                        <p:attrNameLst>
                                          <p:attrName>style.visibility</p:attrName>
                                        </p:attrNameLst>
                                      </p:cBhvr>
                                      <p:to>
                                        <p:strVal val="visible"/>
                                      </p:to>
                                    </p:set>
                                    <p:anim calcmode="lin" valueType="num">
                                      <p:cBhvr>
                                        <p:cTn id="93" dur="1000" fill="hold"/>
                                        <p:tgtEl>
                                          <p:spTgt spid="14"/>
                                        </p:tgtEl>
                                        <p:attrNameLst>
                                          <p:attrName>ppt_w</p:attrName>
                                        </p:attrNameLst>
                                      </p:cBhvr>
                                      <p:tavLst>
                                        <p:tav tm="0">
                                          <p:val>
                                            <p:fltVal val="0"/>
                                          </p:val>
                                        </p:tav>
                                        <p:tav tm="100000">
                                          <p:val>
                                            <p:strVal val="#ppt_w"/>
                                          </p:val>
                                        </p:tav>
                                      </p:tavLst>
                                    </p:anim>
                                    <p:anim calcmode="lin" valueType="num">
                                      <p:cBhvr>
                                        <p:cTn id="94" dur="1000" fill="hold"/>
                                        <p:tgtEl>
                                          <p:spTgt spid="14"/>
                                        </p:tgtEl>
                                        <p:attrNameLst>
                                          <p:attrName>ppt_h</p:attrName>
                                        </p:attrNameLst>
                                      </p:cBhvr>
                                      <p:tavLst>
                                        <p:tav tm="0">
                                          <p:val>
                                            <p:fltVal val="0"/>
                                          </p:val>
                                        </p:tav>
                                        <p:tav tm="100000">
                                          <p:val>
                                            <p:strVal val="#ppt_h"/>
                                          </p:val>
                                        </p:tav>
                                      </p:tavLst>
                                    </p:anim>
                                    <p:anim calcmode="lin" valueType="num">
                                      <p:cBhvr>
                                        <p:cTn id="95" dur="1000" fill="hold"/>
                                        <p:tgtEl>
                                          <p:spTgt spid="14"/>
                                        </p:tgtEl>
                                        <p:attrNameLst>
                                          <p:attrName>style.rotation</p:attrName>
                                        </p:attrNameLst>
                                      </p:cBhvr>
                                      <p:tavLst>
                                        <p:tav tm="0">
                                          <p:val>
                                            <p:fltVal val="90"/>
                                          </p:val>
                                        </p:tav>
                                        <p:tav tm="100000">
                                          <p:val>
                                            <p:fltVal val="0"/>
                                          </p:val>
                                        </p:tav>
                                      </p:tavLst>
                                    </p:anim>
                                    <p:animEffect transition="in" filter="fade">
                                      <p:cBhvr>
                                        <p:cTn id="96" dur="1000"/>
                                        <p:tgtEl>
                                          <p:spTgt spid="14"/>
                                        </p:tgtEl>
                                      </p:cBhvr>
                                    </p:animEffect>
                                  </p:childTnLst>
                                </p:cTn>
                              </p:par>
                            </p:childTnLst>
                          </p:cTn>
                        </p:par>
                      </p:childTnLst>
                    </p:cTn>
                  </p:par>
                  <p:par>
                    <p:cTn id="97" fill="hold">
                      <p:stCondLst>
                        <p:cond delay="indefinite"/>
                      </p:stCondLst>
                      <p:childTnLst>
                        <p:par>
                          <p:cTn id="98" fill="hold">
                            <p:stCondLst>
                              <p:cond delay="0"/>
                            </p:stCondLst>
                            <p:childTnLst>
                              <p:par>
                                <p:cTn id="99" presetID="0" presetClass="path" presetSubtype="0" accel="50000" decel="50000" fill="hold" nodeType="clickEffect">
                                  <p:stCondLst>
                                    <p:cond delay="0"/>
                                  </p:stCondLst>
                                  <p:childTnLst>
                                    <p:animMotion origin="layout" path="M 0.10278 -0.49368 C 0.10903 -0.48689 0.12813 -0.48381 0.13716 -0.48104 C 0.14167 -0.4798 0.15035 -0.47672 0.15035 -0.47641 C 0.17379 -0.47919 0.17657 -0.48073 0.20209 -0.47888 C 0.20886 -0.44157 0.20469 -0.4243 0.22987 -0.41104 C 0.23994 -0.39809 0.2382 -0.39809 0.25226 -0.40056 C 0.25261 -0.40333 0.25278 -0.40611 0.25365 -0.40888 C 0.25417 -0.41135 0.25573 -0.41289 0.25625 -0.41536 C 0.25834 -0.42399 0.25921 -0.43386 0.26025 -0.4428 C 0.25973 -0.45976 0.25955 -0.47672 0.25886 -0.49368 C 0.25869 -0.49645 0.25886 -0.49985 0.25764 -0.502 C 0.25365 -0.50971 0.23178 -0.51372 0.22848 -0.51465 C 0.21372 -0.51927 0.19827 -0.51989 0.18351 -0.52544 C 0.17691 -0.52791 0.17136 -0.53315 0.16511 -0.53592 C 0.15556 -0.5461 0.15695 -0.53562 0.15695 -0.56121 " pathEditMode="relative" rAng="0" ptsTypes="ffffffffffffffA">
                                      <p:cBhvr>
                                        <p:cTn id="100" dur="2000" fill="hold"/>
                                        <p:tgtEl>
                                          <p:spTgt spid="3"/>
                                        </p:tgtEl>
                                        <p:attrNameLst>
                                          <p:attrName>ppt_x</p:attrName>
                                          <p:attrName>ppt_y</p:attrName>
                                        </p:attrNameLst>
                                      </p:cBhvr>
                                      <p:rCtr x="7865" y="1388"/>
                                    </p:animMotion>
                                  </p:childTnLst>
                                </p:cTn>
                              </p:par>
                            </p:childTnLst>
                          </p:cTn>
                        </p:par>
                      </p:childTnLst>
                    </p:cTn>
                  </p:par>
                  <p:par>
                    <p:cTn id="101" fill="hold">
                      <p:stCondLst>
                        <p:cond delay="indefinite"/>
                      </p:stCondLst>
                      <p:childTnLst>
                        <p:par>
                          <p:cTn id="102" fill="hold">
                            <p:stCondLst>
                              <p:cond delay="0"/>
                            </p:stCondLst>
                            <p:childTnLst>
                              <p:par>
                                <p:cTn id="103" presetID="31" presetClass="entr" presetSubtype="0" fill="hold" grpId="0" nodeType="clickEffect">
                                  <p:stCondLst>
                                    <p:cond delay="0"/>
                                  </p:stCondLst>
                                  <p:childTnLst>
                                    <p:set>
                                      <p:cBhvr>
                                        <p:cTn id="104" dur="1" fill="hold">
                                          <p:stCondLst>
                                            <p:cond delay="0"/>
                                          </p:stCondLst>
                                        </p:cTn>
                                        <p:tgtEl>
                                          <p:spTgt spid="15"/>
                                        </p:tgtEl>
                                        <p:attrNameLst>
                                          <p:attrName>style.visibility</p:attrName>
                                        </p:attrNameLst>
                                      </p:cBhvr>
                                      <p:to>
                                        <p:strVal val="visible"/>
                                      </p:to>
                                    </p:set>
                                    <p:anim calcmode="lin" valueType="num">
                                      <p:cBhvr>
                                        <p:cTn id="105" dur="1000" fill="hold"/>
                                        <p:tgtEl>
                                          <p:spTgt spid="15"/>
                                        </p:tgtEl>
                                        <p:attrNameLst>
                                          <p:attrName>ppt_w</p:attrName>
                                        </p:attrNameLst>
                                      </p:cBhvr>
                                      <p:tavLst>
                                        <p:tav tm="0">
                                          <p:val>
                                            <p:fltVal val="0"/>
                                          </p:val>
                                        </p:tav>
                                        <p:tav tm="100000">
                                          <p:val>
                                            <p:strVal val="#ppt_w"/>
                                          </p:val>
                                        </p:tav>
                                      </p:tavLst>
                                    </p:anim>
                                    <p:anim calcmode="lin" valueType="num">
                                      <p:cBhvr>
                                        <p:cTn id="106" dur="1000" fill="hold"/>
                                        <p:tgtEl>
                                          <p:spTgt spid="15"/>
                                        </p:tgtEl>
                                        <p:attrNameLst>
                                          <p:attrName>ppt_h</p:attrName>
                                        </p:attrNameLst>
                                      </p:cBhvr>
                                      <p:tavLst>
                                        <p:tav tm="0">
                                          <p:val>
                                            <p:fltVal val="0"/>
                                          </p:val>
                                        </p:tav>
                                        <p:tav tm="100000">
                                          <p:val>
                                            <p:strVal val="#ppt_h"/>
                                          </p:val>
                                        </p:tav>
                                      </p:tavLst>
                                    </p:anim>
                                    <p:anim calcmode="lin" valueType="num">
                                      <p:cBhvr>
                                        <p:cTn id="107" dur="1000" fill="hold"/>
                                        <p:tgtEl>
                                          <p:spTgt spid="15"/>
                                        </p:tgtEl>
                                        <p:attrNameLst>
                                          <p:attrName>style.rotation</p:attrName>
                                        </p:attrNameLst>
                                      </p:cBhvr>
                                      <p:tavLst>
                                        <p:tav tm="0">
                                          <p:val>
                                            <p:fltVal val="90"/>
                                          </p:val>
                                        </p:tav>
                                        <p:tav tm="100000">
                                          <p:val>
                                            <p:fltVal val="0"/>
                                          </p:val>
                                        </p:tav>
                                      </p:tavLst>
                                    </p:anim>
                                    <p:animEffect transition="in" filter="fade">
                                      <p:cBhvr>
                                        <p:cTn id="108" dur="1000"/>
                                        <p:tgtEl>
                                          <p:spTgt spid="15"/>
                                        </p:tgtEl>
                                      </p:cBhvr>
                                    </p:animEffect>
                                  </p:childTnLst>
                                </p:cTn>
                              </p:par>
                            </p:childTnLst>
                          </p:cTn>
                        </p:par>
                      </p:childTnLst>
                    </p:cTn>
                  </p:par>
                  <p:par>
                    <p:cTn id="109" fill="hold">
                      <p:stCondLst>
                        <p:cond delay="indefinite"/>
                      </p:stCondLst>
                      <p:childTnLst>
                        <p:par>
                          <p:cTn id="110" fill="hold">
                            <p:stCondLst>
                              <p:cond delay="0"/>
                            </p:stCondLst>
                            <p:childTnLst>
                              <p:par>
                                <p:cTn id="111" presetID="0" presetClass="path" presetSubtype="0" accel="50000" decel="50000" fill="hold" nodeType="clickEffect">
                                  <p:stCondLst>
                                    <p:cond delay="0"/>
                                  </p:stCondLst>
                                  <p:childTnLst>
                                    <p:animMotion origin="layout" path="M 0.15695 -0.57508 C 0.14775 -0.6053 0.15556 -0.64693 0.15816 -0.68023 C 0.15921 -0.75424 0.15035 -0.75702 0.17448 -0.75208 C 0.21528 -0.72895 0.26129 -0.73636 0.30226 -0.73636 " pathEditMode="relative" rAng="0" ptsTypes="fffA">
                                      <p:cBhvr>
                                        <p:cTn id="112" dur="2000" fill="hold"/>
                                        <p:tgtEl>
                                          <p:spTgt spid="3"/>
                                        </p:tgtEl>
                                        <p:attrNameLst>
                                          <p:attrName>ppt_x</p:attrName>
                                          <p:attrName>ppt_y</p:attrName>
                                        </p:attrNameLst>
                                      </p:cBhvr>
                                      <p:rCtr x="6806" y="-9097"/>
                                    </p:animMotion>
                                  </p:childTnLst>
                                </p:cTn>
                              </p:par>
                            </p:childTnLst>
                          </p:cTn>
                        </p:par>
                      </p:childTnLst>
                    </p:cTn>
                  </p:par>
                  <p:par>
                    <p:cTn id="113" fill="hold">
                      <p:stCondLst>
                        <p:cond delay="indefinite"/>
                      </p:stCondLst>
                      <p:childTnLst>
                        <p:par>
                          <p:cTn id="114" fill="hold">
                            <p:stCondLst>
                              <p:cond delay="0"/>
                            </p:stCondLst>
                            <p:childTnLst>
                              <p:par>
                                <p:cTn id="115" presetID="31" presetClass="entr" presetSubtype="0" fill="hold" grpId="0" nodeType="clickEffect">
                                  <p:stCondLst>
                                    <p:cond delay="0"/>
                                  </p:stCondLst>
                                  <p:childTnLst>
                                    <p:set>
                                      <p:cBhvr>
                                        <p:cTn id="116" dur="1" fill="hold">
                                          <p:stCondLst>
                                            <p:cond delay="0"/>
                                          </p:stCondLst>
                                        </p:cTn>
                                        <p:tgtEl>
                                          <p:spTgt spid="16"/>
                                        </p:tgtEl>
                                        <p:attrNameLst>
                                          <p:attrName>style.visibility</p:attrName>
                                        </p:attrNameLst>
                                      </p:cBhvr>
                                      <p:to>
                                        <p:strVal val="visible"/>
                                      </p:to>
                                    </p:set>
                                    <p:anim calcmode="lin" valueType="num">
                                      <p:cBhvr>
                                        <p:cTn id="117" dur="1000" fill="hold"/>
                                        <p:tgtEl>
                                          <p:spTgt spid="16"/>
                                        </p:tgtEl>
                                        <p:attrNameLst>
                                          <p:attrName>ppt_w</p:attrName>
                                        </p:attrNameLst>
                                      </p:cBhvr>
                                      <p:tavLst>
                                        <p:tav tm="0">
                                          <p:val>
                                            <p:fltVal val="0"/>
                                          </p:val>
                                        </p:tav>
                                        <p:tav tm="100000">
                                          <p:val>
                                            <p:strVal val="#ppt_w"/>
                                          </p:val>
                                        </p:tav>
                                      </p:tavLst>
                                    </p:anim>
                                    <p:anim calcmode="lin" valueType="num">
                                      <p:cBhvr>
                                        <p:cTn id="118" dur="1000" fill="hold"/>
                                        <p:tgtEl>
                                          <p:spTgt spid="16"/>
                                        </p:tgtEl>
                                        <p:attrNameLst>
                                          <p:attrName>ppt_h</p:attrName>
                                        </p:attrNameLst>
                                      </p:cBhvr>
                                      <p:tavLst>
                                        <p:tav tm="0">
                                          <p:val>
                                            <p:fltVal val="0"/>
                                          </p:val>
                                        </p:tav>
                                        <p:tav tm="100000">
                                          <p:val>
                                            <p:strVal val="#ppt_h"/>
                                          </p:val>
                                        </p:tav>
                                      </p:tavLst>
                                    </p:anim>
                                    <p:anim calcmode="lin" valueType="num">
                                      <p:cBhvr>
                                        <p:cTn id="119" dur="1000" fill="hold"/>
                                        <p:tgtEl>
                                          <p:spTgt spid="16"/>
                                        </p:tgtEl>
                                        <p:attrNameLst>
                                          <p:attrName>style.rotation</p:attrName>
                                        </p:attrNameLst>
                                      </p:cBhvr>
                                      <p:tavLst>
                                        <p:tav tm="0">
                                          <p:val>
                                            <p:fltVal val="90"/>
                                          </p:val>
                                        </p:tav>
                                        <p:tav tm="100000">
                                          <p:val>
                                            <p:fltVal val="0"/>
                                          </p:val>
                                        </p:tav>
                                      </p:tavLst>
                                    </p:anim>
                                    <p:animEffect transition="in" filter="fade">
                                      <p:cBhvr>
                                        <p:cTn id="120" dur="1000"/>
                                        <p:tgtEl>
                                          <p:spTgt spid="16"/>
                                        </p:tgtEl>
                                      </p:cBhvr>
                                    </p:animEffect>
                                  </p:childTnLst>
                                </p:cTn>
                              </p:par>
                            </p:childTnLst>
                          </p:cTn>
                        </p:par>
                      </p:childTnLst>
                    </p:cTn>
                  </p:par>
                  <p:par>
                    <p:cTn id="121" fill="hold">
                      <p:stCondLst>
                        <p:cond delay="indefinite"/>
                      </p:stCondLst>
                      <p:childTnLst>
                        <p:par>
                          <p:cTn id="122" fill="hold">
                            <p:stCondLst>
                              <p:cond delay="0"/>
                            </p:stCondLst>
                            <p:childTnLst>
                              <p:par>
                                <p:cTn id="123" presetID="0" presetClass="path" presetSubtype="0" accel="50000" decel="50000" fill="hold" nodeType="clickEffect">
                                  <p:stCondLst>
                                    <p:cond delay="0"/>
                                  </p:stCondLst>
                                  <p:childTnLst>
                                    <p:animMotion origin="layout" path="M 0.30226 -0.75702 C 0.31494 -0.7564 0.325 -0.75547 0.33716 -0.75146 C 0.35886 -0.75393 0.38316 -0.75702 0.40435 -0.74591 C 0.41303 -0.7231 0.40139 -0.75547 0.40921 -0.68733 C 0.40973 -0.68332 0.41407 -0.68393 0.41632 -0.68147 C 0.42674 -0.68239 0.44497 -0.67684 0.45365 -0.69164 C 0.45487 -0.70182 0.45591 -0.712 0.4573 -0.72279 C 0.45799 -0.72865 0.45712 -0.73605 0.45973 -0.73975 C 0.4606 -0.74129 0.46216 -0.74129 0.46337 -0.74191 C 0.49514 -0.73512 0.52726 -0.7342 0.55955 -0.7342 " pathEditMode="relative" rAng="0" ptsTypes="fffffffffA">
                                      <p:cBhvr>
                                        <p:cTn id="124" dur="2000" fill="hold"/>
                                        <p:tgtEl>
                                          <p:spTgt spid="3"/>
                                        </p:tgtEl>
                                        <p:attrNameLst>
                                          <p:attrName>ppt_x</p:attrName>
                                          <p:attrName>ppt_y</p:attrName>
                                        </p:attrNameLst>
                                      </p:cBhvr>
                                      <p:rCtr x="12865" y="4009"/>
                                    </p:animMotion>
                                  </p:childTnLst>
                                </p:cTn>
                              </p:par>
                            </p:childTnLst>
                          </p:cTn>
                        </p:par>
                      </p:childTnLst>
                    </p:cTn>
                  </p:par>
                  <p:par>
                    <p:cTn id="125" fill="hold">
                      <p:stCondLst>
                        <p:cond delay="indefinite"/>
                      </p:stCondLst>
                      <p:childTnLst>
                        <p:par>
                          <p:cTn id="126" fill="hold">
                            <p:stCondLst>
                              <p:cond delay="0"/>
                            </p:stCondLst>
                            <p:childTnLst>
                              <p:par>
                                <p:cTn id="127" presetID="31" presetClass="entr" presetSubtype="0" fill="hold" grpId="0" nodeType="clickEffect">
                                  <p:stCondLst>
                                    <p:cond delay="0"/>
                                  </p:stCondLst>
                                  <p:childTnLst>
                                    <p:set>
                                      <p:cBhvr>
                                        <p:cTn id="128" dur="1" fill="hold">
                                          <p:stCondLst>
                                            <p:cond delay="0"/>
                                          </p:stCondLst>
                                        </p:cTn>
                                        <p:tgtEl>
                                          <p:spTgt spid="18"/>
                                        </p:tgtEl>
                                        <p:attrNameLst>
                                          <p:attrName>style.visibility</p:attrName>
                                        </p:attrNameLst>
                                      </p:cBhvr>
                                      <p:to>
                                        <p:strVal val="visible"/>
                                      </p:to>
                                    </p:set>
                                    <p:anim calcmode="lin" valueType="num">
                                      <p:cBhvr>
                                        <p:cTn id="129" dur="1000" fill="hold"/>
                                        <p:tgtEl>
                                          <p:spTgt spid="18"/>
                                        </p:tgtEl>
                                        <p:attrNameLst>
                                          <p:attrName>ppt_w</p:attrName>
                                        </p:attrNameLst>
                                      </p:cBhvr>
                                      <p:tavLst>
                                        <p:tav tm="0">
                                          <p:val>
                                            <p:fltVal val="0"/>
                                          </p:val>
                                        </p:tav>
                                        <p:tav tm="100000">
                                          <p:val>
                                            <p:strVal val="#ppt_w"/>
                                          </p:val>
                                        </p:tav>
                                      </p:tavLst>
                                    </p:anim>
                                    <p:anim calcmode="lin" valueType="num">
                                      <p:cBhvr>
                                        <p:cTn id="130" dur="1000" fill="hold"/>
                                        <p:tgtEl>
                                          <p:spTgt spid="18"/>
                                        </p:tgtEl>
                                        <p:attrNameLst>
                                          <p:attrName>ppt_h</p:attrName>
                                        </p:attrNameLst>
                                      </p:cBhvr>
                                      <p:tavLst>
                                        <p:tav tm="0">
                                          <p:val>
                                            <p:fltVal val="0"/>
                                          </p:val>
                                        </p:tav>
                                        <p:tav tm="100000">
                                          <p:val>
                                            <p:strVal val="#ppt_h"/>
                                          </p:val>
                                        </p:tav>
                                      </p:tavLst>
                                    </p:anim>
                                    <p:anim calcmode="lin" valueType="num">
                                      <p:cBhvr>
                                        <p:cTn id="131" dur="1000" fill="hold"/>
                                        <p:tgtEl>
                                          <p:spTgt spid="18"/>
                                        </p:tgtEl>
                                        <p:attrNameLst>
                                          <p:attrName>style.rotation</p:attrName>
                                        </p:attrNameLst>
                                      </p:cBhvr>
                                      <p:tavLst>
                                        <p:tav tm="0">
                                          <p:val>
                                            <p:fltVal val="90"/>
                                          </p:val>
                                        </p:tav>
                                        <p:tav tm="100000">
                                          <p:val>
                                            <p:fltVal val="0"/>
                                          </p:val>
                                        </p:tav>
                                      </p:tavLst>
                                    </p:anim>
                                    <p:animEffect transition="in" filter="fade">
                                      <p:cBhvr>
                                        <p:cTn id="132" dur="1000"/>
                                        <p:tgtEl>
                                          <p:spTgt spid="18"/>
                                        </p:tgtEl>
                                      </p:cBhvr>
                                    </p:animEffect>
                                  </p:childTnLst>
                                </p:cTn>
                              </p:par>
                            </p:childTnLst>
                          </p:cTn>
                        </p:par>
                      </p:childTnLst>
                    </p:cTn>
                  </p:par>
                  <p:par>
                    <p:cTn id="133" fill="hold">
                      <p:stCondLst>
                        <p:cond delay="indefinite"/>
                      </p:stCondLst>
                      <p:childTnLst>
                        <p:par>
                          <p:cTn id="134" fill="hold">
                            <p:stCondLst>
                              <p:cond delay="0"/>
                            </p:stCondLst>
                            <p:childTnLst>
                              <p:par>
                                <p:cTn id="135" presetID="0" presetClass="path" presetSubtype="0" accel="50000" decel="50000" fill="hold" nodeType="clickEffect">
                                  <p:stCondLst>
                                    <p:cond delay="0"/>
                                  </p:stCondLst>
                                  <p:childTnLst>
                                    <p:animMotion origin="layout" path="M 0.559541 -0.734280 C 0.582608 -0.732790 0.604822 -0.728481 0.628228 -0.727290 C 0.627045 -0.655499 0.627045 -0.683144 0.627045 -0.644200 " pathEditMode="relative" rAng="0" ptsTypes="ffA">
                                      <p:cBhvr>
                                        <p:cTn id="136" dur="2000" fill="hold"/>
                                        <p:tgtEl>
                                          <p:spTgt spid="3"/>
                                        </p:tgtEl>
                                        <p:attrNameLst>
                                          <p:attrName>ppt_x</p:attrName>
                                          <p:attrName>ppt_y</p:attrName>
                                        </p:attrNameLst>
                                      </p:cBhvr>
                                      <p:rCtr x="34" y="45"/>
                                    </p:animMotion>
                                  </p:childTnLst>
                                </p:cTn>
                              </p:par>
                            </p:childTnLst>
                          </p:cTn>
                        </p:par>
                      </p:childTnLst>
                    </p:cTn>
                  </p:par>
                  <p:par>
                    <p:cTn id="137" fill="hold">
                      <p:stCondLst>
                        <p:cond delay="indefinite"/>
                      </p:stCondLst>
                      <p:childTnLst>
                        <p:par>
                          <p:cTn id="138" fill="hold">
                            <p:stCondLst>
                              <p:cond delay="0"/>
                            </p:stCondLst>
                            <p:childTnLst>
                              <p:par>
                                <p:cTn id="139" presetID="31" presetClass="entr" presetSubtype="0" fill="hold" grpId="0" nodeType="clickEffect">
                                  <p:stCondLst>
                                    <p:cond delay="0"/>
                                  </p:stCondLst>
                                  <p:childTnLst>
                                    <p:set>
                                      <p:cBhvr>
                                        <p:cTn id="140" dur="1" fill="hold">
                                          <p:stCondLst>
                                            <p:cond delay="0"/>
                                          </p:stCondLst>
                                        </p:cTn>
                                        <p:tgtEl>
                                          <p:spTgt spid="19"/>
                                        </p:tgtEl>
                                        <p:attrNameLst>
                                          <p:attrName>style.visibility</p:attrName>
                                        </p:attrNameLst>
                                      </p:cBhvr>
                                      <p:to>
                                        <p:strVal val="visible"/>
                                      </p:to>
                                    </p:set>
                                    <p:anim calcmode="lin" valueType="num">
                                      <p:cBhvr>
                                        <p:cTn id="141" dur="1000" fill="hold"/>
                                        <p:tgtEl>
                                          <p:spTgt spid="19"/>
                                        </p:tgtEl>
                                        <p:attrNameLst>
                                          <p:attrName>ppt_w</p:attrName>
                                        </p:attrNameLst>
                                      </p:cBhvr>
                                      <p:tavLst>
                                        <p:tav tm="0">
                                          <p:val>
                                            <p:fltVal val="0"/>
                                          </p:val>
                                        </p:tav>
                                        <p:tav tm="100000">
                                          <p:val>
                                            <p:strVal val="#ppt_w"/>
                                          </p:val>
                                        </p:tav>
                                      </p:tavLst>
                                    </p:anim>
                                    <p:anim calcmode="lin" valueType="num">
                                      <p:cBhvr>
                                        <p:cTn id="142" dur="1000" fill="hold"/>
                                        <p:tgtEl>
                                          <p:spTgt spid="19"/>
                                        </p:tgtEl>
                                        <p:attrNameLst>
                                          <p:attrName>ppt_h</p:attrName>
                                        </p:attrNameLst>
                                      </p:cBhvr>
                                      <p:tavLst>
                                        <p:tav tm="0">
                                          <p:val>
                                            <p:fltVal val="0"/>
                                          </p:val>
                                        </p:tav>
                                        <p:tav tm="100000">
                                          <p:val>
                                            <p:strVal val="#ppt_h"/>
                                          </p:val>
                                        </p:tav>
                                      </p:tavLst>
                                    </p:anim>
                                    <p:anim calcmode="lin" valueType="num">
                                      <p:cBhvr>
                                        <p:cTn id="143" dur="1000" fill="hold"/>
                                        <p:tgtEl>
                                          <p:spTgt spid="19"/>
                                        </p:tgtEl>
                                        <p:attrNameLst>
                                          <p:attrName>style.rotation</p:attrName>
                                        </p:attrNameLst>
                                      </p:cBhvr>
                                      <p:tavLst>
                                        <p:tav tm="0">
                                          <p:val>
                                            <p:fltVal val="90"/>
                                          </p:val>
                                        </p:tav>
                                        <p:tav tm="100000">
                                          <p:val>
                                            <p:fltVal val="0"/>
                                          </p:val>
                                        </p:tav>
                                      </p:tavLst>
                                    </p:anim>
                                    <p:animEffect transition="in" filter="fade">
                                      <p:cBhvr>
                                        <p:cTn id="144" dur="1000"/>
                                        <p:tgtEl>
                                          <p:spTgt spid="19"/>
                                        </p:tgtEl>
                                      </p:cBhvr>
                                    </p:animEffect>
                                  </p:childTnLst>
                                </p:cTn>
                              </p:par>
                            </p:childTnLst>
                          </p:cTn>
                        </p:par>
                      </p:childTnLst>
                    </p:cTn>
                  </p:par>
                  <p:par>
                    <p:cTn id="145" fill="hold">
                      <p:stCondLst>
                        <p:cond delay="indefinite"/>
                      </p:stCondLst>
                      <p:childTnLst>
                        <p:par>
                          <p:cTn id="146" fill="hold">
                            <p:stCondLst>
                              <p:cond delay="0"/>
                            </p:stCondLst>
                            <p:childTnLst>
                              <p:par>
                                <p:cTn id="147" presetID="0" presetClass="path" presetSubtype="0" accel="50000" decel="50000" fill="hold" nodeType="clickEffect">
                                  <p:stCondLst>
                                    <p:cond delay="0"/>
                                  </p:stCondLst>
                                  <p:childTnLst>
                                    <p:animMotion origin="layout" path="M 0.633077 -0.627691 C 0.632507 -0.604291 0.619653 -0.534505 0.639599 -0.510686 C 0.659546 -0.486867 0.713370 -0.508736 0.732936 -0.508318 C 0.752504 -0.507901 0.736420 -0.508318 0.737306 -0.508318 C 0.738192 -0.508318 0.737306 -0.508318 0.737306 -0.508318 " pathEditMode="relative" rAng="0" ptsTypes="">
                                      <p:cBhvr>
                                        <p:cTn id="148" dur="2000" fill="hold"/>
                                        <p:tgtEl>
                                          <p:spTgt spid="3"/>
                                        </p:tgtEl>
                                        <p:attrNameLst>
                                          <p:attrName>ppt_x</p:attrName>
                                          <p:attrName>ppt_y</p:attrName>
                                        </p:attrNameLst>
                                      </p:cBhvr>
                                      <p:rCtr x="53" y="64"/>
                                    </p:animMotion>
                                  </p:childTnLst>
                                </p:cTn>
                              </p:par>
                            </p:childTnLst>
                          </p:cTn>
                        </p:par>
                      </p:childTnLst>
                    </p:cTn>
                  </p:par>
                  <p:par>
                    <p:cTn id="149" fill="hold">
                      <p:stCondLst>
                        <p:cond delay="indefinite"/>
                      </p:stCondLst>
                      <p:childTnLst>
                        <p:par>
                          <p:cTn id="150" fill="hold">
                            <p:stCondLst>
                              <p:cond delay="0"/>
                            </p:stCondLst>
                            <p:childTnLst>
                              <p:par>
                                <p:cTn id="151" presetID="16" presetClass="entr" presetSubtype="21" fill="hold" grpId="0" nodeType="clickEffect">
                                  <p:stCondLst>
                                    <p:cond delay="0"/>
                                  </p:stCondLst>
                                  <p:childTnLst>
                                    <p:set>
                                      <p:cBhvr>
                                        <p:cTn id="152" dur="1" fill="hold">
                                          <p:stCondLst>
                                            <p:cond delay="0"/>
                                          </p:stCondLst>
                                        </p:cTn>
                                        <p:tgtEl>
                                          <p:spTgt spid="17"/>
                                        </p:tgtEl>
                                        <p:attrNameLst>
                                          <p:attrName>style.visibility</p:attrName>
                                        </p:attrNameLst>
                                      </p:cBhvr>
                                      <p:to>
                                        <p:strVal val="visible"/>
                                      </p:to>
                                    </p:set>
                                    <p:animEffect transition="in" filter="barn(inVertical)">
                                      <p:cBhvr>
                                        <p:cTn id="1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p:bldP spid="9" grpId="0"/>
      <p:bldP spid="10" grpId="0"/>
      <p:bldP spid="11" grpId="0"/>
      <p:bldP spid="12" grpId="0"/>
      <p:bldP spid="13" grpId="0"/>
      <p:bldP spid="14" grpId="0"/>
      <p:bldP spid="15" grpId="0"/>
      <p:bldP spid="16" grpId="0"/>
      <p:bldP spid="18" grpId="0"/>
      <p:bldP spid="19"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11"/>
          <p:cNvSpPr txBox="1">
            <a:spLocks noChangeArrowheads="1"/>
          </p:cNvSpPr>
          <p:nvPr/>
        </p:nvSpPr>
        <p:spPr bwMode="auto">
          <a:xfrm>
            <a:off x="561340" y="433705"/>
            <a:ext cx="1833245" cy="499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defRPr/>
            </a:pPr>
            <a:r>
              <a:rPr lang="zh-CN" altLang="en-US" sz="2800" b="1" dirty="0" smtClean="0">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词语解释</a:t>
            </a:r>
            <a:endParaRPr lang="zh-CN" altLang="en-US" sz="2800" b="1" dirty="0">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endParaRPr>
          </a:p>
        </p:txBody>
      </p:sp>
      <p:sp>
        <p:nvSpPr>
          <p:cNvPr id="9" name="矩形 8"/>
          <p:cNvSpPr/>
          <p:nvPr/>
        </p:nvSpPr>
        <p:spPr>
          <a:xfrm>
            <a:off x="2128674" y="436902"/>
            <a:ext cx="36000" cy="324000"/>
          </a:xfrm>
          <a:prstGeom prst="rect">
            <a:avLst/>
          </a:prstGeom>
          <a:gradFill flip="none" rotWithShape="1">
            <a:gsLst>
              <a:gs pos="14000">
                <a:schemeClr val="bg1"/>
              </a:gs>
              <a:gs pos="76000">
                <a:schemeClr val="bg1"/>
              </a:gs>
              <a:gs pos="50000">
                <a:schemeClr val="accent2">
                  <a:lumMod val="60000"/>
                </a:schemeClr>
              </a:gs>
            </a:gsLst>
            <a:path path="circle">
              <a:fillToRect l="50000" t="130000" r="50000" b="-3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ea typeface="黑体" panose="02010609060101010101" pitchFamily="49" charset="-122"/>
            </a:endParaRPr>
          </a:p>
        </p:txBody>
      </p:sp>
      <p:sp>
        <p:nvSpPr>
          <p:cNvPr id="10" name="矩形 9"/>
          <p:cNvSpPr/>
          <p:nvPr/>
        </p:nvSpPr>
        <p:spPr>
          <a:xfrm>
            <a:off x="561126" y="436590"/>
            <a:ext cx="36000" cy="324000"/>
          </a:xfrm>
          <a:prstGeom prst="rect">
            <a:avLst/>
          </a:prstGeom>
          <a:gradFill flip="none" rotWithShape="1">
            <a:gsLst>
              <a:gs pos="14000">
                <a:schemeClr val="bg1"/>
              </a:gs>
              <a:gs pos="76000">
                <a:schemeClr val="bg1"/>
              </a:gs>
              <a:gs pos="50000">
                <a:schemeClr val="accent2">
                  <a:lumMod val="60000"/>
                </a:schemeClr>
              </a:gs>
            </a:gsLst>
            <a:path path="circle">
              <a:fillToRect l="50000" t="130000" r="50000" b="-3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ea typeface="黑体" panose="02010609060101010101" pitchFamily="49" charset="-122"/>
            </a:endParaRPr>
          </a:p>
        </p:txBody>
      </p:sp>
      <p:sp>
        <p:nvSpPr>
          <p:cNvPr id="11" name="矩形 10"/>
          <p:cNvSpPr/>
          <p:nvPr/>
        </p:nvSpPr>
        <p:spPr>
          <a:xfrm>
            <a:off x="561340" y="1214755"/>
            <a:ext cx="4471670" cy="1383665"/>
          </a:xfrm>
          <a:prstGeom prst="rect">
            <a:avLst/>
          </a:prstGeom>
        </p:spPr>
        <p:txBody>
          <a:bodyPr wrap="square">
            <a:spAutoFit/>
          </a:bodyPr>
          <a:lstStyle/>
          <a:p>
            <a:pPr fontAlgn="base">
              <a:spcBef>
                <a:spcPct val="0"/>
              </a:spcBef>
              <a:spcAft>
                <a:spcPct val="0"/>
              </a:spcAft>
            </a:pPr>
            <a:r>
              <a:rPr lang="zh-CN" altLang="en-US" sz="2800" b="1" dirty="0">
                <a:solidFill>
                  <a:srgbClr val="FF0000"/>
                </a:solidFill>
                <a:latin typeface="黑体" panose="02010609060101010101" pitchFamily="49" charset="-122"/>
                <a:ea typeface="黑体" panose="02010609060101010101" pitchFamily="49" charset="-122"/>
                <a:cs typeface="Times New Roman" panose="02020603050405020304" charset="0"/>
              </a:rPr>
              <a:t>纳闷：</a:t>
            </a:r>
            <a:r>
              <a:rPr lang="zh-CN" altLang="en-US" sz="2800" b="1" dirty="0">
                <a:latin typeface="楷体" panose="02010609060101010101" pitchFamily="49" charset="-122"/>
                <a:ea typeface="楷体" panose="02010609060101010101" pitchFamily="49" charset="-122"/>
                <a:cs typeface="Times New Roman" panose="02020603050405020304" charset="0"/>
              </a:rPr>
              <a:t>感到疑惑不解</a:t>
            </a:r>
            <a:r>
              <a:rPr lang="zh-CN" altLang="en-US" sz="2800" b="1" dirty="0" smtClean="0">
                <a:latin typeface="楷体" panose="02010609060101010101" pitchFamily="49" charset="-122"/>
                <a:ea typeface="楷体" panose="02010609060101010101" pitchFamily="49" charset="-122"/>
                <a:cs typeface="Times New Roman" panose="02020603050405020304" charset="0"/>
              </a:rPr>
              <a:t>。</a:t>
            </a:r>
            <a:r>
              <a:rPr lang="zh-CN" altLang="en-US" sz="2800" b="1" dirty="0" smtClean="0">
                <a:solidFill>
                  <a:srgbClr val="0000FF"/>
                </a:solidFill>
                <a:latin typeface="楷体" panose="02010609060101010101" pitchFamily="49" charset="-122"/>
                <a:ea typeface="楷体" panose="02010609060101010101" pitchFamily="49" charset="-122"/>
                <a:cs typeface="Times New Roman" panose="02020603050405020304" charset="0"/>
              </a:rPr>
              <a:t>本课指急性子顾客对慢性子裁缝说的话疑惑不解。</a:t>
            </a:r>
            <a:endParaRPr lang="zh-CN" altLang="en-US" sz="2800" b="1" dirty="0" smtClean="0">
              <a:solidFill>
                <a:srgbClr val="0000FF"/>
              </a:solidFill>
              <a:latin typeface="楷体" panose="02010609060101010101" pitchFamily="49" charset="-122"/>
              <a:ea typeface="楷体" panose="02010609060101010101" pitchFamily="49" charset="-122"/>
              <a:cs typeface="Times New Roman" panose="02020603050405020304" charset="0"/>
            </a:endParaRPr>
          </a:p>
        </p:txBody>
      </p:sp>
      <p:sp>
        <p:nvSpPr>
          <p:cNvPr id="13" name="TextBox 12"/>
          <p:cNvSpPr txBox="1"/>
          <p:nvPr/>
        </p:nvSpPr>
        <p:spPr>
          <a:xfrm>
            <a:off x="561311" y="2763207"/>
            <a:ext cx="4143404" cy="1014730"/>
          </a:xfrm>
          <a:prstGeom prst="rect">
            <a:avLst/>
          </a:prstGeom>
          <a:solidFill>
            <a:schemeClr val="bg2">
              <a:alpha val="13000"/>
            </a:schemeClr>
          </a:solidFill>
        </p:spPr>
        <p:txBody>
          <a:bodyPr wrap="square" rtlCol="0">
            <a:spAutoFit/>
          </a:bodyPr>
          <a:lstStyle/>
          <a:p>
            <a:r>
              <a:rPr lang="zh-CN" altLang="en-US" sz="2800" b="1" dirty="0">
                <a:latin typeface="楷体" panose="02010609060101010101" pitchFamily="49" charset="-122"/>
                <a:ea typeface="楷体" panose="02010609060101010101" pitchFamily="49" charset="-122"/>
              </a:rPr>
              <a:t>例句：家里一个人也没有,他心里很</a:t>
            </a:r>
            <a:r>
              <a:rPr lang="zh-CN" altLang="en-US" sz="2800" b="1" dirty="0">
                <a:solidFill>
                  <a:srgbClr val="FF0000"/>
                </a:solidFill>
                <a:latin typeface="楷体" panose="02010609060101010101" pitchFamily="49" charset="-122"/>
                <a:ea typeface="楷体" panose="02010609060101010101" pitchFamily="49" charset="-122"/>
              </a:rPr>
              <a:t>纳闷</a:t>
            </a:r>
            <a:r>
              <a:rPr lang="zh-CN" altLang="en-US" sz="3200" b="1" dirty="0">
                <a:latin typeface="楷体" panose="02010609060101010101" pitchFamily="49" charset="-122"/>
                <a:ea typeface="楷体" panose="02010609060101010101" pitchFamily="49" charset="-122"/>
              </a:rPr>
              <a:t>。</a:t>
            </a:r>
            <a:endParaRPr lang="zh-CN" altLang="en-US" sz="3200" b="1" dirty="0">
              <a:latin typeface="楷体" panose="02010609060101010101" pitchFamily="49" charset="-122"/>
              <a:ea typeface="楷体" panose="02010609060101010101" pitchFamily="49" charset="-122"/>
            </a:endParaRPr>
          </a:p>
        </p:txBody>
      </p:sp>
      <p:pic>
        <p:nvPicPr>
          <p:cNvPr id="3" name="图片 2"/>
          <p:cNvPicPr>
            <a:picLocks noChangeAspect="1"/>
          </p:cNvPicPr>
          <p:nvPr/>
        </p:nvPicPr>
        <p:blipFill>
          <a:blip r:embed="rId1"/>
          <a:stretch>
            <a:fillRect/>
          </a:stretch>
        </p:blipFill>
        <p:spPr>
          <a:xfrm>
            <a:off x="5429256" y="857238"/>
            <a:ext cx="3037837" cy="2920688"/>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561340" y="1214755"/>
            <a:ext cx="2430780" cy="460375"/>
          </a:xfrm>
          <a:prstGeom prst="rect">
            <a:avLst/>
          </a:prstGeom>
        </p:spPr>
        <p:txBody>
          <a:bodyPr wrap="square">
            <a:spAutoFit/>
          </a:bodyPr>
          <a:lstStyle/>
          <a:p>
            <a:pPr fontAlgn="base">
              <a:spcBef>
                <a:spcPct val="0"/>
              </a:spcBef>
              <a:spcAft>
                <a:spcPct val="0"/>
              </a:spcAft>
            </a:pPr>
            <a:r>
              <a:rPr lang="zh-CN" altLang="en-US" sz="2400" b="1" dirty="0">
                <a:solidFill>
                  <a:srgbClr val="FF0000"/>
                </a:solidFill>
                <a:latin typeface="黑体" panose="02010609060101010101" pitchFamily="49" charset="-122"/>
                <a:ea typeface="黑体" panose="02010609060101010101" pitchFamily="49" charset="-122"/>
                <a:cs typeface="Times New Roman" panose="02020603050405020304" charset="0"/>
              </a:rPr>
              <a:t>负责：</a:t>
            </a:r>
            <a:r>
              <a:rPr lang="zh-CN" altLang="en-US" sz="2400" b="1" dirty="0">
                <a:latin typeface="楷体" panose="02010609060101010101" pitchFamily="49" charset="-122"/>
                <a:ea typeface="楷体" panose="02010609060101010101" pitchFamily="49" charset="-122"/>
                <a:cs typeface="Times New Roman" panose="02020603050405020304" charset="0"/>
              </a:rPr>
              <a:t>尽职尽责。</a:t>
            </a:r>
            <a:endParaRPr lang="zh-CN" altLang="en-US" sz="2400" b="1" dirty="0">
              <a:solidFill>
                <a:srgbClr val="0066FF"/>
              </a:solidFill>
              <a:latin typeface="楷体" panose="02010609060101010101" pitchFamily="49" charset="-122"/>
              <a:ea typeface="楷体" panose="02010609060101010101" pitchFamily="49" charset="-122"/>
              <a:cs typeface="Times New Roman" panose="02020603050405020304" charset="0"/>
            </a:endParaRPr>
          </a:p>
        </p:txBody>
      </p:sp>
      <p:sp>
        <p:nvSpPr>
          <p:cNvPr id="13" name="TextBox 12"/>
          <p:cNvSpPr txBox="1"/>
          <p:nvPr/>
        </p:nvSpPr>
        <p:spPr>
          <a:xfrm>
            <a:off x="1534160" y="1675130"/>
            <a:ext cx="6736715" cy="645160"/>
          </a:xfrm>
          <a:prstGeom prst="rect">
            <a:avLst/>
          </a:prstGeom>
          <a:solidFill>
            <a:schemeClr val="bg2">
              <a:alpha val="13000"/>
            </a:schemeClr>
          </a:solidFill>
        </p:spPr>
        <p:txBody>
          <a:bodyPr wrap="square" rtlCol="0">
            <a:spAutoFit/>
          </a:bodyPr>
          <a:lstStyle/>
          <a:p>
            <a:pPr>
              <a:lnSpc>
                <a:spcPct val="150000"/>
              </a:lnSpc>
            </a:pPr>
            <a:r>
              <a:rPr lang="zh-CN" altLang="en-US" sz="2400" b="1" dirty="0">
                <a:latin typeface="楷体" panose="02010609060101010101" pitchFamily="49" charset="-122"/>
                <a:ea typeface="楷体" panose="02010609060101010101" pitchFamily="49" charset="-122"/>
              </a:rPr>
              <a:t>例句：他对工作很</a:t>
            </a:r>
            <a:r>
              <a:rPr lang="zh-CN" altLang="en-US" sz="2400" b="1" dirty="0">
                <a:solidFill>
                  <a:srgbClr val="FF0000"/>
                </a:solidFill>
                <a:latin typeface="楷体" panose="02010609060101010101" pitchFamily="49" charset="-122"/>
                <a:ea typeface="楷体" panose="02010609060101010101" pitchFamily="49" charset="-122"/>
              </a:rPr>
              <a:t>负责</a:t>
            </a:r>
            <a:r>
              <a:rPr lang="zh-CN" altLang="en-US" sz="2400" b="1" dirty="0">
                <a:solidFill>
                  <a:schemeClr val="tx1"/>
                </a:solidFill>
                <a:latin typeface="楷体" panose="02010609060101010101" pitchFamily="49" charset="-122"/>
                <a:ea typeface="楷体" panose="02010609060101010101" pitchFamily="49" charset="-122"/>
              </a:rPr>
              <a:t>，因此受到了嘉奖</a:t>
            </a:r>
            <a:r>
              <a:rPr lang="zh-CN" altLang="en-US" sz="2400" b="1" dirty="0">
                <a:latin typeface="楷体" panose="02010609060101010101" pitchFamily="49" charset="-122"/>
                <a:ea typeface="楷体" panose="02010609060101010101" pitchFamily="49" charset="-122"/>
              </a:rPr>
              <a:t>。</a:t>
            </a:r>
            <a:endParaRPr lang="zh-CN" altLang="en-US" sz="2400" b="1" dirty="0">
              <a:latin typeface="楷体" panose="02010609060101010101" pitchFamily="49" charset="-122"/>
              <a:ea typeface="楷体" panose="02010609060101010101" pitchFamily="49" charset="-122"/>
            </a:endParaRPr>
          </a:p>
        </p:txBody>
      </p:sp>
      <p:sp>
        <p:nvSpPr>
          <p:cNvPr id="4" name="矩形 3"/>
          <p:cNvSpPr/>
          <p:nvPr/>
        </p:nvSpPr>
        <p:spPr>
          <a:xfrm>
            <a:off x="561340" y="2463800"/>
            <a:ext cx="8368378" cy="829945"/>
          </a:xfrm>
          <a:prstGeom prst="rect">
            <a:avLst/>
          </a:prstGeom>
        </p:spPr>
        <p:txBody>
          <a:bodyPr wrap="square">
            <a:spAutoFit/>
          </a:bodyPr>
          <a:lstStyle/>
          <a:p>
            <a:pPr fontAlgn="base">
              <a:spcBef>
                <a:spcPct val="0"/>
              </a:spcBef>
              <a:spcAft>
                <a:spcPct val="0"/>
              </a:spcAft>
            </a:pPr>
            <a:r>
              <a:rPr lang="zh-CN" altLang="en-US" sz="2400" b="1" dirty="0">
                <a:solidFill>
                  <a:srgbClr val="FF0000"/>
                </a:solidFill>
                <a:latin typeface="黑体" panose="02010609060101010101" pitchFamily="49" charset="-122"/>
                <a:ea typeface="黑体" panose="02010609060101010101" pitchFamily="49" charset="-122"/>
                <a:cs typeface="Times New Roman" panose="02020603050405020304" charset="0"/>
              </a:rPr>
              <a:t>泄气：</a:t>
            </a:r>
            <a:r>
              <a:rPr lang="zh-CN" altLang="en-US" sz="2400" b="1" dirty="0">
                <a:latin typeface="楷体" panose="02010609060101010101" pitchFamily="49" charset="-122"/>
                <a:ea typeface="楷体" panose="02010609060101010101" pitchFamily="49" charset="-122"/>
                <a:cs typeface="Times New Roman" panose="02020603050405020304" charset="0"/>
              </a:rPr>
              <a:t>1. 自气球或轮胎中排出空气或其他气体。 2. 泄劲 。</a:t>
            </a:r>
            <a:endParaRPr lang="zh-CN" altLang="en-US" sz="2400" b="1" dirty="0">
              <a:latin typeface="楷体" panose="02010609060101010101" pitchFamily="49" charset="-122"/>
              <a:ea typeface="楷体" panose="02010609060101010101" pitchFamily="49" charset="-122"/>
              <a:cs typeface="Times New Roman" panose="02020603050405020304" charset="0"/>
            </a:endParaRPr>
          </a:p>
          <a:p>
            <a:pPr fontAlgn="base">
              <a:spcBef>
                <a:spcPct val="0"/>
              </a:spcBef>
              <a:spcAft>
                <a:spcPct val="0"/>
              </a:spcAft>
            </a:pPr>
            <a:r>
              <a:rPr lang="zh-CN" altLang="en-US" sz="2400" b="1" dirty="0">
                <a:latin typeface="楷体" panose="02010609060101010101" pitchFamily="49" charset="-122"/>
                <a:ea typeface="楷体" panose="02010609060101010101" pitchFamily="49" charset="-122"/>
                <a:cs typeface="Times New Roman" panose="02020603050405020304" charset="0"/>
              </a:rPr>
              <a:t>      3.放弃。</a:t>
            </a:r>
            <a:endParaRPr lang="zh-CN" altLang="en-US" sz="2400" b="1" dirty="0">
              <a:solidFill>
                <a:srgbClr val="0066FF"/>
              </a:solidFill>
              <a:latin typeface="楷体" panose="02010609060101010101" pitchFamily="49" charset="-122"/>
              <a:ea typeface="楷体" panose="02010609060101010101" pitchFamily="49" charset="-122"/>
              <a:cs typeface="Times New Roman" panose="02020603050405020304" charset="0"/>
            </a:endParaRPr>
          </a:p>
        </p:txBody>
      </p:sp>
      <p:sp>
        <p:nvSpPr>
          <p:cNvPr id="5" name="TextBox 12"/>
          <p:cNvSpPr txBox="1"/>
          <p:nvPr/>
        </p:nvSpPr>
        <p:spPr>
          <a:xfrm>
            <a:off x="1534160" y="3293745"/>
            <a:ext cx="8096250" cy="460375"/>
          </a:xfrm>
          <a:prstGeom prst="rect">
            <a:avLst/>
          </a:prstGeom>
          <a:solidFill>
            <a:schemeClr val="bg2">
              <a:alpha val="13000"/>
            </a:schemeClr>
          </a:solidFill>
        </p:spPr>
        <p:txBody>
          <a:bodyPr wrap="square" rtlCol="0">
            <a:spAutoFit/>
          </a:bodyPr>
          <a:lstStyle/>
          <a:p>
            <a:pPr algn="l" fontAlgn="base">
              <a:lnSpc>
                <a:spcPct val="100000"/>
              </a:lnSpc>
            </a:pPr>
            <a:r>
              <a:rPr lang="zh-CN" altLang="en-US" sz="2400" b="1" dirty="0">
                <a:latin typeface="楷体" panose="02010609060101010101" pitchFamily="49" charset="-122"/>
                <a:ea typeface="楷体" panose="02010609060101010101" pitchFamily="49" charset="-122"/>
                <a:cs typeface="Times New Roman" panose="02020603050405020304" charset="0"/>
              </a:rPr>
              <a:t>例句：虽然这次没有考出好成绩，但是我并不</a:t>
            </a:r>
            <a:r>
              <a:rPr lang="zh-CN" altLang="en-US" sz="2400" b="1" dirty="0">
                <a:solidFill>
                  <a:srgbClr val="FF0000"/>
                </a:solidFill>
                <a:latin typeface="楷体" panose="02010609060101010101" pitchFamily="49" charset="-122"/>
                <a:ea typeface="楷体" panose="02010609060101010101" pitchFamily="49" charset="-122"/>
                <a:cs typeface="Times New Roman" panose="02020603050405020304" charset="0"/>
              </a:rPr>
              <a:t>泄气</a:t>
            </a:r>
            <a:r>
              <a:rPr lang="zh-CN" altLang="en-US" sz="2400" b="1" dirty="0">
                <a:latin typeface="楷体" panose="02010609060101010101" pitchFamily="49" charset="-122"/>
                <a:ea typeface="楷体" panose="02010609060101010101" pitchFamily="49" charset="-122"/>
                <a:cs typeface="Times New Roman" panose="02020603050405020304" charset="0"/>
              </a:rPr>
              <a:t>。</a:t>
            </a:r>
            <a:endParaRPr lang="zh-CN" altLang="en-US" sz="2400" b="1" dirty="0">
              <a:latin typeface="楷体" panose="02010609060101010101" pitchFamily="49" charset="-122"/>
              <a:ea typeface="楷体" panose="02010609060101010101" pitchFamily="49"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2476" y="1419622"/>
            <a:ext cx="9060556" cy="1083374"/>
          </a:xfrm>
          <a:prstGeom prst="rect">
            <a:avLst/>
          </a:prstGeom>
        </p:spPr>
        <p:txBody>
          <a:bodyPr wrap="square">
            <a:spAutoFit/>
          </a:bodyPr>
          <a:lstStyle/>
          <a:p>
            <a:pPr lvl="0">
              <a:lnSpc>
                <a:spcPct val="130000"/>
              </a:lnSpc>
            </a:pPr>
            <a:r>
              <a:rPr lang="zh-CN" altLang="en-US" sz="2800" b="1" dirty="0">
                <a:solidFill>
                  <a:prstClr val="black"/>
                </a:solidFill>
                <a:latin typeface="楷体" panose="02010609060101010101" pitchFamily="49" charset="-122"/>
                <a:ea typeface="楷体" panose="02010609060101010101" pitchFamily="49" charset="-122"/>
              </a:rPr>
              <a:t>这篇课文中出现了两个人物。</a:t>
            </a:r>
            <a:r>
              <a:rPr lang="zh-CN" altLang="en-US" sz="2800" b="1" u="sng" dirty="0">
                <a:solidFill>
                  <a:prstClr val="black"/>
                </a:solidFill>
                <a:latin typeface="楷体" panose="02010609060101010101" pitchFamily="49" charset="-122"/>
                <a:ea typeface="楷体" panose="02010609060101010101" pitchFamily="49" charset="-122"/>
              </a:rPr>
              <a:t>        </a:t>
            </a:r>
            <a:r>
              <a:rPr lang="zh-CN" altLang="en-US" sz="2800" b="1" dirty="0">
                <a:solidFill>
                  <a:prstClr val="black"/>
                </a:solidFill>
                <a:latin typeface="楷体" panose="02010609060101010101" pitchFamily="49" charset="-122"/>
                <a:ea typeface="楷体" panose="02010609060101010101" pitchFamily="49" charset="-122"/>
              </a:rPr>
              <a:t>和</a:t>
            </a:r>
            <a:r>
              <a:rPr lang="zh-CN" altLang="en-US" sz="2800" b="1" u="sng" dirty="0">
                <a:solidFill>
                  <a:prstClr val="black"/>
                </a:solidFill>
                <a:latin typeface="楷体" panose="02010609060101010101" pitchFamily="49" charset="-122"/>
                <a:ea typeface="楷体" panose="02010609060101010101" pitchFamily="49" charset="-122"/>
              </a:rPr>
              <a:t>         </a:t>
            </a:r>
            <a:r>
              <a:rPr lang="zh-CN" altLang="en-US" sz="2800" b="1" dirty="0">
                <a:solidFill>
                  <a:prstClr val="black"/>
                </a:solidFill>
                <a:latin typeface="楷体" panose="02010609060101010101" pitchFamily="49" charset="-122"/>
                <a:ea typeface="楷体" panose="02010609060101010101" pitchFamily="49" charset="-122"/>
              </a:rPr>
              <a:t>。</a:t>
            </a:r>
            <a:endParaRPr lang="zh-CN" altLang="en-US" sz="2800" b="1" u="sng" dirty="0">
              <a:solidFill>
                <a:prstClr val="black"/>
              </a:solidFill>
              <a:latin typeface="楷体" panose="02010609060101010101" pitchFamily="49" charset="-122"/>
              <a:ea typeface="楷体" panose="02010609060101010101" pitchFamily="49" charset="-122"/>
            </a:endParaRPr>
          </a:p>
          <a:p>
            <a:pPr lvl="0"/>
            <a:r>
              <a:rPr lang="zh-CN" altLang="en-US" sz="2800" b="1" dirty="0">
                <a:solidFill>
                  <a:prstClr val="black"/>
                </a:solidFill>
                <a:latin typeface="楷体" panose="02010609060101010101" pitchFamily="49" charset="-122"/>
                <a:ea typeface="楷体" panose="02010609060101010101" pitchFamily="49" charset="-122"/>
                <a:sym typeface="+mn-ea"/>
              </a:rPr>
              <a:t>他们一个是</a:t>
            </a:r>
            <a:r>
              <a:rPr lang="zh-CN" altLang="en-US" sz="2800" b="1" u="sng" dirty="0">
                <a:solidFill>
                  <a:prstClr val="black"/>
                </a:solidFill>
                <a:latin typeface="楷体" panose="02010609060101010101" pitchFamily="49" charset="-122"/>
                <a:ea typeface="楷体" panose="02010609060101010101" pitchFamily="49" charset="-122"/>
                <a:sym typeface="+mn-ea"/>
              </a:rPr>
              <a:t>        </a:t>
            </a:r>
            <a:r>
              <a:rPr lang="zh-CN" altLang="en-US" sz="2800" b="1" dirty="0">
                <a:solidFill>
                  <a:prstClr val="black"/>
                </a:solidFill>
                <a:latin typeface="楷体" panose="02010609060101010101" pitchFamily="49" charset="-122"/>
                <a:ea typeface="楷体" panose="02010609060101010101" pitchFamily="49" charset="-122"/>
                <a:sym typeface="+mn-ea"/>
              </a:rPr>
              <a:t>，另一个是</a:t>
            </a:r>
            <a:r>
              <a:rPr lang="zh-CN" altLang="en-US" sz="2800" b="1" u="sng" dirty="0">
                <a:solidFill>
                  <a:prstClr val="black"/>
                </a:solidFill>
                <a:latin typeface="楷体" panose="02010609060101010101" pitchFamily="49" charset="-122"/>
                <a:ea typeface="楷体" panose="02010609060101010101" pitchFamily="49" charset="-122"/>
                <a:sym typeface="+mn-ea"/>
              </a:rPr>
              <a:t>        </a:t>
            </a:r>
            <a:r>
              <a:rPr lang="zh-CN" altLang="en-US" sz="2800" b="1" dirty="0">
                <a:solidFill>
                  <a:prstClr val="black"/>
                </a:solidFill>
                <a:latin typeface="楷体" panose="02010609060101010101" pitchFamily="49" charset="-122"/>
                <a:ea typeface="楷体" panose="02010609060101010101" pitchFamily="49" charset="-122"/>
                <a:sym typeface="+mn-ea"/>
              </a:rPr>
              <a:t>。</a:t>
            </a:r>
            <a:endParaRPr lang="en-US" altLang="zh-CN" sz="2800" b="1" dirty="0">
              <a:solidFill>
                <a:prstClr val="black"/>
              </a:solidFill>
              <a:latin typeface="楷体" panose="02010609060101010101" pitchFamily="49" charset="-122"/>
              <a:ea typeface="楷体" panose="02010609060101010101" pitchFamily="49" charset="-122"/>
              <a:sym typeface="+mn-ea"/>
            </a:endParaRPr>
          </a:p>
        </p:txBody>
      </p:sp>
      <p:sp>
        <p:nvSpPr>
          <p:cNvPr id="19" name="文本框 14"/>
          <p:cNvSpPr txBox="1"/>
          <p:nvPr/>
        </p:nvSpPr>
        <p:spPr>
          <a:xfrm>
            <a:off x="536936" y="436158"/>
            <a:ext cx="2147372" cy="561692"/>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整体感知</a:t>
            </a:r>
            <a:endParaRPr lang="zh-CN" altLang="en-US" sz="3200" b="1" dirty="0">
              <a:solidFill>
                <a:srgbClr val="875000"/>
              </a:solidFill>
              <a:latin typeface="幼圆" panose="02010509060101010101" pitchFamily="49" charset="-122"/>
              <a:ea typeface="幼圆" panose="02010509060101010101" pitchFamily="49" charset="-122"/>
            </a:endParaRPr>
          </a:p>
        </p:txBody>
      </p:sp>
      <p:pic>
        <p:nvPicPr>
          <p:cNvPr id="20" name="图片 1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54490" y="488835"/>
            <a:ext cx="366860" cy="456338"/>
          </a:xfrm>
          <a:prstGeom prst="rect">
            <a:avLst/>
          </a:prstGeom>
        </p:spPr>
      </p:pic>
      <p:sp>
        <p:nvSpPr>
          <p:cNvPr id="22" name="文本框 6"/>
          <p:cNvSpPr txBox="1"/>
          <p:nvPr/>
        </p:nvSpPr>
        <p:spPr>
          <a:xfrm>
            <a:off x="335704" y="2859782"/>
            <a:ext cx="8340752" cy="954107"/>
          </a:xfrm>
          <a:prstGeom prst="rect">
            <a:avLst/>
          </a:prstGeom>
          <a:noFill/>
        </p:spPr>
        <p:txBody>
          <a:bodyPr wrap="square" rtlCol="0" anchor="t">
            <a:spAutoFit/>
          </a:bodyPr>
          <a:lstStyle/>
          <a:p>
            <a:pPr algn="l">
              <a:lnSpc>
                <a:spcPct val="100000"/>
              </a:lnSpc>
            </a:pPr>
            <a:r>
              <a:rPr lang="zh-CN" altLang="en-US" sz="2800" b="1" dirty="0" smtClean="0">
                <a:latin typeface="楷体" panose="02010609060101010101" pitchFamily="49" charset="-122"/>
                <a:ea typeface="楷体" panose="02010609060101010101" pitchFamily="49" charset="-122"/>
              </a:rPr>
              <a:t>朗读急性子顾客的话时，应该用</a:t>
            </a:r>
            <a:r>
              <a:rPr lang="zh-CN" altLang="en-US" sz="2800" b="1" u="sng" dirty="0" smtClean="0">
                <a:latin typeface="楷体" panose="02010609060101010101" pitchFamily="49" charset="-122"/>
                <a:ea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rPr>
              <a:t>的语气，朗读慢性子裁缝的话时，应该用</a:t>
            </a:r>
            <a:r>
              <a:rPr lang="zh-CN" altLang="en-US" sz="2800" b="1" u="sng" dirty="0" smtClean="0">
                <a:latin typeface="楷体" panose="02010609060101010101" pitchFamily="49" charset="-122"/>
                <a:ea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rPr>
              <a:t>的语气。</a:t>
            </a:r>
            <a:endParaRPr lang="zh-CN" altLang="en-US" sz="2800" b="1" dirty="0">
              <a:latin typeface="楷体" panose="02010609060101010101" pitchFamily="49" charset="-122"/>
              <a:ea typeface="楷体" panose="02010609060101010101" pitchFamily="49" charset="-122"/>
            </a:endParaRPr>
          </a:p>
        </p:txBody>
      </p:sp>
      <p:sp>
        <p:nvSpPr>
          <p:cNvPr id="7" name="文本框 6"/>
          <p:cNvSpPr txBox="1"/>
          <p:nvPr/>
        </p:nvSpPr>
        <p:spPr>
          <a:xfrm>
            <a:off x="7181702" y="1420872"/>
            <a:ext cx="972108" cy="521970"/>
          </a:xfrm>
          <a:prstGeom prst="rect">
            <a:avLst/>
          </a:prstGeom>
        </p:spPr>
        <p:txBody>
          <a:bodyPr wrap="square">
            <a:spAutoFit/>
          </a:bodyPr>
          <a:lstStyle>
            <a:defPPr>
              <a:defRPr lang="zh-CN"/>
            </a:defPPr>
            <a:lvl1pPr>
              <a:defRPr sz="4000">
                <a:solidFill>
                  <a:schemeClr val="bg1"/>
                </a:solidFill>
                <a:latin typeface="迷你简毡笔黑" panose="03000509000000000000" pitchFamily="65" charset="-122"/>
                <a:ea typeface="迷你简毡笔黑" panose="03000509000000000000" pitchFamily="65" charset="-122"/>
              </a:defRPr>
            </a:lvl1pPr>
          </a:lstStyle>
          <a:p>
            <a:r>
              <a:rPr lang="zh-CN" altLang="en-US" sz="2800" b="1" dirty="0" smtClean="0">
                <a:solidFill>
                  <a:srgbClr val="FF0000"/>
                </a:solidFill>
                <a:latin typeface="楷体" panose="02010609060101010101" pitchFamily="49" charset="-122"/>
                <a:ea typeface="楷体" panose="02010609060101010101" pitchFamily="49" charset="-122"/>
              </a:rPr>
              <a:t>裁缝</a:t>
            </a:r>
            <a:endParaRPr lang="zh-CN" altLang="en-US" sz="2800" b="1" dirty="0" smtClean="0">
              <a:solidFill>
                <a:srgbClr val="FF0000"/>
              </a:solidFill>
              <a:latin typeface="楷体" panose="02010609060101010101" pitchFamily="49" charset="-122"/>
              <a:ea typeface="楷体" panose="02010609060101010101" pitchFamily="49" charset="-122"/>
            </a:endParaRPr>
          </a:p>
        </p:txBody>
      </p:sp>
      <p:sp>
        <p:nvSpPr>
          <p:cNvPr id="2" name="文本框 1"/>
          <p:cNvSpPr txBox="1"/>
          <p:nvPr/>
        </p:nvSpPr>
        <p:spPr>
          <a:xfrm>
            <a:off x="5276614" y="1419622"/>
            <a:ext cx="906017" cy="523220"/>
          </a:xfrm>
          <a:prstGeom prst="rect">
            <a:avLst/>
          </a:prstGeom>
          <a:noFill/>
        </p:spPr>
        <p:txBody>
          <a:bodyPr wrap="none" rtlCol="0" anchor="t">
            <a:spAutoFit/>
          </a:bodyPr>
          <a:lstStyle/>
          <a:p>
            <a:r>
              <a:rPr lang="zh-CN" altLang="en-US" sz="2800" b="1" dirty="0" smtClean="0">
                <a:solidFill>
                  <a:srgbClr val="FF0000"/>
                </a:solidFill>
                <a:latin typeface="楷体" panose="02010609060101010101" pitchFamily="49" charset="-122"/>
                <a:ea typeface="楷体" panose="02010609060101010101" pitchFamily="49" charset="-122"/>
                <a:sym typeface="+mn-ea"/>
              </a:rPr>
              <a:t>顾客</a:t>
            </a:r>
            <a:endParaRPr lang="en-US" altLang="zh-CN" sz="2800" b="1" dirty="0" smtClean="0">
              <a:solidFill>
                <a:srgbClr val="FF0000"/>
              </a:solidFill>
              <a:latin typeface="楷体" panose="02010609060101010101" pitchFamily="49" charset="-122"/>
              <a:ea typeface="楷体" panose="02010609060101010101" pitchFamily="49" charset="-122"/>
              <a:sym typeface="+mn-ea"/>
            </a:endParaRPr>
          </a:p>
        </p:txBody>
      </p:sp>
      <p:sp>
        <p:nvSpPr>
          <p:cNvPr id="13" name="文本框 6"/>
          <p:cNvSpPr txBox="1"/>
          <p:nvPr/>
        </p:nvSpPr>
        <p:spPr>
          <a:xfrm>
            <a:off x="5436096" y="1923678"/>
            <a:ext cx="1944216" cy="521970"/>
          </a:xfrm>
          <a:prstGeom prst="rect">
            <a:avLst/>
          </a:prstGeom>
        </p:spPr>
        <p:txBody>
          <a:bodyPr wrap="square">
            <a:spAutoFit/>
          </a:bodyPr>
          <a:lstStyle>
            <a:defPPr>
              <a:defRPr lang="zh-CN"/>
            </a:defPPr>
            <a:lvl1pPr>
              <a:defRPr sz="4000">
                <a:solidFill>
                  <a:schemeClr val="bg1"/>
                </a:solidFill>
                <a:latin typeface="迷你简毡笔黑" panose="03000509000000000000" pitchFamily="65" charset="-122"/>
                <a:ea typeface="迷你简毡笔黑" panose="03000509000000000000" pitchFamily="65" charset="-122"/>
              </a:defRPr>
            </a:lvl1pPr>
          </a:lstStyle>
          <a:p>
            <a:r>
              <a:rPr lang="zh-CN" altLang="en-US" sz="2800" b="1" dirty="0" smtClean="0">
                <a:solidFill>
                  <a:srgbClr val="FF0000"/>
                </a:solidFill>
                <a:latin typeface="楷体" panose="02010609060101010101" pitchFamily="49" charset="-122"/>
                <a:ea typeface="楷体" panose="02010609060101010101" pitchFamily="49" charset="-122"/>
              </a:rPr>
              <a:t>慢性子</a:t>
            </a:r>
            <a:endParaRPr lang="zh-CN" altLang="en-US" sz="2800" b="1" dirty="0" smtClean="0">
              <a:solidFill>
                <a:srgbClr val="FF0000"/>
              </a:solidFill>
              <a:latin typeface="楷体" panose="02010609060101010101" pitchFamily="49" charset="-122"/>
              <a:ea typeface="楷体" panose="02010609060101010101" pitchFamily="49" charset="-122"/>
            </a:endParaRPr>
          </a:p>
        </p:txBody>
      </p:sp>
      <p:sp>
        <p:nvSpPr>
          <p:cNvPr id="14" name="文本框 1"/>
          <p:cNvSpPr txBox="1"/>
          <p:nvPr/>
        </p:nvSpPr>
        <p:spPr>
          <a:xfrm>
            <a:off x="2318542" y="1853346"/>
            <a:ext cx="1266693" cy="523220"/>
          </a:xfrm>
          <a:prstGeom prst="rect">
            <a:avLst/>
          </a:prstGeom>
          <a:noFill/>
        </p:spPr>
        <p:txBody>
          <a:bodyPr wrap="none" rtlCol="0" anchor="t">
            <a:spAutoFit/>
          </a:bodyPr>
          <a:lstStyle/>
          <a:p>
            <a:r>
              <a:rPr lang="zh-CN" altLang="en-US" sz="2800" b="1" dirty="0">
                <a:solidFill>
                  <a:srgbClr val="FF0000"/>
                </a:solidFill>
                <a:latin typeface="楷体" panose="02010609060101010101" pitchFamily="49" charset="-122"/>
                <a:ea typeface="楷体" panose="02010609060101010101" pitchFamily="49" charset="-122"/>
                <a:sym typeface="+mn-ea"/>
              </a:rPr>
              <a:t>急性子</a:t>
            </a:r>
            <a:endParaRPr lang="en-US" altLang="zh-CN" sz="2800" b="1" dirty="0" smtClean="0">
              <a:solidFill>
                <a:srgbClr val="FF0000"/>
              </a:solidFill>
              <a:latin typeface="楷体" panose="02010609060101010101" pitchFamily="49" charset="-122"/>
              <a:ea typeface="楷体" panose="02010609060101010101" pitchFamily="49" charset="-122"/>
              <a:sym typeface="+mn-ea"/>
            </a:endParaRPr>
          </a:p>
        </p:txBody>
      </p:sp>
      <p:sp>
        <p:nvSpPr>
          <p:cNvPr id="15" name="文本框 6"/>
          <p:cNvSpPr txBox="1"/>
          <p:nvPr/>
        </p:nvSpPr>
        <p:spPr>
          <a:xfrm>
            <a:off x="5652120" y="2809002"/>
            <a:ext cx="1944216" cy="521970"/>
          </a:xfrm>
          <a:prstGeom prst="rect">
            <a:avLst/>
          </a:prstGeom>
        </p:spPr>
        <p:txBody>
          <a:bodyPr wrap="square">
            <a:spAutoFit/>
          </a:bodyPr>
          <a:lstStyle>
            <a:defPPr>
              <a:defRPr lang="zh-CN"/>
            </a:defPPr>
            <a:lvl1pPr>
              <a:defRPr sz="4000">
                <a:solidFill>
                  <a:schemeClr val="bg1"/>
                </a:solidFill>
                <a:latin typeface="迷你简毡笔黑" panose="03000509000000000000" pitchFamily="65" charset="-122"/>
                <a:ea typeface="迷你简毡笔黑" panose="03000509000000000000" pitchFamily="65" charset="-122"/>
              </a:defRPr>
            </a:lvl1pPr>
          </a:lstStyle>
          <a:p>
            <a:r>
              <a:rPr lang="zh-CN" altLang="en-US" sz="2800" b="1" dirty="0" smtClean="0">
                <a:solidFill>
                  <a:srgbClr val="FF0000"/>
                </a:solidFill>
                <a:latin typeface="楷体" panose="02010609060101010101" pitchFamily="49" charset="-122"/>
                <a:ea typeface="楷体" panose="02010609060101010101" pitchFamily="49" charset="-122"/>
              </a:rPr>
              <a:t>着急</a:t>
            </a:r>
            <a:endParaRPr lang="zh-CN" altLang="en-US" sz="2800" b="1" dirty="0" smtClean="0">
              <a:solidFill>
                <a:srgbClr val="FF0000"/>
              </a:solidFill>
              <a:latin typeface="楷体" panose="02010609060101010101" pitchFamily="49" charset="-122"/>
              <a:ea typeface="楷体" panose="02010609060101010101" pitchFamily="49" charset="-122"/>
            </a:endParaRPr>
          </a:p>
        </p:txBody>
      </p:sp>
      <p:sp>
        <p:nvSpPr>
          <p:cNvPr id="16" name="文本框 1"/>
          <p:cNvSpPr txBox="1"/>
          <p:nvPr/>
        </p:nvSpPr>
        <p:spPr>
          <a:xfrm>
            <a:off x="5292080" y="3267185"/>
            <a:ext cx="1627369" cy="523220"/>
          </a:xfrm>
          <a:prstGeom prst="rect">
            <a:avLst/>
          </a:prstGeom>
          <a:noFill/>
        </p:spPr>
        <p:txBody>
          <a:bodyPr wrap="none" rtlCol="0" anchor="t">
            <a:spAutoFit/>
          </a:bodyPr>
          <a:lstStyle/>
          <a:p>
            <a:r>
              <a:rPr lang="zh-CN" altLang="en-US" sz="2800" b="1" dirty="0" smtClean="0">
                <a:solidFill>
                  <a:srgbClr val="FF0000"/>
                </a:solidFill>
                <a:latin typeface="楷体" panose="02010609060101010101" pitchFamily="49" charset="-122"/>
                <a:ea typeface="楷体" panose="02010609060101010101" pitchFamily="49" charset="-122"/>
                <a:sym typeface="+mn-ea"/>
              </a:rPr>
              <a:t>不紧不慢</a:t>
            </a:r>
            <a:endParaRPr lang="en-US" altLang="zh-CN" sz="2800" b="1" dirty="0" smtClean="0">
              <a:solidFill>
                <a:srgbClr val="FF0000"/>
              </a:solidFill>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7" grpId="0"/>
      <p:bldP spid="2" grpId="0"/>
      <p:bldP spid="13" grpId="0"/>
      <p:bldP spid="14" grpId="0"/>
      <p:bldP spid="15"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6"/>
          <p:cNvSpPr txBox="1"/>
          <p:nvPr/>
        </p:nvSpPr>
        <p:spPr>
          <a:xfrm>
            <a:off x="683568" y="1108407"/>
            <a:ext cx="8345750" cy="2813655"/>
          </a:xfrm>
          <a:prstGeom prst="rect">
            <a:avLst/>
          </a:prstGeom>
          <a:noFill/>
        </p:spPr>
        <p:txBody>
          <a:bodyPr wrap="square" rtlCol="0" anchor="t">
            <a:spAutoFit/>
          </a:bodyPr>
          <a:lstStyle/>
          <a:p>
            <a:pPr>
              <a:lnSpc>
                <a:spcPct val="130000"/>
              </a:lnSpc>
            </a:pPr>
            <a:r>
              <a:rPr lang="en-US" altLang="zh-CN" sz="2800" dirty="0">
                <a:latin typeface="楷体" panose="02010609060101010101" pitchFamily="49" charset="-122"/>
                <a:ea typeface="楷体" panose="02010609060101010101" pitchFamily="49" charset="-122"/>
              </a:rPr>
              <a:t>    </a:t>
            </a:r>
            <a:r>
              <a:rPr lang="zh-CN" altLang="en-US" sz="2800" b="1" dirty="0">
                <a:latin typeface="楷体" panose="02010609060101010101" pitchFamily="49" charset="-122"/>
                <a:ea typeface="楷体" panose="02010609060101010101" pitchFamily="49" charset="-122"/>
              </a:rPr>
              <a:t>这篇课文，</a:t>
            </a:r>
            <a:r>
              <a:rPr lang="zh-CN" sz="2800" b="1" dirty="0">
                <a:latin typeface="楷体" panose="02010609060101010101" pitchFamily="49" charset="-122"/>
                <a:ea typeface="楷体" panose="02010609060101010101" pitchFamily="49" charset="-122"/>
              </a:rPr>
              <a:t>主要讲了一位急性子顾客到裁缝店里做棉袄，第二天要求裁缝把棉袄</a:t>
            </a:r>
            <a:r>
              <a:rPr lang="zh-CN" sz="2800" b="1" u="sng" dirty="0">
                <a:latin typeface="楷体" panose="02010609060101010101" pitchFamily="49" charset="-122"/>
                <a:ea typeface="楷体" panose="02010609060101010101" pitchFamily="49" charset="-122"/>
              </a:rPr>
              <a:t>          </a:t>
            </a:r>
            <a:r>
              <a:rPr lang="zh-CN" sz="2800" b="1" dirty="0">
                <a:latin typeface="楷体" panose="02010609060101010101" pitchFamily="49" charset="-122"/>
                <a:ea typeface="楷体" panose="02010609060101010101" pitchFamily="49" charset="-122"/>
              </a:rPr>
              <a:t>；第三天要求裁缝把夹袄</a:t>
            </a:r>
            <a:r>
              <a:rPr lang="zh-CN" sz="2800" b="1" u="sng" dirty="0">
                <a:latin typeface="楷体" panose="02010609060101010101" pitchFamily="49" charset="-122"/>
                <a:ea typeface="楷体" panose="02010609060101010101" pitchFamily="49" charset="-122"/>
              </a:rPr>
              <a:t>               </a:t>
            </a:r>
            <a:r>
              <a:rPr lang="zh-CN" sz="2800" b="1" dirty="0">
                <a:latin typeface="楷体" panose="02010609060101010101" pitchFamily="49" charset="-122"/>
                <a:ea typeface="楷体" panose="02010609060101010101" pitchFamily="49" charset="-122"/>
              </a:rPr>
              <a:t>；第四天又要求把衣服</a:t>
            </a:r>
            <a:r>
              <a:rPr lang="zh-CN" sz="2800" b="1" u="sng" dirty="0">
                <a:latin typeface="楷体" panose="02010609060101010101" pitchFamily="49" charset="-122"/>
                <a:ea typeface="楷体" panose="02010609060101010101" pitchFamily="49" charset="-122"/>
              </a:rPr>
              <a:t>          </a:t>
            </a:r>
            <a:r>
              <a:rPr lang="en-US" altLang="zh-CN" sz="2800" b="1" dirty="0">
                <a:latin typeface="楷体" panose="02010609060101010101" pitchFamily="49" charset="-122"/>
                <a:ea typeface="楷体" panose="02010609060101010101" pitchFamily="49" charset="-122"/>
              </a:rPr>
              <a:t>,</a:t>
            </a:r>
            <a:r>
              <a:rPr lang="zh-CN" sz="2800" b="1" dirty="0">
                <a:latin typeface="楷体" panose="02010609060101010101" pitchFamily="49" charset="-122"/>
                <a:ea typeface="楷体" panose="02010609060101010101" pitchFamily="49" charset="-122"/>
              </a:rPr>
              <a:t>然而其实慢性子裁缝连料子都没有开始裁的事</a:t>
            </a:r>
            <a:r>
              <a:rPr lang="zh-CN" sz="2800" b="1" dirty="0" smtClean="0">
                <a:latin typeface="楷体" panose="02010609060101010101" pitchFamily="49" charset="-122"/>
                <a:ea typeface="楷体" panose="02010609060101010101" pitchFamily="49" charset="-122"/>
              </a:rPr>
              <a:t>。</a:t>
            </a:r>
            <a:endParaRPr lang="zh-CN" sz="2800" b="1" u="sng" dirty="0">
              <a:latin typeface="楷体" panose="02010609060101010101" pitchFamily="49" charset="-122"/>
              <a:ea typeface="楷体" panose="02010609060101010101" pitchFamily="49" charset="-122"/>
            </a:endParaRPr>
          </a:p>
        </p:txBody>
      </p:sp>
      <p:sp>
        <p:nvSpPr>
          <p:cNvPr id="7" name="文本框 6"/>
          <p:cNvSpPr txBox="1"/>
          <p:nvPr/>
        </p:nvSpPr>
        <p:spPr>
          <a:xfrm>
            <a:off x="6156176" y="1641687"/>
            <a:ext cx="1944216" cy="521970"/>
          </a:xfrm>
          <a:prstGeom prst="rect">
            <a:avLst/>
          </a:prstGeom>
        </p:spPr>
        <p:txBody>
          <a:bodyPr wrap="square">
            <a:spAutoFit/>
          </a:bodyPr>
          <a:lstStyle>
            <a:defPPr>
              <a:defRPr lang="zh-CN"/>
            </a:defPPr>
            <a:lvl1pPr>
              <a:defRPr sz="4000">
                <a:solidFill>
                  <a:schemeClr val="bg1"/>
                </a:solidFill>
                <a:latin typeface="迷你简毡笔黑" panose="03000509000000000000" pitchFamily="65" charset="-122"/>
                <a:ea typeface="迷你简毡笔黑" panose="03000509000000000000" pitchFamily="65" charset="-122"/>
              </a:defRPr>
            </a:lvl1pPr>
          </a:lstStyle>
          <a:p>
            <a:r>
              <a:rPr lang="zh-CN" altLang="en-US" sz="2800" b="1" dirty="0" smtClean="0">
                <a:solidFill>
                  <a:srgbClr val="FF0000"/>
                </a:solidFill>
                <a:latin typeface="楷体" panose="02010609060101010101" pitchFamily="49" charset="-122"/>
                <a:ea typeface="楷体" panose="02010609060101010101" pitchFamily="49" charset="-122"/>
              </a:rPr>
              <a:t>改成夹袄</a:t>
            </a:r>
            <a:endParaRPr lang="zh-CN" altLang="en-US" sz="2800" b="1" dirty="0" smtClean="0">
              <a:solidFill>
                <a:srgbClr val="FF0000"/>
              </a:solidFill>
              <a:latin typeface="楷体" panose="02010609060101010101" pitchFamily="49" charset="-122"/>
              <a:ea typeface="楷体" panose="02010609060101010101" pitchFamily="49" charset="-122"/>
            </a:endParaRPr>
          </a:p>
        </p:txBody>
      </p:sp>
      <p:sp>
        <p:nvSpPr>
          <p:cNvPr id="2" name="文本框 1"/>
          <p:cNvSpPr txBox="1"/>
          <p:nvPr/>
        </p:nvSpPr>
        <p:spPr>
          <a:xfrm>
            <a:off x="2339752" y="2841868"/>
            <a:ext cx="1612900" cy="521970"/>
          </a:xfrm>
          <a:prstGeom prst="rect">
            <a:avLst/>
          </a:prstGeom>
          <a:noFill/>
        </p:spPr>
        <p:txBody>
          <a:bodyPr wrap="none" rtlCol="0" anchor="t">
            <a:spAutoFit/>
          </a:bodyPr>
          <a:lstStyle/>
          <a:p>
            <a:r>
              <a:rPr lang="en-US" altLang="zh-CN" sz="2800" b="1" dirty="0" smtClean="0">
                <a:solidFill>
                  <a:srgbClr val="FF0000"/>
                </a:solidFill>
                <a:latin typeface="楷体" panose="02010609060101010101" pitchFamily="49" charset="-122"/>
                <a:ea typeface="楷体" panose="02010609060101010101" pitchFamily="49" charset="-122"/>
                <a:sym typeface="+mn-ea"/>
              </a:rPr>
              <a:t>接上袖子</a:t>
            </a:r>
            <a:endParaRPr lang="en-US" altLang="zh-CN" sz="2800" b="1" dirty="0" smtClean="0">
              <a:solidFill>
                <a:srgbClr val="FF0000"/>
              </a:solidFill>
              <a:latin typeface="楷体" panose="02010609060101010101" pitchFamily="49" charset="-122"/>
              <a:ea typeface="楷体" panose="02010609060101010101" pitchFamily="49" charset="-122"/>
              <a:sym typeface="+mn-ea"/>
            </a:endParaRPr>
          </a:p>
        </p:txBody>
      </p:sp>
      <p:sp>
        <p:nvSpPr>
          <p:cNvPr id="8" name="文本框 2"/>
          <p:cNvSpPr txBox="1"/>
          <p:nvPr/>
        </p:nvSpPr>
        <p:spPr>
          <a:xfrm>
            <a:off x="4182811" y="2265804"/>
            <a:ext cx="2650490" cy="521970"/>
          </a:xfrm>
          <a:prstGeom prst="rect">
            <a:avLst/>
          </a:prstGeom>
          <a:noFill/>
        </p:spPr>
        <p:txBody>
          <a:bodyPr wrap="square" rtlCol="0" anchor="t">
            <a:spAutoFit/>
          </a:bodyPr>
          <a:lstStyle/>
          <a:p>
            <a:r>
              <a:rPr lang="zh-CN" altLang="en-US" sz="2800" b="1" dirty="0" smtClean="0">
                <a:solidFill>
                  <a:srgbClr val="FF0000"/>
                </a:solidFill>
                <a:latin typeface="楷体" panose="02010609060101010101" pitchFamily="49" charset="-122"/>
                <a:ea typeface="楷体" panose="02010609060101010101" pitchFamily="49" charset="-122"/>
                <a:sym typeface="+mn-ea"/>
              </a:rPr>
              <a:t>改成短袖衬衫</a:t>
            </a:r>
            <a:endParaRPr lang="zh-CN" altLang="en-US" sz="2800" b="1" dirty="0" smtClean="0">
              <a:solidFill>
                <a:srgbClr val="FF0000"/>
              </a:solidFill>
              <a:latin typeface="楷体" panose="02010609060101010101" pitchFamily="49" charset="-122"/>
              <a:ea typeface="楷体" panose="02010609060101010101" pitchFamily="49" charset="-122"/>
              <a:sym typeface="+mn-ea"/>
            </a:endParaRPr>
          </a:p>
        </p:txBody>
      </p:sp>
      <p:grpSp>
        <p:nvGrpSpPr>
          <p:cNvPr id="6" name="组合 5"/>
          <p:cNvGrpSpPr/>
          <p:nvPr/>
        </p:nvGrpSpPr>
        <p:grpSpPr>
          <a:xfrm>
            <a:off x="1763688" y="4155926"/>
            <a:ext cx="4392488" cy="629470"/>
            <a:chOff x="4572000" y="483518"/>
            <a:chExt cx="4392488" cy="629470"/>
          </a:xfrm>
        </p:grpSpPr>
        <p:pic>
          <p:nvPicPr>
            <p:cNvPr id="9" name="图片 8"/>
            <p:cNvPicPr>
              <a:picLocks noChangeAspect="1"/>
            </p:cNvPicPr>
            <p:nvPr/>
          </p:nvPicPr>
          <p:blipFill rotWithShape="1">
            <a:blip r:embed="rId1">
              <a:extLst>
                <a:ext uri="{28A0092B-C50C-407E-A947-70E740481C1C}">
                  <a14:useLocalDpi xmlns:a14="http://schemas.microsoft.com/office/drawing/2010/main" val="0"/>
                </a:ext>
              </a:extLst>
            </a:blip>
            <a:srcRect l="37755"/>
            <a:stretch>
              <a:fillRect/>
            </a:stretch>
          </p:blipFill>
          <p:spPr>
            <a:xfrm>
              <a:off x="4572000" y="483518"/>
              <a:ext cx="4392488" cy="629470"/>
            </a:xfrm>
            <a:prstGeom prst="rect">
              <a:avLst/>
            </a:prstGeom>
          </p:spPr>
        </p:pic>
        <p:sp>
          <p:nvSpPr>
            <p:cNvPr id="10" name="TextBox 9"/>
            <p:cNvSpPr txBox="1"/>
            <p:nvPr/>
          </p:nvSpPr>
          <p:spPr>
            <a:xfrm>
              <a:off x="4860032" y="483518"/>
              <a:ext cx="3922989" cy="523220"/>
            </a:xfrm>
            <a:prstGeom prst="rect">
              <a:avLst/>
            </a:prstGeom>
            <a:noFill/>
          </p:spPr>
          <p:txBody>
            <a:bodyPr wrap="square"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r>
                <a:rPr lang="zh-CN" altLang="en-US" sz="2800" b="1" dirty="0" smtClean="0">
                  <a:solidFill>
                    <a:srgbClr val="FF0000"/>
                  </a:solidFill>
                  <a:latin typeface="黑体" panose="02010609060101010101" pitchFamily="49" charset="-122"/>
                  <a:ea typeface="黑体" panose="02010609060101010101" pitchFamily="49" charset="-122"/>
                </a:rPr>
                <a:t>了解故事的主要内容</a:t>
              </a:r>
              <a:endParaRPr lang="zh-CN" altLang="en-US" sz="2800" b="1" dirty="0">
                <a:solidFill>
                  <a:srgbClr val="FF0000"/>
                </a:solidFill>
                <a:latin typeface="黑体" panose="02010609060101010101" pitchFamily="49" charset="-122"/>
                <a:ea typeface="黑体" panose="020106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6"/>
          <p:cNvSpPr txBox="1"/>
          <p:nvPr/>
        </p:nvSpPr>
        <p:spPr>
          <a:xfrm>
            <a:off x="539552" y="1275606"/>
            <a:ext cx="8345750" cy="1772793"/>
          </a:xfrm>
          <a:prstGeom prst="rect">
            <a:avLst/>
          </a:prstGeom>
          <a:noFill/>
        </p:spPr>
        <p:txBody>
          <a:bodyPr wrap="square" rtlCol="0" anchor="t">
            <a:spAutoFit/>
          </a:bodyPr>
          <a:lstStyle/>
          <a:p>
            <a:pPr>
              <a:lnSpc>
                <a:spcPct val="130000"/>
              </a:lnSpc>
            </a:pPr>
            <a:r>
              <a:rPr lang="zh-CN" altLang="en-US" sz="2800" b="1" dirty="0" smtClean="0">
                <a:latin typeface="楷体" panose="02010609060101010101" pitchFamily="49" charset="-122"/>
                <a:ea typeface="楷体" panose="02010609060101010101" pitchFamily="49" charset="-122"/>
              </a:rPr>
              <a:t>    下</a:t>
            </a:r>
            <a:r>
              <a:rPr lang="zh-CN" altLang="en-US" sz="2800" b="1" dirty="0">
                <a:latin typeface="楷体" panose="02010609060101010101" pitchFamily="49" charset="-122"/>
                <a:ea typeface="楷体" panose="02010609060101010101" pitchFamily="49" charset="-122"/>
              </a:rPr>
              <a:t>节</a:t>
            </a:r>
            <a:r>
              <a:rPr lang="zh-CN" altLang="en-US" sz="2800" b="1" dirty="0" smtClean="0">
                <a:latin typeface="楷体" panose="02010609060101010101" pitchFamily="49" charset="-122"/>
                <a:ea typeface="楷体" panose="02010609060101010101" pitchFamily="49" charset="-122"/>
              </a:rPr>
              <a:t>课我们继续走进这个有趣的故事，看一看急性子顾客和慢性子裁缝之间到底发生了怎样的对话吧</a:t>
            </a:r>
            <a:r>
              <a:rPr lang="zh-CN" sz="2800" b="1" dirty="0" smtClean="0">
                <a:latin typeface="楷体" panose="02010609060101010101" pitchFamily="49" charset="-122"/>
                <a:ea typeface="楷体" panose="02010609060101010101" pitchFamily="49" charset="-122"/>
              </a:rPr>
              <a:t>。</a:t>
            </a:r>
            <a:endParaRPr lang="zh-CN" sz="2800" b="1" u="sng"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20"/>
          <p:cNvSpPr/>
          <p:nvPr/>
        </p:nvSpPr>
        <p:spPr>
          <a:xfrm>
            <a:off x="224620" y="1522249"/>
            <a:ext cx="8227695" cy="3021330"/>
          </a:xfrm>
          <a:prstGeom prst="rect">
            <a:avLst/>
          </a:prstGeom>
          <a:noFill/>
          <a:ln w="9525">
            <a:noFill/>
          </a:ln>
        </p:spPr>
        <p:txBody>
          <a:bodyPr wrap="square" lIns="68580" tIns="34290" rIns="68580" bIns="34290">
            <a:spAutoFit/>
          </a:bodyPr>
          <a:lstStyle/>
          <a:p>
            <a:pPr>
              <a:lnSpc>
                <a:spcPct val="120000"/>
              </a:lnSpc>
            </a:pPr>
            <a:r>
              <a:rPr lang="zh-CN" altLang="en-US" sz="3200" b="1" dirty="0" smtClean="0">
                <a:latin typeface="黑体" panose="02010609060101010101" pitchFamily="49" charset="-122"/>
                <a:ea typeface="黑体" panose="02010609060101010101" pitchFamily="49" charset="-122"/>
              </a:rPr>
              <a:t>　　</a:t>
            </a:r>
            <a:r>
              <a:rPr lang="en-US" altLang="zh-CN" sz="3200" b="1" dirty="0" smtClean="0">
                <a:latin typeface="楷体" panose="02010609060101010101" pitchFamily="49" charset="-122"/>
                <a:ea typeface="楷体" panose="02010609060101010101" pitchFamily="49" charset="-122"/>
              </a:rPr>
              <a:t>1</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缝”是多音字，在“裁缝”中读“</a:t>
            </a:r>
            <a:r>
              <a:rPr lang="zh-CN" altLang="en-US" sz="3200" b="1" dirty="0">
                <a:latin typeface="黑体" panose="02010609060101010101" pitchFamily="49" charset="-122"/>
                <a:ea typeface="楷体" panose="02010609060101010101" pitchFamily="49" charset="-122"/>
                <a:cs typeface="黑体" panose="02010609060101010101" pitchFamily="49" charset="-122"/>
              </a:rPr>
              <a:t>fén</a:t>
            </a:r>
            <a:r>
              <a:rPr lang="en-US" altLang="zh-CN" sz="3200" b="1" dirty="0" err="1" smtClean="0">
                <a:ln>
                  <a:noFill/>
                </a:ln>
                <a:effectLst/>
                <a:latin typeface="黑体" panose="02010609060101010101" pitchFamily="49" charset="-122"/>
                <a:ea typeface="黑体" panose="02010609060101010101" pitchFamily="49" charset="-122"/>
                <a:cs typeface="宋体" panose="02010600030101010101" pitchFamily="2" charset="-122"/>
                <a:sym typeface="+mn-ea"/>
              </a:rPr>
              <a:t>ɡ</a:t>
            </a:r>
            <a:r>
              <a:rPr lang="zh-CN" altLang="en-US" sz="3200" b="1" dirty="0">
                <a:latin typeface="楷体" panose="02010609060101010101" pitchFamily="49" charset="-122"/>
                <a:ea typeface="楷体" panose="02010609060101010101" pitchFamily="49" charset="-122"/>
              </a:rPr>
              <a:t>”,在“裂缝”中读“</a:t>
            </a:r>
            <a:r>
              <a:rPr lang="zh-CN" altLang="en-US" sz="3200" b="1" dirty="0">
                <a:latin typeface="黑体" panose="02010609060101010101" pitchFamily="49" charset="-122"/>
                <a:ea typeface="楷体" panose="02010609060101010101" pitchFamily="49" charset="-122"/>
                <a:cs typeface="黑体" panose="02010609060101010101" pitchFamily="49" charset="-122"/>
              </a:rPr>
              <a:t>fèn</a:t>
            </a:r>
            <a:r>
              <a:rPr lang="en-US" altLang="zh-CN" sz="3200" b="1" dirty="0" err="1" smtClean="0">
                <a:ln>
                  <a:noFill/>
                </a:ln>
                <a:effectLst/>
                <a:latin typeface="黑体" panose="02010609060101010101" pitchFamily="49" charset="-122"/>
                <a:ea typeface="黑体" panose="02010609060101010101" pitchFamily="49" charset="-122"/>
                <a:cs typeface="宋体" panose="02010600030101010101" pitchFamily="2" charset="-122"/>
                <a:sym typeface="+mn-ea"/>
              </a:rPr>
              <a:t>ɡ</a:t>
            </a:r>
            <a:r>
              <a:rPr lang="zh-CN" altLang="en-US" sz="3200" b="1" dirty="0">
                <a:latin typeface="楷体" panose="02010609060101010101" pitchFamily="49" charset="-122"/>
                <a:ea typeface="楷体" panose="02010609060101010101" pitchFamily="49" charset="-122"/>
              </a:rPr>
              <a:t>”。</a:t>
            </a:r>
            <a:endParaRPr lang="zh-CN" altLang="en-US" sz="3200" b="1" dirty="0">
              <a:latin typeface="楷体" panose="02010609060101010101" pitchFamily="49" charset="-122"/>
              <a:ea typeface="楷体" panose="02010609060101010101" pitchFamily="49" charset="-122"/>
            </a:endParaRPr>
          </a:p>
          <a:p>
            <a:pPr>
              <a:lnSpc>
                <a:spcPct val="120000"/>
              </a:lnSpc>
            </a:pPr>
            <a:r>
              <a:rPr lang="zh-CN" altLang="en-US" sz="3200" b="1" dirty="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　　）</a:t>
            </a:r>
            <a:endParaRPr lang="en-US" altLang="zh-CN" sz="3200" b="1" dirty="0" smtClean="0">
              <a:latin typeface="楷体" panose="02010609060101010101" pitchFamily="49" charset="-122"/>
              <a:ea typeface="楷体" panose="02010609060101010101" pitchFamily="49" charset="-122"/>
            </a:endParaRPr>
          </a:p>
          <a:p>
            <a:pPr>
              <a:lnSpc>
                <a:spcPct val="120000"/>
              </a:lnSpc>
            </a:pPr>
            <a:r>
              <a:rPr lang="zh-CN" altLang="en-US" sz="3200" b="1" dirty="0" smtClean="0">
                <a:latin typeface="楷体" panose="02010609060101010101" pitchFamily="49" charset="-122"/>
                <a:ea typeface="楷体" panose="02010609060101010101" pitchFamily="49" charset="-122"/>
              </a:rPr>
              <a:t>　　</a:t>
            </a:r>
            <a:r>
              <a:rPr lang="en-US" altLang="zh-CN" sz="3200" b="1" dirty="0" smtClean="0">
                <a:latin typeface="楷体" panose="02010609060101010101" pitchFamily="49" charset="-122"/>
                <a:ea typeface="楷体" panose="02010609060101010101" pitchFamily="49" charset="-122"/>
              </a:rPr>
              <a:t>2</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负责”的</a:t>
            </a:r>
            <a:r>
              <a:rPr lang="zh-CN" altLang="en-US" sz="3200" b="1" dirty="0" smtClean="0">
                <a:latin typeface="楷体" panose="02010609060101010101" pitchFamily="49" charset="-122"/>
                <a:ea typeface="楷体" panose="02010609060101010101" pitchFamily="49" charset="-122"/>
              </a:rPr>
              <a:t>“负”读</a:t>
            </a:r>
            <a:r>
              <a:rPr lang="en-US" altLang="zh-CN" sz="3200" b="1" dirty="0" err="1" smtClean="0">
                <a:latin typeface="黑体" panose="02010609060101010101" pitchFamily="49" charset="-122"/>
                <a:ea typeface="楷体" panose="02010609060101010101" pitchFamily="49" charset="-122"/>
                <a:cs typeface="黑体" panose="02010609060101010101" pitchFamily="49" charset="-122"/>
              </a:rPr>
              <a:t>fū</a:t>
            </a:r>
            <a:r>
              <a:rPr lang="zh-CN" altLang="en-US" sz="3200" b="1" dirty="0">
                <a:latin typeface="楷体" panose="02010609060101010101" pitchFamily="49" charset="-122"/>
                <a:ea typeface="楷体" panose="02010609060101010101" pitchFamily="49" charset="-122"/>
              </a:rPr>
              <a:t>，不读</a:t>
            </a:r>
            <a:r>
              <a:rPr lang="en-US" altLang="zh-CN" sz="3200" b="1" dirty="0" err="1">
                <a:latin typeface="黑体" panose="02010609060101010101" pitchFamily="49" charset="-122"/>
                <a:ea typeface="楷体" panose="02010609060101010101" pitchFamily="49" charset="-122"/>
                <a:cs typeface="黑体" panose="02010609060101010101" pitchFamily="49" charset="-122"/>
              </a:rPr>
              <a:t>fù</a:t>
            </a:r>
            <a:r>
              <a:rPr lang="zh-CN" altLang="en-US" sz="3200" b="1" dirty="0">
                <a:latin typeface="楷体" panose="02010609060101010101" pitchFamily="49" charset="-122"/>
                <a:ea typeface="楷体" panose="02010609060101010101" pitchFamily="49" charset="-122"/>
              </a:rPr>
              <a:t>。</a:t>
            </a:r>
            <a:endParaRPr lang="zh-CN" altLang="en-US" sz="3200" b="1" dirty="0">
              <a:latin typeface="楷体" panose="02010609060101010101" pitchFamily="49" charset="-122"/>
              <a:ea typeface="楷体" panose="02010609060101010101" pitchFamily="49" charset="-122"/>
            </a:endParaRPr>
          </a:p>
          <a:p>
            <a:pPr>
              <a:lnSpc>
                <a:spcPct val="120000"/>
              </a:lnSpc>
            </a:pPr>
            <a:r>
              <a:rPr lang="zh-CN" altLang="en-US" sz="3200" b="1" dirty="0" smtClean="0">
                <a:latin typeface="楷体" panose="02010609060101010101" pitchFamily="49" charset="-122"/>
                <a:ea typeface="楷体" panose="02010609060101010101" pitchFamily="49" charset="-122"/>
              </a:rPr>
              <a:t>                                （　　）</a:t>
            </a:r>
            <a:endParaRPr lang="zh-CN" altLang="en-US" sz="3200" b="1" dirty="0">
              <a:latin typeface="楷体" panose="02010609060101010101" pitchFamily="49" charset="-122"/>
              <a:ea typeface="楷体" panose="02010609060101010101" pitchFamily="49" charset="-122"/>
            </a:endParaRPr>
          </a:p>
        </p:txBody>
      </p:sp>
      <p:sp>
        <p:nvSpPr>
          <p:cNvPr id="3" name="矩形 2"/>
          <p:cNvSpPr/>
          <p:nvPr/>
        </p:nvSpPr>
        <p:spPr>
          <a:xfrm>
            <a:off x="7391605" y="2752561"/>
            <a:ext cx="499176" cy="560705"/>
          </a:xfrm>
          <a:prstGeom prst="rect">
            <a:avLst/>
          </a:prstGeom>
          <a:noFill/>
          <a:ln w="9525">
            <a:noFill/>
          </a:ln>
        </p:spPr>
        <p:txBody>
          <a:bodyPr wrap="square" lIns="68580" tIns="34290" rIns="68580" bIns="34290">
            <a:spAutoFit/>
          </a:bodyPr>
          <a:lstStyle/>
          <a:p>
            <a:r>
              <a:rPr lang="zh-CN" altLang="en-US" sz="3200" b="1" dirty="0" smtClean="0">
                <a:solidFill>
                  <a:srgbClr val="FF0000"/>
                </a:solidFill>
                <a:latin typeface="黑体" panose="02010609060101010101" pitchFamily="49" charset="-122"/>
                <a:ea typeface="黑体" panose="02010609060101010101" pitchFamily="49" charset="-122"/>
              </a:rPr>
              <a:t>√</a:t>
            </a:r>
            <a:endParaRPr lang="zh-CN" altLang="en-US" sz="3200" b="1" dirty="0" smtClean="0">
              <a:solidFill>
                <a:srgbClr val="FF0000"/>
              </a:solidFill>
              <a:latin typeface="黑体" panose="02010609060101010101" pitchFamily="49" charset="-122"/>
              <a:ea typeface="黑体" panose="02010609060101010101" pitchFamily="49" charset="-122"/>
            </a:endParaRPr>
          </a:p>
        </p:txBody>
      </p:sp>
      <p:sp>
        <p:nvSpPr>
          <p:cNvPr id="4" name="矩形 3"/>
          <p:cNvSpPr/>
          <p:nvPr/>
        </p:nvSpPr>
        <p:spPr>
          <a:xfrm>
            <a:off x="7391605" y="3867894"/>
            <a:ext cx="545465" cy="560705"/>
          </a:xfrm>
          <a:prstGeom prst="rect">
            <a:avLst/>
          </a:prstGeom>
          <a:noFill/>
          <a:ln w="9525">
            <a:noFill/>
          </a:ln>
        </p:spPr>
        <p:txBody>
          <a:bodyPr wrap="none" lIns="68580" tIns="34290" rIns="68580" bIns="34290">
            <a:spAutoFit/>
          </a:bodyPr>
          <a:lstStyle/>
          <a:p>
            <a:r>
              <a:rPr lang="en-US" altLang="zh-CN" sz="3200" b="1" dirty="0" smtClean="0">
                <a:solidFill>
                  <a:srgbClr val="FF0000"/>
                </a:solidFill>
                <a:latin typeface="黑体" panose="02010609060101010101" pitchFamily="49" charset="-122"/>
                <a:ea typeface="黑体" panose="02010609060101010101" pitchFamily="49" charset="-122"/>
              </a:rPr>
              <a:t>×</a:t>
            </a:r>
            <a:endParaRPr lang="en-US" altLang="zh-CN" sz="3200" b="1" dirty="0" smtClean="0">
              <a:solidFill>
                <a:srgbClr val="FF0000"/>
              </a:solidFill>
              <a:latin typeface="黑体" panose="02010609060101010101" pitchFamily="49" charset="-122"/>
              <a:ea typeface="黑体" panose="02010609060101010101" pitchFamily="49" charset="-122"/>
            </a:endParaRPr>
          </a:p>
        </p:txBody>
      </p:sp>
      <p:sp>
        <p:nvSpPr>
          <p:cNvPr id="2" name="矩形 1"/>
          <p:cNvSpPr/>
          <p:nvPr/>
        </p:nvSpPr>
        <p:spPr>
          <a:xfrm>
            <a:off x="312733" y="920904"/>
            <a:ext cx="3041015" cy="583565"/>
          </a:xfrm>
          <a:prstGeom prst="rect">
            <a:avLst/>
          </a:prstGeom>
        </p:spPr>
        <p:txBody>
          <a:bodyPr wrap="none">
            <a:spAutoFit/>
          </a:bodyPr>
          <a:lstStyle/>
          <a:p>
            <a:r>
              <a:rPr lang="zh-CN" altLang="en-US" sz="3200" b="1" dirty="0">
                <a:latin typeface="黑体" panose="02010609060101010101" pitchFamily="49" charset="-122"/>
                <a:ea typeface="黑体" panose="02010609060101010101" pitchFamily="49" charset="-122"/>
              </a:rPr>
              <a:t>一、判断对错。</a:t>
            </a:r>
            <a:endParaRPr lang="zh-CN" altLang="en-US" sz="3200" b="1" dirty="0">
              <a:latin typeface="黑体" panose="02010609060101010101" pitchFamily="49" charset="-122"/>
              <a:ea typeface="黑体" panose="02010609060101010101" pitchFamily="49" charset="-122"/>
            </a:endParaRPr>
          </a:p>
        </p:txBody>
      </p:sp>
      <p:sp>
        <p:nvSpPr>
          <p:cNvPr id="17" name="文本框 14"/>
          <p:cNvSpPr txBox="1"/>
          <p:nvPr/>
        </p:nvSpPr>
        <p:spPr>
          <a:xfrm>
            <a:off x="624428" y="411510"/>
            <a:ext cx="2003356" cy="561692"/>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课堂演练</a:t>
            </a:r>
            <a:endParaRPr lang="zh-CN" altLang="en-US" sz="3200" b="1" dirty="0">
              <a:solidFill>
                <a:srgbClr val="875000"/>
              </a:solidFill>
              <a:latin typeface="幼圆" panose="02010509060101010101" pitchFamily="49" charset="-122"/>
              <a:ea typeface="幼圆" panose="02010509060101010101" pitchFamily="49" charset="-122"/>
            </a:endParaRPr>
          </a:p>
        </p:txBody>
      </p:sp>
      <p:pic>
        <p:nvPicPr>
          <p:cNvPr id="12" name="图片 1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24620" y="464186"/>
            <a:ext cx="366860" cy="456339"/>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20"/>
          <p:cNvSpPr/>
          <p:nvPr/>
        </p:nvSpPr>
        <p:spPr>
          <a:xfrm>
            <a:off x="992899" y="776759"/>
            <a:ext cx="7532370" cy="583565"/>
          </a:xfrm>
          <a:prstGeom prst="rect">
            <a:avLst/>
          </a:prstGeom>
        </p:spPr>
        <p:txBody>
          <a:bodyPr wrap="none" lIns="91440" tIns="45720" rIns="91440" bIns="45720">
            <a:spAutoFit/>
          </a:bodyPr>
          <a:lstStyle/>
          <a:p>
            <a:pPr lvl="0" algn="l"/>
            <a:r>
              <a:rPr lang="zh-CN" altLang="en-US" sz="3200" b="1" dirty="0">
                <a:latin typeface="黑体" panose="02010609060101010101" pitchFamily="49" charset="-122"/>
                <a:ea typeface="黑体" panose="02010609060101010101" pitchFamily="49" charset="-122"/>
                <a:sym typeface="+mn-ea"/>
              </a:rPr>
              <a:t>二、将下列搭配恰当的词语用线连起来。</a:t>
            </a:r>
            <a:endParaRPr lang="zh-CN" altLang="en-US" sz="3200" b="1" dirty="0">
              <a:latin typeface="黑体" panose="02010609060101010101" pitchFamily="49" charset="-122"/>
              <a:ea typeface="黑体" panose="02010609060101010101" pitchFamily="49" charset="-122"/>
              <a:sym typeface="+mn-ea"/>
            </a:endParaRPr>
          </a:p>
        </p:txBody>
      </p:sp>
      <p:sp>
        <p:nvSpPr>
          <p:cNvPr id="3" name="矩形 20"/>
          <p:cNvSpPr/>
          <p:nvPr/>
        </p:nvSpPr>
        <p:spPr>
          <a:xfrm>
            <a:off x="1691680" y="1491630"/>
            <a:ext cx="1393222" cy="659130"/>
          </a:xfrm>
          <a:prstGeom prst="rect">
            <a:avLst/>
          </a:prstGeom>
          <a:noFill/>
          <a:ln w="9525">
            <a:noFill/>
          </a:ln>
        </p:spPr>
        <p:txBody>
          <a:bodyPr wrap="square" lIns="68580" tIns="34290" rIns="68580" bIns="34290">
            <a:spAutoFit/>
          </a:bodyPr>
          <a:lstStyle/>
          <a:p>
            <a:pPr eaLnBrk="1" hangingPunct="1">
              <a:lnSpc>
                <a:spcPct val="120000"/>
              </a:lnSpc>
              <a:buFont typeface="Arial" panose="020B0604020202020204" pitchFamily="34" charset="0"/>
              <a:buNone/>
            </a:pPr>
            <a:r>
              <a:rPr lang="zh-CN" altLang="en-US" sz="3200" b="1" dirty="0" smtClean="0">
                <a:latin typeface="楷体" panose="02010609060101010101" pitchFamily="49" charset="-122"/>
                <a:ea typeface="楷体" panose="02010609060101010101" pitchFamily="49" charset="-122"/>
              </a:rPr>
              <a:t>一卷</a:t>
            </a:r>
            <a:endParaRPr lang="zh-CN" altLang="en-US" sz="3200" b="1" dirty="0" smtClean="0">
              <a:latin typeface="楷体" panose="02010609060101010101" pitchFamily="49" charset="-122"/>
              <a:ea typeface="楷体" panose="02010609060101010101" pitchFamily="49" charset="-122"/>
            </a:endParaRPr>
          </a:p>
        </p:txBody>
      </p:sp>
      <p:sp>
        <p:nvSpPr>
          <p:cNvPr id="4" name="矩形 20"/>
          <p:cNvSpPr/>
          <p:nvPr/>
        </p:nvSpPr>
        <p:spPr>
          <a:xfrm>
            <a:off x="857885" y="2188210"/>
            <a:ext cx="2226945" cy="659130"/>
          </a:xfrm>
          <a:prstGeom prst="rect">
            <a:avLst/>
          </a:prstGeom>
          <a:noFill/>
          <a:ln w="9525">
            <a:noFill/>
          </a:ln>
        </p:spPr>
        <p:txBody>
          <a:bodyPr wrap="square" lIns="68580" tIns="34290" rIns="68580" bIns="34290">
            <a:spAutoFit/>
          </a:bodyPr>
          <a:lstStyle/>
          <a:p>
            <a:pPr eaLnBrk="1" hangingPunct="1">
              <a:lnSpc>
                <a:spcPct val="120000"/>
              </a:lnSpc>
              <a:buFont typeface="Arial" panose="020B0604020202020204" pitchFamily="34" charset="0"/>
              <a:buNone/>
            </a:pPr>
            <a:r>
              <a:rPr lang="zh-CN" altLang="en-US" sz="3200" b="1" dirty="0">
                <a:latin typeface="楷体" panose="02010609060101010101" pitchFamily="49" charset="-122"/>
                <a:ea typeface="楷体" panose="02010609060101010101" pitchFamily="49" charset="-122"/>
              </a:rPr>
              <a:t>美观大方的</a:t>
            </a:r>
            <a:endParaRPr lang="zh-CN" altLang="en-US" sz="3200" b="1" dirty="0">
              <a:latin typeface="楷体" panose="02010609060101010101" pitchFamily="49" charset="-122"/>
              <a:ea typeface="楷体" panose="02010609060101010101" pitchFamily="49" charset="-122"/>
            </a:endParaRPr>
          </a:p>
        </p:txBody>
      </p:sp>
      <p:sp>
        <p:nvSpPr>
          <p:cNvPr id="5" name="矩形 20"/>
          <p:cNvSpPr/>
          <p:nvPr/>
        </p:nvSpPr>
        <p:spPr>
          <a:xfrm>
            <a:off x="1691680" y="2884671"/>
            <a:ext cx="1393222" cy="659130"/>
          </a:xfrm>
          <a:prstGeom prst="rect">
            <a:avLst/>
          </a:prstGeom>
          <a:noFill/>
          <a:ln w="9525">
            <a:noFill/>
          </a:ln>
        </p:spPr>
        <p:txBody>
          <a:bodyPr wrap="square" lIns="68580" tIns="34290" rIns="68580" bIns="34290">
            <a:spAutoFit/>
          </a:bodyPr>
          <a:lstStyle/>
          <a:p>
            <a:pPr eaLnBrk="1" hangingPunct="1">
              <a:lnSpc>
                <a:spcPct val="120000"/>
              </a:lnSpc>
              <a:buFont typeface="Arial" panose="020B0604020202020204" pitchFamily="34" charset="0"/>
              <a:buNone/>
            </a:pPr>
            <a:r>
              <a:rPr lang="zh-CN" altLang="en-US" sz="3200" b="1" dirty="0">
                <a:latin typeface="楷体" panose="02010609060101010101" pitchFamily="49" charset="-122"/>
                <a:ea typeface="楷体" panose="02010609060101010101" pitchFamily="49" charset="-122"/>
              </a:rPr>
              <a:t>亲爱的</a:t>
            </a:r>
            <a:endParaRPr lang="zh-CN" altLang="en-US" sz="3200" b="1" dirty="0">
              <a:latin typeface="楷体" panose="02010609060101010101" pitchFamily="49" charset="-122"/>
              <a:ea typeface="楷体" panose="02010609060101010101" pitchFamily="49" charset="-122"/>
            </a:endParaRPr>
          </a:p>
        </p:txBody>
      </p:sp>
      <p:sp>
        <p:nvSpPr>
          <p:cNvPr id="6" name="矩形 20"/>
          <p:cNvSpPr/>
          <p:nvPr/>
        </p:nvSpPr>
        <p:spPr>
          <a:xfrm>
            <a:off x="5194841" y="1491630"/>
            <a:ext cx="1393222" cy="659130"/>
          </a:xfrm>
          <a:prstGeom prst="rect">
            <a:avLst/>
          </a:prstGeom>
          <a:noFill/>
          <a:ln w="9525">
            <a:noFill/>
          </a:ln>
        </p:spPr>
        <p:txBody>
          <a:bodyPr wrap="square" lIns="68580" tIns="34290" rIns="68580" bIns="34290">
            <a:spAutoFit/>
          </a:bodyPr>
          <a:lstStyle/>
          <a:p>
            <a:pPr eaLnBrk="1" hangingPunct="1">
              <a:lnSpc>
                <a:spcPct val="120000"/>
              </a:lnSpc>
              <a:buFont typeface="Arial" panose="020B0604020202020204" pitchFamily="34" charset="0"/>
              <a:buNone/>
            </a:pPr>
            <a:r>
              <a:rPr lang="zh-CN" altLang="en-US" sz="3200" b="1" dirty="0">
                <a:latin typeface="楷体" panose="02010609060101010101" pitchFamily="49" charset="-122"/>
                <a:ea typeface="楷体" panose="02010609060101010101" pitchFamily="49" charset="-122"/>
              </a:rPr>
              <a:t>顾客</a:t>
            </a:r>
            <a:endParaRPr lang="zh-CN" altLang="en-US" sz="3200" b="1" dirty="0">
              <a:latin typeface="楷体" panose="02010609060101010101" pitchFamily="49" charset="-122"/>
              <a:ea typeface="楷体" panose="02010609060101010101" pitchFamily="49" charset="-122"/>
            </a:endParaRPr>
          </a:p>
        </p:txBody>
      </p:sp>
      <p:sp>
        <p:nvSpPr>
          <p:cNvPr id="7" name="矩形 20"/>
          <p:cNvSpPr/>
          <p:nvPr/>
        </p:nvSpPr>
        <p:spPr>
          <a:xfrm>
            <a:off x="5194841" y="2188151"/>
            <a:ext cx="1393222" cy="659130"/>
          </a:xfrm>
          <a:prstGeom prst="rect">
            <a:avLst/>
          </a:prstGeom>
          <a:noFill/>
          <a:ln w="9525">
            <a:noFill/>
          </a:ln>
        </p:spPr>
        <p:txBody>
          <a:bodyPr wrap="square" lIns="68580" tIns="34290" rIns="68580" bIns="34290">
            <a:spAutoFit/>
          </a:bodyPr>
          <a:lstStyle/>
          <a:p>
            <a:pPr eaLnBrk="1" hangingPunct="1">
              <a:lnSpc>
                <a:spcPct val="120000"/>
              </a:lnSpc>
              <a:buFont typeface="Arial" panose="020B0604020202020204" pitchFamily="34" charset="0"/>
              <a:buNone/>
            </a:pPr>
            <a:r>
              <a:rPr lang="zh-CN" altLang="en-US" sz="3200" b="1" dirty="0">
                <a:latin typeface="楷体" panose="02010609060101010101" pitchFamily="49" charset="-122"/>
                <a:ea typeface="楷体" panose="02010609060101010101" pitchFamily="49" charset="-122"/>
              </a:rPr>
              <a:t>布料</a:t>
            </a:r>
            <a:endParaRPr lang="zh-CN" altLang="en-US" sz="3200" b="1" dirty="0">
              <a:latin typeface="楷体" panose="02010609060101010101" pitchFamily="49" charset="-122"/>
              <a:ea typeface="楷体" panose="02010609060101010101" pitchFamily="49" charset="-122"/>
            </a:endParaRPr>
          </a:p>
        </p:txBody>
      </p:sp>
      <p:sp>
        <p:nvSpPr>
          <p:cNvPr id="8" name="矩形 20"/>
          <p:cNvSpPr/>
          <p:nvPr/>
        </p:nvSpPr>
        <p:spPr>
          <a:xfrm>
            <a:off x="5194841" y="2884671"/>
            <a:ext cx="1393222" cy="659130"/>
          </a:xfrm>
          <a:prstGeom prst="rect">
            <a:avLst/>
          </a:prstGeom>
          <a:noFill/>
          <a:ln w="9525">
            <a:noFill/>
          </a:ln>
        </p:spPr>
        <p:txBody>
          <a:bodyPr wrap="square" lIns="68580" tIns="34290" rIns="68580" bIns="34290">
            <a:spAutoFit/>
          </a:bodyPr>
          <a:lstStyle/>
          <a:p>
            <a:pPr eaLnBrk="1" hangingPunct="1">
              <a:lnSpc>
                <a:spcPct val="120000"/>
              </a:lnSpc>
              <a:buFont typeface="Arial" panose="020B0604020202020204" pitchFamily="34" charset="0"/>
              <a:buNone/>
            </a:pPr>
            <a:r>
              <a:rPr lang="zh-CN" altLang="en-US" sz="3200" b="1" dirty="0">
                <a:latin typeface="楷体" panose="02010609060101010101" pitchFamily="49" charset="-122"/>
                <a:ea typeface="楷体" panose="02010609060101010101" pitchFamily="49" charset="-122"/>
              </a:rPr>
              <a:t>新棉袄</a:t>
            </a:r>
            <a:endParaRPr lang="zh-CN" altLang="en-US" sz="3200" b="1" dirty="0">
              <a:latin typeface="楷体" panose="02010609060101010101" pitchFamily="49" charset="-122"/>
              <a:ea typeface="楷体" panose="02010609060101010101" pitchFamily="49" charset="-122"/>
            </a:endParaRPr>
          </a:p>
        </p:txBody>
      </p:sp>
      <p:cxnSp>
        <p:nvCxnSpPr>
          <p:cNvPr id="10" name="直接连接符 9"/>
          <p:cNvCxnSpPr>
            <a:endCxn id="6" idx="1"/>
          </p:cNvCxnSpPr>
          <p:nvPr/>
        </p:nvCxnSpPr>
        <p:spPr>
          <a:xfrm flipV="1">
            <a:off x="3034601" y="1820982"/>
            <a:ext cx="2160240" cy="140704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034601" y="2566620"/>
            <a:ext cx="2160240" cy="74667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016259" y="1813101"/>
            <a:ext cx="2250590" cy="73302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5543550" y="3977005"/>
            <a:ext cx="2338070" cy="472440"/>
            <a:chOff x="9981" y="5834"/>
            <a:chExt cx="3682" cy="744"/>
          </a:xfrm>
        </p:grpSpPr>
        <p:sp>
          <p:nvSpPr>
            <p:cNvPr id="17" name="TextBox 11">
              <a:hlinkClick r:id="rId1" action="ppaction://hlinkfile"/>
            </p:cNvPr>
            <p:cNvSpPr txBox="1">
              <a:spLocks noChangeArrowheads="1"/>
            </p:cNvSpPr>
            <p:nvPr/>
          </p:nvSpPr>
          <p:spPr bwMode="auto">
            <a:xfrm>
              <a:off x="9981" y="5860"/>
              <a:ext cx="2202" cy="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defRPr/>
              </a:pPr>
              <a:r>
                <a:rPr lang="zh-CN" altLang="en-US" sz="2400" b="1" dirty="0">
                  <a:latin typeface="Kaiti SC" panose="02010600040101010101" pitchFamily="2" charset="-122"/>
                  <a:ea typeface="Kaiti SC" panose="02010600040101010101" pitchFamily="2" charset="-122"/>
                </a:rPr>
                <a:t>字词听写</a:t>
              </a:r>
              <a:endParaRPr lang="zh-CN" altLang="en-US" sz="2400" b="1" dirty="0">
                <a:latin typeface="Kaiti SC" panose="02010600040101010101" pitchFamily="2" charset="-122"/>
                <a:ea typeface="Kaiti SC" panose="02010600040101010101" pitchFamily="2" charset="-122"/>
              </a:endParaRPr>
            </a:p>
          </p:txBody>
        </p:sp>
        <p:pic>
          <p:nvPicPr>
            <p:cNvPr id="18" name="图片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111" y="5938"/>
              <a:ext cx="553" cy="599"/>
            </a:xfrm>
            <a:prstGeom prst="rect">
              <a:avLst/>
            </a:prstGeom>
          </p:spPr>
        </p:pic>
        <p:pic>
          <p:nvPicPr>
            <p:cNvPr id="19" name="图片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057708">
              <a:off x="12364" y="5834"/>
              <a:ext cx="528" cy="744"/>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55590" y="1256122"/>
            <a:ext cx="7632849" cy="1840230"/>
          </a:xfrm>
          <a:prstGeom prst="rect">
            <a:avLst/>
          </a:prstGeom>
        </p:spPr>
        <p:txBody>
          <a:bodyPr wrap="square" lIns="68580" tIns="34290" rIns="68580" bIns="34290">
            <a:spAutoFit/>
          </a:bodyPr>
          <a:lstStyle/>
          <a:p>
            <a:pPr indent="457200" algn="just">
              <a:lnSpc>
                <a:spcPct val="120000"/>
              </a:lnSpc>
            </a:pPr>
            <a:r>
              <a:rPr lang="en-US" altLang="zh-CN" sz="3200" dirty="0" smtClean="0">
                <a:latin typeface="黑体" panose="02010609060101010101" pitchFamily="49" charset="-122"/>
                <a:ea typeface="黑体" panose="02010609060101010101" pitchFamily="49" charset="-122"/>
              </a:rPr>
              <a:t>  </a:t>
            </a:r>
            <a:r>
              <a:rPr lang="zh-CN" altLang="en-US" sz="3200" dirty="0" smtClean="0">
                <a:latin typeface="黑体" panose="02010609060101010101" pitchFamily="49" charset="-122"/>
                <a:ea typeface="黑体" panose="02010609060101010101" pitchFamily="49" charset="-122"/>
              </a:rPr>
              <a:t>上节课我们学习了生字，这节课我们具体去看看裁缝和顾客之间究竟发生了什么事。</a:t>
            </a:r>
            <a:endParaRPr lang="zh-CN" altLang="en-US" sz="3200" dirty="0" smtClean="0">
              <a:latin typeface="黑体" panose="02010609060101010101" pitchFamily="49" charset="-122"/>
              <a:ea typeface="黑体" panose="02010609060101010101" pitchFamily="49" charset="-122"/>
            </a:endParaRPr>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21077" y="546963"/>
            <a:ext cx="1629583" cy="378638"/>
          </a:xfrm>
          <a:prstGeom prst="rect">
            <a:avLst/>
          </a:prstGeom>
          <a:ln>
            <a:noFill/>
          </a:ln>
          <a:effectLst>
            <a:outerShdw blurRad="292100" dist="139700" dir="2700000" algn="tl" rotWithShape="0">
              <a:srgbClr val="333333">
                <a:alpha val="65000"/>
              </a:srgbClr>
            </a:outerShdw>
          </a:effectLst>
        </p:spPr>
      </p:pic>
      <p:sp>
        <p:nvSpPr>
          <p:cNvPr id="6" name="文本框 11"/>
          <p:cNvSpPr txBox="1"/>
          <p:nvPr/>
        </p:nvSpPr>
        <p:spPr>
          <a:xfrm>
            <a:off x="333190" y="536227"/>
            <a:ext cx="1231486" cy="400110"/>
          </a:xfrm>
          <a:prstGeom prst="rect">
            <a:avLst/>
          </a:prstGeom>
          <a:noFill/>
        </p:spPr>
        <p:txBody>
          <a:bodyPr wrap="square" rtlCol="0">
            <a:spAutoFit/>
          </a:bodyPr>
          <a:lstStyle/>
          <a:p>
            <a:pPr algn="ctr"/>
            <a:r>
              <a:rPr kumimoji="1" lang="zh-CN" altLang="en-US" sz="2000" dirty="0">
                <a:solidFill>
                  <a:schemeClr val="bg1"/>
                </a:solidFill>
                <a:ea typeface="黑体" panose="02010609060101010101" pitchFamily="49" charset="-122"/>
              </a:rPr>
              <a:t>第二课时</a:t>
            </a:r>
            <a:endParaRPr kumimoji="1" lang="zh-CN" altLang="en-US" sz="2000" dirty="0">
              <a:solidFill>
                <a:schemeClr val="bg1"/>
              </a:solidFill>
              <a:ea typeface="黑体" panose="02010609060101010101" pitchFamily="49" charset="-122"/>
            </a:endParaRPr>
          </a:p>
        </p:txBody>
      </p:sp>
      <p:pic>
        <p:nvPicPr>
          <p:cNvPr id="3" name="图片 2"/>
          <p:cNvPicPr>
            <a:picLocks noChangeAspect="1"/>
          </p:cNvPicPr>
          <p:nvPr/>
        </p:nvPicPr>
        <p:blipFill>
          <a:blip r:embed="rId2"/>
          <a:srcRect l="7412" t="3591" r="3864" b="-3591"/>
          <a:stretch>
            <a:fillRect/>
          </a:stretch>
        </p:blipFill>
        <p:spPr>
          <a:xfrm>
            <a:off x="3204210" y="2589530"/>
            <a:ext cx="3392805" cy="2597150"/>
          </a:xfrm>
          <a:prstGeom prst="ellipse">
            <a:avLst/>
          </a:prstGeom>
          <a:effectLst>
            <a:softEdge rad="215900"/>
          </a:effec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144000" cy="5236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48"/>
          <p:cNvSpPr txBox="1"/>
          <p:nvPr/>
        </p:nvSpPr>
        <p:spPr>
          <a:xfrm>
            <a:off x="1115616" y="1275606"/>
            <a:ext cx="7120051" cy="2285241"/>
          </a:xfrm>
          <a:prstGeom prst="rect">
            <a:avLst/>
          </a:prstGeom>
          <a:solidFill>
            <a:srgbClr val="FFFFFF">
              <a:alpha val="79000"/>
            </a:srgbClr>
          </a:solidFill>
          <a:ln w="19050">
            <a:solidFill>
              <a:schemeClr val="tx1"/>
            </a:solidFill>
          </a:ln>
          <a:effectLst>
            <a:softEdge rad="31750"/>
          </a:effectLst>
        </p:spPr>
        <p:txBody>
          <a:bodyPr wrap="square" lIns="68580" tIns="34290" rIns="68580" bIns="34290" rtlCol="0">
            <a:spAutoFit/>
          </a:bodyPr>
          <a:lstStyle/>
          <a:p>
            <a:pPr algn="l"/>
            <a:r>
              <a:rPr lang="zh-CN" altLang="en-US" sz="4800" b="1" dirty="0" smtClean="0">
                <a:solidFill>
                  <a:srgbClr val="FF0000"/>
                </a:solidFill>
                <a:latin typeface="方正稚艺简体" panose="03000509000000000000" pitchFamily="65" charset="-122"/>
                <a:ea typeface="方正稚艺简体" panose="03000509000000000000" pitchFamily="65" charset="-122"/>
                <a:cs typeface="楷体" panose="02010609060101010101" pitchFamily="49" charset="-122"/>
              </a:rPr>
              <a:t> 25  慢性子裁缝 </a:t>
            </a:r>
            <a:endParaRPr lang="en-US" altLang="zh-CN" sz="4800" b="1" dirty="0" smtClean="0">
              <a:solidFill>
                <a:srgbClr val="FF0000"/>
              </a:solidFill>
              <a:latin typeface="方正稚艺简体" panose="03000509000000000000" pitchFamily="65" charset="-122"/>
              <a:ea typeface="方正稚艺简体" panose="03000509000000000000" pitchFamily="65" charset="-122"/>
              <a:cs typeface="楷体" panose="02010609060101010101" pitchFamily="49" charset="-122"/>
            </a:endParaRPr>
          </a:p>
          <a:p>
            <a:pPr algn="l"/>
            <a:r>
              <a:rPr lang="zh-CN" altLang="en-US" sz="4800" b="1" dirty="0" smtClean="0">
                <a:solidFill>
                  <a:srgbClr val="FF0000"/>
                </a:solidFill>
                <a:latin typeface="方正稚艺简体" panose="03000509000000000000" pitchFamily="65" charset="-122"/>
                <a:ea typeface="方正稚艺简体" panose="03000509000000000000" pitchFamily="65" charset="-122"/>
                <a:cs typeface="楷体" panose="02010609060101010101" pitchFamily="49" charset="-122"/>
              </a:rPr>
              <a:t>              和</a:t>
            </a:r>
            <a:endParaRPr lang="en-US" altLang="zh-CN" sz="4800" b="1" dirty="0" smtClean="0">
              <a:solidFill>
                <a:srgbClr val="FF0000"/>
              </a:solidFill>
              <a:latin typeface="方正稚艺简体" panose="03000509000000000000" pitchFamily="65" charset="-122"/>
              <a:ea typeface="方正稚艺简体" panose="03000509000000000000" pitchFamily="65" charset="-122"/>
              <a:cs typeface="楷体" panose="02010609060101010101" pitchFamily="49" charset="-122"/>
            </a:endParaRPr>
          </a:p>
          <a:p>
            <a:pPr algn="l"/>
            <a:r>
              <a:rPr lang="zh-CN" altLang="en-US" sz="4800" b="1" dirty="0" smtClean="0">
                <a:solidFill>
                  <a:srgbClr val="FF0000"/>
                </a:solidFill>
                <a:latin typeface="方正稚艺简体" panose="03000509000000000000" pitchFamily="65" charset="-122"/>
                <a:ea typeface="方正稚艺简体" panose="03000509000000000000" pitchFamily="65" charset="-122"/>
                <a:cs typeface="楷体" panose="02010609060101010101" pitchFamily="49" charset="-122"/>
              </a:rPr>
              <a:t>              急性子</a:t>
            </a:r>
            <a:r>
              <a:rPr lang="zh-CN" altLang="en-US" sz="4800" b="1" dirty="0">
                <a:solidFill>
                  <a:srgbClr val="FF0000"/>
                </a:solidFill>
                <a:latin typeface="方正稚艺简体" panose="03000509000000000000" pitchFamily="65" charset="-122"/>
                <a:ea typeface="方正稚艺简体" panose="03000509000000000000" pitchFamily="65" charset="-122"/>
                <a:cs typeface="楷体" panose="02010609060101010101" pitchFamily="49" charset="-122"/>
              </a:rPr>
              <a:t>顾客</a:t>
            </a:r>
            <a:endParaRPr lang="zh-CN" altLang="en-US" sz="4800" b="1" dirty="0">
              <a:solidFill>
                <a:srgbClr val="FF0000"/>
              </a:solidFill>
              <a:latin typeface="方正稚艺简体" panose="03000509000000000000" pitchFamily="65" charset="-122"/>
              <a:ea typeface="方正稚艺简体" panose="03000509000000000000" pitchFamily="65" charset="-122"/>
              <a:cs typeface="楷体" panose="02010609060101010101" pitchFamily="49" charset="-122"/>
            </a:endParaRPr>
          </a:p>
        </p:txBody>
      </p:sp>
      <p:pic>
        <p:nvPicPr>
          <p:cNvPr id="6" name="Picture 2"/>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974820" y="87475"/>
            <a:ext cx="1026248" cy="489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14942" y="4206920"/>
            <a:ext cx="1629583" cy="378638"/>
          </a:xfrm>
          <a:prstGeom prst="rect">
            <a:avLst/>
          </a:prstGeom>
          <a:ln>
            <a:noFill/>
          </a:ln>
          <a:effectLst>
            <a:outerShdw blurRad="292100" dist="139700" dir="2700000" algn="tl" rotWithShape="0">
              <a:srgbClr val="333333">
                <a:alpha val="65000"/>
              </a:srgbClr>
            </a:outerShdw>
          </a:effectLst>
        </p:spPr>
      </p:pic>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14942" y="4598898"/>
            <a:ext cx="1629583" cy="378638"/>
          </a:xfrm>
          <a:prstGeom prst="rect">
            <a:avLst/>
          </a:prstGeom>
          <a:ln>
            <a:noFill/>
          </a:ln>
          <a:effectLst>
            <a:outerShdw blurRad="292100" dist="139700" dir="2700000" algn="tl" rotWithShape="0">
              <a:srgbClr val="333333">
                <a:alpha val="65000"/>
              </a:srgbClr>
            </a:outerShdw>
          </a:effectLst>
        </p:spPr>
      </p:pic>
      <p:sp>
        <p:nvSpPr>
          <p:cNvPr id="16" name="文本框 15">
            <a:hlinkClick r:id="rId4" action="ppaction://hlinksldjump"/>
          </p:cNvPr>
          <p:cNvSpPr txBox="1"/>
          <p:nvPr/>
        </p:nvSpPr>
        <p:spPr>
          <a:xfrm>
            <a:off x="7127055" y="4196184"/>
            <a:ext cx="1231486" cy="400110"/>
          </a:xfrm>
          <a:prstGeom prst="rect">
            <a:avLst/>
          </a:prstGeom>
          <a:noFill/>
        </p:spPr>
        <p:txBody>
          <a:bodyPr wrap="square" rtlCol="0">
            <a:spAutoFit/>
          </a:bodyPr>
          <a:lstStyle/>
          <a:p>
            <a:pPr algn="ctr"/>
            <a:r>
              <a:rPr kumimoji="1" lang="zh-CN" altLang="en-US" sz="2000" dirty="0">
                <a:solidFill>
                  <a:schemeClr val="bg1"/>
                </a:solidFill>
              </a:rPr>
              <a:t>第一课时</a:t>
            </a:r>
            <a:endParaRPr kumimoji="1" lang="zh-CN" altLang="en-US" sz="2000" dirty="0">
              <a:solidFill>
                <a:schemeClr val="bg1"/>
              </a:solidFill>
            </a:endParaRPr>
          </a:p>
        </p:txBody>
      </p:sp>
      <p:sp>
        <p:nvSpPr>
          <p:cNvPr id="17" name="文本框 14">
            <a:hlinkClick r:id="rId5" action="ppaction://hlinksldjump"/>
          </p:cNvPr>
          <p:cNvSpPr txBox="1"/>
          <p:nvPr/>
        </p:nvSpPr>
        <p:spPr>
          <a:xfrm>
            <a:off x="7127055" y="4588162"/>
            <a:ext cx="1231486" cy="400110"/>
          </a:xfrm>
          <a:prstGeom prst="rect">
            <a:avLst/>
          </a:prstGeom>
          <a:noFill/>
        </p:spPr>
        <p:txBody>
          <a:bodyPr wrap="square" rtlCol="0">
            <a:spAutoFit/>
          </a:bodyPr>
          <a:lstStyle/>
          <a:p>
            <a:pPr algn="ctr"/>
            <a:r>
              <a:rPr kumimoji="1" lang="zh-CN" altLang="en-US" sz="2000" dirty="0">
                <a:solidFill>
                  <a:schemeClr val="bg1"/>
                </a:solidFill>
              </a:rPr>
              <a:t>第二课时</a:t>
            </a:r>
            <a:endParaRPr kumimoji="1" lang="zh-CN" altLang="en-US" sz="2000" dirty="0">
              <a:solidFill>
                <a:schemeClr val="bg1"/>
              </a:solidFill>
            </a:endParaRPr>
          </a:p>
        </p:txBody>
      </p:sp>
      <p:grpSp>
        <p:nvGrpSpPr>
          <p:cNvPr id="12" name="组合 11"/>
          <p:cNvGrpSpPr/>
          <p:nvPr/>
        </p:nvGrpSpPr>
        <p:grpSpPr>
          <a:xfrm>
            <a:off x="-37147" y="88080"/>
            <a:ext cx="2771775" cy="275749"/>
            <a:chOff x="-78" y="184"/>
            <a:chExt cx="5820" cy="579"/>
          </a:xfrm>
        </p:grpSpPr>
        <p:sp>
          <p:nvSpPr>
            <p:cNvPr id="18" name="矩形 17"/>
            <p:cNvSpPr/>
            <p:nvPr/>
          </p:nvSpPr>
          <p:spPr>
            <a:xfrm flipH="1">
              <a:off x="-78" y="186"/>
              <a:ext cx="5820" cy="529"/>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ea typeface="黑体" panose="02010609060101010101" pitchFamily="49" charset="-122"/>
              </a:endParaRPr>
            </a:p>
          </p:txBody>
        </p:sp>
        <p:sp>
          <p:nvSpPr>
            <p:cNvPr id="19" name="文本框 1"/>
            <p:cNvSpPr txBox="1"/>
            <p:nvPr/>
          </p:nvSpPr>
          <p:spPr>
            <a:xfrm>
              <a:off x="437" y="184"/>
              <a:ext cx="5305" cy="579"/>
            </a:xfrm>
            <a:prstGeom prst="rect">
              <a:avLst/>
            </a:prstGeom>
            <a:noFill/>
          </p:spPr>
          <p:txBody>
            <a:bodyPr wrap="square" rtlCol="0">
              <a:spAutoFit/>
            </a:bodyPr>
            <a:lstStyle/>
            <a:p>
              <a:r>
                <a:rPr kumimoji="1" lang="zh-CN" altLang="en-US" sz="1200" b="1" dirty="0" smtClean="0">
                  <a:latin typeface="Heiti SC Light" panose="02000000000000000000" pitchFamily="2" charset="-128"/>
                  <a:ea typeface="Heiti SC Light" panose="02000000000000000000" pitchFamily="2" charset="-128"/>
                </a:rPr>
                <a:t> 语文  三年级  </a:t>
              </a:r>
              <a:r>
                <a:rPr kumimoji="1" lang="zh-CN" altLang="en-US" sz="1200" b="1" dirty="0">
                  <a:latin typeface="Heiti SC Light" panose="02000000000000000000" pitchFamily="2" charset="-128"/>
                  <a:ea typeface="Heiti SC Light" panose="02000000000000000000" pitchFamily="2" charset="-128"/>
                </a:rPr>
                <a:t>下</a:t>
              </a:r>
              <a:r>
                <a:rPr kumimoji="1" lang="zh-CN" altLang="en-US" sz="1200" b="1" dirty="0" smtClean="0">
                  <a:latin typeface="Heiti SC Light" panose="02000000000000000000" pitchFamily="2" charset="-128"/>
                  <a:ea typeface="Heiti SC Light" panose="02000000000000000000" pitchFamily="2" charset="-128"/>
                </a:rPr>
                <a:t>册</a:t>
              </a:r>
              <a:endParaRPr kumimoji="1" lang="zh-CN" altLang="en-US" sz="1200" b="1" dirty="0">
                <a:latin typeface="Heiti SC Light" panose="02000000000000000000" pitchFamily="2" charset="-128"/>
                <a:ea typeface="Heiti SC Light" panose="02000000000000000000" pitchFamily="2" charset="-128"/>
              </a:endParaRPr>
            </a:p>
          </p:txBody>
        </p:sp>
      </p:gr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6"/>
          <p:cNvSpPr txBox="1"/>
          <p:nvPr/>
        </p:nvSpPr>
        <p:spPr>
          <a:xfrm>
            <a:off x="2122969" y="973752"/>
            <a:ext cx="6768752" cy="2889885"/>
          </a:xfrm>
          <a:prstGeom prst="rect">
            <a:avLst/>
          </a:prstGeom>
          <a:noFill/>
        </p:spPr>
        <p:txBody>
          <a:bodyPr wrap="square" rtlCol="0" anchor="t">
            <a:spAutoFit/>
          </a:bodyPr>
          <a:lstStyle/>
          <a:p>
            <a:pPr>
              <a:lnSpc>
                <a:spcPct val="130000"/>
              </a:lnSpc>
            </a:pPr>
            <a:r>
              <a:rPr lang="zh-CN" altLang="en-US" sz="2800" dirty="0" smtClean="0">
                <a:latin typeface="黑体" panose="02010609060101010101" pitchFamily="49" charset="-122"/>
                <a:ea typeface="黑体" panose="02010609060101010101" pitchFamily="49" charset="-122"/>
              </a:rPr>
              <a:t>分角色朗读第</a:t>
            </a:r>
            <a:r>
              <a:rPr lang="en-US" altLang="zh-CN" sz="2800" dirty="0" smtClean="0">
                <a:latin typeface="黑体" panose="02010609060101010101" pitchFamily="49" charset="-122"/>
                <a:ea typeface="黑体" panose="02010609060101010101" pitchFamily="49" charset="-122"/>
              </a:rPr>
              <a:t>1-13</a:t>
            </a:r>
            <a:r>
              <a:rPr lang="zh-CN" altLang="en-US" sz="2800" dirty="0" smtClean="0">
                <a:latin typeface="黑体" panose="02010609060101010101" pitchFamily="49" charset="-122"/>
                <a:ea typeface="黑体" panose="02010609060101010101" pitchFamily="49" charset="-122"/>
              </a:rPr>
              <a:t>自然段，想一想：</a:t>
            </a:r>
            <a:endParaRPr lang="en-US" altLang="zh-CN" sz="2800" dirty="0" smtClean="0">
              <a:latin typeface="黑体" panose="02010609060101010101" pitchFamily="49" charset="-122"/>
              <a:ea typeface="黑体" panose="02010609060101010101" pitchFamily="49" charset="-122"/>
            </a:endParaRPr>
          </a:p>
          <a:p>
            <a:pPr>
              <a:lnSpc>
                <a:spcPct val="130000"/>
              </a:lnSpc>
            </a:pPr>
            <a:r>
              <a:rPr lang="zh-CN" altLang="en-US" sz="2800" dirty="0" smtClean="0">
                <a:latin typeface="黑体" panose="02010609060101010101" pitchFamily="49" charset="-122"/>
                <a:ea typeface="黑体" panose="02010609060101010101" pitchFamily="49" charset="-122"/>
              </a:rPr>
              <a:t>1.第一天急性子顾客有什么</a:t>
            </a:r>
            <a:r>
              <a:rPr lang="zh-CN" altLang="en-US" sz="2800" dirty="0">
                <a:latin typeface="黑体" panose="02010609060101010101" pitchFamily="49" charset="-122"/>
                <a:ea typeface="黑体" panose="02010609060101010101" pitchFamily="49" charset="-122"/>
              </a:rPr>
              <a:t>要求</a:t>
            </a:r>
            <a:r>
              <a:rPr lang="zh-CN" altLang="en-US" sz="2800" dirty="0" smtClean="0">
                <a:latin typeface="黑体" panose="02010609060101010101" pitchFamily="49" charset="-122"/>
                <a:ea typeface="黑体" panose="02010609060101010101" pitchFamily="49" charset="-122"/>
              </a:rPr>
              <a:t>？慢性子裁缝是怎样回答的？  </a:t>
            </a:r>
            <a:endParaRPr lang="zh-CN" altLang="en-US" sz="2800" dirty="0" smtClean="0">
              <a:latin typeface="黑体" panose="02010609060101010101" pitchFamily="49" charset="-122"/>
              <a:ea typeface="黑体" panose="02010609060101010101" pitchFamily="49" charset="-122"/>
            </a:endParaRPr>
          </a:p>
          <a:p>
            <a:pPr>
              <a:lnSpc>
                <a:spcPct val="130000"/>
              </a:lnSpc>
            </a:pPr>
            <a:r>
              <a:rPr lang="en-US" altLang="zh-CN" sz="2800" dirty="0" smtClean="0">
                <a:latin typeface="黑体" panose="02010609060101010101" pitchFamily="49" charset="-122"/>
                <a:ea typeface="黑体" panose="02010609060101010101" pitchFamily="49" charset="-122"/>
              </a:rPr>
              <a:t>2.</a:t>
            </a:r>
            <a:r>
              <a:rPr lang="zh-CN" altLang="en-US" sz="2800" dirty="0" smtClean="0">
                <a:latin typeface="黑体" panose="02010609060101010101" pitchFamily="49" charset="-122"/>
                <a:ea typeface="黑体" panose="02010609060101010101" pitchFamily="49" charset="-122"/>
              </a:rPr>
              <a:t>第一天急性子顾客的</a:t>
            </a:r>
            <a:r>
              <a:rPr lang="zh-CN" altLang="en-US" sz="2800" dirty="0" smtClean="0">
                <a:latin typeface="黑体" panose="02010609060101010101" pitchFamily="49" charset="-122"/>
                <a:ea typeface="黑体" panose="02010609060101010101" pitchFamily="49" charset="-122"/>
                <a:sym typeface="+mn-ea"/>
              </a:rPr>
              <a:t>哪</a:t>
            </a:r>
            <a:r>
              <a:rPr lang="zh-CN" altLang="en-US" sz="2800" dirty="0" smtClean="0">
                <a:latin typeface="黑体" panose="02010609060101010101" pitchFamily="49" charset="-122"/>
                <a:ea typeface="黑体" panose="02010609060101010101" pitchFamily="49" charset="-122"/>
              </a:rPr>
              <a:t>些动作表现了他的性格特点？用课文中的话说一说。</a:t>
            </a:r>
            <a:endParaRPr lang="zh-CN" altLang="en-US" sz="2800" dirty="0" smtClean="0">
              <a:latin typeface="黑体" panose="02010609060101010101" pitchFamily="49" charset="-122"/>
              <a:ea typeface="黑体" panose="02010609060101010101" pitchFamily="49" charset="-122"/>
            </a:endParaRPr>
          </a:p>
        </p:txBody>
      </p:sp>
      <p:pic>
        <p:nvPicPr>
          <p:cNvPr id="13" name="图片 1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91304" y="1315064"/>
            <a:ext cx="1931666" cy="2768854"/>
          </a:xfrm>
          <a:prstGeom prst="rect">
            <a:avLst/>
          </a:prstGeom>
        </p:spPr>
      </p:pic>
      <p:sp>
        <p:nvSpPr>
          <p:cNvPr id="6" name="文本框 14"/>
          <p:cNvSpPr txBox="1"/>
          <p:nvPr/>
        </p:nvSpPr>
        <p:spPr>
          <a:xfrm>
            <a:off x="624428" y="411510"/>
            <a:ext cx="1931348" cy="561692"/>
          </a:xfrm>
          <a:prstGeom prst="rect">
            <a:avLst/>
          </a:prstGeom>
          <a:noFill/>
        </p:spPr>
        <p:txBody>
          <a:bodyPr wrap="square" lIns="68580" tIns="34290" rIns="68580" bIns="34290" rtlCol="0">
            <a:spAutoFit/>
          </a:bodyPr>
          <a:lstStyle/>
          <a:p>
            <a:r>
              <a:rPr lang="zh-CN" altLang="en-US" sz="3200" b="1" dirty="0" smtClean="0">
                <a:solidFill>
                  <a:srgbClr val="875000"/>
                </a:solidFill>
                <a:latin typeface="幼圆" panose="02010509060101010101" pitchFamily="49" charset="-122"/>
                <a:ea typeface="幼圆" panose="02010509060101010101" pitchFamily="49" charset="-122"/>
              </a:rPr>
              <a:t>互动课堂</a:t>
            </a:r>
            <a:endParaRPr lang="zh-CN" altLang="en-US" sz="3200" b="1" dirty="0">
              <a:solidFill>
                <a:srgbClr val="875000"/>
              </a:solidFill>
              <a:latin typeface="幼圆" panose="02010509060101010101" pitchFamily="49" charset="-122"/>
              <a:ea typeface="幼圆" panose="02010509060101010101" pitchFamily="49" charset="-122"/>
            </a:endParaRPr>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194" y="464186"/>
            <a:ext cx="366861" cy="456339"/>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rcRect l="3559" t="9581" r="5992" b="38757"/>
          <a:stretch>
            <a:fillRect/>
          </a:stretch>
        </p:blipFill>
        <p:spPr>
          <a:xfrm>
            <a:off x="6997065" y="2512060"/>
            <a:ext cx="2146935" cy="1991995"/>
          </a:xfrm>
          <a:prstGeom prst="rect">
            <a:avLst/>
          </a:prstGeom>
          <a:effectLst>
            <a:softEdge rad="12700"/>
          </a:effectLst>
        </p:spPr>
      </p:pic>
      <p:sp>
        <p:nvSpPr>
          <p:cNvPr id="2" name="文本框 1"/>
          <p:cNvSpPr txBox="1"/>
          <p:nvPr/>
        </p:nvSpPr>
        <p:spPr>
          <a:xfrm>
            <a:off x="686435" y="671830"/>
            <a:ext cx="6739890" cy="3046095"/>
          </a:xfrm>
          <a:prstGeom prst="rect">
            <a:avLst/>
          </a:prstGeom>
          <a:noFill/>
        </p:spPr>
        <p:txBody>
          <a:bodyPr wrap="square" rtlCol="0" anchor="t">
            <a:spAutoFit/>
          </a:bodyPr>
          <a:lstStyle/>
          <a:p>
            <a:r>
              <a:rPr lang="en-US" altLang="zh-CN"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a:t>
            </a:r>
            <a:r>
              <a:rPr lang="zh-CN" altLang="en-US"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顾客把一卷布料放到桌上，对裁缝说：“我想做件棉袄。我已经跑了三家裁缝店了。第一家说要到秋天才能做好。第二家问我有没有等到夏天的耐心。数第三位师傅强些，但他最早也要到开春交货。我可等不及，都没让他们做。告诉您，我和别的顾客不一样，我是个性子最急的顾客。请问师傅，您准备让我什么时候来取衣服———秋天？夏天？春天？</a:t>
            </a:r>
            <a:r>
              <a:rPr lang="en-US" altLang="zh-CN"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a:t>
            </a:r>
            <a:r>
              <a:rPr lang="zh-CN" altLang="en-US"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a:t>
            </a:r>
            <a:endParaRPr lang="zh-CN" altLang="en-US"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p:txBody>
      </p:sp>
      <p:sp>
        <p:nvSpPr>
          <p:cNvPr id="219" name=" 219"/>
          <p:cNvSpPr/>
          <p:nvPr/>
        </p:nvSpPr>
        <p:spPr>
          <a:xfrm>
            <a:off x="3829685" y="3251200"/>
            <a:ext cx="2479675" cy="76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59" name="Freeform 9"/>
          <p:cNvSpPr/>
          <p:nvPr/>
        </p:nvSpPr>
        <p:spPr bwMode="gray">
          <a:xfrm rot="18489878">
            <a:off x="4662805" y="3416935"/>
            <a:ext cx="509270" cy="579120"/>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a:noFill/>
          </a:ln>
          <a:extLst>
            <a:ext uri="{91240B29-F687-4F45-9708-019B960494DF}">
              <a14:hiddenLine xmlns:a14="http://schemas.microsoft.com/office/drawing/2010/main" w="0">
                <a:solidFill>
                  <a:srgbClr val="00A06C"/>
                </a:solidFill>
                <a:prstDash val="solid"/>
                <a:round/>
              </a14:hiddenLine>
            </a:ext>
          </a:extLst>
        </p:spPr>
        <p:txBody>
          <a:bodyPr/>
          <a:lstStyle/>
          <a:p>
            <a:endParaRPr lang="zh-CN" altLang="en-US">
              <a:ea typeface="黑体" panose="02010609060101010101" pitchFamily="49" charset="-122"/>
            </a:endParaRPr>
          </a:p>
        </p:txBody>
      </p:sp>
      <p:grpSp>
        <p:nvGrpSpPr>
          <p:cNvPr id="6" name="组合 5"/>
          <p:cNvGrpSpPr/>
          <p:nvPr/>
        </p:nvGrpSpPr>
        <p:grpSpPr>
          <a:xfrm>
            <a:off x="4023856" y="4229417"/>
            <a:ext cx="2420350" cy="549275"/>
            <a:chOff x="8100391" y="1962696"/>
            <a:chExt cx="1834319" cy="549508"/>
          </a:xfrm>
        </p:grpSpPr>
        <p:sp>
          <p:nvSpPr>
            <p:cNvPr id="77" name="云形 76"/>
            <p:cNvSpPr/>
            <p:nvPr/>
          </p:nvSpPr>
          <p:spPr>
            <a:xfrm>
              <a:off x="8100391" y="1962696"/>
              <a:ext cx="1732120" cy="549508"/>
            </a:xfrm>
            <a:prstGeom prst="cloud">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黑体" panose="02010609060101010101" pitchFamily="49" charset="-122"/>
              </a:endParaRPr>
            </a:p>
          </p:txBody>
        </p:sp>
        <p:sp>
          <p:nvSpPr>
            <p:cNvPr id="76" name="TextBox 75"/>
            <p:cNvSpPr txBox="1"/>
            <p:nvPr/>
          </p:nvSpPr>
          <p:spPr>
            <a:xfrm>
              <a:off x="8221480" y="1995686"/>
              <a:ext cx="1713230" cy="460570"/>
            </a:xfrm>
            <a:prstGeom prst="rect">
              <a:avLst/>
            </a:prstGeom>
            <a:noFill/>
          </p:spPr>
          <p:txBody>
            <a:bodyPr wrap="square" rtlCol="0">
              <a:spAutoFit/>
            </a:bodyPr>
            <a:lstStyle/>
            <a:p>
              <a:r>
                <a:rPr lang="zh-CN" altLang="en-US" sz="2400" b="1" dirty="0" smtClean="0">
                  <a:solidFill>
                    <a:srgbClr val="FF0000"/>
                  </a:solidFill>
                  <a:latin typeface="黑体" panose="02010609060101010101" pitchFamily="49" charset="-122"/>
                  <a:ea typeface="黑体" panose="02010609060101010101" pitchFamily="49" charset="-122"/>
                </a:rPr>
                <a:t>顾客的要求</a:t>
              </a:r>
              <a:endParaRPr lang="zh-CN" altLang="en-US" sz="2400" b="1" dirty="0">
                <a:solidFill>
                  <a:srgbClr val="FF0000"/>
                </a:solidFill>
                <a:latin typeface="黑体" panose="02010609060101010101" pitchFamily="49" charset="-122"/>
                <a:ea typeface="黑体" panose="02010609060101010101" pitchFamily="49" charset="-122"/>
              </a:endParaRPr>
            </a:p>
          </p:txBody>
        </p:sp>
      </p:grpSp>
      <p:sp>
        <p:nvSpPr>
          <p:cNvPr id="7" name="矩形 6"/>
          <p:cNvSpPr/>
          <p:nvPr/>
        </p:nvSpPr>
        <p:spPr>
          <a:xfrm>
            <a:off x="7426325" y="4263390"/>
            <a:ext cx="1452880" cy="3987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t">
            <a:spAutoFit/>
          </a:bodyPr>
          <a:lstStyle/>
          <a:p>
            <a:pPr algn="ctr"/>
            <a:r>
              <a:rPr lang="zh-CN" altLang="en-US" sz="2000">
                <a:solidFill>
                  <a:schemeClr val="tx1"/>
                </a:solidFill>
                <a:effectLst>
                  <a:outerShdw blurRad="38100" dist="19050" dir="2700000" algn="tl" rotWithShape="0">
                    <a:schemeClr val="dk1">
                      <a:alpha val="40000"/>
                    </a:schemeClr>
                  </a:outerShdw>
                </a:effectLst>
                <a:ea typeface="黑体" panose="02010609060101010101" pitchFamily="49" charset="-122"/>
              </a:rPr>
              <a:t>课后第二题</a:t>
            </a:r>
            <a:endParaRPr lang="zh-CN" altLang="en-US" sz="2000">
              <a:solidFill>
                <a:schemeClr val="tx1"/>
              </a:solidFill>
              <a:effectLst>
                <a:outerShdw blurRad="38100" dist="19050" dir="2700000" algn="tl" rotWithShape="0">
                  <a:schemeClr val="dk1">
                    <a:alpha val="40000"/>
                  </a:schemeClr>
                </a:outerShdw>
              </a:effectLst>
              <a:ea typeface="黑体" panose="02010609060101010101" pitchFamily="49" charset="-122"/>
            </a:endParaRPr>
          </a:p>
        </p:txBody>
      </p:sp>
      <p:sp>
        <p:nvSpPr>
          <p:cNvPr id="10" name="矩形 9"/>
          <p:cNvSpPr/>
          <p:nvPr/>
        </p:nvSpPr>
        <p:spPr>
          <a:xfrm>
            <a:off x="2714612" y="142858"/>
            <a:ext cx="4031873" cy="492443"/>
          </a:xfrm>
          <a:prstGeom prst="rect">
            <a:avLst/>
          </a:prstGeom>
        </p:spPr>
        <p:txBody>
          <a:bodyPr wrap="none">
            <a:spAutoFit/>
          </a:bodyPr>
          <a:lstStyle/>
          <a:p>
            <a:pPr>
              <a:lnSpc>
                <a:spcPct val="130000"/>
              </a:lnSpc>
            </a:pPr>
            <a:r>
              <a:rPr lang="zh-CN" altLang="en-US" sz="2000" dirty="0" smtClean="0">
                <a:latin typeface="黑体" panose="02010609060101010101" pitchFamily="49" charset="-122"/>
                <a:ea typeface="黑体" panose="02010609060101010101" pitchFamily="49" charset="-122"/>
              </a:rPr>
              <a:t>1.第一天急性子顾客有什么要求？</a:t>
            </a:r>
            <a:endParaRPr lang="en-US" altLang="zh-CN" sz="2000" dirty="0" smtClean="0">
              <a:latin typeface="黑体" panose="02010609060101010101" pitchFamily="49" charset="-122"/>
              <a:ea typeface="黑体" panose="02010609060101010101" pitchFamily="49" charset="-122"/>
            </a:endParaRPr>
          </a:p>
        </p:txBody>
      </p:sp>
      <p:sp>
        <p:nvSpPr>
          <p:cNvPr id="5" name="TextBox 4"/>
          <p:cNvSpPr txBox="1"/>
          <p:nvPr/>
        </p:nvSpPr>
        <p:spPr>
          <a:xfrm>
            <a:off x="1467798" y="3981483"/>
            <a:ext cx="1743012" cy="461665"/>
          </a:xfrm>
          <a:prstGeom prst="rect">
            <a:avLst/>
          </a:prstGeom>
          <a:noFill/>
          <a:ln>
            <a:solidFill>
              <a:srgbClr val="0000FF"/>
            </a:solidFill>
          </a:ln>
        </p:spPr>
        <p:txBody>
          <a:bodyPr wrap="square" rtlCol="0">
            <a:spAutoFit/>
          </a:bodyPr>
          <a:lstStyle/>
          <a:p>
            <a:pPr algn="ctr"/>
            <a:r>
              <a:rPr lang="zh-CN" altLang="en-US" sz="2400" dirty="0" smtClean="0"/>
              <a:t>性子急</a:t>
            </a:r>
            <a:endParaRPr lang="zh-CN" altLang="en-US" sz="2400" dirty="0"/>
          </a:p>
        </p:txBody>
      </p:sp>
      <p:sp>
        <p:nvSpPr>
          <p:cNvPr id="8" name="椭圆 7"/>
          <p:cNvSpPr/>
          <p:nvPr/>
        </p:nvSpPr>
        <p:spPr>
          <a:xfrm>
            <a:off x="1331640" y="3327400"/>
            <a:ext cx="208614" cy="379095"/>
          </a:xfrm>
          <a:prstGeom prst="ellipse">
            <a:avLst/>
          </a:prstGeom>
          <a:grpFill/>
          <a:ln>
            <a:solidFill>
              <a:srgbClr val="FF0000"/>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2275154" y="3291830"/>
            <a:ext cx="208614" cy="379095"/>
          </a:xfrm>
          <a:prstGeom prst="ellipse">
            <a:avLst/>
          </a:prstGeom>
          <a:grpFill/>
          <a:ln>
            <a:solidFill>
              <a:srgbClr val="FF0000"/>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3211258" y="3291830"/>
            <a:ext cx="208614" cy="379095"/>
          </a:xfrm>
          <a:prstGeom prst="ellipse">
            <a:avLst/>
          </a:prstGeom>
          <a:grpFill/>
          <a:ln>
            <a:solidFill>
              <a:srgbClr val="FF0000"/>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219"/>
                                        </p:tgtEl>
                                        <p:attrNameLst>
                                          <p:attrName>style.visibility</p:attrName>
                                        </p:attrNameLst>
                                      </p:cBhvr>
                                      <p:to>
                                        <p:strVal val="visible"/>
                                      </p:to>
                                    </p:set>
                                    <p:animEffect transition="in" filter="blinds(horizontal)">
                                      <p:cBhvr>
                                        <p:cTn id="11" dur="500"/>
                                        <p:tgtEl>
                                          <p:spTgt spid="219"/>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wipe(up)">
                                      <p:cBhvr>
                                        <p:cTn id="16" dur="500"/>
                                        <p:tgtEl>
                                          <p:spTgt spid="5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blinds(horizontal)">
                                      <p:cBhvr>
                                        <p:cTn id="28" dur="5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heel(1)">
                                      <p:cBhvr>
                                        <p:cTn id="33" dur="2000"/>
                                        <p:tgtEl>
                                          <p:spTgt spid="8"/>
                                        </p:tgtEl>
                                      </p:cBhvr>
                                    </p:animEffect>
                                  </p:childTnLst>
                                </p:cTn>
                              </p:par>
                            </p:childTnLst>
                          </p:cTn>
                        </p:par>
                      </p:childTnLst>
                    </p:cTn>
                  </p:par>
                  <p:par>
                    <p:cTn id="34" fill="hold">
                      <p:stCondLst>
                        <p:cond delay="indefinite"/>
                      </p:stCondLst>
                      <p:childTnLst>
                        <p:par>
                          <p:cTn id="35" fill="hold">
                            <p:stCondLst>
                              <p:cond delay="0"/>
                            </p:stCondLst>
                            <p:childTnLst>
                              <p:par>
                                <p:cTn id="36" presetID="21" presetClass="entr" presetSubtype="1"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heel(1)">
                                      <p:cBhvr>
                                        <p:cTn id="38" dur="20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21" presetClass="entr" presetSubtype="1"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heel(1)">
                                      <p:cBhvr>
                                        <p:cTn id="43" dur="2000"/>
                                        <p:tgtEl>
                                          <p:spTgt spid="16"/>
                                        </p:tgtEl>
                                      </p:cBhvr>
                                    </p:animEffec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19" grpId="0" bldLvl="0" animBg="1"/>
      <p:bldP spid="59" grpId="0" bldLvl="0" animBg="1"/>
      <p:bldP spid="7" grpId="0" bldLvl="0" animBg="1"/>
      <p:bldP spid="5" grpId="0" animBg="1"/>
      <p:bldP spid="8" grpId="0" animBg="1"/>
      <p:bldP spid="15" grpId="0" animBg="1"/>
      <p:bldP spid="1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rcRect l="7412" t="3591" r="3864" b="-3591"/>
          <a:stretch>
            <a:fillRect/>
          </a:stretch>
        </p:blipFill>
        <p:spPr>
          <a:xfrm>
            <a:off x="5911850" y="524510"/>
            <a:ext cx="3186430" cy="2439670"/>
          </a:xfrm>
          <a:prstGeom prst="ellipse">
            <a:avLst/>
          </a:prstGeom>
          <a:effectLst>
            <a:softEdge rad="215900"/>
          </a:effectLst>
        </p:spPr>
      </p:pic>
      <p:sp>
        <p:nvSpPr>
          <p:cNvPr id="5" name="文本框 4"/>
          <p:cNvSpPr txBox="1"/>
          <p:nvPr/>
        </p:nvSpPr>
        <p:spPr>
          <a:xfrm>
            <a:off x="709930" y="622300"/>
            <a:ext cx="4045585" cy="2799715"/>
          </a:xfrm>
          <a:prstGeom prst="rect">
            <a:avLst/>
          </a:prstGeom>
          <a:noFill/>
        </p:spPr>
        <p:txBody>
          <a:bodyPr wrap="square" rtlCol="0" anchor="t">
            <a:spAutoFit/>
          </a:bodyPr>
          <a:lstStyle/>
          <a:p>
            <a:r>
              <a:rPr lang="en-US" altLang="zh-CN" sz="2800" b="1">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a:t>
            </a:r>
            <a:endParaRPr lang="en-US" altLang="zh-CN" sz="2800" b="1">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r>
              <a:rPr lang="en-US" altLang="zh-CN" sz="2800" b="1">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a:t>
            </a:r>
            <a:r>
              <a:rPr lang="zh-CN" altLang="en-US" sz="2400" b="1">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“不，”裁缝说，“就在冬天。”</a:t>
            </a:r>
            <a:endParaRPr lang="zh-CN" altLang="en-US" sz="2400" b="1">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r>
              <a:rPr lang="zh-CN" altLang="en-US" sz="2400" b="1">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裁缝又补充一句：“不过，我指的是明年冬天。”</a:t>
            </a:r>
            <a:endParaRPr lang="zh-CN" altLang="en-US" sz="2400" b="1">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a:p>
            <a:r>
              <a:rPr lang="zh-CN" altLang="en-US" sz="2400" b="1">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顾客噌的一下子跳起来：“这么慢啊！”</a:t>
            </a:r>
            <a:endParaRPr lang="zh-CN" altLang="en-US" sz="2400" b="1">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p:txBody>
      </p:sp>
      <p:sp>
        <p:nvSpPr>
          <p:cNvPr id="219" name=" 219"/>
          <p:cNvSpPr/>
          <p:nvPr/>
        </p:nvSpPr>
        <p:spPr>
          <a:xfrm>
            <a:off x="2560320" y="2533650"/>
            <a:ext cx="1412240" cy="76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59" name="Freeform 9"/>
          <p:cNvSpPr/>
          <p:nvPr/>
        </p:nvSpPr>
        <p:spPr bwMode="gray">
          <a:xfrm rot="16749876">
            <a:off x="3138170" y="2834005"/>
            <a:ext cx="946150" cy="579120"/>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a:noFill/>
          </a:ln>
          <a:extLst>
            <a:ext uri="{91240B29-F687-4F45-9708-019B960494DF}">
              <a14:hiddenLine xmlns:a14="http://schemas.microsoft.com/office/drawing/2010/main" w="0">
                <a:solidFill>
                  <a:srgbClr val="00A06C"/>
                </a:solidFill>
                <a:prstDash val="solid"/>
                <a:round/>
              </a14:hiddenLine>
            </a:ext>
          </a:extLst>
        </p:spPr>
        <p:txBody>
          <a:bodyPr/>
          <a:lstStyle/>
          <a:p>
            <a:endParaRPr lang="zh-CN" altLang="en-US">
              <a:ea typeface="黑体" panose="02010609060101010101" pitchFamily="49" charset="-122"/>
            </a:endParaRPr>
          </a:p>
        </p:txBody>
      </p:sp>
      <p:grpSp>
        <p:nvGrpSpPr>
          <p:cNvPr id="6" name="组合 5"/>
          <p:cNvGrpSpPr/>
          <p:nvPr/>
        </p:nvGrpSpPr>
        <p:grpSpPr>
          <a:xfrm>
            <a:off x="2834640" y="3636645"/>
            <a:ext cx="3830320" cy="549275"/>
            <a:chOff x="8100392" y="1962696"/>
            <a:chExt cx="1834318" cy="549508"/>
          </a:xfrm>
        </p:grpSpPr>
        <p:sp>
          <p:nvSpPr>
            <p:cNvPr id="77" name="云形 76"/>
            <p:cNvSpPr/>
            <p:nvPr/>
          </p:nvSpPr>
          <p:spPr>
            <a:xfrm>
              <a:off x="8100392" y="1962696"/>
              <a:ext cx="1043608" cy="549508"/>
            </a:xfrm>
            <a:prstGeom prst="cloud">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黑体" panose="02010609060101010101" pitchFamily="49" charset="-122"/>
              </a:endParaRPr>
            </a:p>
          </p:txBody>
        </p:sp>
        <p:sp>
          <p:nvSpPr>
            <p:cNvPr id="76" name="TextBox 75"/>
            <p:cNvSpPr txBox="1"/>
            <p:nvPr/>
          </p:nvSpPr>
          <p:spPr>
            <a:xfrm>
              <a:off x="8221480" y="1995686"/>
              <a:ext cx="1713230" cy="460570"/>
            </a:xfrm>
            <a:prstGeom prst="rect">
              <a:avLst/>
            </a:prstGeom>
            <a:noFill/>
          </p:spPr>
          <p:txBody>
            <a:bodyPr wrap="square" rtlCol="0">
              <a:spAutoFit/>
            </a:bodyPr>
            <a:lstStyle/>
            <a:p>
              <a:r>
                <a:rPr lang="zh-CN" altLang="en-US" sz="2400" b="1" dirty="0" smtClean="0">
                  <a:solidFill>
                    <a:srgbClr val="FF0000"/>
                  </a:solidFill>
                  <a:latin typeface="黑体" panose="02010609060101010101" pitchFamily="49" charset="-122"/>
                  <a:ea typeface="黑体" panose="02010609060101010101" pitchFamily="49" charset="-122"/>
                </a:rPr>
                <a:t>裁缝的回答</a:t>
              </a:r>
              <a:endParaRPr lang="zh-CN" altLang="en-US" sz="2400" b="1" dirty="0">
                <a:solidFill>
                  <a:srgbClr val="FF0000"/>
                </a:solidFill>
                <a:latin typeface="黑体" panose="02010609060101010101" pitchFamily="49" charset="-122"/>
                <a:ea typeface="黑体" panose="02010609060101010101" pitchFamily="49" charset="-122"/>
              </a:endParaRPr>
            </a:p>
          </p:txBody>
        </p:sp>
      </p:grpSp>
      <p:sp>
        <p:nvSpPr>
          <p:cNvPr id="15" name="矩形 14"/>
          <p:cNvSpPr/>
          <p:nvPr/>
        </p:nvSpPr>
        <p:spPr>
          <a:xfrm>
            <a:off x="6076950" y="4561205"/>
            <a:ext cx="1452880" cy="3987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t">
            <a:spAutoFit/>
          </a:bodyPr>
          <a:lstStyle/>
          <a:p>
            <a:pPr algn="ctr"/>
            <a:r>
              <a:rPr lang="zh-CN" altLang="en-US" sz="2000">
                <a:solidFill>
                  <a:schemeClr val="tx1"/>
                </a:solidFill>
                <a:effectLst>
                  <a:outerShdw blurRad="38100" dist="19050" dir="2700000" algn="tl" rotWithShape="0">
                    <a:schemeClr val="dk1">
                      <a:alpha val="40000"/>
                    </a:schemeClr>
                  </a:outerShdw>
                </a:effectLst>
                <a:ea typeface="黑体" panose="02010609060101010101" pitchFamily="49" charset="-122"/>
              </a:rPr>
              <a:t>课后第二题</a:t>
            </a:r>
            <a:endParaRPr lang="zh-CN" altLang="en-US" sz="2000">
              <a:solidFill>
                <a:schemeClr val="tx1"/>
              </a:solidFill>
              <a:effectLst>
                <a:outerShdw blurRad="38100" dist="19050" dir="2700000" algn="tl" rotWithShape="0">
                  <a:schemeClr val="dk1">
                    <a:alpha val="40000"/>
                  </a:schemeClr>
                </a:outerShdw>
              </a:effectLst>
              <a:ea typeface="黑体" panose="02010609060101010101" pitchFamily="49" charset="-122"/>
            </a:endParaRPr>
          </a:p>
        </p:txBody>
      </p:sp>
      <p:sp>
        <p:nvSpPr>
          <p:cNvPr id="17" name="矩形 16"/>
          <p:cNvSpPr/>
          <p:nvPr/>
        </p:nvSpPr>
        <p:spPr>
          <a:xfrm>
            <a:off x="2660956" y="312420"/>
            <a:ext cx="4315605" cy="525657"/>
          </a:xfrm>
          <a:prstGeom prst="rect">
            <a:avLst/>
          </a:prstGeom>
        </p:spPr>
        <p:txBody>
          <a:bodyPr wrap="none">
            <a:spAutoFit/>
          </a:bodyPr>
          <a:lstStyle/>
          <a:p>
            <a:pPr>
              <a:lnSpc>
                <a:spcPct val="130000"/>
              </a:lnSpc>
            </a:pPr>
            <a:r>
              <a:rPr lang="en-US" altLang="zh-CN" sz="2400" dirty="0" smtClean="0">
                <a:latin typeface="黑体" panose="02010609060101010101" pitchFamily="49" charset="-122"/>
                <a:ea typeface="黑体" panose="02010609060101010101" pitchFamily="49" charset="-122"/>
              </a:rPr>
              <a:t>2.</a:t>
            </a:r>
            <a:r>
              <a:rPr lang="zh-CN" altLang="en-US" sz="2400" dirty="0" smtClean="0">
                <a:latin typeface="黑体" panose="02010609060101010101" pitchFamily="49" charset="-122"/>
                <a:ea typeface="黑体" panose="02010609060101010101" pitchFamily="49" charset="-122"/>
              </a:rPr>
              <a:t>慢性子裁缝是怎样回答的？  </a:t>
            </a:r>
            <a:endParaRPr lang="zh-CN" altLang="en-US" sz="2400" dirty="0" smtClean="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Righ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9"/>
                                        </p:tgtEl>
                                        <p:attrNameLst>
                                          <p:attrName>style.visibility</p:attrName>
                                        </p:attrNameLst>
                                      </p:cBhvr>
                                      <p:to>
                                        <p:strVal val="visible"/>
                                      </p:to>
                                    </p:set>
                                    <p:animEffect transition="in" filter="blinds(horizontal)">
                                      <p:cBhvr>
                                        <p:cTn id="12" dur="500"/>
                                        <p:tgtEl>
                                          <p:spTgt spid="21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up)">
                                      <p:cBhvr>
                                        <p:cTn id="17" dur="500"/>
                                        <p:tgtEl>
                                          <p:spTgt spid="59"/>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blinds(horizontal)">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19" grpId="0" bldLvl="0" animBg="1"/>
      <p:bldP spid="59" grpId="0" bldLvl="0" animBg="1"/>
      <p:bldP spid="15"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666115" y="1620520"/>
            <a:ext cx="4045585" cy="891540"/>
          </a:xfrm>
          <a:prstGeom prst="rect">
            <a:avLst/>
          </a:prstGeom>
          <a:noFill/>
        </p:spPr>
        <p:txBody>
          <a:bodyPr wrap="square" rtlCol="0" anchor="t">
            <a:spAutoFit/>
          </a:bodyPr>
          <a:lstStyle/>
          <a:p>
            <a:r>
              <a:rPr lang="en-US" altLang="zh-CN" sz="2800" b="1">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a:t>
            </a:r>
            <a:r>
              <a:rPr lang="zh-CN" altLang="en-US" sz="2400" b="1">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rPr>
              <a:t>    顾客噌的一下子跳起来：“这么慢啊！”</a:t>
            </a:r>
            <a:endParaRPr lang="zh-CN" altLang="en-US" sz="2400" b="1">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p:txBody>
      </p:sp>
      <p:sp>
        <p:nvSpPr>
          <p:cNvPr id="7" name=" 219"/>
          <p:cNvSpPr/>
          <p:nvPr/>
        </p:nvSpPr>
        <p:spPr>
          <a:xfrm flipV="1">
            <a:off x="1819910" y="2043430"/>
            <a:ext cx="2665730" cy="76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8" name="Freeform 9"/>
          <p:cNvSpPr/>
          <p:nvPr/>
        </p:nvSpPr>
        <p:spPr bwMode="gray">
          <a:xfrm rot="18489878">
            <a:off x="2629535" y="2117725"/>
            <a:ext cx="509270" cy="579120"/>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a:noFill/>
          </a:ln>
          <a:extLst>
            <a:ext uri="{91240B29-F687-4F45-9708-019B960494DF}">
              <a14:hiddenLine xmlns:a14="http://schemas.microsoft.com/office/drawing/2010/main" w="0">
                <a:solidFill>
                  <a:srgbClr val="00A06C"/>
                </a:solidFill>
                <a:prstDash val="solid"/>
                <a:round/>
              </a14:hiddenLine>
            </a:ext>
          </a:extLst>
        </p:spPr>
        <p:txBody>
          <a:bodyPr/>
          <a:lstStyle/>
          <a:p>
            <a:endParaRPr lang="zh-CN" altLang="en-US">
              <a:ea typeface="黑体" panose="02010609060101010101" pitchFamily="49" charset="-122"/>
            </a:endParaRPr>
          </a:p>
        </p:txBody>
      </p:sp>
      <p:grpSp>
        <p:nvGrpSpPr>
          <p:cNvPr id="9" name="组合 8"/>
          <p:cNvGrpSpPr/>
          <p:nvPr/>
        </p:nvGrpSpPr>
        <p:grpSpPr>
          <a:xfrm>
            <a:off x="1996440" y="2739390"/>
            <a:ext cx="3044190" cy="549275"/>
            <a:chOff x="8100392" y="1962696"/>
            <a:chExt cx="1834318" cy="549508"/>
          </a:xfrm>
        </p:grpSpPr>
        <p:sp>
          <p:nvSpPr>
            <p:cNvPr id="10" name="云形 9"/>
            <p:cNvSpPr/>
            <p:nvPr/>
          </p:nvSpPr>
          <p:spPr>
            <a:xfrm>
              <a:off x="8100392" y="1962696"/>
              <a:ext cx="1043608" cy="549508"/>
            </a:xfrm>
            <a:prstGeom prst="cloud">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黑体" panose="02010609060101010101" pitchFamily="49" charset="-122"/>
              </a:endParaRPr>
            </a:p>
          </p:txBody>
        </p:sp>
        <p:sp>
          <p:nvSpPr>
            <p:cNvPr id="11" name="TextBox 75"/>
            <p:cNvSpPr txBox="1"/>
            <p:nvPr/>
          </p:nvSpPr>
          <p:spPr>
            <a:xfrm>
              <a:off x="8221480" y="1995686"/>
              <a:ext cx="1713230" cy="460570"/>
            </a:xfrm>
            <a:prstGeom prst="rect">
              <a:avLst/>
            </a:prstGeom>
            <a:noFill/>
          </p:spPr>
          <p:txBody>
            <a:bodyPr wrap="square" rtlCol="0">
              <a:spAutoFit/>
            </a:bodyPr>
            <a:lstStyle/>
            <a:p>
              <a:r>
                <a:rPr lang="zh-CN" altLang="en-US" sz="2400" b="1" dirty="0" smtClean="0">
                  <a:solidFill>
                    <a:srgbClr val="FF0000"/>
                  </a:solidFill>
                  <a:latin typeface="黑体" panose="02010609060101010101" pitchFamily="49" charset="-122"/>
                  <a:ea typeface="黑体" panose="02010609060101010101" pitchFamily="49" charset="-122"/>
                </a:rPr>
                <a:t>动作描写</a:t>
              </a:r>
              <a:endParaRPr lang="zh-CN" altLang="en-US" sz="2400" b="1" dirty="0">
                <a:solidFill>
                  <a:srgbClr val="FF0000"/>
                </a:solidFill>
                <a:latin typeface="黑体" panose="02010609060101010101" pitchFamily="49" charset="-122"/>
                <a:ea typeface="黑体" panose="02010609060101010101" pitchFamily="49" charset="-122"/>
              </a:endParaRPr>
            </a:p>
          </p:txBody>
        </p:sp>
      </p:grpSp>
      <p:sp>
        <p:nvSpPr>
          <p:cNvPr id="13" name="右箭头 12"/>
          <p:cNvSpPr/>
          <p:nvPr/>
        </p:nvSpPr>
        <p:spPr>
          <a:xfrm>
            <a:off x="3877945" y="2894330"/>
            <a:ext cx="503555" cy="215900"/>
          </a:xfrm>
          <a:prstGeom prst="rightArrow">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黑体" panose="02010609060101010101" pitchFamily="49" charset="-122"/>
            </a:endParaRPr>
          </a:p>
        </p:txBody>
      </p:sp>
      <p:sp>
        <p:nvSpPr>
          <p:cNvPr id="14" name="矩形 13"/>
          <p:cNvSpPr/>
          <p:nvPr/>
        </p:nvSpPr>
        <p:spPr>
          <a:xfrm>
            <a:off x="4485640" y="2772410"/>
            <a:ext cx="2011680" cy="460375"/>
          </a:xfrm>
          <a:prstGeom prst="rect">
            <a:avLst/>
          </a:prstGeom>
          <a:noFill/>
          <a:ln>
            <a:noFill/>
          </a:ln>
        </p:spPr>
        <p:txBody>
          <a:bodyPr wrap="none" rtlCol="0" anchor="t">
            <a:spAutoFit/>
          </a:bodyPr>
          <a:lstStyle/>
          <a:p>
            <a:pPr algn="ctr"/>
            <a:r>
              <a:rPr lang="zh-CN" altLang="en-US" sz="2400" b="1">
                <a:solidFill>
                  <a:schemeClr val="accent1"/>
                </a:solidFill>
                <a:effectLst>
                  <a:outerShdw blurRad="38100" dist="25400" dir="5400000" algn="ctr" rotWithShape="0">
                    <a:srgbClr val="6E747A">
                      <a:alpha val="43000"/>
                    </a:srgbClr>
                  </a:outerShdw>
                </a:effectLst>
                <a:ea typeface="黑体" panose="02010609060101010101" pitchFamily="49" charset="-122"/>
              </a:rPr>
              <a:t>顾客性子很急</a:t>
            </a:r>
            <a:endParaRPr lang="zh-CN" altLang="en-US" sz="2400" b="1">
              <a:solidFill>
                <a:schemeClr val="accent1"/>
              </a:solidFill>
              <a:effectLst>
                <a:outerShdw blurRad="38100" dist="25400" dir="5400000" algn="ctr" rotWithShape="0">
                  <a:srgbClr val="6E747A">
                    <a:alpha val="43000"/>
                  </a:srgbClr>
                </a:outerShdw>
              </a:effectLst>
              <a:ea typeface="黑体" panose="02010609060101010101" pitchFamily="49" charset="-122"/>
            </a:endParaRPr>
          </a:p>
        </p:txBody>
      </p:sp>
      <p:sp>
        <p:nvSpPr>
          <p:cNvPr id="12" name="矩形 11"/>
          <p:cNvSpPr/>
          <p:nvPr/>
        </p:nvSpPr>
        <p:spPr>
          <a:xfrm>
            <a:off x="981694" y="567676"/>
            <a:ext cx="7445375" cy="460375"/>
          </a:xfrm>
          <a:prstGeom prst="rect">
            <a:avLst/>
          </a:prstGeom>
        </p:spPr>
        <p:txBody>
          <a:bodyPr wrap="none">
            <a:spAutoFit/>
          </a:bodyPr>
          <a:lstStyle/>
          <a:p>
            <a:r>
              <a:rPr lang="en-US" altLang="zh-CN" sz="2400" dirty="0" smtClean="0">
                <a:latin typeface="黑体" panose="02010609060101010101" pitchFamily="49" charset="-122"/>
                <a:ea typeface="黑体" panose="02010609060101010101" pitchFamily="49" charset="-122"/>
              </a:rPr>
              <a:t>3.</a:t>
            </a:r>
            <a:r>
              <a:rPr lang="zh-CN" altLang="en-US" sz="2400" dirty="0" smtClean="0">
                <a:latin typeface="黑体" panose="02010609060101010101" pitchFamily="49" charset="-122"/>
                <a:ea typeface="黑体" panose="02010609060101010101" pitchFamily="49" charset="-122"/>
              </a:rPr>
              <a:t>第一天急性子顾客的</a:t>
            </a:r>
            <a:r>
              <a:rPr lang="zh-CN" altLang="en-US" sz="2400" dirty="0" smtClean="0">
                <a:latin typeface="黑体" panose="02010609060101010101" pitchFamily="49" charset="-122"/>
                <a:ea typeface="黑体" panose="02010609060101010101" pitchFamily="49" charset="-122"/>
                <a:sym typeface="+mn-ea"/>
              </a:rPr>
              <a:t>哪</a:t>
            </a:r>
            <a:r>
              <a:rPr lang="zh-CN" altLang="en-US" sz="2400" dirty="0" smtClean="0">
                <a:latin typeface="黑体" panose="02010609060101010101" pitchFamily="49" charset="-122"/>
                <a:ea typeface="黑体" panose="02010609060101010101" pitchFamily="49" charset="-122"/>
              </a:rPr>
              <a:t>些动作表现了他的性格特点？</a:t>
            </a:r>
            <a:endParaRPr lang="zh-CN" altLang="en-US" sz="2400" dirty="0" smtClean="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Righ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left)">
                                      <p:cBhvr>
                                        <p:cTn id="3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ldLvl="0" animBg="1"/>
      <p:bldP spid="8" grpId="0" bldLvl="0" animBg="1"/>
      <p:bldP spid="13" grpId="0" bldLvl="0" animBg="1"/>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063154"/>
            <a:ext cx="8136904" cy="521970"/>
          </a:xfrm>
          <a:prstGeom prst="rect">
            <a:avLst/>
          </a:prstGeom>
        </p:spPr>
        <p:txBody>
          <a:bodyPr wrap="square">
            <a:spAutoFit/>
          </a:bodyPr>
          <a:lstStyle/>
          <a:p>
            <a:r>
              <a:rPr lang="zh-CN" altLang="en-US" sz="2800" dirty="0" smtClean="0">
                <a:latin typeface="黑体" panose="02010609060101010101" pitchFamily="49" charset="-122"/>
                <a:ea typeface="黑体" panose="02010609060101010101" pitchFamily="49" charset="-122"/>
              </a:rPr>
              <a:t>小讨论</a:t>
            </a:r>
            <a:r>
              <a:rPr lang="zh-CN" altLang="en-US" sz="2800" dirty="0">
                <a:latin typeface="黑体" panose="02010609060101010101" pitchFamily="49" charset="-122"/>
                <a:ea typeface="黑体" panose="02010609060101010101" pitchFamily="49" charset="-122"/>
              </a:rPr>
              <a:t>：下面</a:t>
            </a:r>
            <a:r>
              <a:rPr lang="zh-CN" altLang="en-US" sz="2800" dirty="0" smtClean="0">
                <a:latin typeface="黑体" panose="02010609060101010101" pitchFamily="49" charset="-122"/>
                <a:ea typeface="黑体" panose="02010609060101010101" pitchFamily="49" charset="-122"/>
              </a:rPr>
              <a:t>哪句话给你印象更为深刻</a:t>
            </a:r>
            <a:r>
              <a:rPr lang="en-US" altLang="zh-CN" sz="2800" dirty="0" smtClean="0">
                <a:latin typeface="黑体" panose="02010609060101010101" pitchFamily="49" charset="-122"/>
                <a:ea typeface="黑体" panose="02010609060101010101" pitchFamily="49" charset="-122"/>
              </a:rPr>
              <a:t>?</a:t>
            </a:r>
            <a:endParaRPr lang="en-US" altLang="zh-CN" sz="2800" dirty="0">
              <a:latin typeface="黑体" panose="02010609060101010101" pitchFamily="49" charset="-122"/>
              <a:ea typeface="黑体" panose="02010609060101010101" pitchFamily="49" charset="-122"/>
            </a:endParaRPr>
          </a:p>
        </p:txBody>
      </p:sp>
      <p:grpSp>
        <p:nvGrpSpPr>
          <p:cNvPr id="19" name="组合 18"/>
          <p:cNvGrpSpPr/>
          <p:nvPr/>
        </p:nvGrpSpPr>
        <p:grpSpPr>
          <a:xfrm>
            <a:off x="819150" y="3390617"/>
            <a:ext cx="4253865" cy="1269365"/>
            <a:chOff x="8688454" y="2056196"/>
            <a:chExt cx="1043608" cy="549508"/>
          </a:xfrm>
        </p:grpSpPr>
        <p:sp>
          <p:nvSpPr>
            <p:cNvPr id="20" name="云形 19"/>
            <p:cNvSpPr/>
            <p:nvPr/>
          </p:nvSpPr>
          <p:spPr>
            <a:xfrm>
              <a:off x="8688454" y="2056196"/>
              <a:ext cx="1043608" cy="549508"/>
            </a:xfrm>
            <a:prstGeom prst="cloud">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黑体" panose="02010609060101010101" pitchFamily="49" charset="-122"/>
              </a:endParaRPr>
            </a:p>
          </p:txBody>
        </p:sp>
        <p:sp>
          <p:nvSpPr>
            <p:cNvPr id="21" name="TextBox 20"/>
            <p:cNvSpPr txBox="1"/>
            <p:nvPr/>
          </p:nvSpPr>
          <p:spPr>
            <a:xfrm>
              <a:off x="8803214" y="2179290"/>
              <a:ext cx="852694" cy="305954"/>
            </a:xfrm>
            <a:prstGeom prst="rect">
              <a:avLst/>
            </a:prstGeom>
            <a:noFill/>
          </p:spPr>
          <p:txBody>
            <a:bodyPr wrap="square" rtlCol="0">
              <a:spAutoFit/>
            </a:bodyPr>
            <a:lstStyle/>
            <a:p>
              <a:r>
                <a:rPr lang="zh-CN" altLang="en-US" sz="2000" b="1" dirty="0" smtClean="0">
                  <a:solidFill>
                    <a:srgbClr val="FF0000"/>
                  </a:solidFill>
                  <a:latin typeface="黑体" panose="02010609060101010101" pitchFamily="49" charset="-122"/>
                  <a:ea typeface="黑体" panose="02010609060101010101" pitchFamily="49" charset="-122"/>
                </a:rPr>
                <a:t>  加入动作描写，更能体现出顾客内心的着急。</a:t>
              </a:r>
              <a:endParaRPr lang="zh-CN" altLang="en-US" sz="2000" b="1" dirty="0">
                <a:solidFill>
                  <a:srgbClr val="FF0000"/>
                </a:solidFill>
                <a:latin typeface="黑体" panose="02010609060101010101" pitchFamily="49" charset="-122"/>
                <a:ea typeface="黑体" panose="02010609060101010101" pitchFamily="49" charset="-122"/>
              </a:endParaRPr>
            </a:p>
          </p:txBody>
        </p:sp>
      </p:grpSp>
      <p:sp>
        <p:nvSpPr>
          <p:cNvPr id="16" name="矩形 15"/>
          <p:cNvSpPr/>
          <p:nvPr/>
        </p:nvSpPr>
        <p:spPr>
          <a:xfrm>
            <a:off x="819150" y="2369537"/>
            <a:ext cx="6561162" cy="521970"/>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just"/>
            <a:r>
              <a:rPr lang="zh-CN" altLang="en-US" sz="2800" b="1">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顾客噌的一下子跳起来：“这么慢啊！”</a:t>
            </a:r>
            <a:endParaRPr lang="en-US" altLang="zh-CN" sz="2800" dirty="0">
              <a:solidFill>
                <a:srgbClr val="FF0000"/>
              </a:solidFill>
              <a:latin typeface="楷体" panose="02010609060101010101" pitchFamily="49" charset="-122"/>
              <a:ea typeface="楷体" panose="02010609060101010101" pitchFamily="49" charset="-122"/>
            </a:endParaRPr>
          </a:p>
        </p:txBody>
      </p:sp>
      <p:sp>
        <p:nvSpPr>
          <p:cNvPr id="31" name="Freeform 24"/>
          <p:cNvSpPr/>
          <p:nvPr/>
        </p:nvSpPr>
        <p:spPr bwMode="gray">
          <a:xfrm rot="13208031" flipH="1">
            <a:off x="466090" y="2610837"/>
            <a:ext cx="581660" cy="878840"/>
          </a:xfrm>
          <a:custGeom>
            <a:avLst/>
            <a:gdLst>
              <a:gd name="T0" fmla="*/ 12 w 1824"/>
              <a:gd name="T1" fmla="*/ 2464 h 2648"/>
              <a:gd name="T2" fmla="*/ 56 w 1824"/>
              <a:gd name="T3" fmla="*/ 2120 h 2648"/>
              <a:gd name="T4" fmla="*/ 124 w 1824"/>
              <a:gd name="T5" fmla="*/ 1808 h 2648"/>
              <a:gd name="T6" fmla="*/ 212 w 1824"/>
              <a:gd name="T7" fmla="*/ 1524 h 2648"/>
              <a:gd name="T8" fmla="*/ 316 w 1824"/>
              <a:gd name="T9" fmla="*/ 1270 h 2648"/>
              <a:gd name="T10" fmla="*/ 430 w 1824"/>
              <a:gd name="T11" fmla="*/ 1044 h 2648"/>
              <a:gd name="T12" fmla="*/ 550 w 1824"/>
              <a:gd name="T13" fmla="*/ 846 h 2648"/>
              <a:gd name="T14" fmla="*/ 672 w 1824"/>
              <a:gd name="T15" fmla="*/ 674 h 2648"/>
              <a:gd name="T16" fmla="*/ 792 w 1824"/>
              <a:gd name="T17" fmla="*/ 528 h 2648"/>
              <a:gd name="T18" fmla="*/ 906 w 1824"/>
              <a:gd name="T19" fmla="*/ 408 h 2648"/>
              <a:gd name="T20" fmla="*/ 1010 w 1824"/>
              <a:gd name="T21" fmla="*/ 310 h 2648"/>
              <a:gd name="T22" fmla="*/ 1096 w 1824"/>
              <a:gd name="T23" fmla="*/ 236 h 2648"/>
              <a:gd name="T24" fmla="*/ 1164 w 1824"/>
              <a:gd name="T25" fmla="*/ 184 h 2648"/>
              <a:gd name="T26" fmla="*/ 1208 w 1824"/>
              <a:gd name="T27" fmla="*/ 154 h 2648"/>
              <a:gd name="T28" fmla="*/ 1224 w 1824"/>
              <a:gd name="T29" fmla="*/ 144 h 2648"/>
              <a:gd name="T30" fmla="*/ 1728 w 1824"/>
              <a:gd name="T31" fmla="*/ 56 h 2648"/>
              <a:gd name="T32" fmla="*/ 1568 w 1824"/>
              <a:gd name="T33" fmla="*/ 328 h 2648"/>
              <a:gd name="T34" fmla="*/ 1554 w 1824"/>
              <a:gd name="T35" fmla="*/ 332 h 2648"/>
              <a:gd name="T36" fmla="*/ 1514 w 1824"/>
              <a:gd name="T37" fmla="*/ 346 h 2648"/>
              <a:gd name="T38" fmla="*/ 1452 w 1824"/>
              <a:gd name="T39" fmla="*/ 370 h 2648"/>
              <a:gd name="T40" fmla="*/ 1370 w 1824"/>
              <a:gd name="T41" fmla="*/ 410 h 2648"/>
              <a:gd name="T42" fmla="*/ 1270 w 1824"/>
              <a:gd name="T43" fmla="*/ 466 h 2648"/>
              <a:gd name="T44" fmla="*/ 1158 w 1824"/>
              <a:gd name="T45" fmla="*/ 540 h 2648"/>
              <a:gd name="T46" fmla="*/ 1034 w 1824"/>
              <a:gd name="T47" fmla="*/ 636 h 2648"/>
              <a:gd name="T48" fmla="*/ 904 w 1824"/>
              <a:gd name="T49" fmla="*/ 756 h 2648"/>
              <a:gd name="T50" fmla="*/ 770 w 1824"/>
              <a:gd name="T51" fmla="*/ 900 h 2648"/>
              <a:gd name="T52" fmla="*/ 632 w 1824"/>
              <a:gd name="T53" fmla="*/ 1076 h 2648"/>
              <a:gd name="T54" fmla="*/ 498 w 1824"/>
              <a:gd name="T55" fmla="*/ 1280 h 2648"/>
              <a:gd name="T56" fmla="*/ 370 w 1824"/>
              <a:gd name="T57" fmla="*/ 1518 h 2648"/>
              <a:gd name="T58" fmla="*/ 248 w 1824"/>
              <a:gd name="T59" fmla="*/ 1792 h 2648"/>
              <a:gd name="T60" fmla="*/ 138 w 1824"/>
              <a:gd name="T61" fmla="*/ 2104 h 2648"/>
              <a:gd name="T62" fmla="*/ 42 w 1824"/>
              <a:gd name="T63" fmla="*/ 2456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24" h="2648">
                <a:moveTo>
                  <a:pt x="0" y="2648"/>
                </a:moveTo>
                <a:lnTo>
                  <a:pt x="12" y="2464"/>
                </a:lnTo>
                <a:lnTo>
                  <a:pt x="32" y="2288"/>
                </a:lnTo>
                <a:lnTo>
                  <a:pt x="56" y="2120"/>
                </a:lnTo>
                <a:lnTo>
                  <a:pt x="88" y="1960"/>
                </a:lnTo>
                <a:lnTo>
                  <a:pt x="124" y="1808"/>
                </a:lnTo>
                <a:lnTo>
                  <a:pt x="166" y="1662"/>
                </a:lnTo>
                <a:lnTo>
                  <a:pt x="212" y="1524"/>
                </a:lnTo>
                <a:lnTo>
                  <a:pt x="262" y="1394"/>
                </a:lnTo>
                <a:lnTo>
                  <a:pt x="316" y="1270"/>
                </a:lnTo>
                <a:lnTo>
                  <a:pt x="372" y="1154"/>
                </a:lnTo>
                <a:lnTo>
                  <a:pt x="430" y="1044"/>
                </a:lnTo>
                <a:lnTo>
                  <a:pt x="490" y="942"/>
                </a:lnTo>
                <a:lnTo>
                  <a:pt x="550" y="846"/>
                </a:lnTo>
                <a:lnTo>
                  <a:pt x="612" y="758"/>
                </a:lnTo>
                <a:lnTo>
                  <a:pt x="672" y="674"/>
                </a:lnTo>
                <a:lnTo>
                  <a:pt x="734" y="598"/>
                </a:lnTo>
                <a:lnTo>
                  <a:pt x="792" y="528"/>
                </a:lnTo>
                <a:lnTo>
                  <a:pt x="850" y="464"/>
                </a:lnTo>
                <a:lnTo>
                  <a:pt x="906" y="408"/>
                </a:lnTo>
                <a:lnTo>
                  <a:pt x="960" y="356"/>
                </a:lnTo>
                <a:lnTo>
                  <a:pt x="1010" y="310"/>
                </a:lnTo>
                <a:lnTo>
                  <a:pt x="1056" y="270"/>
                </a:lnTo>
                <a:lnTo>
                  <a:pt x="1096" y="236"/>
                </a:lnTo>
                <a:lnTo>
                  <a:pt x="1134" y="208"/>
                </a:lnTo>
                <a:lnTo>
                  <a:pt x="1164" y="184"/>
                </a:lnTo>
                <a:lnTo>
                  <a:pt x="1190" y="166"/>
                </a:lnTo>
                <a:lnTo>
                  <a:pt x="1208" y="154"/>
                </a:lnTo>
                <a:lnTo>
                  <a:pt x="1220" y="146"/>
                </a:lnTo>
                <a:lnTo>
                  <a:pt x="1224" y="144"/>
                </a:lnTo>
                <a:lnTo>
                  <a:pt x="848" y="0"/>
                </a:lnTo>
                <a:lnTo>
                  <a:pt x="1728" y="56"/>
                </a:lnTo>
                <a:lnTo>
                  <a:pt x="1824" y="480"/>
                </a:lnTo>
                <a:lnTo>
                  <a:pt x="1568" y="328"/>
                </a:lnTo>
                <a:lnTo>
                  <a:pt x="1564" y="328"/>
                </a:lnTo>
                <a:lnTo>
                  <a:pt x="1554" y="332"/>
                </a:lnTo>
                <a:lnTo>
                  <a:pt x="1538" y="338"/>
                </a:lnTo>
                <a:lnTo>
                  <a:pt x="1514" y="346"/>
                </a:lnTo>
                <a:lnTo>
                  <a:pt x="1486" y="356"/>
                </a:lnTo>
                <a:lnTo>
                  <a:pt x="1452" y="370"/>
                </a:lnTo>
                <a:lnTo>
                  <a:pt x="1412" y="388"/>
                </a:lnTo>
                <a:lnTo>
                  <a:pt x="1370" y="410"/>
                </a:lnTo>
                <a:lnTo>
                  <a:pt x="1322" y="436"/>
                </a:lnTo>
                <a:lnTo>
                  <a:pt x="1270" y="466"/>
                </a:lnTo>
                <a:lnTo>
                  <a:pt x="1216" y="500"/>
                </a:lnTo>
                <a:lnTo>
                  <a:pt x="1158" y="540"/>
                </a:lnTo>
                <a:lnTo>
                  <a:pt x="1098" y="584"/>
                </a:lnTo>
                <a:lnTo>
                  <a:pt x="1034" y="636"/>
                </a:lnTo>
                <a:lnTo>
                  <a:pt x="970" y="692"/>
                </a:lnTo>
                <a:lnTo>
                  <a:pt x="904" y="756"/>
                </a:lnTo>
                <a:lnTo>
                  <a:pt x="836" y="824"/>
                </a:lnTo>
                <a:lnTo>
                  <a:pt x="770" y="900"/>
                </a:lnTo>
                <a:lnTo>
                  <a:pt x="700" y="984"/>
                </a:lnTo>
                <a:lnTo>
                  <a:pt x="632" y="1076"/>
                </a:lnTo>
                <a:lnTo>
                  <a:pt x="566" y="1174"/>
                </a:lnTo>
                <a:lnTo>
                  <a:pt x="498" y="1280"/>
                </a:lnTo>
                <a:lnTo>
                  <a:pt x="434" y="1394"/>
                </a:lnTo>
                <a:lnTo>
                  <a:pt x="370" y="1518"/>
                </a:lnTo>
                <a:lnTo>
                  <a:pt x="308" y="1650"/>
                </a:lnTo>
                <a:lnTo>
                  <a:pt x="248" y="1792"/>
                </a:lnTo>
                <a:lnTo>
                  <a:pt x="192" y="1944"/>
                </a:lnTo>
                <a:lnTo>
                  <a:pt x="138" y="2104"/>
                </a:lnTo>
                <a:lnTo>
                  <a:pt x="88" y="2274"/>
                </a:lnTo>
                <a:lnTo>
                  <a:pt x="42" y="2456"/>
                </a:lnTo>
                <a:lnTo>
                  <a:pt x="0" y="2648"/>
                </a:lnTo>
                <a:close/>
              </a:path>
            </a:pathLst>
          </a:custGeom>
          <a:solidFill>
            <a:schemeClr val="tx2">
              <a:lumMod val="60000"/>
              <a:lumOff val="40000"/>
            </a:schemeClr>
          </a:solidFill>
          <a:ln>
            <a:noFill/>
          </a:ln>
        </p:spPr>
        <p:txBody>
          <a:bodyPr/>
          <a:lstStyle/>
          <a:p>
            <a:endParaRPr lang="zh-CN" altLang="en-US">
              <a:ea typeface="黑体" panose="02010609060101010101" pitchFamily="49" charset="-122"/>
            </a:endParaRPr>
          </a:p>
        </p:txBody>
      </p:sp>
      <p:pic>
        <p:nvPicPr>
          <p:cNvPr id="26" name="图片 2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74955" y="381000"/>
            <a:ext cx="2010410" cy="542290"/>
          </a:xfrm>
          <a:prstGeom prst="rect">
            <a:avLst/>
          </a:prstGeom>
          <a:effectLst>
            <a:outerShdw blurRad="50800" dist="38100" dir="2700000" algn="tl" rotWithShape="0">
              <a:prstClr val="black">
                <a:alpha val="40000"/>
              </a:prstClr>
            </a:outerShdw>
          </a:effectLst>
        </p:spPr>
      </p:pic>
      <p:sp>
        <p:nvSpPr>
          <p:cNvPr id="28" name="文本框 9"/>
          <p:cNvSpPr txBox="1"/>
          <p:nvPr/>
        </p:nvSpPr>
        <p:spPr>
          <a:xfrm>
            <a:off x="520700" y="508000"/>
            <a:ext cx="1609090" cy="437515"/>
          </a:xfrm>
          <a:prstGeom prst="rect">
            <a:avLst/>
          </a:prstGeom>
          <a:noFill/>
        </p:spPr>
        <p:txBody>
          <a:bodyPr wrap="square" lIns="68580" tIns="34290" rIns="68580" bIns="34290" rtlCol="0">
            <a:spAutoFit/>
          </a:bodyPr>
          <a:lstStyle/>
          <a:p>
            <a:r>
              <a:rPr lang="zh-CN" altLang="en-US" sz="24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Heiti SC Medium" pitchFamily="2" charset="-128"/>
                <a:ea typeface="Heiti SC Medium" pitchFamily="2" charset="-128"/>
              </a:rPr>
              <a:t>动作描写</a:t>
            </a:r>
            <a:endParaRPr lang="zh-CN" altLang="en-US" sz="24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Heiti SC Medium" pitchFamily="2" charset="-128"/>
              <a:ea typeface="Heiti SC Medium" pitchFamily="2" charset="-128"/>
            </a:endParaRPr>
          </a:p>
        </p:txBody>
      </p:sp>
      <p:sp>
        <p:nvSpPr>
          <p:cNvPr id="3" name="文本框 2"/>
          <p:cNvSpPr txBox="1"/>
          <p:nvPr/>
        </p:nvSpPr>
        <p:spPr>
          <a:xfrm>
            <a:off x="824865" y="1768827"/>
            <a:ext cx="5025390" cy="52197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nchor="t">
            <a:spAutoFit/>
          </a:bodyPr>
          <a:lstStyle/>
          <a:p>
            <a:pPr algn="just"/>
            <a:r>
              <a:rPr lang="zh-CN" altLang="en-US" sz="2800" b="1">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顾客说：“这么慢啊！”</a:t>
            </a:r>
            <a:endParaRPr lang="zh-CN" altLang="en-US" sz="2800" b="1">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endParaRPr>
          </a:p>
        </p:txBody>
      </p:sp>
      <p:sp>
        <p:nvSpPr>
          <p:cNvPr id="219" name=" 219"/>
          <p:cNvSpPr/>
          <p:nvPr/>
        </p:nvSpPr>
        <p:spPr>
          <a:xfrm>
            <a:off x="1718310" y="2815942"/>
            <a:ext cx="2952115" cy="7556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19"/>
                                        </p:tgtEl>
                                        <p:attrNameLst>
                                          <p:attrName>style.visibility</p:attrName>
                                        </p:attrNameLst>
                                      </p:cBhvr>
                                      <p:to>
                                        <p:strVal val="visible"/>
                                      </p:to>
                                    </p:set>
                                    <p:animEffect transition="in" filter="wipe(down)">
                                      <p:cBhvr>
                                        <p:cTn id="7" dur="500"/>
                                        <p:tgtEl>
                                          <p:spTgt spid="2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up)">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p:cTn id="23" dur="500" fill="hold"/>
                                        <p:tgtEl>
                                          <p:spTgt spid="19"/>
                                        </p:tgtEl>
                                        <p:attrNameLst>
                                          <p:attrName>ppt_w</p:attrName>
                                        </p:attrNameLst>
                                      </p:cBhvr>
                                      <p:tavLst>
                                        <p:tav tm="0">
                                          <p:val>
                                            <p:fltVal val="0"/>
                                          </p:val>
                                        </p:tav>
                                        <p:tav tm="100000">
                                          <p:val>
                                            <p:strVal val="#ppt_w"/>
                                          </p:val>
                                        </p:tav>
                                      </p:tavLst>
                                    </p:anim>
                                    <p:anim calcmode="lin" valueType="num">
                                      <p:cBhvr>
                                        <p:cTn id="24" dur="500" fill="hold"/>
                                        <p:tgtEl>
                                          <p:spTgt spid="19"/>
                                        </p:tgtEl>
                                        <p:attrNameLst>
                                          <p:attrName>ppt_h</p:attrName>
                                        </p:attrNameLst>
                                      </p:cBhvr>
                                      <p:tavLst>
                                        <p:tav tm="0">
                                          <p:val>
                                            <p:fltVal val="0"/>
                                          </p:val>
                                        </p:tav>
                                        <p:tav tm="100000">
                                          <p:val>
                                            <p:strVal val="#ppt_h"/>
                                          </p:val>
                                        </p:tav>
                                      </p:tavLst>
                                    </p:anim>
                                    <p:animEffect transition="in" filter="fade">
                                      <p:cBhvr>
                                        <p:cTn id="2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28" grpId="0"/>
      <p:bldP spid="219"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5"/>
          <p:cNvSpPr txBox="1">
            <a:spLocks noChangeArrowheads="1"/>
          </p:cNvSpPr>
          <p:nvPr/>
        </p:nvSpPr>
        <p:spPr bwMode="auto">
          <a:xfrm>
            <a:off x="503873" y="1293495"/>
            <a:ext cx="8135937" cy="1290955"/>
          </a:xfrm>
          <a:prstGeom prst="rect">
            <a:avLst/>
          </a:prstGeom>
          <a:noFill/>
          <a:ln w="9525">
            <a:noFill/>
            <a:miter lim="800000"/>
          </a:ln>
          <a:effectLst/>
        </p:spPr>
        <p:txBody>
          <a:bodyPr>
            <a:spAutoFit/>
          </a:bodyPr>
          <a:lstStyle/>
          <a:p>
            <a:pPr>
              <a:lnSpc>
                <a:spcPct val="130000"/>
              </a:lnSpc>
              <a:spcBef>
                <a:spcPct val="50000"/>
              </a:spcBef>
            </a:pPr>
            <a:r>
              <a:rPr lang="zh-CN" altLang="en-US" sz="3200" b="1" dirty="0" smtClean="0">
                <a:solidFill>
                  <a:srgbClr val="0000FF"/>
                </a:solidFill>
                <a:latin typeface="楷体" panose="02010609060101010101" pitchFamily="49" charset="-122"/>
                <a:ea typeface="楷体" panose="02010609060101010101" pitchFamily="49" charset="-122"/>
              </a:rPr>
              <a:t>  </a:t>
            </a:r>
            <a:r>
              <a:rPr lang="zh-CN" altLang="en-US" sz="2800" b="1" dirty="0" smtClean="0">
                <a:solidFill>
                  <a:srgbClr val="0000FF"/>
                </a:solidFill>
                <a:latin typeface="楷体" panose="02010609060101010101" pitchFamily="49" charset="-122"/>
                <a:ea typeface="楷体" panose="02010609060101010101" pitchFamily="49" charset="-122"/>
              </a:rPr>
              <a:t> 我一听，</a:t>
            </a:r>
            <a:r>
              <a:rPr lang="zh-CN" altLang="en-US" sz="2800" b="1" u="sng" dirty="0" smtClean="0">
                <a:solidFill>
                  <a:srgbClr val="0000FF"/>
                </a:solidFill>
                <a:latin typeface="楷体" panose="02010609060101010101" pitchFamily="49" charset="-122"/>
                <a:ea typeface="楷体" panose="02010609060101010101" pitchFamily="49" charset="-122"/>
              </a:rPr>
              <a:t>              </a:t>
            </a:r>
            <a:r>
              <a:rPr lang="zh-CN" altLang="en-US" sz="2800" b="1" dirty="0" smtClean="0">
                <a:solidFill>
                  <a:srgbClr val="0000FF"/>
                </a:solidFill>
                <a:latin typeface="楷体" panose="02010609060101010101" pitchFamily="49" charset="-122"/>
                <a:ea typeface="楷体" panose="02010609060101010101" pitchFamily="49" charset="-122"/>
              </a:rPr>
              <a:t>，心花怒放，情不自禁地举着喜报欢呼起来：“噢，噢，我得喜报了!”</a:t>
            </a:r>
            <a:endParaRPr lang="zh-CN" altLang="en-US" sz="2800" b="1" dirty="0" smtClean="0">
              <a:solidFill>
                <a:srgbClr val="0000FF"/>
              </a:solidFill>
              <a:latin typeface="楷体" panose="02010609060101010101" pitchFamily="49" charset="-122"/>
              <a:ea typeface="楷体" panose="02010609060101010101" pitchFamily="49" charset="-122"/>
            </a:endParaRPr>
          </a:p>
        </p:txBody>
      </p:sp>
      <p:grpSp>
        <p:nvGrpSpPr>
          <p:cNvPr id="5" name="组合 4"/>
          <p:cNvGrpSpPr/>
          <p:nvPr/>
        </p:nvGrpSpPr>
        <p:grpSpPr>
          <a:xfrm>
            <a:off x="641985" y="642620"/>
            <a:ext cx="7198360" cy="650240"/>
            <a:chOff x="1011" y="1012"/>
            <a:chExt cx="11336" cy="1024"/>
          </a:xfrm>
        </p:grpSpPr>
        <p:sp>
          <p:nvSpPr>
            <p:cNvPr id="2" name="Text Box 5"/>
            <p:cNvSpPr txBox="1">
              <a:spLocks noChangeArrowheads="1"/>
            </p:cNvSpPr>
            <p:nvPr/>
          </p:nvSpPr>
          <p:spPr bwMode="auto">
            <a:xfrm>
              <a:off x="1575" y="1012"/>
              <a:ext cx="10772" cy="1025"/>
            </a:xfrm>
            <a:prstGeom prst="rect">
              <a:avLst/>
            </a:prstGeom>
            <a:noFill/>
            <a:ln w="9525">
              <a:noFill/>
              <a:miter lim="800000"/>
            </a:ln>
            <a:effectLst/>
          </p:spPr>
          <p:txBody>
            <a:bodyPr>
              <a:spAutoFit/>
            </a:bodyPr>
            <a:lstStyle/>
            <a:p>
              <a:pPr eaLnBrk="1" hangingPunct="1">
                <a:lnSpc>
                  <a:spcPct val="130000"/>
                </a:lnSpc>
                <a:spcBef>
                  <a:spcPct val="50000"/>
                </a:spcBef>
              </a:pPr>
              <a:r>
                <a:rPr lang="zh-CN" altLang="en-US" sz="2800" b="1" dirty="0" smtClean="0">
                  <a:latin typeface="黑体" panose="02010609060101010101" pitchFamily="49" charset="-122"/>
                  <a:ea typeface="黑体" panose="02010609060101010101" pitchFamily="49" charset="-122"/>
                </a:rPr>
                <a:t>为下面的句子加入适当的动作描写。</a:t>
              </a:r>
              <a:endParaRPr lang="zh-CN" altLang="en-US" sz="2800" b="1" dirty="0">
                <a:latin typeface="黑体" panose="02010609060101010101" pitchFamily="49" charset="-122"/>
                <a:ea typeface="黑体" panose="02010609060101010101" pitchFamily="49" charset="-122"/>
              </a:endParaRPr>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11" y="1114"/>
              <a:ext cx="718" cy="700"/>
            </a:xfrm>
            <a:prstGeom prst="rect">
              <a:avLst/>
            </a:prstGeom>
          </p:spPr>
        </p:pic>
      </p:grpSp>
      <p:sp>
        <p:nvSpPr>
          <p:cNvPr id="6" name="Text Box 5"/>
          <p:cNvSpPr txBox="1">
            <a:spLocks noChangeArrowheads="1"/>
          </p:cNvSpPr>
          <p:nvPr/>
        </p:nvSpPr>
        <p:spPr bwMode="auto">
          <a:xfrm>
            <a:off x="641668" y="2682240"/>
            <a:ext cx="8135937" cy="1290955"/>
          </a:xfrm>
          <a:prstGeom prst="rect">
            <a:avLst/>
          </a:prstGeom>
          <a:noFill/>
          <a:ln w="9525">
            <a:noFill/>
            <a:miter lim="800000"/>
          </a:ln>
          <a:effectLst/>
        </p:spPr>
        <p:txBody>
          <a:bodyPr>
            <a:spAutoFit/>
          </a:bodyPr>
          <a:lstStyle/>
          <a:p>
            <a:pPr>
              <a:lnSpc>
                <a:spcPct val="130000"/>
              </a:lnSpc>
              <a:spcBef>
                <a:spcPct val="50000"/>
              </a:spcBef>
            </a:pPr>
            <a:r>
              <a:rPr lang="zh-CN" altLang="en-US" sz="3200" b="1" dirty="0" smtClean="0">
                <a:solidFill>
                  <a:srgbClr val="0000FF"/>
                </a:solidFill>
                <a:latin typeface="楷体" panose="02010609060101010101" pitchFamily="49" charset="-122"/>
                <a:ea typeface="楷体" panose="02010609060101010101" pitchFamily="49" charset="-122"/>
              </a:rPr>
              <a:t>  </a:t>
            </a:r>
            <a:r>
              <a:rPr lang="zh-CN" altLang="en-US" sz="2800" b="1" dirty="0" smtClean="0">
                <a:solidFill>
                  <a:srgbClr val="0000FF"/>
                </a:solidFill>
                <a:latin typeface="楷体" panose="02010609060101010101" pitchFamily="49" charset="-122"/>
                <a:ea typeface="楷体" panose="02010609060101010101" pitchFamily="49" charset="-122"/>
              </a:rPr>
              <a:t> 我立刻兴奋起来，不管三七二十一，从妈妈手里</a:t>
            </a:r>
            <a:r>
              <a:rPr lang="zh-CN" altLang="en-US" sz="2800" b="1" u="sng" dirty="0" smtClean="0">
                <a:solidFill>
                  <a:srgbClr val="0000FF"/>
                </a:solidFill>
                <a:latin typeface="楷体" panose="02010609060101010101" pitchFamily="49" charset="-122"/>
                <a:ea typeface="楷体" panose="02010609060101010101" pitchFamily="49" charset="-122"/>
              </a:rPr>
              <a:t>          </a:t>
            </a:r>
            <a:r>
              <a:rPr lang="zh-CN" altLang="en-US" sz="2800" b="1" dirty="0" smtClean="0">
                <a:solidFill>
                  <a:srgbClr val="0000FF"/>
                </a:solidFill>
                <a:latin typeface="楷体" panose="02010609060101010101" pitchFamily="49" charset="-122"/>
                <a:ea typeface="楷体" panose="02010609060101010101" pitchFamily="49" charset="-122"/>
              </a:rPr>
              <a:t>，光着脚，欢呼着奔向大海的怀抱。</a:t>
            </a:r>
            <a:endParaRPr lang="zh-CN" altLang="en-US" sz="2800" b="1" dirty="0" smtClean="0">
              <a:solidFill>
                <a:srgbClr val="0000FF"/>
              </a:solidFill>
              <a:latin typeface="楷体" panose="02010609060101010101" pitchFamily="49" charset="-122"/>
              <a:ea typeface="楷体" panose="02010609060101010101" pitchFamily="49" charset="-122"/>
            </a:endParaRPr>
          </a:p>
        </p:txBody>
      </p:sp>
      <p:sp>
        <p:nvSpPr>
          <p:cNvPr id="7" name="文本框 6"/>
          <p:cNvSpPr txBox="1"/>
          <p:nvPr/>
        </p:nvSpPr>
        <p:spPr>
          <a:xfrm>
            <a:off x="1000125" y="3363838"/>
            <a:ext cx="1970405" cy="521970"/>
          </a:xfrm>
          <a:prstGeom prst="rect">
            <a:avLst/>
          </a:prstGeom>
          <a:noFill/>
        </p:spPr>
        <p:txBody>
          <a:bodyPr wrap="none" rtlCol="0" anchor="t">
            <a:spAutoFit/>
          </a:bodyPr>
          <a:lstStyle/>
          <a:p>
            <a:r>
              <a:rPr lang="zh-CN" altLang="en-US" sz="2800" b="1" dirty="0" smtClean="0">
                <a:solidFill>
                  <a:srgbClr val="FF0000"/>
                </a:solidFill>
                <a:latin typeface="楷体" panose="02010609060101010101" pitchFamily="49" charset="-122"/>
                <a:ea typeface="楷体" panose="02010609060101010101" pitchFamily="49" charset="-122"/>
                <a:sym typeface="+mn-ea"/>
              </a:rPr>
              <a:t>抢过救生圈</a:t>
            </a:r>
            <a:endParaRPr lang="zh-CN" altLang="en-US" sz="2800" b="1" dirty="0" smtClean="0">
              <a:solidFill>
                <a:srgbClr val="FF0000"/>
              </a:solidFill>
              <a:latin typeface="楷体" panose="02010609060101010101" pitchFamily="49" charset="-122"/>
              <a:ea typeface="楷体" panose="02010609060101010101" pitchFamily="49" charset="-122"/>
              <a:sym typeface="+mn-ea"/>
            </a:endParaRPr>
          </a:p>
        </p:txBody>
      </p:sp>
      <p:sp>
        <p:nvSpPr>
          <p:cNvPr id="241" name=" 241"/>
          <p:cNvSpPr/>
          <p:nvPr/>
        </p:nvSpPr>
        <p:spPr>
          <a:xfrm>
            <a:off x="899795" y="1635760"/>
            <a:ext cx="215900" cy="215900"/>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8" name=" 241"/>
          <p:cNvSpPr/>
          <p:nvPr/>
        </p:nvSpPr>
        <p:spPr>
          <a:xfrm>
            <a:off x="899795" y="2944495"/>
            <a:ext cx="215900" cy="215900"/>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9" name="文本框 8"/>
          <p:cNvSpPr txBox="1"/>
          <p:nvPr/>
        </p:nvSpPr>
        <p:spPr>
          <a:xfrm>
            <a:off x="2836545" y="1437005"/>
            <a:ext cx="1970405" cy="521970"/>
          </a:xfrm>
          <a:prstGeom prst="rect">
            <a:avLst/>
          </a:prstGeom>
          <a:noFill/>
        </p:spPr>
        <p:txBody>
          <a:bodyPr wrap="none" rtlCol="0" anchor="t">
            <a:spAutoFit/>
          </a:bodyPr>
          <a:lstStyle/>
          <a:p>
            <a:r>
              <a:rPr lang="zh-CN" altLang="en-US" sz="2800" b="1" dirty="0" smtClean="0">
                <a:solidFill>
                  <a:srgbClr val="FF0000"/>
                </a:solidFill>
                <a:latin typeface="楷体" panose="02010609060101010101" pitchFamily="49" charset="-122"/>
                <a:ea typeface="楷体" panose="02010609060101010101" pitchFamily="49" charset="-122"/>
                <a:sym typeface="+mn-ea"/>
              </a:rPr>
              <a:t>一蹦三尺高</a:t>
            </a:r>
            <a:endParaRPr lang="zh-CN" altLang="en-US" sz="2800" b="1" dirty="0" smtClean="0">
              <a:solidFill>
                <a:srgbClr val="FF0000"/>
              </a:solidFill>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trips(downRight)">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25139" y="1063154"/>
            <a:ext cx="8136904" cy="521970"/>
          </a:xfrm>
          <a:prstGeom prst="rect">
            <a:avLst/>
          </a:prstGeom>
        </p:spPr>
        <p:txBody>
          <a:bodyPr wrap="square">
            <a:spAutoFit/>
          </a:bodyPr>
          <a:lstStyle/>
          <a:p>
            <a:r>
              <a:rPr lang="zh-CN" altLang="en-US" sz="2800" dirty="0" smtClean="0">
                <a:latin typeface="黑体" panose="02010609060101010101" pitchFamily="49" charset="-122"/>
                <a:ea typeface="黑体" panose="02010609060101010101" pitchFamily="49" charset="-122"/>
              </a:rPr>
              <a:t>小讨论</a:t>
            </a:r>
            <a:r>
              <a:rPr lang="zh-CN" altLang="en-US" sz="2800" dirty="0">
                <a:latin typeface="黑体" panose="02010609060101010101" pitchFamily="49" charset="-122"/>
                <a:ea typeface="黑体" panose="02010609060101010101" pitchFamily="49" charset="-122"/>
              </a:rPr>
              <a:t>：下面</a:t>
            </a:r>
            <a:r>
              <a:rPr lang="zh-CN" altLang="en-US" sz="2800" dirty="0" smtClean="0">
                <a:latin typeface="黑体" panose="02010609060101010101" pitchFamily="49" charset="-122"/>
                <a:ea typeface="黑体" panose="02010609060101010101" pitchFamily="49" charset="-122"/>
              </a:rPr>
              <a:t>哪句话的语气更为</a:t>
            </a:r>
            <a:r>
              <a:rPr lang="zh-CN" sz="2800" dirty="0" smtClean="0">
                <a:latin typeface="黑体" panose="02010609060101010101" pitchFamily="49" charset="-122"/>
                <a:ea typeface="黑体" panose="02010609060101010101" pitchFamily="49" charset="-122"/>
              </a:rPr>
              <a:t>强烈？</a:t>
            </a:r>
            <a:endParaRPr lang="zh-CN" sz="2800" dirty="0">
              <a:latin typeface="黑体" panose="02010609060101010101" pitchFamily="49" charset="-122"/>
              <a:ea typeface="黑体" panose="02010609060101010101" pitchFamily="49" charset="-122"/>
            </a:endParaRPr>
          </a:p>
        </p:txBody>
      </p:sp>
      <p:sp>
        <p:nvSpPr>
          <p:cNvPr id="3" name="文本框 2"/>
          <p:cNvSpPr txBox="1"/>
          <p:nvPr/>
        </p:nvSpPr>
        <p:spPr>
          <a:xfrm>
            <a:off x="344805" y="1800225"/>
            <a:ext cx="7562215" cy="4603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nchor="t">
            <a:spAutoFit/>
          </a:bodyPr>
          <a:lstStyle/>
          <a:p>
            <a:pPr algn="just"/>
            <a:r>
              <a:rPr lang="zh-CN" sz="2400" dirty="0" smtClean="0">
                <a:solidFill>
                  <a:schemeClr val="dk1"/>
                </a:solidFill>
                <a:latin typeface="楷体" panose="02010609060101010101" pitchFamily="49" charset="-122"/>
                <a:ea typeface="楷体" panose="02010609060101010101" pitchFamily="49" charset="-122"/>
                <a:sym typeface="+mn-ea"/>
              </a:rPr>
              <a:t>这位顾客歪着头想了想，承认裁缝说的有道理。</a:t>
            </a:r>
            <a:endParaRPr lang="zh-CN" sz="2400" dirty="0" smtClean="0">
              <a:solidFill>
                <a:schemeClr val="dk1"/>
              </a:solidFill>
              <a:latin typeface="楷体" panose="02010609060101010101" pitchFamily="49" charset="-122"/>
              <a:ea typeface="楷体" panose="02010609060101010101" pitchFamily="49" charset="-122"/>
              <a:sym typeface="+mn-ea"/>
            </a:endParaRPr>
          </a:p>
        </p:txBody>
      </p:sp>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51460" y="336550"/>
            <a:ext cx="2962910" cy="675640"/>
          </a:xfrm>
          <a:prstGeom prst="rect">
            <a:avLst/>
          </a:prstGeom>
          <a:effectLst>
            <a:outerShdw blurRad="50800" dist="38100" dir="2700000" algn="tl" rotWithShape="0">
              <a:prstClr val="black">
                <a:alpha val="40000"/>
              </a:prstClr>
            </a:outerShdw>
          </a:effectLst>
        </p:spPr>
      </p:pic>
      <p:sp>
        <p:nvSpPr>
          <p:cNvPr id="10" name="文本框 9"/>
          <p:cNvSpPr txBox="1"/>
          <p:nvPr/>
        </p:nvSpPr>
        <p:spPr>
          <a:xfrm>
            <a:off x="824865" y="513080"/>
            <a:ext cx="2595245" cy="499110"/>
          </a:xfrm>
          <a:prstGeom prst="rect">
            <a:avLst/>
          </a:prstGeom>
          <a:noFill/>
        </p:spPr>
        <p:txBody>
          <a:bodyPr wrap="square" lIns="68580" tIns="34290" rIns="68580" bIns="34290" rtlCol="0">
            <a:spAutoFit/>
          </a:bodyPr>
          <a:lstStyle/>
          <a:p>
            <a:r>
              <a:rPr lang="zh-CN" altLang="en-US" sz="280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Heiti SC Medium" pitchFamily="2" charset="-128"/>
                <a:ea typeface="Heiti SC Medium" pitchFamily="2" charset="-128"/>
              </a:rPr>
              <a:t>双重否定句</a:t>
            </a:r>
            <a:endParaRPr lang="zh-CN" altLang="en-US" sz="280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Heiti SC Medium" pitchFamily="2" charset="-128"/>
              <a:ea typeface="Heiti SC Medium" pitchFamily="2" charset="-128"/>
            </a:endParaRPr>
          </a:p>
        </p:txBody>
      </p:sp>
      <p:sp>
        <p:nvSpPr>
          <p:cNvPr id="4" name="文本框 3"/>
          <p:cNvSpPr txBox="1"/>
          <p:nvPr/>
        </p:nvSpPr>
        <p:spPr>
          <a:xfrm>
            <a:off x="368935" y="2604770"/>
            <a:ext cx="7780020" cy="57086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nchor="t">
            <a:spAutoFit/>
          </a:bodyPr>
          <a:lstStyle/>
          <a:p>
            <a:pPr>
              <a:lnSpc>
                <a:spcPct val="130000"/>
              </a:lnSpc>
              <a:defRPr/>
            </a:pPr>
            <a:r>
              <a:rPr lang="zh-CN" sz="2400" dirty="0" smtClean="0">
                <a:solidFill>
                  <a:schemeClr val="tx1"/>
                </a:solidFill>
                <a:latin typeface="楷体" panose="02010609060101010101" pitchFamily="49" charset="-122"/>
                <a:ea typeface="楷体" panose="02010609060101010101" pitchFamily="49" charset="-122"/>
                <a:sym typeface="+mn-ea"/>
              </a:rPr>
              <a:t>这位顾客歪着头想了想，不得不承认裁缝说的有道理。</a:t>
            </a:r>
            <a:endParaRPr lang="zh-CN" sz="2400" dirty="0" smtClean="0">
              <a:solidFill>
                <a:schemeClr val="tx1"/>
              </a:solidFill>
              <a:latin typeface="楷体" panose="02010609060101010101" pitchFamily="49" charset="-122"/>
              <a:ea typeface="楷体" panose="02010609060101010101" pitchFamily="49" charset="-122"/>
              <a:sym typeface="+mn-ea"/>
            </a:endParaRPr>
          </a:p>
        </p:txBody>
      </p:sp>
      <p:grpSp>
        <p:nvGrpSpPr>
          <p:cNvPr id="6" name="组合 5"/>
          <p:cNvGrpSpPr/>
          <p:nvPr/>
        </p:nvGrpSpPr>
        <p:grpSpPr>
          <a:xfrm>
            <a:off x="4432935" y="3608070"/>
            <a:ext cx="1226820" cy="674370"/>
            <a:chOff x="8688454" y="2056196"/>
            <a:chExt cx="1116418" cy="549508"/>
          </a:xfrm>
        </p:grpSpPr>
        <p:sp>
          <p:nvSpPr>
            <p:cNvPr id="7" name="云形 6"/>
            <p:cNvSpPr/>
            <p:nvPr/>
          </p:nvSpPr>
          <p:spPr>
            <a:xfrm>
              <a:off x="8688454" y="2056196"/>
              <a:ext cx="1043608" cy="549508"/>
            </a:xfrm>
            <a:prstGeom prst="cloud">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黑体" panose="02010609060101010101" pitchFamily="49" charset="-122"/>
              </a:endParaRPr>
            </a:p>
          </p:txBody>
        </p:sp>
        <p:sp>
          <p:nvSpPr>
            <p:cNvPr id="8" name="TextBox 20"/>
            <p:cNvSpPr txBox="1"/>
            <p:nvPr/>
          </p:nvSpPr>
          <p:spPr>
            <a:xfrm>
              <a:off x="8752596" y="2159681"/>
              <a:ext cx="1052276" cy="324944"/>
            </a:xfrm>
            <a:prstGeom prst="rect">
              <a:avLst/>
            </a:prstGeom>
            <a:noFill/>
          </p:spPr>
          <p:txBody>
            <a:bodyPr wrap="square" rtlCol="0">
              <a:spAutoFit/>
            </a:bodyPr>
            <a:lstStyle/>
            <a:p>
              <a:r>
                <a:rPr lang="zh-CN" altLang="en-US" sz="2000" b="1" dirty="0" smtClean="0">
                  <a:solidFill>
                    <a:srgbClr val="FF0000"/>
                  </a:solidFill>
                  <a:latin typeface="黑体" panose="02010609060101010101" pitchFamily="49" charset="-122"/>
                  <a:ea typeface="黑体" panose="02010609060101010101" pitchFamily="49" charset="-122"/>
                </a:rPr>
                <a:t>更强烈</a:t>
              </a:r>
              <a:endParaRPr lang="zh-CN" altLang="en-US" sz="2000" b="1" dirty="0">
                <a:solidFill>
                  <a:srgbClr val="FF0000"/>
                </a:solidFill>
                <a:latin typeface="黑体" panose="02010609060101010101" pitchFamily="49" charset="-122"/>
                <a:ea typeface="黑体" panose="02010609060101010101" pitchFamily="49" charset="-122"/>
              </a:endParaRPr>
            </a:p>
          </p:txBody>
        </p:sp>
      </p:grpSp>
      <p:sp>
        <p:nvSpPr>
          <p:cNvPr id="11" name="Freeform 24"/>
          <p:cNvSpPr/>
          <p:nvPr/>
        </p:nvSpPr>
        <p:spPr bwMode="gray">
          <a:xfrm rot="10800000" flipH="1">
            <a:off x="4094480" y="3175635"/>
            <a:ext cx="329565" cy="487680"/>
          </a:xfrm>
          <a:custGeom>
            <a:avLst/>
            <a:gdLst>
              <a:gd name="T0" fmla="*/ 12 w 1824"/>
              <a:gd name="T1" fmla="*/ 2464 h 2648"/>
              <a:gd name="T2" fmla="*/ 56 w 1824"/>
              <a:gd name="T3" fmla="*/ 2120 h 2648"/>
              <a:gd name="T4" fmla="*/ 124 w 1824"/>
              <a:gd name="T5" fmla="*/ 1808 h 2648"/>
              <a:gd name="T6" fmla="*/ 212 w 1824"/>
              <a:gd name="T7" fmla="*/ 1524 h 2648"/>
              <a:gd name="T8" fmla="*/ 316 w 1824"/>
              <a:gd name="T9" fmla="*/ 1270 h 2648"/>
              <a:gd name="T10" fmla="*/ 430 w 1824"/>
              <a:gd name="T11" fmla="*/ 1044 h 2648"/>
              <a:gd name="T12" fmla="*/ 550 w 1824"/>
              <a:gd name="T13" fmla="*/ 846 h 2648"/>
              <a:gd name="T14" fmla="*/ 672 w 1824"/>
              <a:gd name="T15" fmla="*/ 674 h 2648"/>
              <a:gd name="T16" fmla="*/ 792 w 1824"/>
              <a:gd name="T17" fmla="*/ 528 h 2648"/>
              <a:gd name="T18" fmla="*/ 906 w 1824"/>
              <a:gd name="T19" fmla="*/ 408 h 2648"/>
              <a:gd name="T20" fmla="*/ 1010 w 1824"/>
              <a:gd name="T21" fmla="*/ 310 h 2648"/>
              <a:gd name="T22" fmla="*/ 1096 w 1824"/>
              <a:gd name="T23" fmla="*/ 236 h 2648"/>
              <a:gd name="T24" fmla="*/ 1164 w 1824"/>
              <a:gd name="T25" fmla="*/ 184 h 2648"/>
              <a:gd name="T26" fmla="*/ 1208 w 1824"/>
              <a:gd name="T27" fmla="*/ 154 h 2648"/>
              <a:gd name="T28" fmla="*/ 1224 w 1824"/>
              <a:gd name="T29" fmla="*/ 144 h 2648"/>
              <a:gd name="T30" fmla="*/ 1728 w 1824"/>
              <a:gd name="T31" fmla="*/ 56 h 2648"/>
              <a:gd name="T32" fmla="*/ 1568 w 1824"/>
              <a:gd name="T33" fmla="*/ 328 h 2648"/>
              <a:gd name="T34" fmla="*/ 1554 w 1824"/>
              <a:gd name="T35" fmla="*/ 332 h 2648"/>
              <a:gd name="T36" fmla="*/ 1514 w 1824"/>
              <a:gd name="T37" fmla="*/ 346 h 2648"/>
              <a:gd name="T38" fmla="*/ 1452 w 1824"/>
              <a:gd name="T39" fmla="*/ 370 h 2648"/>
              <a:gd name="T40" fmla="*/ 1370 w 1824"/>
              <a:gd name="T41" fmla="*/ 410 h 2648"/>
              <a:gd name="T42" fmla="*/ 1270 w 1824"/>
              <a:gd name="T43" fmla="*/ 466 h 2648"/>
              <a:gd name="T44" fmla="*/ 1158 w 1824"/>
              <a:gd name="T45" fmla="*/ 540 h 2648"/>
              <a:gd name="T46" fmla="*/ 1034 w 1824"/>
              <a:gd name="T47" fmla="*/ 636 h 2648"/>
              <a:gd name="T48" fmla="*/ 904 w 1824"/>
              <a:gd name="T49" fmla="*/ 756 h 2648"/>
              <a:gd name="T50" fmla="*/ 770 w 1824"/>
              <a:gd name="T51" fmla="*/ 900 h 2648"/>
              <a:gd name="T52" fmla="*/ 632 w 1824"/>
              <a:gd name="T53" fmla="*/ 1076 h 2648"/>
              <a:gd name="T54" fmla="*/ 498 w 1824"/>
              <a:gd name="T55" fmla="*/ 1280 h 2648"/>
              <a:gd name="T56" fmla="*/ 370 w 1824"/>
              <a:gd name="T57" fmla="*/ 1518 h 2648"/>
              <a:gd name="T58" fmla="*/ 248 w 1824"/>
              <a:gd name="T59" fmla="*/ 1792 h 2648"/>
              <a:gd name="T60" fmla="*/ 138 w 1824"/>
              <a:gd name="T61" fmla="*/ 2104 h 2648"/>
              <a:gd name="T62" fmla="*/ 42 w 1824"/>
              <a:gd name="T63" fmla="*/ 2456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24" h="2648">
                <a:moveTo>
                  <a:pt x="0" y="2648"/>
                </a:moveTo>
                <a:lnTo>
                  <a:pt x="12" y="2464"/>
                </a:lnTo>
                <a:lnTo>
                  <a:pt x="32" y="2288"/>
                </a:lnTo>
                <a:lnTo>
                  <a:pt x="56" y="2120"/>
                </a:lnTo>
                <a:lnTo>
                  <a:pt x="88" y="1960"/>
                </a:lnTo>
                <a:lnTo>
                  <a:pt x="124" y="1808"/>
                </a:lnTo>
                <a:lnTo>
                  <a:pt x="166" y="1662"/>
                </a:lnTo>
                <a:lnTo>
                  <a:pt x="212" y="1524"/>
                </a:lnTo>
                <a:lnTo>
                  <a:pt x="262" y="1394"/>
                </a:lnTo>
                <a:lnTo>
                  <a:pt x="316" y="1270"/>
                </a:lnTo>
                <a:lnTo>
                  <a:pt x="372" y="1154"/>
                </a:lnTo>
                <a:lnTo>
                  <a:pt x="430" y="1044"/>
                </a:lnTo>
                <a:lnTo>
                  <a:pt x="490" y="942"/>
                </a:lnTo>
                <a:lnTo>
                  <a:pt x="550" y="846"/>
                </a:lnTo>
                <a:lnTo>
                  <a:pt x="612" y="758"/>
                </a:lnTo>
                <a:lnTo>
                  <a:pt x="672" y="674"/>
                </a:lnTo>
                <a:lnTo>
                  <a:pt x="734" y="598"/>
                </a:lnTo>
                <a:lnTo>
                  <a:pt x="792" y="528"/>
                </a:lnTo>
                <a:lnTo>
                  <a:pt x="850" y="464"/>
                </a:lnTo>
                <a:lnTo>
                  <a:pt x="906" y="408"/>
                </a:lnTo>
                <a:lnTo>
                  <a:pt x="960" y="356"/>
                </a:lnTo>
                <a:lnTo>
                  <a:pt x="1010" y="310"/>
                </a:lnTo>
                <a:lnTo>
                  <a:pt x="1056" y="270"/>
                </a:lnTo>
                <a:lnTo>
                  <a:pt x="1096" y="236"/>
                </a:lnTo>
                <a:lnTo>
                  <a:pt x="1134" y="208"/>
                </a:lnTo>
                <a:lnTo>
                  <a:pt x="1164" y="184"/>
                </a:lnTo>
                <a:lnTo>
                  <a:pt x="1190" y="166"/>
                </a:lnTo>
                <a:lnTo>
                  <a:pt x="1208" y="154"/>
                </a:lnTo>
                <a:lnTo>
                  <a:pt x="1220" y="146"/>
                </a:lnTo>
                <a:lnTo>
                  <a:pt x="1224" y="144"/>
                </a:lnTo>
                <a:lnTo>
                  <a:pt x="848" y="0"/>
                </a:lnTo>
                <a:lnTo>
                  <a:pt x="1728" y="56"/>
                </a:lnTo>
                <a:lnTo>
                  <a:pt x="1824" y="480"/>
                </a:lnTo>
                <a:lnTo>
                  <a:pt x="1568" y="328"/>
                </a:lnTo>
                <a:lnTo>
                  <a:pt x="1564" y="328"/>
                </a:lnTo>
                <a:lnTo>
                  <a:pt x="1554" y="332"/>
                </a:lnTo>
                <a:lnTo>
                  <a:pt x="1538" y="338"/>
                </a:lnTo>
                <a:lnTo>
                  <a:pt x="1514" y="346"/>
                </a:lnTo>
                <a:lnTo>
                  <a:pt x="1486" y="356"/>
                </a:lnTo>
                <a:lnTo>
                  <a:pt x="1452" y="370"/>
                </a:lnTo>
                <a:lnTo>
                  <a:pt x="1412" y="388"/>
                </a:lnTo>
                <a:lnTo>
                  <a:pt x="1370" y="410"/>
                </a:lnTo>
                <a:lnTo>
                  <a:pt x="1322" y="436"/>
                </a:lnTo>
                <a:lnTo>
                  <a:pt x="1270" y="466"/>
                </a:lnTo>
                <a:lnTo>
                  <a:pt x="1216" y="500"/>
                </a:lnTo>
                <a:lnTo>
                  <a:pt x="1158" y="540"/>
                </a:lnTo>
                <a:lnTo>
                  <a:pt x="1098" y="584"/>
                </a:lnTo>
                <a:lnTo>
                  <a:pt x="1034" y="636"/>
                </a:lnTo>
                <a:lnTo>
                  <a:pt x="970" y="692"/>
                </a:lnTo>
                <a:lnTo>
                  <a:pt x="904" y="756"/>
                </a:lnTo>
                <a:lnTo>
                  <a:pt x="836" y="824"/>
                </a:lnTo>
                <a:lnTo>
                  <a:pt x="770" y="900"/>
                </a:lnTo>
                <a:lnTo>
                  <a:pt x="700" y="984"/>
                </a:lnTo>
                <a:lnTo>
                  <a:pt x="632" y="1076"/>
                </a:lnTo>
                <a:lnTo>
                  <a:pt x="566" y="1174"/>
                </a:lnTo>
                <a:lnTo>
                  <a:pt x="498" y="1280"/>
                </a:lnTo>
                <a:lnTo>
                  <a:pt x="434" y="1394"/>
                </a:lnTo>
                <a:lnTo>
                  <a:pt x="370" y="1518"/>
                </a:lnTo>
                <a:lnTo>
                  <a:pt x="308" y="1650"/>
                </a:lnTo>
                <a:lnTo>
                  <a:pt x="248" y="1792"/>
                </a:lnTo>
                <a:lnTo>
                  <a:pt x="192" y="1944"/>
                </a:lnTo>
                <a:lnTo>
                  <a:pt x="138" y="2104"/>
                </a:lnTo>
                <a:lnTo>
                  <a:pt x="88" y="2274"/>
                </a:lnTo>
                <a:lnTo>
                  <a:pt x="42" y="2456"/>
                </a:lnTo>
                <a:lnTo>
                  <a:pt x="0" y="2648"/>
                </a:lnTo>
                <a:close/>
              </a:path>
            </a:pathLst>
          </a:custGeom>
          <a:solidFill>
            <a:schemeClr val="tx2">
              <a:lumMod val="60000"/>
              <a:lumOff val="40000"/>
            </a:schemeClr>
          </a:solidFill>
          <a:ln>
            <a:noFill/>
          </a:ln>
        </p:spPr>
        <p:txBody>
          <a:bodyPr/>
          <a:lstStyle/>
          <a:p>
            <a:endParaRPr lang="zh-CN" altLang="en-US">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up)">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774700" y="2941955"/>
            <a:ext cx="7538085" cy="57086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nSpc>
                <a:spcPct val="130000"/>
              </a:lnSpc>
              <a:defRPr/>
            </a:pPr>
            <a:r>
              <a:rPr lang="zh-CN" sz="2400" dirty="0" smtClean="0">
                <a:latin typeface="楷体" panose="02010609060101010101" pitchFamily="49" charset="-122"/>
                <a:ea typeface="楷体" panose="02010609060101010101" pitchFamily="49" charset="-122"/>
              </a:rPr>
              <a:t>这位顾客歪着头想了想，不得不承认裁缝说的有道理。</a:t>
            </a:r>
            <a:endParaRPr lang="zh-CN" sz="2400" dirty="0" smtClean="0">
              <a:latin typeface="楷体" panose="02010609060101010101" pitchFamily="49" charset="-122"/>
              <a:ea typeface="楷体" panose="02010609060101010101" pitchFamily="49" charset="-122"/>
            </a:endParaRPr>
          </a:p>
        </p:txBody>
      </p:sp>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40030" y="441325"/>
            <a:ext cx="2962910" cy="675640"/>
          </a:xfrm>
          <a:prstGeom prst="rect">
            <a:avLst/>
          </a:prstGeom>
          <a:effectLst>
            <a:outerShdw blurRad="50800" dist="38100" dir="2700000" algn="tl" rotWithShape="0">
              <a:prstClr val="black">
                <a:alpha val="40000"/>
              </a:prstClr>
            </a:outerShdw>
          </a:effectLst>
        </p:spPr>
      </p:pic>
      <p:sp>
        <p:nvSpPr>
          <p:cNvPr id="10" name="文本框 9"/>
          <p:cNvSpPr txBox="1"/>
          <p:nvPr/>
        </p:nvSpPr>
        <p:spPr>
          <a:xfrm>
            <a:off x="858520" y="617855"/>
            <a:ext cx="2595245" cy="499110"/>
          </a:xfrm>
          <a:prstGeom prst="rect">
            <a:avLst/>
          </a:prstGeom>
          <a:noFill/>
        </p:spPr>
        <p:txBody>
          <a:bodyPr wrap="square" lIns="68580" tIns="34290" rIns="68580" bIns="34290" rtlCol="0">
            <a:spAutoFit/>
          </a:bodyPr>
          <a:lstStyle/>
          <a:p>
            <a:r>
              <a:rPr lang="zh-CN" altLang="en-US" sz="280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Heiti SC Medium" pitchFamily="2" charset="-128"/>
                <a:ea typeface="Heiti SC Medium" pitchFamily="2" charset="-128"/>
              </a:rPr>
              <a:t>双重否定句</a:t>
            </a:r>
            <a:endParaRPr lang="zh-CN" altLang="en-US" sz="2800"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Heiti SC Medium" pitchFamily="2" charset="-128"/>
              <a:ea typeface="Heiti SC Medium" pitchFamily="2" charset="-128"/>
            </a:endParaRPr>
          </a:p>
        </p:txBody>
      </p:sp>
      <p:sp>
        <p:nvSpPr>
          <p:cNvPr id="4" name="文本框 3"/>
          <p:cNvSpPr txBox="1"/>
          <p:nvPr/>
        </p:nvSpPr>
        <p:spPr>
          <a:xfrm>
            <a:off x="640715" y="1316355"/>
            <a:ext cx="8447405" cy="1383665"/>
          </a:xfrm>
          <a:prstGeom prst="rect">
            <a:avLst/>
          </a:prstGeom>
          <a:noFill/>
        </p:spPr>
        <p:txBody>
          <a:bodyPr wrap="square" rtlCol="0" anchor="t">
            <a:spAutoFit/>
          </a:bodyPr>
          <a:lstStyle/>
          <a:p>
            <a:r>
              <a:rPr lang="zh-CN" altLang="en-US" sz="2800" b="1">
                <a:solidFill>
                  <a:srgbClr val="FF0000"/>
                </a:solidFill>
                <a:latin typeface="楷体" panose="02010609060101010101" pitchFamily="49" charset="-122"/>
                <a:ea typeface="楷体" panose="02010609060101010101" pitchFamily="49" charset="-122"/>
              </a:rPr>
              <a:t>双重否定</a:t>
            </a:r>
            <a:r>
              <a:rPr lang="zh-CN" altLang="en-US" sz="2800" b="1">
                <a:latin typeface="楷体" panose="02010609060101010101" pitchFamily="49" charset="-122"/>
                <a:ea typeface="楷体" panose="02010609060101010101" pitchFamily="49" charset="-122"/>
              </a:rPr>
              <a:t>是</a:t>
            </a:r>
            <a:r>
              <a:rPr lang="zh-CN" altLang="en-US" sz="2800" b="1">
                <a:solidFill>
                  <a:schemeClr val="accent1"/>
                </a:solidFill>
                <a:latin typeface="楷体" panose="02010609060101010101" pitchFamily="49" charset="-122"/>
                <a:ea typeface="楷体" panose="02010609060101010101" pitchFamily="49" charset="-122"/>
              </a:rPr>
              <a:t>否定两次</a:t>
            </a:r>
            <a:r>
              <a:rPr lang="zh-CN" altLang="en-US" sz="2800" b="1">
                <a:latin typeface="楷体" panose="02010609060101010101" pitchFamily="49" charset="-122"/>
                <a:ea typeface="楷体" panose="02010609060101010101" pitchFamily="49" charset="-122"/>
              </a:rPr>
              <a:t>，即</a:t>
            </a:r>
            <a:r>
              <a:rPr lang="zh-CN" altLang="en-US" sz="2800" b="1">
                <a:solidFill>
                  <a:schemeClr val="accent1"/>
                </a:solidFill>
                <a:latin typeface="楷体" panose="02010609060101010101" pitchFamily="49" charset="-122"/>
                <a:ea typeface="楷体" panose="02010609060101010101" pitchFamily="49" charset="-122"/>
              </a:rPr>
              <a:t>表示肯定</a:t>
            </a:r>
            <a:r>
              <a:rPr lang="zh-CN" altLang="en-US" sz="2800" b="1">
                <a:latin typeface="楷体" panose="02010609060101010101" pitchFamily="49" charset="-122"/>
                <a:ea typeface="楷体" panose="02010609060101010101" pitchFamily="49" charset="-122"/>
              </a:rPr>
              <a:t>的意思。</a:t>
            </a:r>
            <a:endParaRPr lang="zh-CN" altLang="en-US" sz="2800" b="1">
              <a:latin typeface="楷体" panose="02010609060101010101" pitchFamily="49" charset="-122"/>
              <a:ea typeface="楷体" panose="02010609060101010101" pitchFamily="49" charset="-122"/>
            </a:endParaRPr>
          </a:p>
          <a:p>
            <a:r>
              <a:rPr lang="zh-CN" altLang="en-US" sz="2800" b="1">
                <a:solidFill>
                  <a:srgbClr val="FF0000"/>
                </a:solidFill>
                <a:latin typeface="楷体" panose="02010609060101010101" pitchFamily="49" charset="-122"/>
                <a:ea typeface="楷体" panose="02010609060101010101" pitchFamily="49" charset="-122"/>
              </a:rPr>
              <a:t>作用</a:t>
            </a:r>
            <a:r>
              <a:rPr lang="zh-CN" altLang="en-US" sz="2800" b="1">
                <a:latin typeface="楷体" panose="02010609060101010101" pitchFamily="49" charset="-122"/>
                <a:ea typeface="楷体" panose="02010609060101010101" pitchFamily="49" charset="-122"/>
              </a:rPr>
              <a:t>：语气比肯定句更为强烈，起到不容置疑的进一步地肯定的作用，增强了肯定的效果。</a:t>
            </a:r>
            <a:endParaRPr lang="zh-CN" altLang="en-US" sz="2800" b="1">
              <a:latin typeface="楷体" panose="02010609060101010101" pitchFamily="49" charset="-122"/>
              <a:ea typeface="楷体" panose="02010609060101010101" pitchFamily="49" charset="-122"/>
            </a:endParaRPr>
          </a:p>
        </p:txBody>
      </p:sp>
      <p:sp>
        <p:nvSpPr>
          <p:cNvPr id="219" name=" 219"/>
          <p:cNvSpPr/>
          <p:nvPr/>
        </p:nvSpPr>
        <p:spPr>
          <a:xfrm>
            <a:off x="4211955" y="3435350"/>
            <a:ext cx="1511935" cy="7556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grpSp>
        <p:nvGrpSpPr>
          <p:cNvPr id="19" name="组合 18"/>
          <p:cNvGrpSpPr/>
          <p:nvPr/>
        </p:nvGrpSpPr>
        <p:grpSpPr>
          <a:xfrm>
            <a:off x="4777105" y="3860800"/>
            <a:ext cx="1146810" cy="674370"/>
            <a:chOff x="8688454" y="2056196"/>
            <a:chExt cx="1043608" cy="549508"/>
          </a:xfrm>
        </p:grpSpPr>
        <p:sp>
          <p:nvSpPr>
            <p:cNvPr id="20" name="云形 19"/>
            <p:cNvSpPr/>
            <p:nvPr/>
          </p:nvSpPr>
          <p:spPr>
            <a:xfrm>
              <a:off x="8688454" y="2056196"/>
              <a:ext cx="1043608" cy="549508"/>
            </a:xfrm>
            <a:prstGeom prst="cloud">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黑体" panose="02010609060101010101" pitchFamily="49" charset="-122"/>
              </a:endParaRPr>
            </a:p>
          </p:txBody>
        </p:sp>
        <p:sp>
          <p:nvSpPr>
            <p:cNvPr id="21" name="TextBox 20"/>
            <p:cNvSpPr txBox="1"/>
            <p:nvPr/>
          </p:nvSpPr>
          <p:spPr>
            <a:xfrm>
              <a:off x="8878913" y="2168424"/>
              <a:ext cx="852694" cy="324944"/>
            </a:xfrm>
            <a:prstGeom prst="rect">
              <a:avLst/>
            </a:prstGeom>
            <a:noFill/>
          </p:spPr>
          <p:txBody>
            <a:bodyPr wrap="square" rtlCol="0">
              <a:spAutoFit/>
            </a:bodyPr>
            <a:lstStyle/>
            <a:p>
              <a:r>
                <a:rPr lang="zh-CN" altLang="en-US" sz="2000" b="1" dirty="0" smtClean="0">
                  <a:solidFill>
                    <a:srgbClr val="FF0000"/>
                  </a:solidFill>
                  <a:latin typeface="黑体" panose="02010609060101010101" pitchFamily="49" charset="-122"/>
                  <a:ea typeface="黑体" panose="02010609060101010101" pitchFamily="49" charset="-122"/>
                </a:rPr>
                <a:t>承认</a:t>
              </a:r>
              <a:endParaRPr lang="zh-CN" altLang="en-US" sz="2000" b="1" dirty="0">
                <a:solidFill>
                  <a:srgbClr val="FF0000"/>
                </a:solidFill>
                <a:latin typeface="黑体" panose="02010609060101010101" pitchFamily="49" charset="-122"/>
                <a:ea typeface="黑体" panose="02010609060101010101" pitchFamily="49" charset="-122"/>
              </a:endParaRPr>
            </a:p>
          </p:txBody>
        </p:sp>
      </p:grpSp>
      <p:sp>
        <p:nvSpPr>
          <p:cNvPr id="31" name="Freeform 24"/>
          <p:cNvSpPr/>
          <p:nvPr/>
        </p:nvSpPr>
        <p:spPr bwMode="gray">
          <a:xfrm rot="10800000" flipH="1">
            <a:off x="4573905" y="3510915"/>
            <a:ext cx="329565" cy="487680"/>
          </a:xfrm>
          <a:custGeom>
            <a:avLst/>
            <a:gdLst>
              <a:gd name="T0" fmla="*/ 12 w 1824"/>
              <a:gd name="T1" fmla="*/ 2464 h 2648"/>
              <a:gd name="T2" fmla="*/ 56 w 1824"/>
              <a:gd name="T3" fmla="*/ 2120 h 2648"/>
              <a:gd name="T4" fmla="*/ 124 w 1824"/>
              <a:gd name="T5" fmla="*/ 1808 h 2648"/>
              <a:gd name="T6" fmla="*/ 212 w 1824"/>
              <a:gd name="T7" fmla="*/ 1524 h 2648"/>
              <a:gd name="T8" fmla="*/ 316 w 1824"/>
              <a:gd name="T9" fmla="*/ 1270 h 2648"/>
              <a:gd name="T10" fmla="*/ 430 w 1824"/>
              <a:gd name="T11" fmla="*/ 1044 h 2648"/>
              <a:gd name="T12" fmla="*/ 550 w 1824"/>
              <a:gd name="T13" fmla="*/ 846 h 2648"/>
              <a:gd name="T14" fmla="*/ 672 w 1824"/>
              <a:gd name="T15" fmla="*/ 674 h 2648"/>
              <a:gd name="T16" fmla="*/ 792 w 1824"/>
              <a:gd name="T17" fmla="*/ 528 h 2648"/>
              <a:gd name="T18" fmla="*/ 906 w 1824"/>
              <a:gd name="T19" fmla="*/ 408 h 2648"/>
              <a:gd name="T20" fmla="*/ 1010 w 1824"/>
              <a:gd name="T21" fmla="*/ 310 h 2648"/>
              <a:gd name="T22" fmla="*/ 1096 w 1824"/>
              <a:gd name="T23" fmla="*/ 236 h 2648"/>
              <a:gd name="T24" fmla="*/ 1164 w 1824"/>
              <a:gd name="T25" fmla="*/ 184 h 2648"/>
              <a:gd name="T26" fmla="*/ 1208 w 1824"/>
              <a:gd name="T27" fmla="*/ 154 h 2648"/>
              <a:gd name="T28" fmla="*/ 1224 w 1824"/>
              <a:gd name="T29" fmla="*/ 144 h 2648"/>
              <a:gd name="T30" fmla="*/ 1728 w 1824"/>
              <a:gd name="T31" fmla="*/ 56 h 2648"/>
              <a:gd name="T32" fmla="*/ 1568 w 1824"/>
              <a:gd name="T33" fmla="*/ 328 h 2648"/>
              <a:gd name="T34" fmla="*/ 1554 w 1824"/>
              <a:gd name="T35" fmla="*/ 332 h 2648"/>
              <a:gd name="T36" fmla="*/ 1514 w 1824"/>
              <a:gd name="T37" fmla="*/ 346 h 2648"/>
              <a:gd name="T38" fmla="*/ 1452 w 1824"/>
              <a:gd name="T39" fmla="*/ 370 h 2648"/>
              <a:gd name="T40" fmla="*/ 1370 w 1824"/>
              <a:gd name="T41" fmla="*/ 410 h 2648"/>
              <a:gd name="T42" fmla="*/ 1270 w 1824"/>
              <a:gd name="T43" fmla="*/ 466 h 2648"/>
              <a:gd name="T44" fmla="*/ 1158 w 1824"/>
              <a:gd name="T45" fmla="*/ 540 h 2648"/>
              <a:gd name="T46" fmla="*/ 1034 w 1824"/>
              <a:gd name="T47" fmla="*/ 636 h 2648"/>
              <a:gd name="T48" fmla="*/ 904 w 1824"/>
              <a:gd name="T49" fmla="*/ 756 h 2648"/>
              <a:gd name="T50" fmla="*/ 770 w 1824"/>
              <a:gd name="T51" fmla="*/ 900 h 2648"/>
              <a:gd name="T52" fmla="*/ 632 w 1824"/>
              <a:gd name="T53" fmla="*/ 1076 h 2648"/>
              <a:gd name="T54" fmla="*/ 498 w 1824"/>
              <a:gd name="T55" fmla="*/ 1280 h 2648"/>
              <a:gd name="T56" fmla="*/ 370 w 1824"/>
              <a:gd name="T57" fmla="*/ 1518 h 2648"/>
              <a:gd name="T58" fmla="*/ 248 w 1824"/>
              <a:gd name="T59" fmla="*/ 1792 h 2648"/>
              <a:gd name="T60" fmla="*/ 138 w 1824"/>
              <a:gd name="T61" fmla="*/ 2104 h 2648"/>
              <a:gd name="T62" fmla="*/ 42 w 1824"/>
              <a:gd name="T63" fmla="*/ 2456 h 2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24" h="2648">
                <a:moveTo>
                  <a:pt x="0" y="2648"/>
                </a:moveTo>
                <a:lnTo>
                  <a:pt x="12" y="2464"/>
                </a:lnTo>
                <a:lnTo>
                  <a:pt x="32" y="2288"/>
                </a:lnTo>
                <a:lnTo>
                  <a:pt x="56" y="2120"/>
                </a:lnTo>
                <a:lnTo>
                  <a:pt x="88" y="1960"/>
                </a:lnTo>
                <a:lnTo>
                  <a:pt x="124" y="1808"/>
                </a:lnTo>
                <a:lnTo>
                  <a:pt x="166" y="1662"/>
                </a:lnTo>
                <a:lnTo>
                  <a:pt x="212" y="1524"/>
                </a:lnTo>
                <a:lnTo>
                  <a:pt x="262" y="1394"/>
                </a:lnTo>
                <a:lnTo>
                  <a:pt x="316" y="1270"/>
                </a:lnTo>
                <a:lnTo>
                  <a:pt x="372" y="1154"/>
                </a:lnTo>
                <a:lnTo>
                  <a:pt x="430" y="1044"/>
                </a:lnTo>
                <a:lnTo>
                  <a:pt x="490" y="942"/>
                </a:lnTo>
                <a:lnTo>
                  <a:pt x="550" y="846"/>
                </a:lnTo>
                <a:lnTo>
                  <a:pt x="612" y="758"/>
                </a:lnTo>
                <a:lnTo>
                  <a:pt x="672" y="674"/>
                </a:lnTo>
                <a:lnTo>
                  <a:pt x="734" y="598"/>
                </a:lnTo>
                <a:lnTo>
                  <a:pt x="792" y="528"/>
                </a:lnTo>
                <a:lnTo>
                  <a:pt x="850" y="464"/>
                </a:lnTo>
                <a:lnTo>
                  <a:pt x="906" y="408"/>
                </a:lnTo>
                <a:lnTo>
                  <a:pt x="960" y="356"/>
                </a:lnTo>
                <a:lnTo>
                  <a:pt x="1010" y="310"/>
                </a:lnTo>
                <a:lnTo>
                  <a:pt x="1056" y="270"/>
                </a:lnTo>
                <a:lnTo>
                  <a:pt x="1096" y="236"/>
                </a:lnTo>
                <a:lnTo>
                  <a:pt x="1134" y="208"/>
                </a:lnTo>
                <a:lnTo>
                  <a:pt x="1164" y="184"/>
                </a:lnTo>
                <a:lnTo>
                  <a:pt x="1190" y="166"/>
                </a:lnTo>
                <a:lnTo>
                  <a:pt x="1208" y="154"/>
                </a:lnTo>
                <a:lnTo>
                  <a:pt x="1220" y="146"/>
                </a:lnTo>
                <a:lnTo>
                  <a:pt x="1224" y="144"/>
                </a:lnTo>
                <a:lnTo>
                  <a:pt x="848" y="0"/>
                </a:lnTo>
                <a:lnTo>
                  <a:pt x="1728" y="56"/>
                </a:lnTo>
                <a:lnTo>
                  <a:pt x="1824" y="480"/>
                </a:lnTo>
                <a:lnTo>
                  <a:pt x="1568" y="328"/>
                </a:lnTo>
                <a:lnTo>
                  <a:pt x="1564" y="328"/>
                </a:lnTo>
                <a:lnTo>
                  <a:pt x="1554" y="332"/>
                </a:lnTo>
                <a:lnTo>
                  <a:pt x="1538" y="338"/>
                </a:lnTo>
                <a:lnTo>
                  <a:pt x="1514" y="346"/>
                </a:lnTo>
                <a:lnTo>
                  <a:pt x="1486" y="356"/>
                </a:lnTo>
                <a:lnTo>
                  <a:pt x="1452" y="370"/>
                </a:lnTo>
                <a:lnTo>
                  <a:pt x="1412" y="388"/>
                </a:lnTo>
                <a:lnTo>
                  <a:pt x="1370" y="410"/>
                </a:lnTo>
                <a:lnTo>
                  <a:pt x="1322" y="436"/>
                </a:lnTo>
                <a:lnTo>
                  <a:pt x="1270" y="466"/>
                </a:lnTo>
                <a:lnTo>
                  <a:pt x="1216" y="500"/>
                </a:lnTo>
                <a:lnTo>
                  <a:pt x="1158" y="540"/>
                </a:lnTo>
                <a:lnTo>
                  <a:pt x="1098" y="584"/>
                </a:lnTo>
                <a:lnTo>
                  <a:pt x="1034" y="636"/>
                </a:lnTo>
                <a:lnTo>
                  <a:pt x="970" y="692"/>
                </a:lnTo>
                <a:lnTo>
                  <a:pt x="904" y="756"/>
                </a:lnTo>
                <a:lnTo>
                  <a:pt x="836" y="824"/>
                </a:lnTo>
                <a:lnTo>
                  <a:pt x="770" y="900"/>
                </a:lnTo>
                <a:lnTo>
                  <a:pt x="700" y="984"/>
                </a:lnTo>
                <a:lnTo>
                  <a:pt x="632" y="1076"/>
                </a:lnTo>
                <a:lnTo>
                  <a:pt x="566" y="1174"/>
                </a:lnTo>
                <a:lnTo>
                  <a:pt x="498" y="1280"/>
                </a:lnTo>
                <a:lnTo>
                  <a:pt x="434" y="1394"/>
                </a:lnTo>
                <a:lnTo>
                  <a:pt x="370" y="1518"/>
                </a:lnTo>
                <a:lnTo>
                  <a:pt x="308" y="1650"/>
                </a:lnTo>
                <a:lnTo>
                  <a:pt x="248" y="1792"/>
                </a:lnTo>
                <a:lnTo>
                  <a:pt x="192" y="1944"/>
                </a:lnTo>
                <a:lnTo>
                  <a:pt x="138" y="2104"/>
                </a:lnTo>
                <a:lnTo>
                  <a:pt x="88" y="2274"/>
                </a:lnTo>
                <a:lnTo>
                  <a:pt x="42" y="2456"/>
                </a:lnTo>
                <a:lnTo>
                  <a:pt x="0" y="2648"/>
                </a:lnTo>
                <a:close/>
              </a:path>
            </a:pathLst>
          </a:custGeom>
          <a:solidFill>
            <a:schemeClr val="tx2">
              <a:lumMod val="60000"/>
              <a:lumOff val="40000"/>
            </a:schemeClr>
          </a:solidFill>
          <a:ln>
            <a:noFill/>
          </a:ln>
        </p:spPr>
        <p:txBody>
          <a:bodyPr/>
          <a:lstStyle/>
          <a:p>
            <a:endParaRPr lang="zh-CN" altLang="en-US">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219"/>
                                        </p:tgtEl>
                                        <p:attrNameLst>
                                          <p:attrName>style.visibility</p:attrName>
                                        </p:attrNameLst>
                                      </p:cBhvr>
                                      <p:to>
                                        <p:strVal val="visible"/>
                                      </p:to>
                                    </p:set>
                                    <p:animEffect transition="in" filter="barn(inVertical)">
                                      <p:cBhvr>
                                        <p:cTn id="23" dur="500"/>
                                        <p:tgtEl>
                                          <p:spTgt spid="219"/>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grpId="0" nodeType="click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up)">
                                      <p:cBhvr>
                                        <p:cTn id="28" dur="500"/>
                                        <p:tgtEl>
                                          <p:spTgt spid="31"/>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p:cTn id="33" dur="500" fill="hold"/>
                                        <p:tgtEl>
                                          <p:spTgt spid="19"/>
                                        </p:tgtEl>
                                        <p:attrNameLst>
                                          <p:attrName>ppt_w</p:attrName>
                                        </p:attrNameLst>
                                      </p:cBhvr>
                                      <p:tavLst>
                                        <p:tav tm="0">
                                          <p:val>
                                            <p:fltVal val="0"/>
                                          </p:val>
                                        </p:tav>
                                        <p:tav tm="100000">
                                          <p:val>
                                            <p:strVal val="#ppt_w"/>
                                          </p:val>
                                        </p:tav>
                                      </p:tavLst>
                                    </p:anim>
                                    <p:anim calcmode="lin" valueType="num">
                                      <p:cBhvr>
                                        <p:cTn id="34" dur="500" fill="hold"/>
                                        <p:tgtEl>
                                          <p:spTgt spid="19"/>
                                        </p:tgtEl>
                                        <p:attrNameLst>
                                          <p:attrName>ppt_h</p:attrName>
                                        </p:attrNameLst>
                                      </p:cBhvr>
                                      <p:tavLst>
                                        <p:tav tm="0">
                                          <p:val>
                                            <p:fltVal val="0"/>
                                          </p:val>
                                        </p:tav>
                                        <p:tav tm="100000">
                                          <p:val>
                                            <p:strVal val="#ppt_h"/>
                                          </p:val>
                                        </p:tav>
                                      </p:tavLst>
                                    </p:anim>
                                    <p:animEffect transition="in" filter="fade">
                                      <p:cBhvr>
                                        <p:cTn id="3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autoUpdateAnimBg="0"/>
      <p:bldP spid="10" grpId="0" build="p"/>
      <p:bldP spid="4" grpId="0"/>
      <p:bldP spid="219" grpId="0" animBg="1"/>
      <p:bldP spid="31"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6588224" y="1740535"/>
            <a:ext cx="1562735" cy="2434590"/>
          </a:xfrm>
          <a:prstGeom prst="rect">
            <a:avLst/>
          </a:prstGeom>
        </p:spPr>
      </p:pic>
      <p:sp>
        <p:nvSpPr>
          <p:cNvPr id="2" name="Text Box 5"/>
          <p:cNvSpPr txBox="1">
            <a:spLocks noChangeArrowheads="1"/>
          </p:cNvSpPr>
          <p:nvPr/>
        </p:nvSpPr>
        <p:spPr bwMode="auto">
          <a:xfrm>
            <a:off x="941735" y="754911"/>
            <a:ext cx="8892480" cy="650875"/>
          </a:xfrm>
          <a:prstGeom prst="rect">
            <a:avLst/>
          </a:prstGeom>
          <a:noFill/>
          <a:ln w="9525">
            <a:noFill/>
            <a:miter lim="800000"/>
          </a:ln>
          <a:effectLst/>
        </p:spPr>
        <p:txBody>
          <a:bodyPr wrap="square">
            <a:spAutoFit/>
          </a:bodyPr>
          <a:lstStyle/>
          <a:p>
            <a:pPr>
              <a:lnSpc>
                <a:spcPct val="130000"/>
              </a:lnSpc>
            </a:pPr>
            <a:r>
              <a:rPr lang="zh-CN" altLang="en-US" sz="2800" b="1" dirty="0" smtClean="0">
                <a:latin typeface="黑体" panose="02010609060101010101" pitchFamily="49" charset="-122"/>
                <a:ea typeface="黑体" panose="02010609060101010101" pitchFamily="49" charset="-122"/>
              </a:rPr>
              <a:t>下列哪句话不是双重否定句？</a:t>
            </a:r>
            <a:endParaRPr lang="zh-CN" altLang="en-US" sz="3200" b="1" dirty="0" smtClean="0">
              <a:latin typeface="楷体" panose="02010609060101010101" pitchFamily="49" charset="-122"/>
              <a:ea typeface="楷体" panose="02010609060101010101" pitchFamily="49" charset="-122"/>
            </a:endParaRPr>
          </a:p>
        </p:txBody>
      </p:sp>
      <p:sp>
        <p:nvSpPr>
          <p:cNvPr id="9" name="Text Box 7"/>
          <p:cNvSpPr txBox="1">
            <a:spLocks noChangeArrowheads="1"/>
          </p:cNvSpPr>
          <p:nvPr/>
        </p:nvSpPr>
        <p:spPr bwMode="auto">
          <a:xfrm>
            <a:off x="1195705" y="3042920"/>
            <a:ext cx="4380230" cy="650875"/>
          </a:xfrm>
          <a:prstGeom prst="rect">
            <a:avLst/>
          </a:prstGeom>
          <a:noFill/>
          <a:ln w="9525">
            <a:noFill/>
            <a:miter lim="800000"/>
          </a:ln>
          <a:effectLst/>
        </p:spPr>
        <p:txBody>
          <a:bodyPr wrap="square">
            <a:spAutoFit/>
          </a:bodyPr>
          <a:lstStyle/>
          <a:p>
            <a:pPr eaLnBrk="1" hangingPunct="1">
              <a:lnSpc>
                <a:spcPct val="130000"/>
              </a:lnSpc>
            </a:pPr>
            <a:r>
              <a:rPr sz="2800" b="1" dirty="0" smtClean="0">
                <a:solidFill>
                  <a:srgbClr val="0000FF"/>
                </a:solidFill>
                <a:latin typeface="楷体" panose="02010609060101010101" pitchFamily="49" charset="-122"/>
                <a:ea typeface="楷体" panose="02010609060101010101" pitchFamily="49" charset="-122"/>
              </a:rPr>
              <a:t>没有谁不惧怕他的威严。</a:t>
            </a:r>
            <a:endParaRPr sz="2800" b="1" dirty="0" smtClean="0">
              <a:solidFill>
                <a:srgbClr val="0000FF"/>
              </a:solidFill>
              <a:latin typeface="楷体" panose="02010609060101010101" pitchFamily="49" charset="-122"/>
              <a:ea typeface="楷体" panose="02010609060101010101" pitchFamily="49" charset="-122"/>
            </a:endParaRPr>
          </a:p>
        </p:txBody>
      </p:sp>
      <p:sp>
        <p:nvSpPr>
          <p:cNvPr id="10" name="文本框 9"/>
          <p:cNvSpPr txBox="1"/>
          <p:nvPr/>
        </p:nvSpPr>
        <p:spPr>
          <a:xfrm>
            <a:off x="1195705" y="3794760"/>
            <a:ext cx="5143500" cy="521970"/>
          </a:xfrm>
          <a:prstGeom prst="rect">
            <a:avLst/>
          </a:prstGeom>
          <a:noFill/>
        </p:spPr>
        <p:txBody>
          <a:bodyPr wrap="square" rtlCol="0" anchor="t">
            <a:spAutoFit/>
          </a:bodyPr>
          <a:lstStyle/>
          <a:p>
            <a:r>
              <a:rPr sz="2800" b="1" dirty="0" smtClean="0">
                <a:solidFill>
                  <a:srgbClr val="0000FF"/>
                </a:solidFill>
                <a:latin typeface="楷体" panose="02010609060101010101" pitchFamily="49" charset="-122"/>
                <a:ea typeface="楷体" panose="02010609060101010101" pitchFamily="49" charset="-122"/>
              </a:rPr>
              <a:t>从此，楚王不敢不尊重晏子了</a:t>
            </a:r>
            <a:r>
              <a:rPr lang="zh-CN" sz="2800" b="1" dirty="0" smtClean="0">
                <a:solidFill>
                  <a:srgbClr val="0000FF"/>
                </a:solidFill>
                <a:latin typeface="楷体" panose="02010609060101010101" pitchFamily="49" charset="-122"/>
                <a:ea typeface="楷体" panose="02010609060101010101" pitchFamily="49" charset="-122"/>
              </a:rPr>
              <a:t>。</a:t>
            </a:r>
            <a:endParaRPr lang="zh-CN" sz="2800" b="1" dirty="0" smtClean="0">
              <a:solidFill>
                <a:srgbClr val="0000FF"/>
              </a:solidFill>
              <a:latin typeface="楷体" panose="02010609060101010101" pitchFamily="49" charset="-122"/>
              <a:ea typeface="楷体" panose="02010609060101010101" pitchFamily="49" charset="-122"/>
            </a:endParaRPr>
          </a:p>
        </p:txBody>
      </p:sp>
      <p:sp>
        <p:nvSpPr>
          <p:cNvPr id="12" name=" 241"/>
          <p:cNvSpPr/>
          <p:nvPr/>
        </p:nvSpPr>
        <p:spPr>
          <a:xfrm>
            <a:off x="906145" y="3248025"/>
            <a:ext cx="290195" cy="240030"/>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13" name=" 241"/>
          <p:cNvSpPr/>
          <p:nvPr/>
        </p:nvSpPr>
        <p:spPr>
          <a:xfrm>
            <a:off x="906145" y="3935730"/>
            <a:ext cx="290195" cy="240030"/>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14" name="Text Box 7"/>
          <p:cNvSpPr txBox="1">
            <a:spLocks noChangeArrowheads="1"/>
          </p:cNvSpPr>
          <p:nvPr/>
        </p:nvSpPr>
        <p:spPr bwMode="auto">
          <a:xfrm>
            <a:off x="1195705" y="1740535"/>
            <a:ext cx="5248503" cy="650875"/>
          </a:xfrm>
          <a:prstGeom prst="rect">
            <a:avLst/>
          </a:prstGeom>
          <a:noFill/>
          <a:ln w="9525">
            <a:noFill/>
            <a:miter lim="800000"/>
          </a:ln>
          <a:effectLst/>
        </p:spPr>
        <p:txBody>
          <a:bodyPr wrap="square">
            <a:spAutoFit/>
          </a:bodyPr>
          <a:lstStyle/>
          <a:p>
            <a:pPr>
              <a:lnSpc>
                <a:spcPct val="130000"/>
              </a:lnSpc>
            </a:pPr>
            <a:r>
              <a:rPr sz="2800" b="1" dirty="0">
                <a:solidFill>
                  <a:srgbClr val="0000FF"/>
                </a:solidFill>
                <a:latin typeface="楷体" panose="02010609060101010101" pitchFamily="49" charset="-122"/>
                <a:ea typeface="楷体" panose="02010609060101010101" pitchFamily="49" charset="-122"/>
              </a:rPr>
              <a:t>我不得不告诉你事情的原委。</a:t>
            </a:r>
            <a:endParaRPr sz="2800" b="1" dirty="0">
              <a:solidFill>
                <a:srgbClr val="0000FF"/>
              </a:solidFill>
              <a:latin typeface="楷体" panose="02010609060101010101" pitchFamily="49" charset="-122"/>
              <a:ea typeface="楷体" panose="02010609060101010101" pitchFamily="49" charset="-122"/>
            </a:endParaRPr>
          </a:p>
        </p:txBody>
      </p:sp>
      <p:sp>
        <p:nvSpPr>
          <p:cNvPr id="15" name="Text Box 7"/>
          <p:cNvSpPr txBox="1">
            <a:spLocks noChangeArrowheads="1"/>
          </p:cNvSpPr>
          <p:nvPr/>
        </p:nvSpPr>
        <p:spPr bwMode="auto">
          <a:xfrm>
            <a:off x="1475656" y="2391410"/>
            <a:ext cx="3301365" cy="650875"/>
          </a:xfrm>
          <a:prstGeom prst="rect">
            <a:avLst/>
          </a:prstGeom>
          <a:noFill/>
          <a:ln w="9525">
            <a:noFill/>
            <a:miter lim="800000"/>
          </a:ln>
          <a:effectLst/>
        </p:spPr>
        <p:txBody>
          <a:bodyPr wrap="square">
            <a:spAutoFit/>
          </a:bodyPr>
          <a:lstStyle/>
          <a:p>
            <a:pPr eaLnBrk="1" hangingPunct="1">
              <a:lnSpc>
                <a:spcPct val="130000"/>
              </a:lnSpc>
            </a:pPr>
            <a:r>
              <a:rPr sz="2800" b="1" dirty="0" smtClean="0">
                <a:solidFill>
                  <a:srgbClr val="0000FF"/>
                </a:solidFill>
                <a:latin typeface="楷体" panose="02010609060101010101" pitchFamily="49" charset="-122"/>
                <a:ea typeface="楷体" panose="02010609060101010101" pitchFamily="49" charset="-122"/>
              </a:rPr>
              <a:t>他的话</a:t>
            </a:r>
            <a:r>
              <a:rPr lang="zh-CN" sz="2800" b="1" dirty="0" smtClean="0">
                <a:solidFill>
                  <a:srgbClr val="0000FF"/>
                </a:solidFill>
                <a:latin typeface="楷体" panose="02010609060101010101" pitchFamily="49" charset="-122"/>
                <a:ea typeface="楷体" panose="02010609060101010101" pitchFamily="49" charset="-122"/>
              </a:rPr>
              <a:t>没有</a:t>
            </a:r>
            <a:r>
              <a:rPr sz="2800" b="1" dirty="0" smtClean="0">
                <a:solidFill>
                  <a:srgbClr val="0000FF"/>
                </a:solidFill>
                <a:latin typeface="楷体" panose="02010609060101010101" pitchFamily="49" charset="-122"/>
                <a:ea typeface="楷体" panose="02010609060101010101" pitchFamily="49" charset="-122"/>
              </a:rPr>
              <a:t>道理。</a:t>
            </a:r>
            <a:endParaRPr sz="2800" b="1" dirty="0" smtClean="0">
              <a:solidFill>
                <a:srgbClr val="0000FF"/>
              </a:solidFill>
              <a:latin typeface="楷体" panose="02010609060101010101" pitchFamily="49" charset="-122"/>
              <a:ea typeface="楷体" panose="02010609060101010101" pitchFamily="49" charset="-122"/>
            </a:endParaRPr>
          </a:p>
        </p:txBody>
      </p:sp>
      <p:sp>
        <p:nvSpPr>
          <p:cNvPr id="16" name=" 241"/>
          <p:cNvSpPr/>
          <p:nvPr/>
        </p:nvSpPr>
        <p:spPr>
          <a:xfrm>
            <a:off x="906145" y="1961515"/>
            <a:ext cx="290195" cy="240030"/>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17" name=" 241"/>
          <p:cNvSpPr/>
          <p:nvPr/>
        </p:nvSpPr>
        <p:spPr>
          <a:xfrm>
            <a:off x="905510" y="2596515"/>
            <a:ext cx="290195" cy="240030"/>
          </a:xfrm>
          <a:prstGeom prst="star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15"/>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461260" y="1475740"/>
            <a:ext cx="5750292" cy="1772793"/>
          </a:xfrm>
          <a:prstGeom prst="rect">
            <a:avLst/>
          </a:prstGeom>
          <a:noFill/>
        </p:spPr>
        <p:txBody>
          <a:bodyPr wrap="none" rtlCol="0" anchor="t">
            <a:spAutoFit/>
          </a:bodyPr>
          <a:lstStyle/>
          <a:p>
            <a:pPr algn="l">
              <a:lnSpc>
                <a:spcPct val="130000"/>
              </a:lnSpc>
            </a:pPr>
            <a:r>
              <a:rPr lang="zh-CN" altLang="en-US" sz="2800" dirty="0" smtClean="0">
                <a:latin typeface="黑体" panose="02010609060101010101" pitchFamily="49" charset="-122"/>
                <a:ea typeface="黑体" panose="02010609060101010101" pitchFamily="49" charset="-122"/>
                <a:sym typeface="+mn-ea"/>
              </a:rPr>
              <a:t>分角色朗读</a:t>
            </a:r>
            <a:r>
              <a:rPr lang="en-US" altLang="zh-CN" sz="2800" dirty="0" smtClean="0">
                <a:latin typeface="黑体" panose="02010609060101010101" pitchFamily="49" charset="-122"/>
                <a:ea typeface="黑体" panose="02010609060101010101" pitchFamily="49" charset="-122"/>
                <a:sym typeface="+mn-ea"/>
              </a:rPr>
              <a:t>14-16</a:t>
            </a:r>
            <a:r>
              <a:rPr lang="zh-CN" altLang="en-US" sz="2800" dirty="0" smtClean="0">
                <a:latin typeface="黑体" panose="02010609060101010101" pitchFamily="49" charset="-122"/>
                <a:ea typeface="黑体" panose="02010609060101010101" pitchFamily="49" charset="-122"/>
                <a:sym typeface="+mn-ea"/>
              </a:rPr>
              <a:t>自然段，想一想：</a:t>
            </a:r>
            <a:endParaRPr lang="zh-CN" altLang="en-US" sz="2800" dirty="0" smtClean="0">
              <a:latin typeface="黑体" panose="02010609060101010101" pitchFamily="49" charset="-122"/>
              <a:ea typeface="黑体" panose="02010609060101010101" pitchFamily="49" charset="-122"/>
              <a:sym typeface="+mn-ea"/>
            </a:endParaRPr>
          </a:p>
          <a:p>
            <a:pPr algn="l">
              <a:lnSpc>
                <a:spcPct val="130000"/>
              </a:lnSpc>
            </a:pPr>
            <a:r>
              <a:rPr lang="en-US" altLang="zh-CN" sz="2800" b="1" dirty="0" smtClean="0">
                <a:latin typeface="黑体" panose="02010609060101010101" pitchFamily="49" charset="-122"/>
                <a:ea typeface="黑体" panose="02010609060101010101" pitchFamily="49" charset="-122"/>
                <a:cs typeface="黑体" panose="02010609060101010101" pitchFamily="49" charset="-122"/>
                <a:sym typeface="+mn-ea"/>
              </a:rPr>
              <a:t>1.</a:t>
            </a:r>
            <a:r>
              <a:rPr lang="zh-CN" altLang="en-US" sz="2800" b="1" dirty="0" smtClean="0">
                <a:latin typeface="黑体" panose="02010609060101010101" pitchFamily="49" charset="-122"/>
                <a:ea typeface="黑体" panose="02010609060101010101" pitchFamily="49" charset="-122"/>
                <a:cs typeface="黑体" panose="02010609060101010101" pitchFamily="49" charset="-122"/>
                <a:sym typeface="+mn-ea"/>
              </a:rPr>
              <a:t>第二天急性子顾客有什么要求？</a:t>
            </a:r>
            <a:endParaRPr lang="zh-CN" altLang="en-US" sz="2800" b="1" dirty="0" smtClean="0">
              <a:latin typeface="黑体" panose="02010609060101010101" pitchFamily="49" charset="-122"/>
              <a:ea typeface="黑体" panose="02010609060101010101" pitchFamily="49" charset="-122"/>
              <a:cs typeface="黑体" panose="02010609060101010101" pitchFamily="49" charset="-122"/>
              <a:sym typeface="+mn-ea"/>
            </a:endParaRPr>
          </a:p>
          <a:p>
            <a:pPr algn="l">
              <a:lnSpc>
                <a:spcPct val="130000"/>
              </a:lnSpc>
            </a:pPr>
            <a:r>
              <a:rPr lang="en-US" altLang="zh-CN" sz="2800" b="1" dirty="0" smtClean="0">
                <a:latin typeface="黑体" panose="02010609060101010101" pitchFamily="49" charset="-122"/>
                <a:ea typeface="黑体" panose="02010609060101010101" pitchFamily="49" charset="-122"/>
                <a:cs typeface="黑体" panose="02010609060101010101" pitchFamily="49" charset="-122"/>
                <a:sym typeface="+mn-ea"/>
              </a:rPr>
              <a:t>2.</a:t>
            </a:r>
            <a:r>
              <a:rPr lang="zh-CN" altLang="en-US" sz="2800" b="1" dirty="0" smtClean="0">
                <a:latin typeface="黑体" panose="02010609060101010101" pitchFamily="49" charset="-122"/>
                <a:ea typeface="黑体" panose="02010609060101010101" pitchFamily="49" charset="-122"/>
                <a:cs typeface="黑体" panose="02010609060101010101" pitchFamily="49" charset="-122"/>
                <a:sym typeface="+mn-ea"/>
              </a:rPr>
              <a:t>慢性子裁缝是怎样表现的？  </a:t>
            </a:r>
            <a:endParaRPr lang="zh-CN" altLang="en-US" sz="2800" b="1" dirty="0" smtClean="0">
              <a:latin typeface="黑体" panose="02010609060101010101" pitchFamily="49" charset="-122"/>
              <a:ea typeface="黑体" panose="02010609060101010101" pitchFamily="49" charset="-122"/>
              <a:cs typeface="黑体" panose="02010609060101010101" pitchFamily="49" charset="-122"/>
              <a:sym typeface="+mn-ea"/>
            </a:endParaRPr>
          </a:p>
        </p:txBody>
      </p:sp>
      <p:pic>
        <p:nvPicPr>
          <p:cNvPr id="13" name="图片 1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01379" y="1328008"/>
            <a:ext cx="1273636" cy="1825211"/>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3379946" y="1266081"/>
            <a:ext cx="5150644" cy="2527935"/>
          </a:xfrm>
          <a:prstGeom prst="rect">
            <a:avLst/>
          </a:prstGeom>
        </p:spPr>
        <p:style>
          <a:lnRef idx="3">
            <a:schemeClr val="lt1"/>
          </a:lnRef>
          <a:fillRef idx="1">
            <a:schemeClr val="accent1"/>
          </a:fillRef>
          <a:effectRef idx="1">
            <a:schemeClr val="accent1"/>
          </a:effectRef>
          <a:fontRef idx="minor">
            <a:schemeClr val="lt1"/>
          </a:fontRef>
        </p:style>
        <p:txBody>
          <a:bodyPr wrap="square" rtlCol="0" anchor="t">
            <a:spAutoFit/>
          </a:bodyPr>
          <a:lstStyle/>
          <a:p>
            <a:pPr algn="just">
              <a:lnSpc>
                <a:spcPct val="120000"/>
              </a:lnSpc>
            </a:pPr>
            <a:r>
              <a:rPr kumimoji="1" lang="zh-CN" altLang="en-US" sz="2100" b="1" dirty="0" smtClean="0">
                <a:solidFill>
                  <a:srgbClr val="FF0000"/>
                </a:solidFill>
                <a:latin typeface="楷体" panose="02010609060101010101" pitchFamily="49" charset="-122"/>
                <a:ea typeface="楷体" panose="02010609060101010101" pitchFamily="49" charset="-122"/>
                <a:sym typeface="+mn-ea"/>
              </a:rPr>
              <a:t>    </a:t>
            </a:r>
            <a:r>
              <a:rPr kumimoji="1" lang="zh-CN" altLang="en-US" sz="3600" b="1" u="sng" dirty="0" smtClean="0">
                <a:solidFill>
                  <a:srgbClr val="0000FF"/>
                </a:solidFill>
                <a:latin typeface="楷体" panose="02010609060101010101" pitchFamily="49" charset="-122"/>
                <a:ea typeface="楷体" panose="02010609060101010101" pitchFamily="49" charset="-122"/>
                <a:sym typeface="+mn-ea"/>
              </a:rPr>
              <a:t>周锐</a:t>
            </a:r>
            <a:r>
              <a:rPr kumimoji="1" lang="zh-CN" altLang="en-US" sz="2100" b="1" dirty="0" smtClean="0">
                <a:latin typeface="楷体" panose="02010609060101010101" pitchFamily="49" charset="-122"/>
                <a:ea typeface="楷体" panose="02010609060101010101" pitchFamily="49" charset="-122"/>
                <a:sym typeface="+mn-ea"/>
              </a:rPr>
              <a:t>，</a:t>
            </a:r>
            <a:r>
              <a:rPr kumimoji="1" lang="zh-CN" altLang="en-US" sz="2400" b="1" dirty="0" smtClean="0">
                <a:latin typeface="楷体" panose="02010609060101010101" pitchFamily="49" charset="-122"/>
                <a:ea typeface="楷体" panose="02010609060101010101" pitchFamily="49" charset="-122"/>
                <a:sym typeface="+mn-ea"/>
              </a:rPr>
              <a:t>儿童文学作家，上海人，二十世纪八十年代开始创作童话，曾获宋庆龄儿童文学奖、冰心儿童文学奖、陈伯吹儿童文学奖等多项儿童文学大奖。</a:t>
            </a:r>
            <a:endParaRPr kumimoji="1" lang="zh-CN" altLang="en-US" sz="2400" b="1" dirty="0" smtClean="0">
              <a:latin typeface="楷体" panose="02010609060101010101" pitchFamily="49" charset="-122"/>
              <a:ea typeface="楷体" panose="02010609060101010101" pitchFamily="49" charset="-122"/>
              <a:sym typeface="+mn-ea"/>
            </a:endParaRPr>
          </a:p>
        </p:txBody>
      </p:sp>
      <p:pic>
        <p:nvPicPr>
          <p:cNvPr id="2" name="图片 1"/>
          <p:cNvPicPr>
            <a:picLocks noChangeAspect="1"/>
          </p:cNvPicPr>
          <p:nvPr/>
        </p:nvPicPr>
        <p:blipFill>
          <a:blip r:embed="rId1"/>
          <a:stretch>
            <a:fillRect/>
          </a:stretch>
        </p:blipFill>
        <p:spPr>
          <a:xfrm>
            <a:off x="520248" y="1275606"/>
            <a:ext cx="2885440" cy="2518410"/>
          </a:xfrm>
          <a:prstGeom prst="rect">
            <a:avLst/>
          </a:prstGeom>
          <a:effectLst>
            <a:softEdge rad="101600"/>
          </a:effectLst>
        </p:spPr>
      </p:pic>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4918" y="565984"/>
            <a:ext cx="1629583" cy="378638"/>
          </a:xfrm>
          <a:prstGeom prst="rect">
            <a:avLst/>
          </a:prstGeom>
          <a:ln>
            <a:noFill/>
          </a:ln>
          <a:effectLst>
            <a:outerShdw blurRad="292100" dist="139700" dir="2700000" algn="tl" rotWithShape="0">
              <a:srgbClr val="333333">
                <a:alpha val="65000"/>
              </a:srgbClr>
            </a:outerShdw>
          </a:effectLst>
        </p:spPr>
      </p:pic>
      <p:sp>
        <p:nvSpPr>
          <p:cNvPr id="5" name="文本框 15">
            <a:hlinkClick r:id="rId3" action="ppaction://hlinksldjump"/>
          </p:cNvPr>
          <p:cNvSpPr txBox="1"/>
          <p:nvPr/>
        </p:nvSpPr>
        <p:spPr>
          <a:xfrm>
            <a:off x="297031" y="555248"/>
            <a:ext cx="1231486" cy="400110"/>
          </a:xfrm>
          <a:prstGeom prst="rect">
            <a:avLst/>
          </a:prstGeom>
          <a:noFill/>
        </p:spPr>
        <p:txBody>
          <a:bodyPr wrap="square" rtlCol="0">
            <a:spAutoFit/>
          </a:bodyPr>
          <a:lstStyle/>
          <a:p>
            <a:pPr algn="ctr"/>
            <a:r>
              <a:rPr kumimoji="1" lang="zh-CN" altLang="en-US" sz="2000" dirty="0">
                <a:solidFill>
                  <a:schemeClr val="bg1"/>
                </a:solidFill>
              </a:rPr>
              <a:t>第一课时</a:t>
            </a:r>
            <a:endParaRPr kumimoji="1" lang="zh-CN" altLang="en-US" sz="2000" dirty="0">
              <a:solidFill>
                <a:schemeClr val="bg1"/>
              </a:solidFill>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rcRect l="7412" t="3591" r="3864" b="-3591"/>
          <a:stretch>
            <a:fillRect/>
          </a:stretch>
        </p:blipFill>
        <p:spPr>
          <a:xfrm>
            <a:off x="6736715" y="1921510"/>
            <a:ext cx="2337435" cy="1789430"/>
          </a:xfrm>
          <a:prstGeom prst="ellipse">
            <a:avLst/>
          </a:prstGeom>
          <a:effectLst>
            <a:softEdge rad="215900"/>
          </a:effectLst>
        </p:spPr>
      </p:pic>
      <p:pic>
        <p:nvPicPr>
          <p:cNvPr id="4" name="图片 3"/>
          <p:cNvPicPr>
            <a:picLocks noChangeAspect="1"/>
          </p:cNvPicPr>
          <p:nvPr/>
        </p:nvPicPr>
        <p:blipFill>
          <a:blip r:embed="rId2"/>
          <a:srcRect l="3559" t="9581" r="5992" b="38757"/>
          <a:stretch>
            <a:fillRect/>
          </a:stretch>
        </p:blipFill>
        <p:spPr>
          <a:xfrm flipH="1">
            <a:off x="57150" y="1433195"/>
            <a:ext cx="1845310" cy="1557020"/>
          </a:xfrm>
          <a:prstGeom prst="rect">
            <a:avLst/>
          </a:prstGeom>
          <a:effectLst>
            <a:softEdge rad="12700"/>
          </a:effectLst>
        </p:spPr>
      </p:pic>
      <p:sp>
        <p:nvSpPr>
          <p:cNvPr id="5" name="矩形标注 4"/>
          <p:cNvSpPr/>
          <p:nvPr/>
        </p:nvSpPr>
        <p:spPr>
          <a:xfrm>
            <a:off x="1673225" y="574040"/>
            <a:ext cx="2837815" cy="576580"/>
          </a:xfrm>
          <a:prstGeom prst="wedgeRectCallout">
            <a:avLst>
              <a:gd name="adj1" fmla="val -60655"/>
              <a:gd name="adj2" fmla="val 50660"/>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我不做棉袄了！</a:t>
            </a:r>
            <a:endPar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7" name="矩形标注 6"/>
          <p:cNvSpPr/>
          <p:nvPr/>
        </p:nvSpPr>
        <p:spPr>
          <a:xfrm>
            <a:off x="1673225" y="1433195"/>
            <a:ext cx="2952750" cy="2709545"/>
          </a:xfrm>
          <a:prstGeom prst="wedgeRectCallout">
            <a:avLst>
              <a:gd name="adj1" fmla="val -59462"/>
              <a:gd name="adj2" fmla="val 10417"/>
            </a:avLst>
          </a:prstGeom>
        </p:spPr>
        <p:style>
          <a:lnRef idx="2">
            <a:schemeClr val="dk1"/>
          </a:lnRef>
          <a:fillRef idx="1">
            <a:schemeClr val="lt1"/>
          </a:fillRef>
          <a:effectRef idx="0">
            <a:schemeClr val="dk1"/>
          </a:effectRef>
          <a:fontRef idx="minor">
            <a:schemeClr val="dk1"/>
          </a:fontRef>
        </p:style>
        <p:txBody>
          <a:bodyPr rtlCol="0" anchor="ctr"/>
          <a:lstStyle/>
          <a:p>
            <a:pPr algn="l"/>
            <a:r>
              <a:rPr lang="en-US" altLang="zh-CN"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等到明年冬天，时间实在太长啦。把我那棉袄里的棉花拽掉，改成夹袄，让我提前在秋天就能穿上合时的新衣服吧。</a:t>
            </a:r>
            <a:endPar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8" name="矩形标注 7"/>
          <p:cNvSpPr/>
          <p:nvPr/>
        </p:nvSpPr>
        <p:spPr>
          <a:xfrm>
            <a:off x="5334635" y="1922145"/>
            <a:ext cx="1782445" cy="1428750"/>
          </a:xfrm>
          <a:prstGeom prst="wedgeRectCallout">
            <a:avLst>
              <a:gd name="adj1" fmla="val 62219"/>
              <a:gd name="adj2" fmla="val -17911"/>
            </a:avLst>
          </a:prstGeom>
        </p:spPr>
        <p:style>
          <a:lnRef idx="2">
            <a:schemeClr val="accent1"/>
          </a:lnRef>
          <a:fillRef idx="1">
            <a:schemeClr val="lt1"/>
          </a:fillRef>
          <a:effectRef idx="0">
            <a:schemeClr val="accent1"/>
          </a:effectRef>
          <a:fontRef idx="minor">
            <a:schemeClr val="dk1"/>
          </a:fontRef>
        </p:style>
        <p:txBody>
          <a:bodyPr rtlCol="0" anchor="ctr"/>
          <a:lstStyle/>
          <a:p>
            <a:pPr algn="l"/>
            <a:r>
              <a:rPr lang="en-US" altLang="zh-CN"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不要棉花了，行啊。为您服务，没说的！</a:t>
            </a:r>
            <a:endPar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59" name="Freeform 9"/>
          <p:cNvSpPr/>
          <p:nvPr/>
        </p:nvSpPr>
        <p:spPr bwMode="gray">
          <a:xfrm rot="18489878">
            <a:off x="1092200" y="3322955"/>
            <a:ext cx="880745" cy="579120"/>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a:noFill/>
          </a:ln>
          <a:extLst>
            <a:ext uri="{91240B29-F687-4F45-9708-019B960494DF}">
              <a14:hiddenLine xmlns:a14="http://schemas.microsoft.com/office/drawing/2010/main" w="0">
                <a:solidFill>
                  <a:srgbClr val="00A06C"/>
                </a:solidFill>
                <a:prstDash val="solid"/>
                <a:round/>
              </a14:hiddenLine>
            </a:ext>
          </a:extLst>
        </p:spPr>
        <p:txBody>
          <a:bodyPr/>
          <a:lstStyle/>
          <a:p>
            <a:endParaRPr lang="zh-CN" altLang="en-US">
              <a:ea typeface="黑体" panose="02010609060101010101" pitchFamily="49" charset="-122"/>
            </a:endParaRPr>
          </a:p>
        </p:txBody>
      </p:sp>
      <p:grpSp>
        <p:nvGrpSpPr>
          <p:cNvPr id="9" name="组合 8"/>
          <p:cNvGrpSpPr/>
          <p:nvPr/>
        </p:nvGrpSpPr>
        <p:grpSpPr>
          <a:xfrm>
            <a:off x="35560" y="4039235"/>
            <a:ext cx="3830320" cy="549275"/>
            <a:chOff x="8100392" y="1962696"/>
            <a:chExt cx="1834318" cy="549508"/>
          </a:xfrm>
        </p:grpSpPr>
        <p:sp>
          <p:nvSpPr>
            <p:cNvPr id="77" name="云形 76"/>
            <p:cNvSpPr/>
            <p:nvPr/>
          </p:nvSpPr>
          <p:spPr>
            <a:xfrm>
              <a:off x="8100392" y="1962696"/>
              <a:ext cx="1043608" cy="549508"/>
            </a:xfrm>
            <a:prstGeom prst="cloud">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黑体" panose="02010609060101010101" pitchFamily="49" charset="-122"/>
              </a:endParaRPr>
            </a:p>
          </p:txBody>
        </p:sp>
        <p:sp>
          <p:nvSpPr>
            <p:cNvPr id="76" name="TextBox 75"/>
            <p:cNvSpPr txBox="1"/>
            <p:nvPr/>
          </p:nvSpPr>
          <p:spPr>
            <a:xfrm>
              <a:off x="8221480" y="1995686"/>
              <a:ext cx="1713230" cy="460570"/>
            </a:xfrm>
            <a:prstGeom prst="rect">
              <a:avLst/>
            </a:prstGeom>
            <a:noFill/>
          </p:spPr>
          <p:txBody>
            <a:bodyPr wrap="square" rtlCol="0">
              <a:spAutoFit/>
            </a:bodyPr>
            <a:lstStyle/>
            <a:p>
              <a:r>
                <a:rPr lang="zh-CN" altLang="en-US" sz="2400" b="1" dirty="0" smtClean="0">
                  <a:solidFill>
                    <a:srgbClr val="FF0000"/>
                  </a:solidFill>
                  <a:latin typeface="黑体" panose="02010609060101010101" pitchFamily="49" charset="-122"/>
                  <a:ea typeface="黑体" panose="02010609060101010101" pitchFamily="49" charset="-122"/>
                </a:rPr>
                <a:t>顾客的要求</a:t>
              </a:r>
              <a:endParaRPr lang="zh-CN" altLang="en-US" sz="2400" b="1" dirty="0">
                <a:solidFill>
                  <a:srgbClr val="FF0000"/>
                </a:solidFill>
                <a:latin typeface="黑体" panose="02010609060101010101" pitchFamily="49" charset="-122"/>
                <a:ea typeface="黑体" panose="02010609060101010101" pitchFamily="49" charset="-122"/>
              </a:endParaRPr>
            </a:p>
          </p:txBody>
        </p:sp>
      </p:grpSp>
      <p:sp>
        <p:nvSpPr>
          <p:cNvPr id="10" name=" 219"/>
          <p:cNvSpPr/>
          <p:nvPr/>
        </p:nvSpPr>
        <p:spPr>
          <a:xfrm flipV="1">
            <a:off x="2372995" y="2726690"/>
            <a:ext cx="661670" cy="76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11" name=" 219"/>
          <p:cNvSpPr/>
          <p:nvPr/>
        </p:nvSpPr>
        <p:spPr>
          <a:xfrm flipV="1">
            <a:off x="2372995" y="3109595"/>
            <a:ext cx="1361440" cy="76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12" name=" 219"/>
          <p:cNvSpPr/>
          <p:nvPr/>
        </p:nvSpPr>
        <p:spPr>
          <a:xfrm flipV="1">
            <a:off x="5334635" y="2990215"/>
            <a:ext cx="1401445" cy="7683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13" name=" 219"/>
          <p:cNvSpPr/>
          <p:nvPr/>
        </p:nvSpPr>
        <p:spPr>
          <a:xfrm flipV="1">
            <a:off x="5334635" y="3350895"/>
            <a:ext cx="1270635" cy="76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14" name="Freeform 9"/>
          <p:cNvSpPr/>
          <p:nvPr/>
        </p:nvSpPr>
        <p:spPr bwMode="gray">
          <a:xfrm rot="15489878" flipV="1">
            <a:off x="5599430" y="3279140"/>
            <a:ext cx="429260" cy="70929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a:noFill/>
          </a:ln>
          <a:extLst>
            <a:ext uri="{91240B29-F687-4F45-9708-019B960494DF}">
              <a14:hiddenLine xmlns:a14="http://schemas.microsoft.com/office/drawing/2010/main" w="0">
                <a:solidFill>
                  <a:srgbClr val="00A06C"/>
                </a:solidFill>
                <a:prstDash val="solid"/>
                <a:round/>
              </a14:hiddenLine>
            </a:ext>
          </a:extLst>
        </p:spPr>
        <p:txBody>
          <a:bodyPr/>
          <a:lstStyle/>
          <a:p>
            <a:endParaRPr lang="zh-CN" altLang="en-US">
              <a:ea typeface="黑体" panose="02010609060101010101" pitchFamily="49" charset="-122"/>
            </a:endParaRPr>
          </a:p>
        </p:txBody>
      </p:sp>
      <p:grpSp>
        <p:nvGrpSpPr>
          <p:cNvPr id="15" name="组合 14"/>
          <p:cNvGrpSpPr/>
          <p:nvPr/>
        </p:nvGrpSpPr>
        <p:grpSpPr>
          <a:xfrm>
            <a:off x="4984750" y="3916680"/>
            <a:ext cx="3830320" cy="549275"/>
            <a:chOff x="8100392" y="1962696"/>
            <a:chExt cx="1834318" cy="549508"/>
          </a:xfrm>
        </p:grpSpPr>
        <p:sp>
          <p:nvSpPr>
            <p:cNvPr id="16" name="云形 15"/>
            <p:cNvSpPr/>
            <p:nvPr/>
          </p:nvSpPr>
          <p:spPr>
            <a:xfrm>
              <a:off x="8100392" y="1962696"/>
              <a:ext cx="1043608" cy="549508"/>
            </a:xfrm>
            <a:prstGeom prst="cloud">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黑体" panose="02010609060101010101" pitchFamily="49" charset="-122"/>
              </a:endParaRPr>
            </a:p>
          </p:txBody>
        </p:sp>
        <p:sp>
          <p:nvSpPr>
            <p:cNvPr id="17" name="TextBox 75"/>
            <p:cNvSpPr txBox="1"/>
            <p:nvPr/>
          </p:nvSpPr>
          <p:spPr>
            <a:xfrm>
              <a:off x="8221480" y="1995686"/>
              <a:ext cx="1713230" cy="460570"/>
            </a:xfrm>
            <a:prstGeom prst="rect">
              <a:avLst/>
            </a:prstGeom>
            <a:noFill/>
          </p:spPr>
          <p:txBody>
            <a:bodyPr wrap="square" rtlCol="0">
              <a:spAutoFit/>
            </a:bodyPr>
            <a:lstStyle/>
            <a:p>
              <a:r>
                <a:rPr lang="zh-CN" altLang="en-US" sz="2400" b="1" dirty="0" smtClean="0">
                  <a:solidFill>
                    <a:srgbClr val="FF0000"/>
                  </a:solidFill>
                  <a:latin typeface="黑体" panose="02010609060101010101" pitchFamily="49" charset="-122"/>
                  <a:ea typeface="黑体" panose="02010609060101010101" pitchFamily="49" charset="-122"/>
                </a:rPr>
                <a:t>裁缝表现</a:t>
              </a:r>
              <a:endParaRPr lang="zh-CN" altLang="en-US" sz="2400" b="1" dirty="0">
                <a:solidFill>
                  <a:srgbClr val="FF0000"/>
                </a:solidFill>
                <a:latin typeface="黑体" panose="02010609060101010101" pitchFamily="49" charset="-122"/>
                <a:ea typeface="黑体" panose="020106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ppt_x</p:attrName>
                                        </p:attrNameLst>
                                      </p:cBhvr>
                                      <p:tavLst>
                                        <p:tav tm="0">
                                          <p:val>
                                            <p:strVal val="#ppt_x-#ppt_w*1.125000"/>
                                          </p:val>
                                        </p:tav>
                                        <p:tav tm="100000">
                                          <p:val>
                                            <p:strVal val="#ppt_x"/>
                                          </p:val>
                                        </p:tav>
                                      </p:tavLst>
                                    </p:anim>
                                    <p:animEffect transition="in" filter="wipe(right)">
                                      <p:cBhvr>
                                        <p:cTn id="8" dur="500"/>
                                        <p:tgtEl>
                                          <p:spTgt spid="5"/>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ppt_x</p:attrName>
                                        </p:attrNameLst>
                                      </p:cBhvr>
                                      <p:tavLst>
                                        <p:tav tm="0">
                                          <p:val>
                                            <p:strVal val="#ppt_x-#ppt_w*1.125000"/>
                                          </p:val>
                                        </p:tav>
                                        <p:tav tm="100000">
                                          <p:val>
                                            <p:strVal val="#ppt_x"/>
                                          </p:val>
                                        </p:tav>
                                      </p:tavLst>
                                    </p:anim>
                                    <p:animEffect transition="in" filter="wipe(right)">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2"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ppt_x</p:attrName>
                                        </p:attrNameLst>
                                      </p:cBhvr>
                                      <p:tavLst>
                                        <p:tav tm="0">
                                          <p:val>
                                            <p:strVal val="#ppt_x+#ppt_w*1.125000"/>
                                          </p:val>
                                        </p:tav>
                                        <p:tav tm="100000">
                                          <p:val>
                                            <p:strVal val="#ppt_x"/>
                                          </p:val>
                                        </p:tav>
                                      </p:tavLst>
                                    </p:anim>
                                    <p:animEffect transition="in" filter="wipe(lef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blinds(horizontal)">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blinds(horizontal)">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grpId="0" nodeType="click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wipe(up)">
                                      <p:cBhvr>
                                        <p:cTn id="35" dur="500"/>
                                        <p:tgtEl>
                                          <p:spTgt spid="59"/>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p:cTn id="40" dur="500" fill="hold"/>
                                        <p:tgtEl>
                                          <p:spTgt spid="9"/>
                                        </p:tgtEl>
                                        <p:attrNameLst>
                                          <p:attrName>ppt_w</p:attrName>
                                        </p:attrNameLst>
                                      </p:cBhvr>
                                      <p:tavLst>
                                        <p:tav tm="0">
                                          <p:val>
                                            <p:fltVal val="0"/>
                                          </p:val>
                                        </p:tav>
                                        <p:tav tm="100000">
                                          <p:val>
                                            <p:strVal val="#ppt_w"/>
                                          </p:val>
                                        </p:tav>
                                      </p:tavLst>
                                    </p:anim>
                                    <p:anim calcmode="lin" valueType="num">
                                      <p:cBhvr>
                                        <p:cTn id="41" dur="500" fill="hold"/>
                                        <p:tgtEl>
                                          <p:spTgt spid="9"/>
                                        </p:tgtEl>
                                        <p:attrNameLst>
                                          <p:attrName>ppt_h</p:attrName>
                                        </p:attrNameLst>
                                      </p:cBhvr>
                                      <p:tavLst>
                                        <p:tav tm="0">
                                          <p:val>
                                            <p:fltVal val="0"/>
                                          </p:val>
                                        </p:tav>
                                        <p:tav tm="100000">
                                          <p:val>
                                            <p:strVal val="#ppt_h"/>
                                          </p:val>
                                        </p:tav>
                                      </p:tavLst>
                                    </p:anim>
                                    <p:animEffect transition="in" filter="fade">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linds(horizontal)">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blinds(horizontal)">
                                      <p:cBhvr>
                                        <p:cTn id="52" dur="5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up)">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nodeType="click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p:cTn id="62" dur="500" fill="hold"/>
                                        <p:tgtEl>
                                          <p:spTgt spid="15"/>
                                        </p:tgtEl>
                                        <p:attrNameLst>
                                          <p:attrName>ppt_w</p:attrName>
                                        </p:attrNameLst>
                                      </p:cBhvr>
                                      <p:tavLst>
                                        <p:tav tm="0">
                                          <p:val>
                                            <p:fltVal val="0"/>
                                          </p:val>
                                        </p:tav>
                                        <p:tav tm="100000">
                                          <p:val>
                                            <p:strVal val="#ppt_w"/>
                                          </p:val>
                                        </p:tav>
                                      </p:tavLst>
                                    </p:anim>
                                    <p:anim calcmode="lin" valueType="num">
                                      <p:cBhvr>
                                        <p:cTn id="63" dur="500" fill="hold"/>
                                        <p:tgtEl>
                                          <p:spTgt spid="15"/>
                                        </p:tgtEl>
                                        <p:attrNameLst>
                                          <p:attrName>ppt_h</p:attrName>
                                        </p:attrNameLst>
                                      </p:cBhvr>
                                      <p:tavLst>
                                        <p:tav tm="0">
                                          <p:val>
                                            <p:fltVal val="0"/>
                                          </p:val>
                                        </p:tav>
                                        <p:tav tm="100000">
                                          <p:val>
                                            <p:strVal val="#ppt_h"/>
                                          </p:val>
                                        </p:tav>
                                      </p:tavLst>
                                    </p:anim>
                                    <p:animEffect transition="in" filter="fade">
                                      <p:cBhvr>
                                        <p:cTn id="6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7" grpId="0" bldLvl="0" animBg="1"/>
      <p:bldP spid="8" grpId="0" bldLvl="0" animBg="1"/>
      <p:bldP spid="59" grpId="0" bldLvl="0" animBg="1"/>
      <p:bldP spid="10" grpId="0" bldLvl="0" animBg="1"/>
      <p:bldP spid="11" grpId="0" bldLvl="0" animBg="1"/>
      <p:bldP spid="12" grpId="0" bldLvl="0" animBg="1"/>
      <p:bldP spid="13" grpId="0" bldLvl="0" animBg="1"/>
      <p:bldP spid="14"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75656" y="919921"/>
            <a:ext cx="6408712" cy="2215991"/>
          </a:xfrm>
          <a:prstGeom prst="rect">
            <a:avLst/>
          </a:prstGeom>
          <a:noFill/>
        </p:spPr>
        <p:txBody>
          <a:bodyPr wrap="square" rtlCol="0">
            <a:spAutoFit/>
          </a:bodyPr>
          <a:lstStyle/>
          <a:p>
            <a:pPr algn="ctr"/>
            <a:r>
              <a:rPr lang="zh-CN" altLang="en-US" sz="13800" dirty="0" smtClean="0">
                <a:latin typeface="楷体" panose="02010609060101010101" pitchFamily="49" charset="-122"/>
                <a:ea typeface="楷体" panose="02010609060101010101" pitchFamily="49" charset="-122"/>
              </a:rPr>
              <a:t>夹 来</a:t>
            </a:r>
            <a:endParaRPr lang="zh-CN" altLang="en-US" sz="13800" dirty="0">
              <a:latin typeface="楷体" panose="02010609060101010101" pitchFamily="49" charset="-122"/>
              <a:ea typeface="楷体" panose="02010609060101010101" pitchFamily="49" charset="-122"/>
            </a:endParaRPr>
          </a:p>
        </p:txBody>
      </p:sp>
      <p:sp>
        <p:nvSpPr>
          <p:cNvPr id="3" name="TextBox 2"/>
          <p:cNvSpPr txBox="1"/>
          <p:nvPr/>
        </p:nvSpPr>
        <p:spPr>
          <a:xfrm>
            <a:off x="251520" y="627534"/>
            <a:ext cx="1584176" cy="584775"/>
          </a:xfrm>
          <a:prstGeom prst="rect">
            <a:avLst/>
          </a:prstGeom>
          <a:noFill/>
          <a:ln>
            <a:solidFill>
              <a:srgbClr val="FF0000"/>
            </a:solidFill>
          </a:ln>
        </p:spPr>
        <p:txBody>
          <a:bodyPr wrap="square" rtlCol="0">
            <a:spAutoFit/>
          </a:bodyPr>
          <a:lstStyle/>
          <a:p>
            <a:pPr algn="ctr"/>
            <a:r>
              <a:rPr lang="zh-CN" altLang="en-US" sz="3200" dirty="0" smtClean="0"/>
              <a:t>形近字</a:t>
            </a:r>
            <a:endParaRPr lang="zh-CN" altLang="en-US" sz="3200" dirty="0"/>
          </a:p>
        </p:txBody>
      </p:sp>
      <p:sp>
        <p:nvSpPr>
          <p:cNvPr id="4" name="线形标注 2 3"/>
          <p:cNvSpPr/>
          <p:nvPr/>
        </p:nvSpPr>
        <p:spPr>
          <a:xfrm>
            <a:off x="899592" y="4011910"/>
            <a:ext cx="2970717" cy="540060"/>
          </a:xfrm>
          <a:prstGeom prst="borderCallout2">
            <a:avLst>
              <a:gd name="adj1" fmla="val -1467"/>
              <a:gd name="adj2" fmla="val 51850"/>
              <a:gd name="adj3" fmla="val -3994"/>
              <a:gd name="adj4" fmla="val 51326"/>
              <a:gd name="adj5" fmla="val -278294"/>
              <a:gd name="adj6" fmla="val 75192"/>
            </a:avLst>
          </a:prstGeom>
          <a:grpFill/>
          <a:ln w="31750">
            <a:solidFill>
              <a:srgbClr val="FF0000"/>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800" dirty="0" smtClean="0">
                <a:solidFill>
                  <a:srgbClr val="FF0000"/>
                </a:solidFill>
                <a:latin typeface="黑体" panose="02010609060101010101" pitchFamily="49" charset="-122"/>
                <a:ea typeface="黑体" panose="02010609060101010101" pitchFamily="49" charset="-122"/>
              </a:rPr>
              <a:t>第五笔是竖撇</a:t>
            </a:r>
            <a:endParaRPr lang="zh-CN" altLang="en-US" sz="2800" dirty="0">
              <a:solidFill>
                <a:srgbClr val="FF0000"/>
              </a:solidFill>
              <a:latin typeface="黑体" panose="02010609060101010101" pitchFamily="49" charset="-122"/>
              <a:ea typeface="黑体" panose="02010609060101010101" pitchFamily="49" charset="-122"/>
            </a:endParaRPr>
          </a:p>
        </p:txBody>
      </p:sp>
      <p:sp>
        <p:nvSpPr>
          <p:cNvPr id="5" name="线形标注 2 4"/>
          <p:cNvSpPr/>
          <p:nvPr/>
        </p:nvSpPr>
        <p:spPr>
          <a:xfrm>
            <a:off x="4283968" y="4007802"/>
            <a:ext cx="2970717" cy="540060"/>
          </a:xfrm>
          <a:prstGeom prst="borderCallout2">
            <a:avLst>
              <a:gd name="adj1" fmla="val -1467"/>
              <a:gd name="adj2" fmla="val 51850"/>
              <a:gd name="adj3" fmla="val -3994"/>
              <a:gd name="adj4" fmla="val 51326"/>
              <a:gd name="adj5" fmla="val -232807"/>
              <a:gd name="adj6" fmla="val 54059"/>
            </a:avLst>
          </a:prstGeom>
          <a:grpFill/>
          <a:ln w="31750">
            <a:solidFill>
              <a:srgbClr val="FF0000"/>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800" dirty="0" smtClean="0">
                <a:solidFill>
                  <a:srgbClr val="FF0000"/>
                </a:solidFill>
                <a:latin typeface="黑体" panose="02010609060101010101" pitchFamily="49" charset="-122"/>
                <a:ea typeface="黑体" panose="02010609060101010101" pitchFamily="49" charset="-122"/>
              </a:rPr>
              <a:t>第五笔是竖</a:t>
            </a:r>
            <a:endParaRPr lang="zh-CN" altLang="en-US" sz="2800" dirty="0">
              <a:solidFill>
                <a:srgbClr val="FF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339752" y="1427391"/>
            <a:ext cx="5339080" cy="1770380"/>
          </a:xfrm>
          <a:prstGeom prst="rect">
            <a:avLst/>
          </a:prstGeom>
          <a:noFill/>
        </p:spPr>
        <p:txBody>
          <a:bodyPr wrap="none" rtlCol="0" anchor="t">
            <a:spAutoFit/>
          </a:bodyPr>
          <a:lstStyle/>
          <a:p>
            <a:pPr algn="l">
              <a:lnSpc>
                <a:spcPct val="130000"/>
              </a:lnSpc>
            </a:pPr>
            <a:r>
              <a:rPr lang="zh-CN" altLang="en-US" sz="2800" dirty="0" smtClean="0">
                <a:latin typeface="黑体" panose="02010609060101010101" pitchFamily="49" charset="-122"/>
                <a:ea typeface="黑体" panose="02010609060101010101" pitchFamily="49" charset="-122"/>
                <a:sym typeface="+mn-ea"/>
              </a:rPr>
              <a:t>自由朗读</a:t>
            </a:r>
            <a:r>
              <a:rPr lang="en-US" altLang="zh-CN" sz="2800" dirty="0" smtClean="0">
                <a:latin typeface="黑体" panose="02010609060101010101" pitchFamily="49" charset="-122"/>
                <a:ea typeface="黑体" panose="02010609060101010101" pitchFamily="49" charset="-122"/>
                <a:sym typeface="+mn-ea"/>
              </a:rPr>
              <a:t>17-19</a:t>
            </a:r>
            <a:r>
              <a:rPr lang="zh-CN" altLang="en-US" sz="2800" dirty="0" smtClean="0">
                <a:latin typeface="黑体" panose="02010609060101010101" pitchFamily="49" charset="-122"/>
                <a:ea typeface="黑体" panose="02010609060101010101" pitchFamily="49" charset="-122"/>
                <a:sym typeface="+mn-ea"/>
              </a:rPr>
              <a:t>自然段，想一想：</a:t>
            </a:r>
            <a:endParaRPr lang="zh-CN" altLang="en-US" sz="2800" dirty="0" smtClean="0">
              <a:latin typeface="黑体" panose="02010609060101010101" pitchFamily="49" charset="-122"/>
              <a:ea typeface="黑体" panose="02010609060101010101" pitchFamily="49" charset="-122"/>
              <a:sym typeface="+mn-ea"/>
            </a:endParaRPr>
          </a:p>
          <a:p>
            <a:pPr algn="l">
              <a:lnSpc>
                <a:spcPct val="130000"/>
              </a:lnSpc>
            </a:pPr>
            <a:r>
              <a:rPr lang="zh-CN" altLang="en-US" sz="2800" b="1" dirty="0" smtClean="0">
                <a:latin typeface="黑体" panose="02010609060101010101" pitchFamily="49" charset="-122"/>
                <a:ea typeface="黑体" panose="02010609060101010101" pitchFamily="49" charset="-122"/>
                <a:cs typeface="黑体" panose="02010609060101010101" pitchFamily="49" charset="-122"/>
                <a:sym typeface="+mn-ea"/>
              </a:rPr>
              <a:t>第三天急性子顾客有什么要求？</a:t>
            </a:r>
            <a:endParaRPr lang="zh-CN" altLang="en-US" sz="2800" b="1" dirty="0" smtClean="0">
              <a:latin typeface="黑体" panose="02010609060101010101" pitchFamily="49" charset="-122"/>
              <a:ea typeface="黑体" panose="02010609060101010101" pitchFamily="49" charset="-122"/>
              <a:cs typeface="黑体" panose="02010609060101010101" pitchFamily="49" charset="-122"/>
              <a:sym typeface="+mn-ea"/>
            </a:endParaRPr>
          </a:p>
          <a:p>
            <a:pPr algn="l">
              <a:lnSpc>
                <a:spcPct val="130000"/>
              </a:lnSpc>
            </a:pPr>
            <a:r>
              <a:rPr lang="zh-CN" altLang="en-US" sz="2800" b="1" dirty="0" smtClean="0">
                <a:latin typeface="黑体" panose="02010609060101010101" pitchFamily="49" charset="-122"/>
                <a:ea typeface="黑体" panose="02010609060101010101" pitchFamily="49" charset="-122"/>
                <a:cs typeface="黑体" panose="02010609060101010101" pitchFamily="49" charset="-122"/>
                <a:sym typeface="+mn-ea"/>
              </a:rPr>
              <a:t>慢性子裁缝是怎样表现的？  </a:t>
            </a:r>
            <a:endParaRPr lang="zh-CN" altLang="en-US" sz="2800" b="1" dirty="0" smtClean="0">
              <a:latin typeface="黑体" panose="02010609060101010101" pitchFamily="49" charset="-122"/>
              <a:ea typeface="黑体" panose="02010609060101010101" pitchFamily="49" charset="-122"/>
              <a:cs typeface="黑体" panose="02010609060101010101" pitchFamily="49" charset="-122"/>
              <a:sym typeface="+mn-ea"/>
            </a:endParaRPr>
          </a:p>
        </p:txBody>
      </p:sp>
      <p:pic>
        <p:nvPicPr>
          <p:cNvPr id="13" name="图片 1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30849" y="843558"/>
            <a:ext cx="1808904" cy="2592288"/>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rcRect l="7412" t="3591" r="3864" b="-3591"/>
          <a:stretch>
            <a:fillRect/>
          </a:stretch>
        </p:blipFill>
        <p:spPr>
          <a:xfrm>
            <a:off x="6736715" y="1921510"/>
            <a:ext cx="2337435" cy="1789430"/>
          </a:xfrm>
          <a:prstGeom prst="ellipse">
            <a:avLst/>
          </a:prstGeom>
          <a:effectLst>
            <a:softEdge rad="215900"/>
          </a:effectLst>
        </p:spPr>
      </p:pic>
      <p:pic>
        <p:nvPicPr>
          <p:cNvPr id="4" name="图片 3"/>
          <p:cNvPicPr>
            <a:picLocks noChangeAspect="1"/>
          </p:cNvPicPr>
          <p:nvPr/>
        </p:nvPicPr>
        <p:blipFill>
          <a:blip r:embed="rId2"/>
          <a:srcRect l="3559" t="9581" r="5992" b="38757"/>
          <a:stretch>
            <a:fillRect/>
          </a:stretch>
        </p:blipFill>
        <p:spPr>
          <a:xfrm flipH="1">
            <a:off x="57150" y="1433195"/>
            <a:ext cx="1845310" cy="1557020"/>
          </a:xfrm>
          <a:prstGeom prst="rect">
            <a:avLst/>
          </a:prstGeom>
          <a:effectLst>
            <a:softEdge rad="12700"/>
          </a:effectLst>
        </p:spPr>
      </p:pic>
      <p:sp>
        <p:nvSpPr>
          <p:cNvPr id="7" name="矩形标注 6"/>
          <p:cNvSpPr/>
          <p:nvPr/>
        </p:nvSpPr>
        <p:spPr>
          <a:xfrm>
            <a:off x="1673225" y="1433195"/>
            <a:ext cx="2952750" cy="2709545"/>
          </a:xfrm>
          <a:prstGeom prst="wedgeRectCallout">
            <a:avLst>
              <a:gd name="adj1" fmla="val -59462"/>
              <a:gd name="adj2" fmla="val 10417"/>
            </a:avLst>
          </a:prstGeom>
        </p:spPr>
        <p:style>
          <a:lnRef idx="2">
            <a:schemeClr val="dk1"/>
          </a:lnRef>
          <a:fillRef idx="1">
            <a:schemeClr val="lt1"/>
          </a:fillRef>
          <a:effectRef idx="0">
            <a:schemeClr val="dk1"/>
          </a:effectRef>
          <a:fontRef idx="minor">
            <a:schemeClr val="dk1"/>
          </a:fontRef>
        </p:style>
        <p:txBody>
          <a:bodyPr rtlCol="0" anchor="ctr"/>
          <a:lstStyle/>
          <a:p>
            <a:pPr algn="l"/>
            <a:r>
              <a:rPr lang="en-US" altLang="zh-CN"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师傅，把我那夹袄的袖子剪去一截儿，改成夏天能穿的短袖衬衫吧，我实在等不及了。</a:t>
            </a:r>
            <a:endPar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8" name="矩形标注 7"/>
          <p:cNvSpPr/>
          <p:nvPr/>
        </p:nvSpPr>
        <p:spPr>
          <a:xfrm>
            <a:off x="5374005" y="1537970"/>
            <a:ext cx="1743075" cy="2066925"/>
          </a:xfrm>
          <a:prstGeom prst="wedgeRectCallout">
            <a:avLst>
              <a:gd name="adj1" fmla="val 62219"/>
              <a:gd name="adj2" fmla="val -17911"/>
            </a:avLst>
          </a:prstGeom>
        </p:spPr>
        <p:style>
          <a:lnRef idx="2">
            <a:schemeClr val="accent1"/>
          </a:lnRef>
          <a:fillRef idx="1">
            <a:schemeClr val="lt1"/>
          </a:fillRef>
          <a:effectRef idx="0">
            <a:schemeClr val="accent1"/>
          </a:effectRef>
          <a:fontRef idx="minor">
            <a:schemeClr val="dk1"/>
          </a:fontRef>
        </p:style>
        <p:txBody>
          <a:bodyPr rtlCol="0" anchor="ctr"/>
          <a:lstStyle/>
          <a:p>
            <a:pPr algn="l"/>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剪袖子，只要咔嚓咔嚓两剪子，好办得很，没问题。</a:t>
            </a:r>
            <a:endPar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19" name=" 219"/>
          <p:cNvSpPr/>
          <p:nvPr/>
        </p:nvSpPr>
        <p:spPr>
          <a:xfrm flipV="1">
            <a:off x="1791970" y="2575560"/>
            <a:ext cx="240030" cy="9906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59" name="Freeform 9"/>
          <p:cNvSpPr/>
          <p:nvPr/>
        </p:nvSpPr>
        <p:spPr bwMode="gray">
          <a:xfrm rot="18489878">
            <a:off x="1092200" y="3322955"/>
            <a:ext cx="880745" cy="579120"/>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a:noFill/>
          </a:ln>
          <a:extLst>
            <a:ext uri="{91240B29-F687-4F45-9708-019B960494DF}">
              <a14:hiddenLine xmlns:a14="http://schemas.microsoft.com/office/drawing/2010/main" w="0">
                <a:solidFill>
                  <a:srgbClr val="00A06C"/>
                </a:solidFill>
                <a:prstDash val="solid"/>
                <a:round/>
              </a14:hiddenLine>
            </a:ext>
          </a:extLst>
        </p:spPr>
        <p:txBody>
          <a:bodyPr/>
          <a:lstStyle/>
          <a:p>
            <a:endParaRPr lang="zh-CN" altLang="en-US">
              <a:ea typeface="黑体" panose="02010609060101010101" pitchFamily="49" charset="-122"/>
            </a:endParaRPr>
          </a:p>
        </p:txBody>
      </p:sp>
      <p:grpSp>
        <p:nvGrpSpPr>
          <p:cNvPr id="9" name="组合 8"/>
          <p:cNvGrpSpPr/>
          <p:nvPr/>
        </p:nvGrpSpPr>
        <p:grpSpPr>
          <a:xfrm>
            <a:off x="35560" y="4039235"/>
            <a:ext cx="3830320" cy="549275"/>
            <a:chOff x="8100392" y="1962696"/>
            <a:chExt cx="1834318" cy="549508"/>
          </a:xfrm>
        </p:grpSpPr>
        <p:sp>
          <p:nvSpPr>
            <p:cNvPr id="77" name="云形 76"/>
            <p:cNvSpPr/>
            <p:nvPr/>
          </p:nvSpPr>
          <p:spPr>
            <a:xfrm>
              <a:off x="8100392" y="1962696"/>
              <a:ext cx="1043608" cy="549508"/>
            </a:xfrm>
            <a:prstGeom prst="cloud">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黑体" panose="02010609060101010101" pitchFamily="49" charset="-122"/>
              </a:endParaRPr>
            </a:p>
          </p:txBody>
        </p:sp>
        <p:sp>
          <p:nvSpPr>
            <p:cNvPr id="76" name="TextBox 75"/>
            <p:cNvSpPr txBox="1"/>
            <p:nvPr/>
          </p:nvSpPr>
          <p:spPr>
            <a:xfrm>
              <a:off x="8221480" y="1995686"/>
              <a:ext cx="1713230" cy="460570"/>
            </a:xfrm>
            <a:prstGeom prst="rect">
              <a:avLst/>
            </a:prstGeom>
            <a:noFill/>
          </p:spPr>
          <p:txBody>
            <a:bodyPr wrap="square" rtlCol="0">
              <a:spAutoFit/>
            </a:bodyPr>
            <a:lstStyle/>
            <a:p>
              <a:r>
                <a:rPr lang="zh-CN" altLang="en-US" sz="2400" b="1" dirty="0" smtClean="0">
                  <a:solidFill>
                    <a:srgbClr val="FF0000"/>
                  </a:solidFill>
                  <a:latin typeface="黑体" panose="02010609060101010101" pitchFamily="49" charset="-122"/>
                  <a:ea typeface="黑体" panose="02010609060101010101" pitchFamily="49" charset="-122"/>
                </a:rPr>
                <a:t>顾客的要求</a:t>
              </a:r>
              <a:endParaRPr lang="zh-CN" altLang="en-US" sz="2400" b="1" dirty="0">
                <a:solidFill>
                  <a:srgbClr val="FF0000"/>
                </a:solidFill>
                <a:latin typeface="黑体" panose="02010609060101010101" pitchFamily="49" charset="-122"/>
                <a:ea typeface="黑体" panose="02010609060101010101" pitchFamily="49" charset="-122"/>
              </a:endParaRPr>
            </a:p>
          </p:txBody>
        </p:sp>
      </p:grpSp>
      <p:sp>
        <p:nvSpPr>
          <p:cNvPr id="10" name=" 219"/>
          <p:cNvSpPr/>
          <p:nvPr/>
        </p:nvSpPr>
        <p:spPr>
          <a:xfrm flipV="1">
            <a:off x="1791970" y="2914015"/>
            <a:ext cx="303530" cy="76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11" name=" 219"/>
          <p:cNvSpPr/>
          <p:nvPr/>
        </p:nvSpPr>
        <p:spPr>
          <a:xfrm flipV="1">
            <a:off x="1791970" y="3263265"/>
            <a:ext cx="616585" cy="8763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12" name=" 219"/>
          <p:cNvSpPr/>
          <p:nvPr/>
        </p:nvSpPr>
        <p:spPr>
          <a:xfrm flipV="1">
            <a:off x="5374005" y="3082290"/>
            <a:ext cx="1401445" cy="7683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13" name=" 219"/>
          <p:cNvSpPr/>
          <p:nvPr/>
        </p:nvSpPr>
        <p:spPr>
          <a:xfrm flipV="1">
            <a:off x="5334635" y="3422650"/>
            <a:ext cx="1270635" cy="76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14" name="Freeform 9"/>
          <p:cNvSpPr/>
          <p:nvPr/>
        </p:nvSpPr>
        <p:spPr bwMode="gray">
          <a:xfrm rot="15489878" flipV="1">
            <a:off x="5550535" y="3355340"/>
            <a:ext cx="429260" cy="70929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a:noFill/>
          </a:ln>
          <a:extLst>
            <a:ext uri="{91240B29-F687-4F45-9708-019B960494DF}">
              <a14:hiddenLine xmlns:a14="http://schemas.microsoft.com/office/drawing/2010/main" w="0">
                <a:solidFill>
                  <a:srgbClr val="00A06C"/>
                </a:solidFill>
                <a:prstDash val="solid"/>
                <a:round/>
              </a14:hiddenLine>
            </a:ext>
          </a:extLst>
        </p:spPr>
        <p:txBody>
          <a:bodyPr/>
          <a:lstStyle/>
          <a:p>
            <a:endParaRPr lang="zh-CN" altLang="en-US">
              <a:ea typeface="黑体" panose="02010609060101010101" pitchFamily="49" charset="-122"/>
            </a:endParaRPr>
          </a:p>
        </p:txBody>
      </p:sp>
      <p:grpSp>
        <p:nvGrpSpPr>
          <p:cNvPr id="15" name="组合 14"/>
          <p:cNvGrpSpPr/>
          <p:nvPr/>
        </p:nvGrpSpPr>
        <p:grpSpPr>
          <a:xfrm>
            <a:off x="4984750" y="3916680"/>
            <a:ext cx="3830320" cy="549275"/>
            <a:chOff x="8100392" y="1962696"/>
            <a:chExt cx="1834318" cy="549508"/>
          </a:xfrm>
        </p:grpSpPr>
        <p:sp>
          <p:nvSpPr>
            <p:cNvPr id="16" name="云形 15"/>
            <p:cNvSpPr/>
            <p:nvPr/>
          </p:nvSpPr>
          <p:spPr>
            <a:xfrm>
              <a:off x="8100392" y="1962696"/>
              <a:ext cx="1043608" cy="549508"/>
            </a:xfrm>
            <a:prstGeom prst="cloud">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黑体" panose="02010609060101010101" pitchFamily="49" charset="-122"/>
              </a:endParaRPr>
            </a:p>
          </p:txBody>
        </p:sp>
        <p:sp>
          <p:nvSpPr>
            <p:cNvPr id="17" name="TextBox 75"/>
            <p:cNvSpPr txBox="1"/>
            <p:nvPr/>
          </p:nvSpPr>
          <p:spPr>
            <a:xfrm>
              <a:off x="8221480" y="1995686"/>
              <a:ext cx="1713230" cy="460570"/>
            </a:xfrm>
            <a:prstGeom prst="rect">
              <a:avLst/>
            </a:prstGeom>
            <a:noFill/>
          </p:spPr>
          <p:txBody>
            <a:bodyPr wrap="square" rtlCol="0">
              <a:spAutoFit/>
            </a:bodyPr>
            <a:lstStyle/>
            <a:p>
              <a:r>
                <a:rPr lang="zh-CN" altLang="en-US" sz="2400" b="1" dirty="0" smtClean="0">
                  <a:solidFill>
                    <a:srgbClr val="FF0000"/>
                  </a:solidFill>
                  <a:latin typeface="黑体" panose="02010609060101010101" pitchFamily="49" charset="-122"/>
                  <a:ea typeface="黑体" panose="02010609060101010101" pitchFamily="49" charset="-122"/>
                </a:rPr>
                <a:t>裁缝表现</a:t>
              </a:r>
              <a:endParaRPr lang="zh-CN" altLang="en-US" sz="2400" b="1" dirty="0">
                <a:solidFill>
                  <a:srgbClr val="FF0000"/>
                </a:solidFill>
                <a:latin typeface="黑体" panose="02010609060101010101" pitchFamily="49" charset="-122"/>
                <a:ea typeface="黑体" panose="02010609060101010101" pitchFamily="49" charset="-122"/>
              </a:endParaRPr>
            </a:p>
          </p:txBody>
        </p:sp>
      </p:grpSp>
      <p:sp>
        <p:nvSpPr>
          <p:cNvPr id="2" name=" 219"/>
          <p:cNvSpPr/>
          <p:nvPr/>
        </p:nvSpPr>
        <p:spPr>
          <a:xfrm flipV="1">
            <a:off x="4191635" y="2173605"/>
            <a:ext cx="329565" cy="76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right)">
                                      <p:cBhvr>
                                        <p:cTn id="8" dur="500"/>
                                        <p:tgtEl>
                                          <p:spTgt spid="7"/>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2"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p:tgtEl>
                                          <p:spTgt spid="8"/>
                                        </p:tgtEl>
                                        <p:attrNameLst>
                                          <p:attrName>ppt_x</p:attrName>
                                        </p:attrNameLst>
                                      </p:cBhvr>
                                      <p:tavLst>
                                        <p:tav tm="0">
                                          <p:val>
                                            <p:strVal val="#ppt_x+#ppt_w*1.125000"/>
                                          </p:val>
                                        </p:tav>
                                        <p:tav tm="100000">
                                          <p:val>
                                            <p:strVal val="#ppt_x"/>
                                          </p:val>
                                        </p:tav>
                                      </p:tavLst>
                                    </p:anim>
                                    <p:animEffect transition="in" filter="wipe(left)">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blinds(horizontal)">
                                      <p:cBhvr>
                                        <p:cTn id="19" dur="500"/>
                                        <p:tgtEl>
                                          <p:spTgt spid="2"/>
                                        </p:tgtEl>
                                      </p:cBhvr>
                                    </p:animEffect>
                                  </p:childTnLst>
                                </p:cTn>
                              </p:par>
                            </p:childTnLst>
                          </p:cTn>
                        </p:par>
                        <p:par>
                          <p:cTn id="20" fill="hold">
                            <p:stCondLst>
                              <p:cond delay="500"/>
                            </p:stCondLst>
                            <p:childTnLst>
                              <p:par>
                                <p:cTn id="21" presetID="3" presetClass="entr" presetSubtype="10" fill="hold" grpId="0" nodeType="afterEffect">
                                  <p:stCondLst>
                                    <p:cond delay="0"/>
                                  </p:stCondLst>
                                  <p:childTnLst>
                                    <p:set>
                                      <p:cBhvr>
                                        <p:cTn id="22" dur="1" fill="hold">
                                          <p:stCondLst>
                                            <p:cond delay="0"/>
                                          </p:stCondLst>
                                        </p:cTn>
                                        <p:tgtEl>
                                          <p:spTgt spid="219"/>
                                        </p:tgtEl>
                                        <p:attrNameLst>
                                          <p:attrName>style.visibility</p:attrName>
                                        </p:attrNameLst>
                                      </p:cBhvr>
                                      <p:to>
                                        <p:strVal val="visible"/>
                                      </p:to>
                                    </p:set>
                                    <p:animEffect transition="in" filter="blinds(horizontal)">
                                      <p:cBhvr>
                                        <p:cTn id="23" dur="500"/>
                                        <p:tgtEl>
                                          <p:spTgt spid="219"/>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blinds(horizontal)">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blinds(horizontal)">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wipe(up)">
                                      <p:cBhvr>
                                        <p:cTn id="38" dur="500"/>
                                        <p:tgtEl>
                                          <p:spTgt spid="59"/>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grpId="0" nodeType="click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blinds(horizontal)">
                                      <p:cBhvr>
                                        <p:cTn id="50" dur="500"/>
                                        <p:tgtEl>
                                          <p:spTgt spid="12"/>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blinds(horizontal)">
                                      <p:cBhvr>
                                        <p:cTn id="55" dur="500"/>
                                        <p:tgtEl>
                                          <p:spTgt spid="13"/>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grpId="0" nodeType="click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up)">
                                      <p:cBhvr>
                                        <p:cTn id="60" dur="500"/>
                                        <p:tgtEl>
                                          <p:spTgt spid="14"/>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nodeType="click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p:cTn id="65" dur="500" fill="hold"/>
                                        <p:tgtEl>
                                          <p:spTgt spid="15"/>
                                        </p:tgtEl>
                                        <p:attrNameLst>
                                          <p:attrName>ppt_w</p:attrName>
                                        </p:attrNameLst>
                                      </p:cBhvr>
                                      <p:tavLst>
                                        <p:tav tm="0">
                                          <p:val>
                                            <p:fltVal val="0"/>
                                          </p:val>
                                        </p:tav>
                                        <p:tav tm="100000">
                                          <p:val>
                                            <p:strVal val="#ppt_w"/>
                                          </p:val>
                                        </p:tav>
                                      </p:tavLst>
                                    </p:anim>
                                    <p:anim calcmode="lin" valueType="num">
                                      <p:cBhvr>
                                        <p:cTn id="66" dur="500" fill="hold"/>
                                        <p:tgtEl>
                                          <p:spTgt spid="15"/>
                                        </p:tgtEl>
                                        <p:attrNameLst>
                                          <p:attrName>ppt_h</p:attrName>
                                        </p:attrNameLst>
                                      </p:cBhvr>
                                      <p:tavLst>
                                        <p:tav tm="0">
                                          <p:val>
                                            <p:fltVal val="0"/>
                                          </p:val>
                                        </p:tav>
                                        <p:tav tm="100000">
                                          <p:val>
                                            <p:strVal val="#ppt_h"/>
                                          </p:val>
                                        </p:tav>
                                      </p:tavLst>
                                    </p:anim>
                                    <p:animEffect transition="in" filter="fade">
                                      <p:cBhvr>
                                        <p:cTn id="6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219" grpId="0" bldLvl="0" animBg="1"/>
      <p:bldP spid="59" grpId="0" bldLvl="0" animBg="1"/>
      <p:bldP spid="10" grpId="0" bldLvl="0" animBg="1"/>
      <p:bldP spid="11" grpId="0" bldLvl="0" animBg="1"/>
      <p:bldP spid="12" grpId="0" bldLvl="0" animBg="1"/>
      <p:bldP spid="13" grpId="0" bldLvl="0" animBg="1"/>
      <p:bldP spid="14" grpId="0" bldLvl="0" animBg="1"/>
      <p:bldP spid="2"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15740" y="1151005"/>
            <a:ext cx="7780337" cy="314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文本框 6"/>
          <p:cNvSpPr txBox="1"/>
          <p:nvPr/>
        </p:nvSpPr>
        <p:spPr>
          <a:xfrm>
            <a:off x="1330268" y="1416603"/>
            <a:ext cx="6696744" cy="2306955"/>
          </a:xfrm>
          <a:prstGeom prst="rect">
            <a:avLst/>
          </a:prstGeom>
          <a:noFill/>
        </p:spPr>
        <p:txBody>
          <a:bodyPr wrap="square" rtlCol="0" anchor="t">
            <a:spAutoFit/>
          </a:bodyPr>
          <a:lstStyle/>
          <a:p>
            <a:pPr>
              <a:lnSpc>
                <a:spcPct val="200000"/>
              </a:lnSpc>
            </a:pPr>
            <a:r>
              <a:rPr lang="zh-CN" altLang="en-US" sz="3600" dirty="0">
                <a:latin typeface="楷体" panose="02010609060101010101" pitchFamily="49" charset="-122"/>
                <a:ea typeface="楷体" panose="02010609060101010101" pitchFamily="49" charset="-122"/>
              </a:rPr>
              <a:t>咔嚓咔嚓  </a:t>
            </a:r>
            <a:r>
              <a:rPr lang="zh-CN" altLang="en-US" sz="3600" dirty="0">
                <a:solidFill>
                  <a:srgbClr val="FF0000"/>
                </a:solidFill>
                <a:latin typeface="楷体" panose="02010609060101010101" pitchFamily="49" charset="-122"/>
                <a:ea typeface="楷体" panose="02010609060101010101" pitchFamily="49" charset="-122"/>
              </a:rPr>
              <a:t>彼此彼此 收拾收拾 </a:t>
            </a:r>
            <a:endParaRPr lang="en-US" altLang="zh-CN" sz="3600" dirty="0">
              <a:solidFill>
                <a:srgbClr val="FF0000"/>
              </a:solidFill>
              <a:latin typeface="楷体" panose="02010609060101010101" pitchFamily="49" charset="-122"/>
              <a:ea typeface="楷体" panose="02010609060101010101" pitchFamily="49" charset="-122"/>
            </a:endParaRPr>
          </a:p>
          <a:p>
            <a:pPr>
              <a:lnSpc>
                <a:spcPct val="200000"/>
              </a:lnSpc>
            </a:pPr>
            <a:r>
              <a:rPr lang="zh-CN" altLang="en-US" sz="3600" dirty="0">
                <a:solidFill>
                  <a:srgbClr val="FF0000"/>
                </a:solidFill>
                <a:latin typeface="楷体" panose="02010609060101010101" pitchFamily="49" charset="-122"/>
                <a:ea typeface="楷体" panose="02010609060101010101" pitchFamily="49" charset="-122"/>
              </a:rPr>
              <a:t>打扫打扫  考虑考虑 商量商量</a:t>
            </a:r>
            <a:r>
              <a:rPr lang="zh-CN" altLang="en-US" sz="2800" dirty="0">
                <a:solidFill>
                  <a:srgbClr val="FF0000"/>
                </a:solidFill>
                <a:latin typeface="楷体" panose="02010609060101010101" pitchFamily="49" charset="-122"/>
                <a:ea typeface="楷体" panose="02010609060101010101" pitchFamily="49" charset="-122"/>
              </a:rPr>
              <a:t> </a:t>
            </a:r>
            <a:endParaRPr lang="zh-CN" altLang="en-US" sz="2800" dirty="0">
              <a:solidFill>
                <a:srgbClr val="FF0000"/>
              </a:solidFill>
              <a:latin typeface="楷体" panose="02010609060101010101" pitchFamily="49" charset="-122"/>
              <a:ea typeface="楷体" panose="02010609060101010101" pitchFamily="49" charset="-122"/>
            </a:endParaRPr>
          </a:p>
        </p:txBody>
      </p:sp>
      <p:sp>
        <p:nvSpPr>
          <p:cNvPr id="17" name="文本框 11"/>
          <p:cNvSpPr txBox="1"/>
          <p:nvPr/>
        </p:nvSpPr>
        <p:spPr>
          <a:xfrm>
            <a:off x="1282707" y="488657"/>
            <a:ext cx="4266813" cy="491490"/>
          </a:xfrm>
          <a:prstGeom prst="rect">
            <a:avLst/>
          </a:prstGeom>
          <a:noFill/>
        </p:spPr>
        <p:txBody>
          <a:bodyPr wrap="square" rtlCol="0">
            <a:spAutoFit/>
          </a:bodyPr>
          <a:lstStyle/>
          <a:p>
            <a:r>
              <a:rPr lang="zh-CN" altLang="en-US" sz="2600" b="1" dirty="0">
                <a:latin typeface="宋体" panose="02010600030101010101" pitchFamily="2" charset="-122"/>
                <a:ea typeface="宋体" panose="02010600030101010101" pitchFamily="2" charset="-122"/>
              </a:rPr>
              <a:t>词语积累（</a:t>
            </a:r>
            <a:r>
              <a:rPr lang="en-US" altLang="zh-CN" sz="2600" b="1" dirty="0">
                <a:latin typeface="宋体" panose="02010600030101010101" pitchFamily="2" charset="-122"/>
                <a:ea typeface="宋体" panose="02010600030101010101" pitchFamily="2" charset="-122"/>
              </a:rPr>
              <a:t>ABAB</a:t>
            </a:r>
            <a:r>
              <a:rPr lang="zh-CN" altLang="en-US" sz="2600" b="1" dirty="0">
                <a:solidFill>
                  <a:srgbClr val="C00000"/>
                </a:solidFill>
                <a:latin typeface="宋体" panose="02010600030101010101" pitchFamily="2" charset="-122"/>
                <a:ea typeface="宋体" panose="02010600030101010101" pitchFamily="2" charset="-122"/>
              </a:rPr>
              <a:t>的词语</a:t>
            </a:r>
            <a:r>
              <a:rPr lang="zh-CN" altLang="en-US" sz="2600" b="1" dirty="0">
                <a:latin typeface="宋体" panose="02010600030101010101" pitchFamily="2" charset="-122"/>
                <a:ea typeface="宋体" panose="02010600030101010101" pitchFamily="2" charset="-122"/>
              </a:rPr>
              <a:t>）</a:t>
            </a:r>
            <a:endParaRPr lang="zh-CN" altLang="en-US" sz="2600" b="1" dirty="0">
              <a:latin typeface="宋体" panose="02010600030101010101" pitchFamily="2" charset="-122"/>
              <a:ea typeface="宋体" panose="02010600030101010101" pitchFamily="2" charset="-122"/>
            </a:endParaRPr>
          </a:p>
        </p:txBody>
      </p:sp>
      <p:pic>
        <p:nvPicPr>
          <p:cNvPr id="18" name="图片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3198" y="465178"/>
            <a:ext cx="447979" cy="5394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214245" y="1457960"/>
            <a:ext cx="5929828" cy="1772793"/>
          </a:xfrm>
          <a:prstGeom prst="rect">
            <a:avLst/>
          </a:prstGeom>
          <a:noFill/>
        </p:spPr>
        <p:txBody>
          <a:bodyPr wrap="none" rtlCol="0" anchor="t">
            <a:spAutoFit/>
          </a:bodyPr>
          <a:lstStyle/>
          <a:p>
            <a:pPr algn="l">
              <a:lnSpc>
                <a:spcPct val="130000"/>
              </a:lnSpc>
            </a:pPr>
            <a:r>
              <a:rPr lang="zh-CN" altLang="en-US" sz="2800" dirty="0" smtClean="0">
                <a:latin typeface="黑体" panose="02010609060101010101" pitchFamily="49" charset="-122"/>
                <a:ea typeface="黑体" panose="02010609060101010101" pitchFamily="49" charset="-122"/>
                <a:sym typeface="+mn-ea"/>
              </a:rPr>
              <a:t>分角色朗读剩下的自然段，想一想：</a:t>
            </a:r>
            <a:endParaRPr lang="zh-CN" altLang="en-US" sz="2800" dirty="0" smtClean="0">
              <a:latin typeface="黑体" panose="02010609060101010101" pitchFamily="49" charset="-122"/>
              <a:ea typeface="黑体" panose="02010609060101010101" pitchFamily="49" charset="-122"/>
              <a:sym typeface="+mn-ea"/>
            </a:endParaRPr>
          </a:p>
          <a:p>
            <a:pPr algn="l">
              <a:lnSpc>
                <a:spcPct val="130000"/>
              </a:lnSpc>
            </a:pPr>
            <a:r>
              <a:rPr lang="zh-CN" altLang="en-US" sz="2800" b="1" dirty="0" smtClean="0">
                <a:latin typeface="黑体" panose="02010609060101010101" pitchFamily="49" charset="-122"/>
                <a:ea typeface="黑体" panose="02010609060101010101" pitchFamily="49" charset="-122"/>
                <a:cs typeface="黑体" panose="02010609060101010101" pitchFamily="49" charset="-122"/>
                <a:sym typeface="+mn-ea"/>
              </a:rPr>
              <a:t>第四天急性子顾客有什么要求？</a:t>
            </a:r>
            <a:endParaRPr lang="zh-CN" altLang="en-US" sz="2800" b="1" dirty="0" smtClean="0">
              <a:latin typeface="黑体" panose="02010609060101010101" pitchFamily="49" charset="-122"/>
              <a:ea typeface="黑体" panose="02010609060101010101" pitchFamily="49" charset="-122"/>
              <a:cs typeface="黑体" panose="02010609060101010101" pitchFamily="49" charset="-122"/>
              <a:sym typeface="+mn-ea"/>
            </a:endParaRPr>
          </a:p>
          <a:p>
            <a:pPr algn="l">
              <a:lnSpc>
                <a:spcPct val="130000"/>
              </a:lnSpc>
            </a:pPr>
            <a:r>
              <a:rPr lang="zh-CN" altLang="en-US" sz="2800" b="1" dirty="0" smtClean="0">
                <a:latin typeface="黑体" panose="02010609060101010101" pitchFamily="49" charset="-122"/>
                <a:ea typeface="黑体" panose="02010609060101010101" pitchFamily="49" charset="-122"/>
                <a:cs typeface="黑体" panose="02010609060101010101" pitchFamily="49" charset="-122"/>
                <a:sym typeface="+mn-ea"/>
              </a:rPr>
              <a:t>慢性子裁缝是怎样表现的？  </a:t>
            </a:r>
            <a:endParaRPr lang="zh-CN" altLang="en-US" sz="2800" b="1" dirty="0" smtClean="0">
              <a:latin typeface="黑体" panose="02010609060101010101" pitchFamily="49" charset="-122"/>
              <a:ea typeface="黑体" panose="02010609060101010101" pitchFamily="49" charset="-122"/>
              <a:cs typeface="黑体" panose="02010609060101010101" pitchFamily="49" charset="-122"/>
              <a:sym typeface="+mn-ea"/>
            </a:endParaRPr>
          </a:p>
        </p:txBody>
      </p:sp>
      <p:pic>
        <p:nvPicPr>
          <p:cNvPr id="13" name="图片 1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83847" y="1227026"/>
            <a:ext cx="1557668" cy="2232248"/>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标注 5"/>
          <p:cNvSpPr/>
          <p:nvPr/>
        </p:nvSpPr>
        <p:spPr>
          <a:xfrm>
            <a:off x="4874260" y="3389630"/>
            <a:ext cx="2762250" cy="1440180"/>
          </a:xfrm>
          <a:prstGeom prst="wedgeRectCallout">
            <a:avLst>
              <a:gd name="adj1" fmla="val 56848"/>
              <a:gd name="adj2" fmla="val -50554"/>
            </a:avLst>
          </a:prstGeom>
        </p:spPr>
        <p:style>
          <a:lnRef idx="2">
            <a:schemeClr val="accent1"/>
          </a:lnRef>
          <a:fillRef idx="1">
            <a:schemeClr val="lt1"/>
          </a:fillRef>
          <a:effectRef idx="0">
            <a:schemeClr val="accent1"/>
          </a:effectRef>
          <a:fontRef idx="minor">
            <a:schemeClr val="dk1"/>
          </a:fontRef>
        </p:style>
        <p:txBody>
          <a:bodyPr rtlCol="0" anchor="ctr"/>
          <a:lstStyle/>
          <a:p>
            <a:pPr algn="l"/>
            <a:r>
              <a:rPr lang="en-US" altLang="zh-CN" sz="2400">
                <a:solidFill>
                  <a:schemeClr val="accent1"/>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cs typeface="楷体" panose="02010609060101010101" pitchFamily="49" charset="-122"/>
                <a:sym typeface="+mn-ea"/>
              </a:rPr>
              <a:t>   </a:t>
            </a:r>
            <a:r>
              <a:rPr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接上去的袖子多难看呀。</a:t>
            </a:r>
            <a:endParaRPr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pic>
        <p:nvPicPr>
          <p:cNvPr id="3" name="图片 2"/>
          <p:cNvPicPr>
            <a:picLocks noChangeAspect="1"/>
          </p:cNvPicPr>
          <p:nvPr/>
        </p:nvPicPr>
        <p:blipFill>
          <a:blip r:embed="rId1"/>
          <a:srcRect l="7412" t="3591" r="3864" b="-3591"/>
          <a:stretch>
            <a:fillRect/>
          </a:stretch>
        </p:blipFill>
        <p:spPr>
          <a:xfrm>
            <a:off x="6714490" y="1852930"/>
            <a:ext cx="2337435" cy="1789430"/>
          </a:xfrm>
          <a:prstGeom prst="ellipse">
            <a:avLst/>
          </a:prstGeom>
          <a:effectLst>
            <a:softEdge rad="215900"/>
          </a:effectLst>
        </p:spPr>
      </p:pic>
      <p:pic>
        <p:nvPicPr>
          <p:cNvPr id="4" name="图片 3"/>
          <p:cNvPicPr>
            <a:picLocks noChangeAspect="1"/>
          </p:cNvPicPr>
          <p:nvPr/>
        </p:nvPicPr>
        <p:blipFill>
          <a:blip r:embed="rId2"/>
          <a:srcRect l="3559" t="9581" r="5992" b="38757"/>
          <a:stretch>
            <a:fillRect/>
          </a:stretch>
        </p:blipFill>
        <p:spPr>
          <a:xfrm flipH="1">
            <a:off x="57150" y="1433195"/>
            <a:ext cx="1845310" cy="1557020"/>
          </a:xfrm>
          <a:prstGeom prst="rect">
            <a:avLst/>
          </a:prstGeom>
          <a:effectLst>
            <a:softEdge rad="12700"/>
          </a:effectLst>
        </p:spPr>
      </p:pic>
      <p:sp>
        <p:nvSpPr>
          <p:cNvPr id="7" name="矩形标注 6"/>
          <p:cNvSpPr/>
          <p:nvPr/>
        </p:nvSpPr>
        <p:spPr>
          <a:xfrm>
            <a:off x="1660525" y="483235"/>
            <a:ext cx="2952750" cy="2709545"/>
          </a:xfrm>
          <a:prstGeom prst="wedgeRectCallout">
            <a:avLst>
              <a:gd name="adj1" fmla="val -59462"/>
              <a:gd name="adj2" fmla="val 10417"/>
            </a:avLst>
          </a:prstGeom>
        </p:spPr>
        <p:style>
          <a:lnRef idx="2">
            <a:schemeClr val="dk1"/>
          </a:lnRef>
          <a:fillRef idx="1">
            <a:schemeClr val="lt1"/>
          </a:fillRef>
          <a:effectRef idx="0">
            <a:schemeClr val="dk1"/>
          </a:effectRef>
          <a:fontRef idx="minor">
            <a:schemeClr val="dk1"/>
          </a:fontRef>
        </p:style>
        <p:txBody>
          <a:bodyPr rtlCol="0" anchor="ctr"/>
          <a:lstStyle/>
          <a:p>
            <a:pPr algn="l"/>
            <a:r>
              <a:rPr lang="en-US" altLang="zh-CN"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对不起，麻烦您再给我改成春装吧。袖子嘛，把上次剪下来的再接上去就是啦。</a:t>
            </a:r>
            <a:endPar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8" name="矩形标注 7"/>
          <p:cNvSpPr/>
          <p:nvPr/>
        </p:nvSpPr>
        <p:spPr>
          <a:xfrm>
            <a:off x="5152390" y="483235"/>
            <a:ext cx="2205990" cy="1256665"/>
          </a:xfrm>
          <a:prstGeom prst="wedgeRectCallout">
            <a:avLst>
              <a:gd name="adj1" fmla="val 50863"/>
              <a:gd name="adj2" fmla="val 85169"/>
            </a:avLst>
          </a:prstGeom>
        </p:spPr>
        <p:style>
          <a:lnRef idx="2">
            <a:schemeClr val="accent1"/>
          </a:lnRef>
          <a:fillRef idx="1">
            <a:schemeClr val="lt1"/>
          </a:fillRef>
          <a:effectRef idx="0">
            <a:schemeClr val="accent1"/>
          </a:effectRef>
          <a:fontRef idx="minor">
            <a:schemeClr val="dk1"/>
          </a:fontRef>
        </p:style>
        <p:txBody>
          <a:bodyPr rtlCol="0" anchor="ctr"/>
          <a:lstStyle/>
          <a:p>
            <a:pPr algn="l"/>
            <a:r>
              <a:rPr lang="en-US" altLang="zh-CN"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r>
              <a:rPr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怎么，您那件短袖衬衫还能改成什么？</a:t>
            </a:r>
            <a:endParaRPr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19" name=" 219"/>
          <p:cNvSpPr/>
          <p:nvPr/>
        </p:nvSpPr>
        <p:spPr>
          <a:xfrm flipV="1">
            <a:off x="2719070" y="1765300"/>
            <a:ext cx="1179830" cy="7620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59" name="Freeform 9"/>
          <p:cNvSpPr/>
          <p:nvPr/>
        </p:nvSpPr>
        <p:spPr bwMode="gray">
          <a:xfrm rot="20169878">
            <a:off x="2232660" y="2780030"/>
            <a:ext cx="880745" cy="579120"/>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a:noFill/>
          </a:ln>
          <a:extLst>
            <a:ext uri="{91240B29-F687-4F45-9708-019B960494DF}">
              <a14:hiddenLine xmlns:a14="http://schemas.microsoft.com/office/drawing/2010/main" w="0">
                <a:solidFill>
                  <a:srgbClr val="00A06C"/>
                </a:solidFill>
                <a:prstDash val="solid"/>
                <a:round/>
              </a14:hiddenLine>
            </a:ext>
          </a:extLst>
        </p:spPr>
        <p:txBody>
          <a:bodyPr/>
          <a:lstStyle/>
          <a:p>
            <a:endParaRPr lang="zh-CN" altLang="en-US">
              <a:ea typeface="黑体" panose="02010609060101010101" pitchFamily="49" charset="-122"/>
            </a:endParaRPr>
          </a:p>
        </p:txBody>
      </p:sp>
      <p:grpSp>
        <p:nvGrpSpPr>
          <p:cNvPr id="9" name="组合 8"/>
          <p:cNvGrpSpPr/>
          <p:nvPr/>
        </p:nvGrpSpPr>
        <p:grpSpPr>
          <a:xfrm>
            <a:off x="158750" y="3433445"/>
            <a:ext cx="3830320" cy="549275"/>
            <a:chOff x="8100392" y="1962696"/>
            <a:chExt cx="1834318" cy="549508"/>
          </a:xfrm>
        </p:grpSpPr>
        <p:sp>
          <p:nvSpPr>
            <p:cNvPr id="77" name="云形 76"/>
            <p:cNvSpPr/>
            <p:nvPr/>
          </p:nvSpPr>
          <p:spPr>
            <a:xfrm>
              <a:off x="8100392" y="1962696"/>
              <a:ext cx="1043608" cy="549508"/>
            </a:xfrm>
            <a:prstGeom prst="cloud">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黑体" panose="02010609060101010101" pitchFamily="49" charset="-122"/>
              </a:endParaRPr>
            </a:p>
          </p:txBody>
        </p:sp>
        <p:sp>
          <p:nvSpPr>
            <p:cNvPr id="76" name="TextBox 75"/>
            <p:cNvSpPr txBox="1"/>
            <p:nvPr/>
          </p:nvSpPr>
          <p:spPr>
            <a:xfrm>
              <a:off x="8221480" y="1995686"/>
              <a:ext cx="1713230" cy="460570"/>
            </a:xfrm>
            <a:prstGeom prst="rect">
              <a:avLst/>
            </a:prstGeom>
            <a:noFill/>
          </p:spPr>
          <p:txBody>
            <a:bodyPr wrap="square" rtlCol="0">
              <a:spAutoFit/>
            </a:bodyPr>
            <a:lstStyle/>
            <a:p>
              <a:r>
                <a:rPr lang="zh-CN" altLang="en-US" sz="2400" b="1" dirty="0" smtClean="0">
                  <a:solidFill>
                    <a:srgbClr val="FF0000"/>
                  </a:solidFill>
                  <a:latin typeface="黑体" panose="02010609060101010101" pitchFamily="49" charset="-122"/>
                  <a:ea typeface="黑体" panose="02010609060101010101" pitchFamily="49" charset="-122"/>
                </a:rPr>
                <a:t>顾客的要求</a:t>
              </a:r>
              <a:endParaRPr lang="zh-CN" altLang="en-US" sz="2400" b="1" dirty="0">
                <a:solidFill>
                  <a:srgbClr val="FF0000"/>
                </a:solidFill>
                <a:latin typeface="黑体" panose="02010609060101010101" pitchFamily="49" charset="-122"/>
                <a:ea typeface="黑体" panose="02010609060101010101" pitchFamily="49" charset="-122"/>
              </a:endParaRPr>
            </a:p>
          </p:txBody>
        </p:sp>
      </p:grpSp>
      <p:sp>
        <p:nvSpPr>
          <p:cNvPr id="11" name=" 219"/>
          <p:cNvSpPr/>
          <p:nvPr/>
        </p:nvSpPr>
        <p:spPr>
          <a:xfrm flipV="1">
            <a:off x="1801495" y="2137410"/>
            <a:ext cx="616585" cy="8763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14" name="Freeform 9"/>
          <p:cNvSpPr/>
          <p:nvPr/>
        </p:nvSpPr>
        <p:spPr bwMode="gray">
          <a:xfrm rot="20229878" flipV="1">
            <a:off x="4512945" y="3641725"/>
            <a:ext cx="429260" cy="70929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a:noFill/>
          </a:ln>
          <a:extLst>
            <a:ext uri="{91240B29-F687-4F45-9708-019B960494DF}">
              <a14:hiddenLine xmlns:a14="http://schemas.microsoft.com/office/drawing/2010/main" w="0">
                <a:solidFill>
                  <a:srgbClr val="00A06C"/>
                </a:solidFill>
                <a:prstDash val="solid"/>
                <a:round/>
              </a14:hiddenLine>
            </a:ext>
          </a:extLst>
        </p:spPr>
        <p:txBody>
          <a:bodyPr/>
          <a:lstStyle/>
          <a:p>
            <a:endParaRPr lang="zh-CN" altLang="en-US">
              <a:ea typeface="黑体" panose="02010609060101010101" pitchFamily="49" charset="-122"/>
            </a:endParaRPr>
          </a:p>
        </p:txBody>
      </p:sp>
      <p:grpSp>
        <p:nvGrpSpPr>
          <p:cNvPr id="15" name="组合 14"/>
          <p:cNvGrpSpPr/>
          <p:nvPr/>
        </p:nvGrpSpPr>
        <p:grpSpPr>
          <a:xfrm>
            <a:off x="2719071" y="3642316"/>
            <a:ext cx="3125469" cy="549319"/>
            <a:chOff x="8119204" y="1995686"/>
            <a:chExt cx="1815506" cy="549552"/>
          </a:xfrm>
        </p:grpSpPr>
        <p:sp>
          <p:nvSpPr>
            <p:cNvPr id="16" name="云形 15"/>
            <p:cNvSpPr/>
            <p:nvPr/>
          </p:nvSpPr>
          <p:spPr>
            <a:xfrm>
              <a:off x="8119204" y="1995730"/>
              <a:ext cx="1043608" cy="549508"/>
            </a:xfrm>
            <a:prstGeom prst="cloud">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黑体" panose="02010609060101010101" pitchFamily="49" charset="-122"/>
              </a:endParaRPr>
            </a:p>
          </p:txBody>
        </p:sp>
        <p:sp>
          <p:nvSpPr>
            <p:cNvPr id="17" name="TextBox 75"/>
            <p:cNvSpPr txBox="1"/>
            <p:nvPr/>
          </p:nvSpPr>
          <p:spPr>
            <a:xfrm>
              <a:off x="8221480" y="1995686"/>
              <a:ext cx="1713230" cy="460570"/>
            </a:xfrm>
            <a:prstGeom prst="rect">
              <a:avLst/>
            </a:prstGeom>
            <a:noFill/>
          </p:spPr>
          <p:txBody>
            <a:bodyPr wrap="square" rtlCol="0">
              <a:spAutoFit/>
            </a:bodyPr>
            <a:lstStyle/>
            <a:p>
              <a:r>
                <a:rPr lang="zh-CN" altLang="en-US" sz="2400" b="1" dirty="0" smtClean="0">
                  <a:solidFill>
                    <a:srgbClr val="FF0000"/>
                  </a:solidFill>
                  <a:latin typeface="黑体" panose="02010609060101010101" pitchFamily="49" charset="-122"/>
                  <a:ea typeface="黑体" panose="02010609060101010101" pitchFamily="49" charset="-122"/>
                </a:rPr>
                <a:t>裁缝表现</a:t>
              </a:r>
              <a:endParaRPr lang="zh-CN" altLang="en-US" sz="2400" b="1" dirty="0">
                <a:solidFill>
                  <a:srgbClr val="FF0000"/>
                </a:solidFill>
                <a:latin typeface="黑体" panose="02010609060101010101" pitchFamily="49" charset="-122"/>
                <a:ea typeface="黑体" panose="02010609060101010101" pitchFamily="49" charset="-122"/>
              </a:endParaRPr>
            </a:p>
          </p:txBody>
        </p:sp>
      </p:grpSp>
      <p:sp>
        <p:nvSpPr>
          <p:cNvPr id="5" name=" 219"/>
          <p:cNvSpPr/>
          <p:nvPr/>
        </p:nvSpPr>
        <p:spPr>
          <a:xfrm flipV="1">
            <a:off x="2719070" y="2550160"/>
            <a:ext cx="835025" cy="7683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20" name=" 219"/>
          <p:cNvSpPr/>
          <p:nvPr/>
        </p:nvSpPr>
        <p:spPr>
          <a:xfrm flipV="1">
            <a:off x="5409565" y="4071620"/>
            <a:ext cx="1948815" cy="762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23" name=" 219"/>
          <p:cNvSpPr/>
          <p:nvPr/>
        </p:nvSpPr>
        <p:spPr>
          <a:xfrm flipV="1">
            <a:off x="4982210" y="4406900"/>
            <a:ext cx="1363980" cy="762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ppt_x</p:attrName>
                                        </p:attrNameLst>
                                      </p:cBhvr>
                                      <p:tavLst>
                                        <p:tav tm="0">
                                          <p:val>
                                            <p:strVal val="#ppt_x+#ppt_w*1.125000"/>
                                          </p:val>
                                        </p:tav>
                                        <p:tav tm="100000">
                                          <p:val>
                                            <p:strVal val="#ppt_x"/>
                                          </p:val>
                                        </p:tav>
                                      </p:tavLst>
                                    </p:anim>
                                    <p:animEffect transition="in" filter="wipe(left)">
                                      <p:cBhvr>
                                        <p:cTn id="8" dur="500"/>
                                        <p:tgtEl>
                                          <p:spTgt spid="8"/>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ppt_x</p:attrName>
                                        </p:attrNameLst>
                                      </p:cBhvr>
                                      <p:tavLst>
                                        <p:tav tm="0">
                                          <p:val>
                                            <p:strVal val="#ppt_x-#ppt_w*1.125000"/>
                                          </p:val>
                                        </p:tav>
                                        <p:tav tm="100000">
                                          <p:val>
                                            <p:strVal val="#ppt_x"/>
                                          </p:val>
                                        </p:tav>
                                      </p:tavLst>
                                    </p:anim>
                                    <p:animEffect transition="in" filter="wipe(right)">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2"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p:tgtEl>
                                          <p:spTgt spid="6"/>
                                        </p:tgtEl>
                                        <p:attrNameLst>
                                          <p:attrName>ppt_x</p:attrName>
                                        </p:attrNameLst>
                                      </p:cBhvr>
                                      <p:tavLst>
                                        <p:tav tm="0">
                                          <p:val>
                                            <p:strVal val="#ppt_x+#ppt_w*1.125000"/>
                                          </p:val>
                                        </p:tav>
                                        <p:tav tm="100000">
                                          <p:val>
                                            <p:strVal val="#ppt_x"/>
                                          </p:val>
                                        </p:tav>
                                      </p:tavLst>
                                    </p:anim>
                                    <p:animEffect transition="in" filter="wipe(left)">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219"/>
                                        </p:tgtEl>
                                        <p:attrNameLst>
                                          <p:attrName>style.visibility</p:attrName>
                                        </p:attrNameLst>
                                      </p:cBhvr>
                                      <p:to>
                                        <p:strVal val="visible"/>
                                      </p:to>
                                    </p:set>
                                    <p:animEffect transition="in" filter="blinds(horizontal)">
                                      <p:cBhvr>
                                        <p:cTn id="25" dur="500"/>
                                        <p:tgtEl>
                                          <p:spTgt spid="219"/>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blinds(horizontal)">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blinds(horizontal)">
                                      <p:cBhvr>
                                        <p:cTn id="35" dur="5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grpId="0" nodeType="click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wipe(up)">
                                      <p:cBhvr>
                                        <p:cTn id="40" dur="500"/>
                                        <p:tgtEl>
                                          <p:spTgt spid="59"/>
                                        </p:tgtEl>
                                      </p:cBhvr>
                                    </p:animEffect>
                                  </p:childTnLst>
                                </p:cTn>
                              </p:par>
                            </p:childTnLst>
                          </p:cTn>
                        </p:par>
                        <p:par>
                          <p:cTn id="41" fill="hold">
                            <p:stCondLst>
                              <p:cond delay="500"/>
                            </p:stCondLst>
                            <p:childTnLst>
                              <p:par>
                                <p:cTn id="42" presetID="53" presetClass="entr" presetSubtype="16"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500" fill="hold"/>
                                        <p:tgtEl>
                                          <p:spTgt spid="9"/>
                                        </p:tgtEl>
                                        <p:attrNameLst>
                                          <p:attrName>ppt_w</p:attrName>
                                        </p:attrNameLst>
                                      </p:cBhvr>
                                      <p:tavLst>
                                        <p:tav tm="0">
                                          <p:val>
                                            <p:fltVal val="0"/>
                                          </p:val>
                                        </p:tav>
                                        <p:tav tm="100000">
                                          <p:val>
                                            <p:strVal val="#ppt_w"/>
                                          </p:val>
                                        </p:tav>
                                      </p:tavLst>
                                    </p:anim>
                                    <p:anim calcmode="lin" valueType="num">
                                      <p:cBhvr>
                                        <p:cTn id="45" dur="500" fill="hold"/>
                                        <p:tgtEl>
                                          <p:spTgt spid="9"/>
                                        </p:tgtEl>
                                        <p:attrNameLst>
                                          <p:attrName>ppt_h</p:attrName>
                                        </p:attrNameLst>
                                      </p:cBhvr>
                                      <p:tavLst>
                                        <p:tav tm="0">
                                          <p:val>
                                            <p:fltVal val="0"/>
                                          </p:val>
                                        </p:tav>
                                        <p:tav tm="100000">
                                          <p:val>
                                            <p:strVal val="#ppt_h"/>
                                          </p:val>
                                        </p:tav>
                                      </p:tavLst>
                                    </p:anim>
                                    <p:animEffect transition="in" filter="fade">
                                      <p:cBhvr>
                                        <p:cTn id="46" dur="500"/>
                                        <p:tgtEl>
                                          <p:spTgt spid="9"/>
                                        </p:tgtEl>
                                      </p:cBhvr>
                                    </p:animEffect>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blinds(horizontal)">
                                      <p:cBhvr>
                                        <p:cTn id="51" dur="500"/>
                                        <p:tgtEl>
                                          <p:spTgt spid="20"/>
                                        </p:tgtEl>
                                      </p:cBhvr>
                                    </p:animEffect>
                                  </p:childTnLst>
                                </p:cTn>
                              </p:par>
                            </p:childTnLst>
                          </p:cTn>
                        </p:par>
                      </p:childTnLst>
                    </p:cTn>
                  </p:par>
                  <p:par>
                    <p:cTn id="52" fill="hold">
                      <p:stCondLst>
                        <p:cond delay="indefinite"/>
                      </p:stCondLst>
                      <p:childTnLst>
                        <p:par>
                          <p:cTn id="53" fill="hold">
                            <p:stCondLst>
                              <p:cond delay="0"/>
                            </p:stCondLst>
                            <p:childTnLst>
                              <p:par>
                                <p:cTn id="54" presetID="3" presetClass="entr" presetSubtype="10" fill="hold" grpId="0" nodeType="click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blinds(horizontal)">
                                      <p:cBhvr>
                                        <p:cTn id="56" dur="500"/>
                                        <p:tgtEl>
                                          <p:spTgt spid="23"/>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1" fill="hold" grpId="0" nodeType="click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wipe(up)">
                                      <p:cBhvr>
                                        <p:cTn id="61" dur="500"/>
                                        <p:tgtEl>
                                          <p:spTgt spid="14"/>
                                        </p:tgtEl>
                                      </p:cBhvr>
                                    </p:animEffect>
                                  </p:childTnLst>
                                </p:cTn>
                              </p:par>
                            </p:childTnLst>
                          </p:cTn>
                        </p:par>
                        <p:par>
                          <p:cTn id="62" fill="hold">
                            <p:stCondLst>
                              <p:cond delay="500"/>
                            </p:stCondLst>
                            <p:childTnLst>
                              <p:par>
                                <p:cTn id="63" presetID="53" presetClass="entr" presetSubtype="16" fill="hold" nodeType="after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p:cTn id="65" dur="500" fill="hold"/>
                                        <p:tgtEl>
                                          <p:spTgt spid="15"/>
                                        </p:tgtEl>
                                        <p:attrNameLst>
                                          <p:attrName>ppt_w</p:attrName>
                                        </p:attrNameLst>
                                      </p:cBhvr>
                                      <p:tavLst>
                                        <p:tav tm="0">
                                          <p:val>
                                            <p:fltVal val="0"/>
                                          </p:val>
                                        </p:tav>
                                        <p:tav tm="100000">
                                          <p:val>
                                            <p:strVal val="#ppt_w"/>
                                          </p:val>
                                        </p:tav>
                                      </p:tavLst>
                                    </p:anim>
                                    <p:anim calcmode="lin" valueType="num">
                                      <p:cBhvr>
                                        <p:cTn id="66" dur="500" fill="hold"/>
                                        <p:tgtEl>
                                          <p:spTgt spid="15"/>
                                        </p:tgtEl>
                                        <p:attrNameLst>
                                          <p:attrName>ppt_h</p:attrName>
                                        </p:attrNameLst>
                                      </p:cBhvr>
                                      <p:tavLst>
                                        <p:tav tm="0">
                                          <p:val>
                                            <p:fltVal val="0"/>
                                          </p:val>
                                        </p:tav>
                                        <p:tav tm="100000">
                                          <p:val>
                                            <p:strVal val="#ppt_h"/>
                                          </p:val>
                                        </p:tav>
                                      </p:tavLst>
                                    </p:anim>
                                    <p:animEffect transition="in" filter="fade">
                                      <p:cBhvr>
                                        <p:cTn id="6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219" grpId="0" bldLvl="0" animBg="1"/>
      <p:bldP spid="59" grpId="0" bldLvl="0" animBg="1"/>
      <p:bldP spid="11" grpId="0" bldLvl="0" animBg="1"/>
      <p:bldP spid="14" grpId="0" bldLvl="0" animBg="1"/>
      <p:bldP spid="5" grpId="0" bldLvl="0" animBg="1"/>
      <p:bldP spid="20" grpId="0" bldLvl="0" animBg="1"/>
      <p:bldP spid="23" grpId="0" bldLvl="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189355" y="1388745"/>
            <a:ext cx="7501890" cy="730885"/>
          </a:xfrm>
          <a:prstGeom prst="rect">
            <a:avLst/>
          </a:prstGeom>
          <a:noFill/>
        </p:spPr>
        <p:txBody>
          <a:bodyPr wrap="none" rtlCol="0" anchor="t">
            <a:spAutoFit/>
            <a:scene3d>
              <a:camera prst="orthographicFront"/>
              <a:lightRig rig="threePt" dir="t"/>
            </a:scene3d>
          </a:bodyPr>
          <a:lstStyle/>
          <a:p>
            <a:pPr algn="l">
              <a:lnSpc>
                <a:spcPct val="130000"/>
              </a:lnSpc>
            </a:pPr>
            <a:r>
              <a:rPr lang="zh-CN" altLang="en-US" sz="3200" dirty="0" smtClean="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想一想</a:t>
            </a:r>
            <a:r>
              <a:rPr lang="zh-CN" altLang="en-US" sz="3200" dirty="0" smtClean="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sym typeface="+mn-ea"/>
              </a:rPr>
              <a:t>：为什么顾客会惊讶、恼怒呢？</a:t>
            </a:r>
            <a:r>
              <a:rPr lang="zh-CN" altLang="en-US" sz="3200" b="1" dirty="0" smtClean="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sym typeface="+mn-ea"/>
              </a:rPr>
              <a:t>  </a:t>
            </a:r>
            <a:endParaRPr lang="zh-CN" altLang="en-US" sz="3200" b="1" dirty="0" smtClean="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标注 5"/>
          <p:cNvSpPr/>
          <p:nvPr/>
        </p:nvSpPr>
        <p:spPr>
          <a:xfrm>
            <a:off x="4836795" y="1641475"/>
            <a:ext cx="3548380" cy="1266190"/>
          </a:xfrm>
          <a:prstGeom prst="wedgeRectCallout">
            <a:avLst>
              <a:gd name="adj1" fmla="val 54778"/>
              <a:gd name="adj2" fmla="val 37412"/>
            </a:avLst>
          </a:prstGeom>
        </p:spPr>
        <p:style>
          <a:lnRef idx="2">
            <a:schemeClr val="accent1"/>
          </a:lnRef>
          <a:fillRef idx="1">
            <a:schemeClr val="lt1"/>
          </a:fillRef>
          <a:effectRef idx="0">
            <a:schemeClr val="accent1"/>
          </a:effectRef>
          <a:fontRef idx="minor">
            <a:schemeClr val="dk1"/>
          </a:fontRef>
        </p:style>
        <p:txBody>
          <a:bodyPr rtlCol="0" anchor="ctr"/>
          <a:lstStyle/>
          <a:p>
            <a:pPr algn="l"/>
            <a:r>
              <a:rPr lang="en-US" altLang="zh-CN" sz="2400">
                <a:solidFill>
                  <a:schemeClr val="accent1"/>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cs typeface="楷体" panose="02010609060101010101" pitchFamily="49" charset="-122"/>
                <a:sym typeface="+mn-ea"/>
              </a:rPr>
              <a:t>  </a:t>
            </a:r>
            <a:r>
              <a:rPr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您放心，凭我的手艺，不用接袖子也能给您做出一件最漂亮的春装。</a:t>
            </a:r>
            <a:endParaRPr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pic>
        <p:nvPicPr>
          <p:cNvPr id="3" name="图片 2"/>
          <p:cNvPicPr>
            <a:picLocks noChangeAspect="1"/>
          </p:cNvPicPr>
          <p:nvPr/>
        </p:nvPicPr>
        <p:blipFill>
          <a:blip r:embed="rId1"/>
          <a:srcRect l="7412" t="3591" r="3864" b="-3591"/>
          <a:stretch>
            <a:fillRect/>
          </a:stretch>
        </p:blipFill>
        <p:spPr>
          <a:xfrm>
            <a:off x="7080885" y="3407410"/>
            <a:ext cx="2337435" cy="1789430"/>
          </a:xfrm>
          <a:prstGeom prst="ellipse">
            <a:avLst/>
          </a:prstGeom>
          <a:effectLst>
            <a:softEdge rad="215900"/>
          </a:effectLst>
        </p:spPr>
      </p:pic>
      <p:pic>
        <p:nvPicPr>
          <p:cNvPr id="4" name="图片 3"/>
          <p:cNvPicPr>
            <a:picLocks noChangeAspect="1"/>
          </p:cNvPicPr>
          <p:nvPr/>
        </p:nvPicPr>
        <p:blipFill>
          <a:blip r:embed="rId2"/>
          <a:srcRect l="3559" t="9581" r="5992" b="38757"/>
          <a:stretch>
            <a:fillRect/>
          </a:stretch>
        </p:blipFill>
        <p:spPr>
          <a:xfrm flipH="1">
            <a:off x="-12065" y="457200"/>
            <a:ext cx="1845310" cy="1557020"/>
          </a:xfrm>
          <a:prstGeom prst="rect">
            <a:avLst/>
          </a:prstGeom>
          <a:effectLst>
            <a:softEdge rad="12700"/>
          </a:effectLst>
        </p:spPr>
      </p:pic>
      <p:sp>
        <p:nvSpPr>
          <p:cNvPr id="7" name="矩形标注 6"/>
          <p:cNvSpPr/>
          <p:nvPr/>
        </p:nvSpPr>
        <p:spPr>
          <a:xfrm>
            <a:off x="1567815" y="457200"/>
            <a:ext cx="2875915" cy="1776095"/>
          </a:xfrm>
          <a:prstGeom prst="wedgeRectCallout">
            <a:avLst>
              <a:gd name="adj1" fmla="val -59462"/>
              <a:gd name="adj2" fmla="val 10417"/>
            </a:avLst>
          </a:prstGeom>
        </p:spPr>
        <p:style>
          <a:lnRef idx="2">
            <a:schemeClr val="dk1"/>
          </a:lnRef>
          <a:fillRef idx="1">
            <a:schemeClr val="lt1"/>
          </a:fillRef>
          <a:effectRef idx="0">
            <a:schemeClr val="dk1"/>
          </a:effectRef>
          <a:fontRef idx="minor">
            <a:schemeClr val="dk1"/>
          </a:fontRef>
        </p:style>
        <p:txBody>
          <a:bodyPr rtlCol="0" anchor="ctr"/>
          <a:lstStyle/>
          <a:p>
            <a:pPr algn="l"/>
            <a:r>
              <a:rPr lang="zh-CN" altLang="en-US" sz="2400">
                <a:solidFill>
                  <a:schemeClr val="accent1"/>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那您别管，只要能让我早些在春天穿上。您别忘了，我可是个急性子顾客呀。</a:t>
            </a:r>
            <a:endPar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8" name="矩形标注 7"/>
          <p:cNvSpPr/>
          <p:nvPr/>
        </p:nvSpPr>
        <p:spPr>
          <a:xfrm>
            <a:off x="4836795" y="175260"/>
            <a:ext cx="3846830" cy="1417955"/>
          </a:xfrm>
          <a:prstGeom prst="wedgeRectCallout">
            <a:avLst>
              <a:gd name="adj1" fmla="val 53251"/>
              <a:gd name="adj2" fmla="val 39565"/>
            </a:avLst>
          </a:prstGeom>
        </p:spPr>
        <p:style>
          <a:lnRef idx="2">
            <a:schemeClr val="accent1"/>
          </a:lnRef>
          <a:fillRef idx="1">
            <a:schemeClr val="lt1"/>
          </a:fillRef>
          <a:effectRef idx="0">
            <a:schemeClr val="accent1"/>
          </a:effectRef>
          <a:fontRef idx="minor">
            <a:schemeClr val="dk1"/>
          </a:fontRef>
        </p:style>
        <p:txBody>
          <a:bodyPr rtlCol="0" anchor="ctr"/>
          <a:lstStyle/>
          <a:p>
            <a:pPr algn="l"/>
            <a:r>
              <a:rPr lang="en-US" altLang="zh-CN"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r>
              <a:rPr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亲爱的顾客，我要对您负责。我不会让您穿上这样难看的衣裳，这也坏了我的名声呀。</a:t>
            </a:r>
            <a:endParaRPr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5" name="矩形标注 24"/>
          <p:cNvSpPr/>
          <p:nvPr/>
        </p:nvSpPr>
        <p:spPr>
          <a:xfrm>
            <a:off x="518160" y="2468880"/>
            <a:ext cx="4135120" cy="1091565"/>
          </a:xfrm>
          <a:prstGeom prst="wedgeRectCallout">
            <a:avLst>
              <a:gd name="adj1" fmla="val -40663"/>
              <a:gd name="adj2" fmla="val -89906"/>
            </a:avLst>
          </a:prstGeom>
        </p:spPr>
        <p:style>
          <a:lnRef idx="2">
            <a:schemeClr val="dk1"/>
          </a:lnRef>
          <a:fillRef idx="1">
            <a:schemeClr val="lt1"/>
          </a:fillRef>
          <a:effectRef idx="0">
            <a:schemeClr val="dk1"/>
          </a:effectRef>
          <a:fontRef idx="minor">
            <a:schemeClr val="dk1"/>
          </a:fontRef>
        </p:style>
        <p:txBody>
          <a:bodyPr rtlCol="0" anchor="ctr"/>
          <a:lstStyle/>
          <a:p>
            <a:pPr algn="l"/>
            <a:r>
              <a:rPr lang="en-US" altLang="zh-CN"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2400">
                <a:solidFill>
                  <a:schemeClr val="accent1"/>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“那真太谢谢啦———您真的不用接袖子？</a:t>
            </a:r>
            <a:endPar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6" name="矩形标注 25"/>
          <p:cNvSpPr/>
          <p:nvPr/>
        </p:nvSpPr>
        <p:spPr>
          <a:xfrm>
            <a:off x="4836795" y="3018790"/>
            <a:ext cx="3846830" cy="1092835"/>
          </a:xfrm>
          <a:prstGeom prst="wedgeRectCallout">
            <a:avLst>
              <a:gd name="adj1" fmla="val 54778"/>
              <a:gd name="adj2" fmla="val 37412"/>
            </a:avLst>
          </a:prstGeom>
        </p:spPr>
        <p:style>
          <a:lnRef idx="2">
            <a:schemeClr val="accent1"/>
          </a:lnRef>
          <a:fillRef idx="1">
            <a:schemeClr val="lt1"/>
          </a:fillRef>
          <a:effectRef idx="0">
            <a:schemeClr val="accent1"/>
          </a:effectRef>
          <a:fontRef idx="minor">
            <a:schemeClr val="dk1"/>
          </a:fontRef>
        </p:style>
        <p:txBody>
          <a:bodyPr rtlCol="0" anchor="ctr"/>
          <a:lstStyle/>
          <a:p>
            <a:pPr algn="l"/>
            <a:r>
              <a:rPr lang="en-US" altLang="zh-CN" sz="2400">
                <a:solidFill>
                  <a:schemeClr val="accent1"/>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cs typeface="楷体" panose="02010609060101010101" pitchFamily="49" charset="-122"/>
                <a:sym typeface="+mn-ea"/>
              </a:rPr>
              <a:t>  </a:t>
            </a:r>
            <a:r>
              <a:rPr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根本不用。因为您的布在我的柜子里搁着，我还没开始裁料呢。</a:t>
            </a:r>
            <a:endParaRPr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7" name="圆角矩形 26"/>
          <p:cNvSpPr/>
          <p:nvPr/>
        </p:nvSpPr>
        <p:spPr>
          <a:xfrm>
            <a:off x="518160" y="3686175"/>
            <a:ext cx="3814445" cy="793115"/>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l"/>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顾客惊讶、恼怒地瞪大了眼睛！</a:t>
            </a:r>
            <a:endPar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8" name="矩形标注 27"/>
          <p:cNvSpPr/>
          <p:nvPr/>
        </p:nvSpPr>
        <p:spPr>
          <a:xfrm>
            <a:off x="4653280" y="4183380"/>
            <a:ext cx="3846830" cy="771525"/>
          </a:xfrm>
          <a:prstGeom prst="wedgeRectCallout">
            <a:avLst>
              <a:gd name="adj1" fmla="val 54778"/>
              <a:gd name="adj2" fmla="val 37412"/>
            </a:avLst>
          </a:prstGeom>
        </p:spPr>
        <p:style>
          <a:lnRef idx="2">
            <a:schemeClr val="accent1"/>
          </a:lnRef>
          <a:fillRef idx="1">
            <a:schemeClr val="lt1"/>
          </a:fillRef>
          <a:effectRef idx="0">
            <a:schemeClr val="accent1"/>
          </a:effectRef>
          <a:fontRef idx="minor">
            <a:schemeClr val="dk1"/>
          </a:fontRef>
        </p:style>
        <p:txBody>
          <a:bodyPr rtlCol="0" anchor="ctr"/>
          <a:lstStyle/>
          <a:p>
            <a:pPr algn="l"/>
            <a:r>
              <a:rPr lang="en-US" altLang="zh-CN" sz="2400">
                <a:solidFill>
                  <a:schemeClr val="accent1"/>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cs typeface="楷体" panose="02010609060101010101" pitchFamily="49" charset="-122"/>
                <a:sym typeface="+mn-ea"/>
              </a:rPr>
              <a:t>  </a:t>
            </a:r>
            <a:r>
              <a:rPr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您</a:t>
            </a:r>
            <a:r>
              <a:rPr lang="zh-CN"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可</a:t>
            </a:r>
            <a:r>
              <a:rPr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别忘了，我是个慢性子裁缝呀。</a:t>
            </a:r>
            <a:endParaRPr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19" name=" 219"/>
          <p:cNvSpPr/>
          <p:nvPr/>
        </p:nvSpPr>
        <p:spPr>
          <a:xfrm>
            <a:off x="7692390" y="3686175"/>
            <a:ext cx="919480" cy="76200"/>
          </a:xfrm>
          <a:prstGeom prst="roundRect">
            <a:avLst>
              <a:gd name="adj" fmla="val 50000"/>
            </a:avLst>
          </a:prstGeom>
          <a:gradFill>
            <a:gsLst>
              <a:gs pos="0">
                <a:srgbClr val="FE4444"/>
              </a:gs>
              <a:gs pos="100000">
                <a:srgbClr val="832B2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2" name=" 219"/>
          <p:cNvSpPr/>
          <p:nvPr/>
        </p:nvSpPr>
        <p:spPr>
          <a:xfrm>
            <a:off x="4951095" y="4044950"/>
            <a:ext cx="919480" cy="76200"/>
          </a:xfrm>
          <a:prstGeom prst="roundRect">
            <a:avLst>
              <a:gd name="adj" fmla="val 50000"/>
            </a:avLst>
          </a:prstGeom>
          <a:gradFill>
            <a:gsLst>
              <a:gs pos="0">
                <a:srgbClr val="FE4444"/>
              </a:gs>
              <a:gs pos="100000">
                <a:srgbClr val="832B2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160" name=" 160"/>
          <p:cNvSpPr/>
          <p:nvPr/>
        </p:nvSpPr>
        <p:spPr>
          <a:xfrm rot="8280000" flipV="1">
            <a:off x="3284220" y="4032250"/>
            <a:ext cx="1573530" cy="540385"/>
          </a:xfrm>
          <a:custGeom>
            <a:avLst/>
            <a:gdLst>
              <a:gd name="connsiteX0" fmla="*/ 2723651 w 2860172"/>
              <a:gd name="connsiteY0" fmla="*/ 817 h 2023853"/>
              <a:gd name="connsiteX1" fmla="*/ 2826935 w 2860172"/>
              <a:gd name="connsiteY1" fmla="*/ 33337 h 2023853"/>
              <a:gd name="connsiteX2" fmla="*/ 2829774 w 2860172"/>
              <a:gd name="connsiteY2" fmla="*/ 35326 h 2023853"/>
              <a:gd name="connsiteX3" fmla="*/ 2849613 w 2860172"/>
              <a:gd name="connsiteY3" fmla="*/ 185007 h 2023853"/>
              <a:gd name="connsiteX4" fmla="*/ 2807494 w 2860172"/>
              <a:gd name="connsiteY4" fmla="*/ 326285 h 2023853"/>
              <a:gd name="connsiteX5" fmla="*/ 2480152 w 2860172"/>
              <a:gd name="connsiteY5" fmla="*/ 1326140 h 2023853"/>
              <a:gd name="connsiteX6" fmla="*/ 2479216 w 2860172"/>
              <a:gd name="connsiteY6" fmla="*/ 1322755 h 2023853"/>
              <a:gd name="connsiteX7" fmla="*/ 2348905 w 2860172"/>
              <a:gd name="connsiteY7" fmla="*/ 1721466 h 2023853"/>
              <a:gd name="connsiteX8" fmla="*/ 2280556 w 2860172"/>
              <a:gd name="connsiteY8" fmla="*/ 1058272 h 2023853"/>
              <a:gd name="connsiteX9" fmla="*/ 2226338 w 2860172"/>
              <a:gd name="connsiteY9" fmla="*/ 1103673 h 2023853"/>
              <a:gd name="connsiteX10" fmla="*/ 0 w 2860172"/>
              <a:gd name="connsiteY10" fmla="*/ 2023853 h 2023853"/>
              <a:gd name="connsiteX11" fmla="*/ 1702841 w 2860172"/>
              <a:gd name="connsiteY11" fmla="*/ 735848 h 2023853"/>
              <a:gd name="connsiteX12" fmla="*/ 1811294 w 2860172"/>
              <a:gd name="connsiteY12" fmla="*/ 575004 h 2023853"/>
              <a:gd name="connsiteX13" fmla="*/ 1151281 w 2860172"/>
              <a:gd name="connsiteY13" fmla="*/ 506068 h 2023853"/>
              <a:gd name="connsiteX14" fmla="*/ 2640411 w 2860172"/>
              <a:gd name="connsiteY14" fmla="*/ 20803 h 2023853"/>
              <a:gd name="connsiteX15" fmla="*/ 2675299 w 2860172"/>
              <a:gd name="connsiteY15" fmla="*/ 10454 h 2023853"/>
              <a:gd name="connsiteX16" fmla="*/ 2723651 w 2860172"/>
              <a:gd name="connsiteY16" fmla="*/ 817 h 202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0172" h="2023853">
                <a:moveTo>
                  <a:pt x="2723651" y="817"/>
                </a:moveTo>
                <a:cubicBezTo>
                  <a:pt x="2768908" y="-3349"/>
                  <a:pt x="2804496" y="8545"/>
                  <a:pt x="2826935" y="33337"/>
                </a:cubicBezTo>
                <a:cubicBezTo>
                  <a:pt x="2828146" y="33729"/>
                  <a:pt x="2828970" y="34520"/>
                  <a:pt x="2829774" y="35326"/>
                </a:cubicBezTo>
                <a:cubicBezTo>
                  <a:pt x="2860445" y="66039"/>
                  <a:pt x="2869482" y="118360"/>
                  <a:pt x="2849613" y="185007"/>
                </a:cubicBezTo>
                <a:lnTo>
                  <a:pt x="2807494" y="326285"/>
                </a:lnTo>
                <a:lnTo>
                  <a:pt x="2480152" y="1326140"/>
                </a:lnTo>
                <a:lnTo>
                  <a:pt x="2479216" y="1322755"/>
                </a:lnTo>
                <a:lnTo>
                  <a:pt x="2348905" y="1721466"/>
                </a:lnTo>
                <a:lnTo>
                  <a:pt x="2280556" y="1058272"/>
                </a:lnTo>
                <a:lnTo>
                  <a:pt x="2226338" y="1103673"/>
                </a:lnTo>
                <a:cubicBezTo>
                  <a:pt x="1323053" y="1809646"/>
                  <a:pt x="162385" y="2005519"/>
                  <a:pt x="0" y="2023853"/>
                </a:cubicBezTo>
                <a:cubicBezTo>
                  <a:pt x="722027" y="1807246"/>
                  <a:pt x="1311081" y="1275400"/>
                  <a:pt x="1702841" y="735848"/>
                </a:cubicBezTo>
                <a:lnTo>
                  <a:pt x="1811294" y="575004"/>
                </a:lnTo>
                <a:lnTo>
                  <a:pt x="1151281" y="506068"/>
                </a:lnTo>
                <a:lnTo>
                  <a:pt x="2640411" y="20803"/>
                </a:lnTo>
                <a:lnTo>
                  <a:pt x="2675299" y="10454"/>
                </a:lnTo>
                <a:cubicBezTo>
                  <a:pt x="2692405" y="5379"/>
                  <a:pt x="2708565" y="2206"/>
                  <a:pt x="2723651" y="81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a typeface="黑体" panose="02010609060101010101" pitchFamily="49" charset="-122"/>
            </a:endParaRPr>
          </a:p>
        </p:txBody>
      </p:sp>
      <p:sp>
        <p:nvSpPr>
          <p:cNvPr id="5" name="矩形 4"/>
          <p:cNvSpPr/>
          <p:nvPr/>
        </p:nvSpPr>
        <p:spPr>
          <a:xfrm>
            <a:off x="1779270" y="4586605"/>
            <a:ext cx="1612900" cy="521970"/>
          </a:xfrm>
          <a:prstGeom prst="rect">
            <a:avLst/>
          </a:prstGeom>
          <a:noFill/>
          <a:ln>
            <a:noFill/>
          </a:ln>
        </p:spPr>
        <p:txBody>
          <a:bodyPr wrap="none" rtlCol="0" anchor="t">
            <a:spAutoFit/>
          </a:bodyPr>
          <a:lstStyle/>
          <a:p>
            <a:pPr algn="ctr"/>
            <a:r>
              <a:rPr lang="zh-CN" altLang="en-US" sz="2800" b="1">
                <a:solidFill>
                  <a:schemeClr val="tx1"/>
                </a:solidFill>
                <a:effectLst>
                  <a:outerShdw blurRad="38100" dist="19050" dir="2700000" algn="tl" rotWithShape="0">
                    <a:schemeClr val="dk1">
                      <a:alpha val="40000"/>
                    </a:schemeClr>
                  </a:outerShdw>
                </a:effectLst>
                <a:ea typeface="黑体" panose="02010609060101010101" pitchFamily="49" charset="-122"/>
              </a:rPr>
              <a:t>恼怒原因</a:t>
            </a:r>
            <a:endParaRPr lang="zh-CN" altLang="en-US" sz="2800" b="1">
              <a:solidFill>
                <a:schemeClr val="tx1"/>
              </a:solidFill>
              <a:effectLst>
                <a:outerShdw blurRad="38100" dist="19050" dir="2700000" algn="tl" rotWithShape="0">
                  <a:schemeClr val="dk1">
                    <a:alpha val="40000"/>
                  </a:schemeClr>
                </a:outerShdw>
              </a:effectLst>
              <a:ea typeface="黑体" panose="02010609060101010101" pitchFamily="49" charset="-122"/>
            </a:endParaRPr>
          </a:p>
        </p:txBody>
      </p:sp>
      <p:sp>
        <p:nvSpPr>
          <p:cNvPr id="15" name="Freeform 9"/>
          <p:cNvSpPr/>
          <p:nvPr/>
        </p:nvSpPr>
        <p:spPr bwMode="gray">
          <a:xfrm rot="20229878" flipV="1">
            <a:off x="4512945" y="3641725"/>
            <a:ext cx="429260" cy="70929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a:noFill/>
          </a:ln>
          <a:extLst>
            <a:ext uri="{91240B29-F687-4F45-9708-019B960494DF}">
              <a14:hiddenLine xmlns:a14="http://schemas.microsoft.com/office/drawing/2010/main" w="0">
                <a:solidFill>
                  <a:srgbClr val="00A06C"/>
                </a:solidFill>
                <a:prstDash val="solid"/>
                <a:round/>
              </a14:hiddenLine>
            </a:ext>
          </a:extLst>
        </p:spPr>
        <p:txBody>
          <a:bodyPr/>
          <a:lstStyle/>
          <a:p>
            <a:endParaRPr lang="zh-CN" altLang="en-US">
              <a:ea typeface="黑体" panose="02010609060101010101" pitchFamily="49" charset="-122"/>
            </a:endParaRPr>
          </a:p>
        </p:txBody>
      </p:sp>
      <p:grpSp>
        <p:nvGrpSpPr>
          <p:cNvPr id="16" name="组合 15"/>
          <p:cNvGrpSpPr/>
          <p:nvPr/>
        </p:nvGrpSpPr>
        <p:grpSpPr>
          <a:xfrm>
            <a:off x="2719071" y="3642316"/>
            <a:ext cx="3125469" cy="549319"/>
            <a:chOff x="8119204" y="1995686"/>
            <a:chExt cx="1815506" cy="549552"/>
          </a:xfrm>
        </p:grpSpPr>
        <p:sp>
          <p:nvSpPr>
            <p:cNvPr id="17" name="云形 16"/>
            <p:cNvSpPr/>
            <p:nvPr/>
          </p:nvSpPr>
          <p:spPr>
            <a:xfrm>
              <a:off x="8119204" y="1995730"/>
              <a:ext cx="1043608" cy="549508"/>
            </a:xfrm>
            <a:prstGeom prst="cloud">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黑体" panose="02010609060101010101" pitchFamily="49" charset="-122"/>
              </a:endParaRPr>
            </a:p>
          </p:txBody>
        </p:sp>
        <p:sp>
          <p:nvSpPr>
            <p:cNvPr id="18" name="TextBox 75"/>
            <p:cNvSpPr txBox="1"/>
            <p:nvPr/>
          </p:nvSpPr>
          <p:spPr>
            <a:xfrm>
              <a:off x="8221480" y="1995686"/>
              <a:ext cx="1713230" cy="460570"/>
            </a:xfrm>
            <a:prstGeom prst="rect">
              <a:avLst/>
            </a:prstGeom>
            <a:noFill/>
          </p:spPr>
          <p:txBody>
            <a:bodyPr wrap="square" rtlCol="0">
              <a:spAutoFit/>
            </a:bodyPr>
            <a:lstStyle/>
            <a:p>
              <a:r>
                <a:rPr lang="zh-CN" altLang="en-US" sz="2400" b="1" dirty="0" smtClean="0">
                  <a:solidFill>
                    <a:srgbClr val="FF0000"/>
                  </a:solidFill>
                  <a:latin typeface="黑体" panose="02010609060101010101" pitchFamily="49" charset="-122"/>
                  <a:ea typeface="黑体" panose="02010609060101010101" pitchFamily="49" charset="-122"/>
                </a:rPr>
                <a:t>裁缝表现</a:t>
              </a:r>
              <a:endParaRPr lang="zh-CN" altLang="en-US" sz="2400" b="1" dirty="0">
                <a:solidFill>
                  <a:srgbClr val="FF0000"/>
                </a:solidFill>
                <a:latin typeface="黑体" panose="02010609060101010101" pitchFamily="49" charset="-122"/>
                <a:ea typeface="黑体" panose="020106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right)">
                                      <p:cBhvr>
                                        <p:cTn id="8" dur="500"/>
                                        <p:tgtEl>
                                          <p:spTgt spid="7"/>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2"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p:tgtEl>
                                          <p:spTgt spid="8"/>
                                        </p:tgtEl>
                                        <p:attrNameLst>
                                          <p:attrName>ppt_x</p:attrName>
                                        </p:attrNameLst>
                                      </p:cBhvr>
                                      <p:tavLst>
                                        <p:tav tm="0">
                                          <p:val>
                                            <p:strVal val="#ppt_x+#ppt_w*1.125000"/>
                                          </p:val>
                                        </p:tav>
                                        <p:tav tm="100000">
                                          <p:val>
                                            <p:strVal val="#ppt_x"/>
                                          </p:val>
                                        </p:tav>
                                      </p:tavLst>
                                    </p:anim>
                                    <p:animEffect transition="in" filter="wipe(left)">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2"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p:tgtEl>
                                          <p:spTgt spid="6"/>
                                        </p:tgtEl>
                                        <p:attrNameLst>
                                          <p:attrName>ppt_x</p:attrName>
                                        </p:attrNameLst>
                                      </p:cBhvr>
                                      <p:tavLst>
                                        <p:tav tm="0">
                                          <p:val>
                                            <p:strVal val="#ppt_x+#ppt_w*1.125000"/>
                                          </p:val>
                                        </p:tav>
                                        <p:tav tm="100000">
                                          <p:val>
                                            <p:strVal val="#ppt_x"/>
                                          </p:val>
                                        </p:tav>
                                      </p:tavLst>
                                    </p:anim>
                                    <p:animEffect transition="in" filter="wipe(left)">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8"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p:tgtEl>
                                          <p:spTgt spid="25"/>
                                        </p:tgtEl>
                                        <p:attrNameLst>
                                          <p:attrName>ppt_x</p:attrName>
                                        </p:attrNameLst>
                                      </p:cBhvr>
                                      <p:tavLst>
                                        <p:tav tm="0">
                                          <p:val>
                                            <p:strVal val="#ppt_x-#ppt_w*1.125000"/>
                                          </p:val>
                                        </p:tav>
                                        <p:tav tm="100000">
                                          <p:val>
                                            <p:strVal val="#ppt_x"/>
                                          </p:val>
                                        </p:tav>
                                      </p:tavLst>
                                    </p:anim>
                                    <p:animEffect transition="in" filter="wipe(right)">
                                      <p:cBhvr>
                                        <p:cTn id="26" dur="500"/>
                                        <p:tgtEl>
                                          <p:spTgt spid="25"/>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2"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p:tgtEl>
                                          <p:spTgt spid="26"/>
                                        </p:tgtEl>
                                        <p:attrNameLst>
                                          <p:attrName>ppt_x</p:attrName>
                                        </p:attrNameLst>
                                      </p:cBhvr>
                                      <p:tavLst>
                                        <p:tav tm="0">
                                          <p:val>
                                            <p:strVal val="#ppt_x+#ppt_w*1.125000"/>
                                          </p:val>
                                        </p:tav>
                                        <p:tav tm="100000">
                                          <p:val>
                                            <p:strVal val="#ppt_x"/>
                                          </p:val>
                                        </p:tav>
                                      </p:tavLst>
                                    </p:anim>
                                    <p:animEffect transition="in" filter="wipe(left)">
                                      <p:cBhvr>
                                        <p:cTn id="32" dur="500"/>
                                        <p:tgtEl>
                                          <p:spTgt spid="26"/>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8" fill="hold" grpId="0" nodeType="click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p:tgtEl>
                                          <p:spTgt spid="27"/>
                                        </p:tgtEl>
                                        <p:attrNameLst>
                                          <p:attrName>ppt_x</p:attrName>
                                        </p:attrNameLst>
                                      </p:cBhvr>
                                      <p:tavLst>
                                        <p:tav tm="0">
                                          <p:val>
                                            <p:strVal val="#ppt_x-#ppt_w*1.125000"/>
                                          </p:val>
                                        </p:tav>
                                        <p:tav tm="100000">
                                          <p:val>
                                            <p:strVal val="#ppt_x"/>
                                          </p:val>
                                        </p:tav>
                                      </p:tavLst>
                                    </p:anim>
                                    <p:animEffect transition="in" filter="wipe(right)">
                                      <p:cBhvr>
                                        <p:cTn id="38" dur="500"/>
                                        <p:tgtEl>
                                          <p:spTgt spid="27"/>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2"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500"/>
                                        <p:tgtEl>
                                          <p:spTgt spid="28"/>
                                        </p:tgtEl>
                                        <p:attrNameLst>
                                          <p:attrName>ppt_x</p:attrName>
                                        </p:attrNameLst>
                                      </p:cBhvr>
                                      <p:tavLst>
                                        <p:tav tm="0">
                                          <p:val>
                                            <p:strVal val="#ppt_x+#ppt_w*1.125000"/>
                                          </p:val>
                                        </p:tav>
                                        <p:tav tm="100000">
                                          <p:val>
                                            <p:strVal val="#ppt_x"/>
                                          </p:val>
                                        </p:tav>
                                      </p:tavLst>
                                    </p:anim>
                                    <p:animEffect transition="in" filter="wipe(left)">
                                      <p:cBhvr>
                                        <p:cTn id="44" dur="500"/>
                                        <p:tgtEl>
                                          <p:spTgt spid="28"/>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219"/>
                                        </p:tgtEl>
                                        <p:attrNameLst>
                                          <p:attrName>style.visibility</p:attrName>
                                        </p:attrNameLst>
                                      </p:cBhvr>
                                      <p:to>
                                        <p:strVal val="visible"/>
                                      </p:to>
                                    </p:set>
                                    <p:animEffect transition="in" filter="wipe(down)">
                                      <p:cBhvr>
                                        <p:cTn id="49" dur="500"/>
                                        <p:tgtEl>
                                          <p:spTgt spid="219"/>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wipe(down)">
                                      <p:cBhvr>
                                        <p:cTn id="52" dur="500"/>
                                        <p:tgtEl>
                                          <p:spTgt spid="2"/>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grpId="0" nodeType="clickEffect">
                                  <p:stCondLst>
                                    <p:cond delay="0"/>
                                  </p:stCondLst>
                                  <p:childTnLst>
                                    <p:set>
                                      <p:cBhvr>
                                        <p:cTn id="56" dur="1" fill="hold">
                                          <p:stCondLst>
                                            <p:cond delay="0"/>
                                          </p:stCondLst>
                                        </p:cTn>
                                        <p:tgtEl>
                                          <p:spTgt spid="160"/>
                                        </p:tgtEl>
                                        <p:attrNameLst>
                                          <p:attrName>style.visibility</p:attrName>
                                        </p:attrNameLst>
                                      </p:cBhvr>
                                      <p:to>
                                        <p:strVal val="visible"/>
                                      </p:to>
                                    </p:set>
                                    <p:animEffect transition="in" filter="barn(inVertical)">
                                      <p:cBhvr>
                                        <p:cTn id="57" dur="500"/>
                                        <p:tgtEl>
                                          <p:spTgt spid="160"/>
                                        </p:tgtEl>
                                      </p:cBhvr>
                                    </p:animEffect>
                                  </p:childTnLst>
                                </p:cTn>
                              </p:par>
                            </p:childTnLst>
                          </p:cTn>
                        </p:par>
                        <p:par>
                          <p:cTn id="58" fill="hold">
                            <p:stCondLst>
                              <p:cond delay="500"/>
                            </p:stCondLst>
                            <p:childTnLst>
                              <p:par>
                                <p:cTn id="59" presetID="16" presetClass="entr" presetSubtype="2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barn(inVertical)">
                                      <p:cBhvr>
                                        <p:cTn id="61" dur="500"/>
                                        <p:tgtEl>
                                          <p:spTgt spid="5"/>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1" fill="hold" grpId="0" nodeType="click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up)">
                                      <p:cBhvr>
                                        <p:cTn id="66" dur="500"/>
                                        <p:tgtEl>
                                          <p:spTgt spid="15"/>
                                        </p:tgtEl>
                                      </p:cBhvr>
                                    </p:animEffect>
                                  </p:childTnLst>
                                </p:cTn>
                              </p:par>
                            </p:childTnLst>
                          </p:cTn>
                        </p:par>
                        <p:par>
                          <p:cTn id="67" fill="hold">
                            <p:stCondLst>
                              <p:cond delay="500"/>
                            </p:stCondLst>
                            <p:childTnLst>
                              <p:par>
                                <p:cTn id="68" presetID="53" presetClass="entr" presetSubtype="16" fill="hold" nodeType="after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p:cTn id="70" dur="500" fill="hold"/>
                                        <p:tgtEl>
                                          <p:spTgt spid="16"/>
                                        </p:tgtEl>
                                        <p:attrNameLst>
                                          <p:attrName>ppt_w</p:attrName>
                                        </p:attrNameLst>
                                      </p:cBhvr>
                                      <p:tavLst>
                                        <p:tav tm="0">
                                          <p:val>
                                            <p:fltVal val="0"/>
                                          </p:val>
                                        </p:tav>
                                        <p:tav tm="100000">
                                          <p:val>
                                            <p:strVal val="#ppt_w"/>
                                          </p:val>
                                        </p:tav>
                                      </p:tavLst>
                                    </p:anim>
                                    <p:anim calcmode="lin" valueType="num">
                                      <p:cBhvr>
                                        <p:cTn id="71" dur="500" fill="hold"/>
                                        <p:tgtEl>
                                          <p:spTgt spid="16"/>
                                        </p:tgtEl>
                                        <p:attrNameLst>
                                          <p:attrName>ppt_h</p:attrName>
                                        </p:attrNameLst>
                                      </p:cBhvr>
                                      <p:tavLst>
                                        <p:tav tm="0">
                                          <p:val>
                                            <p:fltVal val="0"/>
                                          </p:val>
                                        </p:tav>
                                        <p:tav tm="100000">
                                          <p:val>
                                            <p:strVal val="#ppt_h"/>
                                          </p:val>
                                        </p:tav>
                                      </p:tavLst>
                                    </p:anim>
                                    <p:animEffect transition="in" filter="fade">
                                      <p:cBhvr>
                                        <p:cTn id="7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25" grpId="0" bldLvl="0" animBg="1"/>
      <p:bldP spid="26" grpId="0" bldLvl="0" animBg="1"/>
      <p:bldP spid="27" grpId="0" bldLvl="0" animBg="1"/>
      <p:bldP spid="28" grpId="0" bldLvl="0" animBg="1"/>
      <p:bldP spid="219" grpId="0" animBg="1"/>
      <p:bldP spid="2" grpId="0" animBg="1"/>
      <p:bldP spid="160" grpId="0" animBg="1"/>
      <p:bldP spid="5" grpId="0"/>
      <p:bldP spid="15" grpId="0" bldLvl="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9"/>
          <p:cNvSpPr txBox="1"/>
          <p:nvPr/>
        </p:nvSpPr>
        <p:spPr>
          <a:xfrm>
            <a:off x="977265" y="1189355"/>
            <a:ext cx="7428230" cy="930275"/>
          </a:xfrm>
          <a:prstGeom prst="rect">
            <a:avLst/>
          </a:prstGeom>
          <a:noFill/>
        </p:spPr>
        <p:txBody>
          <a:bodyPr wrap="square" lIns="68580" tIns="34290" rIns="68580" bIns="34290" rtlCol="0">
            <a:spAutoFit/>
          </a:bodyPr>
          <a:lstStyle/>
          <a:p>
            <a:r>
              <a:rPr lang="en-US" altLang="zh-CN" sz="240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280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2800">
                <a:solidFill>
                  <a:schemeClr val="accent1"/>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a:solidFill>
                  <a:schemeClr val="accent1"/>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cs typeface="楷体" panose="02010609060101010101" pitchFamily="49" charset="-122"/>
                <a:sym typeface="+mn-ea"/>
              </a:rPr>
              <a:t>顾客惊讶、恼怒地瞪大了眼睛！</a:t>
            </a:r>
            <a:r>
              <a:rPr lang="en-US" altLang="zh-CN" sz="2800">
                <a:solidFill>
                  <a:schemeClr val="accent1"/>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此时这位顾客会说些什么呢？</a:t>
            </a:r>
            <a:endParaRPr lang="zh-CN" altLang="en-US" sz="2800"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3" name="文本框 9"/>
          <p:cNvSpPr txBox="1"/>
          <p:nvPr/>
        </p:nvSpPr>
        <p:spPr>
          <a:xfrm>
            <a:off x="1376045" y="2226310"/>
            <a:ext cx="6868363" cy="1546577"/>
          </a:xfrm>
          <a:prstGeom prst="rect">
            <a:avLst/>
          </a:prstGeom>
          <a:noFill/>
        </p:spPr>
        <p:txBody>
          <a:bodyPr wrap="square" lIns="68580" tIns="34290" rIns="68580" bIns="34290" rtlCol="0">
            <a:spAutoFit/>
          </a:bodyPr>
          <a:lstStyle/>
          <a:p>
            <a:pPr>
              <a:lnSpc>
                <a:spcPct val="120000"/>
              </a:lnSpc>
            </a:pPr>
            <a:r>
              <a:rPr lang="zh-CN" altLang="en-US" sz="3200" dirty="0">
                <a:solidFill>
                  <a:srgbClr val="FF0000"/>
                </a:solidFill>
                <a:latin typeface="楷体" panose="02010609060101010101" pitchFamily="49" charset="-122"/>
                <a:ea typeface="楷体" panose="02010609060101010101" pitchFamily="49" charset="-122"/>
              </a:rPr>
              <a:t>    </a:t>
            </a:r>
            <a:r>
              <a:rPr lang="zh-CN" sz="2400" dirty="0">
                <a:solidFill>
                  <a:srgbClr val="FF0000"/>
                </a:solidFill>
                <a:latin typeface="楷体" panose="02010609060101010101" pitchFamily="49" charset="-122"/>
                <a:ea typeface="楷体" panose="02010609060101010101" pitchFamily="49" charset="-122"/>
              </a:rPr>
              <a:t>什么？你居然连料子还没有裁！那你还给我说剪袖子接袖子干嘛？照你这样我什么时候才能穿上新衣服啊？我再也不要在你这做衣服了！</a:t>
            </a:r>
            <a:endParaRPr lang="zh-CN" sz="2400" dirty="0">
              <a:solidFill>
                <a:srgbClr val="FF0000"/>
              </a:solidFill>
              <a:latin typeface="楷体" panose="02010609060101010101" pitchFamily="49" charset="-122"/>
              <a:ea typeface="楷体" panose="02010609060101010101" pitchFamily="49" charset="-122"/>
            </a:endParaRPr>
          </a:p>
        </p:txBody>
      </p:sp>
      <p:grpSp>
        <p:nvGrpSpPr>
          <p:cNvPr id="2" name="组合 1"/>
          <p:cNvGrpSpPr/>
          <p:nvPr/>
        </p:nvGrpSpPr>
        <p:grpSpPr>
          <a:xfrm>
            <a:off x="683568" y="520906"/>
            <a:ext cx="2099196" cy="561692"/>
            <a:chOff x="755576" y="411510"/>
            <a:chExt cx="2099196" cy="561692"/>
          </a:xfrm>
        </p:grpSpPr>
        <p:sp>
          <p:nvSpPr>
            <p:cNvPr id="11" name="文本框 9"/>
            <p:cNvSpPr txBox="1"/>
            <p:nvPr/>
          </p:nvSpPr>
          <p:spPr>
            <a:xfrm>
              <a:off x="1331640" y="411510"/>
              <a:ext cx="1523132" cy="561692"/>
            </a:xfrm>
            <a:prstGeom prst="rect">
              <a:avLst/>
            </a:prstGeom>
            <a:noFill/>
          </p:spPr>
          <p:txBody>
            <a:bodyPr wrap="square" lIns="68580" tIns="34290" rIns="68580" bIns="34290" rtlCol="0">
              <a:spAutoFit/>
            </a:bodyPr>
            <a:lstStyle/>
            <a:p>
              <a:r>
                <a:rPr lang="zh-CN" altLang="en-US" sz="3200" b="1" dirty="0" smtClean="0">
                  <a:latin typeface="黑体" panose="02010609060101010101" pitchFamily="49" charset="-122"/>
                  <a:ea typeface="黑体" panose="02010609060101010101" pitchFamily="49" charset="-122"/>
                </a:rPr>
                <a:t>小练笔</a:t>
              </a:r>
              <a:endParaRPr lang="zh-CN" altLang="en-US" sz="3200" b="1" dirty="0">
                <a:latin typeface="黑体" panose="02010609060101010101" pitchFamily="49" charset="-122"/>
                <a:ea typeface="黑体" panose="02010609060101010101" pitchFamily="49" charset="-122"/>
              </a:endParaRPr>
            </a:p>
          </p:txBody>
        </p:sp>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55576" y="411510"/>
              <a:ext cx="559476" cy="545460"/>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39" name="文本框 49"/>
          <p:cNvSpPr txBox="1"/>
          <p:nvPr/>
        </p:nvSpPr>
        <p:spPr>
          <a:xfrm rot="-1160763">
            <a:off x="336378" y="3243687"/>
            <a:ext cx="379858" cy="192360"/>
          </a:xfrm>
          <a:prstGeom prst="rect">
            <a:avLst/>
          </a:prstGeom>
          <a:noFill/>
          <a:ln w="9525">
            <a:noFill/>
          </a:ln>
        </p:spPr>
        <p:txBody>
          <a:bodyPr wrap="square" lIns="68580" tIns="34290" rIns="68580" bIns="34290">
            <a:spAutoFit/>
          </a:bodyPr>
          <a:lstStyle/>
          <a:p>
            <a:pPr>
              <a:buFont typeface="Arial" panose="020B0604020202020204" pitchFamily="34" charset="0"/>
              <a:buNone/>
            </a:pPr>
            <a:r>
              <a:rPr lang="zh-CN" altLang="zh-CN" sz="400" b="1" dirty="0">
                <a:solidFill>
                  <a:srgbClr val="DAEEBF"/>
                </a:solidFill>
                <a:latin typeface="Arial" panose="020B0604020202020204" pitchFamily="34" charset="0"/>
                <a:ea typeface="黑体" panose="02010609060101010101" pitchFamily="49" charset="-122"/>
              </a:rPr>
              <a:t>状元成才路</a:t>
            </a:r>
            <a:endParaRPr lang="zh-CN" altLang="zh-CN" sz="400" b="1" dirty="0">
              <a:solidFill>
                <a:srgbClr val="DAEEBF"/>
              </a:solidFill>
              <a:latin typeface="Arial" panose="020B0604020202020204" pitchFamily="34" charset="0"/>
              <a:ea typeface="黑体" panose="02010609060101010101" pitchFamily="49" charset="-122"/>
            </a:endParaRPr>
          </a:p>
        </p:txBody>
      </p:sp>
      <p:sp>
        <p:nvSpPr>
          <p:cNvPr id="20" name="矩形 19"/>
          <p:cNvSpPr/>
          <p:nvPr/>
        </p:nvSpPr>
        <p:spPr>
          <a:xfrm>
            <a:off x="2392045" y="1131570"/>
            <a:ext cx="1004570" cy="530225"/>
          </a:xfrm>
          <a:prstGeom prst="rect">
            <a:avLst/>
          </a:prstGeom>
        </p:spPr>
        <p:txBody>
          <a:bodyPr wrap="square" lIns="68580" tIns="34290" rIns="68580" bIns="34290">
            <a:spAutoFit/>
          </a:bodyPr>
          <a:lstStyle/>
          <a:p>
            <a:r>
              <a:rPr lang="en-US" altLang="zh-CN" sz="3000" b="1" dirty="0">
                <a:latin typeface="汉语拼音" panose="020B0604020202020204" pitchFamily="34" charset="0"/>
                <a:ea typeface="宋体" panose="02010600030101010101" pitchFamily="2" charset="-122"/>
                <a:cs typeface="汉语拼音" panose="020B0604020202020204" pitchFamily="34" charset="0"/>
              </a:rPr>
              <a:t>fén</a:t>
            </a:r>
            <a:r>
              <a:rPr lang="en-US" altLang="zh-CN" sz="3000" b="1" dirty="0" err="1" smtClean="0">
                <a:ln>
                  <a:noFill/>
                </a:ln>
                <a:effectLst/>
                <a:latin typeface="汉语拼音" panose="020B0604020202020204" pitchFamily="34" charset="0"/>
                <a:ea typeface="黑体" panose="02010609060101010101" pitchFamily="49" charset="-122"/>
                <a:cs typeface="汉语拼音" panose="020B0604020202020204" pitchFamily="34" charset="0"/>
                <a:sym typeface="+mn-ea"/>
              </a:rPr>
              <a:t>ɡ</a:t>
            </a:r>
            <a:endParaRPr lang="en-US" altLang="zh-CN" sz="3000" b="1" dirty="0" err="1" smtClean="0">
              <a:ln>
                <a:noFill/>
              </a:ln>
              <a:effectLst/>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23" name="矩形 22"/>
          <p:cNvSpPr/>
          <p:nvPr/>
        </p:nvSpPr>
        <p:spPr>
          <a:xfrm>
            <a:off x="3661410" y="1131570"/>
            <a:ext cx="1198245" cy="530225"/>
          </a:xfrm>
          <a:prstGeom prst="rect">
            <a:avLst/>
          </a:prstGeom>
        </p:spPr>
        <p:txBody>
          <a:bodyPr wrap="square" lIns="68580" tIns="34290" rIns="68580" bIns="34290">
            <a:spAutoFit/>
          </a:bodyPr>
          <a:lstStyle/>
          <a:p>
            <a:r>
              <a:rPr lang="en-US" sz="3000" b="1" dirty="0" err="1">
                <a:latin typeface="汉语拼音" panose="020B0604020202020204" pitchFamily="34" charset="0"/>
                <a:ea typeface="宋体" panose="02010600030101010101" pitchFamily="2" charset="-122"/>
                <a:cs typeface="汉语拼音" panose="020B0604020202020204" pitchFamily="34" charset="0"/>
              </a:rPr>
              <a:t>xiān</a:t>
            </a:r>
            <a:r>
              <a:rPr lang="en-US" altLang="zh-CN" sz="3000" b="1" dirty="0" err="1" smtClean="0">
                <a:ln>
                  <a:noFill/>
                </a:ln>
                <a:effectLst/>
                <a:latin typeface="汉语拼音" panose="020B0604020202020204" pitchFamily="34" charset="0"/>
                <a:ea typeface="黑体" panose="02010609060101010101" pitchFamily="49" charset="-122"/>
                <a:cs typeface="汉语拼音" panose="020B0604020202020204" pitchFamily="34" charset="0"/>
                <a:sym typeface="+mn-ea"/>
              </a:rPr>
              <a:t>ɡ</a:t>
            </a:r>
            <a:endParaRPr lang="en-US" altLang="en-US" sz="3000" b="1" dirty="0" err="1">
              <a:latin typeface="汉语拼音" panose="020B0604020202020204" pitchFamily="34" charset="0"/>
              <a:ea typeface="宋体" panose="02010600030101010101" pitchFamily="2" charset="-122"/>
              <a:cs typeface="汉语拼音" panose="020B0604020202020204" pitchFamily="34" charset="0"/>
            </a:endParaRPr>
          </a:p>
        </p:txBody>
      </p:sp>
      <p:sp>
        <p:nvSpPr>
          <p:cNvPr id="24" name="矩形 23"/>
          <p:cNvSpPr/>
          <p:nvPr/>
        </p:nvSpPr>
        <p:spPr>
          <a:xfrm>
            <a:off x="6667344" y="1131862"/>
            <a:ext cx="857368" cy="530225"/>
          </a:xfrm>
          <a:prstGeom prst="rect">
            <a:avLst/>
          </a:prstGeom>
        </p:spPr>
        <p:txBody>
          <a:bodyPr wrap="square" lIns="68580" tIns="34290" rIns="68580" bIns="34290">
            <a:spAutoFit/>
          </a:bodyPr>
          <a:lstStyle/>
          <a:p>
            <a:r>
              <a:rPr lang="en-US" sz="3000" b="1" dirty="0" err="1">
                <a:latin typeface="汉语拼音" panose="020B0604020202020204" pitchFamily="34" charset="0"/>
                <a:ea typeface="宋体" panose="02010600030101010101" pitchFamily="2" charset="-122"/>
                <a:cs typeface="汉语拼音" panose="020B0604020202020204" pitchFamily="34" charset="0"/>
                <a:sym typeface="+mn-ea"/>
              </a:rPr>
              <a:t>wāi</a:t>
            </a:r>
            <a:endParaRPr lang="en-US" altLang="en-US" sz="3000" b="1" dirty="0" err="1">
              <a:latin typeface="汉语拼音" panose="020B0604020202020204" pitchFamily="34" charset="0"/>
              <a:ea typeface="宋体" panose="02010600030101010101" pitchFamily="2" charset="-122"/>
              <a:cs typeface="汉语拼音" panose="020B0604020202020204" pitchFamily="34" charset="0"/>
              <a:sym typeface="+mn-ea"/>
            </a:endParaRPr>
          </a:p>
        </p:txBody>
      </p:sp>
      <p:sp>
        <p:nvSpPr>
          <p:cNvPr id="50" name="TextBox 11"/>
          <p:cNvSpPr txBox="1">
            <a:spLocks noChangeArrowheads="1"/>
          </p:cNvSpPr>
          <p:nvPr/>
        </p:nvSpPr>
        <p:spPr bwMode="auto">
          <a:xfrm>
            <a:off x="521169" y="1073696"/>
            <a:ext cx="1121491"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defRPr/>
            </a:pPr>
            <a:r>
              <a:rPr lang="zh-CN" altLang="en-US" sz="2400" b="1" dirty="0">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我会认</a:t>
            </a:r>
            <a:endParaRPr lang="zh-CN" altLang="en-US" sz="2400" b="1" dirty="0">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endParaRPr>
          </a:p>
        </p:txBody>
      </p:sp>
      <p:sp>
        <p:nvSpPr>
          <p:cNvPr id="51" name="矩形 50"/>
          <p:cNvSpPr/>
          <p:nvPr/>
        </p:nvSpPr>
        <p:spPr>
          <a:xfrm>
            <a:off x="1535080" y="1131139"/>
            <a:ext cx="36000" cy="324000"/>
          </a:xfrm>
          <a:prstGeom prst="rect">
            <a:avLst/>
          </a:prstGeom>
          <a:gradFill flip="none" rotWithShape="1">
            <a:gsLst>
              <a:gs pos="14000">
                <a:schemeClr val="bg1"/>
              </a:gs>
              <a:gs pos="76000">
                <a:schemeClr val="bg1"/>
              </a:gs>
              <a:gs pos="50000">
                <a:schemeClr val="accent2">
                  <a:lumMod val="60000"/>
                </a:schemeClr>
              </a:gs>
            </a:gsLst>
            <a:path path="circle">
              <a:fillToRect l="50000" t="130000" r="50000" b="-3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ea typeface="黑体" panose="02010609060101010101" pitchFamily="49" charset="-122"/>
            </a:endParaRPr>
          </a:p>
        </p:txBody>
      </p:sp>
      <p:sp>
        <p:nvSpPr>
          <p:cNvPr id="52" name="矩形 51"/>
          <p:cNvSpPr/>
          <p:nvPr/>
        </p:nvSpPr>
        <p:spPr>
          <a:xfrm>
            <a:off x="561858" y="1131774"/>
            <a:ext cx="36000" cy="324000"/>
          </a:xfrm>
          <a:prstGeom prst="rect">
            <a:avLst/>
          </a:prstGeom>
          <a:gradFill flip="none" rotWithShape="1">
            <a:gsLst>
              <a:gs pos="14000">
                <a:schemeClr val="bg1"/>
              </a:gs>
              <a:gs pos="76000">
                <a:schemeClr val="bg1"/>
              </a:gs>
              <a:gs pos="50000">
                <a:schemeClr val="accent2">
                  <a:lumMod val="60000"/>
                </a:schemeClr>
              </a:gs>
            </a:gsLst>
            <a:path path="circle">
              <a:fillToRect l="50000" t="130000" r="50000" b="-3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ea typeface="黑体" panose="02010609060101010101" pitchFamily="49" charset="-122"/>
            </a:endParaRPr>
          </a:p>
        </p:txBody>
      </p:sp>
      <p:sp>
        <p:nvSpPr>
          <p:cNvPr id="33" name="文本框 14">
            <a:hlinkClick r:id="rId1" action="ppaction://hlinkfile"/>
          </p:cNvPr>
          <p:cNvSpPr txBox="1"/>
          <p:nvPr/>
        </p:nvSpPr>
        <p:spPr>
          <a:xfrm>
            <a:off x="663192" y="422324"/>
            <a:ext cx="4033837" cy="561692"/>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朗读课文 扫清障碍</a:t>
            </a:r>
            <a:endParaRPr lang="zh-CN" altLang="en-US" sz="3200" b="1" dirty="0">
              <a:solidFill>
                <a:srgbClr val="875000"/>
              </a:solidFill>
              <a:latin typeface="幼圆" panose="02010509060101010101" pitchFamily="49" charset="-122"/>
              <a:ea typeface="幼圆" panose="02010509060101010101" pitchFamily="49" charset="-122"/>
            </a:endParaRPr>
          </a:p>
        </p:txBody>
      </p:sp>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13018" y="603851"/>
            <a:ext cx="351070" cy="380165"/>
          </a:xfrm>
          <a:prstGeom prst="rect">
            <a:avLst/>
          </a:prstGeom>
        </p:spPr>
      </p:pic>
      <p:pic>
        <p:nvPicPr>
          <p:cNvPr id="35" name="图片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057708">
            <a:off x="4408959" y="550061"/>
            <a:ext cx="335134" cy="472337"/>
          </a:xfrm>
          <a:prstGeom prst="rect">
            <a:avLst/>
          </a:prstGeom>
        </p:spPr>
      </p:pic>
      <p:pic>
        <p:nvPicPr>
          <p:cNvPr id="40" name="图片 3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0041" y="489080"/>
            <a:ext cx="366860" cy="456339"/>
          </a:xfrm>
          <a:prstGeom prst="rect">
            <a:avLst/>
          </a:prstGeom>
        </p:spPr>
      </p:pic>
      <p:sp>
        <p:nvSpPr>
          <p:cNvPr id="3" name="文本框 2"/>
          <p:cNvSpPr txBox="1"/>
          <p:nvPr/>
        </p:nvSpPr>
        <p:spPr>
          <a:xfrm>
            <a:off x="2470150" y="1582420"/>
            <a:ext cx="848360" cy="768350"/>
          </a:xfrm>
          <a:prstGeom prst="rect">
            <a:avLst/>
          </a:prstGeom>
          <a:noFill/>
        </p:spPr>
        <p:txBody>
          <a:bodyPr wrap="square" rtlCol="0">
            <a:spAutoFit/>
          </a:bodyPr>
          <a:lstStyle/>
          <a:p>
            <a:r>
              <a:rPr lang="zh-CN" altLang="en-US" sz="4400" b="1">
                <a:solidFill>
                  <a:srgbClr val="FF0000"/>
                </a:solidFill>
                <a:latin typeface="楷体" panose="02010609060101010101" pitchFamily="49" charset="-122"/>
                <a:ea typeface="楷体" panose="02010609060101010101" pitchFamily="49" charset="-122"/>
              </a:rPr>
              <a:t>缝</a:t>
            </a:r>
            <a:endParaRPr lang="zh-CN" altLang="en-US" sz="4400" b="1">
              <a:solidFill>
                <a:srgbClr val="FF0000"/>
              </a:solidFill>
              <a:latin typeface="楷体" panose="02010609060101010101" pitchFamily="49" charset="-122"/>
              <a:ea typeface="楷体" panose="02010609060101010101" pitchFamily="49" charset="-122"/>
            </a:endParaRPr>
          </a:p>
        </p:txBody>
      </p:sp>
      <p:sp>
        <p:nvSpPr>
          <p:cNvPr id="5" name="文本框 4"/>
          <p:cNvSpPr txBox="1"/>
          <p:nvPr/>
        </p:nvSpPr>
        <p:spPr>
          <a:xfrm>
            <a:off x="3737610" y="1556385"/>
            <a:ext cx="848360" cy="768350"/>
          </a:xfrm>
          <a:prstGeom prst="rect">
            <a:avLst/>
          </a:prstGeom>
          <a:noFill/>
        </p:spPr>
        <p:txBody>
          <a:bodyPr wrap="square" rtlCol="0">
            <a:spAutoFit/>
          </a:bodyPr>
          <a:lstStyle/>
          <a:p>
            <a:r>
              <a:rPr lang="zh-CN" altLang="en-US" sz="4400" b="1">
                <a:solidFill>
                  <a:srgbClr val="FF0000"/>
                </a:solidFill>
                <a:latin typeface="楷体" panose="02010609060101010101" pitchFamily="49" charset="-122"/>
                <a:ea typeface="楷体" panose="02010609060101010101" pitchFamily="49" charset="-122"/>
              </a:rPr>
              <a:t>箱</a:t>
            </a:r>
            <a:endParaRPr lang="zh-CN" altLang="en-US" sz="4400" b="1">
              <a:solidFill>
                <a:srgbClr val="FF0000"/>
              </a:solidFill>
              <a:latin typeface="楷体" panose="02010609060101010101" pitchFamily="49" charset="-122"/>
              <a:ea typeface="楷体" panose="02010609060101010101" pitchFamily="49" charset="-122"/>
            </a:endParaRPr>
          </a:p>
        </p:txBody>
      </p:sp>
      <p:sp>
        <p:nvSpPr>
          <p:cNvPr id="6" name="矩形 5"/>
          <p:cNvSpPr/>
          <p:nvPr/>
        </p:nvSpPr>
        <p:spPr>
          <a:xfrm>
            <a:off x="5244465" y="1131570"/>
            <a:ext cx="793750" cy="530225"/>
          </a:xfrm>
          <a:prstGeom prst="rect">
            <a:avLst/>
          </a:prstGeom>
        </p:spPr>
        <p:txBody>
          <a:bodyPr wrap="square" lIns="68580" tIns="34290" rIns="68580" bIns="34290">
            <a:spAutoFit/>
          </a:bodyPr>
          <a:lstStyle/>
          <a:p>
            <a:r>
              <a:rPr lang="en-US" sz="3000" b="1" dirty="0" err="1">
                <a:latin typeface="汉语拼音" panose="020B0604020202020204" pitchFamily="34" charset="0"/>
                <a:ea typeface="宋体" panose="02010600030101010101" pitchFamily="2" charset="-122"/>
                <a:cs typeface="汉语拼音" panose="020B0604020202020204" pitchFamily="34" charset="0"/>
              </a:rPr>
              <a:t>kuā</a:t>
            </a:r>
            <a:endParaRPr lang="en-US" altLang="en-US" sz="3000" b="1" dirty="0" err="1">
              <a:latin typeface="汉语拼音" panose="020B0604020202020204" pitchFamily="34" charset="0"/>
              <a:ea typeface="宋体" panose="02010600030101010101" pitchFamily="2" charset="-122"/>
              <a:cs typeface="汉语拼音" panose="020B0604020202020204" pitchFamily="34" charset="0"/>
            </a:endParaRPr>
          </a:p>
        </p:txBody>
      </p:sp>
      <p:sp>
        <p:nvSpPr>
          <p:cNvPr id="7" name="文本框 6"/>
          <p:cNvSpPr txBox="1"/>
          <p:nvPr/>
        </p:nvSpPr>
        <p:spPr>
          <a:xfrm>
            <a:off x="5217160" y="1582420"/>
            <a:ext cx="848360" cy="768350"/>
          </a:xfrm>
          <a:prstGeom prst="rect">
            <a:avLst/>
          </a:prstGeom>
          <a:noFill/>
        </p:spPr>
        <p:txBody>
          <a:bodyPr wrap="square" rtlCol="0">
            <a:spAutoFit/>
          </a:bodyPr>
          <a:lstStyle/>
          <a:p>
            <a:r>
              <a:rPr lang="zh-CN" altLang="en-US" sz="4400" b="1" dirty="0">
                <a:solidFill>
                  <a:srgbClr val="FF0000"/>
                </a:solidFill>
                <a:latin typeface="楷体" panose="02010609060101010101" pitchFamily="49" charset="-122"/>
                <a:ea typeface="楷体" panose="02010609060101010101" pitchFamily="49" charset="-122"/>
              </a:rPr>
              <a:t>夸</a:t>
            </a:r>
            <a:endParaRPr lang="zh-CN" altLang="en-US" sz="4400" b="1" dirty="0">
              <a:solidFill>
                <a:srgbClr val="FF0000"/>
              </a:solidFill>
              <a:latin typeface="楷体" panose="02010609060101010101" pitchFamily="49" charset="-122"/>
              <a:ea typeface="楷体" panose="02010609060101010101" pitchFamily="49" charset="-122"/>
            </a:endParaRPr>
          </a:p>
        </p:txBody>
      </p:sp>
      <p:sp>
        <p:nvSpPr>
          <p:cNvPr id="10" name="文本框 9"/>
          <p:cNvSpPr txBox="1"/>
          <p:nvPr/>
        </p:nvSpPr>
        <p:spPr>
          <a:xfrm>
            <a:off x="6622415" y="1590040"/>
            <a:ext cx="848360" cy="768350"/>
          </a:xfrm>
          <a:prstGeom prst="rect">
            <a:avLst/>
          </a:prstGeom>
          <a:noFill/>
        </p:spPr>
        <p:txBody>
          <a:bodyPr wrap="square" rtlCol="0">
            <a:spAutoFit/>
          </a:bodyPr>
          <a:lstStyle/>
          <a:p>
            <a:r>
              <a:rPr lang="zh-CN" altLang="en-US" sz="4400" b="1" dirty="0">
                <a:solidFill>
                  <a:srgbClr val="FF0000"/>
                </a:solidFill>
                <a:latin typeface="楷体" panose="02010609060101010101" pitchFamily="49" charset="-122"/>
                <a:ea typeface="楷体" panose="02010609060101010101" pitchFamily="49" charset="-122"/>
              </a:rPr>
              <a:t>歪</a:t>
            </a:r>
            <a:endParaRPr lang="zh-CN" altLang="en-US" sz="4400" b="1" dirty="0">
              <a:solidFill>
                <a:srgbClr val="FF0000"/>
              </a:solidFill>
              <a:latin typeface="楷体" panose="02010609060101010101" pitchFamily="49" charset="-122"/>
              <a:ea typeface="楷体" panose="02010609060101010101" pitchFamily="49" charset="-122"/>
            </a:endParaRPr>
          </a:p>
        </p:txBody>
      </p:sp>
      <p:sp>
        <p:nvSpPr>
          <p:cNvPr id="14" name="矩形 13"/>
          <p:cNvSpPr/>
          <p:nvPr/>
        </p:nvSpPr>
        <p:spPr>
          <a:xfrm>
            <a:off x="-36512" y="2665095"/>
            <a:ext cx="1360170" cy="530225"/>
          </a:xfrm>
          <a:prstGeom prst="rect">
            <a:avLst/>
          </a:prstGeom>
        </p:spPr>
        <p:txBody>
          <a:bodyPr wrap="square" lIns="68580" tIns="34290" rIns="68580" bIns="34290">
            <a:spAutoFit/>
          </a:bodyPr>
          <a:lstStyle/>
          <a:p>
            <a:r>
              <a:rPr lang="en-US" altLang="zh-CN" sz="3000" b="1" dirty="0">
                <a:latin typeface="汉语拼音" panose="020B0604020202020204" pitchFamily="34" charset="0"/>
                <a:ea typeface="宋体" panose="02010600030101010101" pitchFamily="2" charset="-122"/>
                <a:cs typeface="汉语拼音" panose="020B0604020202020204" pitchFamily="34" charset="0"/>
                <a:sym typeface="+mn-ea"/>
              </a:rPr>
              <a:t>chén</a:t>
            </a:r>
            <a:r>
              <a:rPr lang="en-US" altLang="zh-CN" sz="3000" b="1" dirty="0" err="1" smtClean="0">
                <a:ln>
                  <a:noFill/>
                </a:ln>
                <a:effectLst/>
                <a:latin typeface="汉语拼音" panose="020B0604020202020204" pitchFamily="34" charset="0"/>
                <a:ea typeface="黑体" panose="02010609060101010101" pitchFamily="49" charset="-122"/>
                <a:cs typeface="汉语拼音" panose="020B0604020202020204" pitchFamily="34" charset="0"/>
                <a:sym typeface="+mn-ea"/>
              </a:rPr>
              <a:t>ɡ</a:t>
            </a:r>
            <a:endParaRPr lang="en-US" altLang="zh-CN" sz="3000" b="1" dirty="0" err="1" smtClean="0">
              <a:ln>
                <a:noFill/>
              </a:ln>
              <a:effectLst/>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15" name="文本框 14"/>
          <p:cNvSpPr txBox="1"/>
          <p:nvPr/>
        </p:nvSpPr>
        <p:spPr>
          <a:xfrm>
            <a:off x="101918" y="3195320"/>
            <a:ext cx="848360" cy="768350"/>
          </a:xfrm>
          <a:prstGeom prst="rect">
            <a:avLst/>
          </a:prstGeom>
          <a:noFill/>
        </p:spPr>
        <p:txBody>
          <a:bodyPr wrap="square" rtlCol="0">
            <a:spAutoFit/>
          </a:bodyPr>
          <a:lstStyle/>
          <a:p>
            <a:r>
              <a:rPr lang="zh-CN" altLang="en-US" sz="4400" b="1" dirty="0">
                <a:solidFill>
                  <a:srgbClr val="FF0000"/>
                </a:solidFill>
                <a:latin typeface="楷体" panose="02010609060101010101" pitchFamily="49" charset="-122"/>
                <a:ea typeface="楷体" panose="02010609060101010101" pitchFamily="49" charset="-122"/>
              </a:rPr>
              <a:t>承</a:t>
            </a:r>
            <a:endParaRPr lang="zh-CN" altLang="en-US" sz="4400" b="1" dirty="0">
              <a:solidFill>
                <a:srgbClr val="FF0000"/>
              </a:solidFill>
              <a:latin typeface="楷体" panose="02010609060101010101" pitchFamily="49" charset="-122"/>
              <a:ea typeface="楷体" panose="02010609060101010101" pitchFamily="49" charset="-122"/>
            </a:endParaRPr>
          </a:p>
        </p:txBody>
      </p:sp>
      <p:sp>
        <p:nvSpPr>
          <p:cNvPr id="46" name="矩形 45"/>
          <p:cNvSpPr/>
          <p:nvPr/>
        </p:nvSpPr>
        <p:spPr>
          <a:xfrm>
            <a:off x="1618298" y="2665095"/>
            <a:ext cx="748030" cy="530225"/>
          </a:xfrm>
          <a:prstGeom prst="rect">
            <a:avLst/>
          </a:prstGeom>
        </p:spPr>
        <p:txBody>
          <a:bodyPr wrap="square" lIns="68580" tIns="34290" rIns="68580" bIns="34290">
            <a:spAutoFit/>
          </a:bodyPr>
          <a:lstStyle/>
          <a:p>
            <a:r>
              <a:rPr lang="en-US" altLang="zh-CN" sz="3000" b="1" dirty="0">
                <a:latin typeface="汉语拼音" panose="020B0604020202020204" pitchFamily="34" charset="0"/>
                <a:ea typeface="宋体" panose="02010600030101010101" pitchFamily="2" charset="-122"/>
                <a:cs typeface="汉语拼音" panose="020B0604020202020204" pitchFamily="34" charset="0"/>
              </a:rPr>
              <a:t>xiù</a:t>
            </a:r>
            <a:endParaRPr lang="en-US" altLang="zh-CN" sz="3000" b="1" dirty="0">
              <a:latin typeface="汉语拼音" panose="020B0604020202020204" pitchFamily="34" charset="0"/>
              <a:ea typeface="宋体" panose="02010600030101010101" pitchFamily="2" charset="-122"/>
              <a:cs typeface="汉语拼音" panose="020B0604020202020204" pitchFamily="34" charset="0"/>
            </a:endParaRPr>
          </a:p>
        </p:txBody>
      </p:sp>
      <p:sp>
        <p:nvSpPr>
          <p:cNvPr id="47" name="文本框 46"/>
          <p:cNvSpPr txBox="1"/>
          <p:nvPr/>
        </p:nvSpPr>
        <p:spPr>
          <a:xfrm>
            <a:off x="1618298" y="3195320"/>
            <a:ext cx="848360" cy="768350"/>
          </a:xfrm>
          <a:prstGeom prst="rect">
            <a:avLst/>
          </a:prstGeom>
          <a:noFill/>
        </p:spPr>
        <p:txBody>
          <a:bodyPr wrap="square" rtlCol="0">
            <a:spAutoFit/>
          </a:bodyPr>
          <a:lstStyle/>
          <a:p>
            <a:r>
              <a:rPr lang="zh-CN" altLang="en-US" sz="4400" b="1">
                <a:solidFill>
                  <a:srgbClr val="FF0000"/>
                </a:solidFill>
                <a:latin typeface="楷体" panose="02010609060101010101" pitchFamily="49" charset="-122"/>
                <a:ea typeface="楷体" panose="02010609060101010101" pitchFamily="49" charset="-122"/>
              </a:rPr>
              <a:t>袖</a:t>
            </a:r>
            <a:endParaRPr lang="zh-CN" altLang="en-US" sz="4400" b="1">
              <a:solidFill>
                <a:srgbClr val="FF0000"/>
              </a:solidFill>
              <a:latin typeface="楷体" panose="02010609060101010101" pitchFamily="49" charset="-122"/>
              <a:ea typeface="楷体" panose="02010609060101010101" pitchFamily="49" charset="-122"/>
            </a:endParaRPr>
          </a:p>
        </p:txBody>
      </p:sp>
      <p:sp>
        <p:nvSpPr>
          <p:cNvPr id="48" name="矩形 47"/>
          <p:cNvSpPr/>
          <p:nvPr/>
        </p:nvSpPr>
        <p:spPr>
          <a:xfrm>
            <a:off x="2851468" y="2665095"/>
            <a:ext cx="2013585" cy="530225"/>
          </a:xfrm>
          <a:prstGeom prst="rect">
            <a:avLst/>
          </a:prstGeom>
        </p:spPr>
        <p:txBody>
          <a:bodyPr wrap="square" lIns="68580" tIns="34290" rIns="68580" bIns="34290">
            <a:spAutoFit/>
          </a:bodyPr>
          <a:lstStyle/>
          <a:p>
            <a:r>
              <a:rPr lang="en-US" altLang="zh-CN" sz="3000" b="1" dirty="0">
                <a:latin typeface="汉语拼音" panose="020B0604020202020204" pitchFamily="34" charset="0"/>
                <a:ea typeface="宋体" panose="02010600030101010101" pitchFamily="2" charset="-122"/>
                <a:cs typeface="汉语拼音" panose="020B0604020202020204" pitchFamily="34" charset="0"/>
              </a:rPr>
              <a:t>chèn shān </a:t>
            </a:r>
            <a:endParaRPr lang="en-US" altLang="zh-CN" sz="3000" b="1" dirty="0">
              <a:latin typeface="汉语拼音" panose="020B0604020202020204" pitchFamily="34" charset="0"/>
              <a:ea typeface="宋体" panose="02010600030101010101" pitchFamily="2" charset="-122"/>
              <a:cs typeface="汉语拼音" panose="020B0604020202020204" pitchFamily="34" charset="0"/>
            </a:endParaRPr>
          </a:p>
        </p:txBody>
      </p:sp>
      <p:sp>
        <p:nvSpPr>
          <p:cNvPr id="49" name="文本框 48"/>
          <p:cNvSpPr txBox="1"/>
          <p:nvPr/>
        </p:nvSpPr>
        <p:spPr>
          <a:xfrm>
            <a:off x="3071813" y="3186430"/>
            <a:ext cx="1711960" cy="768350"/>
          </a:xfrm>
          <a:prstGeom prst="rect">
            <a:avLst/>
          </a:prstGeom>
          <a:noFill/>
        </p:spPr>
        <p:txBody>
          <a:bodyPr wrap="square" rtlCol="0">
            <a:spAutoFit/>
          </a:bodyPr>
          <a:lstStyle/>
          <a:p>
            <a:r>
              <a:rPr lang="zh-CN" altLang="en-US" sz="4400" b="1">
                <a:solidFill>
                  <a:srgbClr val="FF0000"/>
                </a:solidFill>
                <a:latin typeface="楷体" panose="02010609060101010101" pitchFamily="49" charset="-122"/>
                <a:ea typeface="楷体" panose="02010609060101010101" pitchFamily="49" charset="-122"/>
              </a:rPr>
              <a:t>衬衫</a:t>
            </a:r>
            <a:endParaRPr lang="zh-CN" altLang="en-US" sz="4400" b="1">
              <a:solidFill>
                <a:srgbClr val="FF0000"/>
              </a:solidFill>
              <a:latin typeface="楷体" panose="02010609060101010101" pitchFamily="49" charset="-122"/>
              <a:ea typeface="楷体" panose="02010609060101010101" pitchFamily="49" charset="-122"/>
            </a:endParaRPr>
          </a:p>
        </p:txBody>
      </p:sp>
      <p:sp>
        <p:nvSpPr>
          <p:cNvPr id="53" name="矩形 52"/>
          <p:cNvSpPr/>
          <p:nvPr/>
        </p:nvSpPr>
        <p:spPr>
          <a:xfrm>
            <a:off x="4865053" y="2665095"/>
            <a:ext cx="728980" cy="530225"/>
          </a:xfrm>
          <a:prstGeom prst="rect">
            <a:avLst/>
          </a:prstGeom>
        </p:spPr>
        <p:txBody>
          <a:bodyPr wrap="square" lIns="68580" tIns="34290" rIns="68580" bIns="34290">
            <a:spAutoFit/>
          </a:bodyPr>
          <a:lstStyle/>
          <a:p>
            <a:r>
              <a:rPr lang="en-US" altLang="zh-CN" sz="3000" b="1" dirty="0">
                <a:latin typeface="汉语拼音" panose="020B0604020202020204" pitchFamily="34" charset="0"/>
                <a:ea typeface="宋体" panose="02010600030101010101" pitchFamily="2" charset="-122"/>
                <a:cs typeface="汉语拼音" panose="020B0604020202020204" pitchFamily="34" charset="0"/>
              </a:rPr>
              <a:t>fù </a:t>
            </a:r>
            <a:endParaRPr lang="en-US" altLang="zh-CN" sz="3000" b="1" dirty="0">
              <a:latin typeface="汉语拼音" panose="020B0604020202020204" pitchFamily="34" charset="0"/>
              <a:ea typeface="宋体" panose="02010600030101010101" pitchFamily="2" charset="-122"/>
              <a:cs typeface="汉语拼音" panose="020B0604020202020204" pitchFamily="34" charset="0"/>
            </a:endParaRPr>
          </a:p>
        </p:txBody>
      </p:sp>
      <p:sp>
        <p:nvSpPr>
          <p:cNvPr id="54" name="文本框 53"/>
          <p:cNvSpPr txBox="1"/>
          <p:nvPr/>
        </p:nvSpPr>
        <p:spPr>
          <a:xfrm>
            <a:off x="4713288" y="3195320"/>
            <a:ext cx="1514896" cy="769441"/>
          </a:xfrm>
          <a:prstGeom prst="rect">
            <a:avLst/>
          </a:prstGeom>
          <a:noFill/>
        </p:spPr>
        <p:txBody>
          <a:bodyPr wrap="square" rtlCol="0">
            <a:spAutoFit/>
          </a:bodyPr>
          <a:lstStyle/>
          <a:p>
            <a:r>
              <a:rPr lang="zh-CN" altLang="en-US" sz="4400" b="1" dirty="0" smtClean="0">
                <a:solidFill>
                  <a:srgbClr val="FF0000"/>
                </a:solidFill>
                <a:latin typeface="楷体" panose="02010609060101010101" pitchFamily="49" charset="-122"/>
                <a:ea typeface="楷体" panose="02010609060101010101" pitchFamily="49" charset="-122"/>
              </a:rPr>
              <a:t>负</a:t>
            </a:r>
            <a:r>
              <a:rPr lang="zh-CN" altLang="en-US" sz="4400" b="1" dirty="0" smtClean="0">
                <a:latin typeface="楷体" panose="02010609060101010101" pitchFamily="49" charset="-122"/>
                <a:ea typeface="楷体" panose="02010609060101010101" pitchFamily="49" charset="-122"/>
              </a:rPr>
              <a:t>责</a:t>
            </a:r>
            <a:endParaRPr lang="zh-CN" altLang="en-US" sz="4400" b="1" dirty="0">
              <a:latin typeface="楷体" panose="02010609060101010101" pitchFamily="49" charset="-122"/>
              <a:ea typeface="楷体" panose="02010609060101010101" pitchFamily="49" charset="-122"/>
            </a:endParaRPr>
          </a:p>
        </p:txBody>
      </p:sp>
      <p:sp>
        <p:nvSpPr>
          <p:cNvPr id="55" name="矩形 54"/>
          <p:cNvSpPr/>
          <p:nvPr/>
        </p:nvSpPr>
        <p:spPr>
          <a:xfrm>
            <a:off x="6051868" y="2665095"/>
            <a:ext cx="728980" cy="530225"/>
          </a:xfrm>
          <a:prstGeom prst="rect">
            <a:avLst/>
          </a:prstGeom>
        </p:spPr>
        <p:txBody>
          <a:bodyPr wrap="square" lIns="68580" tIns="34290" rIns="68580" bIns="34290">
            <a:spAutoFit/>
          </a:bodyPr>
          <a:lstStyle/>
          <a:p>
            <a:r>
              <a:rPr lang="en-US" altLang="zh-CN" sz="3000" b="1" dirty="0">
                <a:latin typeface="汉语拼音" panose="020B0604020202020204" pitchFamily="34" charset="0"/>
                <a:ea typeface="宋体" panose="02010600030101010101" pitchFamily="2" charset="-122"/>
                <a:cs typeface="汉语拼音" panose="020B0604020202020204" pitchFamily="34" charset="0"/>
              </a:rPr>
              <a:t>xi</a:t>
            </a:r>
            <a:r>
              <a:rPr lang="en-US" altLang="zh-CN" sz="3000" b="1" dirty="0">
                <a:latin typeface="汉语拼音" panose="020B0604020202020204" pitchFamily="34" charset="0"/>
                <a:ea typeface="宋体" panose="02010600030101010101" pitchFamily="2" charset="-122"/>
                <a:cs typeface="汉语拼音" panose="020B0604020202020204" pitchFamily="34" charset="0"/>
                <a:sym typeface="+mn-ea"/>
              </a:rPr>
              <a:t>è</a:t>
            </a:r>
            <a:r>
              <a:rPr lang="en-US" altLang="zh-CN" sz="3000" b="1" dirty="0">
                <a:latin typeface="汉语拼音" panose="020B0604020202020204" pitchFamily="34" charset="0"/>
                <a:ea typeface="宋体" panose="02010600030101010101" pitchFamily="2" charset="-122"/>
                <a:cs typeface="汉语拼音" panose="020B0604020202020204" pitchFamily="34" charset="0"/>
              </a:rPr>
              <a:t> </a:t>
            </a:r>
            <a:endParaRPr lang="en-US" altLang="zh-CN" sz="3000" b="1" dirty="0">
              <a:latin typeface="汉语拼音" panose="020B0604020202020204" pitchFamily="34" charset="0"/>
              <a:ea typeface="宋体" panose="02010600030101010101" pitchFamily="2" charset="-122"/>
              <a:cs typeface="汉语拼音" panose="020B0604020202020204" pitchFamily="34" charset="0"/>
            </a:endParaRPr>
          </a:p>
        </p:txBody>
      </p:sp>
      <p:sp>
        <p:nvSpPr>
          <p:cNvPr id="56" name="文本框 55"/>
          <p:cNvSpPr txBox="1"/>
          <p:nvPr/>
        </p:nvSpPr>
        <p:spPr>
          <a:xfrm>
            <a:off x="6016308" y="3195320"/>
            <a:ext cx="800100" cy="768350"/>
          </a:xfrm>
          <a:prstGeom prst="rect">
            <a:avLst/>
          </a:prstGeom>
          <a:noFill/>
        </p:spPr>
        <p:txBody>
          <a:bodyPr wrap="square" rtlCol="0">
            <a:spAutoFit/>
          </a:bodyPr>
          <a:lstStyle/>
          <a:p>
            <a:r>
              <a:rPr lang="zh-CN" altLang="en-US" sz="4400" b="1">
                <a:solidFill>
                  <a:srgbClr val="FF0000"/>
                </a:solidFill>
                <a:latin typeface="楷体" panose="02010609060101010101" pitchFamily="49" charset="-122"/>
                <a:ea typeface="楷体" panose="02010609060101010101" pitchFamily="49" charset="-122"/>
              </a:rPr>
              <a:t>泄</a:t>
            </a:r>
            <a:endParaRPr lang="zh-CN" altLang="en-US" sz="4400" b="1">
              <a:solidFill>
                <a:srgbClr val="FF0000"/>
              </a:solidFill>
              <a:latin typeface="楷体" panose="02010609060101010101" pitchFamily="49" charset="-122"/>
              <a:ea typeface="楷体" panose="02010609060101010101" pitchFamily="49" charset="-122"/>
            </a:endParaRPr>
          </a:p>
        </p:txBody>
      </p:sp>
      <p:sp>
        <p:nvSpPr>
          <p:cNvPr id="59" name="矩形 58"/>
          <p:cNvSpPr/>
          <p:nvPr/>
        </p:nvSpPr>
        <p:spPr>
          <a:xfrm>
            <a:off x="7918768" y="2656205"/>
            <a:ext cx="728980" cy="530225"/>
          </a:xfrm>
          <a:prstGeom prst="rect">
            <a:avLst/>
          </a:prstGeom>
        </p:spPr>
        <p:txBody>
          <a:bodyPr wrap="square" lIns="68580" tIns="34290" rIns="68580" bIns="34290">
            <a:spAutoFit/>
          </a:bodyPr>
          <a:lstStyle/>
          <a:p>
            <a:r>
              <a:rPr lang="en-US" altLang="zh-CN" sz="3000" b="1" dirty="0">
                <a:latin typeface="汉语拼音" panose="020B0604020202020204" pitchFamily="34" charset="0"/>
                <a:ea typeface="宋体" panose="02010600030101010101" pitchFamily="2" charset="-122"/>
                <a:cs typeface="汉语拼音" panose="020B0604020202020204" pitchFamily="34" charset="0"/>
              </a:rPr>
              <a:t>yì </a:t>
            </a:r>
            <a:endParaRPr lang="en-US" altLang="zh-CN" sz="3000" b="1" dirty="0">
              <a:latin typeface="汉语拼音" panose="020B0604020202020204" pitchFamily="34" charset="0"/>
              <a:ea typeface="宋体" panose="02010600030101010101" pitchFamily="2" charset="-122"/>
              <a:cs typeface="汉语拼音" panose="020B0604020202020204" pitchFamily="34" charset="0"/>
            </a:endParaRPr>
          </a:p>
        </p:txBody>
      </p:sp>
      <p:sp>
        <p:nvSpPr>
          <p:cNvPr id="60" name="文本框 59"/>
          <p:cNvSpPr txBox="1"/>
          <p:nvPr/>
        </p:nvSpPr>
        <p:spPr>
          <a:xfrm>
            <a:off x="7847648" y="3186430"/>
            <a:ext cx="800100" cy="768350"/>
          </a:xfrm>
          <a:prstGeom prst="rect">
            <a:avLst/>
          </a:prstGeom>
          <a:noFill/>
        </p:spPr>
        <p:txBody>
          <a:bodyPr wrap="square" rtlCol="0">
            <a:spAutoFit/>
          </a:bodyPr>
          <a:lstStyle/>
          <a:p>
            <a:r>
              <a:rPr lang="zh-CN" altLang="en-US" sz="4400" b="1">
                <a:solidFill>
                  <a:srgbClr val="FF0000"/>
                </a:solidFill>
                <a:latin typeface="楷体" panose="02010609060101010101" pitchFamily="49" charset="-122"/>
                <a:ea typeface="楷体" panose="02010609060101010101" pitchFamily="49" charset="-122"/>
              </a:rPr>
              <a:t>艺</a:t>
            </a:r>
            <a:endParaRPr lang="zh-CN" altLang="en-US" sz="4400" b="1">
              <a:solidFill>
                <a:srgbClr val="FF0000"/>
              </a:solidFill>
              <a:latin typeface="楷体" panose="02010609060101010101" pitchFamily="49" charset="-122"/>
              <a:ea typeface="楷体" panose="02010609060101010101" pitchFamily="49" charset="-122"/>
            </a:endParaRPr>
          </a:p>
        </p:txBody>
      </p:sp>
      <p:sp>
        <p:nvSpPr>
          <p:cNvPr id="2" name="文本框 1"/>
          <p:cNvSpPr txBox="1"/>
          <p:nvPr/>
        </p:nvSpPr>
        <p:spPr>
          <a:xfrm>
            <a:off x="1814830" y="1556385"/>
            <a:ext cx="848360" cy="768350"/>
          </a:xfrm>
          <a:prstGeom prst="rect">
            <a:avLst/>
          </a:prstGeom>
          <a:noFill/>
        </p:spPr>
        <p:txBody>
          <a:bodyPr wrap="square" rtlCol="0">
            <a:spAutoFit/>
          </a:bodyPr>
          <a:lstStyle/>
          <a:p>
            <a:r>
              <a:rPr lang="zh-CN" altLang="en-US" sz="4400" b="1" dirty="0">
                <a:solidFill>
                  <a:schemeClr val="tx1"/>
                </a:solidFill>
                <a:latin typeface="楷体" panose="02010609060101010101" pitchFamily="49" charset="-122"/>
                <a:ea typeface="楷体" panose="02010609060101010101" pitchFamily="49" charset="-122"/>
              </a:rPr>
              <a:t>裁</a:t>
            </a:r>
            <a:endParaRPr lang="zh-CN" altLang="en-US" sz="4400" b="1" dirty="0">
              <a:solidFill>
                <a:schemeClr val="tx1"/>
              </a:solidFill>
              <a:latin typeface="楷体" panose="02010609060101010101" pitchFamily="49" charset="-122"/>
              <a:ea typeface="楷体" panose="02010609060101010101" pitchFamily="49" charset="-122"/>
            </a:endParaRPr>
          </a:p>
        </p:txBody>
      </p:sp>
      <p:sp>
        <p:nvSpPr>
          <p:cNvPr id="4" name="文本框 3"/>
          <p:cNvSpPr txBox="1"/>
          <p:nvPr/>
        </p:nvSpPr>
        <p:spPr>
          <a:xfrm>
            <a:off x="4263390" y="1556385"/>
            <a:ext cx="848360" cy="768350"/>
          </a:xfrm>
          <a:prstGeom prst="rect">
            <a:avLst/>
          </a:prstGeom>
          <a:noFill/>
        </p:spPr>
        <p:txBody>
          <a:bodyPr wrap="square" rtlCol="0">
            <a:spAutoFit/>
          </a:bodyPr>
          <a:lstStyle/>
          <a:p>
            <a:r>
              <a:rPr lang="zh-CN" altLang="en-US" sz="4400" b="1" dirty="0">
                <a:solidFill>
                  <a:schemeClr val="tx1"/>
                </a:solidFill>
                <a:latin typeface="楷体" panose="02010609060101010101" pitchFamily="49" charset="-122"/>
                <a:ea typeface="楷体" panose="02010609060101010101" pitchFamily="49" charset="-122"/>
              </a:rPr>
              <a:t>子</a:t>
            </a:r>
            <a:endParaRPr lang="zh-CN" altLang="en-US" sz="4400" b="1" dirty="0">
              <a:solidFill>
                <a:schemeClr val="tx1"/>
              </a:solidFill>
              <a:latin typeface="楷体" panose="02010609060101010101" pitchFamily="49" charset="-122"/>
              <a:ea typeface="楷体" panose="02010609060101010101" pitchFamily="49" charset="-122"/>
            </a:endParaRPr>
          </a:p>
        </p:txBody>
      </p:sp>
      <p:sp>
        <p:nvSpPr>
          <p:cNvPr id="8" name="文本框 7"/>
          <p:cNvSpPr txBox="1"/>
          <p:nvPr/>
        </p:nvSpPr>
        <p:spPr>
          <a:xfrm>
            <a:off x="5690870" y="1590040"/>
            <a:ext cx="848360" cy="768350"/>
          </a:xfrm>
          <a:prstGeom prst="rect">
            <a:avLst/>
          </a:prstGeom>
          <a:noFill/>
        </p:spPr>
        <p:txBody>
          <a:bodyPr wrap="square" rtlCol="0">
            <a:spAutoFit/>
          </a:bodyPr>
          <a:lstStyle/>
          <a:p>
            <a:r>
              <a:rPr lang="zh-CN" altLang="en-US" sz="4400" b="1">
                <a:solidFill>
                  <a:schemeClr val="tx1"/>
                </a:solidFill>
                <a:latin typeface="楷体" panose="02010609060101010101" pitchFamily="49" charset="-122"/>
                <a:ea typeface="楷体" panose="02010609060101010101" pitchFamily="49" charset="-122"/>
              </a:rPr>
              <a:t>奖</a:t>
            </a:r>
            <a:endParaRPr lang="zh-CN" altLang="en-US" sz="4400" b="1">
              <a:solidFill>
                <a:schemeClr val="tx1"/>
              </a:solidFill>
              <a:latin typeface="楷体" panose="02010609060101010101" pitchFamily="49" charset="-122"/>
              <a:ea typeface="楷体" panose="02010609060101010101" pitchFamily="49" charset="-122"/>
            </a:endParaRPr>
          </a:p>
        </p:txBody>
      </p:sp>
      <p:sp>
        <p:nvSpPr>
          <p:cNvPr id="9" name="文本框 8"/>
          <p:cNvSpPr txBox="1"/>
          <p:nvPr/>
        </p:nvSpPr>
        <p:spPr>
          <a:xfrm>
            <a:off x="7291070" y="1590040"/>
            <a:ext cx="1443355" cy="768350"/>
          </a:xfrm>
          <a:prstGeom prst="rect">
            <a:avLst/>
          </a:prstGeom>
          <a:noFill/>
        </p:spPr>
        <p:txBody>
          <a:bodyPr wrap="square" rtlCol="0">
            <a:spAutoFit/>
          </a:bodyPr>
          <a:lstStyle/>
          <a:p>
            <a:r>
              <a:rPr lang="zh-CN" altLang="en-US" sz="4400" b="1">
                <a:solidFill>
                  <a:schemeClr val="tx1"/>
                </a:solidFill>
                <a:latin typeface="楷体" panose="02010609060101010101" pitchFamily="49" charset="-122"/>
                <a:ea typeface="楷体" panose="02010609060101010101" pitchFamily="49" charset="-122"/>
              </a:rPr>
              <a:t>着头</a:t>
            </a:r>
            <a:endParaRPr lang="zh-CN" altLang="en-US" sz="4400" b="1">
              <a:solidFill>
                <a:schemeClr val="tx1"/>
              </a:solidFill>
              <a:latin typeface="楷体" panose="02010609060101010101" pitchFamily="49" charset="-122"/>
              <a:ea typeface="楷体" panose="02010609060101010101" pitchFamily="49" charset="-122"/>
            </a:endParaRPr>
          </a:p>
        </p:txBody>
      </p:sp>
      <p:sp>
        <p:nvSpPr>
          <p:cNvPr id="11" name="文本框 10"/>
          <p:cNvSpPr txBox="1"/>
          <p:nvPr/>
        </p:nvSpPr>
        <p:spPr>
          <a:xfrm>
            <a:off x="774383" y="3195320"/>
            <a:ext cx="848360" cy="768350"/>
          </a:xfrm>
          <a:prstGeom prst="rect">
            <a:avLst/>
          </a:prstGeom>
          <a:noFill/>
        </p:spPr>
        <p:txBody>
          <a:bodyPr wrap="square" rtlCol="0">
            <a:spAutoFit/>
          </a:bodyPr>
          <a:lstStyle/>
          <a:p>
            <a:r>
              <a:rPr lang="zh-CN" altLang="en-US" sz="4400" b="1">
                <a:solidFill>
                  <a:schemeClr val="tx1"/>
                </a:solidFill>
                <a:latin typeface="楷体" panose="02010609060101010101" pitchFamily="49" charset="-122"/>
                <a:ea typeface="楷体" panose="02010609060101010101" pitchFamily="49" charset="-122"/>
              </a:rPr>
              <a:t>认</a:t>
            </a:r>
            <a:endParaRPr lang="zh-CN" altLang="en-US" sz="4400" b="1">
              <a:solidFill>
                <a:schemeClr val="tx1"/>
              </a:solidFill>
              <a:latin typeface="楷体" panose="02010609060101010101" pitchFamily="49" charset="-122"/>
              <a:ea typeface="楷体" panose="02010609060101010101" pitchFamily="49" charset="-122"/>
            </a:endParaRPr>
          </a:p>
        </p:txBody>
      </p:sp>
      <p:sp>
        <p:nvSpPr>
          <p:cNvPr id="12" name="文本框 11"/>
          <p:cNvSpPr txBox="1"/>
          <p:nvPr/>
        </p:nvSpPr>
        <p:spPr>
          <a:xfrm>
            <a:off x="2145348" y="3195320"/>
            <a:ext cx="848360" cy="768350"/>
          </a:xfrm>
          <a:prstGeom prst="rect">
            <a:avLst/>
          </a:prstGeom>
          <a:noFill/>
        </p:spPr>
        <p:txBody>
          <a:bodyPr wrap="square" rtlCol="0">
            <a:spAutoFit/>
          </a:bodyPr>
          <a:lstStyle/>
          <a:p>
            <a:r>
              <a:rPr lang="zh-CN" altLang="en-US" sz="4400" b="1" dirty="0">
                <a:solidFill>
                  <a:schemeClr val="tx1"/>
                </a:solidFill>
                <a:latin typeface="楷体" panose="02010609060101010101" pitchFamily="49" charset="-122"/>
                <a:ea typeface="楷体" panose="02010609060101010101" pitchFamily="49" charset="-122"/>
              </a:rPr>
              <a:t>子</a:t>
            </a:r>
            <a:endParaRPr lang="zh-CN" altLang="en-US" sz="4400" b="1" dirty="0">
              <a:solidFill>
                <a:schemeClr val="tx1"/>
              </a:solidFill>
              <a:latin typeface="楷体" panose="02010609060101010101" pitchFamily="49" charset="-122"/>
              <a:ea typeface="楷体" panose="02010609060101010101" pitchFamily="49" charset="-122"/>
            </a:endParaRPr>
          </a:p>
        </p:txBody>
      </p:sp>
      <p:sp>
        <p:nvSpPr>
          <p:cNvPr id="18" name="文本框 17"/>
          <p:cNvSpPr txBox="1"/>
          <p:nvPr/>
        </p:nvSpPr>
        <p:spPr>
          <a:xfrm>
            <a:off x="6552883" y="3195320"/>
            <a:ext cx="848360" cy="768350"/>
          </a:xfrm>
          <a:prstGeom prst="rect">
            <a:avLst/>
          </a:prstGeom>
          <a:noFill/>
        </p:spPr>
        <p:txBody>
          <a:bodyPr wrap="square" rtlCol="0">
            <a:spAutoFit/>
          </a:bodyPr>
          <a:lstStyle/>
          <a:p>
            <a:r>
              <a:rPr lang="zh-CN" altLang="en-US" sz="4400" b="1">
                <a:solidFill>
                  <a:schemeClr val="tx1"/>
                </a:solidFill>
                <a:latin typeface="楷体" panose="02010609060101010101" pitchFamily="49" charset="-122"/>
                <a:ea typeface="楷体" panose="02010609060101010101" pitchFamily="49" charset="-122"/>
              </a:rPr>
              <a:t>气</a:t>
            </a:r>
            <a:endParaRPr lang="zh-CN" altLang="en-US" sz="4400" b="1">
              <a:solidFill>
                <a:schemeClr val="tx1"/>
              </a:solidFill>
              <a:latin typeface="楷体" panose="02010609060101010101" pitchFamily="49" charset="-122"/>
              <a:ea typeface="楷体" panose="02010609060101010101" pitchFamily="49" charset="-122"/>
            </a:endParaRPr>
          </a:p>
        </p:txBody>
      </p:sp>
      <p:sp>
        <p:nvSpPr>
          <p:cNvPr id="19" name="文本框 18"/>
          <p:cNvSpPr txBox="1"/>
          <p:nvPr/>
        </p:nvSpPr>
        <p:spPr>
          <a:xfrm>
            <a:off x="7341553" y="3195320"/>
            <a:ext cx="848360" cy="768350"/>
          </a:xfrm>
          <a:prstGeom prst="rect">
            <a:avLst/>
          </a:prstGeom>
          <a:noFill/>
        </p:spPr>
        <p:txBody>
          <a:bodyPr wrap="square" rtlCol="0">
            <a:spAutoFit/>
          </a:bodyPr>
          <a:lstStyle/>
          <a:p>
            <a:r>
              <a:rPr lang="zh-CN" altLang="en-US" sz="4400" b="1">
                <a:solidFill>
                  <a:schemeClr val="tx1"/>
                </a:solidFill>
                <a:latin typeface="楷体" panose="02010609060101010101" pitchFamily="49" charset="-122"/>
                <a:ea typeface="楷体" panose="02010609060101010101" pitchFamily="49" charset="-122"/>
              </a:rPr>
              <a:t>手</a:t>
            </a:r>
            <a:endParaRPr lang="zh-CN" altLang="en-US" sz="4400" b="1">
              <a:solidFill>
                <a:schemeClr val="tx1"/>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20"/>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23"/>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6"/>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24"/>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14"/>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46"/>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48"/>
                                        </p:tgtEl>
                                        <p:attrNameLst>
                                          <p:attrName>style.visibility</p:attrName>
                                        </p:attrNameLst>
                                      </p:cBhvr>
                                      <p:to>
                                        <p:strVal val="hidden"/>
                                      </p:to>
                                    </p:set>
                                  </p:childTnLst>
                                </p:cTn>
                              </p:par>
                              <p:par>
                                <p:cTn id="41" presetID="1" presetClass="exit" presetSubtype="0" fill="hold" grpId="1" nodeType="withEffect">
                                  <p:stCondLst>
                                    <p:cond delay="0"/>
                                  </p:stCondLst>
                                  <p:childTnLst>
                                    <p:set>
                                      <p:cBhvr>
                                        <p:cTn id="42" dur="1" fill="hold">
                                          <p:stCondLst>
                                            <p:cond delay="0"/>
                                          </p:stCondLst>
                                        </p:cTn>
                                        <p:tgtEl>
                                          <p:spTgt spid="53"/>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55"/>
                                        </p:tgtEl>
                                        <p:attrNameLst>
                                          <p:attrName>style.visibility</p:attrName>
                                        </p:attrNameLst>
                                      </p:cBhvr>
                                      <p:to>
                                        <p:strVal val="hidden"/>
                                      </p:to>
                                    </p:set>
                                  </p:childTnLst>
                                </p:cTn>
                              </p:par>
                              <p:par>
                                <p:cTn id="45" presetID="1" presetClass="exit" presetSubtype="0" fill="hold" grpId="1" nodeType="withEffect">
                                  <p:stCondLst>
                                    <p:cond delay="0"/>
                                  </p:stCondLst>
                                  <p:childTnLst>
                                    <p:set>
                                      <p:cBhvr>
                                        <p:cTn id="46" dur="1" fill="hold">
                                          <p:stCondLst>
                                            <p:cond delay="0"/>
                                          </p:stCondLst>
                                        </p:cTn>
                                        <p:tgtEl>
                                          <p:spTgt spid="5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0" grpId="1"/>
      <p:bldP spid="23" grpId="0"/>
      <p:bldP spid="23" grpId="1"/>
      <p:bldP spid="24" grpId="0"/>
      <p:bldP spid="24" grpId="1"/>
      <p:bldP spid="6" grpId="0"/>
      <p:bldP spid="6" grpId="1"/>
      <p:bldP spid="14" grpId="0"/>
      <p:bldP spid="14" grpId="1"/>
      <p:bldP spid="46" grpId="0"/>
      <p:bldP spid="46" grpId="1"/>
      <p:bldP spid="48" grpId="0"/>
      <p:bldP spid="48" grpId="1"/>
      <p:bldP spid="53" grpId="0"/>
      <p:bldP spid="53" grpId="1"/>
      <p:bldP spid="55" grpId="0"/>
      <p:bldP spid="55" grpId="1"/>
      <p:bldP spid="59" grpId="0"/>
      <p:bldP spid="59" grpId="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p:nvPr/>
        </p:nvGraphicFramePr>
        <p:xfrm>
          <a:off x="1036832" y="1228982"/>
          <a:ext cx="7356475" cy="2576528"/>
        </p:xfrm>
        <a:graphic>
          <a:graphicData uri="http://schemas.openxmlformats.org/drawingml/2006/table">
            <a:tbl>
              <a:tblPr firstRow="1" bandRow="1">
                <a:tableStyleId>{5C22544A-7EE6-4342-B048-85BDC9FD1C3A}</a:tableStyleId>
              </a:tblPr>
              <a:tblGrid>
                <a:gridCol w="1237615"/>
                <a:gridCol w="2849245"/>
                <a:gridCol w="3269615"/>
              </a:tblGrid>
              <a:tr h="429260">
                <a:tc>
                  <a:txBody>
                    <a:bodyPr/>
                    <a:lstStyle/>
                    <a:p>
                      <a:pPr algn="ctr">
                        <a:buNone/>
                      </a:pPr>
                      <a:r>
                        <a:rPr lang="zh-CN" altLang="en-US" sz="2000"/>
                        <a:t>时间</a:t>
                      </a:r>
                      <a:endParaRPr lang="zh-CN" altLang="en-US" sz="2000"/>
                    </a:p>
                  </a:txBody>
                  <a:tcPr/>
                </a:tc>
                <a:tc>
                  <a:txBody>
                    <a:bodyPr/>
                    <a:lstStyle/>
                    <a:p>
                      <a:pPr algn="ctr">
                        <a:buNone/>
                      </a:pPr>
                      <a:r>
                        <a:rPr lang="zh-CN" altLang="en-US" sz="2000"/>
                        <a:t>急性子顾客的要求</a:t>
                      </a:r>
                      <a:endParaRPr lang="zh-CN" altLang="en-US" sz="2000"/>
                    </a:p>
                  </a:txBody>
                  <a:tcPr/>
                </a:tc>
                <a:tc>
                  <a:txBody>
                    <a:bodyPr/>
                    <a:lstStyle/>
                    <a:p>
                      <a:pPr algn="ctr">
                        <a:buNone/>
                      </a:pPr>
                      <a:r>
                        <a:rPr lang="zh-CN" altLang="en-US" sz="2000"/>
                        <a:t>慢性子裁缝的表现</a:t>
                      </a:r>
                      <a:endParaRPr lang="zh-CN" altLang="en-US" sz="2000"/>
                    </a:p>
                  </a:txBody>
                  <a:tcPr/>
                </a:tc>
              </a:tr>
              <a:tr h="429260">
                <a:tc>
                  <a:txBody>
                    <a:bodyPr/>
                    <a:lstStyle/>
                    <a:p>
                      <a:pPr algn="ctr">
                        <a:buNone/>
                      </a:pPr>
                      <a:r>
                        <a:rPr lang="zh-CN" altLang="en-US"/>
                        <a:t>第一天</a:t>
                      </a:r>
                      <a:endParaRPr lang="zh-CN" altLang="en-US"/>
                    </a:p>
                  </a:txBody>
                  <a:tcPr/>
                </a:tc>
                <a:tc>
                  <a:txBody>
                    <a:bodyPr/>
                    <a:lstStyle/>
                    <a:p>
                      <a:pPr algn="ctr">
                        <a:lnSpc>
                          <a:spcPct val="100000"/>
                        </a:lnSpc>
                        <a:buNone/>
                      </a:pPr>
                      <a:endParaRPr lang="zh-CN" altLang="en-US" sz="20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txBody>
                  <a:tcPr/>
                </a:tc>
                <a:tc>
                  <a:txBody>
                    <a:bodyPr/>
                    <a:lstStyle/>
                    <a:p>
                      <a:pPr>
                        <a:buNone/>
                      </a:pPr>
                      <a:endParaRPr lang="zh-CN" altLang="en-US"/>
                    </a:p>
                  </a:txBody>
                  <a:tcPr/>
                </a:tc>
              </a:tr>
              <a:tr h="429260">
                <a:tc>
                  <a:txBody>
                    <a:bodyPr/>
                    <a:lstStyle/>
                    <a:p>
                      <a:pPr algn="ctr">
                        <a:buNone/>
                      </a:pPr>
                      <a:r>
                        <a:rPr lang="zh-CN" altLang="en-US"/>
                        <a:t>第二天</a:t>
                      </a:r>
                      <a:endParaRPr lang="zh-CN" altLang="en-US"/>
                    </a:p>
                  </a:txBody>
                  <a:tcPr/>
                </a:tc>
                <a:tc>
                  <a:txBody>
                    <a:bodyPr/>
                    <a:lstStyle/>
                    <a:p>
                      <a:pPr>
                        <a:buNone/>
                      </a:pPr>
                      <a:endParaRPr lang="zh-CN" altLang="en-US"/>
                    </a:p>
                  </a:txBody>
                  <a:tcPr/>
                </a:tc>
                <a:tc>
                  <a:txBody>
                    <a:bodyPr/>
                    <a:lstStyle/>
                    <a:p>
                      <a:pPr>
                        <a:buNone/>
                      </a:pPr>
                      <a:endParaRPr lang="zh-CN" altLang="en-US"/>
                    </a:p>
                  </a:txBody>
                  <a:tcPr/>
                </a:tc>
              </a:tr>
              <a:tr h="429260">
                <a:tc>
                  <a:txBody>
                    <a:bodyPr/>
                    <a:lstStyle/>
                    <a:p>
                      <a:pPr algn="ctr">
                        <a:buNone/>
                      </a:pPr>
                      <a:r>
                        <a:rPr lang="zh-CN" altLang="en-US"/>
                        <a:t>第三天</a:t>
                      </a:r>
                      <a:endParaRPr lang="zh-CN" altLang="en-US"/>
                    </a:p>
                  </a:txBody>
                  <a:tcPr/>
                </a:tc>
                <a:tc>
                  <a:txBody>
                    <a:bodyPr/>
                    <a:lstStyle/>
                    <a:p>
                      <a:pPr>
                        <a:buNone/>
                      </a:pPr>
                      <a:endParaRPr lang="zh-CN" altLang="en-US"/>
                    </a:p>
                  </a:txBody>
                  <a:tcPr/>
                </a:tc>
                <a:tc>
                  <a:txBody>
                    <a:bodyPr/>
                    <a:lstStyle/>
                    <a:p>
                      <a:pPr>
                        <a:buNone/>
                      </a:pPr>
                      <a:endParaRPr lang="zh-CN" altLang="en-US"/>
                    </a:p>
                  </a:txBody>
                  <a:tcPr/>
                </a:tc>
              </a:tr>
              <a:tr h="859488">
                <a:tc>
                  <a:txBody>
                    <a:bodyPr/>
                    <a:lstStyle/>
                    <a:p>
                      <a:pPr algn="ctr">
                        <a:buNone/>
                      </a:pPr>
                      <a:r>
                        <a:rPr lang="zh-CN" altLang="en-US" dirty="0"/>
                        <a:t>又过了一天</a:t>
                      </a:r>
                      <a:endParaRPr lang="zh-CN" altLang="en-US" dirty="0"/>
                    </a:p>
                  </a:txBody>
                  <a:tcPr/>
                </a:tc>
                <a:tc>
                  <a:txBody>
                    <a:bodyPr/>
                    <a:lstStyle/>
                    <a:p>
                      <a:pPr>
                        <a:buNone/>
                      </a:pPr>
                      <a:endParaRPr lang="zh-CN" altLang="en-US"/>
                    </a:p>
                  </a:txBody>
                  <a:tcPr/>
                </a:tc>
                <a:tc>
                  <a:txBody>
                    <a:bodyPr/>
                    <a:lstStyle/>
                    <a:p>
                      <a:pPr>
                        <a:buNone/>
                      </a:pPr>
                      <a:endParaRPr lang="zh-CN" altLang="en-US" dirty="0"/>
                    </a:p>
                  </a:txBody>
                  <a:tcPr/>
                </a:tc>
              </a:tr>
            </a:tbl>
          </a:graphicData>
        </a:graphic>
      </p:graphicFrame>
      <p:sp>
        <p:nvSpPr>
          <p:cNvPr id="3" name="文本框 2"/>
          <p:cNvSpPr txBox="1"/>
          <p:nvPr/>
        </p:nvSpPr>
        <p:spPr>
          <a:xfrm>
            <a:off x="2340487" y="1703962"/>
            <a:ext cx="2444115" cy="398780"/>
          </a:xfrm>
          <a:prstGeom prst="rect">
            <a:avLst/>
          </a:prstGeom>
          <a:noFill/>
        </p:spPr>
        <p:txBody>
          <a:bodyPr wrap="square" rtlCol="0">
            <a:spAutoFit/>
          </a:bodyPr>
          <a:lstStyle/>
          <a:p>
            <a:r>
              <a:rPr lang="zh-CN" altLang="en-US" sz="200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什么时候来取衣服</a:t>
            </a:r>
            <a:endParaRPr lang="zh-CN" altLang="en-US"/>
          </a:p>
        </p:txBody>
      </p:sp>
      <p:sp>
        <p:nvSpPr>
          <p:cNvPr id="4" name="文本框 3"/>
          <p:cNvSpPr txBox="1"/>
          <p:nvPr/>
        </p:nvSpPr>
        <p:spPr>
          <a:xfrm>
            <a:off x="2340487" y="2102742"/>
            <a:ext cx="2444115" cy="398780"/>
          </a:xfrm>
          <a:prstGeom prst="rect">
            <a:avLst/>
          </a:prstGeom>
          <a:noFill/>
        </p:spPr>
        <p:txBody>
          <a:bodyPr wrap="square" rtlCol="0">
            <a:spAutoFit/>
          </a:bodyPr>
          <a:lstStyle/>
          <a:p>
            <a:r>
              <a:rPr lang="zh-CN" altLang="en-US" sz="200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改成夹袄</a:t>
            </a:r>
            <a:endParaRPr lang="zh-CN" altLang="en-US" sz="200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5" name="文本框 4"/>
          <p:cNvSpPr txBox="1"/>
          <p:nvPr/>
        </p:nvSpPr>
        <p:spPr>
          <a:xfrm>
            <a:off x="2155702" y="2577722"/>
            <a:ext cx="3239770" cy="398780"/>
          </a:xfrm>
          <a:prstGeom prst="rect">
            <a:avLst/>
          </a:prstGeom>
          <a:noFill/>
        </p:spPr>
        <p:txBody>
          <a:bodyPr wrap="square" rtlCol="0">
            <a:spAutoFit/>
          </a:bodyPr>
          <a:lstStyle/>
          <a:p>
            <a:r>
              <a:rPr lang="zh-CN" altLang="en-US" sz="200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改成夏天能穿的短袖衬衫 </a:t>
            </a:r>
            <a:endParaRPr lang="zh-CN" altLang="en-US" sz="200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6" name="文本框 5"/>
          <p:cNvSpPr txBox="1"/>
          <p:nvPr/>
        </p:nvSpPr>
        <p:spPr>
          <a:xfrm>
            <a:off x="2340487" y="2976502"/>
            <a:ext cx="2869565" cy="398780"/>
          </a:xfrm>
          <a:prstGeom prst="rect">
            <a:avLst/>
          </a:prstGeom>
          <a:noFill/>
        </p:spPr>
        <p:txBody>
          <a:bodyPr wrap="square" rtlCol="0">
            <a:spAutoFit/>
          </a:bodyPr>
          <a:lstStyle/>
          <a:p>
            <a:r>
              <a:rPr lang="zh-CN" altLang="en-US" sz="200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改成春装，接上袖子</a:t>
            </a:r>
            <a:endParaRPr lang="zh-CN" altLang="en-US" sz="200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7" name="文本框 6"/>
          <p:cNvSpPr txBox="1"/>
          <p:nvPr/>
        </p:nvSpPr>
        <p:spPr>
          <a:xfrm>
            <a:off x="5210052" y="1703962"/>
            <a:ext cx="2444115" cy="398780"/>
          </a:xfrm>
          <a:prstGeom prst="rect">
            <a:avLst/>
          </a:prstGeom>
          <a:noFill/>
        </p:spPr>
        <p:txBody>
          <a:bodyPr wrap="square" rtlCol="0">
            <a:spAutoFit/>
          </a:bodyPr>
          <a:lstStyle/>
          <a:p>
            <a:r>
              <a:rPr lang="zh-CN" altLang="en-US" sz="2000"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明年冬天</a:t>
            </a:r>
            <a:endParaRPr lang="zh-CN" altLang="en-US" sz="2000"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8" name="文本框 7"/>
          <p:cNvSpPr txBox="1"/>
          <p:nvPr/>
        </p:nvSpPr>
        <p:spPr>
          <a:xfrm>
            <a:off x="6418102" y="2102742"/>
            <a:ext cx="2038198" cy="400110"/>
          </a:xfrm>
          <a:prstGeom prst="rect">
            <a:avLst/>
          </a:prstGeom>
          <a:noFill/>
        </p:spPr>
        <p:txBody>
          <a:bodyPr wrap="square" rtlCol="0">
            <a:spAutoFit/>
          </a:bodyPr>
          <a:lstStyle/>
          <a:p>
            <a:r>
              <a:rPr lang="zh-CN" altLang="en-US" sz="2000" dirty="0" smtClean="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为</a:t>
            </a:r>
            <a:r>
              <a:rPr lang="zh-CN" altLang="en-US" sz="2000"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您服务没说的</a:t>
            </a:r>
            <a:endParaRPr lang="zh-CN" altLang="en-US" sz="2000"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9" name="文本框 8"/>
          <p:cNvSpPr txBox="1"/>
          <p:nvPr/>
        </p:nvSpPr>
        <p:spPr>
          <a:xfrm>
            <a:off x="5144770" y="2577698"/>
            <a:ext cx="4032250" cy="398780"/>
          </a:xfrm>
          <a:prstGeom prst="rect">
            <a:avLst/>
          </a:prstGeom>
          <a:noFill/>
        </p:spPr>
        <p:txBody>
          <a:bodyPr wrap="square" rtlCol="0">
            <a:spAutoFit/>
          </a:bodyPr>
          <a:lstStyle/>
          <a:p>
            <a:r>
              <a:rPr lang="zh-CN" altLang="en-US" sz="200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两剪子，好办得很，没问题</a:t>
            </a:r>
            <a:endParaRPr lang="zh-CN" altLang="en-US" sz="200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0" name="文本框 9"/>
          <p:cNvSpPr txBox="1"/>
          <p:nvPr/>
        </p:nvSpPr>
        <p:spPr>
          <a:xfrm>
            <a:off x="5880821" y="3375258"/>
            <a:ext cx="2227149" cy="398780"/>
          </a:xfrm>
          <a:prstGeom prst="rect">
            <a:avLst/>
          </a:prstGeom>
          <a:noFill/>
        </p:spPr>
        <p:txBody>
          <a:bodyPr wrap="square" rtlCol="0">
            <a:spAutoFit/>
          </a:bodyPr>
          <a:lstStyle/>
          <a:p>
            <a:r>
              <a:rPr lang="zh-CN" altLang="en-US" sz="2000"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还没开始</a:t>
            </a:r>
            <a:r>
              <a:rPr lang="zh-CN" altLang="en-US" sz="2000" dirty="0" smtClean="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裁料呢</a:t>
            </a:r>
            <a:endParaRPr lang="zh-CN" altLang="en-US" sz="2000"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1" name="文本框 10"/>
          <p:cNvSpPr txBox="1"/>
          <p:nvPr/>
        </p:nvSpPr>
        <p:spPr>
          <a:xfrm>
            <a:off x="5961380" y="3777213"/>
            <a:ext cx="2145030" cy="306705"/>
          </a:xfrm>
          <a:prstGeom prst="rect">
            <a:avLst/>
          </a:prstGeom>
          <a:noFill/>
        </p:spPr>
        <p:txBody>
          <a:bodyPr wrap="square" rtlCol="0">
            <a:spAutoFit/>
          </a:bodyPr>
          <a:lstStyle/>
          <a:p>
            <a:r>
              <a:rPr lang="zh-CN" altLang="en-US"/>
              <a:t>（</a:t>
            </a:r>
            <a:r>
              <a:rPr lang="zh-CN" altLang="en-US">
                <a:solidFill>
                  <a:srgbClr val="FF0000"/>
                </a:solidFill>
              </a:rPr>
              <a:t>课后第二题</a:t>
            </a:r>
            <a:r>
              <a:rPr lang="zh-CN" altLang="en-US"/>
              <a:t>）</a:t>
            </a:r>
            <a:endParaRPr lang="zh-CN" altLang="en-US"/>
          </a:p>
        </p:txBody>
      </p:sp>
      <p:sp>
        <p:nvSpPr>
          <p:cNvPr id="13" name="文本框 12"/>
          <p:cNvSpPr txBox="1"/>
          <p:nvPr/>
        </p:nvSpPr>
        <p:spPr>
          <a:xfrm>
            <a:off x="1066165" y="332001"/>
            <a:ext cx="3977005" cy="583565"/>
          </a:xfrm>
          <a:prstGeom prst="rect">
            <a:avLst/>
          </a:prstGeom>
          <a:noFill/>
        </p:spPr>
        <p:txBody>
          <a:bodyPr wrap="square" rtlCol="0">
            <a:spAutoFit/>
          </a:bodyPr>
          <a:lstStyle/>
          <a:p>
            <a:r>
              <a:rPr lang="zh-CN" altLang="en-US" sz="3200" b="1" dirty="0">
                <a:latin typeface="黑体" panose="02010609060101010101" pitchFamily="49" charset="-122"/>
                <a:ea typeface="黑体" panose="02010609060101010101" pitchFamily="49" charset="-122"/>
              </a:rPr>
              <a:t>综合全文，说一说。</a:t>
            </a:r>
            <a:endParaRPr lang="zh-CN" altLang="en-US" sz="3200" b="1" dirty="0">
              <a:latin typeface="黑体" panose="02010609060101010101" pitchFamily="49" charset="-122"/>
              <a:ea typeface="黑体" panose="02010609060101010101" pitchFamily="49" charset="-122"/>
            </a:endParaRPr>
          </a:p>
        </p:txBody>
      </p:sp>
      <p:sp>
        <p:nvSpPr>
          <p:cNvPr id="12" name="矩形 11"/>
          <p:cNvSpPr/>
          <p:nvPr/>
        </p:nvSpPr>
        <p:spPr>
          <a:xfrm>
            <a:off x="5371159" y="2101412"/>
            <a:ext cx="697627" cy="400110"/>
          </a:xfrm>
          <a:prstGeom prst="rect">
            <a:avLst/>
          </a:prstGeom>
        </p:spPr>
        <p:txBody>
          <a:bodyPr wrap="none">
            <a:spAutoFit/>
          </a:bodyPr>
          <a:lstStyle/>
          <a:p>
            <a:r>
              <a:rPr lang="zh-CN" altLang="en-US" sz="2000" dirty="0">
                <a:solidFill>
                  <a:prstClr val="black"/>
                </a:solidFill>
                <a:effectLst>
                  <a:outerShdw blurRad="38100" dist="19050" dir="2700000" algn="tl" rotWithShape="0">
                    <a:prstClr val="black">
                      <a:alpha val="40000"/>
                    </a:prstClr>
                  </a:outerShdw>
                </a:effectLst>
                <a:latin typeface="楷体" panose="02010609060101010101" pitchFamily="49" charset="-122"/>
                <a:ea typeface="楷体" panose="02010609060101010101" pitchFamily="49" charset="-122"/>
                <a:cs typeface="楷体" panose="02010609060101010101" pitchFamily="49" charset="-122"/>
                <a:sym typeface="+mn-ea"/>
              </a:rPr>
              <a:t>行啊</a:t>
            </a:r>
            <a:endParaRPr lang="zh-CN" altLang="en-US" dirty="0"/>
          </a:p>
        </p:txBody>
      </p:sp>
      <p:sp>
        <p:nvSpPr>
          <p:cNvPr id="14" name="文本框 9"/>
          <p:cNvSpPr txBox="1"/>
          <p:nvPr/>
        </p:nvSpPr>
        <p:spPr>
          <a:xfrm>
            <a:off x="5719972" y="2980001"/>
            <a:ext cx="2227149" cy="398780"/>
          </a:xfrm>
          <a:prstGeom prst="rect">
            <a:avLst/>
          </a:prstGeom>
          <a:noFill/>
        </p:spPr>
        <p:txBody>
          <a:bodyPr wrap="square" rtlCol="0">
            <a:spAutoFit/>
          </a:bodyPr>
          <a:lstStyle/>
          <a:p>
            <a:r>
              <a:rPr lang="zh-CN" altLang="en-US" sz="2000" dirty="0" smtClean="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接上袖子多难看呀</a:t>
            </a:r>
            <a:endParaRPr lang="zh-CN" altLang="en-US" sz="2000" dirty="0">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5" name="矩形标注 14"/>
          <p:cNvSpPr/>
          <p:nvPr/>
        </p:nvSpPr>
        <p:spPr>
          <a:xfrm>
            <a:off x="1330996" y="3804518"/>
            <a:ext cx="2592288" cy="945441"/>
          </a:xfrm>
          <a:prstGeom prst="wedgeRectCallout">
            <a:avLst>
              <a:gd name="adj1" fmla="val -65583"/>
              <a:gd name="adj2" fmla="val 25842"/>
            </a:avLst>
          </a:prstGeom>
          <a:grpFill/>
          <a:ln>
            <a:solidFill>
              <a:srgbClr val="0000FF"/>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rPr>
              <a:t>你能试着复述一下这个故事么</a:t>
            </a:r>
            <a:endParaRPr lang="zh-CN" altLang="en-US" sz="2400" dirty="0">
              <a:solidFill>
                <a:schemeClr val="tx1"/>
              </a:solidFill>
            </a:endParaRPr>
          </a:p>
        </p:txBody>
      </p:sp>
      <p:grpSp>
        <p:nvGrpSpPr>
          <p:cNvPr id="16" name="组合 15"/>
          <p:cNvGrpSpPr/>
          <p:nvPr/>
        </p:nvGrpSpPr>
        <p:grpSpPr>
          <a:xfrm>
            <a:off x="5220072" y="4093956"/>
            <a:ext cx="2402369" cy="656003"/>
            <a:chOff x="6562118" y="456985"/>
            <a:chExt cx="2402369" cy="656003"/>
          </a:xfrm>
        </p:grpSpPr>
        <p:pic>
          <p:nvPicPr>
            <p:cNvPr id="17" name="图片 16"/>
            <p:cNvPicPr>
              <a:picLocks noChangeAspect="1"/>
            </p:cNvPicPr>
            <p:nvPr/>
          </p:nvPicPr>
          <p:blipFill rotWithShape="1">
            <a:blip r:embed="rId1">
              <a:extLst>
                <a:ext uri="{28A0092B-C50C-407E-A947-70E740481C1C}">
                  <a14:useLocalDpi xmlns:a14="http://schemas.microsoft.com/office/drawing/2010/main" val="0"/>
                </a:ext>
              </a:extLst>
            </a:blip>
            <a:srcRect l="66155"/>
            <a:stretch>
              <a:fillRect/>
            </a:stretch>
          </p:blipFill>
          <p:spPr>
            <a:xfrm>
              <a:off x="6576124" y="483518"/>
              <a:ext cx="2388363" cy="629470"/>
            </a:xfrm>
            <a:prstGeom prst="rect">
              <a:avLst/>
            </a:prstGeom>
          </p:spPr>
        </p:pic>
        <p:sp>
          <p:nvSpPr>
            <p:cNvPr id="18" name="TextBox 17"/>
            <p:cNvSpPr txBox="1"/>
            <p:nvPr/>
          </p:nvSpPr>
          <p:spPr>
            <a:xfrm>
              <a:off x="6562118" y="456985"/>
              <a:ext cx="2104079" cy="523220"/>
            </a:xfrm>
            <a:prstGeom prst="rect">
              <a:avLst/>
            </a:prstGeom>
            <a:noFill/>
          </p:spPr>
          <p:txBody>
            <a:bodyPr wrap="square"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r>
                <a:rPr lang="zh-CN" altLang="en-US" sz="2800" b="1" dirty="0" smtClean="0">
                  <a:solidFill>
                    <a:srgbClr val="FF0000"/>
                  </a:solidFill>
                  <a:latin typeface="黑体" panose="02010609060101010101" pitchFamily="49" charset="-122"/>
                  <a:ea typeface="黑体" panose="02010609060101010101" pitchFamily="49" charset="-122"/>
                </a:rPr>
                <a:t>复述故事</a:t>
              </a:r>
              <a:endParaRPr lang="zh-CN" altLang="en-US" sz="2800" b="1" dirty="0">
                <a:solidFill>
                  <a:srgbClr val="FF0000"/>
                </a:solidFill>
                <a:latin typeface="黑体" panose="02010609060101010101" pitchFamily="49" charset="-122"/>
                <a:ea typeface="黑体" panose="020106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left)">
                                      <p:cBhvr>
                                        <p:cTn id="46" dur="500"/>
                                        <p:tgtEl>
                                          <p:spTgt spid="14"/>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ipe(left)">
                                      <p:cBhvr>
                                        <p:cTn id="51" dur="500"/>
                                        <p:tgtEl>
                                          <p:spTgt spid="10"/>
                                        </p:tgtEl>
                                      </p:cBhvr>
                                    </p:animEffec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15"/>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2" grpId="0"/>
      <p:bldP spid="14" grpId="0"/>
      <p:bldP spid="1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467360" y="699770"/>
            <a:ext cx="8176895" cy="730885"/>
          </a:xfrm>
          <a:prstGeom prst="rect">
            <a:avLst/>
          </a:prstGeom>
        </p:spPr>
        <p:txBody>
          <a:bodyPr wrap="square">
            <a:spAutoFit/>
          </a:bodyPr>
          <a:lstStyle/>
          <a:p>
            <a:pPr>
              <a:lnSpc>
                <a:spcPct val="130000"/>
              </a:lnSpc>
              <a:spcBef>
                <a:spcPct val="50000"/>
              </a:spcBef>
            </a:pPr>
            <a:r>
              <a:rPr lang="zh-CN" altLang="en-US" sz="3200" b="1" dirty="0">
                <a:solidFill>
                  <a:srgbClr val="FF0000"/>
                </a:solidFill>
                <a:latin typeface="Songti SC" panose="02010600040101010101" pitchFamily="2" charset="-122"/>
                <a:ea typeface="Songti SC" panose="02010600040101010101" pitchFamily="2" charset="-122"/>
              </a:rPr>
              <a:t>说一说：</a:t>
            </a:r>
            <a:r>
              <a:rPr lang="zh-CN" altLang="en-US" sz="2800" dirty="0" smtClean="0">
                <a:ea typeface="黑体" panose="02010609060101010101" pitchFamily="49" charset="-122"/>
                <a:sym typeface="+mn-ea"/>
              </a:rPr>
              <a:t>顾客和裁缝分别</a:t>
            </a:r>
            <a:r>
              <a:rPr lang="zh-CN" altLang="en-US" sz="2800" b="1" dirty="0">
                <a:latin typeface="Songti SC" panose="02010600040101010101" pitchFamily="2" charset="-122"/>
                <a:ea typeface="Songti SC" panose="02010600040101010101" pitchFamily="2" charset="-122"/>
              </a:rPr>
              <a:t>给你留下了什么印象？</a:t>
            </a:r>
            <a:endParaRPr lang="zh-CN" altLang="en-US" sz="2800" b="1" dirty="0">
              <a:latin typeface="Songti SC" panose="02010600040101010101" pitchFamily="2" charset="-122"/>
              <a:ea typeface="Songti SC" panose="02010600040101010101" pitchFamily="2" charset="-122"/>
            </a:endParaRPr>
          </a:p>
        </p:txBody>
      </p:sp>
      <p:sp>
        <p:nvSpPr>
          <p:cNvPr id="100" name="文本框 99"/>
          <p:cNvSpPr txBox="1"/>
          <p:nvPr/>
        </p:nvSpPr>
        <p:spPr>
          <a:xfrm>
            <a:off x="822960" y="2133600"/>
            <a:ext cx="8554720" cy="1568450"/>
          </a:xfrm>
          <a:prstGeom prst="rect">
            <a:avLst/>
          </a:prstGeom>
          <a:noFill/>
          <a:ln w="9525">
            <a:noFill/>
          </a:ln>
        </p:spPr>
        <p:txBody>
          <a:bodyPr wrap="square">
            <a:spAutoFit/>
          </a:bodyPr>
          <a:lstStyle/>
          <a:p>
            <a:pPr indent="0"/>
            <a:r>
              <a:rPr lang="zh-CN" sz="2400" b="1">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顾客：</a:t>
            </a:r>
            <a:r>
              <a:rPr lang="zh-CN" sz="2400" b="1" u="sng">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                                          </a:t>
            </a:r>
            <a:r>
              <a:rPr lang="zh-CN" sz="2400" b="1">
                <a:solidFill>
                  <a:schemeClr val="tx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rPr>
              <a:t>。</a:t>
            </a:r>
            <a:endParaRPr lang="zh-CN" sz="2400" b="1">
              <a:solidFill>
                <a:schemeClr val="accent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endParaRPr>
          </a:p>
          <a:p>
            <a:endParaRPr lang="zh-CN" sz="2400" b="1">
              <a:solidFill>
                <a:schemeClr val="accent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endParaRPr>
          </a:p>
          <a:p>
            <a:pPr indent="0"/>
            <a:r>
              <a:rPr lang="zh-CN" sz="2400" b="1">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裁缝：</a:t>
            </a:r>
            <a:r>
              <a:rPr lang="zh-CN" sz="2400" b="1" u="sng">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                                  </a:t>
            </a:r>
            <a:r>
              <a:rPr lang="zh-CN" sz="2400" b="1">
                <a:solidFill>
                  <a:schemeClr val="tx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rPr>
              <a:t>。</a:t>
            </a:r>
            <a:endParaRPr lang="zh-CN" sz="2400" b="1">
              <a:solidFill>
                <a:schemeClr val="accent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endParaRPr>
          </a:p>
          <a:p>
            <a:endParaRPr lang="zh-CN" altLang="en-US" sz="2400" b="1">
              <a:solidFill>
                <a:schemeClr val="accent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endParaRPr>
          </a:p>
        </p:txBody>
      </p:sp>
      <p:sp>
        <p:nvSpPr>
          <p:cNvPr id="2" name="文本框 1"/>
          <p:cNvSpPr txBox="1"/>
          <p:nvPr/>
        </p:nvSpPr>
        <p:spPr>
          <a:xfrm>
            <a:off x="2020570" y="2031365"/>
            <a:ext cx="6260465" cy="521970"/>
          </a:xfrm>
          <a:prstGeom prst="rect">
            <a:avLst/>
          </a:prstGeom>
          <a:noFill/>
        </p:spPr>
        <p:txBody>
          <a:bodyPr wrap="none" rtlCol="0" anchor="t">
            <a:spAutoFit/>
          </a:bodyPr>
          <a:lstStyle/>
          <a:p>
            <a:r>
              <a:rPr lang="zh-CN" sz="2800" b="1">
                <a:solidFill>
                  <a:schemeClr val="accent1"/>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sym typeface="+mn-ea"/>
              </a:rPr>
              <a:t>性子急躁，不切实际地讲求速度和效率</a:t>
            </a:r>
            <a:endParaRPr lang="zh-CN" altLang="en-US" sz="2800" b="1">
              <a:solidFill>
                <a:schemeClr val="accent1"/>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sym typeface="+mn-ea"/>
            </a:endParaRPr>
          </a:p>
        </p:txBody>
      </p:sp>
      <p:sp>
        <p:nvSpPr>
          <p:cNvPr id="3" name="文本框 2"/>
          <p:cNvSpPr txBox="1"/>
          <p:nvPr/>
        </p:nvSpPr>
        <p:spPr>
          <a:xfrm>
            <a:off x="2020570" y="2656840"/>
            <a:ext cx="4115435" cy="521970"/>
          </a:xfrm>
          <a:prstGeom prst="rect">
            <a:avLst/>
          </a:prstGeom>
          <a:noFill/>
        </p:spPr>
        <p:txBody>
          <a:bodyPr wrap="none" rtlCol="0" anchor="t">
            <a:spAutoFit/>
          </a:bodyPr>
          <a:lstStyle/>
          <a:p>
            <a:r>
              <a:rPr lang="zh-CN" sz="2800" b="1">
                <a:solidFill>
                  <a:schemeClr val="accent1"/>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sym typeface="+mn-ea"/>
              </a:rPr>
              <a:t>性子散漫，做事迟钝缓慢</a:t>
            </a:r>
            <a:endParaRPr lang="zh-CN" altLang="en-US" sz="2800" b="1">
              <a:solidFill>
                <a:schemeClr val="accent1"/>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06450" y="1126490"/>
            <a:ext cx="7751445" cy="953135"/>
          </a:xfrm>
          <a:prstGeom prst="rect">
            <a:avLst/>
          </a:prstGeom>
          <a:noFill/>
        </p:spPr>
        <p:txBody>
          <a:bodyPr wrap="square" rtlCol="0">
            <a:spAutoFit/>
          </a:bodyPr>
          <a:lstStyle/>
          <a:p>
            <a:r>
              <a:rPr lang="zh-CN" altLang="en-US" sz="2800" b="1" dirty="0">
                <a:solidFill>
                  <a:srgbClr val="FF0000"/>
                </a:solidFill>
                <a:latin typeface="黑体" panose="02010609060101010101" pitchFamily="49" charset="-122"/>
                <a:ea typeface="黑体" panose="02010609060101010101" pitchFamily="49" charset="-122"/>
                <a:sym typeface="+mn-ea"/>
              </a:rPr>
              <a:t>说一说</a:t>
            </a:r>
            <a:r>
              <a:rPr lang="zh-CN" altLang="en-US" sz="2800" b="1" dirty="0" smtClean="0">
                <a:solidFill>
                  <a:srgbClr val="FF0000"/>
                </a:solidFill>
                <a:latin typeface="黑体" panose="02010609060101010101" pitchFamily="49" charset="-122"/>
                <a:ea typeface="黑体" panose="02010609060101010101" pitchFamily="49" charset="-122"/>
                <a:sym typeface="+mn-ea"/>
              </a:rPr>
              <a:t>：</a:t>
            </a:r>
            <a:r>
              <a:rPr lang="zh-CN" altLang="en-US" sz="2800">
                <a:solidFill>
                  <a:schemeClr val="tx1"/>
                </a:solidFill>
                <a:effectLst>
                  <a:outerShdw blurRad="38100" dist="19050" dir="2700000" algn="tl" rotWithShape="0">
                    <a:schemeClr val="dk1">
                      <a:alpha val="40000"/>
                    </a:schemeClr>
                  </a:outerShdw>
                </a:effectLst>
                <a:ea typeface="黑体" panose="02010609060101010101" pitchFamily="49" charset="-122"/>
              </a:rPr>
              <a:t>假如裁缝是急性子，顾客是慢性子，他们之间又会发生怎样的故事呢？</a:t>
            </a:r>
            <a:endParaRPr lang="zh-CN" altLang="en-US" sz="2800">
              <a:solidFill>
                <a:schemeClr val="tx1"/>
              </a:solidFill>
              <a:effectLst>
                <a:outerShdw blurRad="38100" dist="19050" dir="2700000" algn="tl" rotWithShape="0">
                  <a:schemeClr val="dk1">
                    <a:alpha val="40000"/>
                  </a:schemeClr>
                </a:outerShdw>
              </a:effectLst>
              <a:ea typeface="黑体" panose="02010609060101010101" pitchFamily="49" charset="-122"/>
            </a:endParaRPr>
          </a:p>
        </p:txBody>
      </p:sp>
      <p:pic>
        <p:nvPicPr>
          <p:cNvPr id="4" name="图片 3"/>
          <p:cNvPicPr>
            <a:picLocks noChangeAspect="1"/>
          </p:cNvPicPr>
          <p:nvPr/>
        </p:nvPicPr>
        <p:blipFill>
          <a:blip r:embed="rId1"/>
          <a:stretch>
            <a:fillRect/>
          </a:stretch>
        </p:blipFill>
        <p:spPr>
          <a:xfrm>
            <a:off x="3816985" y="2744470"/>
            <a:ext cx="2856865" cy="17907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27430" y="1073150"/>
            <a:ext cx="6891655" cy="3415030"/>
          </a:xfrm>
          <a:prstGeom prst="rect">
            <a:avLst/>
          </a:prstGeom>
          <a:solidFill>
            <a:sysClr val="window" lastClr="FFFFFF"/>
          </a:solidFill>
          <a:ln w="25400" cap="flat" cmpd="sng" algn="ctr">
            <a:noFill/>
            <a:prstDash val="solid"/>
          </a:ln>
          <a:effectLst/>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zh-CN" sz="2400">
                <a:solidFill>
                  <a:schemeClr val="accent1"/>
                </a:solidFill>
                <a:effectLst>
                  <a:outerShdw blurRad="38100" dist="25400" dir="5400000" algn="ctr" rotWithShape="0">
                    <a:srgbClr val="6E747A">
                      <a:alpha val="43000"/>
                    </a:srgbClr>
                  </a:outerShdw>
                </a:effectLst>
                <a:ea typeface="黑体" panose="02010609060101010101" pitchFamily="49" charset="-122"/>
              </a:rPr>
              <a:t>        </a:t>
            </a:r>
            <a:r>
              <a:rPr lang="zh-CN" altLang="en-US" sz="2400">
                <a:latin typeface="楷体" panose="02010609060101010101" pitchFamily="49" charset="-122"/>
                <a:ea typeface="楷体" panose="02010609060101010101" pitchFamily="49" charset="-122"/>
                <a:cs typeface="楷体" panose="02010609060101010101" pitchFamily="49" charset="-122"/>
              </a:rPr>
              <a:t>假如裁缝是急性子，顾客是慢性子，裁缝肯定没几天就把衣服做好了。可是顾客这时候正好出远门，也没告诉裁缝。裁缝左等右等就是不见顾客来取衣服，于是反过来天天去找顾客给他送衣服，可他就是不在，真是</a:t>
            </a:r>
            <a:r>
              <a:rPr lang="zh-CN" altLang="en-US" sz="2400">
                <a:latin typeface="楷体" panose="02010609060101010101" pitchFamily="49" charset="-122"/>
                <a:ea typeface="楷体" panose="02010609060101010101" pitchFamily="49" charset="-122"/>
                <a:cs typeface="楷体" panose="02010609060101010101" pitchFamily="49" charset="-122"/>
                <a:sym typeface="+mn-ea"/>
              </a:rPr>
              <a:t>急死</a:t>
            </a:r>
            <a:r>
              <a:rPr lang="zh-CN" altLang="en-US" sz="2400">
                <a:latin typeface="楷体" panose="02010609060101010101" pitchFamily="49" charset="-122"/>
                <a:ea typeface="楷体" panose="02010609060101010101" pitchFamily="49" charset="-122"/>
                <a:cs typeface="楷体" panose="02010609060101010101" pitchFamily="49" charset="-122"/>
              </a:rPr>
              <a:t>裁缝了。最后裁缝终于见到顾客了，说：</a:t>
            </a:r>
            <a:r>
              <a:rPr lang="en-US" altLang="zh-CN" sz="2400">
                <a:latin typeface="楷体" panose="02010609060101010101" pitchFamily="49" charset="-122"/>
                <a:ea typeface="楷体" panose="02010609060101010101" pitchFamily="49" charset="-122"/>
                <a:cs typeface="楷体" panose="02010609060101010101" pitchFamily="49" charset="-122"/>
              </a:rPr>
              <a:t>“</a:t>
            </a:r>
            <a:r>
              <a:rPr lang="zh-CN" altLang="en-US" sz="2400">
                <a:latin typeface="楷体" panose="02010609060101010101" pitchFamily="49" charset="-122"/>
                <a:ea typeface="楷体" panose="02010609060101010101" pitchFamily="49" charset="-122"/>
                <a:cs typeface="楷体" panose="02010609060101010101" pitchFamily="49" charset="-122"/>
              </a:rPr>
              <a:t>衣服早就做好了，你怎么就是不来取呢？</a:t>
            </a:r>
            <a:r>
              <a:rPr lang="en-US" altLang="zh-CN" sz="2400">
                <a:latin typeface="楷体" panose="02010609060101010101" pitchFamily="49" charset="-122"/>
                <a:ea typeface="楷体" panose="02010609060101010101" pitchFamily="49" charset="-122"/>
                <a:cs typeface="楷体" panose="02010609060101010101" pitchFamily="49" charset="-122"/>
              </a:rPr>
              <a:t>”</a:t>
            </a:r>
            <a:r>
              <a:rPr lang="zh-CN" altLang="en-US" sz="2400">
                <a:latin typeface="楷体" panose="02010609060101010101" pitchFamily="49" charset="-122"/>
                <a:ea typeface="楷体" panose="02010609060101010101" pitchFamily="49" charset="-122"/>
                <a:cs typeface="楷体" panose="02010609060101010101" pitchFamily="49" charset="-122"/>
              </a:rPr>
              <a:t>顾客说：</a:t>
            </a:r>
            <a:r>
              <a:rPr lang="en-US" altLang="zh-CN" sz="2400">
                <a:latin typeface="楷体" panose="02010609060101010101" pitchFamily="49" charset="-122"/>
                <a:ea typeface="楷体" panose="02010609060101010101" pitchFamily="49" charset="-122"/>
                <a:cs typeface="楷体" panose="02010609060101010101" pitchFamily="49" charset="-122"/>
              </a:rPr>
              <a:t>“</a:t>
            </a:r>
            <a:r>
              <a:rPr lang="zh-CN" altLang="en-US" sz="2400">
                <a:latin typeface="楷体" panose="02010609060101010101" pitchFamily="49" charset="-122"/>
                <a:ea typeface="楷体" panose="02010609060101010101" pitchFamily="49" charset="-122"/>
                <a:cs typeface="楷体" panose="02010609060101010101" pitchFamily="49" charset="-122"/>
              </a:rPr>
              <a:t>着什么急啊，这衣服冬天才能穿，这么早取回家做什么，你要知道，我可是个慢性子啊。</a:t>
            </a:r>
            <a:r>
              <a:rPr lang="en-US" altLang="zh-CN" sz="2400">
                <a:latin typeface="楷体" panose="02010609060101010101" pitchFamily="49" charset="-122"/>
                <a:ea typeface="楷体" panose="02010609060101010101" pitchFamily="49" charset="-122"/>
                <a:cs typeface="楷体" panose="02010609060101010101" pitchFamily="49" charset="-122"/>
              </a:rPr>
              <a:t>”</a:t>
            </a:r>
            <a:endParaRPr lang="en-US" altLang="zh-CN" sz="2400">
              <a:latin typeface="楷体" panose="02010609060101010101" pitchFamily="49" charset="-122"/>
              <a:ea typeface="楷体" panose="02010609060101010101" pitchFamily="49" charset="-122"/>
              <a:cs typeface="楷体" panose="02010609060101010101" pitchFamily="49" charset="-122"/>
            </a:endParaRPr>
          </a:p>
        </p:txBody>
      </p:sp>
      <p:pic>
        <p:nvPicPr>
          <p:cNvPr id="5" name="图片 4"/>
          <p:cNvPicPr>
            <a:picLocks noChangeAspect="1"/>
          </p:cNvPicPr>
          <p:nvPr/>
        </p:nvPicPr>
        <p:blipFill>
          <a:blip r:embed="rId1"/>
          <a:stretch>
            <a:fillRect/>
          </a:stretch>
        </p:blipFill>
        <p:spPr>
          <a:xfrm>
            <a:off x="5429250" y="4093845"/>
            <a:ext cx="972185" cy="974090"/>
          </a:xfrm>
          <a:prstGeom prst="rect">
            <a:avLst/>
          </a:prstGeom>
        </p:spPr>
      </p:pic>
      <p:sp>
        <p:nvSpPr>
          <p:cNvPr id="6" name="云形 5"/>
          <p:cNvSpPr/>
          <p:nvPr/>
        </p:nvSpPr>
        <p:spPr>
          <a:xfrm>
            <a:off x="3787140" y="302260"/>
            <a:ext cx="1570355" cy="689610"/>
          </a:xfrm>
          <a:prstGeom prst="cloud">
            <a:avLst/>
          </a:prstGeom>
          <a:solidFill>
            <a:srgbClr val="00B05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a:solidFill>
                  <a:srgbClr val="FFFF00"/>
                </a:solidFill>
                <a:latin typeface="宋体" panose="02010600030101010101" pitchFamily="2" charset="-122"/>
                <a:ea typeface="宋体" panose="02010600030101010101" pitchFamily="2" charset="-122"/>
              </a:rPr>
              <a:t>示例</a:t>
            </a:r>
            <a:endParaRPr lang="zh-CN" altLang="en-US" sz="3200" b="1">
              <a:solidFill>
                <a:srgbClr val="FFFF00"/>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989965" y="666750"/>
            <a:ext cx="8176895" cy="730885"/>
          </a:xfrm>
          <a:prstGeom prst="rect">
            <a:avLst/>
          </a:prstGeom>
        </p:spPr>
        <p:txBody>
          <a:bodyPr wrap="square">
            <a:spAutoFit/>
          </a:bodyPr>
          <a:lstStyle/>
          <a:p>
            <a:pPr>
              <a:lnSpc>
                <a:spcPct val="130000"/>
              </a:lnSpc>
              <a:spcBef>
                <a:spcPct val="50000"/>
              </a:spcBef>
            </a:pPr>
            <a:r>
              <a:rPr lang="zh-CN" altLang="en-US" sz="3200" b="1" dirty="0">
                <a:solidFill>
                  <a:srgbClr val="FF0000"/>
                </a:solidFill>
                <a:latin typeface="黑体" panose="02010609060101010101" pitchFamily="49" charset="-122"/>
                <a:ea typeface="黑体" panose="02010609060101010101" pitchFamily="49" charset="-122"/>
              </a:rPr>
              <a:t>思考：</a:t>
            </a:r>
            <a:r>
              <a:rPr lang="zh-CN" altLang="en-US" sz="2800" dirty="0" smtClean="0">
                <a:latin typeface="黑体" panose="02010609060101010101" pitchFamily="49" charset="-122"/>
                <a:ea typeface="黑体" panose="02010609060101010101" pitchFamily="49" charset="-122"/>
                <a:sym typeface="+mn-ea"/>
              </a:rPr>
              <a:t>本篇课文你有什么启发？</a:t>
            </a:r>
            <a:endParaRPr lang="zh-CN" altLang="en-US" sz="2800" b="1" dirty="0">
              <a:latin typeface="黑体" panose="02010609060101010101" pitchFamily="49" charset="-122"/>
              <a:ea typeface="黑体" panose="02010609060101010101" pitchFamily="49" charset="-122"/>
            </a:endParaRPr>
          </a:p>
        </p:txBody>
      </p:sp>
      <p:sp>
        <p:nvSpPr>
          <p:cNvPr id="100" name="文本框 99"/>
          <p:cNvSpPr txBox="1"/>
          <p:nvPr/>
        </p:nvSpPr>
        <p:spPr>
          <a:xfrm>
            <a:off x="1099185" y="1824355"/>
            <a:ext cx="6305550" cy="1938020"/>
          </a:xfrm>
          <a:prstGeom prst="rect">
            <a:avLst/>
          </a:prstGeom>
          <a:noFill/>
          <a:ln w="9525">
            <a:noFill/>
          </a:ln>
        </p:spPr>
        <p:txBody>
          <a:bodyPr wrap="square">
            <a:spAutoFit/>
          </a:bodyPr>
          <a:lstStyle/>
          <a:p>
            <a:pPr indent="0"/>
            <a:r>
              <a:rPr lang="en-US" altLang="zh-CN" sz="2400" b="1">
                <a:solidFill>
                  <a:schemeClr val="accent1"/>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rPr>
              <a:t>    </a:t>
            </a:r>
            <a:r>
              <a:rPr lang="zh-CN" sz="2400">
                <a:solidFill>
                  <a:srgbClr val="FF0000"/>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cs typeface="楷体" panose="02010609060101010101" pitchFamily="49" charset="-122"/>
              </a:rPr>
              <a:t>我们做事不应该像</a:t>
            </a:r>
            <a:r>
              <a:rPr lang="zh-CN" sz="2400">
                <a:solidFill>
                  <a:srgbClr val="FF0000"/>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cs typeface="楷体" panose="02010609060101010101" pitchFamily="49" charset="-122"/>
                <a:sym typeface="+mn-ea"/>
              </a:rPr>
              <a:t>他们</a:t>
            </a:r>
            <a:r>
              <a:rPr lang="zh-CN" sz="2400">
                <a:solidFill>
                  <a:srgbClr val="FF0000"/>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cs typeface="楷体" panose="02010609060101010101" pitchFamily="49" charset="-122"/>
              </a:rPr>
              <a:t>那么慢和那么急。学习也是一样的，根据自己的学习情况提高自制力、控制自己急躁的脾气，多分析、细思考。养成良好的学习方法，按“轻重缓急”安排每一项学习内容。</a:t>
            </a:r>
            <a:endParaRPr lang="zh-CN" sz="2400">
              <a:solidFill>
                <a:srgbClr val="FF0000"/>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5" name="Rectangle 3"/>
          <p:cNvSpPr>
            <a:spLocks noChangeArrowheads="1"/>
          </p:cNvSpPr>
          <p:nvPr/>
        </p:nvSpPr>
        <p:spPr bwMode="auto">
          <a:xfrm>
            <a:off x="0" y="572029"/>
            <a:ext cx="138564" cy="284693"/>
          </a:xfrm>
          <a:prstGeom prst="rect">
            <a:avLst/>
          </a:prstGeom>
          <a:noFill/>
          <a:ln w="9525">
            <a:noFill/>
            <a:miter lim="800000"/>
          </a:ln>
          <a:effectLst/>
        </p:spPr>
        <p:txBody>
          <a:bodyPr vert="horz" wrap="none" lIns="68580" tIns="34290" rIns="68580" bIns="34290" numCol="1" anchor="ctr" anchorCtr="0" compatLnSpc="1">
            <a:spAutoFit/>
          </a:bodyPr>
          <a:lstStyle/>
          <a:p>
            <a:pPr fontAlgn="base">
              <a:spcBef>
                <a:spcPct val="0"/>
              </a:spcBef>
              <a:spcAft>
                <a:spcPct val="0"/>
              </a:spcAft>
            </a:pPr>
            <a:endParaRPr lang="zh-CN" altLang="zh-CN">
              <a:latin typeface="Arial" panose="020B0604020202020204" pitchFamily="34" charset="0"/>
              <a:ea typeface="宋体" panose="02010600030101010101" pitchFamily="2" charset="-122"/>
              <a:cs typeface="宋体" panose="02010600030101010101" pitchFamily="2" charset="-122"/>
            </a:endParaRPr>
          </a:p>
        </p:txBody>
      </p:sp>
      <p:sp>
        <p:nvSpPr>
          <p:cNvPr id="16" name="文本框 14"/>
          <p:cNvSpPr txBox="1"/>
          <p:nvPr/>
        </p:nvSpPr>
        <p:spPr>
          <a:xfrm>
            <a:off x="624428" y="411510"/>
            <a:ext cx="2219380" cy="561692"/>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结构梳理</a:t>
            </a:r>
            <a:endParaRPr lang="zh-CN" altLang="en-US" sz="3200" b="1" dirty="0">
              <a:solidFill>
                <a:srgbClr val="875000"/>
              </a:solidFill>
              <a:latin typeface="幼圆" panose="02010509060101010101" pitchFamily="49" charset="-122"/>
              <a:ea typeface="幼圆" panose="02010509060101010101" pitchFamily="49" charset="-122"/>
            </a:endParaRPr>
          </a:p>
        </p:txBody>
      </p:sp>
      <p:pic>
        <p:nvPicPr>
          <p:cNvPr id="18" name="图片 1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92083" y="479078"/>
            <a:ext cx="366860" cy="456338"/>
          </a:xfrm>
          <a:prstGeom prst="rect">
            <a:avLst/>
          </a:prstGeom>
        </p:spPr>
      </p:pic>
      <p:sp>
        <p:nvSpPr>
          <p:cNvPr id="27" name="TextBox 26"/>
          <p:cNvSpPr txBox="1"/>
          <p:nvPr/>
        </p:nvSpPr>
        <p:spPr>
          <a:xfrm>
            <a:off x="1704961" y="1776548"/>
            <a:ext cx="937260" cy="345440"/>
          </a:xfrm>
          <a:prstGeom prst="rect">
            <a:avLst/>
          </a:prstGeom>
          <a:noFill/>
        </p:spPr>
        <p:txBody>
          <a:bodyPr wrap="none" lIns="68580" tIns="34290" rIns="68580" bIns="34290" rtlCol="0">
            <a:spAutoFit/>
            <a:scene3d>
              <a:camera prst="orthographicFront"/>
              <a:lightRig rig="threePt" dir="t"/>
            </a:scene3d>
          </a:bodyPr>
          <a:lstStyle/>
          <a:p>
            <a:r>
              <a:rPr lang="zh-CN" altLang="en-US" sz="1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第一天 </a:t>
            </a:r>
            <a:endParaRPr lang="zh-CN" altLang="en-US" sz="1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2" name="矩形 1"/>
          <p:cNvSpPr/>
          <p:nvPr/>
        </p:nvSpPr>
        <p:spPr>
          <a:xfrm>
            <a:off x="2712085" y="1204595"/>
            <a:ext cx="3535680" cy="460375"/>
          </a:xfrm>
          <a:prstGeom prst="rect">
            <a:avLst/>
          </a:prstGeom>
          <a:noFill/>
          <a:ln>
            <a:noFill/>
          </a:ln>
        </p:spPr>
        <p:txBody>
          <a:bodyPr wrap="none" rtlCol="0" anchor="t">
            <a:spAutoFit/>
          </a:bodyPr>
          <a:lstStyle/>
          <a:p>
            <a:pPr algn="ctr"/>
            <a:r>
              <a:rPr lang="zh-CN" altLang="en-US" sz="2400" b="1" dirty="0">
                <a:ea typeface="黑体" panose="02010609060101010101" pitchFamily="49" charset="-122"/>
                <a:sym typeface="+mn-ea"/>
              </a:rPr>
              <a:t>慢性子裁缝和急性子顾客</a:t>
            </a:r>
            <a:endParaRPr lang="zh-CN" altLang="en-US" sz="2400" b="1" dirty="0">
              <a:solidFill>
                <a:schemeClr val="tx1"/>
              </a:solidFill>
              <a:effectLst>
                <a:outerShdw blurRad="38100" dist="19050" dir="2700000" algn="tl" rotWithShape="0">
                  <a:schemeClr val="dk1">
                    <a:alpha val="40000"/>
                  </a:schemeClr>
                </a:outerShdw>
              </a:effectLst>
              <a:ea typeface="黑体" panose="02010609060101010101" pitchFamily="49" charset="-122"/>
              <a:sym typeface="+mn-ea"/>
            </a:endParaRPr>
          </a:p>
        </p:txBody>
      </p:sp>
      <p:sp>
        <p:nvSpPr>
          <p:cNvPr id="3" name="TextBox 26"/>
          <p:cNvSpPr txBox="1"/>
          <p:nvPr/>
        </p:nvSpPr>
        <p:spPr>
          <a:xfrm>
            <a:off x="314311" y="2438218"/>
            <a:ext cx="822960" cy="483870"/>
          </a:xfrm>
          <a:prstGeom prst="rect">
            <a:avLst/>
          </a:prstGeom>
          <a:noFill/>
        </p:spPr>
        <p:txBody>
          <a:bodyPr wrap="none" lIns="68580" tIns="34290" rIns="68580" bIns="34290" rtlCol="0">
            <a:spAutoFit/>
          </a:bodyPr>
          <a:lstStyle/>
          <a:p>
            <a:r>
              <a:rPr lang="zh-CN" altLang="en-US" sz="2700" dirty="0">
                <a:ea typeface="黑体" panose="02010609060101010101" pitchFamily="49" charset="-122"/>
              </a:rPr>
              <a:t>顾客</a:t>
            </a:r>
            <a:endParaRPr lang="zh-CN" altLang="en-US" sz="2700" dirty="0">
              <a:ea typeface="黑体" panose="02010609060101010101" pitchFamily="49" charset="-122"/>
            </a:endParaRPr>
          </a:p>
        </p:txBody>
      </p:sp>
      <p:sp>
        <p:nvSpPr>
          <p:cNvPr id="2050" name=" 2050"/>
          <p:cNvSpPr/>
          <p:nvPr/>
        </p:nvSpPr>
        <p:spPr bwMode="auto">
          <a:xfrm flipH="1">
            <a:off x="1251585" y="1892935"/>
            <a:ext cx="317500" cy="1943735"/>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4" name="TextBox 26"/>
          <p:cNvSpPr txBox="1"/>
          <p:nvPr/>
        </p:nvSpPr>
        <p:spPr>
          <a:xfrm>
            <a:off x="2712071" y="1776548"/>
            <a:ext cx="2251710" cy="345440"/>
          </a:xfrm>
          <a:prstGeom prst="rect">
            <a:avLst/>
          </a:prstGeom>
          <a:noFill/>
        </p:spPr>
        <p:txBody>
          <a:bodyPr wrap="none" lIns="68580" tIns="34290" rIns="68580" bIns="34290" rtlCol="0">
            <a:spAutoFit/>
            <a:scene3d>
              <a:camera prst="orthographicFront"/>
              <a:lightRig rig="threePt" dir="t"/>
            </a:scene3d>
          </a:bodyPr>
          <a:lstStyle/>
          <a:p>
            <a:pPr algn="l"/>
            <a:r>
              <a:rPr lang="zh-CN" altLang="en-US" sz="1800" dirty="0">
                <a:solidFill>
                  <a:schemeClr val="accent1"/>
                </a:solidFill>
                <a:effectLst>
                  <a:outerShdw blurRad="38100" dist="25400" dir="5400000" algn="ctr" rotWithShape="0">
                    <a:srgbClr val="6E747A">
                      <a:alpha val="43000"/>
                    </a:srgbClr>
                  </a:outerShdw>
                </a:effectLst>
                <a:ea typeface="黑体" panose="02010609060101010101" pitchFamily="49" charset="-122"/>
              </a:rPr>
              <a:t> 我什么时候来取衣服</a:t>
            </a:r>
            <a:endParaRPr lang="zh-CN" altLang="en-US" sz="1800" dirty="0">
              <a:solidFill>
                <a:schemeClr val="accent1"/>
              </a:solidFill>
              <a:effectLst>
                <a:outerShdw blurRad="38100" dist="25400" dir="5400000" algn="ctr" rotWithShape="0">
                  <a:srgbClr val="6E747A">
                    <a:alpha val="43000"/>
                  </a:srgbClr>
                </a:outerShdw>
              </a:effectLst>
              <a:ea typeface="黑体" panose="02010609060101010101" pitchFamily="49" charset="-122"/>
            </a:endParaRPr>
          </a:p>
        </p:txBody>
      </p:sp>
      <p:sp>
        <p:nvSpPr>
          <p:cNvPr id="5" name=" 2050"/>
          <p:cNvSpPr/>
          <p:nvPr/>
        </p:nvSpPr>
        <p:spPr bwMode="auto">
          <a:xfrm>
            <a:off x="7570470" y="1892935"/>
            <a:ext cx="243840" cy="1943735"/>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6" name="TextBox 26"/>
          <p:cNvSpPr txBox="1"/>
          <p:nvPr/>
        </p:nvSpPr>
        <p:spPr>
          <a:xfrm>
            <a:off x="5585446" y="1776548"/>
            <a:ext cx="1108710" cy="345440"/>
          </a:xfrm>
          <a:prstGeom prst="rect">
            <a:avLst/>
          </a:prstGeom>
          <a:noFill/>
        </p:spPr>
        <p:txBody>
          <a:bodyPr wrap="none" lIns="68580" tIns="34290" rIns="68580" bIns="34290" rtlCol="0">
            <a:spAutoFit/>
            <a:scene3d>
              <a:camera prst="orthographicFront"/>
              <a:lightRig rig="soft" dir="t">
                <a:rot lat="0" lon="0" rev="15600000"/>
              </a:lightRig>
            </a:scene3d>
            <a:sp3d extrusionH="57150" prstMaterial="softEdge">
              <a:bevelT w="25400" h="38100"/>
            </a:sp3d>
          </a:bodyPr>
          <a:lstStyle/>
          <a:p>
            <a:pPr algn="l"/>
            <a:r>
              <a:rPr lang="zh-CN" altLang="en-US" sz="1800" dirty="0">
                <a:solidFill>
                  <a:schemeClr val="accent4"/>
                </a:solidFill>
                <a:effectLst/>
                <a:ea typeface="黑体" panose="02010609060101010101" pitchFamily="49" charset="-122"/>
              </a:rPr>
              <a:t> 明年冬天</a:t>
            </a:r>
            <a:endParaRPr lang="zh-CN" altLang="en-US" sz="1800" dirty="0">
              <a:solidFill>
                <a:schemeClr val="accent4"/>
              </a:solidFill>
              <a:effectLst/>
              <a:ea typeface="黑体" panose="02010609060101010101" pitchFamily="49" charset="-122"/>
            </a:endParaRPr>
          </a:p>
        </p:txBody>
      </p:sp>
      <p:sp>
        <p:nvSpPr>
          <p:cNvPr id="7" name="TextBox 26"/>
          <p:cNvSpPr txBox="1"/>
          <p:nvPr/>
        </p:nvSpPr>
        <p:spPr>
          <a:xfrm>
            <a:off x="1704961" y="2293438"/>
            <a:ext cx="880110" cy="345440"/>
          </a:xfrm>
          <a:prstGeom prst="rect">
            <a:avLst/>
          </a:prstGeom>
          <a:noFill/>
        </p:spPr>
        <p:txBody>
          <a:bodyPr wrap="none" lIns="68580" tIns="34290" rIns="68580" bIns="34290" rtlCol="0">
            <a:spAutoFit/>
            <a:scene3d>
              <a:camera prst="orthographicFront"/>
              <a:lightRig rig="threePt" dir="t"/>
            </a:scene3d>
          </a:bodyPr>
          <a:lstStyle/>
          <a:p>
            <a:r>
              <a:rPr lang="zh-CN" altLang="en-US" sz="1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第二天 </a:t>
            </a:r>
            <a:endParaRPr lang="zh-CN" altLang="en-US" sz="1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8" name="TextBox 26"/>
          <p:cNvSpPr txBox="1"/>
          <p:nvPr/>
        </p:nvSpPr>
        <p:spPr>
          <a:xfrm>
            <a:off x="2712071" y="2293438"/>
            <a:ext cx="1108710" cy="345440"/>
          </a:xfrm>
          <a:prstGeom prst="rect">
            <a:avLst/>
          </a:prstGeom>
          <a:noFill/>
        </p:spPr>
        <p:txBody>
          <a:bodyPr wrap="none" lIns="68580" tIns="34290" rIns="68580" bIns="34290" rtlCol="0">
            <a:spAutoFit/>
            <a:scene3d>
              <a:camera prst="orthographicFront"/>
              <a:lightRig rig="threePt" dir="t"/>
            </a:scene3d>
          </a:bodyPr>
          <a:lstStyle/>
          <a:p>
            <a:pPr algn="l"/>
            <a:r>
              <a:rPr lang="zh-CN" altLang="en-US" sz="1800" dirty="0">
                <a:solidFill>
                  <a:schemeClr val="accent1"/>
                </a:solidFill>
                <a:effectLst>
                  <a:outerShdw blurRad="38100" dist="25400" dir="5400000" algn="ctr" rotWithShape="0">
                    <a:srgbClr val="6E747A">
                      <a:alpha val="43000"/>
                    </a:srgbClr>
                  </a:outerShdw>
                </a:effectLst>
                <a:ea typeface="黑体" panose="02010609060101010101" pitchFamily="49" charset="-122"/>
              </a:rPr>
              <a:t> 改成夹袄</a:t>
            </a:r>
            <a:endParaRPr lang="zh-CN" altLang="en-US" sz="1800" dirty="0">
              <a:solidFill>
                <a:schemeClr val="accent1"/>
              </a:solidFill>
              <a:effectLst>
                <a:outerShdw blurRad="38100" dist="25400" dir="5400000" algn="ctr" rotWithShape="0">
                  <a:srgbClr val="6E747A">
                    <a:alpha val="43000"/>
                  </a:srgbClr>
                </a:outerShdw>
              </a:effectLst>
              <a:ea typeface="黑体" panose="02010609060101010101" pitchFamily="49" charset="-122"/>
            </a:endParaRPr>
          </a:p>
        </p:txBody>
      </p:sp>
      <p:sp>
        <p:nvSpPr>
          <p:cNvPr id="9" name="TextBox 26"/>
          <p:cNvSpPr txBox="1"/>
          <p:nvPr/>
        </p:nvSpPr>
        <p:spPr>
          <a:xfrm>
            <a:off x="5585446" y="2293438"/>
            <a:ext cx="1908810" cy="345440"/>
          </a:xfrm>
          <a:prstGeom prst="rect">
            <a:avLst/>
          </a:prstGeom>
          <a:noFill/>
        </p:spPr>
        <p:txBody>
          <a:bodyPr wrap="none" lIns="68580" tIns="34290" rIns="68580" bIns="34290" rtlCol="0">
            <a:spAutoFit/>
            <a:scene3d>
              <a:camera prst="orthographicFront"/>
              <a:lightRig rig="soft" dir="t">
                <a:rot lat="0" lon="0" rev="15600000"/>
              </a:lightRig>
            </a:scene3d>
            <a:sp3d extrusionH="57150" prstMaterial="softEdge">
              <a:bevelT w="25400" h="38100"/>
            </a:sp3d>
          </a:bodyPr>
          <a:lstStyle/>
          <a:p>
            <a:pPr algn="l"/>
            <a:r>
              <a:rPr lang="zh-CN" altLang="en-US" sz="1800" dirty="0">
                <a:solidFill>
                  <a:schemeClr val="accent4"/>
                </a:solidFill>
                <a:effectLst/>
                <a:ea typeface="黑体" panose="02010609060101010101" pitchFamily="49" charset="-122"/>
              </a:rPr>
              <a:t> 为您服务没说的  </a:t>
            </a:r>
            <a:endParaRPr lang="zh-CN" altLang="en-US" sz="1800" dirty="0">
              <a:solidFill>
                <a:schemeClr val="accent4"/>
              </a:solidFill>
              <a:effectLst/>
              <a:ea typeface="黑体" panose="02010609060101010101" pitchFamily="49" charset="-122"/>
            </a:endParaRPr>
          </a:p>
        </p:txBody>
      </p:sp>
      <p:sp>
        <p:nvSpPr>
          <p:cNvPr id="10" name="TextBox 26"/>
          <p:cNvSpPr txBox="1"/>
          <p:nvPr/>
        </p:nvSpPr>
        <p:spPr>
          <a:xfrm>
            <a:off x="1704961" y="2692218"/>
            <a:ext cx="880110" cy="345440"/>
          </a:xfrm>
          <a:prstGeom prst="rect">
            <a:avLst/>
          </a:prstGeom>
          <a:noFill/>
        </p:spPr>
        <p:txBody>
          <a:bodyPr wrap="none" lIns="68580" tIns="34290" rIns="68580" bIns="34290" rtlCol="0">
            <a:spAutoFit/>
            <a:scene3d>
              <a:camera prst="orthographicFront"/>
              <a:lightRig rig="threePt" dir="t"/>
            </a:scene3d>
          </a:bodyPr>
          <a:lstStyle/>
          <a:p>
            <a:r>
              <a:rPr lang="zh-CN" altLang="en-US" sz="1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第三天 </a:t>
            </a:r>
            <a:endParaRPr lang="zh-CN" altLang="en-US" sz="1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11" name="TextBox 26"/>
          <p:cNvSpPr txBox="1"/>
          <p:nvPr/>
        </p:nvSpPr>
        <p:spPr>
          <a:xfrm>
            <a:off x="2712071" y="2692218"/>
            <a:ext cx="2823210" cy="345440"/>
          </a:xfrm>
          <a:prstGeom prst="rect">
            <a:avLst/>
          </a:prstGeom>
          <a:noFill/>
        </p:spPr>
        <p:txBody>
          <a:bodyPr wrap="none" lIns="68580" tIns="34290" rIns="68580" bIns="34290" rtlCol="0">
            <a:spAutoFit/>
            <a:scene3d>
              <a:camera prst="orthographicFront"/>
              <a:lightRig rig="threePt" dir="t"/>
            </a:scene3d>
          </a:bodyPr>
          <a:lstStyle/>
          <a:p>
            <a:pPr algn="l"/>
            <a:r>
              <a:rPr lang="zh-CN" altLang="en-US" sz="1800" dirty="0">
                <a:solidFill>
                  <a:schemeClr val="accent1"/>
                </a:solidFill>
                <a:effectLst>
                  <a:outerShdw blurRad="38100" dist="25400" dir="5400000" algn="ctr" rotWithShape="0">
                    <a:srgbClr val="6E747A">
                      <a:alpha val="43000"/>
                    </a:srgbClr>
                  </a:outerShdw>
                </a:effectLst>
                <a:ea typeface="黑体" panose="02010609060101010101" pitchFamily="49" charset="-122"/>
              </a:rPr>
              <a:t> 改成夏天能穿的短袖衬衫  </a:t>
            </a:r>
            <a:endParaRPr lang="zh-CN" altLang="en-US" sz="1800" dirty="0">
              <a:solidFill>
                <a:schemeClr val="accent1"/>
              </a:solidFill>
              <a:effectLst>
                <a:outerShdw blurRad="38100" dist="25400" dir="5400000" algn="ctr" rotWithShape="0">
                  <a:srgbClr val="6E747A">
                    <a:alpha val="43000"/>
                  </a:srgbClr>
                </a:outerShdw>
              </a:effectLst>
              <a:ea typeface="黑体" panose="02010609060101010101" pitchFamily="49" charset="-122"/>
            </a:endParaRPr>
          </a:p>
        </p:txBody>
      </p:sp>
      <p:sp>
        <p:nvSpPr>
          <p:cNvPr id="12" name="TextBox 26"/>
          <p:cNvSpPr txBox="1"/>
          <p:nvPr/>
        </p:nvSpPr>
        <p:spPr>
          <a:xfrm>
            <a:off x="5585446" y="2692218"/>
            <a:ext cx="2251710" cy="622300"/>
          </a:xfrm>
          <a:prstGeom prst="rect">
            <a:avLst/>
          </a:prstGeom>
          <a:noFill/>
        </p:spPr>
        <p:txBody>
          <a:bodyPr wrap="none" lIns="68580" tIns="34290" rIns="68580" bIns="34290" rtlCol="0">
            <a:spAutoFit/>
            <a:scene3d>
              <a:camera prst="orthographicFront"/>
              <a:lightRig rig="soft" dir="t">
                <a:rot lat="0" lon="0" rev="15600000"/>
              </a:lightRig>
            </a:scene3d>
            <a:sp3d extrusionH="57150" prstMaterial="softEdge">
              <a:bevelT w="25400" h="38100"/>
            </a:sp3d>
          </a:bodyPr>
          <a:lstStyle/>
          <a:p>
            <a:pPr algn="l"/>
            <a:r>
              <a:rPr lang="zh-CN" altLang="en-US" sz="1800" dirty="0">
                <a:solidFill>
                  <a:schemeClr val="accent4"/>
                </a:solidFill>
                <a:effectLst/>
                <a:ea typeface="黑体" panose="02010609060101010101" pitchFamily="49" charset="-122"/>
              </a:rPr>
              <a:t> 明剪两刀好办得很。</a:t>
            </a:r>
            <a:endParaRPr lang="zh-CN" altLang="en-US" sz="1800" dirty="0">
              <a:solidFill>
                <a:schemeClr val="accent4"/>
              </a:solidFill>
              <a:effectLst/>
              <a:ea typeface="黑体" panose="02010609060101010101" pitchFamily="49" charset="-122"/>
            </a:endParaRPr>
          </a:p>
          <a:p>
            <a:pPr algn="l"/>
            <a:r>
              <a:rPr lang="zh-CN" altLang="en-US" sz="1800" dirty="0">
                <a:solidFill>
                  <a:schemeClr val="accent4"/>
                </a:solidFill>
                <a:effectLst/>
                <a:ea typeface="黑体" panose="02010609060101010101" pitchFamily="49" charset="-122"/>
              </a:rPr>
              <a:t>没问题。</a:t>
            </a:r>
            <a:endParaRPr lang="zh-CN" altLang="en-US" sz="1800" dirty="0">
              <a:solidFill>
                <a:schemeClr val="accent4"/>
              </a:solidFill>
              <a:effectLst/>
              <a:ea typeface="黑体" panose="02010609060101010101" pitchFamily="49" charset="-122"/>
            </a:endParaRPr>
          </a:p>
        </p:txBody>
      </p:sp>
      <p:sp>
        <p:nvSpPr>
          <p:cNvPr id="13" name="TextBox 26"/>
          <p:cNvSpPr txBox="1"/>
          <p:nvPr/>
        </p:nvSpPr>
        <p:spPr>
          <a:xfrm>
            <a:off x="1704961" y="3491048"/>
            <a:ext cx="880110" cy="345440"/>
          </a:xfrm>
          <a:prstGeom prst="rect">
            <a:avLst/>
          </a:prstGeom>
          <a:noFill/>
        </p:spPr>
        <p:txBody>
          <a:bodyPr wrap="none" lIns="68580" tIns="34290" rIns="68580" bIns="34290" rtlCol="0">
            <a:spAutoFit/>
            <a:scene3d>
              <a:camera prst="orthographicFront"/>
              <a:lightRig rig="threePt" dir="t"/>
            </a:scene3d>
          </a:bodyPr>
          <a:lstStyle/>
          <a:p>
            <a:r>
              <a:rPr lang="zh-CN" altLang="en-US" sz="1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第四天 </a:t>
            </a:r>
            <a:endParaRPr lang="zh-CN" altLang="en-US" sz="1800" dirty="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14" name="TextBox 26"/>
          <p:cNvSpPr txBox="1"/>
          <p:nvPr/>
        </p:nvSpPr>
        <p:spPr>
          <a:xfrm>
            <a:off x="2712071" y="3491048"/>
            <a:ext cx="2537460" cy="345440"/>
          </a:xfrm>
          <a:prstGeom prst="rect">
            <a:avLst/>
          </a:prstGeom>
          <a:noFill/>
        </p:spPr>
        <p:txBody>
          <a:bodyPr wrap="none" lIns="68580" tIns="34290" rIns="68580" bIns="34290" rtlCol="0">
            <a:spAutoFit/>
            <a:scene3d>
              <a:camera prst="orthographicFront"/>
              <a:lightRig rig="threePt" dir="t"/>
            </a:scene3d>
          </a:bodyPr>
          <a:lstStyle/>
          <a:p>
            <a:pPr algn="l"/>
            <a:r>
              <a:rPr lang="zh-CN" altLang="en-US" sz="1800" dirty="0">
                <a:solidFill>
                  <a:schemeClr val="accent1"/>
                </a:solidFill>
                <a:effectLst>
                  <a:outerShdw blurRad="38100" dist="25400" dir="5400000" algn="ctr" rotWithShape="0">
                    <a:srgbClr val="6E747A">
                      <a:alpha val="43000"/>
                    </a:srgbClr>
                  </a:outerShdw>
                </a:effectLst>
                <a:ea typeface="黑体" panose="02010609060101010101" pitchFamily="49" charset="-122"/>
              </a:rPr>
              <a:t> 改成春装，接上袖子     </a:t>
            </a:r>
            <a:endParaRPr lang="zh-CN" altLang="en-US" sz="1800" dirty="0">
              <a:solidFill>
                <a:schemeClr val="accent1"/>
              </a:solidFill>
              <a:effectLst>
                <a:outerShdw blurRad="38100" dist="25400" dir="5400000" algn="ctr" rotWithShape="0">
                  <a:srgbClr val="6E747A">
                    <a:alpha val="43000"/>
                  </a:srgbClr>
                </a:outerShdw>
              </a:effectLst>
              <a:ea typeface="黑体" panose="02010609060101010101" pitchFamily="49" charset="-122"/>
            </a:endParaRPr>
          </a:p>
        </p:txBody>
      </p:sp>
      <p:sp>
        <p:nvSpPr>
          <p:cNvPr id="15" name="TextBox 26"/>
          <p:cNvSpPr txBox="1"/>
          <p:nvPr/>
        </p:nvSpPr>
        <p:spPr>
          <a:xfrm>
            <a:off x="5090146" y="3491048"/>
            <a:ext cx="2480310" cy="622300"/>
          </a:xfrm>
          <a:prstGeom prst="rect">
            <a:avLst/>
          </a:prstGeom>
          <a:noFill/>
        </p:spPr>
        <p:txBody>
          <a:bodyPr wrap="none" lIns="68580" tIns="34290" rIns="68580" bIns="34290" rtlCol="0">
            <a:spAutoFit/>
            <a:scene3d>
              <a:camera prst="orthographicFront"/>
              <a:lightRig rig="soft" dir="t">
                <a:rot lat="0" lon="0" rev="15600000"/>
              </a:lightRig>
            </a:scene3d>
            <a:sp3d extrusionH="57150" prstMaterial="softEdge">
              <a:bevelT w="25400" h="38100"/>
            </a:sp3d>
          </a:bodyPr>
          <a:lstStyle/>
          <a:p>
            <a:pPr algn="l"/>
            <a:r>
              <a:rPr lang="zh-CN" altLang="en-US" sz="1800" dirty="0">
                <a:solidFill>
                  <a:schemeClr val="accent4"/>
                </a:solidFill>
                <a:effectLst/>
                <a:ea typeface="黑体" panose="02010609060101010101" pitchFamily="49" charset="-122"/>
              </a:rPr>
              <a:t> 接上去的袖子多难看啊</a:t>
            </a:r>
            <a:endParaRPr lang="zh-CN" altLang="en-US" sz="1800" dirty="0">
              <a:solidFill>
                <a:schemeClr val="accent4"/>
              </a:solidFill>
              <a:effectLst/>
              <a:ea typeface="黑体" panose="02010609060101010101" pitchFamily="49" charset="-122"/>
            </a:endParaRPr>
          </a:p>
          <a:p>
            <a:pPr algn="l"/>
            <a:r>
              <a:rPr lang="zh-CN" altLang="en-US" sz="1800" dirty="0">
                <a:solidFill>
                  <a:schemeClr val="accent4"/>
                </a:solidFill>
                <a:effectLst/>
                <a:ea typeface="黑体" panose="02010609060101010101" pitchFamily="49" charset="-122"/>
              </a:rPr>
              <a:t>      还没有裁布料</a:t>
            </a:r>
            <a:endParaRPr lang="zh-CN" altLang="en-US" sz="1800" dirty="0">
              <a:solidFill>
                <a:schemeClr val="accent4"/>
              </a:solidFill>
              <a:effectLst/>
              <a:ea typeface="黑体" panose="02010609060101010101" pitchFamily="49" charset="-122"/>
            </a:endParaRPr>
          </a:p>
        </p:txBody>
      </p:sp>
      <p:sp>
        <p:nvSpPr>
          <p:cNvPr id="17" name="TextBox 26"/>
          <p:cNvSpPr txBox="1"/>
          <p:nvPr/>
        </p:nvSpPr>
        <p:spPr>
          <a:xfrm>
            <a:off x="7955901" y="2553788"/>
            <a:ext cx="822960" cy="483870"/>
          </a:xfrm>
          <a:prstGeom prst="rect">
            <a:avLst/>
          </a:prstGeom>
          <a:noFill/>
        </p:spPr>
        <p:txBody>
          <a:bodyPr wrap="none" lIns="68580" tIns="34290" rIns="68580" bIns="34290" rtlCol="0">
            <a:spAutoFit/>
          </a:bodyPr>
          <a:lstStyle/>
          <a:p>
            <a:r>
              <a:rPr lang="zh-CN" altLang="en-US" sz="2700" dirty="0">
                <a:ea typeface="黑体" panose="02010609060101010101" pitchFamily="49" charset="-122"/>
              </a:rPr>
              <a:t>裁缝</a:t>
            </a:r>
            <a:endParaRPr lang="zh-CN" altLang="en-US" sz="2700" dirty="0">
              <a:ea typeface="黑体" panose="02010609060101010101" pitchFamily="49" charset="-122"/>
            </a:endParaRPr>
          </a:p>
        </p:txBody>
      </p:sp>
      <p:sp>
        <p:nvSpPr>
          <p:cNvPr id="32" name="Freeform 9"/>
          <p:cNvSpPr/>
          <p:nvPr/>
        </p:nvSpPr>
        <p:spPr bwMode="gray">
          <a:xfrm rot="12309877" flipV="1">
            <a:off x="335280" y="3202940"/>
            <a:ext cx="784860" cy="84899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a:noFill/>
          </a:ln>
          <a:extLst>
            <a:ext uri="{91240B29-F687-4F45-9708-019B960494DF}">
              <a14:hiddenLine xmlns:a14="http://schemas.microsoft.com/office/drawing/2010/main" w="0">
                <a:solidFill>
                  <a:srgbClr val="00A06C"/>
                </a:solidFill>
                <a:prstDash val="solid"/>
                <a:round/>
              </a14:hiddenLine>
            </a:ext>
          </a:extLst>
        </p:spPr>
        <p:txBody>
          <a:bodyPr/>
          <a:lstStyle/>
          <a:p>
            <a:endParaRPr lang="zh-CN" altLang="en-US">
              <a:ea typeface="黑体" panose="02010609060101010101" pitchFamily="49" charset="-122"/>
            </a:endParaRPr>
          </a:p>
        </p:txBody>
      </p:sp>
      <p:grpSp>
        <p:nvGrpSpPr>
          <p:cNvPr id="33" name="组合 32"/>
          <p:cNvGrpSpPr/>
          <p:nvPr/>
        </p:nvGrpSpPr>
        <p:grpSpPr>
          <a:xfrm>
            <a:off x="699135" y="4145915"/>
            <a:ext cx="2810510" cy="740645"/>
            <a:chOff x="8100392" y="1962696"/>
            <a:chExt cx="1043608" cy="549508"/>
          </a:xfrm>
        </p:grpSpPr>
        <p:sp>
          <p:nvSpPr>
            <p:cNvPr id="34" name="云形 33"/>
            <p:cNvSpPr/>
            <p:nvPr/>
          </p:nvSpPr>
          <p:spPr>
            <a:xfrm>
              <a:off x="8100392" y="1962696"/>
              <a:ext cx="1043608" cy="549508"/>
            </a:xfrm>
            <a:prstGeom prst="cloud">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黑体" panose="02010609060101010101" pitchFamily="49" charset="-122"/>
              </a:endParaRPr>
            </a:p>
          </p:txBody>
        </p:sp>
        <p:sp>
          <p:nvSpPr>
            <p:cNvPr id="35" name="TextBox 75"/>
            <p:cNvSpPr txBox="1"/>
            <p:nvPr/>
          </p:nvSpPr>
          <p:spPr>
            <a:xfrm>
              <a:off x="8221423" y="1995730"/>
              <a:ext cx="845392" cy="478665"/>
            </a:xfrm>
            <a:prstGeom prst="rect">
              <a:avLst/>
            </a:prstGeom>
            <a:noFill/>
          </p:spPr>
          <p:txBody>
            <a:bodyPr wrap="square" rtlCol="0">
              <a:spAutoFit/>
            </a:bodyPr>
            <a:lstStyle/>
            <a:p>
              <a:r>
                <a:rPr lang="zh-CN" altLang="en-US" sz="1800" b="1" dirty="0" smtClean="0">
                  <a:solidFill>
                    <a:srgbClr val="FF0000"/>
                  </a:solidFill>
                  <a:latin typeface="黑体" panose="02010609060101010101" pitchFamily="49" charset="-122"/>
                  <a:ea typeface="黑体" panose="02010609060101010101" pitchFamily="49" charset="-122"/>
                </a:rPr>
                <a:t>性子急躁，不切实际地讲究速度和效率。</a:t>
              </a:r>
              <a:endParaRPr lang="zh-CN" altLang="en-US" sz="1800" b="1" dirty="0" smtClean="0">
                <a:solidFill>
                  <a:srgbClr val="FF0000"/>
                </a:solidFill>
                <a:latin typeface="黑体" panose="02010609060101010101" pitchFamily="49" charset="-122"/>
                <a:ea typeface="黑体" panose="02010609060101010101" pitchFamily="49" charset="-122"/>
              </a:endParaRPr>
            </a:p>
          </p:txBody>
        </p:sp>
      </p:grpSp>
      <p:sp>
        <p:nvSpPr>
          <p:cNvPr id="36" name="Freeform 9"/>
          <p:cNvSpPr/>
          <p:nvPr/>
        </p:nvSpPr>
        <p:spPr bwMode="gray">
          <a:xfrm rot="10329875" flipH="1" flipV="1">
            <a:off x="7780020" y="3112135"/>
            <a:ext cx="599440" cy="118173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a:noFill/>
          </a:ln>
          <a:extLst>
            <a:ext uri="{91240B29-F687-4F45-9708-019B960494DF}">
              <a14:hiddenLine xmlns:a14="http://schemas.microsoft.com/office/drawing/2010/main" w="0">
                <a:solidFill>
                  <a:srgbClr val="00A06C"/>
                </a:solidFill>
                <a:prstDash val="solid"/>
                <a:round/>
              </a14:hiddenLine>
            </a:ext>
          </a:extLst>
        </p:spPr>
        <p:txBody>
          <a:bodyPr/>
          <a:lstStyle/>
          <a:p>
            <a:endParaRPr lang="zh-CN" altLang="en-US">
              <a:ea typeface="黑体" panose="02010609060101010101" pitchFamily="49" charset="-122"/>
            </a:endParaRPr>
          </a:p>
        </p:txBody>
      </p:sp>
      <p:grpSp>
        <p:nvGrpSpPr>
          <p:cNvPr id="37" name="组合 36"/>
          <p:cNvGrpSpPr/>
          <p:nvPr/>
        </p:nvGrpSpPr>
        <p:grpSpPr>
          <a:xfrm>
            <a:off x="4963795" y="4145915"/>
            <a:ext cx="2810510" cy="740645"/>
            <a:chOff x="8100392" y="1962696"/>
            <a:chExt cx="1043608" cy="549508"/>
          </a:xfrm>
        </p:grpSpPr>
        <p:sp>
          <p:nvSpPr>
            <p:cNvPr id="38" name="云形 37"/>
            <p:cNvSpPr/>
            <p:nvPr/>
          </p:nvSpPr>
          <p:spPr>
            <a:xfrm>
              <a:off x="8100392" y="1962696"/>
              <a:ext cx="1043608" cy="549508"/>
            </a:xfrm>
            <a:prstGeom prst="cloud">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黑体" panose="02010609060101010101" pitchFamily="49" charset="-122"/>
              </a:endParaRPr>
            </a:p>
          </p:txBody>
        </p:sp>
        <p:sp>
          <p:nvSpPr>
            <p:cNvPr id="39" name="TextBox 75"/>
            <p:cNvSpPr txBox="1"/>
            <p:nvPr/>
          </p:nvSpPr>
          <p:spPr>
            <a:xfrm>
              <a:off x="8221423" y="1995730"/>
              <a:ext cx="845392" cy="478665"/>
            </a:xfrm>
            <a:prstGeom prst="rect">
              <a:avLst/>
            </a:prstGeom>
            <a:noFill/>
          </p:spPr>
          <p:txBody>
            <a:bodyPr wrap="square" rtlCol="0">
              <a:spAutoFit/>
            </a:bodyPr>
            <a:lstStyle/>
            <a:p>
              <a:r>
                <a:rPr lang="zh-CN" altLang="en-US" sz="1800" b="1" dirty="0" smtClean="0">
                  <a:solidFill>
                    <a:srgbClr val="FF0000"/>
                  </a:solidFill>
                  <a:latin typeface="黑体" panose="02010609060101010101" pitchFamily="49" charset="-122"/>
                  <a:ea typeface="黑体" panose="02010609060101010101" pitchFamily="49" charset="-122"/>
                </a:rPr>
                <a:t>性子散漫，做事迟钝缓慢。</a:t>
              </a:r>
              <a:endParaRPr lang="zh-CN" altLang="en-US" sz="1800" b="1" dirty="0" smtClean="0">
                <a:solidFill>
                  <a:srgbClr val="FF0000"/>
                </a:solidFill>
                <a:latin typeface="黑体" panose="02010609060101010101" pitchFamily="49" charset="-122"/>
                <a:ea typeface="黑体" panose="020106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500"/>
                                        <p:tgtEl>
                                          <p:spTgt spid="1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left)">
                                      <p:cBhvr>
                                        <p:cTn id="52" dur="500"/>
                                        <p:tgtEl>
                                          <p:spTgt spid="11"/>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wipe(left)">
                                      <p:cBhvr>
                                        <p:cTn id="62" dur="500"/>
                                        <p:tgtEl>
                                          <p:spTgt spid="13"/>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left)">
                                      <p:cBhvr>
                                        <p:cTn id="67" dur="500"/>
                                        <p:tgtEl>
                                          <p:spTgt spid="14"/>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wipe(left)">
                                      <p:cBhvr>
                                        <p:cTn id="72" dur="500"/>
                                        <p:tgtEl>
                                          <p:spTgt spid="15"/>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wipe(up)">
                                      <p:cBhvr>
                                        <p:cTn id="77" dur="500"/>
                                        <p:tgtEl>
                                          <p:spTgt spid="32"/>
                                        </p:tgtEl>
                                      </p:cBhvr>
                                    </p:animEffect>
                                  </p:childTnLst>
                                </p:cTn>
                              </p:par>
                            </p:childTnLst>
                          </p:cTn>
                        </p:par>
                      </p:childTnLst>
                    </p:cTn>
                  </p:par>
                  <p:par>
                    <p:cTn id="78" fill="hold">
                      <p:stCondLst>
                        <p:cond delay="indefinite"/>
                      </p:stCondLst>
                      <p:childTnLst>
                        <p:par>
                          <p:cTn id="79" fill="hold">
                            <p:stCondLst>
                              <p:cond delay="0"/>
                            </p:stCondLst>
                            <p:childTnLst>
                              <p:par>
                                <p:cTn id="80" presetID="53" presetClass="entr" presetSubtype="16" fill="hold" nodeType="clickEffect">
                                  <p:stCondLst>
                                    <p:cond delay="0"/>
                                  </p:stCondLst>
                                  <p:childTnLst>
                                    <p:set>
                                      <p:cBhvr>
                                        <p:cTn id="81" dur="1" fill="hold">
                                          <p:stCondLst>
                                            <p:cond delay="0"/>
                                          </p:stCondLst>
                                        </p:cTn>
                                        <p:tgtEl>
                                          <p:spTgt spid="33"/>
                                        </p:tgtEl>
                                        <p:attrNameLst>
                                          <p:attrName>style.visibility</p:attrName>
                                        </p:attrNameLst>
                                      </p:cBhvr>
                                      <p:to>
                                        <p:strVal val="visible"/>
                                      </p:to>
                                    </p:set>
                                    <p:anim calcmode="lin" valueType="num">
                                      <p:cBhvr>
                                        <p:cTn id="82" dur="500" fill="hold"/>
                                        <p:tgtEl>
                                          <p:spTgt spid="33"/>
                                        </p:tgtEl>
                                        <p:attrNameLst>
                                          <p:attrName>ppt_w</p:attrName>
                                        </p:attrNameLst>
                                      </p:cBhvr>
                                      <p:tavLst>
                                        <p:tav tm="0">
                                          <p:val>
                                            <p:fltVal val="0"/>
                                          </p:val>
                                        </p:tav>
                                        <p:tav tm="100000">
                                          <p:val>
                                            <p:strVal val="#ppt_w"/>
                                          </p:val>
                                        </p:tav>
                                      </p:tavLst>
                                    </p:anim>
                                    <p:anim calcmode="lin" valueType="num">
                                      <p:cBhvr>
                                        <p:cTn id="83" dur="500" fill="hold"/>
                                        <p:tgtEl>
                                          <p:spTgt spid="33"/>
                                        </p:tgtEl>
                                        <p:attrNameLst>
                                          <p:attrName>ppt_h</p:attrName>
                                        </p:attrNameLst>
                                      </p:cBhvr>
                                      <p:tavLst>
                                        <p:tav tm="0">
                                          <p:val>
                                            <p:fltVal val="0"/>
                                          </p:val>
                                        </p:tav>
                                        <p:tav tm="100000">
                                          <p:val>
                                            <p:strVal val="#ppt_h"/>
                                          </p:val>
                                        </p:tav>
                                      </p:tavLst>
                                    </p:anim>
                                    <p:animEffect transition="in" filter="fade">
                                      <p:cBhvr>
                                        <p:cTn id="84" dur="500"/>
                                        <p:tgtEl>
                                          <p:spTgt spid="33"/>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1" fill="hold" grpId="0" nodeType="clickEffect">
                                  <p:stCondLst>
                                    <p:cond delay="0"/>
                                  </p:stCondLst>
                                  <p:childTnLst>
                                    <p:set>
                                      <p:cBhvr>
                                        <p:cTn id="88" dur="1" fill="hold">
                                          <p:stCondLst>
                                            <p:cond delay="0"/>
                                          </p:stCondLst>
                                        </p:cTn>
                                        <p:tgtEl>
                                          <p:spTgt spid="36"/>
                                        </p:tgtEl>
                                        <p:attrNameLst>
                                          <p:attrName>style.visibility</p:attrName>
                                        </p:attrNameLst>
                                      </p:cBhvr>
                                      <p:to>
                                        <p:strVal val="visible"/>
                                      </p:to>
                                    </p:set>
                                    <p:animEffect transition="in" filter="wipe(up)">
                                      <p:cBhvr>
                                        <p:cTn id="89" dur="500"/>
                                        <p:tgtEl>
                                          <p:spTgt spid="36"/>
                                        </p:tgtEl>
                                      </p:cBhvr>
                                    </p:animEffect>
                                  </p:childTnLst>
                                </p:cTn>
                              </p:par>
                            </p:childTnLst>
                          </p:cTn>
                        </p:par>
                      </p:childTnLst>
                    </p:cTn>
                  </p:par>
                  <p:par>
                    <p:cTn id="90" fill="hold">
                      <p:stCondLst>
                        <p:cond delay="indefinite"/>
                      </p:stCondLst>
                      <p:childTnLst>
                        <p:par>
                          <p:cTn id="91" fill="hold">
                            <p:stCondLst>
                              <p:cond delay="0"/>
                            </p:stCondLst>
                            <p:childTnLst>
                              <p:par>
                                <p:cTn id="92" presetID="53" presetClass="entr" presetSubtype="16" fill="hold" nodeType="clickEffect">
                                  <p:stCondLst>
                                    <p:cond delay="0"/>
                                  </p:stCondLst>
                                  <p:childTnLst>
                                    <p:set>
                                      <p:cBhvr>
                                        <p:cTn id="93" dur="1" fill="hold">
                                          <p:stCondLst>
                                            <p:cond delay="0"/>
                                          </p:stCondLst>
                                        </p:cTn>
                                        <p:tgtEl>
                                          <p:spTgt spid="37"/>
                                        </p:tgtEl>
                                        <p:attrNameLst>
                                          <p:attrName>style.visibility</p:attrName>
                                        </p:attrNameLst>
                                      </p:cBhvr>
                                      <p:to>
                                        <p:strVal val="visible"/>
                                      </p:to>
                                    </p:set>
                                    <p:anim calcmode="lin" valueType="num">
                                      <p:cBhvr>
                                        <p:cTn id="94" dur="500" fill="hold"/>
                                        <p:tgtEl>
                                          <p:spTgt spid="37"/>
                                        </p:tgtEl>
                                        <p:attrNameLst>
                                          <p:attrName>ppt_w</p:attrName>
                                        </p:attrNameLst>
                                      </p:cBhvr>
                                      <p:tavLst>
                                        <p:tav tm="0">
                                          <p:val>
                                            <p:fltVal val="0"/>
                                          </p:val>
                                        </p:tav>
                                        <p:tav tm="100000">
                                          <p:val>
                                            <p:strVal val="#ppt_w"/>
                                          </p:val>
                                        </p:tav>
                                      </p:tavLst>
                                    </p:anim>
                                    <p:anim calcmode="lin" valueType="num">
                                      <p:cBhvr>
                                        <p:cTn id="95" dur="500" fill="hold"/>
                                        <p:tgtEl>
                                          <p:spTgt spid="37"/>
                                        </p:tgtEl>
                                        <p:attrNameLst>
                                          <p:attrName>ppt_h</p:attrName>
                                        </p:attrNameLst>
                                      </p:cBhvr>
                                      <p:tavLst>
                                        <p:tav tm="0">
                                          <p:val>
                                            <p:fltVal val="0"/>
                                          </p:val>
                                        </p:tav>
                                        <p:tav tm="100000">
                                          <p:val>
                                            <p:strVal val="#ppt_h"/>
                                          </p:val>
                                        </p:tav>
                                      </p:tavLst>
                                    </p:anim>
                                    <p:animEffect transition="in" filter="fade">
                                      <p:cBhvr>
                                        <p:cTn id="9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 grpId="0"/>
      <p:bldP spid="4" grpId="0"/>
      <p:bldP spid="6" grpId="0"/>
      <p:bldP spid="7" grpId="0"/>
      <p:bldP spid="8" grpId="0"/>
      <p:bldP spid="9" grpId="0"/>
      <p:bldP spid="10" grpId="0"/>
      <p:bldP spid="11" grpId="0"/>
      <p:bldP spid="12" grpId="0"/>
      <p:bldP spid="13" grpId="0"/>
      <p:bldP spid="14" grpId="0"/>
      <p:bldP spid="15" grpId="0"/>
      <p:bldP spid="17" grpId="0"/>
      <p:bldP spid="32" grpId="0" bldLvl="0" animBg="1"/>
      <p:bldP spid="36" grpId="0" bldLvl="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119505" y="1510665"/>
            <a:ext cx="6689090" cy="1498808"/>
          </a:xfrm>
          <a:prstGeom prst="rect">
            <a:avLst/>
          </a:prstGeom>
        </p:spPr>
        <p:txBody>
          <a:bodyPr wrap="square" lIns="68580" tIns="34290" rIns="68580" bIns="34290">
            <a:spAutoFit/>
          </a:bodyPr>
          <a:lstStyle/>
          <a:p>
            <a:pPr algn="just">
              <a:lnSpc>
                <a:spcPct val="120000"/>
              </a:lnSpc>
            </a:pPr>
            <a:r>
              <a:rPr lang="zh-CN" altLang="en-US" sz="2700" b="1" dirty="0">
                <a:latin typeface="楷体" panose="02010609060101010101" pitchFamily="49" charset="-122"/>
                <a:ea typeface="楷体" panose="02010609060101010101" pitchFamily="49" charset="-122"/>
              </a:rPr>
              <a:t>    这篇课文主要描写了急性子顾客到一位慢性子裁缝店做衣服的一个过程，告诉我们                           </a:t>
            </a:r>
            <a:r>
              <a:rPr lang="zh-CN" altLang="en-US" sz="2700" b="1" u="sng" dirty="0">
                <a:latin typeface="楷体" panose="02010609060101010101" pitchFamily="49" charset="-122"/>
                <a:ea typeface="楷体" panose="02010609060101010101" pitchFamily="49" charset="-122"/>
              </a:rPr>
              <a:t>              </a:t>
            </a:r>
            <a:endParaRPr lang="zh-CN" altLang="en-US" sz="2700" b="1" u="sng" dirty="0">
              <a:latin typeface="楷体" panose="02010609060101010101" pitchFamily="49" charset="-122"/>
              <a:ea typeface="楷体" panose="02010609060101010101" pitchFamily="49" charset="-122"/>
            </a:endParaRPr>
          </a:p>
          <a:p>
            <a:pPr algn="just">
              <a:lnSpc>
                <a:spcPct val="120000"/>
              </a:lnSpc>
            </a:pPr>
            <a:r>
              <a:rPr lang="zh-CN" altLang="en-US" sz="2700" b="1" u="sng" dirty="0">
                <a:latin typeface="楷体" panose="02010609060101010101" pitchFamily="49" charset="-122"/>
                <a:ea typeface="楷体" panose="02010609060101010101" pitchFamily="49" charset="-122"/>
              </a:rPr>
              <a:t>                               </a:t>
            </a:r>
            <a:r>
              <a:rPr lang="zh-CN" altLang="en-US" sz="2700" b="1" dirty="0">
                <a:latin typeface="楷体" panose="02010609060101010101" pitchFamily="49" charset="-122"/>
                <a:ea typeface="楷体" panose="02010609060101010101" pitchFamily="49" charset="-122"/>
              </a:rPr>
              <a:t>的道理。</a:t>
            </a:r>
            <a:endParaRPr lang="zh-CN" altLang="en-US" sz="2700" b="1" dirty="0">
              <a:latin typeface="楷体" panose="02010609060101010101" pitchFamily="49" charset="-122"/>
              <a:ea typeface="楷体" panose="02010609060101010101" pitchFamily="49" charset="-122"/>
            </a:endParaRPr>
          </a:p>
        </p:txBody>
      </p:sp>
      <p:sp>
        <p:nvSpPr>
          <p:cNvPr id="16" name="文本框 14"/>
          <p:cNvSpPr txBox="1"/>
          <p:nvPr/>
        </p:nvSpPr>
        <p:spPr>
          <a:xfrm>
            <a:off x="624427" y="411510"/>
            <a:ext cx="2036757" cy="561692"/>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主题概括</a:t>
            </a:r>
            <a:endParaRPr lang="zh-CN" altLang="en-US" sz="3200" b="1" dirty="0">
              <a:solidFill>
                <a:srgbClr val="875000"/>
              </a:solidFill>
              <a:latin typeface="幼圆" panose="02010509060101010101" pitchFamily="49" charset="-122"/>
              <a:ea typeface="幼圆" panose="02010509060101010101" pitchFamily="49" charset="-122"/>
            </a:endParaRPr>
          </a:p>
        </p:txBody>
      </p:sp>
      <p:pic>
        <p:nvPicPr>
          <p:cNvPr id="17" name="图片 1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79512" y="464187"/>
            <a:ext cx="366860" cy="456338"/>
          </a:xfrm>
          <a:prstGeom prst="rect">
            <a:avLst/>
          </a:prstGeom>
        </p:spPr>
      </p:pic>
      <p:sp>
        <p:nvSpPr>
          <p:cNvPr id="100" name="文本框 99"/>
          <p:cNvSpPr txBox="1"/>
          <p:nvPr/>
        </p:nvSpPr>
        <p:spPr>
          <a:xfrm>
            <a:off x="1119504" y="2516505"/>
            <a:ext cx="5468719" cy="460375"/>
          </a:xfrm>
          <a:prstGeom prst="rect">
            <a:avLst/>
          </a:prstGeom>
          <a:noFill/>
          <a:ln w="9525">
            <a:noFill/>
          </a:ln>
        </p:spPr>
        <p:txBody>
          <a:bodyPr wrap="square">
            <a:spAutoFit/>
          </a:bodyPr>
          <a:lstStyle/>
          <a:p>
            <a:pPr indent="0"/>
            <a:r>
              <a:rPr lang="zh-CN" sz="2400" b="1" dirty="0">
                <a:solidFill>
                  <a:srgbClr val="FF0000"/>
                </a:solidFill>
                <a:ea typeface="宋体" panose="02010600030101010101" pitchFamily="2" charset="-122"/>
              </a:rPr>
              <a:t>做什么事情都不应该那么慢和那么急</a:t>
            </a:r>
            <a:endParaRPr lang="zh-CN" altLang="en-US" sz="2400" b="1" dirty="0">
              <a:solidFill>
                <a:srgbClr val="FF0000"/>
              </a:solidFill>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barn(inVertical)">
                                      <p:cBhvr>
                                        <p:cTn id="7"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965835" y="973455"/>
            <a:ext cx="7212965" cy="3835400"/>
          </a:xfrm>
          <a:prstGeom prst="rect">
            <a:avLst/>
          </a:prstGeom>
        </p:spPr>
        <p:txBody>
          <a:bodyPr wrap="square" lIns="68580" tIns="34290" rIns="68580" bIns="34290">
            <a:spAutoFit/>
          </a:bodyPr>
          <a:lstStyle/>
          <a:p>
            <a:pPr>
              <a:lnSpc>
                <a:spcPct val="120000"/>
              </a:lnSpc>
            </a:pPr>
            <a:r>
              <a:rPr lang="en-US" altLang="zh-CN" sz="2400" dirty="0">
                <a:latin typeface="楷体" panose="02010609060101010101" pitchFamily="49" charset="-122"/>
                <a:ea typeface="楷体" panose="02010609060101010101" pitchFamily="49" charset="-122"/>
              </a:rPr>
              <a:t>    </a:t>
            </a:r>
            <a:r>
              <a:rPr lang="zh-CN" altLang="en-US" sz="2000" b="1" dirty="0">
                <a:solidFill>
                  <a:schemeClr val="tx1"/>
                </a:solidFill>
                <a:latin typeface="楷体" panose="02010609060101010101" pitchFamily="49" charset="-122"/>
                <a:ea typeface="楷体" panose="02010609060101010101" pitchFamily="49" charset="-122"/>
              </a:rPr>
              <a:t>一只大狮子不忍心看着无家可归的小象挨饿受冻，就带他住进了自己的皇宫。于是，他们成了一对有趣、快乐、温馨的组合——大与小：狮子是威风无比的百兽之王，小象个子矮小，还没有长高；狮子拥有辉煌的宫殿，小象没有爸爸妈妈，无依无靠；狮子能滔滔不绝地讲出种种多彩的经历，小象不怎么会说话，他崇拜狮子的表达只是“你大”“我小”；当小象长成大象，懂得了很多事情，狮子也慢慢老去，再也不会长高，时光岁月带来了完全相反的大与小。直到老狮子被赶出皇宫变成了流浪汉，迎接他的是大象紧紧的拥抱。因为大象牢记着“你大我小”，在他心里狮子是永远的国王。</a:t>
            </a:r>
            <a:endParaRPr lang="zh-CN" altLang="en-US" sz="2000" b="1" dirty="0">
              <a:solidFill>
                <a:schemeClr val="tx1"/>
              </a:solidFill>
              <a:latin typeface="楷体" panose="02010609060101010101" pitchFamily="49" charset="-122"/>
              <a:ea typeface="楷体" panose="02010609060101010101" pitchFamily="49" charset="-122"/>
            </a:endParaRPr>
          </a:p>
        </p:txBody>
      </p:sp>
      <p:sp>
        <p:nvSpPr>
          <p:cNvPr id="6" name="文本框 14"/>
          <p:cNvSpPr txBox="1"/>
          <p:nvPr/>
        </p:nvSpPr>
        <p:spPr>
          <a:xfrm>
            <a:off x="624428" y="411510"/>
            <a:ext cx="1931348" cy="561692"/>
          </a:xfrm>
          <a:prstGeom prst="rect">
            <a:avLst/>
          </a:prstGeom>
          <a:noFill/>
        </p:spPr>
        <p:txBody>
          <a:bodyPr wrap="square" lIns="68580" tIns="34290" rIns="68580" bIns="34290" rtlCol="0">
            <a:spAutoFit/>
          </a:bodyPr>
          <a:lstStyle/>
          <a:p>
            <a:r>
              <a:rPr lang="zh-CN" altLang="en-US" sz="3200" b="1" dirty="0">
                <a:solidFill>
                  <a:srgbClr val="875000"/>
                </a:solidFill>
                <a:latin typeface="幼圆" panose="02010509060101010101" pitchFamily="49" charset="-122"/>
                <a:ea typeface="幼圆" panose="02010509060101010101" pitchFamily="49" charset="-122"/>
              </a:rPr>
              <a:t>拓展延伸</a:t>
            </a:r>
            <a:endParaRPr lang="zh-CN" altLang="en-US" sz="3200" b="1" dirty="0">
              <a:solidFill>
                <a:srgbClr val="875000"/>
              </a:solidFill>
              <a:latin typeface="幼圆" panose="02010509060101010101" pitchFamily="49" charset="-122"/>
              <a:ea typeface="幼圆" panose="02010509060101010101" pitchFamily="49" charset="-122"/>
            </a:endParaRPr>
          </a:p>
        </p:txBody>
      </p:sp>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79512" y="464187"/>
            <a:ext cx="366860" cy="456338"/>
          </a:xfrm>
          <a:prstGeom prst="rect">
            <a:avLst/>
          </a:prstGeom>
        </p:spPr>
      </p:pic>
      <p:sp>
        <p:nvSpPr>
          <p:cNvPr id="2" name="矩形 1"/>
          <p:cNvSpPr/>
          <p:nvPr/>
        </p:nvSpPr>
        <p:spPr>
          <a:xfrm>
            <a:off x="3870960" y="513080"/>
            <a:ext cx="1402080" cy="460375"/>
          </a:xfrm>
          <a:prstGeom prst="rect">
            <a:avLst/>
          </a:prstGeom>
          <a:noFill/>
          <a:ln>
            <a:noFill/>
          </a:ln>
        </p:spPr>
        <p:txBody>
          <a:bodyPr wrap="none" rtlCol="0" anchor="t">
            <a:spAutoFit/>
          </a:bodyPr>
          <a:lstStyle/>
          <a:p>
            <a:pPr algn="ctr"/>
            <a:r>
              <a:rPr lang="zh-CN" altLang="en-US" sz="2400" b="1">
                <a:solidFill>
                  <a:schemeClr val="accent1"/>
                </a:solidFill>
                <a:effectLst>
                  <a:outerShdw blurRad="38100" dist="25400" dir="5400000" algn="ctr" rotWithShape="0">
                    <a:srgbClr val="6E747A">
                      <a:alpha val="43000"/>
                    </a:srgbClr>
                  </a:outerShdw>
                </a:effectLst>
                <a:ea typeface="黑体" panose="02010609060101010101" pitchFamily="49" charset="-122"/>
              </a:rPr>
              <a:t>你大我小</a:t>
            </a:r>
            <a:endParaRPr lang="zh-CN" altLang="en-US" sz="2400" b="1">
              <a:solidFill>
                <a:schemeClr val="accent1"/>
              </a:solidFill>
              <a:effectLst>
                <a:outerShdw blurRad="38100" dist="25400" dir="5400000" algn="ctr" rotWithShape="0">
                  <a:srgbClr val="6E747A">
                    <a:alpha val="43000"/>
                  </a:srgbClr>
                </a:outerShdw>
              </a:effectLst>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1"/>
          <p:cNvSpPr>
            <a:spLocks noChangeArrowheads="1"/>
          </p:cNvSpPr>
          <p:nvPr/>
        </p:nvSpPr>
        <p:spPr bwMode="auto">
          <a:xfrm>
            <a:off x="391160" y="1623876"/>
            <a:ext cx="8141280" cy="2654573"/>
          </a:xfrm>
          <a:prstGeom prst="rect">
            <a:avLst/>
          </a:prstGeom>
          <a:noFill/>
          <a:ln w="9525">
            <a:noFill/>
            <a:miter lim="800000"/>
          </a:ln>
          <a:effectLst/>
        </p:spPr>
        <p:txBody>
          <a:bodyPr vert="horz" wrap="square" lIns="68580" tIns="34290" rIns="68580" bIns="34290" numCol="1" anchor="ctr" anchorCtr="0" compatLnSpc="1">
            <a:spAutoFit/>
          </a:bodyPr>
          <a:lstStyle/>
          <a:p>
            <a:pPr indent="200025" eaLnBrk="0" fontAlgn="base" hangingPunct="0">
              <a:lnSpc>
                <a:spcPct val="150000"/>
              </a:lnSpc>
              <a:spcBef>
                <a:spcPct val="0"/>
              </a:spcBef>
              <a:spcAft>
                <a:spcPct val="0"/>
              </a:spcAft>
            </a:pPr>
            <a:r>
              <a:rPr lang="zh-CN" altLang="en-US" sz="2800" b="1" dirty="0">
                <a:solidFill>
                  <a:srgbClr val="000000"/>
                </a:solidFill>
                <a:latin typeface="楷体" panose="02010609060101010101" pitchFamily="49" charset="-122"/>
                <a:ea typeface="楷体" panose="02010609060101010101" pitchFamily="49" charset="-122"/>
                <a:cs typeface="Times New Roman" panose="02020603050405020304" charset="0"/>
              </a:rPr>
              <a:t>　　</a:t>
            </a:r>
            <a:r>
              <a:rPr sz="2800" b="1" dirty="0">
                <a:latin typeface="楷体" panose="02010609060101010101" pitchFamily="49" charset="-122"/>
                <a:ea typeface="楷体" panose="02010609060101010101" pitchFamily="49" charset="-122"/>
                <a:cs typeface="Times New Roman" panose="02020603050405020304" charset="0"/>
              </a:rPr>
              <a:t>《慢性子裁缝和急性子顾客》写的是急性子与慢性子两种性格的人</a:t>
            </a:r>
            <a:r>
              <a:rPr lang="zh-CN" sz="2800" b="1" dirty="0">
                <a:latin typeface="楷体" panose="02010609060101010101" pitchFamily="49" charset="-122"/>
                <a:ea typeface="楷体" panose="02010609060101010101" pitchFamily="49" charset="-122"/>
                <a:cs typeface="Times New Roman" panose="02020603050405020304" charset="0"/>
              </a:rPr>
              <a:t>。</a:t>
            </a:r>
            <a:r>
              <a:rPr sz="2800" b="1" dirty="0">
                <a:latin typeface="楷体" panose="02010609060101010101" pitchFamily="49" charset="-122"/>
                <a:ea typeface="楷体" panose="02010609060101010101" pitchFamily="49" charset="-122"/>
                <a:cs typeface="Times New Roman" panose="02020603050405020304" charset="0"/>
              </a:rPr>
              <a:t>             </a:t>
            </a:r>
            <a:endParaRPr sz="2800" b="1" dirty="0">
              <a:latin typeface="楷体" panose="02010609060101010101" pitchFamily="49" charset="-122"/>
              <a:ea typeface="楷体" panose="02010609060101010101" pitchFamily="49" charset="-122"/>
              <a:cs typeface="Times New Roman" panose="02020603050405020304" charset="0"/>
            </a:endParaRPr>
          </a:p>
          <a:p>
            <a:pPr indent="200025" eaLnBrk="0" fontAlgn="base" hangingPunct="0">
              <a:lnSpc>
                <a:spcPct val="150000"/>
              </a:lnSpc>
              <a:spcBef>
                <a:spcPct val="0"/>
              </a:spcBef>
              <a:spcAft>
                <a:spcPct val="0"/>
              </a:spcAft>
            </a:pPr>
            <a:r>
              <a:rPr sz="2800" b="1" u="sng" dirty="0">
                <a:latin typeface="楷体" panose="02010609060101010101" pitchFamily="49" charset="-122"/>
                <a:ea typeface="楷体" panose="02010609060101010101" pitchFamily="49" charset="-122"/>
                <a:cs typeface="Times New Roman" panose="02020603050405020304" charset="0"/>
              </a:rPr>
              <a:t>           </a:t>
            </a:r>
            <a:r>
              <a:rPr sz="2800" b="1" dirty="0">
                <a:latin typeface="楷体" panose="02010609060101010101" pitchFamily="49" charset="-122"/>
                <a:ea typeface="楷体" panose="02010609060101010101" pitchFamily="49" charset="-122"/>
                <a:cs typeface="Times New Roman" panose="02020603050405020304" charset="0"/>
              </a:rPr>
              <a:t>的人</a:t>
            </a:r>
            <a:r>
              <a:rPr lang="zh-CN" sz="2800" b="1" dirty="0">
                <a:latin typeface="楷体" panose="02010609060101010101" pitchFamily="49" charset="-122"/>
                <a:ea typeface="楷体" panose="02010609060101010101" pitchFamily="49" charset="-122"/>
                <a:cs typeface="Times New Roman" panose="02020603050405020304" charset="0"/>
              </a:rPr>
              <a:t>不切实际地</a:t>
            </a:r>
            <a:r>
              <a:rPr sz="2800" b="1" dirty="0">
                <a:latin typeface="楷体" panose="02010609060101010101" pitchFamily="49" charset="-122"/>
                <a:ea typeface="楷体" panose="02010609060101010101" pitchFamily="49" charset="-122"/>
                <a:cs typeface="Times New Roman" panose="02020603050405020304" charset="0"/>
              </a:rPr>
              <a:t>讲</a:t>
            </a:r>
            <a:r>
              <a:rPr lang="zh-CN" sz="2800" b="1" dirty="0">
                <a:latin typeface="楷体" panose="02010609060101010101" pitchFamily="49" charset="-122"/>
                <a:ea typeface="楷体" panose="02010609060101010101" pitchFamily="49" charset="-122"/>
                <a:cs typeface="Times New Roman" panose="02020603050405020304" charset="0"/>
              </a:rPr>
              <a:t>求</a:t>
            </a:r>
            <a:r>
              <a:rPr sz="2800" b="1" u="sng" dirty="0">
                <a:latin typeface="楷体" panose="02010609060101010101" pitchFamily="49" charset="-122"/>
                <a:ea typeface="楷体" panose="02010609060101010101" pitchFamily="49" charset="-122"/>
                <a:cs typeface="Times New Roman" panose="02020603050405020304" charset="0"/>
              </a:rPr>
              <a:t>            </a:t>
            </a:r>
            <a:r>
              <a:rPr sz="2800" b="1" dirty="0">
                <a:latin typeface="楷体" panose="02010609060101010101" pitchFamily="49" charset="-122"/>
                <a:ea typeface="楷体" panose="02010609060101010101" pitchFamily="49" charset="-122"/>
                <a:cs typeface="Times New Roman" panose="02020603050405020304" charset="0"/>
              </a:rPr>
              <a:t>，         </a:t>
            </a:r>
            <a:endParaRPr sz="2800" b="1" dirty="0">
              <a:latin typeface="楷体" panose="02010609060101010101" pitchFamily="49" charset="-122"/>
              <a:ea typeface="楷体" panose="02010609060101010101" pitchFamily="49" charset="-122"/>
              <a:cs typeface="Times New Roman" panose="02020603050405020304" charset="0"/>
            </a:endParaRPr>
          </a:p>
          <a:p>
            <a:pPr indent="200025" eaLnBrk="0" fontAlgn="base" hangingPunct="0">
              <a:lnSpc>
                <a:spcPct val="150000"/>
              </a:lnSpc>
              <a:spcBef>
                <a:spcPct val="0"/>
              </a:spcBef>
              <a:spcAft>
                <a:spcPct val="0"/>
              </a:spcAft>
            </a:pPr>
            <a:r>
              <a:rPr sz="2800" b="1" u="sng" dirty="0">
                <a:latin typeface="楷体" panose="02010609060101010101" pitchFamily="49" charset="-122"/>
                <a:ea typeface="楷体" panose="02010609060101010101" pitchFamily="49" charset="-122"/>
                <a:cs typeface="Times New Roman" panose="02020603050405020304" charset="0"/>
              </a:rPr>
              <a:t>           </a:t>
            </a:r>
            <a:r>
              <a:rPr sz="2800" b="1" dirty="0">
                <a:latin typeface="楷体" panose="02010609060101010101" pitchFamily="49" charset="-122"/>
                <a:ea typeface="楷体" panose="02010609060101010101" pitchFamily="49" charset="-122"/>
                <a:cs typeface="Times New Roman" panose="02020603050405020304" charset="0"/>
              </a:rPr>
              <a:t>的人做事</a:t>
            </a:r>
            <a:r>
              <a:rPr sz="2800" b="1" u="sng" dirty="0">
                <a:latin typeface="楷体" panose="02010609060101010101" pitchFamily="49" charset="-122"/>
                <a:ea typeface="楷体" panose="02010609060101010101" pitchFamily="49" charset="-122"/>
                <a:cs typeface="Times New Roman" panose="02020603050405020304" charset="0"/>
              </a:rPr>
              <a:t>            </a:t>
            </a:r>
            <a:r>
              <a:rPr sz="2800" b="1" dirty="0">
                <a:latin typeface="楷体" panose="02010609060101010101" pitchFamily="49" charset="-122"/>
                <a:ea typeface="楷体" panose="02010609060101010101" pitchFamily="49" charset="-122"/>
                <a:cs typeface="Times New Roman" panose="02020603050405020304" charset="0"/>
              </a:rPr>
              <a:t>。</a:t>
            </a:r>
            <a:endParaRPr sz="2800" b="1" dirty="0">
              <a:latin typeface="楷体" panose="02010609060101010101" pitchFamily="49" charset="-122"/>
              <a:ea typeface="楷体" panose="02010609060101010101" pitchFamily="49" charset="-122"/>
              <a:cs typeface="Times New Roman" panose="02020603050405020304" charset="0"/>
            </a:endParaRPr>
          </a:p>
        </p:txBody>
      </p:sp>
      <p:sp>
        <p:nvSpPr>
          <p:cNvPr id="6" name="Rectangle 1"/>
          <p:cNvSpPr>
            <a:spLocks noChangeArrowheads="1"/>
          </p:cNvSpPr>
          <p:nvPr/>
        </p:nvSpPr>
        <p:spPr bwMode="auto">
          <a:xfrm>
            <a:off x="899160" y="3019425"/>
            <a:ext cx="1940560" cy="499110"/>
          </a:xfrm>
          <a:prstGeom prst="rect">
            <a:avLst/>
          </a:prstGeom>
          <a:noFill/>
          <a:ln w="9525">
            <a:noFill/>
            <a:miter lim="800000"/>
          </a:ln>
          <a:effectLst/>
        </p:spPr>
        <p:txBody>
          <a:bodyPr vert="horz" wrap="square" lIns="68580" tIns="34290" rIns="68580" bIns="34290" numCol="1" anchor="ctr" anchorCtr="0" compatLnSpc="1">
            <a:spAutoFit/>
          </a:bodyPr>
          <a:lstStyle/>
          <a:p>
            <a:pPr indent="200025" fontAlgn="base">
              <a:spcBef>
                <a:spcPct val="0"/>
              </a:spcBef>
              <a:spcAft>
                <a:spcPct val="0"/>
              </a:spcAft>
            </a:pPr>
            <a:r>
              <a:rPr lang="zh-CN" altLang="en-US" sz="2800" b="1" dirty="0">
                <a:solidFill>
                  <a:srgbClr val="FF0000"/>
                </a:solidFill>
                <a:latin typeface="楷体" panose="02010609060101010101" pitchFamily="49" charset="-122"/>
                <a:ea typeface="楷体" panose="02010609060101010101" pitchFamily="49" charset="-122"/>
                <a:cs typeface="Times New Roman" panose="02020603050405020304" charset="0"/>
              </a:rPr>
              <a:t>急性子</a:t>
            </a:r>
            <a:endParaRPr lang="zh-CN" altLang="en-US" sz="2800" b="1" dirty="0">
              <a:solidFill>
                <a:srgbClr val="FF0000"/>
              </a:solidFill>
              <a:latin typeface="楷体" panose="02010609060101010101" pitchFamily="49" charset="-122"/>
              <a:ea typeface="楷体" panose="02010609060101010101" pitchFamily="49" charset="-122"/>
              <a:cs typeface="宋体" panose="02010600030101010101" pitchFamily="2" charset="-122"/>
            </a:endParaRPr>
          </a:p>
        </p:txBody>
      </p:sp>
      <p:sp>
        <p:nvSpPr>
          <p:cNvPr id="9" name="Rectangle 1"/>
          <p:cNvSpPr>
            <a:spLocks noChangeArrowheads="1"/>
          </p:cNvSpPr>
          <p:nvPr/>
        </p:nvSpPr>
        <p:spPr bwMode="auto">
          <a:xfrm>
            <a:off x="440055" y="1107128"/>
            <a:ext cx="7019697" cy="560705"/>
          </a:xfrm>
          <a:prstGeom prst="rect">
            <a:avLst/>
          </a:prstGeom>
          <a:noFill/>
          <a:ln w="9525">
            <a:noFill/>
            <a:miter lim="800000"/>
          </a:ln>
          <a:effectLst/>
        </p:spPr>
        <p:txBody>
          <a:bodyPr vert="horz" wrap="square" lIns="68580" tIns="34290" rIns="68580" bIns="34290" numCol="1" anchor="ctr" anchorCtr="0" compatLnSpc="1">
            <a:spAutoFit/>
          </a:bodyPr>
          <a:lstStyle/>
          <a:p>
            <a:pPr indent="200025" fontAlgn="base">
              <a:spcBef>
                <a:spcPct val="0"/>
              </a:spcBef>
              <a:spcAft>
                <a:spcPct val="0"/>
              </a:spcAft>
            </a:pPr>
            <a:r>
              <a:rPr lang="zh-CN" altLang="en-US" sz="3200" dirty="0">
                <a:solidFill>
                  <a:srgbClr val="000000"/>
                </a:solidFill>
                <a:latin typeface="黑体" panose="02010609060101010101" pitchFamily="49" charset="-122"/>
                <a:ea typeface="黑体" panose="02010609060101010101" pitchFamily="49" charset="-122"/>
                <a:cs typeface="Times New Roman" panose="02020603050405020304" charset="0"/>
              </a:rPr>
              <a:t>一、填空</a:t>
            </a:r>
            <a:r>
              <a:rPr lang="zh-CN" altLang="en-US" sz="3200" dirty="0" smtClean="0">
                <a:solidFill>
                  <a:srgbClr val="000000"/>
                </a:solidFill>
                <a:latin typeface="黑体" panose="02010609060101010101" pitchFamily="49" charset="-122"/>
                <a:ea typeface="黑体" panose="02010609060101010101" pitchFamily="49" charset="-122"/>
                <a:cs typeface="Times New Roman" panose="02020603050405020304" charset="0"/>
              </a:rPr>
              <a:t>。</a:t>
            </a:r>
            <a:endParaRPr lang="zh-CN" altLang="en-US" sz="3200" dirty="0">
              <a:latin typeface="黑体" panose="02010609060101010101" pitchFamily="49" charset="-122"/>
              <a:ea typeface="黑体" panose="02010609060101010101" pitchFamily="49" charset="-122"/>
              <a:cs typeface="宋体" panose="02010600030101010101" pitchFamily="2" charset="-122"/>
            </a:endParaRPr>
          </a:p>
        </p:txBody>
      </p:sp>
      <p:sp>
        <p:nvSpPr>
          <p:cNvPr id="10" name="文本框 14"/>
          <p:cNvSpPr txBox="1"/>
          <p:nvPr/>
        </p:nvSpPr>
        <p:spPr>
          <a:xfrm>
            <a:off x="624428" y="411510"/>
            <a:ext cx="1931348" cy="561692"/>
          </a:xfrm>
          <a:prstGeom prst="rect">
            <a:avLst/>
          </a:prstGeom>
          <a:noFill/>
        </p:spPr>
        <p:txBody>
          <a:bodyPr wrap="square" lIns="68580" tIns="34290" rIns="68580" bIns="34290" rtlCol="0">
            <a:spAutoFit/>
          </a:bodyPr>
          <a:lstStyle/>
          <a:p>
            <a:r>
              <a:rPr lang="zh-CN" altLang="en-US" sz="3200" b="1" dirty="0" smtClean="0">
                <a:solidFill>
                  <a:srgbClr val="875000"/>
                </a:solidFill>
                <a:latin typeface="幼圆" panose="02010509060101010101" pitchFamily="49" charset="-122"/>
                <a:ea typeface="幼圆" panose="02010509060101010101" pitchFamily="49" charset="-122"/>
              </a:rPr>
              <a:t>课堂演练</a:t>
            </a:r>
            <a:endParaRPr lang="zh-CN" altLang="en-US" sz="3200" b="1" dirty="0">
              <a:solidFill>
                <a:srgbClr val="875000"/>
              </a:solidFill>
              <a:latin typeface="幼圆" panose="02010509060101010101" pitchFamily="49" charset="-122"/>
              <a:ea typeface="幼圆" panose="02010509060101010101" pitchFamily="49" charset="-122"/>
            </a:endParaRPr>
          </a:p>
        </p:txBody>
      </p:sp>
      <p:pic>
        <p:nvPicPr>
          <p:cNvPr id="11" name="图片 1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79512" y="464186"/>
            <a:ext cx="366860" cy="456339"/>
          </a:xfrm>
          <a:prstGeom prst="rect">
            <a:avLst/>
          </a:prstGeom>
        </p:spPr>
      </p:pic>
      <p:sp>
        <p:nvSpPr>
          <p:cNvPr id="2" name="Rectangle 1"/>
          <p:cNvSpPr>
            <a:spLocks noChangeArrowheads="1"/>
          </p:cNvSpPr>
          <p:nvPr/>
        </p:nvSpPr>
        <p:spPr bwMode="auto">
          <a:xfrm>
            <a:off x="899160" y="3652520"/>
            <a:ext cx="1940560" cy="499110"/>
          </a:xfrm>
          <a:prstGeom prst="rect">
            <a:avLst/>
          </a:prstGeom>
          <a:noFill/>
          <a:ln w="9525">
            <a:noFill/>
            <a:miter lim="800000"/>
          </a:ln>
          <a:effectLst/>
        </p:spPr>
        <p:txBody>
          <a:bodyPr vert="horz" wrap="square" lIns="68580" tIns="34290" rIns="68580" bIns="34290" numCol="1" anchor="ctr" anchorCtr="0" compatLnSpc="1">
            <a:spAutoFit/>
          </a:bodyPr>
          <a:lstStyle/>
          <a:p>
            <a:pPr indent="200025" fontAlgn="base">
              <a:spcBef>
                <a:spcPct val="0"/>
              </a:spcBef>
              <a:spcAft>
                <a:spcPct val="0"/>
              </a:spcAft>
            </a:pPr>
            <a:r>
              <a:rPr lang="zh-CN" altLang="en-US" sz="2800" b="1" dirty="0">
                <a:solidFill>
                  <a:srgbClr val="FF0000"/>
                </a:solidFill>
                <a:latin typeface="楷体" panose="02010609060101010101" pitchFamily="49" charset="-122"/>
                <a:ea typeface="楷体" panose="02010609060101010101" pitchFamily="49" charset="-122"/>
                <a:cs typeface="Times New Roman" panose="02020603050405020304" charset="0"/>
              </a:rPr>
              <a:t>慢性子</a:t>
            </a:r>
            <a:endParaRPr lang="zh-CN" altLang="en-US" sz="2800" b="1" dirty="0">
              <a:solidFill>
                <a:srgbClr val="FF0000"/>
              </a:solidFill>
              <a:latin typeface="楷体" panose="02010609060101010101" pitchFamily="49" charset="-122"/>
              <a:ea typeface="楷体" panose="02010609060101010101" pitchFamily="49" charset="-122"/>
              <a:cs typeface="宋体" panose="02010600030101010101" pitchFamily="2" charset="-122"/>
            </a:endParaRPr>
          </a:p>
        </p:txBody>
      </p:sp>
      <p:sp>
        <p:nvSpPr>
          <p:cNvPr id="3" name="文本框 2"/>
          <p:cNvSpPr txBox="1"/>
          <p:nvPr/>
        </p:nvSpPr>
        <p:spPr>
          <a:xfrm>
            <a:off x="5910580" y="2951162"/>
            <a:ext cx="1970405" cy="521970"/>
          </a:xfrm>
          <a:prstGeom prst="rect">
            <a:avLst/>
          </a:prstGeom>
          <a:noFill/>
        </p:spPr>
        <p:txBody>
          <a:bodyPr wrap="none" rtlCol="0" anchor="t">
            <a:spAutoFit/>
          </a:bodyPr>
          <a:lstStyle/>
          <a:p>
            <a:r>
              <a:rPr lang="zh-CN" altLang="en-US" sz="2800" b="1" dirty="0">
                <a:solidFill>
                  <a:srgbClr val="FF0000"/>
                </a:solidFill>
                <a:latin typeface="楷体" panose="02010609060101010101" pitchFamily="49" charset="-122"/>
                <a:ea typeface="楷体" panose="02010609060101010101" pitchFamily="49" charset="-122"/>
                <a:cs typeface="Times New Roman" panose="02020603050405020304" charset="0"/>
                <a:sym typeface="+mn-ea"/>
              </a:rPr>
              <a:t>速度和效率</a:t>
            </a:r>
            <a:endParaRPr lang="zh-CN" altLang="en-US" sz="2800" b="1" dirty="0">
              <a:solidFill>
                <a:srgbClr val="FF0000"/>
              </a:solidFill>
              <a:latin typeface="楷体" panose="02010609060101010101" pitchFamily="49" charset="-122"/>
              <a:ea typeface="楷体" panose="02010609060101010101" pitchFamily="49" charset="-122"/>
              <a:cs typeface="Times New Roman" panose="02020603050405020304" charset="0"/>
            </a:endParaRPr>
          </a:p>
        </p:txBody>
      </p:sp>
      <p:sp>
        <p:nvSpPr>
          <p:cNvPr id="4" name="文本框 3"/>
          <p:cNvSpPr txBox="1"/>
          <p:nvPr/>
        </p:nvSpPr>
        <p:spPr>
          <a:xfrm>
            <a:off x="4297680" y="3629660"/>
            <a:ext cx="1612900" cy="521970"/>
          </a:xfrm>
          <a:prstGeom prst="rect">
            <a:avLst/>
          </a:prstGeom>
          <a:noFill/>
        </p:spPr>
        <p:txBody>
          <a:bodyPr wrap="none" rtlCol="0" anchor="t">
            <a:spAutoFit/>
          </a:bodyPr>
          <a:lstStyle/>
          <a:p>
            <a:pPr algn="l"/>
            <a:r>
              <a:rPr lang="zh-CN" altLang="en-US" sz="2800" b="1" dirty="0">
                <a:solidFill>
                  <a:srgbClr val="FF0000"/>
                </a:solidFill>
                <a:latin typeface="楷体" panose="02010609060101010101" pitchFamily="49" charset="-122"/>
                <a:ea typeface="楷体" panose="02010609060101010101" pitchFamily="49" charset="-122"/>
                <a:cs typeface="Times New Roman" panose="02020603050405020304" charset="0"/>
                <a:sym typeface="+mn-ea"/>
              </a:rPr>
              <a:t>迟钝缓慢</a:t>
            </a:r>
            <a:endParaRPr lang="zh-CN" altLang="en-US" sz="2800" b="1" dirty="0">
              <a:solidFill>
                <a:srgbClr val="FF0000"/>
              </a:solidFill>
              <a:latin typeface="楷体" panose="02010609060101010101" pitchFamily="49" charset="-122"/>
              <a:ea typeface="楷体" panose="02010609060101010101" pitchFamily="49"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3" grpId="0"/>
      <p:bldP spid="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81896" y="1995686"/>
            <a:ext cx="7313930" cy="1976755"/>
          </a:xfrm>
          <a:prstGeom prst="rect">
            <a:avLst/>
          </a:prstGeom>
        </p:spPr>
        <p:txBody>
          <a:bodyPr wrap="square" lIns="68580" tIns="34290" rIns="68580" bIns="34290">
            <a:spAutoFit/>
          </a:bodyPr>
          <a:lstStyle/>
          <a:p>
            <a:pPr algn="just"/>
            <a:r>
              <a:rPr lang="zh-CN" altLang="en-US" sz="2800" b="1" dirty="0" smtClean="0">
                <a:solidFill>
                  <a:srgbClr val="FF0000"/>
                </a:solidFill>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   提示：先说说这位同学性子急、性子慢表现在哪里，再从养成良好的学习习惯的角度去说。让这个同学</a:t>
            </a:r>
            <a:r>
              <a:rPr lang="zh-CN" altLang="en-US" sz="2400" b="1" dirty="0">
                <a:solidFill>
                  <a:srgbClr val="FF0000"/>
                </a:solidFill>
                <a:latin typeface="楷体" panose="02010609060101010101" pitchFamily="49" charset="-122"/>
                <a:ea typeface="楷体" panose="02010609060101010101" pitchFamily="49" charset="-122"/>
              </a:rPr>
              <a:t>根据自己的学习情况提高自制力、控制自己性子，多分析、细思考，按“轻重缓急</a:t>
            </a:r>
            <a:r>
              <a:rPr lang="en-US" altLang="zh-CN" sz="2400" b="1" dirty="0">
                <a:solidFill>
                  <a:srgbClr val="FF0000"/>
                </a:solidFill>
                <a:latin typeface="楷体" panose="02010609060101010101" pitchFamily="49" charset="-122"/>
                <a:ea typeface="楷体" panose="02010609060101010101" pitchFamily="49" charset="-122"/>
              </a:rPr>
              <a:t>”</a:t>
            </a:r>
            <a:r>
              <a:rPr lang="zh-CN" altLang="en-US" sz="2400" b="1" dirty="0">
                <a:solidFill>
                  <a:srgbClr val="FF0000"/>
                </a:solidFill>
                <a:latin typeface="楷体" panose="02010609060101010101" pitchFamily="49" charset="-122"/>
                <a:ea typeface="楷体" panose="02010609060101010101" pitchFamily="49" charset="-122"/>
              </a:rPr>
              <a:t>安排每一项学习内容。</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2" name="矩形 1"/>
          <p:cNvSpPr/>
          <p:nvPr/>
        </p:nvSpPr>
        <p:spPr>
          <a:xfrm>
            <a:off x="741105" y="656491"/>
            <a:ext cx="7904480" cy="1076325"/>
          </a:xfrm>
          <a:prstGeom prst="rect">
            <a:avLst/>
          </a:prstGeom>
        </p:spPr>
        <p:txBody>
          <a:bodyPr wrap="none">
            <a:spAutoFit/>
          </a:bodyPr>
          <a:lstStyle/>
          <a:p>
            <a:r>
              <a:rPr lang="zh-CN" altLang="en-US" sz="3200" dirty="0">
                <a:latin typeface="黑体" panose="02010609060101010101" pitchFamily="49" charset="-122"/>
                <a:ea typeface="黑体" panose="02010609060101010101" pitchFamily="49" charset="-122"/>
              </a:rPr>
              <a:t>二、如果你的同学是一位慢性子或急性子，</a:t>
            </a:r>
            <a:endParaRPr lang="zh-CN" altLang="en-US" sz="3200" dirty="0">
              <a:latin typeface="黑体" panose="02010609060101010101" pitchFamily="49" charset="-122"/>
              <a:ea typeface="黑体" panose="02010609060101010101" pitchFamily="49" charset="-122"/>
            </a:endParaRPr>
          </a:p>
          <a:p>
            <a:r>
              <a:rPr lang="zh-CN" altLang="en-US" sz="3200" dirty="0">
                <a:latin typeface="黑体" panose="02010609060101010101" pitchFamily="49" charset="-122"/>
                <a:ea typeface="黑体" panose="02010609060101010101" pitchFamily="49" charset="-122"/>
              </a:rPr>
              <a:t>他平时会有什么表现？你想对他说些什么？</a:t>
            </a:r>
            <a:endParaRPr lang="zh-CN" altLang="en-US" sz="32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298388" y="1784486"/>
            <a:ext cx="614114" cy="810101"/>
            <a:chOff x="912943" y="1201103"/>
            <a:chExt cx="614114" cy="810101"/>
          </a:xfrm>
        </p:grpSpPr>
        <p:sp>
          <p:nvSpPr>
            <p:cNvPr id="10" name="椭圆 9"/>
            <p:cNvSpPr/>
            <p:nvPr/>
          </p:nvSpPr>
          <p:spPr>
            <a:xfrm>
              <a:off x="933096" y="1201103"/>
              <a:ext cx="593961" cy="810101"/>
            </a:xfrm>
            <a:prstGeom prst="ellipse">
              <a:avLst/>
            </a:prstGeom>
            <a:solidFill>
              <a:srgbClr val="DCFDFF"/>
            </a:solidFill>
            <a:ln>
              <a:solidFill>
                <a:schemeClr val="tx2"/>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ea typeface="黑体" panose="02010609060101010101" pitchFamily="49" charset="-122"/>
              </a:endParaRPr>
            </a:p>
          </p:txBody>
        </p:sp>
        <p:sp>
          <p:nvSpPr>
            <p:cNvPr id="3" name="Rectangle 2"/>
            <p:cNvSpPr>
              <a:spLocks noChangeArrowheads="1"/>
            </p:cNvSpPr>
            <p:nvPr/>
          </p:nvSpPr>
          <p:spPr bwMode="auto">
            <a:xfrm>
              <a:off x="912943" y="1271110"/>
              <a:ext cx="535855" cy="58936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lstStyle/>
            <a:p>
              <a:r>
                <a:rPr lang="zh-CN" altLang="en-US" sz="4100" dirty="0">
                  <a:solidFill>
                    <a:srgbClr val="FF0000"/>
                  </a:solidFill>
                  <a:latin typeface="黑体" panose="02010609060101010101" pitchFamily="49" charset="-122"/>
                  <a:ea typeface="黑体" panose="02010609060101010101" pitchFamily="49" charset="-122"/>
                </a:rPr>
                <a:t>缝</a:t>
              </a:r>
              <a:endParaRPr lang="zh-CN" altLang="en-US" sz="4100" dirty="0">
                <a:solidFill>
                  <a:srgbClr val="FF0000"/>
                </a:solidFill>
                <a:latin typeface="黑体" panose="02010609060101010101" pitchFamily="49" charset="-122"/>
                <a:ea typeface="黑体" panose="02010609060101010101" pitchFamily="49" charset="-122"/>
              </a:endParaRPr>
            </a:p>
          </p:txBody>
        </p:sp>
      </p:grpSp>
      <p:sp>
        <p:nvSpPr>
          <p:cNvPr id="5" name="矩形 4"/>
          <p:cNvSpPr/>
          <p:nvPr/>
        </p:nvSpPr>
        <p:spPr>
          <a:xfrm>
            <a:off x="2543158" y="3329264"/>
            <a:ext cx="1061829" cy="623248"/>
          </a:xfrm>
          <a:prstGeom prst="rect">
            <a:avLst/>
          </a:prstGeom>
          <a:solidFill>
            <a:srgbClr val="FDFEC3"/>
          </a:solidFill>
        </p:spPr>
        <p:txBody>
          <a:bodyPr wrap="none" lIns="68580" tIns="34290" rIns="68580" bIns="34290">
            <a:spAutoFit/>
          </a:bodyPr>
          <a:lstStyle/>
          <a:p>
            <a:r>
              <a:rPr lang="zh-CN" altLang="en-US" sz="3600" b="1" dirty="0">
                <a:solidFill>
                  <a:srgbClr val="FF0000"/>
                </a:solidFill>
                <a:latin typeface="华文楷体" panose="02010600040101010101" pitchFamily="2" charset="-122"/>
                <a:ea typeface="华文楷体" panose="02010600040101010101" pitchFamily="2" charset="-122"/>
              </a:rPr>
              <a:t>缝</a:t>
            </a:r>
            <a:r>
              <a:rPr lang="zh-CN" altLang="en-US" sz="3600" b="1" dirty="0">
                <a:latin typeface="华文楷体" panose="02010600040101010101" pitchFamily="2" charset="-122"/>
                <a:ea typeface="华文楷体" panose="02010600040101010101" pitchFamily="2" charset="-122"/>
              </a:rPr>
              <a:t>隙</a:t>
            </a:r>
            <a:endParaRPr lang="zh-CN" altLang="en-US" sz="3600" b="1" dirty="0">
              <a:latin typeface="华文楷体" panose="02010600040101010101" pitchFamily="2" charset="-122"/>
              <a:ea typeface="华文楷体" panose="02010600040101010101" pitchFamily="2" charset="-122"/>
            </a:endParaRPr>
          </a:p>
        </p:txBody>
      </p:sp>
      <p:sp>
        <p:nvSpPr>
          <p:cNvPr id="6" name="矩形 5"/>
          <p:cNvSpPr/>
          <p:nvPr/>
        </p:nvSpPr>
        <p:spPr>
          <a:xfrm>
            <a:off x="2479023" y="2828930"/>
            <a:ext cx="855980" cy="499110"/>
          </a:xfrm>
          <a:prstGeom prst="rect">
            <a:avLst/>
          </a:prstGeom>
        </p:spPr>
        <p:txBody>
          <a:bodyPr wrap="none" lIns="68580" tIns="34290" rIns="68580" bIns="34290">
            <a:spAutoFit/>
          </a:bodyPr>
          <a:lstStyle/>
          <a:p>
            <a:pPr algn="l"/>
            <a:r>
              <a:rPr lang="en-US" altLang="zh-CN" sz="2800" b="1" dirty="0">
                <a:latin typeface="黑体" panose="02010609060101010101" pitchFamily="49" charset="-122"/>
                <a:ea typeface="黑体" panose="02010609060101010101" pitchFamily="49" charset="-122"/>
                <a:cs typeface="黑体" panose="02010609060101010101" pitchFamily="49" charset="-122"/>
              </a:rPr>
              <a:t>fèn</a:t>
            </a:r>
            <a:r>
              <a:rPr lang="en-US" altLang="zh-CN" sz="2800" b="1" dirty="0" err="1" smtClean="0">
                <a:ln>
                  <a:noFill/>
                </a:ln>
                <a:effectLst/>
                <a:latin typeface="黑体" panose="02010609060101010101" pitchFamily="49" charset="-122"/>
                <a:ea typeface="黑体" panose="02010609060101010101" pitchFamily="49" charset="-122"/>
                <a:cs typeface="宋体" panose="02010600030101010101" pitchFamily="2" charset="-122"/>
                <a:sym typeface="+mn-ea"/>
              </a:rPr>
              <a:t>ɡ</a:t>
            </a:r>
            <a:endParaRPr lang="en-US" altLang="zh-CN" sz="2800" b="1" dirty="0">
              <a:latin typeface="黑体" panose="02010609060101010101" pitchFamily="49" charset="-122"/>
              <a:ea typeface="黑体" panose="02010609060101010101" pitchFamily="49" charset="-122"/>
              <a:cs typeface="黑体" panose="02010609060101010101" pitchFamily="49" charset="-122"/>
            </a:endParaRPr>
          </a:p>
        </p:txBody>
      </p:sp>
      <p:sp>
        <p:nvSpPr>
          <p:cNvPr id="9" name="矩形 8"/>
          <p:cNvSpPr/>
          <p:nvPr/>
        </p:nvSpPr>
        <p:spPr>
          <a:xfrm>
            <a:off x="2197778" y="1935046"/>
            <a:ext cx="5420995" cy="560705"/>
          </a:xfrm>
          <a:prstGeom prst="rect">
            <a:avLst/>
          </a:prstGeom>
          <a:solidFill>
            <a:schemeClr val="accent3">
              <a:lumMod val="20000"/>
              <a:lumOff val="80000"/>
            </a:schemeClr>
          </a:solidFill>
        </p:spPr>
        <p:txBody>
          <a:bodyPr wrap="none" lIns="68580" tIns="34290" rIns="68580" bIns="34290">
            <a:spAutoFit/>
          </a:bodyPr>
          <a:lstStyle/>
          <a:p>
            <a:pPr algn="l"/>
            <a:r>
              <a:rPr lang="zh-CN" altLang="en-US" sz="3200" dirty="0" smtClean="0">
                <a:latin typeface="黑体" panose="02010609060101010101" pitchFamily="49" charset="-122"/>
                <a:ea typeface="黑体" panose="02010609060101010101" pitchFamily="49" charset="-122"/>
              </a:rPr>
              <a:t>虽是布衣布裤，但裁</a:t>
            </a:r>
            <a:r>
              <a:rPr lang="zh-CN" altLang="en-US" sz="3200" dirty="0" smtClean="0">
                <a:solidFill>
                  <a:srgbClr val="FF0000"/>
                </a:solidFill>
                <a:latin typeface="黑体" panose="02010609060101010101" pitchFamily="49" charset="-122"/>
                <a:ea typeface="黑体" panose="02010609060101010101" pitchFamily="49" charset="-122"/>
              </a:rPr>
              <a:t>缝</a:t>
            </a:r>
            <a:r>
              <a:rPr lang="zh-CN" altLang="en-US" sz="3200" dirty="0" smtClean="0">
                <a:latin typeface="黑体" panose="02010609060101010101" pitchFamily="49" charset="-122"/>
                <a:ea typeface="黑体" panose="02010609060101010101" pitchFamily="49" charset="-122"/>
              </a:rPr>
              <a:t>得体</a:t>
            </a:r>
            <a:r>
              <a:rPr lang="zh-CN" altLang="en-US" sz="3200" b="1" dirty="0" smtClean="0">
                <a:latin typeface="华文楷体" panose="02010600040101010101" pitchFamily="2" charset="-122"/>
                <a:ea typeface="华文楷体" panose="02010600040101010101" pitchFamily="2" charset="-122"/>
              </a:rPr>
              <a:t>。</a:t>
            </a:r>
            <a:endParaRPr lang="zh-CN" altLang="en-US" sz="3200" b="1" dirty="0" smtClean="0">
              <a:latin typeface="华文楷体" panose="02010600040101010101" pitchFamily="2" charset="-122"/>
              <a:ea typeface="华文楷体" panose="02010600040101010101" pitchFamily="2" charset="-122"/>
            </a:endParaRPr>
          </a:p>
        </p:txBody>
      </p:sp>
      <p:grpSp>
        <p:nvGrpSpPr>
          <p:cNvPr id="13" name="组合 12"/>
          <p:cNvGrpSpPr/>
          <p:nvPr/>
        </p:nvGrpSpPr>
        <p:grpSpPr>
          <a:xfrm>
            <a:off x="3715397" y="660242"/>
            <a:ext cx="410581" cy="377666"/>
            <a:chOff x="631825" y="5181600"/>
            <a:chExt cx="1554163" cy="1552575"/>
          </a:xfrm>
        </p:grpSpPr>
        <p:sp>
          <p:nvSpPr>
            <p:cNvPr id="14" name="Oval 10"/>
            <p:cNvSpPr>
              <a:spLocks noChangeArrowheads="1"/>
            </p:cNvSpPr>
            <p:nvPr/>
          </p:nvSpPr>
          <p:spPr bwMode="auto">
            <a:xfrm>
              <a:off x="631825" y="5181600"/>
              <a:ext cx="1554163" cy="1552575"/>
            </a:xfrm>
            <a:prstGeom prst="ellipse">
              <a:avLst/>
            </a:prstGeom>
            <a:solidFill>
              <a:srgbClr val="FFC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5" name="Freeform 11"/>
            <p:cNvSpPr/>
            <p:nvPr/>
          </p:nvSpPr>
          <p:spPr bwMode="auto">
            <a:xfrm>
              <a:off x="1468438" y="5353050"/>
              <a:ext cx="34925" cy="87313"/>
            </a:xfrm>
            <a:custGeom>
              <a:avLst/>
              <a:gdLst>
                <a:gd name="T0" fmla="*/ 4 w 12"/>
                <a:gd name="T1" fmla="*/ 30 h 31"/>
                <a:gd name="T2" fmla="*/ 12 w 12"/>
                <a:gd name="T3" fmla="*/ 3 h 31"/>
                <a:gd name="T4" fmla="*/ 11 w 12"/>
                <a:gd name="T5" fmla="*/ 0 h 31"/>
                <a:gd name="T6" fmla="*/ 0 w 12"/>
                <a:gd name="T7" fmla="*/ 31 h 31"/>
                <a:gd name="T8" fmla="*/ 4 w 12"/>
                <a:gd name="T9" fmla="*/ 30 h 31"/>
              </a:gdLst>
              <a:ahLst/>
              <a:cxnLst>
                <a:cxn ang="0">
                  <a:pos x="T0" y="T1"/>
                </a:cxn>
                <a:cxn ang="0">
                  <a:pos x="T2" y="T3"/>
                </a:cxn>
                <a:cxn ang="0">
                  <a:pos x="T4" y="T5"/>
                </a:cxn>
                <a:cxn ang="0">
                  <a:pos x="T6" y="T7"/>
                </a:cxn>
                <a:cxn ang="0">
                  <a:pos x="T8" y="T9"/>
                </a:cxn>
              </a:cxnLst>
              <a:rect l="0" t="0" r="r" b="b"/>
              <a:pathLst>
                <a:path w="12" h="31">
                  <a:moveTo>
                    <a:pt x="4" y="30"/>
                  </a:moveTo>
                  <a:cubicBezTo>
                    <a:pt x="4" y="20"/>
                    <a:pt x="7" y="7"/>
                    <a:pt x="12" y="3"/>
                  </a:cubicBezTo>
                  <a:cubicBezTo>
                    <a:pt x="11" y="0"/>
                    <a:pt x="11" y="0"/>
                    <a:pt x="11" y="0"/>
                  </a:cubicBezTo>
                  <a:cubicBezTo>
                    <a:pt x="2" y="6"/>
                    <a:pt x="0" y="21"/>
                    <a:pt x="0" y="31"/>
                  </a:cubicBezTo>
                  <a:lnTo>
                    <a:pt x="4" y="30"/>
                  </a:lnTo>
                  <a:close/>
                </a:path>
              </a:pathLst>
            </a:custGeom>
            <a:solidFill>
              <a:srgbClr val="4F2E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6" name="Freeform 12"/>
            <p:cNvSpPr/>
            <p:nvPr/>
          </p:nvSpPr>
          <p:spPr bwMode="auto">
            <a:xfrm>
              <a:off x="1471613" y="5410200"/>
              <a:ext cx="204788" cy="358775"/>
            </a:xfrm>
            <a:custGeom>
              <a:avLst/>
              <a:gdLst>
                <a:gd name="T0" fmla="*/ 0 w 72"/>
                <a:gd name="T1" fmla="*/ 119 h 126"/>
                <a:gd name="T2" fmla="*/ 66 w 72"/>
                <a:gd name="T3" fmla="*/ 67 h 126"/>
                <a:gd name="T4" fmla="*/ 45 w 72"/>
                <a:gd name="T5" fmla="*/ 7 h 126"/>
                <a:gd name="T6" fmla="*/ 1 w 72"/>
                <a:gd name="T7" fmla="*/ 9 h 126"/>
                <a:gd name="T8" fmla="*/ 0 w 72"/>
                <a:gd name="T9" fmla="*/ 119 h 126"/>
              </a:gdLst>
              <a:ahLst/>
              <a:cxnLst>
                <a:cxn ang="0">
                  <a:pos x="T0" y="T1"/>
                </a:cxn>
                <a:cxn ang="0">
                  <a:pos x="T2" y="T3"/>
                </a:cxn>
                <a:cxn ang="0">
                  <a:pos x="T4" y="T5"/>
                </a:cxn>
                <a:cxn ang="0">
                  <a:pos x="T6" y="T7"/>
                </a:cxn>
                <a:cxn ang="0">
                  <a:pos x="T8" y="T9"/>
                </a:cxn>
              </a:cxnLst>
              <a:rect l="0" t="0" r="r" b="b"/>
              <a:pathLst>
                <a:path w="72" h="126">
                  <a:moveTo>
                    <a:pt x="0" y="119"/>
                  </a:moveTo>
                  <a:cubicBezTo>
                    <a:pt x="29" y="126"/>
                    <a:pt x="60" y="101"/>
                    <a:pt x="66" y="67"/>
                  </a:cubicBezTo>
                  <a:cubicBezTo>
                    <a:pt x="72" y="33"/>
                    <a:pt x="61" y="15"/>
                    <a:pt x="45" y="7"/>
                  </a:cubicBezTo>
                  <a:cubicBezTo>
                    <a:pt x="31" y="0"/>
                    <a:pt x="3" y="11"/>
                    <a:pt x="1" y="9"/>
                  </a:cubicBezTo>
                  <a:lnTo>
                    <a:pt x="0" y="119"/>
                  </a:lnTo>
                  <a:close/>
                </a:path>
              </a:pathLst>
            </a:custGeom>
            <a:solidFill>
              <a:srgbClr val="C90D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7" name="Freeform 13"/>
            <p:cNvSpPr/>
            <p:nvPr/>
          </p:nvSpPr>
          <p:spPr bwMode="auto">
            <a:xfrm>
              <a:off x="1274763" y="5410200"/>
              <a:ext cx="200025" cy="355600"/>
            </a:xfrm>
            <a:custGeom>
              <a:avLst/>
              <a:gdLst>
                <a:gd name="T0" fmla="*/ 70 w 70"/>
                <a:gd name="T1" fmla="*/ 9 h 125"/>
                <a:gd name="T2" fmla="*/ 26 w 70"/>
                <a:gd name="T3" fmla="*/ 8 h 125"/>
                <a:gd name="T4" fmla="*/ 8 w 70"/>
                <a:gd name="T5" fmla="*/ 69 h 125"/>
                <a:gd name="T6" fmla="*/ 69 w 70"/>
                <a:gd name="T7" fmla="*/ 119 h 125"/>
                <a:gd name="T8" fmla="*/ 70 w 70"/>
                <a:gd name="T9" fmla="*/ 9 h 125"/>
              </a:gdLst>
              <a:ahLst/>
              <a:cxnLst>
                <a:cxn ang="0">
                  <a:pos x="T0" y="T1"/>
                </a:cxn>
                <a:cxn ang="0">
                  <a:pos x="T2" y="T3"/>
                </a:cxn>
                <a:cxn ang="0">
                  <a:pos x="T4" y="T5"/>
                </a:cxn>
                <a:cxn ang="0">
                  <a:pos x="T6" y="T7"/>
                </a:cxn>
                <a:cxn ang="0">
                  <a:pos x="T8" y="T9"/>
                </a:cxn>
              </a:cxnLst>
              <a:rect l="0" t="0" r="r" b="b"/>
              <a:pathLst>
                <a:path w="70" h="125">
                  <a:moveTo>
                    <a:pt x="70" y="9"/>
                  </a:moveTo>
                  <a:cubicBezTo>
                    <a:pt x="68" y="11"/>
                    <a:pt x="40" y="0"/>
                    <a:pt x="26" y="8"/>
                  </a:cubicBezTo>
                  <a:cubicBezTo>
                    <a:pt x="11" y="17"/>
                    <a:pt x="0" y="35"/>
                    <a:pt x="8" y="69"/>
                  </a:cubicBezTo>
                  <a:cubicBezTo>
                    <a:pt x="16" y="103"/>
                    <a:pt x="38" y="125"/>
                    <a:pt x="69" y="119"/>
                  </a:cubicBezTo>
                  <a:lnTo>
                    <a:pt x="70" y="9"/>
                  </a:lnTo>
                  <a:close/>
                </a:path>
              </a:pathLst>
            </a:custGeom>
            <a:solidFill>
              <a:srgbClr val="DB19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8" name="Freeform 14"/>
            <p:cNvSpPr/>
            <p:nvPr/>
          </p:nvSpPr>
          <p:spPr bwMode="auto">
            <a:xfrm>
              <a:off x="1374775" y="5313363"/>
              <a:ext cx="125413" cy="53975"/>
            </a:xfrm>
            <a:custGeom>
              <a:avLst/>
              <a:gdLst>
                <a:gd name="T0" fmla="*/ 44 w 44"/>
                <a:gd name="T1" fmla="*/ 19 h 19"/>
                <a:gd name="T2" fmla="*/ 27 w 44"/>
                <a:gd name="T3" fmla="*/ 4 h 19"/>
                <a:gd name="T4" fmla="*/ 0 w 44"/>
                <a:gd name="T5" fmla="*/ 1 h 19"/>
                <a:gd name="T6" fmla="*/ 0 w 44"/>
                <a:gd name="T7" fmla="*/ 2 h 19"/>
                <a:gd name="T8" fmla="*/ 44 w 44"/>
                <a:gd name="T9" fmla="*/ 19 h 19"/>
              </a:gdLst>
              <a:ahLst/>
              <a:cxnLst>
                <a:cxn ang="0">
                  <a:pos x="T0" y="T1"/>
                </a:cxn>
                <a:cxn ang="0">
                  <a:pos x="T2" y="T3"/>
                </a:cxn>
                <a:cxn ang="0">
                  <a:pos x="T4" y="T5"/>
                </a:cxn>
                <a:cxn ang="0">
                  <a:pos x="T6" y="T7"/>
                </a:cxn>
                <a:cxn ang="0">
                  <a:pos x="T8" y="T9"/>
                </a:cxn>
              </a:cxnLst>
              <a:rect l="0" t="0" r="r" b="b"/>
              <a:pathLst>
                <a:path w="44" h="19">
                  <a:moveTo>
                    <a:pt x="44" y="19"/>
                  </a:moveTo>
                  <a:cubicBezTo>
                    <a:pt x="44" y="19"/>
                    <a:pt x="40" y="9"/>
                    <a:pt x="27" y="4"/>
                  </a:cubicBezTo>
                  <a:cubicBezTo>
                    <a:pt x="15" y="0"/>
                    <a:pt x="0" y="1"/>
                    <a:pt x="0" y="1"/>
                  </a:cubicBezTo>
                  <a:cubicBezTo>
                    <a:pt x="0" y="1"/>
                    <a:pt x="0" y="2"/>
                    <a:pt x="0" y="2"/>
                  </a:cubicBezTo>
                  <a:cubicBezTo>
                    <a:pt x="12" y="10"/>
                    <a:pt x="28" y="14"/>
                    <a:pt x="44" y="19"/>
                  </a:cubicBezTo>
                  <a:close/>
                </a:path>
              </a:pathLst>
            </a:custGeom>
            <a:solidFill>
              <a:srgbClr val="12873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9" name="Freeform 15"/>
            <p:cNvSpPr/>
            <p:nvPr/>
          </p:nvSpPr>
          <p:spPr bwMode="auto">
            <a:xfrm>
              <a:off x="1374775" y="5318125"/>
              <a:ext cx="125413" cy="103188"/>
            </a:xfrm>
            <a:custGeom>
              <a:avLst/>
              <a:gdLst>
                <a:gd name="T0" fmla="*/ 0 w 44"/>
                <a:gd name="T1" fmla="*/ 0 h 36"/>
                <a:gd name="T2" fmla="*/ 6 w 44"/>
                <a:gd name="T3" fmla="*/ 12 h 36"/>
                <a:gd name="T4" fmla="*/ 44 w 44"/>
                <a:gd name="T5" fmla="*/ 17 h 36"/>
                <a:gd name="T6" fmla="*/ 0 w 44"/>
                <a:gd name="T7" fmla="*/ 0 h 36"/>
              </a:gdLst>
              <a:ahLst/>
              <a:cxnLst>
                <a:cxn ang="0">
                  <a:pos x="T0" y="T1"/>
                </a:cxn>
                <a:cxn ang="0">
                  <a:pos x="T2" y="T3"/>
                </a:cxn>
                <a:cxn ang="0">
                  <a:pos x="T4" y="T5"/>
                </a:cxn>
                <a:cxn ang="0">
                  <a:pos x="T6" y="T7"/>
                </a:cxn>
              </a:cxnLst>
              <a:rect l="0" t="0" r="r" b="b"/>
              <a:pathLst>
                <a:path w="44" h="36">
                  <a:moveTo>
                    <a:pt x="0" y="0"/>
                  </a:moveTo>
                  <a:cubicBezTo>
                    <a:pt x="0" y="2"/>
                    <a:pt x="2" y="7"/>
                    <a:pt x="6" y="12"/>
                  </a:cubicBezTo>
                  <a:cubicBezTo>
                    <a:pt x="30" y="36"/>
                    <a:pt x="43" y="18"/>
                    <a:pt x="44" y="17"/>
                  </a:cubicBezTo>
                  <a:cubicBezTo>
                    <a:pt x="28" y="12"/>
                    <a:pt x="12" y="8"/>
                    <a:pt x="0" y="0"/>
                  </a:cubicBezTo>
                  <a:close/>
                </a:path>
              </a:pathLst>
            </a:custGeom>
            <a:solidFill>
              <a:srgbClr val="0E77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21" name="Rectangle 16"/>
            <p:cNvSpPr>
              <a:spLocks noChangeArrowheads="1"/>
            </p:cNvSpPr>
            <p:nvPr/>
          </p:nvSpPr>
          <p:spPr bwMode="auto">
            <a:xfrm>
              <a:off x="908050" y="6238875"/>
              <a:ext cx="904875" cy="227013"/>
            </a:xfrm>
            <a:prstGeom prst="rect">
              <a:avLst/>
            </a:prstGeom>
            <a:solidFill>
              <a:srgbClr val="FF1D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25" name="Rectangle 17"/>
            <p:cNvSpPr>
              <a:spLocks noChangeArrowheads="1"/>
            </p:cNvSpPr>
            <p:nvPr/>
          </p:nvSpPr>
          <p:spPr bwMode="auto">
            <a:xfrm>
              <a:off x="1681163" y="6238875"/>
              <a:ext cx="17463" cy="227013"/>
            </a:xfrm>
            <a:prstGeom prst="rect">
              <a:avLst/>
            </a:prstGeom>
            <a:solidFill>
              <a:srgbClr val="BE1E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26" name="Rectangle 18"/>
            <p:cNvSpPr>
              <a:spLocks noChangeArrowheads="1"/>
            </p:cNvSpPr>
            <p:nvPr/>
          </p:nvSpPr>
          <p:spPr bwMode="auto">
            <a:xfrm>
              <a:off x="1651000" y="6238875"/>
              <a:ext cx="17463" cy="227013"/>
            </a:xfrm>
            <a:prstGeom prst="rect">
              <a:avLst/>
            </a:prstGeom>
            <a:solidFill>
              <a:srgbClr val="BE1E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27" name="Rectangle 19"/>
            <p:cNvSpPr>
              <a:spLocks noChangeArrowheads="1"/>
            </p:cNvSpPr>
            <p:nvPr/>
          </p:nvSpPr>
          <p:spPr bwMode="auto">
            <a:xfrm>
              <a:off x="1612900" y="6238875"/>
              <a:ext cx="17463" cy="227013"/>
            </a:xfrm>
            <a:prstGeom prst="rect">
              <a:avLst/>
            </a:prstGeom>
            <a:solidFill>
              <a:srgbClr val="BE1E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28" name="Rectangle 20"/>
            <p:cNvSpPr>
              <a:spLocks noChangeArrowheads="1"/>
            </p:cNvSpPr>
            <p:nvPr/>
          </p:nvSpPr>
          <p:spPr bwMode="auto">
            <a:xfrm>
              <a:off x="1030288" y="5924550"/>
              <a:ext cx="474663" cy="171450"/>
            </a:xfrm>
            <a:prstGeom prst="rect">
              <a:avLst/>
            </a:prstGeom>
            <a:solidFill>
              <a:srgbClr val="F9EEE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29" name="Rectangle 21"/>
            <p:cNvSpPr>
              <a:spLocks noChangeArrowheads="1"/>
            </p:cNvSpPr>
            <p:nvPr/>
          </p:nvSpPr>
          <p:spPr bwMode="auto">
            <a:xfrm>
              <a:off x="1030288" y="5924550"/>
              <a:ext cx="474663"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30" name="Rectangle 22"/>
            <p:cNvSpPr>
              <a:spLocks noChangeArrowheads="1"/>
            </p:cNvSpPr>
            <p:nvPr/>
          </p:nvSpPr>
          <p:spPr bwMode="auto">
            <a:xfrm>
              <a:off x="1030288" y="6002338"/>
              <a:ext cx="474663" cy="4763"/>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31" name="Rectangle 23"/>
            <p:cNvSpPr>
              <a:spLocks noChangeArrowheads="1"/>
            </p:cNvSpPr>
            <p:nvPr/>
          </p:nvSpPr>
          <p:spPr bwMode="auto">
            <a:xfrm>
              <a:off x="1030288" y="6002338"/>
              <a:ext cx="474663" cy="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33" name="Rectangle 24"/>
            <p:cNvSpPr>
              <a:spLocks noChangeArrowheads="1"/>
            </p:cNvSpPr>
            <p:nvPr/>
          </p:nvSpPr>
          <p:spPr bwMode="auto">
            <a:xfrm>
              <a:off x="1030288" y="6049963"/>
              <a:ext cx="474663" cy="6350"/>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34" name="Rectangle 25"/>
            <p:cNvSpPr>
              <a:spLocks noChangeArrowheads="1"/>
            </p:cNvSpPr>
            <p:nvPr/>
          </p:nvSpPr>
          <p:spPr bwMode="auto">
            <a:xfrm>
              <a:off x="1030288" y="6049963"/>
              <a:ext cx="474663" cy="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35" name="Rectangle 26"/>
            <p:cNvSpPr>
              <a:spLocks noChangeArrowheads="1"/>
            </p:cNvSpPr>
            <p:nvPr/>
          </p:nvSpPr>
          <p:spPr bwMode="auto">
            <a:xfrm>
              <a:off x="1030288" y="6034088"/>
              <a:ext cx="474663" cy="1588"/>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36" name="Rectangle 27"/>
            <p:cNvSpPr>
              <a:spLocks noChangeArrowheads="1"/>
            </p:cNvSpPr>
            <p:nvPr/>
          </p:nvSpPr>
          <p:spPr bwMode="auto">
            <a:xfrm>
              <a:off x="1030288" y="6034088"/>
              <a:ext cx="474663"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37" name="Rectangle 28"/>
            <p:cNvSpPr>
              <a:spLocks noChangeArrowheads="1"/>
            </p:cNvSpPr>
            <p:nvPr/>
          </p:nvSpPr>
          <p:spPr bwMode="auto">
            <a:xfrm>
              <a:off x="1030288" y="5984875"/>
              <a:ext cx="474663" cy="3175"/>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38" name="Rectangle 29"/>
            <p:cNvSpPr>
              <a:spLocks noChangeArrowheads="1"/>
            </p:cNvSpPr>
            <p:nvPr/>
          </p:nvSpPr>
          <p:spPr bwMode="auto">
            <a:xfrm>
              <a:off x="1030288" y="5984875"/>
              <a:ext cx="474663"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39" name="Rectangle 30"/>
            <p:cNvSpPr>
              <a:spLocks noChangeArrowheads="1"/>
            </p:cNvSpPr>
            <p:nvPr/>
          </p:nvSpPr>
          <p:spPr bwMode="auto">
            <a:xfrm>
              <a:off x="1030288" y="5937250"/>
              <a:ext cx="474663" cy="1588"/>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40" name="Rectangle 31"/>
            <p:cNvSpPr>
              <a:spLocks noChangeArrowheads="1"/>
            </p:cNvSpPr>
            <p:nvPr/>
          </p:nvSpPr>
          <p:spPr bwMode="auto">
            <a:xfrm>
              <a:off x="1030288" y="5937250"/>
              <a:ext cx="474663"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41" name="Rectangle 32"/>
            <p:cNvSpPr>
              <a:spLocks noChangeArrowheads="1"/>
            </p:cNvSpPr>
            <p:nvPr/>
          </p:nvSpPr>
          <p:spPr bwMode="auto">
            <a:xfrm>
              <a:off x="1030288" y="6084888"/>
              <a:ext cx="474663" cy="3175"/>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42" name="Rectangle 33"/>
            <p:cNvSpPr>
              <a:spLocks noChangeArrowheads="1"/>
            </p:cNvSpPr>
            <p:nvPr/>
          </p:nvSpPr>
          <p:spPr bwMode="auto">
            <a:xfrm>
              <a:off x="1030288" y="6084888"/>
              <a:ext cx="474663"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43" name="Rectangle 34"/>
            <p:cNvSpPr>
              <a:spLocks noChangeArrowheads="1"/>
            </p:cNvSpPr>
            <p:nvPr/>
          </p:nvSpPr>
          <p:spPr bwMode="auto">
            <a:xfrm>
              <a:off x="1030288" y="5951538"/>
              <a:ext cx="474663" cy="1588"/>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44" name="Rectangle 35"/>
            <p:cNvSpPr>
              <a:spLocks noChangeArrowheads="1"/>
            </p:cNvSpPr>
            <p:nvPr/>
          </p:nvSpPr>
          <p:spPr bwMode="auto">
            <a:xfrm>
              <a:off x="1030288" y="5951538"/>
              <a:ext cx="474663"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45" name="Rectangle 36"/>
            <p:cNvSpPr>
              <a:spLocks noChangeArrowheads="1"/>
            </p:cNvSpPr>
            <p:nvPr/>
          </p:nvSpPr>
          <p:spPr bwMode="auto">
            <a:xfrm>
              <a:off x="879475" y="6118225"/>
              <a:ext cx="1058863" cy="120650"/>
            </a:xfrm>
            <a:prstGeom prst="rect">
              <a:avLst/>
            </a:prstGeom>
            <a:solidFill>
              <a:srgbClr val="14B6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46" name="Rectangle 37"/>
            <p:cNvSpPr>
              <a:spLocks noChangeArrowheads="1"/>
            </p:cNvSpPr>
            <p:nvPr/>
          </p:nvSpPr>
          <p:spPr bwMode="auto">
            <a:xfrm>
              <a:off x="1835150" y="6118225"/>
              <a:ext cx="28575" cy="120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47" name="Rectangle 38"/>
            <p:cNvSpPr>
              <a:spLocks noChangeArrowheads="1"/>
            </p:cNvSpPr>
            <p:nvPr/>
          </p:nvSpPr>
          <p:spPr bwMode="auto">
            <a:xfrm>
              <a:off x="1101725" y="5751513"/>
              <a:ext cx="588963" cy="150813"/>
            </a:xfrm>
            <a:prstGeom prst="rect">
              <a:avLst/>
            </a:prstGeom>
            <a:solidFill>
              <a:srgbClr val="2B537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48" name="Rectangle 39"/>
            <p:cNvSpPr>
              <a:spLocks noChangeArrowheads="1"/>
            </p:cNvSpPr>
            <p:nvPr/>
          </p:nvSpPr>
          <p:spPr bwMode="auto">
            <a:xfrm>
              <a:off x="1633538" y="5751513"/>
              <a:ext cx="14288" cy="150813"/>
            </a:xfrm>
            <a:prstGeom prst="rect">
              <a:avLst/>
            </a:prstGeom>
            <a:solidFill>
              <a:srgbClr val="14B6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49" name="Freeform 40"/>
            <p:cNvSpPr/>
            <p:nvPr/>
          </p:nvSpPr>
          <p:spPr bwMode="auto">
            <a:xfrm>
              <a:off x="1012825" y="5902325"/>
              <a:ext cx="530225" cy="215900"/>
            </a:xfrm>
            <a:custGeom>
              <a:avLst/>
              <a:gdLst>
                <a:gd name="T0" fmla="*/ 186 w 186"/>
                <a:gd name="T1" fmla="*/ 38 h 76"/>
                <a:gd name="T2" fmla="*/ 183 w 186"/>
                <a:gd name="T3" fmla="*/ 0 h 76"/>
                <a:gd name="T4" fmla="*/ 183 w 186"/>
                <a:gd name="T5" fmla="*/ 0 h 76"/>
                <a:gd name="T6" fmla="*/ 182 w 186"/>
                <a:gd name="T7" fmla="*/ 0 h 76"/>
                <a:gd name="T8" fmla="*/ 182 w 186"/>
                <a:gd name="T9" fmla="*/ 0 h 76"/>
                <a:gd name="T10" fmla="*/ 182 w 186"/>
                <a:gd name="T11" fmla="*/ 0 h 76"/>
                <a:gd name="T12" fmla="*/ 0 w 186"/>
                <a:gd name="T13" fmla="*/ 0 h 76"/>
                <a:gd name="T14" fmla="*/ 0 w 186"/>
                <a:gd name="T15" fmla="*/ 8 h 76"/>
                <a:gd name="T16" fmla="*/ 173 w 186"/>
                <a:gd name="T17" fmla="*/ 8 h 76"/>
                <a:gd name="T18" fmla="*/ 173 w 186"/>
                <a:gd name="T19" fmla="*/ 68 h 76"/>
                <a:gd name="T20" fmla="*/ 0 w 186"/>
                <a:gd name="T21" fmla="*/ 68 h 76"/>
                <a:gd name="T22" fmla="*/ 0 w 186"/>
                <a:gd name="T23" fmla="*/ 76 h 76"/>
                <a:gd name="T24" fmla="*/ 183 w 186"/>
                <a:gd name="T25" fmla="*/ 76 h 76"/>
                <a:gd name="T26" fmla="*/ 183 w 186"/>
                <a:gd name="T27" fmla="*/ 76 h 76"/>
                <a:gd name="T28" fmla="*/ 186 w 186"/>
                <a:gd name="T29"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6" h="76">
                  <a:moveTo>
                    <a:pt x="186" y="38"/>
                  </a:moveTo>
                  <a:cubicBezTo>
                    <a:pt x="186" y="19"/>
                    <a:pt x="184" y="3"/>
                    <a:pt x="183" y="0"/>
                  </a:cubicBezTo>
                  <a:cubicBezTo>
                    <a:pt x="183" y="0"/>
                    <a:pt x="183" y="0"/>
                    <a:pt x="183" y="0"/>
                  </a:cubicBezTo>
                  <a:cubicBezTo>
                    <a:pt x="182" y="0"/>
                    <a:pt x="182" y="0"/>
                    <a:pt x="182" y="0"/>
                  </a:cubicBezTo>
                  <a:cubicBezTo>
                    <a:pt x="182" y="0"/>
                    <a:pt x="182" y="0"/>
                    <a:pt x="182" y="0"/>
                  </a:cubicBezTo>
                  <a:cubicBezTo>
                    <a:pt x="182" y="0"/>
                    <a:pt x="182" y="0"/>
                    <a:pt x="182" y="0"/>
                  </a:cubicBezTo>
                  <a:cubicBezTo>
                    <a:pt x="0" y="0"/>
                    <a:pt x="0" y="0"/>
                    <a:pt x="0" y="0"/>
                  </a:cubicBezTo>
                  <a:cubicBezTo>
                    <a:pt x="0" y="8"/>
                    <a:pt x="0" y="8"/>
                    <a:pt x="0" y="8"/>
                  </a:cubicBezTo>
                  <a:cubicBezTo>
                    <a:pt x="173" y="8"/>
                    <a:pt x="173" y="8"/>
                    <a:pt x="173" y="8"/>
                  </a:cubicBezTo>
                  <a:cubicBezTo>
                    <a:pt x="173" y="68"/>
                    <a:pt x="173" y="68"/>
                    <a:pt x="173" y="68"/>
                  </a:cubicBezTo>
                  <a:cubicBezTo>
                    <a:pt x="0" y="68"/>
                    <a:pt x="0" y="68"/>
                    <a:pt x="0" y="68"/>
                  </a:cubicBezTo>
                  <a:cubicBezTo>
                    <a:pt x="0" y="76"/>
                    <a:pt x="0" y="76"/>
                    <a:pt x="0" y="76"/>
                  </a:cubicBezTo>
                  <a:cubicBezTo>
                    <a:pt x="183" y="76"/>
                    <a:pt x="183" y="76"/>
                    <a:pt x="183" y="76"/>
                  </a:cubicBezTo>
                  <a:cubicBezTo>
                    <a:pt x="183" y="76"/>
                    <a:pt x="183" y="76"/>
                    <a:pt x="183" y="76"/>
                  </a:cubicBezTo>
                  <a:cubicBezTo>
                    <a:pt x="184" y="73"/>
                    <a:pt x="186" y="57"/>
                    <a:pt x="186" y="38"/>
                  </a:cubicBezTo>
                  <a:close/>
                </a:path>
              </a:pathLst>
            </a:custGeom>
            <a:solidFill>
              <a:srgbClr val="5D9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50" name="Freeform 41"/>
            <p:cNvSpPr/>
            <p:nvPr/>
          </p:nvSpPr>
          <p:spPr bwMode="auto">
            <a:xfrm>
              <a:off x="1425575" y="6034088"/>
              <a:ext cx="42863" cy="122238"/>
            </a:xfrm>
            <a:custGeom>
              <a:avLst/>
              <a:gdLst>
                <a:gd name="T0" fmla="*/ 0 w 27"/>
                <a:gd name="T1" fmla="*/ 0 h 77"/>
                <a:gd name="T2" fmla="*/ 0 w 27"/>
                <a:gd name="T3" fmla="*/ 77 h 77"/>
                <a:gd name="T4" fmla="*/ 13 w 27"/>
                <a:gd name="T5" fmla="*/ 64 h 77"/>
                <a:gd name="T6" fmla="*/ 27 w 27"/>
                <a:gd name="T7" fmla="*/ 77 h 77"/>
                <a:gd name="T8" fmla="*/ 27 w 27"/>
                <a:gd name="T9" fmla="*/ 0 h 77"/>
                <a:gd name="T10" fmla="*/ 0 w 27"/>
                <a:gd name="T11" fmla="*/ 0 h 77"/>
              </a:gdLst>
              <a:ahLst/>
              <a:cxnLst>
                <a:cxn ang="0">
                  <a:pos x="T0" y="T1"/>
                </a:cxn>
                <a:cxn ang="0">
                  <a:pos x="T2" y="T3"/>
                </a:cxn>
                <a:cxn ang="0">
                  <a:pos x="T4" y="T5"/>
                </a:cxn>
                <a:cxn ang="0">
                  <a:pos x="T6" y="T7"/>
                </a:cxn>
                <a:cxn ang="0">
                  <a:pos x="T8" y="T9"/>
                </a:cxn>
                <a:cxn ang="0">
                  <a:pos x="T10" y="T11"/>
                </a:cxn>
              </a:cxnLst>
              <a:rect l="0" t="0" r="r" b="b"/>
              <a:pathLst>
                <a:path w="27" h="77">
                  <a:moveTo>
                    <a:pt x="0" y="0"/>
                  </a:moveTo>
                  <a:lnTo>
                    <a:pt x="0" y="77"/>
                  </a:lnTo>
                  <a:lnTo>
                    <a:pt x="13" y="64"/>
                  </a:lnTo>
                  <a:lnTo>
                    <a:pt x="27" y="77"/>
                  </a:lnTo>
                  <a:lnTo>
                    <a:pt x="27" y="0"/>
                  </a:lnTo>
                  <a:lnTo>
                    <a:pt x="0" y="0"/>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grpSp>
      <p:sp>
        <p:nvSpPr>
          <p:cNvPr id="12" name="TextBox 11"/>
          <p:cNvSpPr txBox="1">
            <a:spLocks noChangeArrowheads="1"/>
          </p:cNvSpPr>
          <p:nvPr/>
        </p:nvSpPr>
        <p:spPr bwMode="auto">
          <a:xfrm>
            <a:off x="4125502" y="565944"/>
            <a:ext cx="1564685" cy="559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5" tIns="25718" rIns="51435" bIns="25718">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defRPr/>
            </a:pPr>
            <a:r>
              <a:rPr lang="zh-CN" altLang="en-US" sz="3300" b="1" dirty="0">
                <a:latin typeface="楷体" panose="02010609060101010101" pitchFamily="49" charset="-122"/>
                <a:ea typeface="楷体" panose="02010609060101010101" pitchFamily="49" charset="-122"/>
              </a:rPr>
              <a:t>多音字</a:t>
            </a:r>
            <a:endParaRPr lang="zh-CN" altLang="en-US" sz="2500" b="1" dirty="0">
              <a:latin typeface="楷体" panose="02010609060101010101" pitchFamily="49" charset="-122"/>
              <a:ea typeface="楷体" panose="02010609060101010101" pitchFamily="49" charset="-122"/>
            </a:endParaRPr>
          </a:p>
        </p:txBody>
      </p:sp>
      <p:sp>
        <p:nvSpPr>
          <p:cNvPr id="8" name="矩形 7"/>
          <p:cNvSpPr/>
          <p:nvPr/>
        </p:nvSpPr>
        <p:spPr>
          <a:xfrm>
            <a:off x="5690235" y="1435735"/>
            <a:ext cx="1033780" cy="499110"/>
          </a:xfrm>
          <a:prstGeom prst="rect">
            <a:avLst/>
          </a:prstGeom>
        </p:spPr>
        <p:txBody>
          <a:bodyPr wrap="square" lIns="68580" tIns="34290" rIns="68580" bIns="34290">
            <a:spAutoFit/>
          </a:bodyPr>
          <a:lstStyle/>
          <a:p>
            <a:r>
              <a:rPr lang="en-US" altLang="zh-CN" sz="2800" b="1" dirty="0">
                <a:latin typeface="黑体" panose="02010609060101010101" pitchFamily="49" charset="-122"/>
                <a:ea typeface="黑体" panose="02010609060101010101" pitchFamily="49" charset="-122"/>
                <a:cs typeface="黑体" panose="02010609060101010101" pitchFamily="49" charset="-122"/>
                <a:sym typeface="+mn-ea"/>
              </a:rPr>
              <a:t>fén</a:t>
            </a:r>
            <a:r>
              <a:rPr lang="en-US" altLang="zh-CN" sz="2800" dirty="0" err="1" smtClean="0">
                <a:ln>
                  <a:noFill/>
                </a:ln>
                <a:effectLst/>
                <a:latin typeface="黑体" panose="02010609060101010101" pitchFamily="49" charset="-122"/>
                <a:ea typeface="黑体" panose="02010609060101010101" pitchFamily="49" charset="-122"/>
                <a:cs typeface="宋体" panose="02010600030101010101" pitchFamily="2" charset="-122"/>
                <a:sym typeface="+mn-ea"/>
              </a:rPr>
              <a:t>ɡ</a:t>
            </a:r>
            <a:endParaRPr lang="en-US" altLang="zh-CN" sz="2800" dirty="0" err="1" smtClean="0">
              <a:ln>
                <a:noFill/>
              </a:ln>
              <a:effectLst/>
              <a:latin typeface="黑体" panose="02010609060101010101" pitchFamily="49" charset="-122"/>
              <a:ea typeface="黑体" panose="02010609060101010101" pitchFamily="49" charset="-122"/>
              <a:cs typeface="宋体" panose="02010600030101010101" pitchFamily="2" charset="-122"/>
              <a:sym typeface="+mn-ea"/>
            </a:endParaRPr>
          </a:p>
        </p:txBody>
      </p:sp>
      <p:sp>
        <p:nvSpPr>
          <p:cNvPr id="51" name="矩形 50"/>
          <p:cNvSpPr/>
          <p:nvPr/>
        </p:nvSpPr>
        <p:spPr>
          <a:xfrm>
            <a:off x="3885558" y="3328043"/>
            <a:ext cx="1061829" cy="623248"/>
          </a:xfrm>
          <a:prstGeom prst="rect">
            <a:avLst/>
          </a:prstGeom>
          <a:solidFill>
            <a:srgbClr val="FDFEC3"/>
          </a:solidFill>
        </p:spPr>
        <p:txBody>
          <a:bodyPr wrap="none" lIns="68580" tIns="34290" rIns="68580" bIns="34290">
            <a:spAutoFit/>
          </a:bodyPr>
          <a:lstStyle/>
          <a:p>
            <a:r>
              <a:rPr lang="zh-CN" altLang="en-US" sz="3600" b="1" dirty="0" smtClean="0">
                <a:latin typeface="华文楷体" panose="02010600040101010101" pitchFamily="2" charset="-122"/>
                <a:ea typeface="华文楷体" panose="02010600040101010101" pitchFamily="2" charset="-122"/>
              </a:rPr>
              <a:t>墙</a:t>
            </a:r>
            <a:r>
              <a:rPr lang="zh-CN" altLang="en-US" sz="3600" b="1" dirty="0" smtClean="0">
                <a:solidFill>
                  <a:srgbClr val="FF0000"/>
                </a:solidFill>
                <a:latin typeface="华文楷体" panose="02010600040101010101" pitchFamily="2" charset="-122"/>
                <a:ea typeface="华文楷体" panose="02010600040101010101" pitchFamily="2" charset="-122"/>
              </a:rPr>
              <a:t>缝</a:t>
            </a:r>
            <a:endParaRPr lang="zh-CN" altLang="en-US" sz="3600" b="1" dirty="0" smtClean="0">
              <a:solidFill>
                <a:srgbClr val="FF0000"/>
              </a:solidFill>
              <a:latin typeface="华文楷体" panose="02010600040101010101" pitchFamily="2" charset="-122"/>
              <a:ea typeface="华文楷体"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13"/>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13"/>
                                        </p:tgtEl>
                                        <p:attrNameLst>
                                          <p:attrName>ppt_y</p:attrName>
                                        </p:attrNameLst>
                                      </p:cBhvr>
                                      <p:tavLst>
                                        <p:tav tm="0">
                                          <p:val>
                                            <p:strVal val="#ppt_y"/>
                                          </p:val>
                                        </p:tav>
                                        <p:tav tm="100000">
                                          <p:val>
                                            <p:strVal val="#ppt_y"/>
                                          </p:val>
                                        </p:tav>
                                      </p:tavLst>
                                    </p:anim>
                                    <p:animEffect transition="in" filter="fade">
                                      <p:cBhvr>
                                        <p:cTn id="10" dur="1000"/>
                                        <p:tgtEl>
                                          <p:spTgt spid="13"/>
                                        </p:tgtEl>
                                      </p:cBhvr>
                                    </p:animEffect>
                                  </p:childTnLst>
                                </p:cTn>
                              </p:par>
                              <p:par>
                                <p:cTn id="11" presetID="48" presetClass="entr" presetSubtype="0" accel="5000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1000" fill="hold"/>
                                        <p:tgtEl>
                                          <p:spTgt spid="1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4" dur="1000" fill="hold"/>
                                        <p:tgtEl>
                                          <p:spTgt spid="12"/>
                                        </p:tgtEl>
                                        <p:attrNameLst>
                                          <p:attrName>ppt_x</p:attrName>
                                        </p:attrNameLst>
                                      </p:cBhvr>
                                      <p:tavLst>
                                        <p:tav tm="0">
                                          <p:val>
                                            <p:fltVal val="-1"/>
                                          </p:val>
                                        </p:tav>
                                        <p:tav tm="50000">
                                          <p:val>
                                            <p:fltVal val="0.95"/>
                                          </p:val>
                                        </p:tav>
                                        <p:tav tm="100000">
                                          <p:val>
                                            <p:strVal val="#ppt_x"/>
                                          </p:val>
                                        </p:tav>
                                      </p:tavLst>
                                    </p:anim>
                                    <p:anim calcmode="lin" valueType="num">
                                      <p:cBhvr>
                                        <p:cTn id="15" dur="1000" fill="hold"/>
                                        <p:tgtEl>
                                          <p:spTgt spid="12"/>
                                        </p:tgtEl>
                                        <p:attrNameLst>
                                          <p:attrName>ppt_y</p:attrName>
                                        </p:attrNameLst>
                                      </p:cBhvr>
                                      <p:tavLst>
                                        <p:tav tm="0">
                                          <p:val>
                                            <p:strVal val="#ppt_y"/>
                                          </p:val>
                                        </p:tav>
                                        <p:tav tm="100000">
                                          <p:val>
                                            <p:strVal val="#ppt_y"/>
                                          </p:val>
                                        </p:tav>
                                      </p:tavLst>
                                    </p:anim>
                                    <p:animEffect transition="in" filter="fade">
                                      <p:cBhvr>
                                        <p:cTn id="16" dur="10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up)">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up)">
                                      <p:cBhvr>
                                        <p:cTn id="36" dur="500"/>
                                        <p:tgtEl>
                                          <p:spTgt spid="6"/>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grpId="0" nodeType="click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up)">
                                      <p:cBhvr>
                                        <p:cTn id="41" dur="500"/>
                                        <p:tgtEl>
                                          <p:spTgt spid="5"/>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1" fill="hold" grpId="0" nodeType="click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wipe(up)">
                                      <p:cBhvr>
                                        <p:cTn id="46"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p:bldP spid="9" grpId="0" bldLvl="0" animBg="1"/>
      <p:bldP spid="12" grpId="0"/>
      <p:bldP spid="8" grpId="0"/>
      <p:bldP spid="51" grpId="0" bldLvl="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1"/>
          <p:cNvSpPr>
            <a:spLocks noChangeArrowheads="1"/>
          </p:cNvSpPr>
          <p:nvPr/>
        </p:nvSpPr>
        <p:spPr bwMode="auto">
          <a:xfrm>
            <a:off x="1388110" y="735330"/>
            <a:ext cx="6581140" cy="1053465"/>
          </a:xfrm>
          <a:prstGeom prst="rect">
            <a:avLst/>
          </a:prstGeom>
          <a:noFill/>
          <a:ln w="9525">
            <a:noFill/>
            <a:miter lim="800000"/>
          </a:ln>
          <a:effectLst/>
        </p:spPr>
        <p:txBody>
          <a:bodyPr vert="horz" wrap="square" lIns="68580" tIns="34290" rIns="68580" bIns="34290" numCol="1" anchor="ctr" anchorCtr="0" compatLnSpc="1">
            <a:spAutoFit/>
          </a:bodyPr>
          <a:lstStyle/>
          <a:p>
            <a:pPr indent="200025" fontAlgn="base">
              <a:spcBef>
                <a:spcPct val="0"/>
              </a:spcBef>
              <a:spcAft>
                <a:spcPct val="0"/>
              </a:spcAft>
            </a:pPr>
            <a:r>
              <a:rPr lang="zh-CN" altLang="en-US" sz="3200" dirty="0" smtClean="0">
                <a:solidFill>
                  <a:srgbClr val="000000"/>
                </a:solidFill>
                <a:latin typeface="黑体" panose="02010609060101010101" pitchFamily="49" charset="-122"/>
                <a:ea typeface="黑体" panose="02010609060101010101" pitchFamily="49" charset="-122"/>
                <a:cs typeface="Times New Roman" panose="02020603050405020304" charset="0"/>
              </a:rPr>
              <a:t>三、寻找</a:t>
            </a:r>
            <a:r>
              <a:rPr lang="zh-CN" altLang="en-US" sz="3200" dirty="0">
                <a:solidFill>
                  <a:srgbClr val="000000"/>
                </a:solidFill>
                <a:latin typeface="黑体" panose="02010609060101010101" pitchFamily="49" charset="-122"/>
                <a:ea typeface="黑体" panose="02010609060101010101" pitchFamily="49" charset="-122"/>
                <a:cs typeface="Times New Roman" panose="02020603050405020304" charset="0"/>
              </a:rPr>
              <a:t>小伙伴一起把这个小故事表演给大家看吧！</a:t>
            </a:r>
            <a:endParaRPr lang="zh-CN" altLang="en-US" sz="3200" dirty="0">
              <a:latin typeface="黑体" panose="02010609060101010101" pitchFamily="49" charset="-122"/>
              <a:ea typeface="黑体" panose="02010609060101010101" pitchFamily="49" charset="-122"/>
              <a:cs typeface="宋体" panose="02010600030101010101" pitchFamily="2" charset="-122"/>
            </a:endParaRPr>
          </a:p>
        </p:txBody>
      </p:sp>
      <p:pic>
        <p:nvPicPr>
          <p:cNvPr id="2" name="图片 1"/>
          <p:cNvPicPr>
            <a:picLocks noChangeAspect="1"/>
          </p:cNvPicPr>
          <p:nvPr/>
        </p:nvPicPr>
        <p:blipFill>
          <a:blip r:embed="rId1"/>
          <a:stretch>
            <a:fillRect/>
          </a:stretch>
        </p:blipFill>
        <p:spPr>
          <a:xfrm>
            <a:off x="3531235" y="1788795"/>
            <a:ext cx="3607435" cy="267906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7"/>
          <p:cNvGrpSpPr/>
          <p:nvPr/>
        </p:nvGrpSpPr>
        <p:grpSpPr>
          <a:xfrm>
            <a:off x="7021132" y="1591866"/>
            <a:ext cx="1029163" cy="1085656"/>
            <a:chOff x="2437" y="2032"/>
            <a:chExt cx="1244" cy="1264"/>
          </a:xfrm>
        </p:grpSpPr>
        <p:sp>
          <p:nvSpPr>
            <p:cNvPr id="20"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pitchFamily="49" charset="-122"/>
                <a:ea typeface="楷体" panose="02010609060101010101" pitchFamily="49" charset="-122"/>
              </a:endParaRPr>
            </a:p>
          </p:txBody>
        </p:sp>
        <p:cxnSp>
          <p:nvCxnSpPr>
            <p:cNvPr id="21"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22"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grpSp>
        <p:nvGrpSpPr>
          <p:cNvPr id="71" name="组合 7"/>
          <p:cNvGrpSpPr/>
          <p:nvPr/>
        </p:nvGrpSpPr>
        <p:grpSpPr>
          <a:xfrm>
            <a:off x="755576" y="3484736"/>
            <a:ext cx="1029163" cy="1085656"/>
            <a:chOff x="2437" y="2032"/>
            <a:chExt cx="1244" cy="1264"/>
          </a:xfrm>
        </p:grpSpPr>
        <p:sp>
          <p:nvSpPr>
            <p:cNvPr id="72"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pitchFamily="49" charset="-122"/>
                <a:ea typeface="楷体" panose="02010609060101010101" pitchFamily="49" charset="-122"/>
              </a:endParaRPr>
            </a:p>
          </p:txBody>
        </p:sp>
        <p:cxnSp>
          <p:nvCxnSpPr>
            <p:cNvPr id="73"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74"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grpSp>
        <p:nvGrpSpPr>
          <p:cNvPr id="75" name="组合 7"/>
          <p:cNvGrpSpPr/>
          <p:nvPr/>
        </p:nvGrpSpPr>
        <p:grpSpPr>
          <a:xfrm>
            <a:off x="1979712" y="3484736"/>
            <a:ext cx="1029163" cy="1085656"/>
            <a:chOff x="2437" y="2032"/>
            <a:chExt cx="1244" cy="1264"/>
          </a:xfrm>
        </p:grpSpPr>
        <p:sp>
          <p:nvSpPr>
            <p:cNvPr id="76"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pitchFamily="49" charset="-122"/>
                <a:ea typeface="楷体" panose="02010609060101010101" pitchFamily="49" charset="-122"/>
              </a:endParaRPr>
            </a:p>
          </p:txBody>
        </p:sp>
        <p:cxnSp>
          <p:nvCxnSpPr>
            <p:cNvPr id="77"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78"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grpSp>
        <p:nvGrpSpPr>
          <p:cNvPr id="79" name="组合 7"/>
          <p:cNvGrpSpPr/>
          <p:nvPr/>
        </p:nvGrpSpPr>
        <p:grpSpPr>
          <a:xfrm>
            <a:off x="3275856" y="3484736"/>
            <a:ext cx="1029163" cy="1085656"/>
            <a:chOff x="2437" y="2032"/>
            <a:chExt cx="1244" cy="1264"/>
          </a:xfrm>
        </p:grpSpPr>
        <p:sp>
          <p:nvSpPr>
            <p:cNvPr id="80"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pitchFamily="49" charset="-122"/>
                <a:ea typeface="楷体" panose="02010609060101010101" pitchFamily="49" charset="-122"/>
              </a:endParaRPr>
            </a:p>
          </p:txBody>
        </p:sp>
        <p:cxnSp>
          <p:nvCxnSpPr>
            <p:cNvPr id="81"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82"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grpSp>
        <p:nvGrpSpPr>
          <p:cNvPr id="83" name="组合 7"/>
          <p:cNvGrpSpPr/>
          <p:nvPr/>
        </p:nvGrpSpPr>
        <p:grpSpPr>
          <a:xfrm>
            <a:off x="4572382" y="3484736"/>
            <a:ext cx="1029163" cy="1085656"/>
            <a:chOff x="2437" y="2032"/>
            <a:chExt cx="1244" cy="1264"/>
          </a:xfrm>
        </p:grpSpPr>
        <p:sp>
          <p:nvSpPr>
            <p:cNvPr id="84"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pitchFamily="49" charset="-122"/>
                <a:ea typeface="楷体" panose="02010609060101010101" pitchFamily="49" charset="-122"/>
              </a:endParaRPr>
            </a:p>
          </p:txBody>
        </p:sp>
        <p:cxnSp>
          <p:nvCxnSpPr>
            <p:cNvPr id="85"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86"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grpSp>
        <p:nvGrpSpPr>
          <p:cNvPr id="87" name="组合 7"/>
          <p:cNvGrpSpPr/>
          <p:nvPr/>
        </p:nvGrpSpPr>
        <p:grpSpPr>
          <a:xfrm>
            <a:off x="5797153" y="3484736"/>
            <a:ext cx="1029163" cy="1085656"/>
            <a:chOff x="2437" y="2032"/>
            <a:chExt cx="1244" cy="1264"/>
          </a:xfrm>
        </p:grpSpPr>
        <p:sp>
          <p:nvSpPr>
            <p:cNvPr id="88"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pitchFamily="49" charset="-122"/>
                <a:ea typeface="楷体" panose="02010609060101010101" pitchFamily="49" charset="-122"/>
              </a:endParaRPr>
            </a:p>
          </p:txBody>
        </p:sp>
        <p:cxnSp>
          <p:nvCxnSpPr>
            <p:cNvPr id="89"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90"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grpSp>
        <p:nvGrpSpPr>
          <p:cNvPr id="91" name="组合 7"/>
          <p:cNvGrpSpPr/>
          <p:nvPr/>
        </p:nvGrpSpPr>
        <p:grpSpPr>
          <a:xfrm>
            <a:off x="5796996" y="1591866"/>
            <a:ext cx="1029163" cy="1085656"/>
            <a:chOff x="2437" y="2032"/>
            <a:chExt cx="1244" cy="1264"/>
          </a:xfrm>
        </p:grpSpPr>
        <p:sp>
          <p:nvSpPr>
            <p:cNvPr id="92"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pitchFamily="49" charset="-122"/>
                <a:ea typeface="楷体" panose="02010609060101010101" pitchFamily="49" charset="-122"/>
              </a:endParaRPr>
            </a:p>
          </p:txBody>
        </p:sp>
        <p:cxnSp>
          <p:nvCxnSpPr>
            <p:cNvPr id="93"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94"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grpSp>
        <p:nvGrpSpPr>
          <p:cNvPr id="95" name="组合 7"/>
          <p:cNvGrpSpPr/>
          <p:nvPr/>
        </p:nvGrpSpPr>
        <p:grpSpPr>
          <a:xfrm>
            <a:off x="4572860" y="1586330"/>
            <a:ext cx="1029163" cy="1085656"/>
            <a:chOff x="2437" y="2032"/>
            <a:chExt cx="1244" cy="1264"/>
          </a:xfrm>
        </p:grpSpPr>
        <p:sp>
          <p:nvSpPr>
            <p:cNvPr id="96"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pitchFamily="49" charset="-122"/>
                <a:ea typeface="楷体" panose="02010609060101010101" pitchFamily="49" charset="-122"/>
              </a:endParaRPr>
            </a:p>
          </p:txBody>
        </p:sp>
        <p:cxnSp>
          <p:nvCxnSpPr>
            <p:cNvPr id="97"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98"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grpSp>
        <p:nvGrpSpPr>
          <p:cNvPr id="99" name="组合 7"/>
          <p:cNvGrpSpPr/>
          <p:nvPr/>
        </p:nvGrpSpPr>
        <p:grpSpPr>
          <a:xfrm>
            <a:off x="3276716" y="1586330"/>
            <a:ext cx="1029163" cy="1085656"/>
            <a:chOff x="2437" y="2032"/>
            <a:chExt cx="1244" cy="1264"/>
          </a:xfrm>
        </p:grpSpPr>
        <p:sp>
          <p:nvSpPr>
            <p:cNvPr id="100"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pitchFamily="49" charset="-122"/>
                <a:ea typeface="楷体" panose="02010609060101010101" pitchFamily="49" charset="-122"/>
              </a:endParaRPr>
            </a:p>
          </p:txBody>
        </p:sp>
        <p:cxnSp>
          <p:nvCxnSpPr>
            <p:cNvPr id="101"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102"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grpSp>
        <p:nvGrpSpPr>
          <p:cNvPr id="103" name="组合 7"/>
          <p:cNvGrpSpPr/>
          <p:nvPr/>
        </p:nvGrpSpPr>
        <p:grpSpPr>
          <a:xfrm>
            <a:off x="2052580" y="1586330"/>
            <a:ext cx="1029163" cy="1085656"/>
            <a:chOff x="2437" y="2032"/>
            <a:chExt cx="1244" cy="1264"/>
          </a:xfrm>
        </p:grpSpPr>
        <p:sp>
          <p:nvSpPr>
            <p:cNvPr id="104"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pitchFamily="49" charset="-122"/>
                <a:ea typeface="楷体" panose="02010609060101010101" pitchFamily="49" charset="-122"/>
              </a:endParaRPr>
            </a:p>
          </p:txBody>
        </p:sp>
        <p:cxnSp>
          <p:nvCxnSpPr>
            <p:cNvPr id="105"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106"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grpSp>
        <p:nvGrpSpPr>
          <p:cNvPr id="107" name="组合 7"/>
          <p:cNvGrpSpPr/>
          <p:nvPr/>
        </p:nvGrpSpPr>
        <p:grpSpPr>
          <a:xfrm>
            <a:off x="756436" y="1591122"/>
            <a:ext cx="1029163" cy="1085656"/>
            <a:chOff x="2437" y="2032"/>
            <a:chExt cx="1244" cy="1264"/>
          </a:xfrm>
        </p:grpSpPr>
        <p:sp>
          <p:nvSpPr>
            <p:cNvPr id="108"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pitchFamily="49" charset="-122"/>
                <a:ea typeface="楷体" panose="02010609060101010101" pitchFamily="49" charset="-122"/>
              </a:endParaRPr>
            </a:p>
          </p:txBody>
        </p:sp>
        <p:cxnSp>
          <p:nvCxnSpPr>
            <p:cNvPr id="109"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110"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sp>
        <p:nvSpPr>
          <p:cNvPr id="67" name="TextBox 11">
            <a:hlinkClick r:id="rId1" action="ppaction://hlinkfile"/>
          </p:cNvPr>
          <p:cNvSpPr txBox="1">
            <a:spLocks noChangeArrowheads="1"/>
          </p:cNvSpPr>
          <p:nvPr/>
        </p:nvSpPr>
        <p:spPr bwMode="auto">
          <a:xfrm>
            <a:off x="467544" y="430190"/>
            <a:ext cx="1121491"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defRPr/>
            </a:pPr>
            <a:r>
              <a:rPr lang="zh-CN" altLang="en-US" sz="2400" b="1" dirty="0">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我会写</a:t>
            </a:r>
            <a:endParaRPr lang="zh-CN" altLang="en-US" sz="2400" b="1" dirty="0">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endParaRPr>
          </a:p>
        </p:txBody>
      </p:sp>
      <p:pic>
        <p:nvPicPr>
          <p:cNvPr id="68" name="图片 6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9057708">
            <a:off x="1678280" y="462750"/>
            <a:ext cx="335134" cy="472337"/>
          </a:xfrm>
          <a:prstGeom prst="rect">
            <a:avLst/>
          </a:prstGeom>
        </p:spPr>
      </p:pic>
      <p:sp>
        <p:nvSpPr>
          <p:cNvPr id="69" name="矩形 68"/>
          <p:cNvSpPr/>
          <p:nvPr/>
        </p:nvSpPr>
        <p:spPr>
          <a:xfrm>
            <a:off x="1504535" y="498205"/>
            <a:ext cx="36000" cy="324000"/>
          </a:xfrm>
          <a:prstGeom prst="rect">
            <a:avLst/>
          </a:prstGeom>
          <a:gradFill flip="none" rotWithShape="1">
            <a:gsLst>
              <a:gs pos="14000">
                <a:schemeClr val="bg1"/>
              </a:gs>
              <a:gs pos="76000">
                <a:schemeClr val="bg1"/>
              </a:gs>
              <a:gs pos="50000">
                <a:schemeClr val="accent2">
                  <a:lumMod val="60000"/>
                </a:schemeClr>
              </a:gs>
            </a:gsLst>
            <a:path path="circle">
              <a:fillToRect l="50000" t="130000" r="50000" b="-3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ea typeface="黑体" panose="02010609060101010101" pitchFamily="49" charset="-122"/>
            </a:endParaRPr>
          </a:p>
        </p:txBody>
      </p:sp>
      <p:sp>
        <p:nvSpPr>
          <p:cNvPr id="70" name="矩形 69"/>
          <p:cNvSpPr/>
          <p:nvPr/>
        </p:nvSpPr>
        <p:spPr>
          <a:xfrm>
            <a:off x="487913" y="523639"/>
            <a:ext cx="36000" cy="324000"/>
          </a:xfrm>
          <a:prstGeom prst="rect">
            <a:avLst/>
          </a:prstGeom>
          <a:gradFill flip="none" rotWithShape="1">
            <a:gsLst>
              <a:gs pos="14000">
                <a:schemeClr val="bg1"/>
              </a:gs>
              <a:gs pos="76000">
                <a:schemeClr val="bg1"/>
              </a:gs>
              <a:gs pos="50000">
                <a:schemeClr val="accent2">
                  <a:lumMod val="60000"/>
                </a:schemeClr>
              </a:gs>
            </a:gsLst>
            <a:path path="circle">
              <a:fillToRect l="50000" t="130000" r="50000" b="-3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ea typeface="黑体" panose="02010609060101010101" pitchFamily="49" charset="-122"/>
            </a:endParaRPr>
          </a:p>
        </p:txBody>
      </p:sp>
      <p:sp>
        <p:nvSpPr>
          <p:cNvPr id="3" name="文本框 2"/>
          <p:cNvSpPr txBox="1"/>
          <p:nvPr/>
        </p:nvSpPr>
        <p:spPr>
          <a:xfrm>
            <a:off x="756133" y="1502941"/>
            <a:ext cx="1030605" cy="1106805"/>
          </a:xfrm>
          <a:prstGeom prst="rect">
            <a:avLst/>
          </a:prstGeom>
          <a:noFill/>
        </p:spPr>
        <p:txBody>
          <a:bodyPr wrap="square" rtlCol="0">
            <a:spAutoFit/>
          </a:bodyPr>
          <a:lstStyle/>
          <a:p>
            <a:r>
              <a:rPr lang="zh-CN" altLang="en-US" sz="6600" b="1" dirty="0">
                <a:solidFill>
                  <a:srgbClr val="FF0000"/>
                </a:solidFill>
                <a:latin typeface="楷体" panose="02010609060101010101" pitchFamily="49" charset="-122"/>
                <a:ea typeface="楷体" panose="02010609060101010101" pitchFamily="49" charset="-122"/>
              </a:rPr>
              <a:t>性</a:t>
            </a:r>
            <a:endParaRPr lang="zh-CN" altLang="en-US" sz="6600" b="1" dirty="0">
              <a:solidFill>
                <a:srgbClr val="FF0000"/>
              </a:solidFill>
              <a:latin typeface="楷体" panose="02010609060101010101" pitchFamily="49" charset="-122"/>
              <a:ea typeface="楷体" panose="02010609060101010101" pitchFamily="49" charset="-122"/>
            </a:endParaRPr>
          </a:p>
        </p:txBody>
      </p:sp>
      <p:sp>
        <p:nvSpPr>
          <p:cNvPr id="4" name="文本框 3"/>
          <p:cNvSpPr txBox="1"/>
          <p:nvPr/>
        </p:nvSpPr>
        <p:spPr>
          <a:xfrm>
            <a:off x="2052168" y="1548264"/>
            <a:ext cx="1030605" cy="1106805"/>
          </a:xfrm>
          <a:prstGeom prst="rect">
            <a:avLst/>
          </a:prstGeom>
          <a:noFill/>
        </p:spPr>
        <p:txBody>
          <a:bodyPr wrap="square" rtlCol="0">
            <a:spAutoFit/>
          </a:bodyPr>
          <a:lstStyle/>
          <a:p>
            <a:r>
              <a:rPr lang="zh-CN" altLang="en-US" sz="6600" b="1" dirty="0">
                <a:solidFill>
                  <a:srgbClr val="FF0000"/>
                </a:solidFill>
                <a:latin typeface="楷体" panose="02010609060101010101" pitchFamily="49" charset="-122"/>
                <a:ea typeface="楷体" panose="02010609060101010101" pitchFamily="49" charset="-122"/>
              </a:rPr>
              <a:t>卷</a:t>
            </a:r>
            <a:endParaRPr lang="zh-CN" altLang="en-US" sz="6600" b="1" dirty="0">
              <a:solidFill>
                <a:srgbClr val="FF0000"/>
              </a:solidFill>
              <a:latin typeface="楷体" panose="02010609060101010101" pitchFamily="49" charset="-122"/>
              <a:ea typeface="楷体" panose="02010609060101010101" pitchFamily="49" charset="-122"/>
            </a:endParaRPr>
          </a:p>
        </p:txBody>
      </p:sp>
      <p:sp>
        <p:nvSpPr>
          <p:cNvPr id="5" name="文本框 4"/>
          <p:cNvSpPr txBox="1"/>
          <p:nvPr/>
        </p:nvSpPr>
        <p:spPr>
          <a:xfrm>
            <a:off x="3275813" y="1548264"/>
            <a:ext cx="1030605" cy="1106805"/>
          </a:xfrm>
          <a:prstGeom prst="rect">
            <a:avLst/>
          </a:prstGeom>
          <a:noFill/>
        </p:spPr>
        <p:txBody>
          <a:bodyPr wrap="square" rtlCol="0">
            <a:spAutoFit/>
          </a:bodyPr>
          <a:lstStyle/>
          <a:p>
            <a:r>
              <a:rPr lang="zh-CN" altLang="en-US" sz="6600" b="1" dirty="0">
                <a:solidFill>
                  <a:srgbClr val="FF0000"/>
                </a:solidFill>
                <a:latin typeface="楷体" panose="02010609060101010101" pitchFamily="49" charset="-122"/>
                <a:ea typeface="楷体" panose="02010609060101010101" pitchFamily="49" charset="-122"/>
              </a:rPr>
              <a:t>货</a:t>
            </a:r>
            <a:endParaRPr lang="zh-CN" altLang="en-US" sz="6600" b="1" dirty="0">
              <a:solidFill>
                <a:srgbClr val="FF0000"/>
              </a:solidFill>
              <a:latin typeface="楷体" panose="02010609060101010101" pitchFamily="49" charset="-122"/>
              <a:ea typeface="楷体" panose="02010609060101010101" pitchFamily="49" charset="-122"/>
            </a:endParaRPr>
          </a:p>
        </p:txBody>
      </p:sp>
      <p:sp>
        <p:nvSpPr>
          <p:cNvPr id="6" name="文本框 5"/>
          <p:cNvSpPr txBox="1"/>
          <p:nvPr/>
        </p:nvSpPr>
        <p:spPr>
          <a:xfrm>
            <a:off x="4572483" y="1502941"/>
            <a:ext cx="1030605" cy="1106805"/>
          </a:xfrm>
          <a:prstGeom prst="rect">
            <a:avLst/>
          </a:prstGeom>
          <a:noFill/>
        </p:spPr>
        <p:txBody>
          <a:bodyPr wrap="square" rtlCol="0">
            <a:spAutoFit/>
          </a:bodyPr>
          <a:lstStyle/>
          <a:p>
            <a:r>
              <a:rPr lang="zh-CN" altLang="en-US" sz="6600" b="1" dirty="0">
                <a:solidFill>
                  <a:srgbClr val="FF0000"/>
                </a:solidFill>
                <a:latin typeface="楷体" panose="02010609060101010101" pitchFamily="49" charset="-122"/>
                <a:ea typeface="楷体" panose="02010609060101010101" pitchFamily="49" charset="-122"/>
              </a:rPr>
              <a:t>取</a:t>
            </a:r>
            <a:endParaRPr lang="zh-CN" altLang="en-US" sz="6600" b="1" dirty="0">
              <a:solidFill>
                <a:srgbClr val="FF0000"/>
              </a:solidFill>
              <a:latin typeface="楷体" panose="02010609060101010101" pitchFamily="49" charset="-122"/>
              <a:ea typeface="楷体" panose="02010609060101010101" pitchFamily="49" charset="-122"/>
            </a:endParaRPr>
          </a:p>
        </p:txBody>
      </p:sp>
      <p:sp>
        <p:nvSpPr>
          <p:cNvPr id="7" name="文本框 6"/>
          <p:cNvSpPr txBox="1"/>
          <p:nvPr/>
        </p:nvSpPr>
        <p:spPr>
          <a:xfrm>
            <a:off x="5796128" y="1574949"/>
            <a:ext cx="1030605" cy="1106805"/>
          </a:xfrm>
          <a:prstGeom prst="rect">
            <a:avLst/>
          </a:prstGeom>
          <a:noFill/>
        </p:spPr>
        <p:txBody>
          <a:bodyPr wrap="square" rtlCol="0">
            <a:spAutoFit/>
          </a:bodyPr>
          <a:lstStyle/>
          <a:p>
            <a:r>
              <a:rPr lang="zh-CN" altLang="en-US" sz="6600" b="1" dirty="0">
                <a:solidFill>
                  <a:srgbClr val="FF0000"/>
                </a:solidFill>
                <a:latin typeface="楷体" panose="02010609060101010101" pitchFamily="49" charset="-122"/>
                <a:ea typeface="楷体" panose="02010609060101010101" pitchFamily="49" charset="-122"/>
              </a:rPr>
              <a:t>夹</a:t>
            </a:r>
            <a:endParaRPr lang="zh-CN" altLang="en-US" sz="6600" b="1" dirty="0">
              <a:solidFill>
                <a:srgbClr val="FF0000"/>
              </a:solidFill>
              <a:latin typeface="楷体" panose="02010609060101010101" pitchFamily="49" charset="-122"/>
              <a:ea typeface="楷体" panose="02010609060101010101" pitchFamily="49" charset="-122"/>
            </a:endParaRPr>
          </a:p>
        </p:txBody>
      </p:sp>
      <p:sp>
        <p:nvSpPr>
          <p:cNvPr id="8" name="文本框 7"/>
          <p:cNvSpPr txBox="1"/>
          <p:nvPr/>
        </p:nvSpPr>
        <p:spPr>
          <a:xfrm>
            <a:off x="7026123" y="1564010"/>
            <a:ext cx="1030605" cy="1106805"/>
          </a:xfrm>
          <a:prstGeom prst="rect">
            <a:avLst/>
          </a:prstGeom>
          <a:noFill/>
        </p:spPr>
        <p:txBody>
          <a:bodyPr wrap="square" rtlCol="0">
            <a:spAutoFit/>
          </a:bodyPr>
          <a:lstStyle/>
          <a:p>
            <a:r>
              <a:rPr lang="zh-CN" altLang="en-US" sz="6600" b="1">
                <a:solidFill>
                  <a:srgbClr val="FF0000"/>
                </a:solidFill>
                <a:latin typeface="楷体" panose="02010609060101010101" pitchFamily="49" charset="-122"/>
                <a:ea typeface="楷体" panose="02010609060101010101" pitchFamily="49" charset="-122"/>
              </a:rPr>
              <a:t>夸</a:t>
            </a:r>
            <a:endParaRPr lang="zh-CN" altLang="en-US" sz="6600" b="1">
              <a:solidFill>
                <a:srgbClr val="FF0000"/>
              </a:solidFill>
              <a:latin typeface="楷体" panose="02010609060101010101" pitchFamily="49" charset="-122"/>
              <a:ea typeface="楷体" panose="02010609060101010101" pitchFamily="49" charset="-122"/>
            </a:endParaRPr>
          </a:p>
        </p:txBody>
      </p:sp>
      <p:sp>
        <p:nvSpPr>
          <p:cNvPr id="9" name="文本框 8"/>
          <p:cNvSpPr txBox="1"/>
          <p:nvPr/>
        </p:nvSpPr>
        <p:spPr>
          <a:xfrm>
            <a:off x="756133" y="3447157"/>
            <a:ext cx="1030605" cy="1106805"/>
          </a:xfrm>
          <a:prstGeom prst="rect">
            <a:avLst/>
          </a:prstGeom>
          <a:noFill/>
        </p:spPr>
        <p:txBody>
          <a:bodyPr wrap="square" rtlCol="0">
            <a:spAutoFit/>
          </a:bodyPr>
          <a:lstStyle/>
          <a:p>
            <a:r>
              <a:rPr lang="zh-CN" altLang="en-US" sz="6600" b="1">
                <a:solidFill>
                  <a:srgbClr val="FF0000"/>
                </a:solidFill>
                <a:latin typeface="楷体" panose="02010609060101010101" pitchFamily="49" charset="-122"/>
                <a:ea typeface="楷体" panose="02010609060101010101" pitchFamily="49" charset="-122"/>
              </a:rPr>
              <a:t>务</a:t>
            </a:r>
            <a:endParaRPr lang="zh-CN" altLang="en-US" sz="6600" b="1">
              <a:solidFill>
                <a:srgbClr val="FF0000"/>
              </a:solidFill>
              <a:latin typeface="楷体" panose="02010609060101010101" pitchFamily="49" charset="-122"/>
              <a:ea typeface="楷体" panose="02010609060101010101" pitchFamily="49" charset="-122"/>
            </a:endParaRPr>
          </a:p>
        </p:txBody>
      </p:sp>
      <p:sp>
        <p:nvSpPr>
          <p:cNvPr id="10" name="文本框 9"/>
          <p:cNvSpPr txBox="1"/>
          <p:nvPr/>
        </p:nvSpPr>
        <p:spPr>
          <a:xfrm>
            <a:off x="1980413" y="3474462"/>
            <a:ext cx="1030605" cy="1106805"/>
          </a:xfrm>
          <a:prstGeom prst="rect">
            <a:avLst/>
          </a:prstGeom>
          <a:noFill/>
        </p:spPr>
        <p:txBody>
          <a:bodyPr wrap="square" rtlCol="0">
            <a:spAutoFit/>
          </a:bodyPr>
          <a:lstStyle/>
          <a:p>
            <a:r>
              <a:rPr lang="zh-CN" altLang="en-US" sz="6600" b="1">
                <a:solidFill>
                  <a:srgbClr val="FF0000"/>
                </a:solidFill>
                <a:latin typeface="楷体" panose="02010609060101010101" pitchFamily="49" charset="-122"/>
                <a:ea typeface="楷体" panose="02010609060101010101" pitchFamily="49" charset="-122"/>
              </a:rPr>
              <a:t>衬</a:t>
            </a:r>
            <a:endParaRPr lang="zh-CN" altLang="en-US" sz="6600" b="1">
              <a:solidFill>
                <a:srgbClr val="FF0000"/>
              </a:solidFill>
              <a:latin typeface="楷体" panose="02010609060101010101" pitchFamily="49" charset="-122"/>
              <a:ea typeface="楷体" panose="02010609060101010101" pitchFamily="49" charset="-122"/>
            </a:endParaRPr>
          </a:p>
        </p:txBody>
      </p:sp>
      <p:sp>
        <p:nvSpPr>
          <p:cNvPr id="11" name="文本框 10"/>
          <p:cNvSpPr txBox="1"/>
          <p:nvPr/>
        </p:nvSpPr>
        <p:spPr>
          <a:xfrm>
            <a:off x="3270733" y="3457317"/>
            <a:ext cx="1030605" cy="1106805"/>
          </a:xfrm>
          <a:prstGeom prst="rect">
            <a:avLst/>
          </a:prstGeom>
          <a:noFill/>
        </p:spPr>
        <p:txBody>
          <a:bodyPr wrap="square" rtlCol="0">
            <a:spAutoFit/>
          </a:bodyPr>
          <a:lstStyle/>
          <a:p>
            <a:r>
              <a:rPr lang="zh-CN" altLang="en-US" sz="6600" b="1">
                <a:solidFill>
                  <a:srgbClr val="FF0000"/>
                </a:solidFill>
                <a:latin typeface="楷体" panose="02010609060101010101" pitchFamily="49" charset="-122"/>
                <a:ea typeface="楷体" panose="02010609060101010101" pitchFamily="49" charset="-122"/>
              </a:rPr>
              <a:t>衫</a:t>
            </a:r>
            <a:endParaRPr lang="zh-CN" altLang="en-US" sz="6600" b="1">
              <a:solidFill>
                <a:srgbClr val="FF0000"/>
              </a:solidFill>
              <a:latin typeface="楷体" panose="02010609060101010101" pitchFamily="49" charset="-122"/>
              <a:ea typeface="楷体" panose="02010609060101010101" pitchFamily="49" charset="-122"/>
            </a:endParaRPr>
          </a:p>
        </p:txBody>
      </p:sp>
      <p:sp>
        <p:nvSpPr>
          <p:cNvPr id="12" name="文本框 11"/>
          <p:cNvSpPr txBox="1"/>
          <p:nvPr/>
        </p:nvSpPr>
        <p:spPr>
          <a:xfrm>
            <a:off x="4573118" y="3474462"/>
            <a:ext cx="1030605" cy="1106805"/>
          </a:xfrm>
          <a:prstGeom prst="rect">
            <a:avLst/>
          </a:prstGeom>
          <a:noFill/>
        </p:spPr>
        <p:txBody>
          <a:bodyPr wrap="square" rtlCol="0">
            <a:spAutoFit/>
          </a:bodyPr>
          <a:lstStyle/>
          <a:p>
            <a:r>
              <a:rPr lang="zh-CN" altLang="en-US" sz="6600" b="1">
                <a:solidFill>
                  <a:srgbClr val="FF0000"/>
                </a:solidFill>
                <a:latin typeface="楷体" panose="02010609060101010101" pitchFamily="49" charset="-122"/>
                <a:ea typeface="楷体" panose="02010609060101010101" pitchFamily="49" charset="-122"/>
              </a:rPr>
              <a:t>负</a:t>
            </a:r>
            <a:endParaRPr lang="zh-CN" altLang="en-US" sz="6600" b="1">
              <a:solidFill>
                <a:srgbClr val="FF0000"/>
              </a:solidFill>
              <a:latin typeface="楷体" panose="02010609060101010101" pitchFamily="49" charset="-122"/>
              <a:ea typeface="楷体" panose="02010609060101010101" pitchFamily="49" charset="-122"/>
            </a:endParaRPr>
          </a:p>
        </p:txBody>
      </p:sp>
      <p:sp>
        <p:nvSpPr>
          <p:cNvPr id="13" name="文本框 12"/>
          <p:cNvSpPr txBox="1"/>
          <p:nvPr/>
        </p:nvSpPr>
        <p:spPr>
          <a:xfrm>
            <a:off x="5797398" y="3474462"/>
            <a:ext cx="1030605" cy="1106805"/>
          </a:xfrm>
          <a:prstGeom prst="rect">
            <a:avLst/>
          </a:prstGeom>
          <a:noFill/>
        </p:spPr>
        <p:txBody>
          <a:bodyPr wrap="square" rtlCol="0">
            <a:spAutoFit/>
          </a:bodyPr>
          <a:lstStyle/>
          <a:p>
            <a:r>
              <a:rPr lang="zh-CN" altLang="en-US" sz="6600" b="1">
                <a:solidFill>
                  <a:srgbClr val="FF0000"/>
                </a:solidFill>
                <a:latin typeface="楷体" panose="02010609060101010101" pitchFamily="49" charset="-122"/>
                <a:ea typeface="楷体" panose="02010609060101010101" pitchFamily="49" charset="-122"/>
              </a:rPr>
              <a:t>责</a:t>
            </a:r>
            <a:endParaRPr lang="zh-CN" altLang="en-US" sz="6600" b="1">
              <a:solidFill>
                <a:srgbClr val="FF0000"/>
              </a:solidFill>
              <a:latin typeface="楷体" panose="02010609060101010101" pitchFamily="49" charset="-122"/>
              <a:ea typeface="楷体" panose="02010609060101010101" pitchFamily="49" charset="-122"/>
            </a:endParaRPr>
          </a:p>
        </p:txBody>
      </p:sp>
      <p:grpSp>
        <p:nvGrpSpPr>
          <p:cNvPr id="14" name="组合 7"/>
          <p:cNvGrpSpPr/>
          <p:nvPr/>
        </p:nvGrpSpPr>
        <p:grpSpPr>
          <a:xfrm>
            <a:off x="7021132" y="3502318"/>
            <a:ext cx="1029163" cy="1085656"/>
            <a:chOff x="2437" y="2032"/>
            <a:chExt cx="1244" cy="1264"/>
          </a:xfrm>
        </p:grpSpPr>
        <p:sp>
          <p:nvSpPr>
            <p:cNvPr id="15" name="矩形 1"/>
            <p:cNvSpPr/>
            <p:nvPr/>
          </p:nvSpPr>
          <p:spPr>
            <a:xfrm>
              <a:off x="2437" y="2032"/>
              <a:ext cx="1245" cy="1245"/>
            </a:xfrm>
            <a:prstGeom prst="rect">
              <a:avLst/>
            </a:prstGeom>
            <a:noFill/>
            <a:ln w="19050" cap="flat" cmpd="sng">
              <a:solidFill>
                <a:schemeClr val="tx1"/>
              </a:solidFill>
              <a:prstDash val="solid"/>
              <a:round/>
              <a:headEnd type="none" w="med" len="med"/>
              <a:tailEnd type="none" w="med" len="med"/>
            </a:ln>
          </p:spPr>
          <p:txBody>
            <a:bodyPr/>
            <a:lstStyle/>
            <a:p>
              <a:pPr eaLnBrk="1" hangingPunct="1"/>
              <a:endParaRPr lang="zh-CN" altLang="en-US" dirty="0">
                <a:solidFill>
                  <a:srgbClr val="0000FF"/>
                </a:solidFill>
                <a:latin typeface="楷体" panose="02010609060101010101" pitchFamily="49" charset="-122"/>
                <a:ea typeface="楷体" panose="02010609060101010101" pitchFamily="49" charset="-122"/>
              </a:endParaRPr>
            </a:p>
          </p:txBody>
        </p:sp>
        <p:cxnSp>
          <p:nvCxnSpPr>
            <p:cNvPr id="16" name="直接连接符 4"/>
            <p:cNvCxnSpPr/>
            <p:nvPr/>
          </p:nvCxnSpPr>
          <p:spPr>
            <a:xfrm>
              <a:off x="2437" y="2645"/>
              <a:ext cx="1245" cy="0"/>
            </a:xfrm>
            <a:prstGeom prst="line">
              <a:avLst/>
            </a:prstGeom>
            <a:ln w="12700" cap="flat" cmpd="sng">
              <a:solidFill>
                <a:schemeClr val="tx1"/>
              </a:solidFill>
              <a:prstDash val="dash"/>
              <a:headEnd type="none" w="med" len="med"/>
              <a:tailEnd type="none" w="med" len="med"/>
            </a:ln>
          </p:spPr>
        </p:cxnSp>
        <p:cxnSp>
          <p:nvCxnSpPr>
            <p:cNvPr id="17" name="直接连接符 6"/>
            <p:cNvCxnSpPr/>
            <p:nvPr/>
          </p:nvCxnSpPr>
          <p:spPr>
            <a:xfrm>
              <a:off x="3060" y="2052"/>
              <a:ext cx="0" cy="1245"/>
            </a:xfrm>
            <a:prstGeom prst="line">
              <a:avLst/>
            </a:prstGeom>
            <a:ln w="12700" cap="flat" cmpd="sng">
              <a:solidFill>
                <a:schemeClr val="tx1"/>
              </a:solidFill>
              <a:prstDash val="dash"/>
              <a:headEnd type="none" w="med" len="med"/>
              <a:tailEnd type="none" w="med" len="med"/>
            </a:ln>
          </p:spPr>
        </p:cxnSp>
      </p:grpSp>
      <p:sp>
        <p:nvSpPr>
          <p:cNvPr id="18" name="文本框 17"/>
          <p:cNvSpPr txBox="1"/>
          <p:nvPr/>
        </p:nvSpPr>
        <p:spPr>
          <a:xfrm>
            <a:off x="7026123" y="3474462"/>
            <a:ext cx="1030605" cy="1106805"/>
          </a:xfrm>
          <a:prstGeom prst="rect">
            <a:avLst/>
          </a:prstGeom>
          <a:noFill/>
        </p:spPr>
        <p:txBody>
          <a:bodyPr wrap="square" rtlCol="0">
            <a:spAutoFit/>
          </a:bodyPr>
          <a:lstStyle/>
          <a:p>
            <a:r>
              <a:rPr lang="zh-CN" altLang="en-US" sz="6600" b="1">
                <a:solidFill>
                  <a:srgbClr val="FF0000"/>
                </a:solidFill>
                <a:latin typeface="楷体" panose="02010609060101010101" pitchFamily="49" charset="-122"/>
                <a:ea typeface="楷体" panose="02010609060101010101" pitchFamily="49" charset="-122"/>
              </a:rPr>
              <a:t>艺</a:t>
            </a:r>
            <a:endParaRPr lang="zh-CN" altLang="en-US" sz="6600" b="1">
              <a:solidFill>
                <a:srgbClr val="FF0000"/>
              </a:solidFill>
              <a:latin typeface="楷体" panose="02010609060101010101" pitchFamily="49" charset="-122"/>
              <a:ea typeface="楷体" panose="02010609060101010101" pitchFamily="49" charset="-122"/>
            </a:endParaRPr>
          </a:p>
        </p:txBody>
      </p:sp>
      <p:sp>
        <p:nvSpPr>
          <p:cNvPr id="2" name="TextBox 1"/>
          <p:cNvSpPr txBox="1"/>
          <p:nvPr/>
        </p:nvSpPr>
        <p:spPr>
          <a:xfrm>
            <a:off x="733872" y="1038075"/>
            <a:ext cx="8152543" cy="584775"/>
          </a:xfrm>
          <a:prstGeom prst="rect">
            <a:avLst/>
          </a:prstGeom>
          <a:noFill/>
        </p:spPr>
        <p:txBody>
          <a:bodyPr wrap="square" rtlCol="0">
            <a:spAutoFit/>
          </a:bodyPr>
          <a:lstStyle/>
          <a:p>
            <a:r>
              <a:rPr lang="en-US" altLang="zh-CN" sz="3200" dirty="0">
                <a:latin typeface="汉语拼音" panose="020B0604020202020204" pitchFamily="34" charset="0"/>
                <a:cs typeface="汉语拼音" panose="020B0604020202020204" pitchFamily="34" charset="0"/>
              </a:rPr>
              <a:t> </a:t>
            </a:r>
            <a:r>
              <a:rPr lang="en-US" altLang="zh-CN" sz="3200" dirty="0" err="1">
                <a:latin typeface="汉语拼音" panose="020B0604020202020204" pitchFamily="34" charset="0"/>
                <a:cs typeface="汉语拼音" panose="020B0604020202020204" pitchFamily="34" charset="0"/>
              </a:rPr>
              <a:t>xìng</a:t>
            </a:r>
            <a:r>
              <a:rPr lang="en-US" altLang="zh-CN" sz="3200" dirty="0">
                <a:latin typeface="汉语拼音" panose="020B0604020202020204" pitchFamily="34" charset="0"/>
                <a:cs typeface="汉语拼音" panose="020B0604020202020204" pitchFamily="34" charset="0"/>
              </a:rPr>
              <a:t>   </a:t>
            </a:r>
            <a:r>
              <a:rPr lang="en-US" altLang="zh-CN" sz="3200" dirty="0" err="1">
                <a:latin typeface="汉语拼音" panose="020B0604020202020204" pitchFamily="34" charset="0"/>
                <a:cs typeface="汉语拼音" panose="020B0604020202020204" pitchFamily="34" charset="0"/>
              </a:rPr>
              <a:t>juǎn</a:t>
            </a:r>
            <a:r>
              <a:rPr lang="en-US" altLang="zh-CN" sz="3200" dirty="0">
                <a:latin typeface="汉语拼音" panose="020B0604020202020204" pitchFamily="34" charset="0"/>
                <a:cs typeface="汉语拼音" panose="020B0604020202020204" pitchFamily="34" charset="0"/>
              </a:rPr>
              <a:t>  </a:t>
            </a:r>
            <a:r>
              <a:rPr lang="en-US" altLang="zh-CN" sz="3200" dirty="0" smtClean="0">
                <a:latin typeface="汉语拼音" panose="020B0604020202020204" pitchFamily="34" charset="0"/>
                <a:cs typeface="汉语拼音" panose="020B0604020202020204" pitchFamily="34" charset="0"/>
              </a:rPr>
              <a:t>  </a:t>
            </a:r>
            <a:r>
              <a:rPr lang="en-US" altLang="zh-CN" sz="3200" dirty="0" err="1" smtClean="0">
                <a:latin typeface="汉语拼音" panose="020B0604020202020204" pitchFamily="34" charset="0"/>
                <a:cs typeface="汉语拼音" panose="020B0604020202020204" pitchFamily="34" charset="0"/>
              </a:rPr>
              <a:t>huò</a:t>
            </a:r>
            <a:r>
              <a:rPr lang="en-US" altLang="zh-CN" sz="3200" dirty="0" smtClean="0">
                <a:latin typeface="汉语拼音" panose="020B0604020202020204" pitchFamily="34" charset="0"/>
                <a:cs typeface="汉语拼音" panose="020B0604020202020204" pitchFamily="34" charset="0"/>
              </a:rPr>
              <a:t>      </a:t>
            </a:r>
            <a:r>
              <a:rPr lang="en-US" altLang="zh-CN" sz="3200" dirty="0" err="1" smtClean="0">
                <a:latin typeface="汉语拼音" panose="020B0604020202020204" pitchFamily="34" charset="0"/>
                <a:cs typeface="汉语拼音" panose="020B0604020202020204" pitchFamily="34" charset="0"/>
              </a:rPr>
              <a:t>qǔ</a:t>
            </a:r>
            <a:r>
              <a:rPr lang="en-US" altLang="zh-CN" sz="3200" dirty="0" smtClean="0">
                <a:latin typeface="汉语拼音" panose="020B0604020202020204" pitchFamily="34" charset="0"/>
                <a:cs typeface="汉语拼音" panose="020B0604020202020204" pitchFamily="34" charset="0"/>
              </a:rPr>
              <a:t>      </a:t>
            </a:r>
            <a:r>
              <a:rPr lang="en-US" altLang="zh-CN" sz="3200" dirty="0" err="1" smtClean="0">
                <a:latin typeface="汉语拼音" panose="020B0604020202020204" pitchFamily="34" charset="0"/>
                <a:cs typeface="汉语拼音" panose="020B0604020202020204" pitchFamily="34" charset="0"/>
              </a:rPr>
              <a:t>jiā</a:t>
            </a:r>
            <a:r>
              <a:rPr lang="en-US" altLang="zh-CN" sz="3200" dirty="0" smtClean="0">
                <a:latin typeface="汉语拼音" panose="020B0604020202020204" pitchFamily="34" charset="0"/>
                <a:cs typeface="汉语拼音" panose="020B0604020202020204" pitchFamily="34" charset="0"/>
              </a:rPr>
              <a:t>      </a:t>
            </a:r>
            <a:r>
              <a:rPr lang="en-US" altLang="zh-CN" sz="3200" dirty="0" err="1" smtClean="0">
                <a:latin typeface="汉语拼音" panose="020B0604020202020204" pitchFamily="34" charset="0"/>
                <a:cs typeface="汉语拼音" panose="020B0604020202020204" pitchFamily="34" charset="0"/>
              </a:rPr>
              <a:t>kuā</a:t>
            </a:r>
            <a:endParaRPr lang="zh-CN" altLang="en-US" sz="3200" dirty="0">
              <a:latin typeface="汉语拼音" panose="020B0604020202020204" pitchFamily="34" charset="0"/>
              <a:cs typeface="汉语拼音" panose="020B0604020202020204" pitchFamily="34" charset="0"/>
            </a:endParaRPr>
          </a:p>
        </p:txBody>
      </p:sp>
      <p:sp>
        <p:nvSpPr>
          <p:cNvPr id="111" name="TextBox 110"/>
          <p:cNvSpPr txBox="1"/>
          <p:nvPr/>
        </p:nvSpPr>
        <p:spPr>
          <a:xfrm>
            <a:off x="755576" y="2923079"/>
            <a:ext cx="8152543" cy="584775"/>
          </a:xfrm>
          <a:prstGeom prst="rect">
            <a:avLst/>
          </a:prstGeom>
          <a:noFill/>
        </p:spPr>
        <p:txBody>
          <a:bodyPr wrap="square" rtlCol="0">
            <a:spAutoFit/>
          </a:bodyPr>
          <a:lstStyle/>
          <a:p>
            <a:r>
              <a:rPr lang="en-US" altLang="zh-CN" sz="3200" dirty="0">
                <a:latin typeface="汉语拼音" panose="020B0604020202020204" pitchFamily="34" charset="0"/>
                <a:cs typeface="汉语拼音" panose="020B0604020202020204" pitchFamily="34" charset="0"/>
              </a:rPr>
              <a:t> </a:t>
            </a:r>
            <a:r>
              <a:rPr lang="en-US" altLang="zh-CN" sz="3200" dirty="0" err="1">
                <a:latin typeface="汉语拼音" panose="020B0604020202020204" pitchFamily="34" charset="0"/>
                <a:cs typeface="汉语拼音" panose="020B0604020202020204" pitchFamily="34" charset="0"/>
              </a:rPr>
              <a:t>wù</a:t>
            </a:r>
            <a:r>
              <a:rPr lang="en-US" altLang="zh-CN" sz="3200" dirty="0">
                <a:latin typeface="汉语拼音" panose="020B0604020202020204" pitchFamily="34" charset="0"/>
                <a:cs typeface="汉语拼音" panose="020B0604020202020204" pitchFamily="34" charset="0"/>
              </a:rPr>
              <a:t>   </a:t>
            </a:r>
            <a:r>
              <a:rPr lang="en-US" altLang="zh-CN" sz="3200" dirty="0" err="1">
                <a:latin typeface="汉语拼音" panose="020B0604020202020204" pitchFamily="34" charset="0"/>
                <a:cs typeface="汉语拼音" panose="020B0604020202020204" pitchFamily="34" charset="0"/>
              </a:rPr>
              <a:t>chèn</a:t>
            </a:r>
            <a:r>
              <a:rPr lang="en-US" altLang="zh-CN" sz="3200" dirty="0">
                <a:latin typeface="汉语拼音" panose="020B0604020202020204" pitchFamily="34" charset="0"/>
                <a:cs typeface="汉语拼音" panose="020B0604020202020204" pitchFamily="34" charset="0"/>
              </a:rPr>
              <a:t>    </a:t>
            </a:r>
            <a:r>
              <a:rPr lang="en-US" altLang="zh-CN" sz="3200" dirty="0" err="1">
                <a:latin typeface="汉语拼音" panose="020B0604020202020204" pitchFamily="34" charset="0"/>
                <a:cs typeface="汉语拼音" panose="020B0604020202020204" pitchFamily="34" charset="0"/>
              </a:rPr>
              <a:t>shān</a:t>
            </a:r>
            <a:r>
              <a:rPr lang="en-US" altLang="zh-CN" sz="3200" dirty="0">
                <a:latin typeface="汉语拼音" panose="020B0604020202020204" pitchFamily="34" charset="0"/>
                <a:cs typeface="汉语拼音" panose="020B0604020202020204" pitchFamily="34" charset="0"/>
              </a:rPr>
              <a:t>      </a:t>
            </a:r>
            <a:r>
              <a:rPr lang="en-US" altLang="zh-CN" sz="3200" dirty="0" err="1">
                <a:latin typeface="汉语拼音" panose="020B0604020202020204" pitchFamily="34" charset="0"/>
                <a:cs typeface="汉语拼音" panose="020B0604020202020204" pitchFamily="34" charset="0"/>
              </a:rPr>
              <a:t>fù</a:t>
            </a:r>
            <a:r>
              <a:rPr lang="en-US" altLang="zh-CN" sz="3200" dirty="0">
                <a:latin typeface="汉语拼音" panose="020B0604020202020204" pitchFamily="34" charset="0"/>
                <a:cs typeface="汉语拼音" panose="020B0604020202020204" pitchFamily="34" charset="0"/>
              </a:rPr>
              <a:t>      </a:t>
            </a:r>
            <a:r>
              <a:rPr lang="en-US" altLang="zh-CN" sz="3200" dirty="0" err="1">
                <a:latin typeface="汉语拼音" panose="020B0604020202020204" pitchFamily="34" charset="0"/>
                <a:cs typeface="汉语拼音" panose="020B0604020202020204" pitchFamily="34" charset="0"/>
              </a:rPr>
              <a:t>zé</a:t>
            </a:r>
            <a:r>
              <a:rPr lang="en-US" altLang="zh-CN" sz="3200" dirty="0">
                <a:latin typeface="汉语拼音" panose="020B0604020202020204" pitchFamily="34" charset="0"/>
                <a:cs typeface="汉语拼音" panose="020B0604020202020204" pitchFamily="34" charset="0"/>
              </a:rPr>
              <a:t>    </a:t>
            </a:r>
            <a:r>
              <a:rPr lang="en-US" altLang="zh-CN" sz="3200" dirty="0" smtClean="0">
                <a:latin typeface="汉语拼音" panose="020B0604020202020204" pitchFamily="34" charset="0"/>
                <a:cs typeface="汉语拼音" panose="020B0604020202020204" pitchFamily="34" charset="0"/>
              </a:rPr>
              <a:t>   </a:t>
            </a:r>
            <a:r>
              <a:rPr lang="en-US" altLang="zh-CN" sz="3200" dirty="0" err="1">
                <a:latin typeface="汉语拼音" panose="020B0604020202020204" pitchFamily="34" charset="0"/>
                <a:cs typeface="汉语拼音" panose="020B0604020202020204" pitchFamily="34" charset="0"/>
              </a:rPr>
              <a:t>yì</a:t>
            </a:r>
            <a:endParaRPr lang="zh-CN" altLang="en-US" sz="3200" dirty="0">
              <a:latin typeface="汉语拼音" panose="020B0604020202020204" pitchFamily="34" charset="0"/>
              <a:cs typeface="汉语拼音"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2"/>
                                        </p:tgtEl>
                                        <p:attrNameLst>
                                          <p:attrName>style.visibility</p:attrName>
                                        </p:attrNameLst>
                                      </p:cBhvr>
                                      <p:to>
                                        <p:strVal val="hidden"/>
                                      </p:to>
                                    </p:set>
                                  </p:childTnLst>
                                </p:cTn>
                              </p:par>
                              <p:par>
                                <p:cTn id="13" presetID="1" presetClass="exit" presetSubtype="0" fill="hold" grpId="1" nodeType="withEffect">
                                  <p:stCondLst>
                                    <p:cond delay="0"/>
                                  </p:stCondLst>
                                  <p:childTnLst>
                                    <p:set>
                                      <p:cBhvr>
                                        <p:cTn id="14" dur="1" fill="hold">
                                          <p:stCondLst>
                                            <p:cond delay="0"/>
                                          </p:stCondLst>
                                        </p:cTn>
                                        <p:tgtEl>
                                          <p:spTgt spid="1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11" grpId="0"/>
      <p:bldP spid="111"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 name="图片 8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823746" y="2067694"/>
            <a:ext cx="2996726" cy="2505217"/>
          </a:xfrm>
          <a:prstGeom prst="rect">
            <a:avLst/>
          </a:prstGeom>
        </p:spPr>
      </p:pic>
      <p:cxnSp>
        <p:nvCxnSpPr>
          <p:cNvPr id="84" name="直线连接符 75"/>
          <p:cNvCxnSpPr/>
          <p:nvPr/>
        </p:nvCxnSpPr>
        <p:spPr>
          <a:xfrm>
            <a:off x="6203721" y="2995465"/>
            <a:ext cx="2192665" cy="0"/>
          </a:xfrm>
          <a:prstGeom prst="line">
            <a:avLst/>
          </a:prstGeom>
          <a:ln w="15875"/>
        </p:spPr>
        <p:style>
          <a:lnRef idx="1">
            <a:schemeClr val="accent1"/>
          </a:lnRef>
          <a:fillRef idx="0">
            <a:schemeClr val="accent1"/>
          </a:fillRef>
          <a:effectRef idx="0">
            <a:schemeClr val="accent1"/>
          </a:effectRef>
          <a:fontRef idx="minor">
            <a:schemeClr val="tx1"/>
          </a:fontRef>
        </p:style>
      </p:cxnSp>
      <p:pic>
        <p:nvPicPr>
          <p:cNvPr id="85" name="图片 8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67690" y="2128103"/>
            <a:ext cx="2206044" cy="1773932"/>
          </a:xfrm>
          <a:prstGeom prst="rect">
            <a:avLst/>
          </a:prstGeom>
        </p:spPr>
      </p:pic>
      <p:pic>
        <p:nvPicPr>
          <p:cNvPr id="86" name="图片 8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51520" y="2067694"/>
            <a:ext cx="3115462" cy="2505217"/>
          </a:xfrm>
          <a:prstGeom prst="rect">
            <a:avLst/>
          </a:prstGeom>
        </p:spPr>
      </p:pic>
      <p:sp>
        <p:nvSpPr>
          <p:cNvPr id="87" name="文本框 64"/>
          <p:cNvSpPr txBox="1"/>
          <p:nvPr/>
        </p:nvSpPr>
        <p:spPr>
          <a:xfrm>
            <a:off x="917923" y="2560151"/>
            <a:ext cx="1800200" cy="438581"/>
          </a:xfrm>
          <a:prstGeom prst="rect">
            <a:avLst/>
          </a:prstGeom>
          <a:noFill/>
          <a:ln w="9525">
            <a:noFill/>
          </a:ln>
        </p:spPr>
        <p:txBody>
          <a:bodyPr wrap="square" lIns="68580" tIns="34290" rIns="68580" bIns="34290">
            <a:spAutoFit/>
          </a:bodyPr>
          <a:lstStyle/>
          <a:p>
            <a:pPr eaLnBrk="1" hangingPunct="1"/>
            <a:r>
              <a:rPr lang="zh-CN" altLang="en-US" sz="2400" b="1" dirty="0">
                <a:solidFill>
                  <a:schemeClr val="accent2">
                    <a:lumMod val="75000"/>
                  </a:schemeClr>
                </a:solidFill>
                <a:latin typeface="楷体" panose="02010609060101010101" pitchFamily="49" charset="-122"/>
                <a:ea typeface="楷体" panose="02010609060101010101" pitchFamily="49" charset="-122"/>
              </a:rPr>
              <a:t>左右  结构</a:t>
            </a:r>
            <a:endParaRPr lang="zh-CN" altLang="en-US" sz="2400" b="1" dirty="0">
              <a:solidFill>
                <a:schemeClr val="accent2">
                  <a:lumMod val="75000"/>
                </a:schemeClr>
              </a:solidFill>
              <a:latin typeface="楷体" panose="02010609060101010101" pitchFamily="49" charset="-122"/>
              <a:ea typeface="楷体" panose="02010609060101010101" pitchFamily="49" charset="-122"/>
            </a:endParaRPr>
          </a:p>
        </p:txBody>
      </p:sp>
      <p:sp>
        <p:nvSpPr>
          <p:cNvPr id="94" name="文本框 64"/>
          <p:cNvSpPr txBox="1"/>
          <p:nvPr/>
        </p:nvSpPr>
        <p:spPr>
          <a:xfrm>
            <a:off x="3703633" y="2560151"/>
            <a:ext cx="1728192" cy="438581"/>
          </a:xfrm>
          <a:prstGeom prst="rect">
            <a:avLst/>
          </a:prstGeom>
          <a:noFill/>
          <a:ln w="9525">
            <a:noFill/>
          </a:ln>
        </p:spPr>
        <p:txBody>
          <a:bodyPr wrap="square" lIns="68580" tIns="34290" rIns="68580" bIns="34290">
            <a:spAutoFit/>
          </a:bodyPr>
          <a:lstStyle/>
          <a:p>
            <a:pPr eaLnBrk="1" hangingPunct="1"/>
            <a:r>
              <a:rPr lang="zh-CN" altLang="en-US" sz="2400" b="1" dirty="0">
                <a:solidFill>
                  <a:schemeClr val="accent2">
                    <a:lumMod val="75000"/>
                  </a:schemeClr>
                </a:solidFill>
                <a:latin typeface="楷体" panose="02010609060101010101" pitchFamily="49" charset="-122"/>
                <a:ea typeface="楷体" panose="02010609060101010101" pitchFamily="49" charset="-122"/>
              </a:rPr>
              <a:t>独体  结构</a:t>
            </a:r>
            <a:endParaRPr lang="zh-CN" altLang="en-US" sz="2400" b="1" dirty="0">
              <a:solidFill>
                <a:schemeClr val="accent2">
                  <a:lumMod val="75000"/>
                </a:schemeClr>
              </a:solidFill>
              <a:latin typeface="楷体" panose="02010609060101010101" pitchFamily="49" charset="-122"/>
              <a:ea typeface="楷体" panose="02010609060101010101" pitchFamily="49" charset="-122"/>
            </a:endParaRPr>
          </a:p>
        </p:txBody>
      </p:sp>
      <p:sp>
        <p:nvSpPr>
          <p:cNvPr id="96" name="文本框 64"/>
          <p:cNvSpPr txBox="1"/>
          <p:nvPr/>
        </p:nvSpPr>
        <p:spPr>
          <a:xfrm>
            <a:off x="6444208" y="2560151"/>
            <a:ext cx="1728192" cy="438581"/>
          </a:xfrm>
          <a:prstGeom prst="rect">
            <a:avLst/>
          </a:prstGeom>
          <a:noFill/>
          <a:ln w="9525">
            <a:noFill/>
          </a:ln>
        </p:spPr>
        <p:txBody>
          <a:bodyPr wrap="square" lIns="68580" tIns="34290" rIns="68580" bIns="34290">
            <a:spAutoFit/>
          </a:bodyPr>
          <a:lstStyle/>
          <a:p>
            <a:pPr eaLnBrk="1" hangingPunct="1"/>
            <a:r>
              <a:rPr lang="zh-CN" altLang="en-US" sz="2400" b="1" dirty="0">
                <a:solidFill>
                  <a:schemeClr val="accent2">
                    <a:lumMod val="75000"/>
                  </a:schemeClr>
                </a:solidFill>
                <a:latin typeface="楷体" panose="02010609060101010101" pitchFamily="49" charset="-122"/>
                <a:ea typeface="楷体" panose="02010609060101010101" pitchFamily="49" charset="-122"/>
              </a:rPr>
              <a:t>上下  结构</a:t>
            </a:r>
            <a:endParaRPr lang="zh-CN" altLang="en-US" sz="2400" b="1" dirty="0">
              <a:solidFill>
                <a:schemeClr val="accent2">
                  <a:lumMod val="75000"/>
                </a:schemeClr>
              </a:solidFill>
              <a:latin typeface="楷体" panose="02010609060101010101" pitchFamily="49" charset="-122"/>
              <a:ea typeface="楷体" panose="02010609060101010101" pitchFamily="49" charset="-122"/>
            </a:endParaRPr>
          </a:p>
        </p:txBody>
      </p:sp>
      <p:sp>
        <p:nvSpPr>
          <p:cNvPr id="101" name="TextBox 11"/>
          <p:cNvSpPr txBox="1">
            <a:spLocks noChangeArrowheads="1"/>
          </p:cNvSpPr>
          <p:nvPr/>
        </p:nvSpPr>
        <p:spPr bwMode="auto">
          <a:xfrm>
            <a:off x="3909317" y="195605"/>
            <a:ext cx="1936685" cy="575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defRPr/>
            </a:pPr>
            <a:r>
              <a:rPr lang="zh-CN" altLang="en-US" sz="3300" b="1" dirty="0">
                <a:latin typeface="楷体" panose="02010609060101010101" pitchFamily="49" charset="-122"/>
                <a:ea typeface="楷体" panose="02010609060101010101" pitchFamily="49" charset="-122"/>
              </a:rPr>
              <a:t>生字归类</a:t>
            </a:r>
            <a:endParaRPr lang="zh-CN" altLang="en-US" sz="3300" b="1" dirty="0">
              <a:latin typeface="楷体" panose="02010609060101010101" pitchFamily="49" charset="-122"/>
              <a:ea typeface="楷体" panose="02010609060101010101" pitchFamily="49" charset="-122"/>
            </a:endParaRPr>
          </a:p>
        </p:txBody>
      </p:sp>
      <p:grpSp>
        <p:nvGrpSpPr>
          <p:cNvPr id="102" name="组合 101"/>
          <p:cNvGrpSpPr/>
          <p:nvPr/>
        </p:nvGrpSpPr>
        <p:grpSpPr>
          <a:xfrm>
            <a:off x="3419872" y="267494"/>
            <a:ext cx="456833" cy="456366"/>
            <a:chOff x="631825" y="5181600"/>
            <a:chExt cx="1554163" cy="1552575"/>
          </a:xfrm>
        </p:grpSpPr>
        <p:sp>
          <p:nvSpPr>
            <p:cNvPr id="103" name="Oval 10"/>
            <p:cNvSpPr>
              <a:spLocks noChangeArrowheads="1"/>
            </p:cNvSpPr>
            <p:nvPr/>
          </p:nvSpPr>
          <p:spPr bwMode="auto">
            <a:xfrm>
              <a:off x="631825" y="5181600"/>
              <a:ext cx="1554163" cy="1552575"/>
            </a:xfrm>
            <a:prstGeom prst="ellipse">
              <a:avLst/>
            </a:prstGeom>
            <a:solidFill>
              <a:srgbClr val="FFC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04" name="Freeform 11"/>
            <p:cNvSpPr/>
            <p:nvPr/>
          </p:nvSpPr>
          <p:spPr bwMode="auto">
            <a:xfrm>
              <a:off x="1468438" y="5353050"/>
              <a:ext cx="34925" cy="87313"/>
            </a:xfrm>
            <a:custGeom>
              <a:avLst/>
              <a:gdLst>
                <a:gd name="T0" fmla="*/ 4 w 12"/>
                <a:gd name="T1" fmla="*/ 30 h 31"/>
                <a:gd name="T2" fmla="*/ 12 w 12"/>
                <a:gd name="T3" fmla="*/ 3 h 31"/>
                <a:gd name="T4" fmla="*/ 11 w 12"/>
                <a:gd name="T5" fmla="*/ 0 h 31"/>
                <a:gd name="T6" fmla="*/ 0 w 12"/>
                <a:gd name="T7" fmla="*/ 31 h 31"/>
                <a:gd name="T8" fmla="*/ 4 w 12"/>
                <a:gd name="T9" fmla="*/ 30 h 31"/>
              </a:gdLst>
              <a:ahLst/>
              <a:cxnLst>
                <a:cxn ang="0">
                  <a:pos x="T0" y="T1"/>
                </a:cxn>
                <a:cxn ang="0">
                  <a:pos x="T2" y="T3"/>
                </a:cxn>
                <a:cxn ang="0">
                  <a:pos x="T4" y="T5"/>
                </a:cxn>
                <a:cxn ang="0">
                  <a:pos x="T6" y="T7"/>
                </a:cxn>
                <a:cxn ang="0">
                  <a:pos x="T8" y="T9"/>
                </a:cxn>
              </a:cxnLst>
              <a:rect l="0" t="0" r="r" b="b"/>
              <a:pathLst>
                <a:path w="12" h="31">
                  <a:moveTo>
                    <a:pt x="4" y="30"/>
                  </a:moveTo>
                  <a:cubicBezTo>
                    <a:pt x="4" y="20"/>
                    <a:pt x="7" y="7"/>
                    <a:pt x="12" y="3"/>
                  </a:cubicBezTo>
                  <a:cubicBezTo>
                    <a:pt x="11" y="0"/>
                    <a:pt x="11" y="0"/>
                    <a:pt x="11" y="0"/>
                  </a:cubicBezTo>
                  <a:cubicBezTo>
                    <a:pt x="2" y="6"/>
                    <a:pt x="0" y="21"/>
                    <a:pt x="0" y="31"/>
                  </a:cubicBezTo>
                  <a:lnTo>
                    <a:pt x="4" y="30"/>
                  </a:lnTo>
                  <a:close/>
                </a:path>
              </a:pathLst>
            </a:custGeom>
            <a:solidFill>
              <a:srgbClr val="4F2E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05" name="Freeform 12"/>
            <p:cNvSpPr/>
            <p:nvPr/>
          </p:nvSpPr>
          <p:spPr bwMode="auto">
            <a:xfrm>
              <a:off x="1471613" y="5410200"/>
              <a:ext cx="204788" cy="358775"/>
            </a:xfrm>
            <a:custGeom>
              <a:avLst/>
              <a:gdLst>
                <a:gd name="T0" fmla="*/ 0 w 72"/>
                <a:gd name="T1" fmla="*/ 119 h 126"/>
                <a:gd name="T2" fmla="*/ 66 w 72"/>
                <a:gd name="T3" fmla="*/ 67 h 126"/>
                <a:gd name="T4" fmla="*/ 45 w 72"/>
                <a:gd name="T5" fmla="*/ 7 h 126"/>
                <a:gd name="T6" fmla="*/ 1 w 72"/>
                <a:gd name="T7" fmla="*/ 9 h 126"/>
                <a:gd name="T8" fmla="*/ 0 w 72"/>
                <a:gd name="T9" fmla="*/ 119 h 126"/>
              </a:gdLst>
              <a:ahLst/>
              <a:cxnLst>
                <a:cxn ang="0">
                  <a:pos x="T0" y="T1"/>
                </a:cxn>
                <a:cxn ang="0">
                  <a:pos x="T2" y="T3"/>
                </a:cxn>
                <a:cxn ang="0">
                  <a:pos x="T4" y="T5"/>
                </a:cxn>
                <a:cxn ang="0">
                  <a:pos x="T6" y="T7"/>
                </a:cxn>
                <a:cxn ang="0">
                  <a:pos x="T8" y="T9"/>
                </a:cxn>
              </a:cxnLst>
              <a:rect l="0" t="0" r="r" b="b"/>
              <a:pathLst>
                <a:path w="72" h="126">
                  <a:moveTo>
                    <a:pt x="0" y="119"/>
                  </a:moveTo>
                  <a:cubicBezTo>
                    <a:pt x="29" y="126"/>
                    <a:pt x="60" y="101"/>
                    <a:pt x="66" y="67"/>
                  </a:cubicBezTo>
                  <a:cubicBezTo>
                    <a:pt x="72" y="33"/>
                    <a:pt x="61" y="15"/>
                    <a:pt x="45" y="7"/>
                  </a:cubicBezTo>
                  <a:cubicBezTo>
                    <a:pt x="31" y="0"/>
                    <a:pt x="3" y="11"/>
                    <a:pt x="1" y="9"/>
                  </a:cubicBezTo>
                  <a:lnTo>
                    <a:pt x="0" y="119"/>
                  </a:lnTo>
                  <a:close/>
                </a:path>
              </a:pathLst>
            </a:custGeom>
            <a:solidFill>
              <a:srgbClr val="C90D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06" name="Freeform 13"/>
            <p:cNvSpPr/>
            <p:nvPr/>
          </p:nvSpPr>
          <p:spPr bwMode="auto">
            <a:xfrm>
              <a:off x="1274763" y="5410200"/>
              <a:ext cx="200025" cy="355600"/>
            </a:xfrm>
            <a:custGeom>
              <a:avLst/>
              <a:gdLst>
                <a:gd name="T0" fmla="*/ 70 w 70"/>
                <a:gd name="T1" fmla="*/ 9 h 125"/>
                <a:gd name="T2" fmla="*/ 26 w 70"/>
                <a:gd name="T3" fmla="*/ 8 h 125"/>
                <a:gd name="T4" fmla="*/ 8 w 70"/>
                <a:gd name="T5" fmla="*/ 69 h 125"/>
                <a:gd name="T6" fmla="*/ 69 w 70"/>
                <a:gd name="T7" fmla="*/ 119 h 125"/>
                <a:gd name="T8" fmla="*/ 70 w 70"/>
                <a:gd name="T9" fmla="*/ 9 h 125"/>
              </a:gdLst>
              <a:ahLst/>
              <a:cxnLst>
                <a:cxn ang="0">
                  <a:pos x="T0" y="T1"/>
                </a:cxn>
                <a:cxn ang="0">
                  <a:pos x="T2" y="T3"/>
                </a:cxn>
                <a:cxn ang="0">
                  <a:pos x="T4" y="T5"/>
                </a:cxn>
                <a:cxn ang="0">
                  <a:pos x="T6" y="T7"/>
                </a:cxn>
                <a:cxn ang="0">
                  <a:pos x="T8" y="T9"/>
                </a:cxn>
              </a:cxnLst>
              <a:rect l="0" t="0" r="r" b="b"/>
              <a:pathLst>
                <a:path w="70" h="125">
                  <a:moveTo>
                    <a:pt x="70" y="9"/>
                  </a:moveTo>
                  <a:cubicBezTo>
                    <a:pt x="68" y="11"/>
                    <a:pt x="40" y="0"/>
                    <a:pt x="26" y="8"/>
                  </a:cubicBezTo>
                  <a:cubicBezTo>
                    <a:pt x="11" y="17"/>
                    <a:pt x="0" y="35"/>
                    <a:pt x="8" y="69"/>
                  </a:cubicBezTo>
                  <a:cubicBezTo>
                    <a:pt x="16" y="103"/>
                    <a:pt x="38" y="125"/>
                    <a:pt x="69" y="119"/>
                  </a:cubicBezTo>
                  <a:lnTo>
                    <a:pt x="70" y="9"/>
                  </a:lnTo>
                  <a:close/>
                </a:path>
              </a:pathLst>
            </a:custGeom>
            <a:solidFill>
              <a:srgbClr val="DB19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07" name="Freeform 14"/>
            <p:cNvSpPr/>
            <p:nvPr/>
          </p:nvSpPr>
          <p:spPr bwMode="auto">
            <a:xfrm>
              <a:off x="1374775" y="5313363"/>
              <a:ext cx="125413" cy="53975"/>
            </a:xfrm>
            <a:custGeom>
              <a:avLst/>
              <a:gdLst>
                <a:gd name="T0" fmla="*/ 44 w 44"/>
                <a:gd name="T1" fmla="*/ 19 h 19"/>
                <a:gd name="T2" fmla="*/ 27 w 44"/>
                <a:gd name="T3" fmla="*/ 4 h 19"/>
                <a:gd name="T4" fmla="*/ 0 w 44"/>
                <a:gd name="T5" fmla="*/ 1 h 19"/>
                <a:gd name="T6" fmla="*/ 0 w 44"/>
                <a:gd name="T7" fmla="*/ 2 h 19"/>
                <a:gd name="T8" fmla="*/ 44 w 44"/>
                <a:gd name="T9" fmla="*/ 19 h 19"/>
              </a:gdLst>
              <a:ahLst/>
              <a:cxnLst>
                <a:cxn ang="0">
                  <a:pos x="T0" y="T1"/>
                </a:cxn>
                <a:cxn ang="0">
                  <a:pos x="T2" y="T3"/>
                </a:cxn>
                <a:cxn ang="0">
                  <a:pos x="T4" y="T5"/>
                </a:cxn>
                <a:cxn ang="0">
                  <a:pos x="T6" y="T7"/>
                </a:cxn>
                <a:cxn ang="0">
                  <a:pos x="T8" y="T9"/>
                </a:cxn>
              </a:cxnLst>
              <a:rect l="0" t="0" r="r" b="b"/>
              <a:pathLst>
                <a:path w="44" h="19">
                  <a:moveTo>
                    <a:pt x="44" y="19"/>
                  </a:moveTo>
                  <a:cubicBezTo>
                    <a:pt x="44" y="19"/>
                    <a:pt x="40" y="9"/>
                    <a:pt x="27" y="4"/>
                  </a:cubicBezTo>
                  <a:cubicBezTo>
                    <a:pt x="15" y="0"/>
                    <a:pt x="0" y="1"/>
                    <a:pt x="0" y="1"/>
                  </a:cubicBezTo>
                  <a:cubicBezTo>
                    <a:pt x="0" y="1"/>
                    <a:pt x="0" y="2"/>
                    <a:pt x="0" y="2"/>
                  </a:cubicBezTo>
                  <a:cubicBezTo>
                    <a:pt x="12" y="10"/>
                    <a:pt x="28" y="14"/>
                    <a:pt x="44" y="19"/>
                  </a:cubicBezTo>
                  <a:close/>
                </a:path>
              </a:pathLst>
            </a:custGeom>
            <a:solidFill>
              <a:srgbClr val="12873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08" name="Freeform 15"/>
            <p:cNvSpPr/>
            <p:nvPr/>
          </p:nvSpPr>
          <p:spPr bwMode="auto">
            <a:xfrm>
              <a:off x="1374775" y="5318125"/>
              <a:ext cx="125413" cy="103188"/>
            </a:xfrm>
            <a:custGeom>
              <a:avLst/>
              <a:gdLst>
                <a:gd name="T0" fmla="*/ 0 w 44"/>
                <a:gd name="T1" fmla="*/ 0 h 36"/>
                <a:gd name="T2" fmla="*/ 6 w 44"/>
                <a:gd name="T3" fmla="*/ 12 h 36"/>
                <a:gd name="T4" fmla="*/ 44 w 44"/>
                <a:gd name="T5" fmla="*/ 17 h 36"/>
                <a:gd name="T6" fmla="*/ 0 w 44"/>
                <a:gd name="T7" fmla="*/ 0 h 36"/>
              </a:gdLst>
              <a:ahLst/>
              <a:cxnLst>
                <a:cxn ang="0">
                  <a:pos x="T0" y="T1"/>
                </a:cxn>
                <a:cxn ang="0">
                  <a:pos x="T2" y="T3"/>
                </a:cxn>
                <a:cxn ang="0">
                  <a:pos x="T4" y="T5"/>
                </a:cxn>
                <a:cxn ang="0">
                  <a:pos x="T6" y="T7"/>
                </a:cxn>
              </a:cxnLst>
              <a:rect l="0" t="0" r="r" b="b"/>
              <a:pathLst>
                <a:path w="44" h="36">
                  <a:moveTo>
                    <a:pt x="0" y="0"/>
                  </a:moveTo>
                  <a:cubicBezTo>
                    <a:pt x="0" y="2"/>
                    <a:pt x="2" y="7"/>
                    <a:pt x="6" y="12"/>
                  </a:cubicBezTo>
                  <a:cubicBezTo>
                    <a:pt x="30" y="36"/>
                    <a:pt x="43" y="18"/>
                    <a:pt x="44" y="17"/>
                  </a:cubicBezTo>
                  <a:cubicBezTo>
                    <a:pt x="28" y="12"/>
                    <a:pt x="12" y="8"/>
                    <a:pt x="0" y="0"/>
                  </a:cubicBezTo>
                  <a:close/>
                </a:path>
              </a:pathLst>
            </a:custGeom>
            <a:solidFill>
              <a:srgbClr val="0E77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09" name="Rectangle 16"/>
            <p:cNvSpPr>
              <a:spLocks noChangeArrowheads="1"/>
            </p:cNvSpPr>
            <p:nvPr/>
          </p:nvSpPr>
          <p:spPr bwMode="auto">
            <a:xfrm>
              <a:off x="908050" y="6238875"/>
              <a:ext cx="904875" cy="227013"/>
            </a:xfrm>
            <a:prstGeom prst="rect">
              <a:avLst/>
            </a:prstGeom>
            <a:solidFill>
              <a:srgbClr val="FF1D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10" name="Rectangle 17"/>
            <p:cNvSpPr>
              <a:spLocks noChangeArrowheads="1"/>
            </p:cNvSpPr>
            <p:nvPr/>
          </p:nvSpPr>
          <p:spPr bwMode="auto">
            <a:xfrm>
              <a:off x="1681163" y="6238875"/>
              <a:ext cx="17463" cy="227013"/>
            </a:xfrm>
            <a:prstGeom prst="rect">
              <a:avLst/>
            </a:prstGeom>
            <a:solidFill>
              <a:srgbClr val="BE1E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11" name="Rectangle 18"/>
            <p:cNvSpPr>
              <a:spLocks noChangeArrowheads="1"/>
            </p:cNvSpPr>
            <p:nvPr/>
          </p:nvSpPr>
          <p:spPr bwMode="auto">
            <a:xfrm>
              <a:off x="1651000" y="6238875"/>
              <a:ext cx="17463" cy="227013"/>
            </a:xfrm>
            <a:prstGeom prst="rect">
              <a:avLst/>
            </a:prstGeom>
            <a:solidFill>
              <a:srgbClr val="BE1E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12" name="Rectangle 19"/>
            <p:cNvSpPr>
              <a:spLocks noChangeArrowheads="1"/>
            </p:cNvSpPr>
            <p:nvPr/>
          </p:nvSpPr>
          <p:spPr bwMode="auto">
            <a:xfrm>
              <a:off x="1612900" y="6238875"/>
              <a:ext cx="17463" cy="227013"/>
            </a:xfrm>
            <a:prstGeom prst="rect">
              <a:avLst/>
            </a:prstGeom>
            <a:solidFill>
              <a:srgbClr val="BE1E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13" name="Rectangle 20"/>
            <p:cNvSpPr>
              <a:spLocks noChangeArrowheads="1"/>
            </p:cNvSpPr>
            <p:nvPr/>
          </p:nvSpPr>
          <p:spPr bwMode="auto">
            <a:xfrm>
              <a:off x="1030288" y="5924550"/>
              <a:ext cx="474663" cy="171450"/>
            </a:xfrm>
            <a:prstGeom prst="rect">
              <a:avLst/>
            </a:prstGeom>
            <a:solidFill>
              <a:srgbClr val="F9EEE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14" name="Rectangle 21"/>
            <p:cNvSpPr>
              <a:spLocks noChangeArrowheads="1"/>
            </p:cNvSpPr>
            <p:nvPr/>
          </p:nvSpPr>
          <p:spPr bwMode="auto">
            <a:xfrm>
              <a:off x="1030288" y="5924550"/>
              <a:ext cx="474663"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15" name="Rectangle 22"/>
            <p:cNvSpPr>
              <a:spLocks noChangeArrowheads="1"/>
            </p:cNvSpPr>
            <p:nvPr/>
          </p:nvSpPr>
          <p:spPr bwMode="auto">
            <a:xfrm>
              <a:off x="1030288" y="6002338"/>
              <a:ext cx="474663" cy="4763"/>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16" name="Rectangle 23"/>
            <p:cNvSpPr>
              <a:spLocks noChangeArrowheads="1"/>
            </p:cNvSpPr>
            <p:nvPr/>
          </p:nvSpPr>
          <p:spPr bwMode="auto">
            <a:xfrm>
              <a:off x="1030288" y="6002338"/>
              <a:ext cx="474663" cy="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17" name="Rectangle 24"/>
            <p:cNvSpPr>
              <a:spLocks noChangeArrowheads="1"/>
            </p:cNvSpPr>
            <p:nvPr/>
          </p:nvSpPr>
          <p:spPr bwMode="auto">
            <a:xfrm>
              <a:off x="1030288" y="6049963"/>
              <a:ext cx="474663" cy="6350"/>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18" name="Rectangle 25"/>
            <p:cNvSpPr>
              <a:spLocks noChangeArrowheads="1"/>
            </p:cNvSpPr>
            <p:nvPr/>
          </p:nvSpPr>
          <p:spPr bwMode="auto">
            <a:xfrm>
              <a:off x="1030288" y="6049963"/>
              <a:ext cx="474663" cy="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19" name="Rectangle 26"/>
            <p:cNvSpPr>
              <a:spLocks noChangeArrowheads="1"/>
            </p:cNvSpPr>
            <p:nvPr/>
          </p:nvSpPr>
          <p:spPr bwMode="auto">
            <a:xfrm>
              <a:off x="1030288" y="6034088"/>
              <a:ext cx="474663" cy="1588"/>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20" name="Rectangle 27"/>
            <p:cNvSpPr>
              <a:spLocks noChangeArrowheads="1"/>
            </p:cNvSpPr>
            <p:nvPr/>
          </p:nvSpPr>
          <p:spPr bwMode="auto">
            <a:xfrm>
              <a:off x="1030288" y="6034088"/>
              <a:ext cx="474663"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21" name="Rectangle 28"/>
            <p:cNvSpPr>
              <a:spLocks noChangeArrowheads="1"/>
            </p:cNvSpPr>
            <p:nvPr/>
          </p:nvSpPr>
          <p:spPr bwMode="auto">
            <a:xfrm>
              <a:off x="1030288" y="5984875"/>
              <a:ext cx="474663" cy="3175"/>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22" name="Rectangle 29"/>
            <p:cNvSpPr>
              <a:spLocks noChangeArrowheads="1"/>
            </p:cNvSpPr>
            <p:nvPr/>
          </p:nvSpPr>
          <p:spPr bwMode="auto">
            <a:xfrm>
              <a:off x="1030288" y="5984875"/>
              <a:ext cx="474663"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23" name="Rectangle 30"/>
            <p:cNvSpPr>
              <a:spLocks noChangeArrowheads="1"/>
            </p:cNvSpPr>
            <p:nvPr/>
          </p:nvSpPr>
          <p:spPr bwMode="auto">
            <a:xfrm>
              <a:off x="1030288" y="5937250"/>
              <a:ext cx="474663" cy="1588"/>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24" name="Rectangle 31"/>
            <p:cNvSpPr>
              <a:spLocks noChangeArrowheads="1"/>
            </p:cNvSpPr>
            <p:nvPr/>
          </p:nvSpPr>
          <p:spPr bwMode="auto">
            <a:xfrm>
              <a:off x="1030288" y="5937250"/>
              <a:ext cx="474663"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25" name="Rectangle 32"/>
            <p:cNvSpPr>
              <a:spLocks noChangeArrowheads="1"/>
            </p:cNvSpPr>
            <p:nvPr/>
          </p:nvSpPr>
          <p:spPr bwMode="auto">
            <a:xfrm>
              <a:off x="1030288" y="6084888"/>
              <a:ext cx="474663" cy="3175"/>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26" name="Rectangle 33"/>
            <p:cNvSpPr>
              <a:spLocks noChangeArrowheads="1"/>
            </p:cNvSpPr>
            <p:nvPr/>
          </p:nvSpPr>
          <p:spPr bwMode="auto">
            <a:xfrm>
              <a:off x="1030288" y="6084888"/>
              <a:ext cx="474663"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27" name="Rectangle 34"/>
            <p:cNvSpPr>
              <a:spLocks noChangeArrowheads="1"/>
            </p:cNvSpPr>
            <p:nvPr/>
          </p:nvSpPr>
          <p:spPr bwMode="auto">
            <a:xfrm>
              <a:off x="1030288" y="5951538"/>
              <a:ext cx="474663" cy="1588"/>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28" name="Rectangle 35"/>
            <p:cNvSpPr>
              <a:spLocks noChangeArrowheads="1"/>
            </p:cNvSpPr>
            <p:nvPr/>
          </p:nvSpPr>
          <p:spPr bwMode="auto">
            <a:xfrm>
              <a:off x="1030288" y="5951538"/>
              <a:ext cx="474663"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29" name="Rectangle 36"/>
            <p:cNvSpPr>
              <a:spLocks noChangeArrowheads="1"/>
            </p:cNvSpPr>
            <p:nvPr/>
          </p:nvSpPr>
          <p:spPr bwMode="auto">
            <a:xfrm>
              <a:off x="879475" y="6118225"/>
              <a:ext cx="1058863" cy="120650"/>
            </a:xfrm>
            <a:prstGeom prst="rect">
              <a:avLst/>
            </a:prstGeom>
            <a:solidFill>
              <a:srgbClr val="14B6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30" name="Rectangle 37"/>
            <p:cNvSpPr>
              <a:spLocks noChangeArrowheads="1"/>
            </p:cNvSpPr>
            <p:nvPr/>
          </p:nvSpPr>
          <p:spPr bwMode="auto">
            <a:xfrm>
              <a:off x="1835150" y="6118225"/>
              <a:ext cx="28575" cy="120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31" name="Rectangle 38"/>
            <p:cNvSpPr>
              <a:spLocks noChangeArrowheads="1"/>
            </p:cNvSpPr>
            <p:nvPr/>
          </p:nvSpPr>
          <p:spPr bwMode="auto">
            <a:xfrm>
              <a:off x="1101725" y="5751513"/>
              <a:ext cx="588963" cy="150813"/>
            </a:xfrm>
            <a:prstGeom prst="rect">
              <a:avLst/>
            </a:prstGeom>
            <a:solidFill>
              <a:srgbClr val="2B537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32" name="Rectangle 39"/>
            <p:cNvSpPr>
              <a:spLocks noChangeArrowheads="1"/>
            </p:cNvSpPr>
            <p:nvPr/>
          </p:nvSpPr>
          <p:spPr bwMode="auto">
            <a:xfrm>
              <a:off x="1633538" y="5751513"/>
              <a:ext cx="14288" cy="150813"/>
            </a:xfrm>
            <a:prstGeom prst="rect">
              <a:avLst/>
            </a:prstGeom>
            <a:solidFill>
              <a:srgbClr val="14B6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33" name="Freeform 40"/>
            <p:cNvSpPr/>
            <p:nvPr/>
          </p:nvSpPr>
          <p:spPr bwMode="auto">
            <a:xfrm>
              <a:off x="1012825" y="5902325"/>
              <a:ext cx="530225" cy="215900"/>
            </a:xfrm>
            <a:custGeom>
              <a:avLst/>
              <a:gdLst>
                <a:gd name="T0" fmla="*/ 186 w 186"/>
                <a:gd name="T1" fmla="*/ 38 h 76"/>
                <a:gd name="T2" fmla="*/ 183 w 186"/>
                <a:gd name="T3" fmla="*/ 0 h 76"/>
                <a:gd name="T4" fmla="*/ 183 w 186"/>
                <a:gd name="T5" fmla="*/ 0 h 76"/>
                <a:gd name="T6" fmla="*/ 182 w 186"/>
                <a:gd name="T7" fmla="*/ 0 h 76"/>
                <a:gd name="T8" fmla="*/ 182 w 186"/>
                <a:gd name="T9" fmla="*/ 0 h 76"/>
                <a:gd name="T10" fmla="*/ 182 w 186"/>
                <a:gd name="T11" fmla="*/ 0 h 76"/>
                <a:gd name="T12" fmla="*/ 0 w 186"/>
                <a:gd name="T13" fmla="*/ 0 h 76"/>
                <a:gd name="T14" fmla="*/ 0 w 186"/>
                <a:gd name="T15" fmla="*/ 8 h 76"/>
                <a:gd name="T16" fmla="*/ 173 w 186"/>
                <a:gd name="T17" fmla="*/ 8 h 76"/>
                <a:gd name="T18" fmla="*/ 173 w 186"/>
                <a:gd name="T19" fmla="*/ 68 h 76"/>
                <a:gd name="T20" fmla="*/ 0 w 186"/>
                <a:gd name="T21" fmla="*/ 68 h 76"/>
                <a:gd name="T22" fmla="*/ 0 w 186"/>
                <a:gd name="T23" fmla="*/ 76 h 76"/>
                <a:gd name="T24" fmla="*/ 183 w 186"/>
                <a:gd name="T25" fmla="*/ 76 h 76"/>
                <a:gd name="T26" fmla="*/ 183 w 186"/>
                <a:gd name="T27" fmla="*/ 76 h 76"/>
                <a:gd name="T28" fmla="*/ 186 w 186"/>
                <a:gd name="T29"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6" h="76">
                  <a:moveTo>
                    <a:pt x="186" y="38"/>
                  </a:moveTo>
                  <a:cubicBezTo>
                    <a:pt x="186" y="19"/>
                    <a:pt x="184" y="3"/>
                    <a:pt x="183" y="0"/>
                  </a:cubicBezTo>
                  <a:cubicBezTo>
                    <a:pt x="183" y="0"/>
                    <a:pt x="183" y="0"/>
                    <a:pt x="183" y="0"/>
                  </a:cubicBezTo>
                  <a:cubicBezTo>
                    <a:pt x="182" y="0"/>
                    <a:pt x="182" y="0"/>
                    <a:pt x="182" y="0"/>
                  </a:cubicBezTo>
                  <a:cubicBezTo>
                    <a:pt x="182" y="0"/>
                    <a:pt x="182" y="0"/>
                    <a:pt x="182" y="0"/>
                  </a:cubicBezTo>
                  <a:cubicBezTo>
                    <a:pt x="182" y="0"/>
                    <a:pt x="182" y="0"/>
                    <a:pt x="182" y="0"/>
                  </a:cubicBezTo>
                  <a:cubicBezTo>
                    <a:pt x="0" y="0"/>
                    <a:pt x="0" y="0"/>
                    <a:pt x="0" y="0"/>
                  </a:cubicBezTo>
                  <a:cubicBezTo>
                    <a:pt x="0" y="8"/>
                    <a:pt x="0" y="8"/>
                    <a:pt x="0" y="8"/>
                  </a:cubicBezTo>
                  <a:cubicBezTo>
                    <a:pt x="173" y="8"/>
                    <a:pt x="173" y="8"/>
                    <a:pt x="173" y="8"/>
                  </a:cubicBezTo>
                  <a:cubicBezTo>
                    <a:pt x="173" y="68"/>
                    <a:pt x="173" y="68"/>
                    <a:pt x="173" y="68"/>
                  </a:cubicBezTo>
                  <a:cubicBezTo>
                    <a:pt x="0" y="68"/>
                    <a:pt x="0" y="68"/>
                    <a:pt x="0" y="68"/>
                  </a:cubicBezTo>
                  <a:cubicBezTo>
                    <a:pt x="0" y="76"/>
                    <a:pt x="0" y="76"/>
                    <a:pt x="0" y="76"/>
                  </a:cubicBezTo>
                  <a:cubicBezTo>
                    <a:pt x="183" y="76"/>
                    <a:pt x="183" y="76"/>
                    <a:pt x="183" y="76"/>
                  </a:cubicBezTo>
                  <a:cubicBezTo>
                    <a:pt x="183" y="76"/>
                    <a:pt x="183" y="76"/>
                    <a:pt x="183" y="76"/>
                  </a:cubicBezTo>
                  <a:cubicBezTo>
                    <a:pt x="184" y="73"/>
                    <a:pt x="186" y="57"/>
                    <a:pt x="186" y="38"/>
                  </a:cubicBezTo>
                  <a:close/>
                </a:path>
              </a:pathLst>
            </a:custGeom>
            <a:solidFill>
              <a:srgbClr val="5D9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34" name="Freeform 41"/>
            <p:cNvSpPr/>
            <p:nvPr/>
          </p:nvSpPr>
          <p:spPr bwMode="auto">
            <a:xfrm>
              <a:off x="1425575" y="6034088"/>
              <a:ext cx="42863" cy="122238"/>
            </a:xfrm>
            <a:custGeom>
              <a:avLst/>
              <a:gdLst>
                <a:gd name="T0" fmla="*/ 0 w 27"/>
                <a:gd name="T1" fmla="*/ 0 h 77"/>
                <a:gd name="T2" fmla="*/ 0 w 27"/>
                <a:gd name="T3" fmla="*/ 77 h 77"/>
                <a:gd name="T4" fmla="*/ 13 w 27"/>
                <a:gd name="T5" fmla="*/ 64 h 77"/>
                <a:gd name="T6" fmla="*/ 27 w 27"/>
                <a:gd name="T7" fmla="*/ 77 h 77"/>
                <a:gd name="T8" fmla="*/ 27 w 27"/>
                <a:gd name="T9" fmla="*/ 0 h 77"/>
                <a:gd name="T10" fmla="*/ 0 w 27"/>
                <a:gd name="T11" fmla="*/ 0 h 77"/>
              </a:gdLst>
              <a:ahLst/>
              <a:cxnLst>
                <a:cxn ang="0">
                  <a:pos x="T0" y="T1"/>
                </a:cxn>
                <a:cxn ang="0">
                  <a:pos x="T2" y="T3"/>
                </a:cxn>
                <a:cxn ang="0">
                  <a:pos x="T4" y="T5"/>
                </a:cxn>
                <a:cxn ang="0">
                  <a:pos x="T6" y="T7"/>
                </a:cxn>
                <a:cxn ang="0">
                  <a:pos x="T8" y="T9"/>
                </a:cxn>
                <a:cxn ang="0">
                  <a:pos x="T10" y="T11"/>
                </a:cxn>
              </a:cxnLst>
              <a:rect l="0" t="0" r="r" b="b"/>
              <a:pathLst>
                <a:path w="27" h="77">
                  <a:moveTo>
                    <a:pt x="0" y="0"/>
                  </a:moveTo>
                  <a:lnTo>
                    <a:pt x="0" y="77"/>
                  </a:lnTo>
                  <a:lnTo>
                    <a:pt x="13" y="64"/>
                  </a:lnTo>
                  <a:lnTo>
                    <a:pt x="27" y="77"/>
                  </a:lnTo>
                  <a:lnTo>
                    <a:pt x="27" y="0"/>
                  </a:lnTo>
                  <a:lnTo>
                    <a:pt x="0" y="0"/>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grpSp>
      <p:cxnSp>
        <p:nvCxnSpPr>
          <p:cNvPr id="135" name="直线连接符 5"/>
          <p:cNvCxnSpPr/>
          <p:nvPr/>
        </p:nvCxnSpPr>
        <p:spPr>
          <a:xfrm>
            <a:off x="669474" y="2995465"/>
            <a:ext cx="2192665" cy="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36" name="直线连接符 73"/>
          <p:cNvCxnSpPr/>
          <p:nvPr/>
        </p:nvCxnSpPr>
        <p:spPr>
          <a:xfrm flipV="1">
            <a:off x="3625621" y="2992199"/>
            <a:ext cx="1806204" cy="3266"/>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107504" y="627534"/>
            <a:ext cx="701675" cy="645160"/>
          </a:xfrm>
          <a:prstGeom prst="rect">
            <a:avLst/>
          </a:prstGeom>
          <a:noFill/>
        </p:spPr>
        <p:txBody>
          <a:bodyPr wrap="square" rtlCol="0">
            <a:spAutoFit/>
          </a:bodyPr>
          <a:lstStyle/>
          <a:p>
            <a:r>
              <a:rPr lang="zh-CN" altLang="en-US" sz="3600" b="1" dirty="0">
                <a:solidFill>
                  <a:schemeClr val="tx1"/>
                </a:solidFill>
                <a:latin typeface="楷体" panose="02010609060101010101" pitchFamily="49" charset="-122"/>
                <a:ea typeface="楷体" panose="02010609060101010101" pitchFamily="49" charset="-122"/>
              </a:rPr>
              <a:t>性</a:t>
            </a:r>
            <a:endParaRPr lang="zh-CN" altLang="en-US" sz="3600" b="1" dirty="0">
              <a:solidFill>
                <a:schemeClr val="tx1"/>
              </a:solidFill>
              <a:latin typeface="楷体" panose="02010609060101010101" pitchFamily="49" charset="-122"/>
              <a:ea typeface="楷体" panose="02010609060101010101" pitchFamily="49" charset="-122"/>
            </a:endParaRPr>
          </a:p>
        </p:txBody>
      </p:sp>
      <p:sp>
        <p:nvSpPr>
          <p:cNvPr id="2" name="文本框 1"/>
          <p:cNvSpPr txBox="1"/>
          <p:nvPr/>
        </p:nvSpPr>
        <p:spPr>
          <a:xfrm>
            <a:off x="611560" y="630446"/>
            <a:ext cx="701675" cy="645160"/>
          </a:xfrm>
          <a:prstGeom prst="rect">
            <a:avLst/>
          </a:prstGeom>
          <a:noFill/>
        </p:spPr>
        <p:txBody>
          <a:bodyPr wrap="square" rtlCol="0">
            <a:spAutoFit/>
          </a:bodyPr>
          <a:lstStyle/>
          <a:p>
            <a:r>
              <a:rPr lang="zh-CN" altLang="en-US" sz="3600" b="1" dirty="0">
                <a:solidFill>
                  <a:schemeClr val="tx1"/>
                </a:solidFill>
                <a:latin typeface="楷体" panose="02010609060101010101" pitchFamily="49" charset="-122"/>
                <a:ea typeface="楷体" panose="02010609060101010101" pitchFamily="49" charset="-122"/>
              </a:rPr>
              <a:t>卷</a:t>
            </a:r>
            <a:endParaRPr lang="zh-CN" altLang="en-US" sz="3600" b="1" dirty="0">
              <a:solidFill>
                <a:schemeClr val="tx1"/>
              </a:solidFill>
              <a:latin typeface="楷体" panose="02010609060101010101" pitchFamily="49" charset="-122"/>
              <a:ea typeface="楷体" panose="02010609060101010101" pitchFamily="49" charset="-122"/>
            </a:endParaRPr>
          </a:p>
        </p:txBody>
      </p:sp>
      <p:sp>
        <p:nvSpPr>
          <p:cNvPr id="4" name="文本框 3"/>
          <p:cNvSpPr txBox="1"/>
          <p:nvPr/>
        </p:nvSpPr>
        <p:spPr>
          <a:xfrm>
            <a:off x="1115616" y="630446"/>
            <a:ext cx="701675" cy="645160"/>
          </a:xfrm>
          <a:prstGeom prst="rect">
            <a:avLst/>
          </a:prstGeom>
          <a:noFill/>
        </p:spPr>
        <p:txBody>
          <a:bodyPr wrap="square" rtlCol="0">
            <a:spAutoFit/>
          </a:bodyPr>
          <a:lstStyle/>
          <a:p>
            <a:r>
              <a:rPr lang="zh-CN" altLang="en-US" sz="3600" b="1" dirty="0">
                <a:solidFill>
                  <a:schemeClr val="tx1"/>
                </a:solidFill>
                <a:latin typeface="楷体" panose="02010609060101010101" pitchFamily="49" charset="-122"/>
                <a:ea typeface="楷体" panose="02010609060101010101" pitchFamily="49" charset="-122"/>
              </a:rPr>
              <a:t>货</a:t>
            </a:r>
            <a:endParaRPr lang="zh-CN" altLang="en-US" sz="3600" b="1" dirty="0">
              <a:solidFill>
                <a:schemeClr val="tx1"/>
              </a:solidFill>
              <a:latin typeface="楷体" panose="02010609060101010101" pitchFamily="49" charset="-122"/>
              <a:ea typeface="楷体" panose="02010609060101010101" pitchFamily="49" charset="-122"/>
            </a:endParaRPr>
          </a:p>
        </p:txBody>
      </p:sp>
      <p:sp>
        <p:nvSpPr>
          <p:cNvPr id="5" name="文本框 4"/>
          <p:cNvSpPr txBox="1"/>
          <p:nvPr/>
        </p:nvSpPr>
        <p:spPr>
          <a:xfrm>
            <a:off x="1691680" y="627534"/>
            <a:ext cx="701675" cy="645160"/>
          </a:xfrm>
          <a:prstGeom prst="rect">
            <a:avLst/>
          </a:prstGeom>
          <a:noFill/>
        </p:spPr>
        <p:txBody>
          <a:bodyPr wrap="square" rtlCol="0">
            <a:spAutoFit/>
          </a:bodyPr>
          <a:lstStyle/>
          <a:p>
            <a:r>
              <a:rPr lang="zh-CN" altLang="en-US" sz="3600" b="1" dirty="0">
                <a:solidFill>
                  <a:schemeClr val="tx1"/>
                </a:solidFill>
                <a:latin typeface="楷体" panose="02010609060101010101" pitchFamily="49" charset="-122"/>
                <a:ea typeface="楷体" panose="02010609060101010101" pitchFamily="49" charset="-122"/>
              </a:rPr>
              <a:t>取</a:t>
            </a:r>
            <a:endParaRPr lang="zh-CN" altLang="en-US" sz="3600" b="1" dirty="0">
              <a:solidFill>
                <a:schemeClr val="tx1"/>
              </a:solidFill>
              <a:latin typeface="楷体" panose="02010609060101010101" pitchFamily="49" charset="-122"/>
              <a:ea typeface="楷体" panose="02010609060101010101" pitchFamily="49" charset="-122"/>
            </a:endParaRPr>
          </a:p>
        </p:txBody>
      </p:sp>
      <p:sp>
        <p:nvSpPr>
          <p:cNvPr id="6" name="文本框 5"/>
          <p:cNvSpPr txBox="1"/>
          <p:nvPr/>
        </p:nvSpPr>
        <p:spPr>
          <a:xfrm>
            <a:off x="2267744" y="630446"/>
            <a:ext cx="701675" cy="645160"/>
          </a:xfrm>
          <a:prstGeom prst="rect">
            <a:avLst/>
          </a:prstGeom>
          <a:noFill/>
        </p:spPr>
        <p:txBody>
          <a:bodyPr wrap="square" rtlCol="0">
            <a:spAutoFit/>
          </a:bodyPr>
          <a:lstStyle/>
          <a:p>
            <a:r>
              <a:rPr lang="zh-CN" altLang="en-US" sz="3600" b="1" dirty="0">
                <a:solidFill>
                  <a:schemeClr val="tx1"/>
                </a:solidFill>
                <a:latin typeface="楷体" panose="02010609060101010101" pitchFamily="49" charset="-122"/>
                <a:ea typeface="楷体" panose="02010609060101010101" pitchFamily="49" charset="-122"/>
              </a:rPr>
              <a:t>夹</a:t>
            </a:r>
            <a:endParaRPr lang="zh-CN" altLang="en-US" sz="3600" b="1" dirty="0">
              <a:solidFill>
                <a:schemeClr val="tx1"/>
              </a:solidFill>
              <a:latin typeface="楷体" panose="02010609060101010101" pitchFamily="49" charset="-122"/>
              <a:ea typeface="楷体" panose="02010609060101010101" pitchFamily="49" charset="-122"/>
            </a:endParaRPr>
          </a:p>
        </p:txBody>
      </p:sp>
      <p:sp>
        <p:nvSpPr>
          <p:cNvPr id="7" name="文本框 6"/>
          <p:cNvSpPr txBox="1"/>
          <p:nvPr/>
        </p:nvSpPr>
        <p:spPr>
          <a:xfrm>
            <a:off x="2862213" y="627534"/>
            <a:ext cx="701675" cy="645160"/>
          </a:xfrm>
          <a:prstGeom prst="rect">
            <a:avLst/>
          </a:prstGeom>
          <a:noFill/>
        </p:spPr>
        <p:txBody>
          <a:bodyPr wrap="square" rtlCol="0">
            <a:spAutoFit/>
          </a:bodyPr>
          <a:lstStyle/>
          <a:p>
            <a:r>
              <a:rPr lang="zh-CN" altLang="en-US" sz="3600" b="1" dirty="0">
                <a:solidFill>
                  <a:schemeClr val="tx1"/>
                </a:solidFill>
                <a:latin typeface="楷体" panose="02010609060101010101" pitchFamily="49" charset="-122"/>
                <a:ea typeface="楷体" panose="02010609060101010101" pitchFamily="49" charset="-122"/>
              </a:rPr>
              <a:t>夸</a:t>
            </a:r>
            <a:endParaRPr lang="zh-CN" altLang="en-US" sz="3600" b="1" dirty="0">
              <a:solidFill>
                <a:schemeClr val="tx1"/>
              </a:solidFill>
              <a:latin typeface="楷体" panose="02010609060101010101" pitchFamily="49" charset="-122"/>
              <a:ea typeface="楷体" panose="02010609060101010101" pitchFamily="49" charset="-122"/>
            </a:endParaRPr>
          </a:p>
        </p:txBody>
      </p:sp>
      <p:sp>
        <p:nvSpPr>
          <p:cNvPr id="8" name="文本框 7"/>
          <p:cNvSpPr txBox="1"/>
          <p:nvPr/>
        </p:nvSpPr>
        <p:spPr>
          <a:xfrm>
            <a:off x="107504" y="1272694"/>
            <a:ext cx="701675" cy="645160"/>
          </a:xfrm>
          <a:prstGeom prst="rect">
            <a:avLst/>
          </a:prstGeom>
          <a:noFill/>
        </p:spPr>
        <p:txBody>
          <a:bodyPr wrap="square" rtlCol="0">
            <a:spAutoFit/>
          </a:bodyPr>
          <a:lstStyle/>
          <a:p>
            <a:r>
              <a:rPr lang="zh-CN" altLang="en-US" sz="3600" b="1" dirty="0">
                <a:solidFill>
                  <a:schemeClr val="tx1"/>
                </a:solidFill>
                <a:latin typeface="楷体" panose="02010609060101010101" pitchFamily="49" charset="-122"/>
                <a:ea typeface="楷体" panose="02010609060101010101" pitchFamily="49" charset="-122"/>
              </a:rPr>
              <a:t>务</a:t>
            </a:r>
            <a:endParaRPr lang="zh-CN" altLang="en-US" sz="3600" b="1" dirty="0">
              <a:solidFill>
                <a:schemeClr val="tx1"/>
              </a:solidFill>
              <a:latin typeface="楷体" panose="02010609060101010101" pitchFamily="49" charset="-122"/>
              <a:ea typeface="楷体" panose="02010609060101010101" pitchFamily="49" charset="-122"/>
            </a:endParaRPr>
          </a:p>
        </p:txBody>
      </p:sp>
      <p:sp>
        <p:nvSpPr>
          <p:cNvPr id="9" name="文本框 8"/>
          <p:cNvSpPr txBox="1"/>
          <p:nvPr/>
        </p:nvSpPr>
        <p:spPr>
          <a:xfrm>
            <a:off x="629965" y="1275606"/>
            <a:ext cx="701675" cy="645160"/>
          </a:xfrm>
          <a:prstGeom prst="rect">
            <a:avLst/>
          </a:prstGeom>
          <a:noFill/>
        </p:spPr>
        <p:txBody>
          <a:bodyPr wrap="square" rtlCol="0">
            <a:spAutoFit/>
          </a:bodyPr>
          <a:lstStyle/>
          <a:p>
            <a:r>
              <a:rPr lang="zh-CN" altLang="en-US" sz="3600" b="1" dirty="0">
                <a:solidFill>
                  <a:schemeClr val="tx1"/>
                </a:solidFill>
                <a:latin typeface="楷体" panose="02010609060101010101" pitchFamily="49" charset="-122"/>
                <a:ea typeface="楷体" panose="02010609060101010101" pitchFamily="49" charset="-122"/>
              </a:rPr>
              <a:t>衬</a:t>
            </a:r>
            <a:endParaRPr lang="zh-CN" altLang="en-US" sz="3600" b="1" dirty="0">
              <a:solidFill>
                <a:schemeClr val="tx1"/>
              </a:solidFill>
              <a:latin typeface="楷体" panose="02010609060101010101" pitchFamily="49" charset="-122"/>
              <a:ea typeface="楷体" panose="02010609060101010101" pitchFamily="49" charset="-122"/>
            </a:endParaRPr>
          </a:p>
        </p:txBody>
      </p:sp>
      <p:sp>
        <p:nvSpPr>
          <p:cNvPr id="10" name="文本框 9"/>
          <p:cNvSpPr txBox="1"/>
          <p:nvPr/>
        </p:nvSpPr>
        <p:spPr>
          <a:xfrm>
            <a:off x="1115616" y="1275606"/>
            <a:ext cx="701675" cy="645160"/>
          </a:xfrm>
          <a:prstGeom prst="rect">
            <a:avLst/>
          </a:prstGeom>
          <a:noFill/>
        </p:spPr>
        <p:txBody>
          <a:bodyPr wrap="square" rtlCol="0">
            <a:spAutoFit/>
          </a:bodyPr>
          <a:lstStyle/>
          <a:p>
            <a:r>
              <a:rPr lang="zh-CN" altLang="en-US" sz="3600" b="1" dirty="0">
                <a:solidFill>
                  <a:schemeClr val="tx1"/>
                </a:solidFill>
                <a:latin typeface="楷体" panose="02010609060101010101" pitchFamily="49" charset="-122"/>
                <a:ea typeface="楷体" panose="02010609060101010101" pitchFamily="49" charset="-122"/>
              </a:rPr>
              <a:t>衫</a:t>
            </a:r>
            <a:endParaRPr lang="zh-CN" altLang="en-US" sz="3600" b="1" dirty="0">
              <a:solidFill>
                <a:schemeClr val="tx1"/>
              </a:solidFill>
              <a:latin typeface="楷体" panose="02010609060101010101" pitchFamily="49" charset="-122"/>
              <a:ea typeface="楷体" panose="02010609060101010101" pitchFamily="49" charset="-122"/>
            </a:endParaRPr>
          </a:p>
        </p:txBody>
      </p:sp>
      <p:sp>
        <p:nvSpPr>
          <p:cNvPr id="11" name="文本框 10"/>
          <p:cNvSpPr txBox="1"/>
          <p:nvPr/>
        </p:nvSpPr>
        <p:spPr>
          <a:xfrm>
            <a:off x="1638077" y="1275606"/>
            <a:ext cx="701675" cy="645160"/>
          </a:xfrm>
          <a:prstGeom prst="rect">
            <a:avLst/>
          </a:prstGeom>
          <a:noFill/>
        </p:spPr>
        <p:txBody>
          <a:bodyPr wrap="square" rtlCol="0">
            <a:spAutoFit/>
          </a:bodyPr>
          <a:lstStyle/>
          <a:p>
            <a:r>
              <a:rPr lang="zh-CN" altLang="en-US" sz="3600" b="1" dirty="0">
                <a:solidFill>
                  <a:schemeClr val="tx1"/>
                </a:solidFill>
                <a:latin typeface="楷体" panose="02010609060101010101" pitchFamily="49" charset="-122"/>
                <a:ea typeface="楷体" panose="02010609060101010101" pitchFamily="49" charset="-122"/>
              </a:rPr>
              <a:t>负</a:t>
            </a:r>
            <a:endParaRPr lang="zh-CN" altLang="en-US" sz="3600" b="1" dirty="0">
              <a:solidFill>
                <a:schemeClr val="tx1"/>
              </a:solidFill>
              <a:latin typeface="楷体" panose="02010609060101010101" pitchFamily="49" charset="-122"/>
              <a:ea typeface="楷体" panose="02010609060101010101" pitchFamily="49" charset="-122"/>
            </a:endParaRPr>
          </a:p>
        </p:txBody>
      </p:sp>
      <p:sp>
        <p:nvSpPr>
          <p:cNvPr id="12" name="文本框 11"/>
          <p:cNvSpPr txBox="1"/>
          <p:nvPr/>
        </p:nvSpPr>
        <p:spPr>
          <a:xfrm>
            <a:off x="2195736" y="1275606"/>
            <a:ext cx="701675" cy="645160"/>
          </a:xfrm>
          <a:prstGeom prst="rect">
            <a:avLst/>
          </a:prstGeom>
          <a:noFill/>
        </p:spPr>
        <p:txBody>
          <a:bodyPr wrap="square" rtlCol="0">
            <a:spAutoFit/>
          </a:bodyPr>
          <a:lstStyle/>
          <a:p>
            <a:r>
              <a:rPr lang="zh-CN" altLang="en-US" sz="3600" b="1" dirty="0">
                <a:solidFill>
                  <a:schemeClr val="tx1"/>
                </a:solidFill>
                <a:latin typeface="楷体" panose="02010609060101010101" pitchFamily="49" charset="-122"/>
                <a:ea typeface="楷体" panose="02010609060101010101" pitchFamily="49" charset="-122"/>
              </a:rPr>
              <a:t>责</a:t>
            </a:r>
            <a:endParaRPr lang="zh-CN" altLang="en-US" sz="3600" b="1" dirty="0">
              <a:solidFill>
                <a:schemeClr val="tx1"/>
              </a:solidFill>
              <a:latin typeface="楷体" panose="02010609060101010101" pitchFamily="49" charset="-122"/>
              <a:ea typeface="楷体" panose="02010609060101010101" pitchFamily="49" charset="-122"/>
            </a:endParaRPr>
          </a:p>
        </p:txBody>
      </p:sp>
      <p:sp>
        <p:nvSpPr>
          <p:cNvPr id="13" name="文本框 12"/>
          <p:cNvSpPr txBox="1"/>
          <p:nvPr/>
        </p:nvSpPr>
        <p:spPr>
          <a:xfrm>
            <a:off x="2771800" y="1278518"/>
            <a:ext cx="701675" cy="645160"/>
          </a:xfrm>
          <a:prstGeom prst="rect">
            <a:avLst/>
          </a:prstGeom>
          <a:noFill/>
        </p:spPr>
        <p:txBody>
          <a:bodyPr wrap="square" rtlCol="0">
            <a:spAutoFit/>
          </a:bodyPr>
          <a:lstStyle/>
          <a:p>
            <a:r>
              <a:rPr lang="zh-CN" altLang="en-US" sz="3600" b="1" dirty="0">
                <a:solidFill>
                  <a:schemeClr val="tx1"/>
                </a:solidFill>
                <a:latin typeface="楷体" panose="02010609060101010101" pitchFamily="49" charset="-122"/>
                <a:ea typeface="楷体" panose="02010609060101010101" pitchFamily="49" charset="-122"/>
              </a:rPr>
              <a:t>艺</a:t>
            </a:r>
            <a:endParaRPr lang="zh-CN" altLang="en-US" sz="3600" b="1" dirty="0">
              <a:solidFill>
                <a:schemeClr val="tx1"/>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3.61111E-6 -9.53409E-7 L 0.01667 0.51126 " pathEditMode="relative" rAng="0" ptsTypes="AA">
                                      <p:cBhvr>
                                        <p:cTn id="6" dur="2000" fill="hold"/>
                                        <p:tgtEl>
                                          <p:spTgt spid="3"/>
                                        </p:tgtEl>
                                        <p:attrNameLst>
                                          <p:attrName>ppt_x</p:attrName>
                                          <p:attrName>ppt_y</p:attrName>
                                        </p:attrNameLst>
                                      </p:cBhvr>
                                      <p:rCtr x="833" y="25548"/>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1.66667E-6 1.9531E-6 L 0.59948 0.51064 " pathEditMode="relative" rAng="0" ptsTypes="AA">
                                      <p:cBhvr>
                                        <p:cTn id="10" dur="2000" fill="hold"/>
                                        <p:tgtEl>
                                          <p:spTgt spid="2"/>
                                        </p:tgtEl>
                                        <p:attrNameLst>
                                          <p:attrName>ppt_x</p:attrName>
                                          <p:attrName>ppt_y</p:attrName>
                                        </p:attrNameLst>
                                      </p:cBhvr>
                                      <p:rCtr x="29965" y="25517"/>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3.33333E-6 1.9531E-6 L 0.61527 0.51064 " pathEditMode="relative" rAng="0" ptsTypes="AA">
                                      <p:cBhvr>
                                        <p:cTn id="14" dur="2000" fill="hold"/>
                                        <p:tgtEl>
                                          <p:spTgt spid="4"/>
                                        </p:tgtEl>
                                        <p:attrNameLst>
                                          <p:attrName>ppt_x</p:attrName>
                                          <p:attrName>ppt_y</p:attrName>
                                        </p:attrNameLst>
                                      </p:cBhvr>
                                      <p:rCtr x="30764" y="25517"/>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2.5E-6 -9.53409E-7 L -0.08577 0.51126 " pathEditMode="relative" rAng="0" ptsTypes="AA">
                                      <p:cBhvr>
                                        <p:cTn id="18" dur="2000" fill="hold"/>
                                        <p:tgtEl>
                                          <p:spTgt spid="5"/>
                                        </p:tgtEl>
                                        <p:attrNameLst>
                                          <p:attrName>ppt_x</p:attrName>
                                          <p:attrName>ppt_y</p:attrName>
                                        </p:attrNameLst>
                                      </p:cBhvr>
                                      <p:rCtr x="-4288" y="25548"/>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0" nodeType="clickEffect">
                                  <p:stCondLst>
                                    <p:cond delay="0"/>
                                  </p:stCondLst>
                                  <p:childTnLst>
                                    <p:animMotion origin="layout" path="M 1.66667E-6 1.9531E-6 L 0.20573 0.46868 " pathEditMode="relative" rAng="0" ptsTypes="AA">
                                      <p:cBhvr>
                                        <p:cTn id="22" dur="2000" fill="hold"/>
                                        <p:tgtEl>
                                          <p:spTgt spid="6"/>
                                        </p:tgtEl>
                                        <p:attrNameLst>
                                          <p:attrName>ppt_x</p:attrName>
                                          <p:attrName>ppt_y</p:attrName>
                                        </p:attrNameLst>
                                      </p:cBhvr>
                                      <p:rCtr x="10278" y="23419"/>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1.11111E-6 -9.53409E-7 L 0.48715 0.51126 " pathEditMode="relative" rAng="0" ptsTypes="AA">
                                      <p:cBhvr>
                                        <p:cTn id="26" dur="2000" fill="hold"/>
                                        <p:tgtEl>
                                          <p:spTgt spid="7"/>
                                        </p:tgtEl>
                                        <p:attrNameLst>
                                          <p:attrName>ppt_x</p:attrName>
                                          <p:attrName>ppt_y</p:attrName>
                                        </p:attrNameLst>
                                      </p:cBhvr>
                                      <p:rCtr x="24358" y="25548"/>
                                    </p:animMotion>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0" nodeType="clickEffect">
                                  <p:stCondLst>
                                    <p:cond delay="0"/>
                                  </p:stCondLst>
                                  <p:childTnLst>
                                    <p:animMotion origin="layout" path="M -3.61111E-6 5.21444E-7 L 0.85938 0.38568 " pathEditMode="relative" rAng="0" ptsTypes="AA">
                                      <p:cBhvr>
                                        <p:cTn id="30" dur="2000" fill="hold"/>
                                        <p:tgtEl>
                                          <p:spTgt spid="8"/>
                                        </p:tgtEl>
                                        <p:attrNameLst>
                                          <p:attrName>ppt_x</p:attrName>
                                          <p:attrName>ppt_y</p:attrName>
                                        </p:attrNameLst>
                                      </p:cBhvr>
                                      <p:rCtr x="42969" y="19284"/>
                                    </p:animMotion>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0" nodeType="clickEffect">
                                  <p:stCondLst>
                                    <p:cond delay="0"/>
                                  </p:stCondLst>
                                  <p:childTnLst>
                                    <p:animMotion origin="layout" path="M -1.66667E-6 3.42795E-6 L 0.10139 0.38506 " pathEditMode="relative" rAng="0" ptsTypes="AA">
                                      <p:cBhvr>
                                        <p:cTn id="34" dur="2000" fill="hold"/>
                                        <p:tgtEl>
                                          <p:spTgt spid="9"/>
                                        </p:tgtEl>
                                        <p:attrNameLst>
                                          <p:attrName>ppt_x</p:attrName>
                                          <p:attrName>ppt_y</p:attrName>
                                        </p:attrNameLst>
                                      </p:cBhvr>
                                      <p:rCtr x="5069" y="19253"/>
                                    </p:animMotion>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grpId="0" nodeType="clickEffect">
                                  <p:stCondLst>
                                    <p:cond delay="0"/>
                                  </p:stCondLst>
                                  <p:childTnLst>
                                    <p:animMotion origin="layout" path="M 3.33333E-6 3.42795E-6 L 0.12691 0.37118 " pathEditMode="relative" rAng="0" ptsTypes="AA">
                                      <p:cBhvr>
                                        <p:cTn id="38" dur="2000" fill="hold"/>
                                        <p:tgtEl>
                                          <p:spTgt spid="10"/>
                                        </p:tgtEl>
                                        <p:attrNameLst>
                                          <p:attrName>ppt_x</p:attrName>
                                          <p:attrName>ppt_y</p:attrName>
                                        </p:attrNameLst>
                                      </p:cBhvr>
                                      <p:rCtr x="6337" y="18544"/>
                                    </p:animMotion>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grpId="0" nodeType="clickEffect">
                                  <p:stCondLst>
                                    <p:cond delay="0"/>
                                  </p:stCondLst>
                                  <p:childTnLst>
                                    <p:animMotion origin="layout" path="M -4.72222E-6 3.42795E-6 L 0.49514 0.49707 " pathEditMode="relative" rAng="0" ptsTypes="AA">
                                      <p:cBhvr>
                                        <p:cTn id="42" dur="2000" fill="hold"/>
                                        <p:tgtEl>
                                          <p:spTgt spid="11"/>
                                        </p:tgtEl>
                                        <p:attrNameLst>
                                          <p:attrName>ppt_x</p:attrName>
                                          <p:attrName>ppt_y</p:attrName>
                                        </p:attrNameLst>
                                      </p:cBhvr>
                                      <p:rCtr x="24757" y="24838"/>
                                    </p:animMotion>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grpId="0" nodeType="clickEffect">
                                  <p:stCondLst>
                                    <p:cond delay="0"/>
                                  </p:stCondLst>
                                  <p:childTnLst>
                                    <p:animMotion origin="layout" path="M -2.22222E-6 3.42795E-6 L 0.49722 0.49707 " pathEditMode="relative" rAng="0" ptsTypes="AA">
                                      <p:cBhvr>
                                        <p:cTn id="46" dur="2000" fill="hold"/>
                                        <p:tgtEl>
                                          <p:spTgt spid="12"/>
                                        </p:tgtEl>
                                        <p:attrNameLst>
                                          <p:attrName>ppt_x</p:attrName>
                                          <p:attrName>ppt_y</p:attrName>
                                        </p:attrNameLst>
                                      </p:cBhvr>
                                      <p:rCtr x="24861" y="24838"/>
                                    </p:animMotion>
                                  </p:childTnLst>
                                </p:cTn>
                              </p:par>
                            </p:childTnLst>
                          </p:cTn>
                        </p:par>
                      </p:childTnLst>
                    </p:cTn>
                  </p:par>
                  <p:par>
                    <p:cTn id="47" fill="hold">
                      <p:stCondLst>
                        <p:cond delay="indefinite"/>
                      </p:stCondLst>
                      <p:childTnLst>
                        <p:par>
                          <p:cTn id="48" fill="hold">
                            <p:stCondLst>
                              <p:cond delay="0"/>
                            </p:stCondLst>
                            <p:childTnLst>
                              <p:par>
                                <p:cTn id="49" presetID="42" presetClass="path" presetSubtype="0" accel="50000" decel="50000" fill="hold" grpId="0" nodeType="clickEffect">
                                  <p:stCondLst>
                                    <p:cond delay="0"/>
                                  </p:stCondLst>
                                  <p:childTnLst>
                                    <p:animMotion origin="layout" path="M -3.05556E-6 4.88121E-6 L 0.50504 0.49676 " pathEditMode="relative" rAng="0" ptsTypes="AA">
                                      <p:cBhvr>
                                        <p:cTn id="50" dur="2000" fill="hold"/>
                                        <p:tgtEl>
                                          <p:spTgt spid="13"/>
                                        </p:tgtEl>
                                        <p:attrNameLst>
                                          <p:attrName>ppt_x</p:attrName>
                                          <p:attrName>ppt_y</p:attrName>
                                        </p:attrNameLst>
                                      </p:cBhvr>
                                      <p:rCtr x="25243" y="2483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4" grpId="0"/>
      <p:bldP spid="5" grpId="0"/>
      <p:bldP spid="6" grpId="0"/>
      <p:bldP spid="7" grpId="0"/>
      <p:bldP spid="8" grpId="0"/>
      <p:bldP spid="9" grpId="0"/>
      <p:bldP spid="10" grpId="0"/>
      <p:bldP spid="11" grpId="0"/>
      <p:bldP spid="12"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TextBox 11"/>
          <p:cNvSpPr txBox="1">
            <a:spLocks noChangeArrowheads="1"/>
          </p:cNvSpPr>
          <p:nvPr/>
        </p:nvSpPr>
        <p:spPr bwMode="auto">
          <a:xfrm>
            <a:off x="3909317" y="555645"/>
            <a:ext cx="1936685" cy="575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defRPr/>
            </a:pPr>
            <a:r>
              <a:rPr lang="zh-CN" altLang="en-US" sz="3300" b="1" dirty="0" smtClean="0">
                <a:latin typeface="楷体" panose="02010609060101010101" pitchFamily="49" charset="-122"/>
                <a:ea typeface="楷体" panose="02010609060101010101" pitchFamily="49" charset="-122"/>
              </a:rPr>
              <a:t>识字方法</a:t>
            </a:r>
            <a:endParaRPr lang="zh-CN" altLang="en-US" sz="3300" b="1" dirty="0">
              <a:latin typeface="楷体" panose="02010609060101010101" pitchFamily="49" charset="-122"/>
              <a:ea typeface="楷体" panose="02010609060101010101" pitchFamily="49" charset="-122"/>
            </a:endParaRPr>
          </a:p>
        </p:txBody>
      </p:sp>
      <p:grpSp>
        <p:nvGrpSpPr>
          <p:cNvPr id="102" name="组合 101"/>
          <p:cNvGrpSpPr/>
          <p:nvPr/>
        </p:nvGrpSpPr>
        <p:grpSpPr>
          <a:xfrm>
            <a:off x="3419872" y="627534"/>
            <a:ext cx="456833" cy="456366"/>
            <a:chOff x="631825" y="5181600"/>
            <a:chExt cx="1554163" cy="1552575"/>
          </a:xfrm>
        </p:grpSpPr>
        <p:sp>
          <p:nvSpPr>
            <p:cNvPr id="103" name="Oval 10"/>
            <p:cNvSpPr>
              <a:spLocks noChangeArrowheads="1"/>
            </p:cNvSpPr>
            <p:nvPr/>
          </p:nvSpPr>
          <p:spPr bwMode="auto">
            <a:xfrm>
              <a:off x="631825" y="5181600"/>
              <a:ext cx="1554163" cy="1552575"/>
            </a:xfrm>
            <a:prstGeom prst="ellipse">
              <a:avLst/>
            </a:prstGeom>
            <a:solidFill>
              <a:srgbClr val="FFC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04" name="Freeform 11"/>
            <p:cNvSpPr/>
            <p:nvPr/>
          </p:nvSpPr>
          <p:spPr bwMode="auto">
            <a:xfrm>
              <a:off x="1468438" y="5353050"/>
              <a:ext cx="34925" cy="87313"/>
            </a:xfrm>
            <a:custGeom>
              <a:avLst/>
              <a:gdLst>
                <a:gd name="T0" fmla="*/ 4 w 12"/>
                <a:gd name="T1" fmla="*/ 30 h 31"/>
                <a:gd name="T2" fmla="*/ 12 w 12"/>
                <a:gd name="T3" fmla="*/ 3 h 31"/>
                <a:gd name="T4" fmla="*/ 11 w 12"/>
                <a:gd name="T5" fmla="*/ 0 h 31"/>
                <a:gd name="T6" fmla="*/ 0 w 12"/>
                <a:gd name="T7" fmla="*/ 31 h 31"/>
                <a:gd name="T8" fmla="*/ 4 w 12"/>
                <a:gd name="T9" fmla="*/ 30 h 31"/>
              </a:gdLst>
              <a:ahLst/>
              <a:cxnLst>
                <a:cxn ang="0">
                  <a:pos x="T0" y="T1"/>
                </a:cxn>
                <a:cxn ang="0">
                  <a:pos x="T2" y="T3"/>
                </a:cxn>
                <a:cxn ang="0">
                  <a:pos x="T4" y="T5"/>
                </a:cxn>
                <a:cxn ang="0">
                  <a:pos x="T6" y="T7"/>
                </a:cxn>
                <a:cxn ang="0">
                  <a:pos x="T8" y="T9"/>
                </a:cxn>
              </a:cxnLst>
              <a:rect l="0" t="0" r="r" b="b"/>
              <a:pathLst>
                <a:path w="12" h="31">
                  <a:moveTo>
                    <a:pt x="4" y="30"/>
                  </a:moveTo>
                  <a:cubicBezTo>
                    <a:pt x="4" y="20"/>
                    <a:pt x="7" y="7"/>
                    <a:pt x="12" y="3"/>
                  </a:cubicBezTo>
                  <a:cubicBezTo>
                    <a:pt x="11" y="0"/>
                    <a:pt x="11" y="0"/>
                    <a:pt x="11" y="0"/>
                  </a:cubicBezTo>
                  <a:cubicBezTo>
                    <a:pt x="2" y="6"/>
                    <a:pt x="0" y="21"/>
                    <a:pt x="0" y="31"/>
                  </a:cubicBezTo>
                  <a:lnTo>
                    <a:pt x="4" y="30"/>
                  </a:lnTo>
                  <a:close/>
                </a:path>
              </a:pathLst>
            </a:custGeom>
            <a:solidFill>
              <a:srgbClr val="4F2E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05" name="Freeform 12"/>
            <p:cNvSpPr/>
            <p:nvPr/>
          </p:nvSpPr>
          <p:spPr bwMode="auto">
            <a:xfrm>
              <a:off x="1471613" y="5410200"/>
              <a:ext cx="204788" cy="358775"/>
            </a:xfrm>
            <a:custGeom>
              <a:avLst/>
              <a:gdLst>
                <a:gd name="T0" fmla="*/ 0 w 72"/>
                <a:gd name="T1" fmla="*/ 119 h 126"/>
                <a:gd name="T2" fmla="*/ 66 w 72"/>
                <a:gd name="T3" fmla="*/ 67 h 126"/>
                <a:gd name="T4" fmla="*/ 45 w 72"/>
                <a:gd name="T5" fmla="*/ 7 h 126"/>
                <a:gd name="T6" fmla="*/ 1 w 72"/>
                <a:gd name="T7" fmla="*/ 9 h 126"/>
                <a:gd name="T8" fmla="*/ 0 w 72"/>
                <a:gd name="T9" fmla="*/ 119 h 126"/>
              </a:gdLst>
              <a:ahLst/>
              <a:cxnLst>
                <a:cxn ang="0">
                  <a:pos x="T0" y="T1"/>
                </a:cxn>
                <a:cxn ang="0">
                  <a:pos x="T2" y="T3"/>
                </a:cxn>
                <a:cxn ang="0">
                  <a:pos x="T4" y="T5"/>
                </a:cxn>
                <a:cxn ang="0">
                  <a:pos x="T6" y="T7"/>
                </a:cxn>
                <a:cxn ang="0">
                  <a:pos x="T8" y="T9"/>
                </a:cxn>
              </a:cxnLst>
              <a:rect l="0" t="0" r="r" b="b"/>
              <a:pathLst>
                <a:path w="72" h="126">
                  <a:moveTo>
                    <a:pt x="0" y="119"/>
                  </a:moveTo>
                  <a:cubicBezTo>
                    <a:pt x="29" y="126"/>
                    <a:pt x="60" y="101"/>
                    <a:pt x="66" y="67"/>
                  </a:cubicBezTo>
                  <a:cubicBezTo>
                    <a:pt x="72" y="33"/>
                    <a:pt x="61" y="15"/>
                    <a:pt x="45" y="7"/>
                  </a:cubicBezTo>
                  <a:cubicBezTo>
                    <a:pt x="31" y="0"/>
                    <a:pt x="3" y="11"/>
                    <a:pt x="1" y="9"/>
                  </a:cubicBezTo>
                  <a:lnTo>
                    <a:pt x="0" y="119"/>
                  </a:lnTo>
                  <a:close/>
                </a:path>
              </a:pathLst>
            </a:custGeom>
            <a:solidFill>
              <a:srgbClr val="C90D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06" name="Freeform 13"/>
            <p:cNvSpPr/>
            <p:nvPr/>
          </p:nvSpPr>
          <p:spPr bwMode="auto">
            <a:xfrm>
              <a:off x="1274763" y="5410200"/>
              <a:ext cx="200025" cy="355600"/>
            </a:xfrm>
            <a:custGeom>
              <a:avLst/>
              <a:gdLst>
                <a:gd name="T0" fmla="*/ 70 w 70"/>
                <a:gd name="T1" fmla="*/ 9 h 125"/>
                <a:gd name="T2" fmla="*/ 26 w 70"/>
                <a:gd name="T3" fmla="*/ 8 h 125"/>
                <a:gd name="T4" fmla="*/ 8 w 70"/>
                <a:gd name="T5" fmla="*/ 69 h 125"/>
                <a:gd name="T6" fmla="*/ 69 w 70"/>
                <a:gd name="T7" fmla="*/ 119 h 125"/>
                <a:gd name="T8" fmla="*/ 70 w 70"/>
                <a:gd name="T9" fmla="*/ 9 h 125"/>
              </a:gdLst>
              <a:ahLst/>
              <a:cxnLst>
                <a:cxn ang="0">
                  <a:pos x="T0" y="T1"/>
                </a:cxn>
                <a:cxn ang="0">
                  <a:pos x="T2" y="T3"/>
                </a:cxn>
                <a:cxn ang="0">
                  <a:pos x="T4" y="T5"/>
                </a:cxn>
                <a:cxn ang="0">
                  <a:pos x="T6" y="T7"/>
                </a:cxn>
                <a:cxn ang="0">
                  <a:pos x="T8" y="T9"/>
                </a:cxn>
              </a:cxnLst>
              <a:rect l="0" t="0" r="r" b="b"/>
              <a:pathLst>
                <a:path w="70" h="125">
                  <a:moveTo>
                    <a:pt x="70" y="9"/>
                  </a:moveTo>
                  <a:cubicBezTo>
                    <a:pt x="68" y="11"/>
                    <a:pt x="40" y="0"/>
                    <a:pt x="26" y="8"/>
                  </a:cubicBezTo>
                  <a:cubicBezTo>
                    <a:pt x="11" y="17"/>
                    <a:pt x="0" y="35"/>
                    <a:pt x="8" y="69"/>
                  </a:cubicBezTo>
                  <a:cubicBezTo>
                    <a:pt x="16" y="103"/>
                    <a:pt x="38" y="125"/>
                    <a:pt x="69" y="119"/>
                  </a:cubicBezTo>
                  <a:lnTo>
                    <a:pt x="70" y="9"/>
                  </a:lnTo>
                  <a:close/>
                </a:path>
              </a:pathLst>
            </a:custGeom>
            <a:solidFill>
              <a:srgbClr val="DB19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07" name="Freeform 14"/>
            <p:cNvSpPr/>
            <p:nvPr/>
          </p:nvSpPr>
          <p:spPr bwMode="auto">
            <a:xfrm>
              <a:off x="1374775" y="5313363"/>
              <a:ext cx="125413" cy="53975"/>
            </a:xfrm>
            <a:custGeom>
              <a:avLst/>
              <a:gdLst>
                <a:gd name="T0" fmla="*/ 44 w 44"/>
                <a:gd name="T1" fmla="*/ 19 h 19"/>
                <a:gd name="T2" fmla="*/ 27 w 44"/>
                <a:gd name="T3" fmla="*/ 4 h 19"/>
                <a:gd name="T4" fmla="*/ 0 w 44"/>
                <a:gd name="T5" fmla="*/ 1 h 19"/>
                <a:gd name="T6" fmla="*/ 0 w 44"/>
                <a:gd name="T7" fmla="*/ 2 h 19"/>
                <a:gd name="T8" fmla="*/ 44 w 44"/>
                <a:gd name="T9" fmla="*/ 19 h 19"/>
              </a:gdLst>
              <a:ahLst/>
              <a:cxnLst>
                <a:cxn ang="0">
                  <a:pos x="T0" y="T1"/>
                </a:cxn>
                <a:cxn ang="0">
                  <a:pos x="T2" y="T3"/>
                </a:cxn>
                <a:cxn ang="0">
                  <a:pos x="T4" y="T5"/>
                </a:cxn>
                <a:cxn ang="0">
                  <a:pos x="T6" y="T7"/>
                </a:cxn>
                <a:cxn ang="0">
                  <a:pos x="T8" y="T9"/>
                </a:cxn>
              </a:cxnLst>
              <a:rect l="0" t="0" r="r" b="b"/>
              <a:pathLst>
                <a:path w="44" h="19">
                  <a:moveTo>
                    <a:pt x="44" y="19"/>
                  </a:moveTo>
                  <a:cubicBezTo>
                    <a:pt x="44" y="19"/>
                    <a:pt x="40" y="9"/>
                    <a:pt x="27" y="4"/>
                  </a:cubicBezTo>
                  <a:cubicBezTo>
                    <a:pt x="15" y="0"/>
                    <a:pt x="0" y="1"/>
                    <a:pt x="0" y="1"/>
                  </a:cubicBezTo>
                  <a:cubicBezTo>
                    <a:pt x="0" y="1"/>
                    <a:pt x="0" y="2"/>
                    <a:pt x="0" y="2"/>
                  </a:cubicBezTo>
                  <a:cubicBezTo>
                    <a:pt x="12" y="10"/>
                    <a:pt x="28" y="14"/>
                    <a:pt x="44" y="19"/>
                  </a:cubicBezTo>
                  <a:close/>
                </a:path>
              </a:pathLst>
            </a:custGeom>
            <a:solidFill>
              <a:srgbClr val="12873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08" name="Freeform 15"/>
            <p:cNvSpPr/>
            <p:nvPr/>
          </p:nvSpPr>
          <p:spPr bwMode="auto">
            <a:xfrm>
              <a:off x="1374775" y="5318125"/>
              <a:ext cx="125413" cy="103188"/>
            </a:xfrm>
            <a:custGeom>
              <a:avLst/>
              <a:gdLst>
                <a:gd name="T0" fmla="*/ 0 w 44"/>
                <a:gd name="T1" fmla="*/ 0 h 36"/>
                <a:gd name="T2" fmla="*/ 6 w 44"/>
                <a:gd name="T3" fmla="*/ 12 h 36"/>
                <a:gd name="T4" fmla="*/ 44 w 44"/>
                <a:gd name="T5" fmla="*/ 17 h 36"/>
                <a:gd name="T6" fmla="*/ 0 w 44"/>
                <a:gd name="T7" fmla="*/ 0 h 36"/>
              </a:gdLst>
              <a:ahLst/>
              <a:cxnLst>
                <a:cxn ang="0">
                  <a:pos x="T0" y="T1"/>
                </a:cxn>
                <a:cxn ang="0">
                  <a:pos x="T2" y="T3"/>
                </a:cxn>
                <a:cxn ang="0">
                  <a:pos x="T4" y="T5"/>
                </a:cxn>
                <a:cxn ang="0">
                  <a:pos x="T6" y="T7"/>
                </a:cxn>
              </a:cxnLst>
              <a:rect l="0" t="0" r="r" b="b"/>
              <a:pathLst>
                <a:path w="44" h="36">
                  <a:moveTo>
                    <a:pt x="0" y="0"/>
                  </a:moveTo>
                  <a:cubicBezTo>
                    <a:pt x="0" y="2"/>
                    <a:pt x="2" y="7"/>
                    <a:pt x="6" y="12"/>
                  </a:cubicBezTo>
                  <a:cubicBezTo>
                    <a:pt x="30" y="36"/>
                    <a:pt x="43" y="18"/>
                    <a:pt x="44" y="17"/>
                  </a:cubicBezTo>
                  <a:cubicBezTo>
                    <a:pt x="28" y="12"/>
                    <a:pt x="12" y="8"/>
                    <a:pt x="0" y="0"/>
                  </a:cubicBezTo>
                  <a:close/>
                </a:path>
              </a:pathLst>
            </a:custGeom>
            <a:solidFill>
              <a:srgbClr val="0E77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09" name="Rectangle 16"/>
            <p:cNvSpPr>
              <a:spLocks noChangeArrowheads="1"/>
            </p:cNvSpPr>
            <p:nvPr/>
          </p:nvSpPr>
          <p:spPr bwMode="auto">
            <a:xfrm>
              <a:off x="908050" y="6238875"/>
              <a:ext cx="904875" cy="227013"/>
            </a:xfrm>
            <a:prstGeom prst="rect">
              <a:avLst/>
            </a:prstGeom>
            <a:solidFill>
              <a:srgbClr val="FF1D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10" name="Rectangle 17"/>
            <p:cNvSpPr>
              <a:spLocks noChangeArrowheads="1"/>
            </p:cNvSpPr>
            <p:nvPr/>
          </p:nvSpPr>
          <p:spPr bwMode="auto">
            <a:xfrm>
              <a:off x="1681163" y="6238875"/>
              <a:ext cx="17463" cy="227013"/>
            </a:xfrm>
            <a:prstGeom prst="rect">
              <a:avLst/>
            </a:prstGeom>
            <a:solidFill>
              <a:srgbClr val="BE1E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11" name="Rectangle 18"/>
            <p:cNvSpPr>
              <a:spLocks noChangeArrowheads="1"/>
            </p:cNvSpPr>
            <p:nvPr/>
          </p:nvSpPr>
          <p:spPr bwMode="auto">
            <a:xfrm>
              <a:off x="1651000" y="6238875"/>
              <a:ext cx="17463" cy="227013"/>
            </a:xfrm>
            <a:prstGeom prst="rect">
              <a:avLst/>
            </a:prstGeom>
            <a:solidFill>
              <a:srgbClr val="BE1E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12" name="Rectangle 19"/>
            <p:cNvSpPr>
              <a:spLocks noChangeArrowheads="1"/>
            </p:cNvSpPr>
            <p:nvPr/>
          </p:nvSpPr>
          <p:spPr bwMode="auto">
            <a:xfrm>
              <a:off x="1612900" y="6238875"/>
              <a:ext cx="17463" cy="227013"/>
            </a:xfrm>
            <a:prstGeom prst="rect">
              <a:avLst/>
            </a:prstGeom>
            <a:solidFill>
              <a:srgbClr val="BE1E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13" name="Rectangle 20"/>
            <p:cNvSpPr>
              <a:spLocks noChangeArrowheads="1"/>
            </p:cNvSpPr>
            <p:nvPr/>
          </p:nvSpPr>
          <p:spPr bwMode="auto">
            <a:xfrm>
              <a:off x="1030288" y="5924550"/>
              <a:ext cx="474663" cy="171450"/>
            </a:xfrm>
            <a:prstGeom prst="rect">
              <a:avLst/>
            </a:prstGeom>
            <a:solidFill>
              <a:srgbClr val="F9EEE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14" name="Rectangle 21"/>
            <p:cNvSpPr>
              <a:spLocks noChangeArrowheads="1"/>
            </p:cNvSpPr>
            <p:nvPr/>
          </p:nvSpPr>
          <p:spPr bwMode="auto">
            <a:xfrm>
              <a:off x="1030288" y="5924550"/>
              <a:ext cx="474663"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15" name="Rectangle 22"/>
            <p:cNvSpPr>
              <a:spLocks noChangeArrowheads="1"/>
            </p:cNvSpPr>
            <p:nvPr/>
          </p:nvSpPr>
          <p:spPr bwMode="auto">
            <a:xfrm>
              <a:off x="1030288" y="6002338"/>
              <a:ext cx="474663" cy="4763"/>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16" name="Rectangle 23"/>
            <p:cNvSpPr>
              <a:spLocks noChangeArrowheads="1"/>
            </p:cNvSpPr>
            <p:nvPr/>
          </p:nvSpPr>
          <p:spPr bwMode="auto">
            <a:xfrm>
              <a:off x="1030288" y="6002338"/>
              <a:ext cx="474663" cy="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17" name="Rectangle 24"/>
            <p:cNvSpPr>
              <a:spLocks noChangeArrowheads="1"/>
            </p:cNvSpPr>
            <p:nvPr/>
          </p:nvSpPr>
          <p:spPr bwMode="auto">
            <a:xfrm>
              <a:off x="1030288" y="6049963"/>
              <a:ext cx="474663" cy="6350"/>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18" name="Rectangle 25"/>
            <p:cNvSpPr>
              <a:spLocks noChangeArrowheads="1"/>
            </p:cNvSpPr>
            <p:nvPr/>
          </p:nvSpPr>
          <p:spPr bwMode="auto">
            <a:xfrm>
              <a:off x="1030288" y="6049963"/>
              <a:ext cx="474663" cy="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19" name="Rectangle 26"/>
            <p:cNvSpPr>
              <a:spLocks noChangeArrowheads="1"/>
            </p:cNvSpPr>
            <p:nvPr/>
          </p:nvSpPr>
          <p:spPr bwMode="auto">
            <a:xfrm>
              <a:off x="1030288" y="6034088"/>
              <a:ext cx="474663" cy="1588"/>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20" name="Rectangle 27"/>
            <p:cNvSpPr>
              <a:spLocks noChangeArrowheads="1"/>
            </p:cNvSpPr>
            <p:nvPr/>
          </p:nvSpPr>
          <p:spPr bwMode="auto">
            <a:xfrm>
              <a:off x="1030288" y="6034088"/>
              <a:ext cx="474663"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21" name="Rectangle 28"/>
            <p:cNvSpPr>
              <a:spLocks noChangeArrowheads="1"/>
            </p:cNvSpPr>
            <p:nvPr/>
          </p:nvSpPr>
          <p:spPr bwMode="auto">
            <a:xfrm>
              <a:off x="1030288" y="5984875"/>
              <a:ext cx="474663" cy="3175"/>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22" name="Rectangle 29"/>
            <p:cNvSpPr>
              <a:spLocks noChangeArrowheads="1"/>
            </p:cNvSpPr>
            <p:nvPr/>
          </p:nvSpPr>
          <p:spPr bwMode="auto">
            <a:xfrm>
              <a:off x="1030288" y="5984875"/>
              <a:ext cx="474663"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23" name="Rectangle 30"/>
            <p:cNvSpPr>
              <a:spLocks noChangeArrowheads="1"/>
            </p:cNvSpPr>
            <p:nvPr/>
          </p:nvSpPr>
          <p:spPr bwMode="auto">
            <a:xfrm>
              <a:off x="1030288" y="5937250"/>
              <a:ext cx="474663" cy="1588"/>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24" name="Rectangle 31"/>
            <p:cNvSpPr>
              <a:spLocks noChangeArrowheads="1"/>
            </p:cNvSpPr>
            <p:nvPr/>
          </p:nvSpPr>
          <p:spPr bwMode="auto">
            <a:xfrm>
              <a:off x="1030288" y="5937250"/>
              <a:ext cx="474663"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25" name="Rectangle 32"/>
            <p:cNvSpPr>
              <a:spLocks noChangeArrowheads="1"/>
            </p:cNvSpPr>
            <p:nvPr/>
          </p:nvSpPr>
          <p:spPr bwMode="auto">
            <a:xfrm>
              <a:off x="1030288" y="6084888"/>
              <a:ext cx="474663" cy="3175"/>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26" name="Rectangle 33"/>
            <p:cNvSpPr>
              <a:spLocks noChangeArrowheads="1"/>
            </p:cNvSpPr>
            <p:nvPr/>
          </p:nvSpPr>
          <p:spPr bwMode="auto">
            <a:xfrm>
              <a:off x="1030288" y="6084888"/>
              <a:ext cx="474663"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27" name="Rectangle 34"/>
            <p:cNvSpPr>
              <a:spLocks noChangeArrowheads="1"/>
            </p:cNvSpPr>
            <p:nvPr/>
          </p:nvSpPr>
          <p:spPr bwMode="auto">
            <a:xfrm>
              <a:off x="1030288" y="5951538"/>
              <a:ext cx="474663" cy="1588"/>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28" name="Rectangle 35"/>
            <p:cNvSpPr>
              <a:spLocks noChangeArrowheads="1"/>
            </p:cNvSpPr>
            <p:nvPr/>
          </p:nvSpPr>
          <p:spPr bwMode="auto">
            <a:xfrm>
              <a:off x="1030288" y="5951538"/>
              <a:ext cx="474663"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29" name="Rectangle 36"/>
            <p:cNvSpPr>
              <a:spLocks noChangeArrowheads="1"/>
            </p:cNvSpPr>
            <p:nvPr/>
          </p:nvSpPr>
          <p:spPr bwMode="auto">
            <a:xfrm>
              <a:off x="879475" y="6118225"/>
              <a:ext cx="1058863" cy="120650"/>
            </a:xfrm>
            <a:prstGeom prst="rect">
              <a:avLst/>
            </a:prstGeom>
            <a:solidFill>
              <a:srgbClr val="14B6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30" name="Rectangle 37"/>
            <p:cNvSpPr>
              <a:spLocks noChangeArrowheads="1"/>
            </p:cNvSpPr>
            <p:nvPr/>
          </p:nvSpPr>
          <p:spPr bwMode="auto">
            <a:xfrm>
              <a:off x="1835150" y="6118225"/>
              <a:ext cx="28575" cy="120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31" name="Rectangle 38"/>
            <p:cNvSpPr>
              <a:spLocks noChangeArrowheads="1"/>
            </p:cNvSpPr>
            <p:nvPr/>
          </p:nvSpPr>
          <p:spPr bwMode="auto">
            <a:xfrm>
              <a:off x="1101725" y="5751513"/>
              <a:ext cx="588963" cy="150813"/>
            </a:xfrm>
            <a:prstGeom prst="rect">
              <a:avLst/>
            </a:prstGeom>
            <a:solidFill>
              <a:srgbClr val="2B537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32" name="Rectangle 39"/>
            <p:cNvSpPr>
              <a:spLocks noChangeArrowheads="1"/>
            </p:cNvSpPr>
            <p:nvPr/>
          </p:nvSpPr>
          <p:spPr bwMode="auto">
            <a:xfrm>
              <a:off x="1633538" y="5751513"/>
              <a:ext cx="14288" cy="150813"/>
            </a:xfrm>
            <a:prstGeom prst="rect">
              <a:avLst/>
            </a:prstGeom>
            <a:solidFill>
              <a:srgbClr val="14B6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33" name="Freeform 40"/>
            <p:cNvSpPr/>
            <p:nvPr/>
          </p:nvSpPr>
          <p:spPr bwMode="auto">
            <a:xfrm>
              <a:off x="1012825" y="5902325"/>
              <a:ext cx="530225" cy="215900"/>
            </a:xfrm>
            <a:custGeom>
              <a:avLst/>
              <a:gdLst>
                <a:gd name="T0" fmla="*/ 186 w 186"/>
                <a:gd name="T1" fmla="*/ 38 h 76"/>
                <a:gd name="T2" fmla="*/ 183 w 186"/>
                <a:gd name="T3" fmla="*/ 0 h 76"/>
                <a:gd name="T4" fmla="*/ 183 w 186"/>
                <a:gd name="T5" fmla="*/ 0 h 76"/>
                <a:gd name="T6" fmla="*/ 182 w 186"/>
                <a:gd name="T7" fmla="*/ 0 h 76"/>
                <a:gd name="T8" fmla="*/ 182 w 186"/>
                <a:gd name="T9" fmla="*/ 0 h 76"/>
                <a:gd name="T10" fmla="*/ 182 w 186"/>
                <a:gd name="T11" fmla="*/ 0 h 76"/>
                <a:gd name="T12" fmla="*/ 0 w 186"/>
                <a:gd name="T13" fmla="*/ 0 h 76"/>
                <a:gd name="T14" fmla="*/ 0 w 186"/>
                <a:gd name="T15" fmla="*/ 8 h 76"/>
                <a:gd name="T16" fmla="*/ 173 w 186"/>
                <a:gd name="T17" fmla="*/ 8 h 76"/>
                <a:gd name="T18" fmla="*/ 173 w 186"/>
                <a:gd name="T19" fmla="*/ 68 h 76"/>
                <a:gd name="T20" fmla="*/ 0 w 186"/>
                <a:gd name="T21" fmla="*/ 68 h 76"/>
                <a:gd name="T22" fmla="*/ 0 w 186"/>
                <a:gd name="T23" fmla="*/ 76 h 76"/>
                <a:gd name="T24" fmla="*/ 183 w 186"/>
                <a:gd name="T25" fmla="*/ 76 h 76"/>
                <a:gd name="T26" fmla="*/ 183 w 186"/>
                <a:gd name="T27" fmla="*/ 76 h 76"/>
                <a:gd name="T28" fmla="*/ 186 w 186"/>
                <a:gd name="T29"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6" h="76">
                  <a:moveTo>
                    <a:pt x="186" y="38"/>
                  </a:moveTo>
                  <a:cubicBezTo>
                    <a:pt x="186" y="19"/>
                    <a:pt x="184" y="3"/>
                    <a:pt x="183" y="0"/>
                  </a:cubicBezTo>
                  <a:cubicBezTo>
                    <a:pt x="183" y="0"/>
                    <a:pt x="183" y="0"/>
                    <a:pt x="183" y="0"/>
                  </a:cubicBezTo>
                  <a:cubicBezTo>
                    <a:pt x="182" y="0"/>
                    <a:pt x="182" y="0"/>
                    <a:pt x="182" y="0"/>
                  </a:cubicBezTo>
                  <a:cubicBezTo>
                    <a:pt x="182" y="0"/>
                    <a:pt x="182" y="0"/>
                    <a:pt x="182" y="0"/>
                  </a:cubicBezTo>
                  <a:cubicBezTo>
                    <a:pt x="182" y="0"/>
                    <a:pt x="182" y="0"/>
                    <a:pt x="182" y="0"/>
                  </a:cubicBezTo>
                  <a:cubicBezTo>
                    <a:pt x="0" y="0"/>
                    <a:pt x="0" y="0"/>
                    <a:pt x="0" y="0"/>
                  </a:cubicBezTo>
                  <a:cubicBezTo>
                    <a:pt x="0" y="8"/>
                    <a:pt x="0" y="8"/>
                    <a:pt x="0" y="8"/>
                  </a:cubicBezTo>
                  <a:cubicBezTo>
                    <a:pt x="173" y="8"/>
                    <a:pt x="173" y="8"/>
                    <a:pt x="173" y="8"/>
                  </a:cubicBezTo>
                  <a:cubicBezTo>
                    <a:pt x="173" y="68"/>
                    <a:pt x="173" y="68"/>
                    <a:pt x="173" y="68"/>
                  </a:cubicBezTo>
                  <a:cubicBezTo>
                    <a:pt x="0" y="68"/>
                    <a:pt x="0" y="68"/>
                    <a:pt x="0" y="68"/>
                  </a:cubicBezTo>
                  <a:cubicBezTo>
                    <a:pt x="0" y="76"/>
                    <a:pt x="0" y="76"/>
                    <a:pt x="0" y="76"/>
                  </a:cubicBezTo>
                  <a:cubicBezTo>
                    <a:pt x="183" y="76"/>
                    <a:pt x="183" y="76"/>
                    <a:pt x="183" y="76"/>
                  </a:cubicBezTo>
                  <a:cubicBezTo>
                    <a:pt x="183" y="76"/>
                    <a:pt x="183" y="76"/>
                    <a:pt x="183" y="76"/>
                  </a:cubicBezTo>
                  <a:cubicBezTo>
                    <a:pt x="184" y="73"/>
                    <a:pt x="186" y="57"/>
                    <a:pt x="186" y="38"/>
                  </a:cubicBezTo>
                  <a:close/>
                </a:path>
              </a:pathLst>
            </a:custGeom>
            <a:solidFill>
              <a:srgbClr val="5D9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134" name="Freeform 41"/>
            <p:cNvSpPr/>
            <p:nvPr/>
          </p:nvSpPr>
          <p:spPr bwMode="auto">
            <a:xfrm>
              <a:off x="1425575" y="6034088"/>
              <a:ext cx="42863" cy="122238"/>
            </a:xfrm>
            <a:custGeom>
              <a:avLst/>
              <a:gdLst>
                <a:gd name="T0" fmla="*/ 0 w 27"/>
                <a:gd name="T1" fmla="*/ 0 h 77"/>
                <a:gd name="T2" fmla="*/ 0 w 27"/>
                <a:gd name="T3" fmla="*/ 77 h 77"/>
                <a:gd name="T4" fmla="*/ 13 w 27"/>
                <a:gd name="T5" fmla="*/ 64 h 77"/>
                <a:gd name="T6" fmla="*/ 27 w 27"/>
                <a:gd name="T7" fmla="*/ 77 h 77"/>
                <a:gd name="T8" fmla="*/ 27 w 27"/>
                <a:gd name="T9" fmla="*/ 0 h 77"/>
                <a:gd name="T10" fmla="*/ 0 w 27"/>
                <a:gd name="T11" fmla="*/ 0 h 77"/>
              </a:gdLst>
              <a:ahLst/>
              <a:cxnLst>
                <a:cxn ang="0">
                  <a:pos x="T0" y="T1"/>
                </a:cxn>
                <a:cxn ang="0">
                  <a:pos x="T2" y="T3"/>
                </a:cxn>
                <a:cxn ang="0">
                  <a:pos x="T4" y="T5"/>
                </a:cxn>
                <a:cxn ang="0">
                  <a:pos x="T6" y="T7"/>
                </a:cxn>
                <a:cxn ang="0">
                  <a:pos x="T8" y="T9"/>
                </a:cxn>
                <a:cxn ang="0">
                  <a:pos x="T10" y="T11"/>
                </a:cxn>
              </a:cxnLst>
              <a:rect l="0" t="0" r="r" b="b"/>
              <a:pathLst>
                <a:path w="27" h="77">
                  <a:moveTo>
                    <a:pt x="0" y="0"/>
                  </a:moveTo>
                  <a:lnTo>
                    <a:pt x="0" y="77"/>
                  </a:lnTo>
                  <a:lnTo>
                    <a:pt x="13" y="64"/>
                  </a:lnTo>
                  <a:lnTo>
                    <a:pt x="27" y="77"/>
                  </a:lnTo>
                  <a:lnTo>
                    <a:pt x="27" y="0"/>
                  </a:lnTo>
                  <a:lnTo>
                    <a:pt x="0" y="0"/>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grpSp>
      <p:sp>
        <p:nvSpPr>
          <p:cNvPr id="38" name="TextBox 37"/>
          <p:cNvSpPr txBox="1"/>
          <p:nvPr/>
        </p:nvSpPr>
        <p:spPr>
          <a:xfrm>
            <a:off x="1541780" y="1412875"/>
            <a:ext cx="3348355" cy="2007235"/>
          </a:xfrm>
          <a:prstGeom prst="rect">
            <a:avLst/>
          </a:prstGeom>
          <a:noFill/>
        </p:spPr>
        <p:txBody>
          <a:bodyPr wrap="square" lIns="68580" tIns="34290" rIns="68580" bIns="34290" rtlCol="0">
            <a:spAutoFit/>
          </a:bodyPr>
          <a:lstStyle/>
          <a:p>
            <a:pPr>
              <a:lnSpc>
                <a:spcPct val="150000"/>
              </a:lnSpc>
            </a:pPr>
            <a:r>
              <a:rPr lang="zh-CN" altLang="en-US" sz="2800" dirty="0" smtClean="0">
                <a:solidFill>
                  <a:srgbClr val="FF0000"/>
                </a:solidFill>
                <a:latin typeface="黑体" panose="02010609060101010101" pitchFamily="49" charset="-122"/>
                <a:ea typeface="黑体" panose="02010609060101010101" pitchFamily="49" charset="-122"/>
              </a:rPr>
              <a:t>加一加</a:t>
            </a:r>
            <a:r>
              <a:rPr lang="zh-CN" altLang="en-US" sz="2800" dirty="0" smtClean="0">
                <a:latin typeface="黑体" panose="02010609060101010101" pitchFamily="49" charset="-122"/>
                <a:ea typeface="黑体" panose="02010609060101010101" pitchFamily="49" charset="-122"/>
              </a:rPr>
              <a:t>：衤</a:t>
            </a:r>
            <a:r>
              <a:rPr lang="en-US" altLang="zh-CN" sz="2800" dirty="0" smtClean="0">
                <a:latin typeface="黑体" panose="02010609060101010101" pitchFamily="49" charset="-122"/>
                <a:ea typeface="黑体" panose="02010609060101010101" pitchFamily="49" charset="-122"/>
              </a:rPr>
              <a:t>+</a:t>
            </a:r>
            <a:r>
              <a:rPr lang="zh-CN" altLang="en-US" sz="2800" dirty="0" smtClean="0">
                <a:latin typeface="黑体" panose="02010609060101010101" pitchFamily="49" charset="-122"/>
                <a:ea typeface="黑体" panose="02010609060101010101" pitchFamily="49" charset="-122"/>
              </a:rPr>
              <a:t>寸</a:t>
            </a:r>
            <a:r>
              <a:rPr lang="en-US" altLang="zh-CN" sz="2800" dirty="0" smtClean="0">
                <a:latin typeface="黑体" panose="02010609060101010101" pitchFamily="49" charset="-122"/>
                <a:ea typeface="黑体" panose="02010609060101010101" pitchFamily="49" charset="-122"/>
              </a:rPr>
              <a:t>=</a:t>
            </a:r>
            <a:r>
              <a:rPr lang="zh-CN" altLang="en-US" sz="2800" dirty="0" smtClean="0">
                <a:latin typeface="黑体" panose="02010609060101010101" pitchFamily="49" charset="-122"/>
                <a:ea typeface="黑体" panose="02010609060101010101" pitchFamily="49" charset="-122"/>
              </a:rPr>
              <a:t>衬</a:t>
            </a:r>
            <a:endParaRPr lang="en-US" altLang="zh-CN" sz="2800" dirty="0" smtClean="0">
              <a:latin typeface="黑体" panose="02010609060101010101" pitchFamily="49" charset="-122"/>
              <a:ea typeface="黑体" panose="02010609060101010101" pitchFamily="49" charset="-122"/>
            </a:endParaRPr>
          </a:p>
          <a:p>
            <a:pPr>
              <a:lnSpc>
                <a:spcPct val="150000"/>
              </a:lnSpc>
            </a:pPr>
            <a:r>
              <a:rPr lang="en-US" altLang="zh-CN" sz="2800" dirty="0">
                <a:latin typeface="黑体" panose="02010609060101010101" pitchFamily="49" charset="-122"/>
                <a:ea typeface="黑体" panose="02010609060101010101" pitchFamily="49" charset="-122"/>
              </a:rPr>
              <a:t> </a:t>
            </a:r>
            <a:r>
              <a:rPr lang="en-US" altLang="zh-CN" sz="2800" dirty="0" smtClean="0">
                <a:latin typeface="黑体" panose="02010609060101010101" pitchFamily="49" charset="-122"/>
                <a:ea typeface="黑体" panose="02010609060101010101" pitchFamily="49" charset="-122"/>
              </a:rPr>
              <a:t>       </a:t>
            </a:r>
            <a:r>
              <a:rPr lang="zh-CN" altLang="en-US" sz="2800" dirty="0" smtClean="0">
                <a:latin typeface="黑体" panose="02010609060101010101" pitchFamily="49" charset="-122"/>
                <a:ea typeface="黑体" panose="02010609060101010101" pitchFamily="49" charset="-122"/>
                <a:sym typeface="+mn-ea"/>
              </a:rPr>
              <a:t>衤</a:t>
            </a:r>
            <a:r>
              <a:rPr lang="en-US" altLang="zh-CN" sz="2800" dirty="0" smtClean="0">
                <a:latin typeface="黑体" panose="02010609060101010101" pitchFamily="49" charset="-122"/>
                <a:ea typeface="黑体" panose="02010609060101010101" pitchFamily="49" charset="-122"/>
              </a:rPr>
              <a:t>+</a:t>
            </a:r>
            <a:r>
              <a:rPr lang="zh-CN" altLang="en-US" sz="2800" dirty="0" smtClean="0">
                <a:latin typeface="黑体" panose="02010609060101010101" pitchFamily="49" charset="-122"/>
                <a:ea typeface="黑体" panose="02010609060101010101" pitchFamily="49" charset="-122"/>
              </a:rPr>
              <a:t>彡</a:t>
            </a:r>
            <a:r>
              <a:rPr lang="en-US" altLang="zh-CN" sz="2800" dirty="0" smtClean="0">
                <a:latin typeface="黑体" panose="02010609060101010101" pitchFamily="49" charset="-122"/>
                <a:ea typeface="黑体" panose="02010609060101010101" pitchFamily="49" charset="-122"/>
              </a:rPr>
              <a:t>=</a:t>
            </a:r>
            <a:r>
              <a:rPr lang="zh-CN" altLang="en-US" sz="2800" dirty="0" smtClean="0">
                <a:latin typeface="黑体" panose="02010609060101010101" pitchFamily="49" charset="-122"/>
                <a:ea typeface="黑体" panose="02010609060101010101" pitchFamily="49" charset="-122"/>
              </a:rPr>
              <a:t>衫</a:t>
            </a:r>
            <a:endParaRPr lang="zh-CN" altLang="en-US" sz="2800" dirty="0" smtClean="0">
              <a:latin typeface="黑体" panose="02010609060101010101" pitchFamily="49" charset="-122"/>
              <a:ea typeface="黑体" panose="02010609060101010101" pitchFamily="49" charset="-122"/>
            </a:endParaRPr>
          </a:p>
          <a:p>
            <a:pPr>
              <a:lnSpc>
                <a:spcPct val="150000"/>
              </a:lnSpc>
            </a:pPr>
            <a:r>
              <a:rPr lang="zh-CN" altLang="en-US" sz="2800" dirty="0" smtClean="0">
                <a:latin typeface="黑体" panose="02010609060101010101" pitchFamily="49" charset="-122"/>
                <a:ea typeface="黑体" panose="02010609060101010101" pitchFamily="49" charset="-122"/>
                <a:sym typeface="+mn-ea"/>
              </a:rPr>
              <a:t>        衤</a:t>
            </a:r>
            <a:r>
              <a:rPr lang="en-US" altLang="zh-CN" sz="2800" dirty="0" smtClean="0">
                <a:latin typeface="黑体" panose="02010609060101010101" pitchFamily="49" charset="-122"/>
                <a:ea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sym typeface="+mn-ea"/>
              </a:rPr>
              <a:t>由</a:t>
            </a:r>
            <a:r>
              <a:rPr lang="en-US" altLang="zh-CN" sz="2800" dirty="0" smtClean="0">
                <a:latin typeface="黑体" panose="02010609060101010101" pitchFamily="49" charset="-122"/>
                <a:ea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sym typeface="+mn-ea"/>
              </a:rPr>
              <a:t>袖</a:t>
            </a:r>
            <a:endParaRPr lang="en-US" altLang="zh-CN" sz="2800" dirty="0">
              <a:latin typeface="黑体" panose="02010609060101010101" pitchFamily="49" charset="-122"/>
              <a:ea typeface="黑体" panose="02010609060101010101" pitchFamily="49" charset="-122"/>
            </a:endParaRPr>
          </a:p>
        </p:txBody>
      </p:sp>
      <p:pic>
        <p:nvPicPr>
          <p:cNvPr id="2" name="图片 1"/>
          <p:cNvPicPr>
            <a:picLocks noChangeAspect="1"/>
          </p:cNvPicPr>
          <p:nvPr/>
        </p:nvPicPr>
        <p:blipFill>
          <a:blip r:embed="rId1" cstate="print"/>
          <a:stretch>
            <a:fillRect/>
          </a:stretch>
        </p:blipFill>
        <p:spPr>
          <a:xfrm>
            <a:off x="5379085" y="1706245"/>
            <a:ext cx="1358900" cy="1420495"/>
          </a:xfrm>
          <a:prstGeom prst="rect">
            <a:avLst/>
          </a:prstGeom>
        </p:spPr>
      </p:pic>
      <p:pic>
        <p:nvPicPr>
          <p:cNvPr id="48129" name="Picture 1" descr="C:\Users\Administrator\AppData\Roaming\Tencent\Users\1635475285\QQ\WinTemp\RichOle\~ABK5]`V`BBNYG@M2Q7U4NJ.png"/>
          <p:cNvPicPr>
            <a:picLocks noChangeAspect="1" noChangeArrowheads="1"/>
          </p:cNvPicPr>
          <p:nvPr/>
        </p:nvPicPr>
        <p:blipFill>
          <a:blip r:embed="rId2"/>
          <a:srcRect b="15919"/>
          <a:stretch>
            <a:fillRect/>
          </a:stretch>
        </p:blipFill>
        <p:spPr bwMode="auto">
          <a:xfrm>
            <a:off x="3071495" y="3500755"/>
            <a:ext cx="1214755" cy="987736"/>
          </a:xfrm>
          <a:prstGeom prst="rect">
            <a:avLst/>
          </a:prstGeom>
          <a:noFill/>
        </p:spPr>
      </p:pic>
      <p:pic>
        <p:nvPicPr>
          <p:cNvPr id="48130" name="Picture 2" descr="C:\Users\Administrator\AppData\Roaming\Tencent\Users\1635475285\QQ\WinTemp\RichOle\NZUHA@_VZ{DWZWTYWQ4KX)7.png"/>
          <p:cNvPicPr>
            <a:picLocks noChangeAspect="1" noChangeArrowheads="1"/>
          </p:cNvPicPr>
          <p:nvPr/>
        </p:nvPicPr>
        <p:blipFill>
          <a:blip r:embed="rId3"/>
          <a:srcRect b="12102"/>
          <a:stretch>
            <a:fillRect/>
          </a:stretch>
        </p:blipFill>
        <p:spPr bwMode="auto">
          <a:xfrm>
            <a:off x="4429125" y="3500755"/>
            <a:ext cx="1214755" cy="1067746"/>
          </a:xfrm>
          <a:prstGeom prst="rect">
            <a:avLst/>
          </a:prstGeom>
          <a:noFill/>
        </p:spPr>
      </p:pic>
      <p:sp>
        <p:nvSpPr>
          <p:cNvPr id="41" name="TextBox 11"/>
          <p:cNvSpPr txBox="1">
            <a:spLocks noChangeArrowheads="1"/>
          </p:cNvSpPr>
          <p:nvPr/>
        </p:nvSpPr>
        <p:spPr bwMode="auto">
          <a:xfrm>
            <a:off x="6143636" y="3786196"/>
            <a:ext cx="642942" cy="575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defRPr/>
            </a:pPr>
            <a:r>
              <a:rPr lang="zh-CN" altLang="en-US" sz="3300" b="1" dirty="0" smtClean="0">
                <a:latin typeface="楷体" panose="02010609060101010101" pitchFamily="49" charset="-122"/>
                <a:ea typeface="楷体" panose="02010609060101010101" pitchFamily="49" charset="-122"/>
              </a:rPr>
              <a:t>夹</a:t>
            </a:r>
            <a:endParaRPr lang="zh-CN" altLang="en-US" sz="3300" b="1" dirty="0">
              <a:latin typeface="楷体" panose="02010609060101010101" pitchFamily="49" charset="-122"/>
              <a:ea typeface="楷体" panose="02010609060101010101" pitchFamily="49" charset="-122"/>
            </a:endParaRPr>
          </a:p>
        </p:txBody>
      </p:sp>
      <p:sp>
        <p:nvSpPr>
          <p:cNvPr id="42" name="TextBox 11"/>
          <p:cNvSpPr txBox="1">
            <a:spLocks noChangeArrowheads="1"/>
          </p:cNvSpPr>
          <p:nvPr/>
        </p:nvSpPr>
        <p:spPr bwMode="auto">
          <a:xfrm>
            <a:off x="857224" y="3786196"/>
            <a:ext cx="1857388"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defRPr/>
            </a:pPr>
            <a:r>
              <a:rPr lang="zh-CN" altLang="en-US" sz="3300" b="1" dirty="0" smtClean="0">
                <a:latin typeface="楷体" panose="02010609060101010101" pitchFamily="49" charset="-122"/>
                <a:ea typeface="楷体" panose="02010609060101010101" pitchFamily="49" charset="-122"/>
              </a:rPr>
              <a:t>字的演变：</a:t>
            </a:r>
            <a:endParaRPr lang="zh-CN" altLang="en-US" sz="3300" b="1" dirty="0">
              <a:latin typeface="楷体" panose="02010609060101010101" pitchFamily="49" charset="-122"/>
              <a:ea typeface="楷体" panose="02010609060101010101" pitchFamily="49" charset="-122"/>
            </a:endParaRPr>
          </a:p>
        </p:txBody>
      </p:sp>
      <p:sp>
        <p:nvSpPr>
          <p:cNvPr id="43" name="右箭头 42"/>
          <p:cNvSpPr/>
          <p:nvPr/>
        </p:nvSpPr>
        <p:spPr>
          <a:xfrm>
            <a:off x="5786446" y="4071948"/>
            <a:ext cx="357190" cy="142876"/>
          </a:xfrm>
          <a:prstGeom prst="rightArrow">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wipe(left)">
                                      <p:cBhvr>
                                        <p:cTn id="17" dur="500"/>
                                        <p:tgtEl>
                                          <p:spTgt spid="4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8129"/>
                                        </p:tgtEl>
                                        <p:attrNameLst>
                                          <p:attrName>style.visibility</p:attrName>
                                        </p:attrNameLst>
                                      </p:cBhvr>
                                      <p:to>
                                        <p:strVal val="visible"/>
                                      </p:to>
                                    </p:set>
                                    <p:animEffect transition="in" filter="wipe(left)">
                                      <p:cBhvr>
                                        <p:cTn id="22" dur="500"/>
                                        <p:tgtEl>
                                          <p:spTgt spid="4812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48130"/>
                                        </p:tgtEl>
                                        <p:attrNameLst>
                                          <p:attrName>style.visibility</p:attrName>
                                        </p:attrNameLst>
                                      </p:cBhvr>
                                      <p:to>
                                        <p:strVal val="visible"/>
                                      </p:to>
                                    </p:set>
                                    <p:animEffect transition="in" filter="wipe(left)">
                                      <p:cBhvr>
                                        <p:cTn id="27" dur="500"/>
                                        <p:tgtEl>
                                          <p:spTgt spid="4813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wipe(left)">
                                      <p:cBhvr>
                                        <p:cTn id="32" dur="500"/>
                                        <p:tgtEl>
                                          <p:spTgt spid="4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left)">
                                      <p:cBhvr>
                                        <p:cTn id="3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1" grpId="0"/>
      <p:bldP spid="42" grpId="0"/>
      <p:bldP spid="4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Group 12"/>
          <p:cNvGraphicFramePr>
            <a:graphicFrameLocks noGrp="1"/>
          </p:cNvGraphicFramePr>
          <p:nvPr/>
        </p:nvGraphicFramePr>
        <p:xfrm>
          <a:off x="2087400" y="2210786"/>
          <a:ext cx="1481202" cy="1528636"/>
        </p:xfrm>
        <a:graphic>
          <a:graphicData uri="http://schemas.openxmlformats.org/drawingml/2006/table">
            <a:tbl>
              <a:tblPr/>
              <a:tblGrid>
                <a:gridCol w="740410"/>
                <a:gridCol w="740792"/>
              </a:tblGrid>
              <a:tr h="779034">
                <a:tc>
                  <a:txBody>
                    <a:bodyPr/>
                    <a:lstStyle/>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500" b="0" i="0" u="none" strike="noStrike" cap="none" normalizeH="0" baseline="0" dirty="0">
                        <a:ln>
                          <a:noFill/>
                        </a:ln>
                        <a:solidFill>
                          <a:schemeClr val="tx1"/>
                        </a:solidFill>
                        <a:effectLst/>
                        <a:latin typeface="华文楷体" panose="02010600040101010101" pitchFamily="2" charset="-122"/>
                        <a:ea typeface="宋体" panose="02010600030101010101" pitchFamily="2" charset="-122"/>
                      </a:endParaRPr>
                    </a:p>
                  </a:txBody>
                  <a:tcPr marL="58027" marR="58027" marT="28960" marB="289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500" b="0" i="0" u="none" strike="noStrike" cap="none" normalizeH="0" baseline="0" dirty="0">
                        <a:ln>
                          <a:noFill/>
                        </a:ln>
                        <a:solidFill>
                          <a:schemeClr val="tx1"/>
                        </a:solidFill>
                        <a:effectLst/>
                        <a:latin typeface="华文楷体" panose="02010600040101010101" pitchFamily="2" charset="-122"/>
                        <a:ea typeface="宋体" panose="02010600030101010101" pitchFamily="2" charset="-122"/>
                      </a:endParaRPr>
                    </a:p>
                  </a:txBody>
                  <a:tcPr marL="58027" marR="58027" marT="28960" marB="28960"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bg1"/>
                    </a:solidFill>
                  </a:tcPr>
                </a:tc>
              </a:tr>
              <a:tr h="749602">
                <a:tc>
                  <a:txBody>
                    <a:bodyPr/>
                    <a:lstStyle/>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500" b="0" i="0" u="none" strike="noStrike" cap="none" normalizeH="0" baseline="0" dirty="0">
                        <a:ln>
                          <a:noFill/>
                        </a:ln>
                        <a:solidFill>
                          <a:schemeClr val="tx1"/>
                        </a:solidFill>
                        <a:effectLst/>
                        <a:latin typeface="华文楷体" panose="02010600040101010101" pitchFamily="2" charset="-122"/>
                        <a:ea typeface="宋体" panose="02010600030101010101" pitchFamily="2" charset="-122"/>
                      </a:endParaRPr>
                    </a:p>
                  </a:txBody>
                  <a:tcPr marL="58027" marR="58027" marT="28960" marB="289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sz="1500" b="0" i="0" u="none" strike="noStrike" cap="none" normalizeH="0" baseline="0" dirty="0">
                        <a:ln>
                          <a:noFill/>
                        </a:ln>
                        <a:solidFill>
                          <a:schemeClr val="tx1"/>
                        </a:solidFill>
                        <a:effectLst/>
                        <a:latin typeface="华文楷体" panose="02010600040101010101" pitchFamily="2" charset="-122"/>
                        <a:ea typeface="宋体" panose="02010600030101010101" pitchFamily="2" charset="-122"/>
                      </a:endParaRPr>
                    </a:p>
                  </a:txBody>
                  <a:tcPr marL="58027" marR="58027" marT="28960" marB="28960"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5" name="文本框 4"/>
          <p:cNvSpPr txBox="1"/>
          <p:nvPr/>
        </p:nvSpPr>
        <p:spPr>
          <a:xfrm>
            <a:off x="1979712" y="1995686"/>
            <a:ext cx="1179195" cy="1861185"/>
          </a:xfrm>
          <a:prstGeom prst="rect">
            <a:avLst/>
          </a:prstGeom>
          <a:noFill/>
        </p:spPr>
        <p:txBody>
          <a:bodyPr wrap="square" rtlCol="0">
            <a:spAutoFit/>
          </a:bodyPr>
          <a:lstStyle/>
          <a:p>
            <a:r>
              <a:rPr lang="zh-CN" altLang="en-US" sz="11500" dirty="0">
                <a:solidFill>
                  <a:schemeClr val="tx1"/>
                </a:solidFill>
                <a:latin typeface="楷体" panose="02010609060101010101" pitchFamily="49" charset="-122"/>
                <a:ea typeface="楷体" panose="02010609060101010101" pitchFamily="49" charset="-122"/>
              </a:rPr>
              <a:t>艺</a:t>
            </a:r>
            <a:endParaRPr lang="zh-CN" altLang="en-US" sz="11500" dirty="0">
              <a:solidFill>
                <a:schemeClr val="tx1"/>
              </a:solidFill>
              <a:latin typeface="楷体" panose="02010609060101010101" pitchFamily="49" charset="-122"/>
              <a:ea typeface="楷体" panose="02010609060101010101" pitchFamily="49" charset="-122"/>
            </a:endParaRPr>
          </a:p>
        </p:txBody>
      </p:sp>
      <p:pic>
        <p:nvPicPr>
          <p:cNvPr id="6" name="图片 5"/>
          <p:cNvPicPr>
            <a:picLocks noChangeAspect="1"/>
          </p:cNvPicPr>
          <p:nvPr/>
        </p:nvPicPr>
        <p:blipFill>
          <a:blip r:embed="rId1"/>
          <a:stretch>
            <a:fillRect/>
          </a:stretch>
        </p:blipFill>
        <p:spPr>
          <a:xfrm>
            <a:off x="6375400" y="2112645"/>
            <a:ext cx="1445895" cy="2200910"/>
          </a:xfrm>
          <a:prstGeom prst="rect">
            <a:avLst/>
          </a:prstGeom>
        </p:spPr>
      </p:pic>
      <p:sp>
        <p:nvSpPr>
          <p:cNvPr id="23" name="TextBox 24"/>
          <p:cNvSpPr txBox="1"/>
          <p:nvPr/>
        </p:nvSpPr>
        <p:spPr>
          <a:xfrm>
            <a:off x="2480310" y="1226185"/>
            <a:ext cx="786130" cy="837565"/>
          </a:xfrm>
          <a:prstGeom prst="rect">
            <a:avLst/>
          </a:prstGeom>
          <a:noFill/>
        </p:spPr>
        <p:txBody>
          <a:bodyPr wrap="square" lIns="68580" tIns="34290" rIns="68580" bIns="34290" rtlCol="0">
            <a:spAutoFit/>
          </a:bodyPr>
          <a:lstStyle/>
          <a:p>
            <a:pPr fontAlgn="base">
              <a:spcBef>
                <a:spcPct val="0"/>
              </a:spcBef>
              <a:spcAft>
                <a:spcPct val="0"/>
              </a:spcAft>
            </a:pPr>
            <a:r>
              <a:rPr lang="en-US" altLang="zh-CN" sz="5000" dirty="0">
                <a:solidFill>
                  <a:prstClr val="black"/>
                </a:solidFill>
                <a:latin typeface="黑体" panose="02010609060101010101" pitchFamily="49" charset="-122"/>
                <a:ea typeface="黑体" panose="02010609060101010101" pitchFamily="49" charset="-122"/>
                <a:cs typeface="黑体" panose="02010609060101010101" pitchFamily="49" charset="-122"/>
              </a:rPr>
              <a:t>yì</a:t>
            </a:r>
            <a:endParaRPr lang="en-US" altLang="zh-CN" sz="5000" dirty="0">
              <a:solidFill>
                <a:prstClr val="black"/>
              </a:solidFill>
              <a:latin typeface="黑体" panose="02010609060101010101" pitchFamily="49" charset="-122"/>
              <a:ea typeface="黑体" panose="02010609060101010101" pitchFamily="49" charset="-122"/>
              <a:cs typeface="黑体" panose="02010609060101010101" pitchFamily="49" charset="-122"/>
            </a:endParaRPr>
          </a:p>
        </p:txBody>
      </p:sp>
      <p:sp>
        <p:nvSpPr>
          <p:cNvPr id="24" name="TextBox 23"/>
          <p:cNvSpPr txBox="1"/>
          <p:nvPr/>
        </p:nvSpPr>
        <p:spPr>
          <a:xfrm>
            <a:off x="4950460" y="2933065"/>
            <a:ext cx="1520825" cy="991870"/>
          </a:xfrm>
          <a:prstGeom prst="rect">
            <a:avLst/>
          </a:prstGeom>
          <a:noFill/>
        </p:spPr>
        <p:txBody>
          <a:bodyPr wrap="square" lIns="68580" tIns="34290" rIns="68580" bIns="34290" rtlCol="0">
            <a:spAutoFit/>
          </a:bodyPr>
          <a:lstStyle/>
          <a:p>
            <a:pPr>
              <a:lnSpc>
                <a:spcPct val="150000"/>
              </a:lnSpc>
            </a:pPr>
            <a:r>
              <a:rPr lang="zh-CN" altLang="en-US" sz="4000" b="1" dirty="0" smtClean="0">
                <a:solidFill>
                  <a:srgbClr val="0000FF"/>
                </a:solidFill>
                <a:latin typeface="黑体" panose="02010609060101010101" pitchFamily="49" charset="-122"/>
                <a:ea typeface="黑体" panose="02010609060101010101" pitchFamily="49" charset="-122"/>
              </a:rPr>
              <a:t>才艺</a:t>
            </a:r>
            <a:endParaRPr lang="zh-CN" altLang="en-US" sz="4000" b="1" dirty="0" smtClean="0">
              <a:solidFill>
                <a:srgbClr val="0000FF"/>
              </a:solidFill>
              <a:latin typeface="黑体" panose="02010609060101010101" pitchFamily="49" charset="-122"/>
              <a:ea typeface="黑体" panose="02010609060101010101" pitchFamily="49" charset="-122"/>
            </a:endParaRPr>
          </a:p>
        </p:txBody>
      </p:sp>
      <p:sp>
        <p:nvSpPr>
          <p:cNvPr id="4" name="线形标注 2 3"/>
          <p:cNvSpPr/>
          <p:nvPr/>
        </p:nvSpPr>
        <p:spPr>
          <a:xfrm>
            <a:off x="4355976" y="1190519"/>
            <a:ext cx="1953560" cy="908895"/>
          </a:xfrm>
          <a:prstGeom prst="borderCallout2">
            <a:avLst>
              <a:gd name="adj1" fmla="val 18750"/>
              <a:gd name="adj2" fmla="val -8333"/>
              <a:gd name="adj3" fmla="val 18750"/>
              <a:gd name="adj4" fmla="val -16667"/>
              <a:gd name="adj5" fmla="val 211144"/>
              <a:gd name="adj6" fmla="val -80682"/>
            </a:avLst>
          </a:prstGeom>
          <a:grpFill/>
          <a:ln w="31750">
            <a:solidFill>
              <a:srgbClr val="FF0000"/>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800" dirty="0" smtClean="0">
                <a:solidFill>
                  <a:srgbClr val="FF0000"/>
                </a:solidFill>
                <a:latin typeface="黑体" panose="02010609060101010101" pitchFamily="49" charset="-122"/>
                <a:ea typeface="黑体" panose="02010609060101010101" pitchFamily="49" charset="-122"/>
              </a:rPr>
              <a:t>横折弯钩，一笔写成。</a:t>
            </a:r>
            <a:endParaRPr lang="zh-CN" altLang="en-US" sz="2800" dirty="0">
              <a:solidFill>
                <a:srgbClr val="FF0000"/>
              </a:solidFill>
              <a:latin typeface="黑体" panose="02010609060101010101" pitchFamily="49" charset="-122"/>
              <a:ea typeface="黑体" panose="02010609060101010101" pitchFamily="49" charset="-122"/>
            </a:endParaRPr>
          </a:p>
        </p:txBody>
      </p:sp>
      <p:sp>
        <p:nvSpPr>
          <p:cNvPr id="51" name="TextBox 11"/>
          <p:cNvSpPr txBox="1">
            <a:spLocks noChangeArrowheads="1"/>
          </p:cNvSpPr>
          <p:nvPr/>
        </p:nvSpPr>
        <p:spPr bwMode="auto">
          <a:xfrm>
            <a:off x="4125341" y="554509"/>
            <a:ext cx="1454771"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defRPr/>
            </a:pPr>
            <a:r>
              <a:rPr lang="zh-CN" altLang="en-US" sz="3300" b="1" dirty="0">
                <a:latin typeface="楷体" panose="02010609060101010101" pitchFamily="49" charset="-122"/>
                <a:ea typeface="楷体" panose="02010609060101010101" pitchFamily="49" charset="-122"/>
              </a:rPr>
              <a:t>易写错</a:t>
            </a:r>
            <a:endParaRPr lang="zh-CN" altLang="en-US" sz="3300" b="1" dirty="0">
              <a:latin typeface="楷体" panose="02010609060101010101" pitchFamily="49" charset="-122"/>
              <a:ea typeface="楷体" panose="02010609060101010101" pitchFamily="49" charset="-122"/>
            </a:endParaRPr>
          </a:p>
        </p:txBody>
      </p:sp>
      <p:grpSp>
        <p:nvGrpSpPr>
          <p:cNvPr id="52" name="组合 51"/>
          <p:cNvGrpSpPr/>
          <p:nvPr/>
        </p:nvGrpSpPr>
        <p:grpSpPr>
          <a:xfrm>
            <a:off x="3635896" y="627534"/>
            <a:ext cx="456833" cy="456366"/>
            <a:chOff x="631825" y="5181600"/>
            <a:chExt cx="1554163" cy="1552575"/>
          </a:xfrm>
        </p:grpSpPr>
        <p:sp>
          <p:nvSpPr>
            <p:cNvPr id="53" name="Oval 10"/>
            <p:cNvSpPr>
              <a:spLocks noChangeArrowheads="1"/>
            </p:cNvSpPr>
            <p:nvPr/>
          </p:nvSpPr>
          <p:spPr bwMode="auto">
            <a:xfrm>
              <a:off x="631825" y="5181600"/>
              <a:ext cx="1554163" cy="1552575"/>
            </a:xfrm>
            <a:prstGeom prst="ellipse">
              <a:avLst/>
            </a:prstGeom>
            <a:solidFill>
              <a:srgbClr val="FFC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54" name="Freeform 11"/>
            <p:cNvSpPr/>
            <p:nvPr/>
          </p:nvSpPr>
          <p:spPr bwMode="auto">
            <a:xfrm>
              <a:off x="1468438" y="5353050"/>
              <a:ext cx="34925" cy="87313"/>
            </a:xfrm>
            <a:custGeom>
              <a:avLst/>
              <a:gdLst>
                <a:gd name="T0" fmla="*/ 4 w 12"/>
                <a:gd name="T1" fmla="*/ 30 h 31"/>
                <a:gd name="T2" fmla="*/ 12 w 12"/>
                <a:gd name="T3" fmla="*/ 3 h 31"/>
                <a:gd name="T4" fmla="*/ 11 w 12"/>
                <a:gd name="T5" fmla="*/ 0 h 31"/>
                <a:gd name="T6" fmla="*/ 0 w 12"/>
                <a:gd name="T7" fmla="*/ 31 h 31"/>
                <a:gd name="T8" fmla="*/ 4 w 12"/>
                <a:gd name="T9" fmla="*/ 30 h 31"/>
              </a:gdLst>
              <a:ahLst/>
              <a:cxnLst>
                <a:cxn ang="0">
                  <a:pos x="T0" y="T1"/>
                </a:cxn>
                <a:cxn ang="0">
                  <a:pos x="T2" y="T3"/>
                </a:cxn>
                <a:cxn ang="0">
                  <a:pos x="T4" y="T5"/>
                </a:cxn>
                <a:cxn ang="0">
                  <a:pos x="T6" y="T7"/>
                </a:cxn>
                <a:cxn ang="0">
                  <a:pos x="T8" y="T9"/>
                </a:cxn>
              </a:cxnLst>
              <a:rect l="0" t="0" r="r" b="b"/>
              <a:pathLst>
                <a:path w="12" h="31">
                  <a:moveTo>
                    <a:pt x="4" y="30"/>
                  </a:moveTo>
                  <a:cubicBezTo>
                    <a:pt x="4" y="20"/>
                    <a:pt x="7" y="7"/>
                    <a:pt x="12" y="3"/>
                  </a:cubicBezTo>
                  <a:cubicBezTo>
                    <a:pt x="11" y="0"/>
                    <a:pt x="11" y="0"/>
                    <a:pt x="11" y="0"/>
                  </a:cubicBezTo>
                  <a:cubicBezTo>
                    <a:pt x="2" y="6"/>
                    <a:pt x="0" y="21"/>
                    <a:pt x="0" y="31"/>
                  </a:cubicBezTo>
                  <a:lnTo>
                    <a:pt x="4" y="30"/>
                  </a:lnTo>
                  <a:close/>
                </a:path>
              </a:pathLst>
            </a:custGeom>
            <a:solidFill>
              <a:srgbClr val="4F2E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55" name="Freeform 12"/>
            <p:cNvSpPr/>
            <p:nvPr/>
          </p:nvSpPr>
          <p:spPr bwMode="auto">
            <a:xfrm>
              <a:off x="1471613" y="5410200"/>
              <a:ext cx="204788" cy="358775"/>
            </a:xfrm>
            <a:custGeom>
              <a:avLst/>
              <a:gdLst>
                <a:gd name="T0" fmla="*/ 0 w 72"/>
                <a:gd name="T1" fmla="*/ 119 h 126"/>
                <a:gd name="T2" fmla="*/ 66 w 72"/>
                <a:gd name="T3" fmla="*/ 67 h 126"/>
                <a:gd name="T4" fmla="*/ 45 w 72"/>
                <a:gd name="T5" fmla="*/ 7 h 126"/>
                <a:gd name="T6" fmla="*/ 1 w 72"/>
                <a:gd name="T7" fmla="*/ 9 h 126"/>
                <a:gd name="T8" fmla="*/ 0 w 72"/>
                <a:gd name="T9" fmla="*/ 119 h 126"/>
              </a:gdLst>
              <a:ahLst/>
              <a:cxnLst>
                <a:cxn ang="0">
                  <a:pos x="T0" y="T1"/>
                </a:cxn>
                <a:cxn ang="0">
                  <a:pos x="T2" y="T3"/>
                </a:cxn>
                <a:cxn ang="0">
                  <a:pos x="T4" y="T5"/>
                </a:cxn>
                <a:cxn ang="0">
                  <a:pos x="T6" y="T7"/>
                </a:cxn>
                <a:cxn ang="0">
                  <a:pos x="T8" y="T9"/>
                </a:cxn>
              </a:cxnLst>
              <a:rect l="0" t="0" r="r" b="b"/>
              <a:pathLst>
                <a:path w="72" h="126">
                  <a:moveTo>
                    <a:pt x="0" y="119"/>
                  </a:moveTo>
                  <a:cubicBezTo>
                    <a:pt x="29" y="126"/>
                    <a:pt x="60" y="101"/>
                    <a:pt x="66" y="67"/>
                  </a:cubicBezTo>
                  <a:cubicBezTo>
                    <a:pt x="72" y="33"/>
                    <a:pt x="61" y="15"/>
                    <a:pt x="45" y="7"/>
                  </a:cubicBezTo>
                  <a:cubicBezTo>
                    <a:pt x="31" y="0"/>
                    <a:pt x="3" y="11"/>
                    <a:pt x="1" y="9"/>
                  </a:cubicBezTo>
                  <a:lnTo>
                    <a:pt x="0" y="119"/>
                  </a:lnTo>
                  <a:close/>
                </a:path>
              </a:pathLst>
            </a:custGeom>
            <a:solidFill>
              <a:srgbClr val="C90D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56" name="Freeform 13"/>
            <p:cNvSpPr/>
            <p:nvPr/>
          </p:nvSpPr>
          <p:spPr bwMode="auto">
            <a:xfrm>
              <a:off x="1274763" y="5410200"/>
              <a:ext cx="200025" cy="355600"/>
            </a:xfrm>
            <a:custGeom>
              <a:avLst/>
              <a:gdLst>
                <a:gd name="T0" fmla="*/ 70 w 70"/>
                <a:gd name="T1" fmla="*/ 9 h 125"/>
                <a:gd name="T2" fmla="*/ 26 w 70"/>
                <a:gd name="T3" fmla="*/ 8 h 125"/>
                <a:gd name="T4" fmla="*/ 8 w 70"/>
                <a:gd name="T5" fmla="*/ 69 h 125"/>
                <a:gd name="T6" fmla="*/ 69 w 70"/>
                <a:gd name="T7" fmla="*/ 119 h 125"/>
                <a:gd name="T8" fmla="*/ 70 w 70"/>
                <a:gd name="T9" fmla="*/ 9 h 125"/>
              </a:gdLst>
              <a:ahLst/>
              <a:cxnLst>
                <a:cxn ang="0">
                  <a:pos x="T0" y="T1"/>
                </a:cxn>
                <a:cxn ang="0">
                  <a:pos x="T2" y="T3"/>
                </a:cxn>
                <a:cxn ang="0">
                  <a:pos x="T4" y="T5"/>
                </a:cxn>
                <a:cxn ang="0">
                  <a:pos x="T6" y="T7"/>
                </a:cxn>
                <a:cxn ang="0">
                  <a:pos x="T8" y="T9"/>
                </a:cxn>
              </a:cxnLst>
              <a:rect l="0" t="0" r="r" b="b"/>
              <a:pathLst>
                <a:path w="70" h="125">
                  <a:moveTo>
                    <a:pt x="70" y="9"/>
                  </a:moveTo>
                  <a:cubicBezTo>
                    <a:pt x="68" y="11"/>
                    <a:pt x="40" y="0"/>
                    <a:pt x="26" y="8"/>
                  </a:cubicBezTo>
                  <a:cubicBezTo>
                    <a:pt x="11" y="17"/>
                    <a:pt x="0" y="35"/>
                    <a:pt x="8" y="69"/>
                  </a:cubicBezTo>
                  <a:cubicBezTo>
                    <a:pt x="16" y="103"/>
                    <a:pt x="38" y="125"/>
                    <a:pt x="69" y="119"/>
                  </a:cubicBezTo>
                  <a:lnTo>
                    <a:pt x="70" y="9"/>
                  </a:lnTo>
                  <a:close/>
                </a:path>
              </a:pathLst>
            </a:custGeom>
            <a:solidFill>
              <a:srgbClr val="DB19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57" name="Freeform 14"/>
            <p:cNvSpPr/>
            <p:nvPr/>
          </p:nvSpPr>
          <p:spPr bwMode="auto">
            <a:xfrm>
              <a:off x="1374775" y="5313363"/>
              <a:ext cx="125413" cy="53975"/>
            </a:xfrm>
            <a:custGeom>
              <a:avLst/>
              <a:gdLst>
                <a:gd name="T0" fmla="*/ 44 w 44"/>
                <a:gd name="T1" fmla="*/ 19 h 19"/>
                <a:gd name="T2" fmla="*/ 27 w 44"/>
                <a:gd name="T3" fmla="*/ 4 h 19"/>
                <a:gd name="T4" fmla="*/ 0 w 44"/>
                <a:gd name="T5" fmla="*/ 1 h 19"/>
                <a:gd name="T6" fmla="*/ 0 w 44"/>
                <a:gd name="T7" fmla="*/ 2 h 19"/>
                <a:gd name="T8" fmla="*/ 44 w 44"/>
                <a:gd name="T9" fmla="*/ 19 h 19"/>
              </a:gdLst>
              <a:ahLst/>
              <a:cxnLst>
                <a:cxn ang="0">
                  <a:pos x="T0" y="T1"/>
                </a:cxn>
                <a:cxn ang="0">
                  <a:pos x="T2" y="T3"/>
                </a:cxn>
                <a:cxn ang="0">
                  <a:pos x="T4" y="T5"/>
                </a:cxn>
                <a:cxn ang="0">
                  <a:pos x="T6" y="T7"/>
                </a:cxn>
                <a:cxn ang="0">
                  <a:pos x="T8" y="T9"/>
                </a:cxn>
              </a:cxnLst>
              <a:rect l="0" t="0" r="r" b="b"/>
              <a:pathLst>
                <a:path w="44" h="19">
                  <a:moveTo>
                    <a:pt x="44" y="19"/>
                  </a:moveTo>
                  <a:cubicBezTo>
                    <a:pt x="44" y="19"/>
                    <a:pt x="40" y="9"/>
                    <a:pt x="27" y="4"/>
                  </a:cubicBezTo>
                  <a:cubicBezTo>
                    <a:pt x="15" y="0"/>
                    <a:pt x="0" y="1"/>
                    <a:pt x="0" y="1"/>
                  </a:cubicBezTo>
                  <a:cubicBezTo>
                    <a:pt x="0" y="1"/>
                    <a:pt x="0" y="2"/>
                    <a:pt x="0" y="2"/>
                  </a:cubicBezTo>
                  <a:cubicBezTo>
                    <a:pt x="12" y="10"/>
                    <a:pt x="28" y="14"/>
                    <a:pt x="44" y="19"/>
                  </a:cubicBezTo>
                  <a:close/>
                </a:path>
              </a:pathLst>
            </a:custGeom>
            <a:solidFill>
              <a:srgbClr val="12873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58" name="Freeform 15"/>
            <p:cNvSpPr/>
            <p:nvPr/>
          </p:nvSpPr>
          <p:spPr bwMode="auto">
            <a:xfrm>
              <a:off x="1374775" y="5318125"/>
              <a:ext cx="125413" cy="103188"/>
            </a:xfrm>
            <a:custGeom>
              <a:avLst/>
              <a:gdLst>
                <a:gd name="T0" fmla="*/ 0 w 44"/>
                <a:gd name="T1" fmla="*/ 0 h 36"/>
                <a:gd name="T2" fmla="*/ 6 w 44"/>
                <a:gd name="T3" fmla="*/ 12 h 36"/>
                <a:gd name="T4" fmla="*/ 44 w 44"/>
                <a:gd name="T5" fmla="*/ 17 h 36"/>
                <a:gd name="T6" fmla="*/ 0 w 44"/>
                <a:gd name="T7" fmla="*/ 0 h 36"/>
              </a:gdLst>
              <a:ahLst/>
              <a:cxnLst>
                <a:cxn ang="0">
                  <a:pos x="T0" y="T1"/>
                </a:cxn>
                <a:cxn ang="0">
                  <a:pos x="T2" y="T3"/>
                </a:cxn>
                <a:cxn ang="0">
                  <a:pos x="T4" y="T5"/>
                </a:cxn>
                <a:cxn ang="0">
                  <a:pos x="T6" y="T7"/>
                </a:cxn>
              </a:cxnLst>
              <a:rect l="0" t="0" r="r" b="b"/>
              <a:pathLst>
                <a:path w="44" h="36">
                  <a:moveTo>
                    <a:pt x="0" y="0"/>
                  </a:moveTo>
                  <a:cubicBezTo>
                    <a:pt x="0" y="2"/>
                    <a:pt x="2" y="7"/>
                    <a:pt x="6" y="12"/>
                  </a:cubicBezTo>
                  <a:cubicBezTo>
                    <a:pt x="30" y="36"/>
                    <a:pt x="43" y="18"/>
                    <a:pt x="44" y="17"/>
                  </a:cubicBezTo>
                  <a:cubicBezTo>
                    <a:pt x="28" y="12"/>
                    <a:pt x="12" y="8"/>
                    <a:pt x="0" y="0"/>
                  </a:cubicBezTo>
                  <a:close/>
                </a:path>
              </a:pathLst>
            </a:custGeom>
            <a:solidFill>
              <a:srgbClr val="0E77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59" name="Rectangle 16"/>
            <p:cNvSpPr>
              <a:spLocks noChangeArrowheads="1"/>
            </p:cNvSpPr>
            <p:nvPr/>
          </p:nvSpPr>
          <p:spPr bwMode="auto">
            <a:xfrm>
              <a:off x="908050" y="6238875"/>
              <a:ext cx="904875" cy="227013"/>
            </a:xfrm>
            <a:prstGeom prst="rect">
              <a:avLst/>
            </a:prstGeom>
            <a:solidFill>
              <a:srgbClr val="FF1D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60" name="Rectangle 17"/>
            <p:cNvSpPr>
              <a:spLocks noChangeArrowheads="1"/>
            </p:cNvSpPr>
            <p:nvPr/>
          </p:nvSpPr>
          <p:spPr bwMode="auto">
            <a:xfrm>
              <a:off x="1681163" y="6238875"/>
              <a:ext cx="17463" cy="227013"/>
            </a:xfrm>
            <a:prstGeom prst="rect">
              <a:avLst/>
            </a:prstGeom>
            <a:solidFill>
              <a:srgbClr val="BE1E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61" name="Rectangle 18"/>
            <p:cNvSpPr>
              <a:spLocks noChangeArrowheads="1"/>
            </p:cNvSpPr>
            <p:nvPr/>
          </p:nvSpPr>
          <p:spPr bwMode="auto">
            <a:xfrm>
              <a:off x="1651000" y="6238875"/>
              <a:ext cx="17463" cy="227013"/>
            </a:xfrm>
            <a:prstGeom prst="rect">
              <a:avLst/>
            </a:prstGeom>
            <a:solidFill>
              <a:srgbClr val="BE1E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62" name="Rectangle 19"/>
            <p:cNvSpPr>
              <a:spLocks noChangeArrowheads="1"/>
            </p:cNvSpPr>
            <p:nvPr/>
          </p:nvSpPr>
          <p:spPr bwMode="auto">
            <a:xfrm>
              <a:off x="1612900" y="6238875"/>
              <a:ext cx="17463" cy="227013"/>
            </a:xfrm>
            <a:prstGeom prst="rect">
              <a:avLst/>
            </a:prstGeom>
            <a:solidFill>
              <a:srgbClr val="BE1E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63" name="Rectangle 20"/>
            <p:cNvSpPr>
              <a:spLocks noChangeArrowheads="1"/>
            </p:cNvSpPr>
            <p:nvPr/>
          </p:nvSpPr>
          <p:spPr bwMode="auto">
            <a:xfrm>
              <a:off x="1030288" y="5924550"/>
              <a:ext cx="474663" cy="171450"/>
            </a:xfrm>
            <a:prstGeom prst="rect">
              <a:avLst/>
            </a:prstGeom>
            <a:solidFill>
              <a:srgbClr val="F9EEE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64" name="Rectangle 21"/>
            <p:cNvSpPr>
              <a:spLocks noChangeArrowheads="1"/>
            </p:cNvSpPr>
            <p:nvPr/>
          </p:nvSpPr>
          <p:spPr bwMode="auto">
            <a:xfrm>
              <a:off x="1030288" y="5924550"/>
              <a:ext cx="474663"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65" name="Rectangle 22"/>
            <p:cNvSpPr>
              <a:spLocks noChangeArrowheads="1"/>
            </p:cNvSpPr>
            <p:nvPr/>
          </p:nvSpPr>
          <p:spPr bwMode="auto">
            <a:xfrm>
              <a:off x="1030288" y="6002338"/>
              <a:ext cx="474663" cy="4763"/>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66" name="Rectangle 23"/>
            <p:cNvSpPr>
              <a:spLocks noChangeArrowheads="1"/>
            </p:cNvSpPr>
            <p:nvPr/>
          </p:nvSpPr>
          <p:spPr bwMode="auto">
            <a:xfrm>
              <a:off x="1030288" y="6002338"/>
              <a:ext cx="474663" cy="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67" name="Rectangle 24"/>
            <p:cNvSpPr>
              <a:spLocks noChangeArrowheads="1"/>
            </p:cNvSpPr>
            <p:nvPr/>
          </p:nvSpPr>
          <p:spPr bwMode="auto">
            <a:xfrm>
              <a:off x="1030288" y="6049963"/>
              <a:ext cx="474663" cy="6350"/>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68" name="Rectangle 25"/>
            <p:cNvSpPr>
              <a:spLocks noChangeArrowheads="1"/>
            </p:cNvSpPr>
            <p:nvPr/>
          </p:nvSpPr>
          <p:spPr bwMode="auto">
            <a:xfrm>
              <a:off x="1030288" y="6049963"/>
              <a:ext cx="474663" cy="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69" name="Rectangle 26"/>
            <p:cNvSpPr>
              <a:spLocks noChangeArrowheads="1"/>
            </p:cNvSpPr>
            <p:nvPr/>
          </p:nvSpPr>
          <p:spPr bwMode="auto">
            <a:xfrm>
              <a:off x="1030288" y="6034088"/>
              <a:ext cx="474663" cy="1588"/>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70" name="Rectangle 27"/>
            <p:cNvSpPr>
              <a:spLocks noChangeArrowheads="1"/>
            </p:cNvSpPr>
            <p:nvPr/>
          </p:nvSpPr>
          <p:spPr bwMode="auto">
            <a:xfrm>
              <a:off x="1030288" y="6034088"/>
              <a:ext cx="474663"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71" name="Rectangle 28"/>
            <p:cNvSpPr>
              <a:spLocks noChangeArrowheads="1"/>
            </p:cNvSpPr>
            <p:nvPr/>
          </p:nvSpPr>
          <p:spPr bwMode="auto">
            <a:xfrm>
              <a:off x="1030288" y="5984875"/>
              <a:ext cx="474663" cy="3175"/>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72" name="Rectangle 29"/>
            <p:cNvSpPr>
              <a:spLocks noChangeArrowheads="1"/>
            </p:cNvSpPr>
            <p:nvPr/>
          </p:nvSpPr>
          <p:spPr bwMode="auto">
            <a:xfrm>
              <a:off x="1030288" y="5984875"/>
              <a:ext cx="474663"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73" name="Rectangle 30"/>
            <p:cNvSpPr>
              <a:spLocks noChangeArrowheads="1"/>
            </p:cNvSpPr>
            <p:nvPr/>
          </p:nvSpPr>
          <p:spPr bwMode="auto">
            <a:xfrm>
              <a:off x="1030288" y="5937250"/>
              <a:ext cx="474663" cy="1588"/>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74" name="Rectangle 31"/>
            <p:cNvSpPr>
              <a:spLocks noChangeArrowheads="1"/>
            </p:cNvSpPr>
            <p:nvPr/>
          </p:nvSpPr>
          <p:spPr bwMode="auto">
            <a:xfrm>
              <a:off x="1030288" y="5937250"/>
              <a:ext cx="474663"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75" name="Rectangle 32"/>
            <p:cNvSpPr>
              <a:spLocks noChangeArrowheads="1"/>
            </p:cNvSpPr>
            <p:nvPr/>
          </p:nvSpPr>
          <p:spPr bwMode="auto">
            <a:xfrm>
              <a:off x="1030288" y="6084888"/>
              <a:ext cx="474663" cy="3175"/>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76" name="Rectangle 33"/>
            <p:cNvSpPr>
              <a:spLocks noChangeArrowheads="1"/>
            </p:cNvSpPr>
            <p:nvPr/>
          </p:nvSpPr>
          <p:spPr bwMode="auto">
            <a:xfrm>
              <a:off x="1030288" y="6084888"/>
              <a:ext cx="474663"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77" name="Rectangle 34"/>
            <p:cNvSpPr>
              <a:spLocks noChangeArrowheads="1"/>
            </p:cNvSpPr>
            <p:nvPr/>
          </p:nvSpPr>
          <p:spPr bwMode="auto">
            <a:xfrm>
              <a:off x="1030288" y="5951538"/>
              <a:ext cx="474663" cy="1588"/>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78" name="Rectangle 35"/>
            <p:cNvSpPr>
              <a:spLocks noChangeArrowheads="1"/>
            </p:cNvSpPr>
            <p:nvPr/>
          </p:nvSpPr>
          <p:spPr bwMode="auto">
            <a:xfrm>
              <a:off x="1030288" y="5951538"/>
              <a:ext cx="474663"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79" name="Rectangle 36"/>
            <p:cNvSpPr>
              <a:spLocks noChangeArrowheads="1"/>
            </p:cNvSpPr>
            <p:nvPr/>
          </p:nvSpPr>
          <p:spPr bwMode="auto">
            <a:xfrm>
              <a:off x="879475" y="6118225"/>
              <a:ext cx="1058863" cy="120650"/>
            </a:xfrm>
            <a:prstGeom prst="rect">
              <a:avLst/>
            </a:prstGeom>
            <a:solidFill>
              <a:srgbClr val="14B6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80" name="Rectangle 37"/>
            <p:cNvSpPr>
              <a:spLocks noChangeArrowheads="1"/>
            </p:cNvSpPr>
            <p:nvPr/>
          </p:nvSpPr>
          <p:spPr bwMode="auto">
            <a:xfrm>
              <a:off x="1835150" y="6118225"/>
              <a:ext cx="28575" cy="120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81" name="Rectangle 38"/>
            <p:cNvSpPr>
              <a:spLocks noChangeArrowheads="1"/>
            </p:cNvSpPr>
            <p:nvPr/>
          </p:nvSpPr>
          <p:spPr bwMode="auto">
            <a:xfrm>
              <a:off x="1101725" y="5751513"/>
              <a:ext cx="588963" cy="150813"/>
            </a:xfrm>
            <a:prstGeom prst="rect">
              <a:avLst/>
            </a:prstGeom>
            <a:solidFill>
              <a:srgbClr val="2B537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82" name="Rectangle 39"/>
            <p:cNvSpPr>
              <a:spLocks noChangeArrowheads="1"/>
            </p:cNvSpPr>
            <p:nvPr/>
          </p:nvSpPr>
          <p:spPr bwMode="auto">
            <a:xfrm>
              <a:off x="1633538" y="5751513"/>
              <a:ext cx="14288" cy="150813"/>
            </a:xfrm>
            <a:prstGeom prst="rect">
              <a:avLst/>
            </a:prstGeom>
            <a:solidFill>
              <a:srgbClr val="14B6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83" name="Freeform 40"/>
            <p:cNvSpPr/>
            <p:nvPr/>
          </p:nvSpPr>
          <p:spPr bwMode="auto">
            <a:xfrm>
              <a:off x="1012825" y="5902325"/>
              <a:ext cx="530225" cy="215900"/>
            </a:xfrm>
            <a:custGeom>
              <a:avLst/>
              <a:gdLst>
                <a:gd name="T0" fmla="*/ 186 w 186"/>
                <a:gd name="T1" fmla="*/ 38 h 76"/>
                <a:gd name="T2" fmla="*/ 183 w 186"/>
                <a:gd name="T3" fmla="*/ 0 h 76"/>
                <a:gd name="T4" fmla="*/ 183 w 186"/>
                <a:gd name="T5" fmla="*/ 0 h 76"/>
                <a:gd name="T6" fmla="*/ 182 w 186"/>
                <a:gd name="T7" fmla="*/ 0 h 76"/>
                <a:gd name="T8" fmla="*/ 182 w 186"/>
                <a:gd name="T9" fmla="*/ 0 h 76"/>
                <a:gd name="T10" fmla="*/ 182 w 186"/>
                <a:gd name="T11" fmla="*/ 0 h 76"/>
                <a:gd name="T12" fmla="*/ 0 w 186"/>
                <a:gd name="T13" fmla="*/ 0 h 76"/>
                <a:gd name="T14" fmla="*/ 0 w 186"/>
                <a:gd name="T15" fmla="*/ 8 h 76"/>
                <a:gd name="T16" fmla="*/ 173 w 186"/>
                <a:gd name="T17" fmla="*/ 8 h 76"/>
                <a:gd name="T18" fmla="*/ 173 w 186"/>
                <a:gd name="T19" fmla="*/ 68 h 76"/>
                <a:gd name="T20" fmla="*/ 0 w 186"/>
                <a:gd name="T21" fmla="*/ 68 h 76"/>
                <a:gd name="T22" fmla="*/ 0 w 186"/>
                <a:gd name="T23" fmla="*/ 76 h 76"/>
                <a:gd name="T24" fmla="*/ 183 w 186"/>
                <a:gd name="T25" fmla="*/ 76 h 76"/>
                <a:gd name="T26" fmla="*/ 183 w 186"/>
                <a:gd name="T27" fmla="*/ 76 h 76"/>
                <a:gd name="T28" fmla="*/ 186 w 186"/>
                <a:gd name="T29"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6" h="76">
                  <a:moveTo>
                    <a:pt x="186" y="38"/>
                  </a:moveTo>
                  <a:cubicBezTo>
                    <a:pt x="186" y="19"/>
                    <a:pt x="184" y="3"/>
                    <a:pt x="183" y="0"/>
                  </a:cubicBezTo>
                  <a:cubicBezTo>
                    <a:pt x="183" y="0"/>
                    <a:pt x="183" y="0"/>
                    <a:pt x="183" y="0"/>
                  </a:cubicBezTo>
                  <a:cubicBezTo>
                    <a:pt x="182" y="0"/>
                    <a:pt x="182" y="0"/>
                    <a:pt x="182" y="0"/>
                  </a:cubicBezTo>
                  <a:cubicBezTo>
                    <a:pt x="182" y="0"/>
                    <a:pt x="182" y="0"/>
                    <a:pt x="182" y="0"/>
                  </a:cubicBezTo>
                  <a:cubicBezTo>
                    <a:pt x="182" y="0"/>
                    <a:pt x="182" y="0"/>
                    <a:pt x="182" y="0"/>
                  </a:cubicBezTo>
                  <a:cubicBezTo>
                    <a:pt x="0" y="0"/>
                    <a:pt x="0" y="0"/>
                    <a:pt x="0" y="0"/>
                  </a:cubicBezTo>
                  <a:cubicBezTo>
                    <a:pt x="0" y="8"/>
                    <a:pt x="0" y="8"/>
                    <a:pt x="0" y="8"/>
                  </a:cubicBezTo>
                  <a:cubicBezTo>
                    <a:pt x="173" y="8"/>
                    <a:pt x="173" y="8"/>
                    <a:pt x="173" y="8"/>
                  </a:cubicBezTo>
                  <a:cubicBezTo>
                    <a:pt x="173" y="68"/>
                    <a:pt x="173" y="68"/>
                    <a:pt x="173" y="68"/>
                  </a:cubicBezTo>
                  <a:cubicBezTo>
                    <a:pt x="0" y="68"/>
                    <a:pt x="0" y="68"/>
                    <a:pt x="0" y="68"/>
                  </a:cubicBezTo>
                  <a:cubicBezTo>
                    <a:pt x="0" y="76"/>
                    <a:pt x="0" y="76"/>
                    <a:pt x="0" y="76"/>
                  </a:cubicBezTo>
                  <a:cubicBezTo>
                    <a:pt x="183" y="76"/>
                    <a:pt x="183" y="76"/>
                    <a:pt x="183" y="76"/>
                  </a:cubicBezTo>
                  <a:cubicBezTo>
                    <a:pt x="183" y="76"/>
                    <a:pt x="183" y="76"/>
                    <a:pt x="183" y="76"/>
                  </a:cubicBezTo>
                  <a:cubicBezTo>
                    <a:pt x="184" y="73"/>
                    <a:pt x="186" y="57"/>
                    <a:pt x="186" y="38"/>
                  </a:cubicBezTo>
                  <a:close/>
                </a:path>
              </a:pathLst>
            </a:custGeom>
            <a:solidFill>
              <a:srgbClr val="5D9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sp>
          <p:nvSpPr>
            <p:cNvPr id="84" name="Freeform 41"/>
            <p:cNvSpPr/>
            <p:nvPr/>
          </p:nvSpPr>
          <p:spPr bwMode="auto">
            <a:xfrm>
              <a:off x="1425575" y="6034088"/>
              <a:ext cx="42863" cy="122238"/>
            </a:xfrm>
            <a:custGeom>
              <a:avLst/>
              <a:gdLst>
                <a:gd name="T0" fmla="*/ 0 w 27"/>
                <a:gd name="T1" fmla="*/ 0 h 77"/>
                <a:gd name="T2" fmla="*/ 0 w 27"/>
                <a:gd name="T3" fmla="*/ 77 h 77"/>
                <a:gd name="T4" fmla="*/ 13 w 27"/>
                <a:gd name="T5" fmla="*/ 64 h 77"/>
                <a:gd name="T6" fmla="*/ 27 w 27"/>
                <a:gd name="T7" fmla="*/ 77 h 77"/>
                <a:gd name="T8" fmla="*/ 27 w 27"/>
                <a:gd name="T9" fmla="*/ 0 h 77"/>
                <a:gd name="T10" fmla="*/ 0 w 27"/>
                <a:gd name="T11" fmla="*/ 0 h 77"/>
              </a:gdLst>
              <a:ahLst/>
              <a:cxnLst>
                <a:cxn ang="0">
                  <a:pos x="T0" y="T1"/>
                </a:cxn>
                <a:cxn ang="0">
                  <a:pos x="T2" y="T3"/>
                </a:cxn>
                <a:cxn ang="0">
                  <a:pos x="T4" y="T5"/>
                </a:cxn>
                <a:cxn ang="0">
                  <a:pos x="T6" y="T7"/>
                </a:cxn>
                <a:cxn ang="0">
                  <a:pos x="T8" y="T9"/>
                </a:cxn>
                <a:cxn ang="0">
                  <a:pos x="T10" y="T11"/>
                </a:cxn>
              </a:cxnLst>
              <a:rect l="0" t="0" r="r" b="b"/>
              <a:pathLst>
                <a:path w="27" h="77">
                  <a:moveTo>
                    <a:pt x="0" y="0"/>
                  </a:moveTo>
                  <a:lnTo>
                    <a:pt x="0" y="77"/>
                  </a:lnTo>
                  <a:lnTo>
                    <a:pt x="13" y="64"/>
                  </a:lnTo>
                  <a:lnTo>
                    <a:pt x="27" y="77"/>
                  </a:lnTo>
                  <a:lnTo>
                    <a:pt x="27" y="0"/>
                  </a:lnTo>
                  <a:lnTo>
                    <a:pt x="0" y="0"/>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ea typeface="黑体" panose="020106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barn(inVertical)">
                                      <p:cBhvr>
                                        <p:cTn id="13" dur="500"/>
                                        <p:tgtEl>
                                          <p:spTgt spid="24"/>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 grpId="0" bldLvl="0" animBg="1"/>
    </p:bldLst>
  </p:timing>
</p:sld>
</file>

<file path=ppt/tags/tag1.xml><?xml version="1.0" encoding="utf-8"?>
<p:tagLst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6、10、14、20、26、27、28、29、31"/>
</p:tagLst>
</file>

<file path=ppt/tags/tag2.xml><?xml version="1.0" encoding="utf-8"?>
<p:tagLst xmlns:p="http://schemas.openxmlformats.org/presentationml/2006/main">
  <p:tag name="KSO_WPP_MARK_KEY" val="74222bcf-e72b-4597-803a-55dc306437d3"/>
  <p:tag name="COMMONDATA" val="eyJoZGlkIjoiMDUzMmRhYzhkNzM3Y2ZlODExZjhhYzliMDJjYzA0ZGIifQ=="/>
</p:tagLst>
</file>

<file path=ppt/theme/theme1.xml><?xml version="1.0" encoding="utf-8"?>
<a:theme xmlns:a="http://schemas.openxmlformats.org/drawingml/2006/main" name="1_Office 主题​​">
  <a:themeElements>
    <a:clrScheme name="自定义 159">
      <a:dk1>
        <a:sysClr val="windowText" lastClr="000000"/>
      </a:dk1>
      <a:lt1>
        <a:sysClr val="window" lastClr="FFFFFF"/>
      </a:lt1>
      <a:dk2>
        <a:srgbClr val="1F497D"/>
      </a:dk2>
      <a:lt2>
        <a:srgbClr val="EEECE1"/>
      </a:lt2>
      <a:accent1>
        <a:srgbClr val="02B3C5"/>
      </a:accent1>
      <a:accent2>
        <a:srgbClr val="F07474"/>
      </a:accent2>
      <a:accent3>
        <a:srgbClr val="FFBF53"/>
      </a:accent3>
      <a:accent4>
        <a:srgbClr val="673B77"/>
      </a:accent4>
      <a:accent5>
        <a:srgbClr val="00B9FA"/>
      </a:accent5>
      <a:accent6>
        <a:srgbClr val="BECE37"/>
      </a:accent6>
      <a:hlink>
        <a:srgbClr val="B381D9"/>
      </a:hlink>
      <a:folHlink>
        <a:srgbClr val="800080"/>
      </a:folHlink>
    </a:clrScheme>
    <a:fontScheme name="自定义 3">
      <a:majorFont>
        <a:latin typeface="Impact"/>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pFill/>
        <a:ln>
          <a:noFill/>
        </a:ln>
        <a:effectLst>
          <a:outerShdw blurRad="444500" dist="254000" dir="8100000" algn="tr" rotWithShape="0">
            <a:prstClr val="black">
              <a:alpha val="5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4332</Words>
  <Application>WPS 演示</Application>
  <PresentationFormat>全屏显示(16:9)</PresentationFormat>
  <Paragraphs>599</Paragraphs>
  <Slides>50</Slides>
  <Notes>13</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50</vt:i4>
      </vt:variant>
    </vt:vector>
  </HeadingPairs>
  <TitlesOfParts>
    <vt:vector size="70" baseType="lpstr">
      <vt:lpstr>Arial</vt:lpstr>
      <vt:lpstr>宋体</vt:lpstr>
      <vt:lpstr>Wingdings</vt:lpstr>
      <vt:lpstr>黑体</vt:lpstr>
      <vt:lpstr>Heiti SC Light</vt:lpstr>
      <vt:lpstr>微软雅黑</vt:lpstr>
      <vt:lpstr>楷体</vt:lpstr>
      <vt:lpstr>方正稚艺简体</vt:lpstr>
      <vt:lpstr>Calibri</vt:lpstr>
      <vt:lpstr>汉语拼音</vt:lpstr>
      <vt:lpstr>幼圆</vt:lpstr>
      <vt:lpstr>华文楷体</vt:lpstr>
      <vt:lpstr>Times New Roman</vt:lpstr>
      <vt:lpstr>Arial Unicode MS</vt:lpstr>
      <vt:lpstr>迷你简毡笔黑</vt:lpstr>
      <vt:lpstr>Kaiti SC</vt:lpstr>
      <vt:lpstr>Heiti SC Medium</vt:lpstr>
      <vt:lpstr>Songti SC</vt:lpstr>
      <vt:lpstr>Xingkai SC</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3588.pptx</dc:title>
  <dc:creator/>
  <cp:lastModifiedBy>Rocket Girls</cp:lastModifiedBy>
  <cp:revision>167</cp:revision>
  <dcterms:created xsi:type="dcterms:W3CDTF">2017-03-17T02:28:00Z</dcterms:created>
  <dcterms:modified xsi:type="dcterms:W3CDTF">2022-12-31T06:42:15Z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2052-11.1.0.12980</vt:lpwstr>
  </property>
  <property fmtid="{D5CDD505-2E9C-101B-9397-08002B2CF9AE}" pid="3" name="ICV">
    <vt:lpwstr>27999DF6F60C469AAC185446BBD68434</vt:lpwstr>
  </property>
</Properties>
</file>