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189" r:id="rId3"/>
    <p:sldId id="1190" r:id="rId5"/>
    <p:sldId id="1346" r:id="rId6"/>
    <p:sldId id="1222" r:id="rId7"/>
    <p:sldId id="1225" r:id="rId8"/>
    <p:sldId id="1437" r:id="rId9"/>
    <p:sldId id="1272" r:id="rId10"/>
    <p:sldId id="1410" r:id="rId11"/>
    <p:sldId id="1229" r:id="rId12"/>
    <p:sldId id="1230" r:id="rId13"/>
    <p:sldId id="928" r:id="rId14"/>
    <p:sldId id="1383" r:id="rId15"/>
    <p:sldId id="1438" r:id="rId16"/>
    <p:sldId id="1273" r:id="rId17"/>
    <p:sldId id="1390" r:id="rId18"/>
    <p:sldId id="1389" r:id="rId19"/>
    <p:sldId id="1384" r:id="rId20"/>
    <p:sldId id="1386" r:id="rId21"/>
    <p:sldId id="1385" r:id="rId22"/>
    <p:sldId id="1391" r:id="rId23"/>
    <p:sldId id="1393" r:id="rId24"/>
    <p:sldId id="1392" r:id="rId25"/>
    <p:sldId id="1387" r:id="rId26"/>
    <p:sldId id="1439" r:id="rId27"/>
    <p:sldId id="1394" r:id="rId28"/>
    <p:sldId id="1395" r:id="rId29"/>
    <p:sldId id="937" r:id="rId30"/>
    <p:sldId id="1396" r:id="rId31"/>
    <p:sldId id="938" r:id="rId32"/>
    <p:sldId id="1436" r:id="rId33"/>
    <p:sldId id="940" r:id="rId34"/>
    <p:sldId id="971" r:id="rId35"/>
    <p:sldId id="939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1"/>
    </p:embeddedFont>
    <p:embeddedFont>
      <p:font typeface="微软雅黑" panose="020B0503020204020204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幼圆" panose="02010509060101010101" pitchFamily="49" charset="-122"/>
      <p:regular r:id="rId44"/>
    </p:embeddedFont>
    <p:embeddedFont>
      <p:font typeface="华文楷体" panose="02010600040101010101" pitchFamily="2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</p:embeddedFontLst>
  <p:custDataLst>
    <p:tags r:id="rId5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9" userDrawn="1">
          <p15:clr>
            <a:srgbClr val="A4A3A4"/>
          </p15:clr>
        </p15:guide>
        <p15:guide id="2" pos="57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91" d="100"/>
          <a:sy n="91" d="100"/>
        </p:scale>
        <p:origin x="-1020" y="-450"/>
      </p:cViewPr>
      <p:guideLst>
        <p:guide orient="horz" pos="3159"/>
        <p:guide pos="5751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6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99"/>
            <a:ext cx="915984" cy="36010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-1" y="86216"/>
            <a:ext cx="2051720" cy="27559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5261" y="86216"/>
            <a:ext cx="131968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26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方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帽子店</a:t>
            </a:r>
            <a:r>
              <a:rPr kumimoji="1" 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3539157"/>
            <a:ext cx="9153525" cy="1605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-&#20154;&#25945;&#29256;-&#19977;&#19979;-26-&#26041;&#24125;&#23376;&#24215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5425440" y="2150719"/>
            <a:ext cx="3251359" cy="237680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那你见过方帽子吗？今天，我们要来到方帽子店看看那里到底发生了什么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5440" y="697204"/>
            <a:ext cx="3251359" cy="145351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同学们，你们都见过什么形状的帽子？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678033"/>
            <a:ext cx="4026182" cy="3592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67544" y="709503"/>
            <a:ext cx="4201478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古董：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1.也作骨董。2.古代留传下来的 可供玩赏的字画、器物等。3.比喻过时的东西或顽固守旧的人。</a:t>
            </a:r>
            <a:r>
              <a: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</a:t>
            </a:r>
            <a:r>
              <a: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指过时的方帽子。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2473057"/>
            <a:ext cx="3949065" cy="11068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古董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是为人所珍视的古代器物,是先人留给我们的文化遗产。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1095" y="771550"/>
            <a:ext cx="3704749" cy="2826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039796" y="1347614"/>
            <a:ext cx="7059930" cy="18928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认真读课文，数一数文章共有几个段落。思考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：故事的主要内容是什么？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作者是按什么顺序写的？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672" y="432884"/>
            <a:ext cx="2295524" cy="571023"/>
            <a:chOff x="-51" y="687"/>
            <a:chExt cx="4820" cy="1199"/>
          </a:xfrm>
        </p:grpSpPr>
        <p:sp>
          <p:nvSpPr>
            <p:cNvPr id="19" name="文本框 14"/>
            <p:cNvSpPr txBox="1"/>
            <p:nvPr/>
          </p:nvSpPr>
          <p:spPr>
            <a:xfrm>
              <a:off x="846" y="687"/>
              <a:ext cx="3923" cy="1143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" y="770"/>
              <a:ext cx="897" cy="111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6"/>
          <a:stretch>
            <a:fillRect/>
          </a:stretch>
        </p:blipFill>
        <p:spPr>
          <a:xfrm>
            <a:off x="2890345" y="2023062"/>
            <a:ext cx="465975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809599"/>
            <a:ext cx="7775779" cy="300082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课文共2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个自然段，按照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划分段落如下：</a:t>
            </a:r>
            <a:endParaRPr lang="zh-CN" altLang="en-US" sz="1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1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1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              ）：方帽子和方帽子店的情况。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          ）：方帽子不舒服，孩子们创造出 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圆的、尖的、香蕉形的帽子。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              ）：方帽子店终于被新式的帽子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店打垮，淘汰了。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6108" y="799391"/>
            <a:ext cx="24931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事情发展的顺序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1760" y="1406188"/>
            <a:ext cx="16586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第1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4自然段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8706" y="2102999"/>
            <a:ext cx="179324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第5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4086" y="3075806"/>
            <a:ext cx="192786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第1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6-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1259632" y="1131590"/>
            <a:ext cx="669674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700" b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这个故事主要讲一家方帽子店从来只做方帽子，一直拒绝改变。后来，有了卖各式各样帽子的新帽子店，人们有了更多更好的选择，方帽子慢慢就成了古董。</a:t>
            </a:r>
            <a:endParaRPr lang="zh-CN" altLang="en-US" sz="2700" b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142649" y="1362525"/>
            <a:ext cx="6451759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方帽子店卖的是什么形状的帽子？在课文中用“</a:t>
            </a:r>
            <a:r>
              <a:rPr lang="zh-CN" sz="3000" u="sng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”画出来。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90" y="1682089"/>
            <a:ext cx="1435894" cy="205787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2934" y="458602"/>
            <a:ext cx="2194084" cy="544379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47" y="478366"/>
            <a:ext cx="380187" cy="472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2476" y="1355857"/>
            <a:ext cx="3918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7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7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他们的橱窗里都是方帽子。第一顶是方的，</a:t>
            </a:r>
            <a:r>
              <a:rPr lang="zh-CN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第二顶是方的</a:t>
            </a:r>
            <a:r>
              <a:rPr lang="zh-CN" sz="27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，第三顶还是方的……</a:t>
            </a:r>
            <a:endParaRPr lang="zh-CN" altLang="en-US" sz="27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4458" y="1041532"/>
            <a:ext cx="3157061" cy="2785586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1406843" y="1746859"/>
            <a:ext cx="3062764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 219"/>
          <p:cNvSpPr/>
          <p:nvPr/>
        </p:nvSpPr>
        <p:spPr>
          <a:xfrm>
            <a:off x="838676" y="2192629"/>
            <a:ext cx="3630930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 219"/>
          <p:cNvSpPr/>
          <p:nvPr/>
        </p:nvSpPr>
        <p:spPr>
          <a:xfrm>
            <a:off x="838676" y="2544101"/>
            <a:ext cx="3630930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 219"/>
          <p:cNvSpPr/>
          <p:nvPr/>
        </p:nvSpPr>
        <p:spPr>
          <a:xfrm>
            <a:off x="762476" y="3029400"/>
            <a:ext cx="1519238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19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068354" y="1238700"/>
            <a:ext cx="6451759" cy="1170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想一想方帽子舒服吗？故事是怎样描述人们戴着方帽子的感觉的？      </a:t>
            </a:r>
            <a:endParaRPr 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1927357"/>
            <a:ext cx="1654016" cy="2370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99974" y="1602555"/>
            <a:ext cx="50025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圆圆的脑袋藏在方帽子里，紧的地方太紧，宽的地方太宽，冬天戴着不太暖，夏天戴着却热得满头汗。舒服吗？真不舒服！</a:t>
            </a:r>
            <a:endParaRPr lang="zh-CN" altLang="en-US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8" y="724350"/>
            <a:ext cx="2799874" cy="2492693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3817620" y="2346934"/>
            <a:ext cx="3942398" cy="566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92140" y="801979"/>
            <a:ext cx="1527810" cy="460565"/>
            <a:chOff x="8688454" y="2056196"/>
            <a:chExt cx="1116418" cy="564130"/>
          </a:xfrm>
        </p:grpSpPr>
        <p:sp>
          <p:nvSpPr>
            <p:cNvPr id="7" name="云形 6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8" name="TextBox 20"/>
            <p:cNvSpPr txBox="1"/>
            <p:nvPr/>
          </p:nvSpPr>
          <p:spPr>
            <a:xfrm>
              <a:off x="8752596" y="2056429"/>
              <a:ext cx="1052276" cy="56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不舒服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Freeform 24"/>
          <p:cNvSpPr/>
          <p:nvPr/>
        </p:nvSpPr>
        <p:spPr bwMode="gray">
          <a:xfrm rot="1260000" flipH="1">
            <a:off x="7222808" y="1114399"/>
            <a:ext cx="739140" cy="1196816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3" name=" 219"/>
          <p:cNvSpPr/>
          <p:nvPr/>
        </p:nvSpPr>
        <p:spPr>
          <a:xfrm>
            <a:off x="3817620" y="2694596"/>
            <a:ext cx="4333875" cy="571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 219"/>
          <p:cNvSpPr/>
          <p:nvPr/>
        </p:nvSpPr>
        <p:spPr>
          <a:xfrm>
            <a:off x="3717608" y="3022256"/>
            <a:ext cx="823436" cy="571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Freeform 24"/>
          <p:cNvSpPr/>
          <p:nvPr/>
        </p:nvSpPr>
        <p:spPr bwMode="gray">
          <a:xfrm rot="11040000" flipH="1">
            <a:off x="3739991" y="3037972"/>
            <a:ext cx="593884" cy="65722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1044" y="3428021"/>
            <a:ext cx="3471388" cy="608648"/>
            <a:chOff x="8688454" y="2056196"/>
            <a:chExt cx="1137168" cy="549508"/>
          </a:xfrm>
        </p:grpSpPr>
        <p:sp>
          <p:nvSpPr>
            <p:cNvPr id="13" name="云形 12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8773346" y="2104586"/>
              <a:ext cx="1052276" cy="415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不能顺应时代发展。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19" grpId="0" bldLvl="0" animBg="1"/>
      <p:bldP spid="11" grpId="0" bldLvl="0" animBg="1"/>
      <p:bldP spid="3" grpId="0" bldLvl="0" animBg="1"/>
      <p:bldP spid="5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055495" y="1318710"/>
            <a:ext cx="6451759" cy="1170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快速浏览</a:t>
            </a:r>
            <a:r>
              <a:rPr 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课文，看看孩子们尝试着做出了什么样的帽子？</a:t>
            </a:r>
            <a:endParaRPr 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15566"/>
            <a:ext cx="1720215" cy="2465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0063" y="1184884"/>
            <a:ext cx="4542949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en-US" alt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小孩子们可不喜欢戴方方的帽子，他们喜欢用纸做出圆的、尖的、香蕉形的帽子，戴在头上，又舒服又漂亮。</a:t>
            </a:r>
            <a:r>
              <a:rPr lang="en-US" sz="3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en-US" sz="30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640556" y="2544101"/>
            <a:ext cx="3970020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4488" y="750544"/>
            <a:ext cx="2699861" cy="3642836"/>
          </a:xfrm>
          <a:prstGeom prst="rect">
            <a:avLst/>
          </a:prstGeom>
        </p:spPr>
      </p:pic>
      <p:sp>
        <p:nvSpPr>
          <p:cNvPr id="10" name=" 219"/>
          <p:cNvSpPr/>
          <p:nvPr/>
        </p:nvSpPr>
        <p:spPr>
          <a:xfrm flipV="1">
            <a:off x="640556" y="3022732"/>
            <a:ext cx="1373981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" name=" 219"/>
          <p:cNvSpPr/>
          <p:nvPr/>
        </p:nvSpPr>
        <p:spPr>
          <a:xfrm flipV="1">
            <a:off x="4468654" y="2047372"/>
            <a:ext cx="206216" cy="695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19" grpId="0" bldLvl="0" animBg="1"/>
      <p:bldP spid="10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31" y="-33926"/>
            <a:ext cx="9174632" cy="517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37147" y="88080"/>
            <a:ext cx="2771775" cy="275749"/>
            <a:chOff x="-78" y="184"/>
            <a:chExt cx="5820" cy="579"/>
          </a:xfrm>
        </p:grpSpPr>
        <p:sp>
          <p:nvSpPr>
            <p:cNvPr id="9" name="矩形 8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37" y="184"/>
              <a:ext cx="5305" cy="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语文  三年级  </a:t>
              </a:r>
              <a:r>
                <a:rPr kumimoji="1" lang="zh-CN" altLang="en-US" sz="1200" b="1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下</a:t>
              </a:r>
              <a:r>
                <a:rPr kumimoji="1" lang="zh-CN" altLang="en-US" sz="12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册</a:t>
              </a:r>
              <a:endPara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sp>
        <p:nvSpPr>
          <p:cNvPr id="2" name="TextBox 48"/>
          <p:cNvSpPr txBox="1"/>
          <p:nvPr/>
        </p:nvSpPr>
        <p:spPr>
          <a:xfrm>
            <a:off x="1518827" y="1347614"/>
            <a:ext cx="5285421" cy="1200329"/>
          </a:xfrm>
          <a:prstGeom prst="rect">
            <a:avLst/>
          </a:prstGeom>
          <a:solidFill>
            <a:schemeClr val="bg1">
              <a:alpha val="63000"/>
            </a:schemeClr>
          </a:solidFill>
          <a:effectLst>
            <a:softEdge rad="31750"/>
          </a:effectLst>
        </p:spPr>
        <p:txBody>
          <a:bodyPr wrap="none" rtlCol="0">
            <a:spAutoFit/>
          </a:bodyPr>
          <a:lstStyle/>
          <a:p>
            <a:pPr algn="l"/>
            <a:r>
              <a:rPr lang="en-US" altLang="zh-CN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26 </a:t>
            </a:r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方帽子店</a:t>
            </a:r>
            <a:endParaRPr lang="zh-CN" altLang="en-US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101" y="1140116"/>
            <a:ext cx="8421529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en-US" altLang="zh-CN" sz="3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0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他们设法找到一些布，试着做了几顶圆帽子，像碗一样扣在头上，很舒服。</a:t>
            </a:r>
            <a:endParaRPr lang="zh-CN" altLang="en-US" sz="30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 219"/>
          <p:cNvSpPr/>
          <p:nvPr/>
        </p:nvSpPr>
        <p:spPr>
          <a:xfrm flipV="1">
            <a:off x="4305776" y="1607317"/>
            <a:ext cx="531971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 219"/>
          <p:cNvSpPr/>
          <p:nvPr/>
        </p:nvSpPr>
        <p:spPr>
          <a:xfrm flipV="1">
            <a:off x="7386638" y="1607317"/>
            <a:ext cx="1128236" cy="5715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7775" y="2074519"/>
            <a:ext cx="3642836" cy="2807018"/>
          </a:xfrm>
          <a:prstGeom prst="rect">
            <a:avLst/>
          </a:prstGeom>
          <a:effectLst>
            <a:softEdge rad="241300"/>
          </a:effectLst>
        </p:spPr>
      </p:pic>
      <p:sp>
        <p:nvSpPr>
          <p:cNvPr id="11" name=" 219"/>
          <p:cNvSpPr/>
          <p:nvPr/>
        </p:nvSpPr>
        <p:spPr>
          <a:xfrm flipV="1">
            <a:off x="429101" y="2074519"/>
            <a:ext cx="2871311" cy="571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Freeform 24"/>
          <p:cNvSpPr/>
          <p:nvPr/>
        </p:nvSpPr>
        <p:spPr bwMode="gray">
          <a:xfrm rot="11040000" flipH="1">
            <a:off x="514826" y="2175484"/>
            <a:ext cx="593884" cy="65722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15879" y="2565532"/>
            <a:ext cx="1188244" cy="608648"/>
            <a:chOff x="8688454" y="2056196"/>
            <a:chExt cx="1137168" cy="549508"/>
          </a:xfrm>
        </p:grpSpPr>
        <p:sp>
          <p:nvSpPr>
            <p:cNvPr id="14" name="云形 13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8773346" y="2104586"/>
              <a:ext cx="1052276" cy="415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241709" y="3418496"/>
            <a:ext cx="1905000" cy="252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65785" y="790549"/>
            <a:ext cx="8344376" cy="168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</a:t>
            </a:r>
            <a:r>
              <a:rPr 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设法找到一些布，试着做了几顶圆帽子，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像碗一样扣在头上</a:t>
            </a:r>
            <a:r>
              <a:rPr 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，很舒服。</a:t>
            </a:r>
            <a:endParaRPr lang="zh-CN" altLang="en-US" sz="2400" b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178167" y="2316907"/>
            <a:ext cx="879443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卷心菜像</a:t>
            </a:r>
            <a:r>
              <a:rPr lang="zh-CN" sz="21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</a:t>
            </a:r>
            <a:r>
              <a:rPr lang="zh-CN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,又圆又沉。</a:t>
            </a:r>
            <a:endParaRPr lang="zh-CN" sz="21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178167" y="2936984"/>
            <a:ext cx="8564880" cy="930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运动员像</a:t>
            </a:r>
            <a:r>
              <a:rPr sz="21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向终点跑去</a:t>
            </a:r>
            <a:r>
              <a:rPr lang="zh-CN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sz="21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1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31168" y="2312144"/>
            <a:ext cx="2631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一个绿色的小皮球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7397" y="2936984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离弦的箭一般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1" name=" 241"/>
          <p:cNvSpPr/>
          <p:nvPr/>
        </p:nvSpPr>
        <p:spPr>
          <a:xfrm>
            <a:off x="864318" y="2395964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41"/>
          <p:cNvSpPr/>
          <p:nvPr/>
        </p:nvSpPr>
        <p:spPr>
          <a:xfrm>
            <a:off x="864318" y="3053666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201" y="460662"/>
            <a:ext cx="1574397" cy="419735"/>
            <a:chOff x="755576" y="411510"/>
            <a:chExt cx="2099196" cy="559647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59647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096301"/>
            <a:ext cx="8421529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孩子们慢慢地长大了，想出了许多帽子的式样，圆的、香蕉型的、圆筒形的……夏天戴宽边的香蕉形的草帽，冬天戴圆筒形的呢绒帽，春天和秋天戴碗形的布帽。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 219"/>
          <p:cNvSpPr/>
          <p:nvPr/>
        </p:nvSpPr>
        <p:spPr>
          <a:xfrm flipV="1">
            <a:off x="1032510" y="2002605"/>
            <a:ext cx="472630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6" name=" 219"/>
          <p:cNvSpPr/>
          <p:nvPr/>
        </p:nvSpPr>
        <p:spPr>
          <a:xfrm flipV="1">
            <a:off x="6384131" y="2002605"/>
            <a:ext cx="2043113" cy="5715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 219"/>
          <p:cNvSpPr/>
          <p:nvPr/>
        </p:nvSpPr>
        <p:spPr>
          <a:xfrm flipV="1">
            <a:off x="360998" y="2442184"/>
            <a:ext cx="8066246" cy="5715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 219"/>
          <p:cNvSpPr/>
          <p:nvPr/>
        </p:nvSpPr>
        <p:spPr>
          <a:xfrm flipV="1">
            <a:off x="455771" y="2954152"/>
            <a:ext cx="3900964" cy="5715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Freeform 24"/>
          <p:cNvSpPr/>
          <p:nvPr/>
        </p:nvSpPr>
        <p:spPr bwMode="gray">
          <a:xfrm rot="10080000">
            <a:off x="7429024" y="2556484"/>
            <a:ext cx="651986" cy="956786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04649" y="3172751"/>
            <a:ext cx="5268701" cy="992444"/>
            <a:chOff x="8688454" y="2056196"/>
            <a:chExt cx="1129217" cy="549508"/>
          </a:xfrm>
        </p:grpSpPr>
        <p:sp>
          <p:nvSpPr>
            <p:cNvPr id="13" name="云形 12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8765395" y="2209537"/>
              <a:ext cx="1052276" cy="25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顺应时代变化，符合人们要求。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83568" y="862461"/>
            <a:ext cx="7992888" cy="6924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方形帽后来为什么被圆形帽给淘汰了？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71600" y="1851670"/>
            <a:ext cx="7344816" cy="13388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7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圆形帽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顺应时代变化，符合人们要求，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戴着舒服，还漂亮；方形帽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不能顺应时代发展，既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不舒服，也不好看，到最后只能被淘汰。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83568" y="862461"/>
            <a:ext cx="7992888" cy="6924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从这个故事中，你受到了什么启发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7604" y="2211710"/>
            <a:ext cx="7344816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7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不能因循守旧，要敢于创新，勇于接受</a:t>
            </a:r>
            <a:r>
              <a:rPr lang="zh-CN" altLang="en-US" sz="27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新事物。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5576" y="641482"/>
            <a:ext cx="753927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你喜欢课文的哪一部分，哪个部分让你意想不到，请用自己的话复述这一部分。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1795" y="2114524"/>
            <a:ext cx="7303051" cy="175432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en-US" altLang="zh-CN" sz="27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       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孩子们不喜欢方帽子，于是自己创造出各种各样的帽子，戴起来既舒服又漂亮。关键是连方帽子店老板的儿子都特别喜欢戴这种帽子，让他爸爸也就是方帽子老板大吃一惊。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"/>
          <a:stretch>
            <a:fillRect/>
          </a:stretch>
        </p:blipFill>
        <p:spPr>
          <a:xfrm>
            <a:off x="2699792" y="1349568"/>
            <a:ext cx="525658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233839" y="958189"/>
            <a:ext cx="8693944" cy="3551873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143000" y="1073124"/>
            <a:ext cx="229870" cy="212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51435" tIns="25717" rIns="51435" bIns="25717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01256" y="361923"/>
            <a:ext cx="312086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4" y="399071"/>
            <a:ext cx="389096" cy="4838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224213" y="1285849"/>
            <a:ext cx="217979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方</a:t>
            </a:r>
            <a:r>
              <a:rPr lang="zh-CN" altLang="en-US" sz="3300" dirty="0">
                <a:effectLst/>
                <a:ea typeface="黑体" panose="02010609060101010101" pitchFamily="49" charset="-122"/>
              </a:rPr>
              <a:t>帽子</a:t>
            </a:r>
            <a:r>
              <a:rPr lang="zh-CN" altLang="en-US" sz="33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店</a:t>
            </a:r>
            <a:endParaRPr lang="zh-CN" altLang="en-US" sz="33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5" name="TextBox 26"/>
          <p:cNvSpPr txBox="1"/>
          <p:nvPr/>
        </p:nvSpPr>
        <p:spPr>
          <a:xfrm>
            <a:off x="777230" y="2095337"/>
            <a:ext cx="916598" cy="375102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方帽子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241709" y="2142146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3589973" y="2196439"/>
            <a:ext cx="1313974" cy="37338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一成不变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6"/>
          <p:cNvSpPr txBox="1"/>
          <p:nvPr/>
        </p:nvSpPr>
        <p:spPr>
          <a:xfrm>
            <a:off x="271928" y="3123085"/>
            <a:ext cx="2000228" cy="375102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各式各样的帽子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241709" y="3173704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2911316" y="3254666"/>
            <a:ext cx="2265998" cy="37338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根据顾客需求变化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177314" y="2196439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787866" y="2145956"/>
            <a:ext cx="1313974" cy="37338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淘汰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193506" y="3279907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5879306" y="3254666"/>
            <a:ext cx="1313974" cy="37338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火热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 2050"/>
          <p:cNvSpPr/>
          <p:nvPr/>
        </p:nvSpPr>
        <p:spPr bwMode="auto">
          <a:xfrm>
            <a:off x="6537960" y="2120715"/>
            <a:ext cx="275273" cy="151209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13233" y="2120715"/>
            <a:ext cx="1719207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不能因循守旧，要敢于创新，勇于接受新事物</a:t>
            </a:r>
            <a:r>
              <a:rPr lang="zh-CN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  <p:bldP spid="22" grpId="0" bldLvl="0" animBg="1"/>
      <p:bldP spid="23" grpId="0"/>
      <p:bldP spid="7" grpId="0"/>
      <p:bldP spid="13" grpId="0" bldLvl="0" animBg="1"/>
      <p:bldP spid="14" grpId="0"/>
      <p:bldP spid="3" grpId="0" bldLvl="0" animBg="1"/>
      <p:bldP spid="4" grpId="0"/>
      <p:bldP spid="6" grpId="0" bldLvl="0" animBg="1"/>
      <p:bldP spid="8" grpId="0"/>
      <p:bldP spid="9" grpId="0" bldLvl="0" animBg="1"/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5290" y="985335"/>
            <a:ext cx="8405182" cy="2951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《方帽子店》讲的是一家方帽子店，卖的全是不舒服的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，后来孩子们想办法创造出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既舒服又漂亮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帽子，逐渐替代了方帽子，方帽子变成了古董。这个故事告诉我们：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8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86976" y="427170"/>
            <a:ext cx="2720340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27170"/>
            <a:ext cx="476691" cy="5419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95736" y="1780196"/>
            <a:ext cx="12115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7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方帽子</a:t>
            </a:r>
            <a:endParaRPr lang="zh-CN" altLang="en-US" sz="27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2286926"/>
            <a:ext cx="1554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7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各式各样</a:t>
            </a:r>
            <a:endParaRPr lang="zh-CN" altLang="en-US" sz="27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738" y="3291830"/>
            <a:ext cx="73837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不能因循守旧，要敢于创新，勇于接受新事物</a:t>
            </a:r>
            <a:endParaRPr lang="zh-CN" altLang="en-US" sz="27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91853" y="380974"/>
            <a:ext cx="4302919" cy="5486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7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长颈鹿的演变</a:t>
            </a:r>
            <a:endParaRPr lang="zh-CN" sz="27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0341" y="327156"/>
            <a:ext cx="2308384" cy="544379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0973"/>
            <a:ext cx="438626" cy="490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8" y="1251082"/>
            <a:ext cx="7849076" cy="3297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769" y="876274"/>
            <a:ext cx="5691188" cy="35394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8194" y="930566"/>
            <a:ext cx="7376160" cy="3784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1800" b="1">
                <a:solidFill>
                  <a:schemeClr val="tx1"/>
                </a:solidFill>
                <a:effectLst/>
              </a:rPr>
              <a:t>         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物界普遍存在着变异，古代的长颈鹿存在着颈长和颈短、前肢长和前肢短的变异，这些变异是可以遗传的。当地球环境变得干旱、缺乏青草时，长颈的个体能够吃到高处的树叶，就容易生存下去，并且繁殖后代；短颈的个体，吃不到高处的树叶，就会饿死，也无法繁殖后代。有利变异的个体能生存下来，并繁殖后代，不利变异的个体被淘汰掉。 所以现在只剩下颈长的长颈鹿。</a:t>
            </a:r>
            <a:endParaRPr lang="zh-CN" altLang="en-US" sz="24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自然界中的生物，通过激烈的生存竞争，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适应者生存下来，不适应者被淘汰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，这就是自然选择。</a:t>
            </a:r>
            <a:endParaRPr lang="zh-CN" altLang="en-US" sz="24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58553" y="572426"/>
            <a:ext cx="2031683" cy="5486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帽子的故事</a:t>
            </a:r>
            <a:endParaRPr 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95876" y="1032960"/>
            <a:ext cx="67570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1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lang="zh-CN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安娜来上学了，一走进校园，她摸了摸自己头上的帽子，就有泪光闪烁了。但她太爱读书了，还是让妈妈陪着她，勇敢地走进了校园，走进了教室。    </a:t>
            </a:r>
            <a:endParaRPr lang="zh-CN" sz="24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安娜敏感地发现，班上的每一个同学都戴了一顶帽子，五颜六色，琳琅满目。在这一片晃动的帽子中，安娜的帽子反而显得土气、毫不起眼了。所以，谁也不注意她的帽子，她反而觉得同学们的帽子漂亮新奇，禁不住笑了起来。    </a:t>
            </a:r>
            <a:endParaRPr lang="zh-CN" sz="24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96" y="1733047"/>
            <a:ext cx="960120" cy="6500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">
            <a:off x="8168640" y="1032960"/>
            <a:ext cx="723900" cy="665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2911" y="3108457"/>
            <a:ext cx="879158" cy="8791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393" y="472890"/>
            <a:ext cx="8197691" cy="42786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51782" y="815800"/>
            <a:ext cx="4008418" cy="3479142"/>
            <a:chOff x="4595008" y="871255"/>
            <a:chExt cx="6611626" cy="4695735"/>
          </a:xfrm>
        </p:grpSpPr>
        <p:sp>
          <p:nvSpPr>
            <p:cNvPr id="4" name="矩形 3"/>
            <p:cNvSpPr/>
            <p:nvPr/>
          </p:nvSpPr>
          <p:spPr>
            <a:xfrm>
              <a:off x="4595008" y="886470"/>
              <a:ext cx="6611626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91" name="Rectangle 7"/>
            <p:cNvSpPr>
              <a:spLocks noChangeArrowheads="1"/>
            </p:cNvSpPr>
            <p:nvPr/>
          </p:nvSpPr>
          <p:spPr bwMode="auto">
            <a:xfrm>
              <a:off x="5109863" y="871255"/>
              <a:ext cx="5581917" cy="4311857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施雁冰</a:t>
              </a:r>
              <a:endPara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kumimoji="1"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著有长篇小说《初夏奏鸣曲》，童话集《不要脚的朋友》，短篇小说集《外国蜡烛和镀金戒指》，作品集《施雁冰作品选》等。</a:t>
              </a:r>
              <a:endPara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495" y="933900"/>
            <a:ext cx="2613660" cy="3254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7308" y="767689"/>
            <a:ext cx="6802279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 algn="l" defTabSz="914400"/>
            <a:r>
              <a:rPr lang="zh-CN" sz="24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  </a:t>
            </a:r>
            <a:r>
              <a:rPr lang="zh-CN" sz="24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从那以后，安娜上学没有了心理障碍，和同学们玩得很开心。日子一天天过去了，有些同学忘了戴帽子，有些同学还戴着。大家都不在意安娜戴帽子是因为没有头发，安娜自己竟然也忘记了自己头上戴着帽子。</a:t>
            </a:r>
            <a:endParaRPr lang="zh-CN" sz="24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l" defTabSz="914400"/>
            <a:r>
              <a:rPr lang="zh-CN" sz="24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善良的人总有善良的举动，这些五颜六色的帽子，化解的只是一个孩子的痛苦和尴尬，但意义之大可比伟人的功绩。</a:t>
            </a:r>
            <a:endParaRPr lang="zh-CN" altLang="en-US" sz="2400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960000">
            <a:off x="6444615" y="3295147"/>
            <a:ext cx="1066800" cy="10034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0000">
            <a:off x="315754" y="625766"/>
            <a:ext cx="975836" cy="730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97694" y="1300295"/>
            <a:ext cx="8351044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1.人群如山似海，形容人聚集得非常多。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                   （         ）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2.形容又多又密。                 （         ）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3.指多种不同的式样、种类或方式。 （         ）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endParaRPr sz="27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2944" y="1000892"/>
            <a:ext cx="441980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sz="3300" dirty="0" err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根据意思写词语</a:t>
            </a:r>
            <a:r>
              <a:rPr sz="3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3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378" y="2033402"/>
            <a:ext cx="171450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人山人海</a:t>
            </a:r>
            <a:endParaRPr lang="zh-CN" altLang="en-US" sz="3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0695" y="2520765"/>
            <a:ext cx="171450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密密麻麻</a:t>
            </a:r>
            <a:endParaRPr lang="zh-CN" altLang="en-US" sz="3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50368" y="2896526"/>
            <a:ext cx="171450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各式各样</a:t>
            </a:r>
            <a:endParaRPr lang="zh-CN" altLang="en-US" sz="3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718991" y="454316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468127"/>
            <a:ext cx="401003" cy="49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14013" y="1188217"/>
            <a:ext cx="7610202" cy="3069908"/>
            <a:chOff x="1349" y="2494"/>
            <a:chExt cx="18457" cy="6446"/>
          </a:xfrm>
        </p:grpSpPr>
        <p:sp>
          <p:nvSpPr>
            <p:cNvPr id="100" name="文本框 99"/>
            <p:cNvSpPr txBox="1"/>
            <p:nvPr/>
          </p:nvSpPr>
          <p:spPr>
            <a:xfrm>
              <a:off x="1963" y="2494"/>
              <a:ext cx="17843" cy="62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indent="304800"/>
              <a:r>
                <a:rPr lang="en-US" alt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    </a:t>
              </a:r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孩子们慢慢地长大了，想出了许多帽子的样式，圆的，香蕉形的，圆筒形的……夏天戴宽边的香蕉形的（        ），冬天戴圆筒形的（            ），春天和秋天戴碗形的（        ）。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1.根据课文内容填空。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r>
                <a:rPr lang="en-US" alt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2</a:t>
              </a:r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.省略号省略了什么？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zh-CN" sz="2100" b="1" u="sng" dirty="0">
                  <a:solidFill>
                    <a:srgbClr val="000000"/>
                  </a:solidFill>
                  <a:ea typeface="宋体" panose="02010600030101010101" pitchFamily="2" charset="-122"/>
                </a:rPr>
                <a:t>                                                                  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r>
                <a:rPr lang="en-US" altLang="zh-CN" sz="2100" b="1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3</a:t>
              </a:r>
              <a:r>
                <a:rPr lang="zh-CN" sz="2100" b="1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.</a:t>
              </a:r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你觉得孩子们造出的帽子怎么样？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 indent="304800"/>
              <a:r>
                <a:rPr lang="zh-CN" sz="21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                                                                       </a:t>
              </a:r>
              <a:endParaRPr lang="zh-CN" sz="2100" b="1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349" y="7194"/>
              <a:ext cx="13808" cy="2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49" y="8920"/>
              <a:ext cx="13808" cy="2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95776" y="513927"/>
            <a:ext cx="7728585" cy="6737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重点段落品析</a:t>
            </a:r>
            <a:endParaRPr lang="zh-CN" altLang="en-US" sz="27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8875" y="1481120"/>
            <a:ext cx="105981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草帽</a:t>
            </a:r>
            <a:endParaRPr 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5402" y="2781750"/>
            <a:ext cx="2392501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sz="21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其他形状的帽子</a:t>
            </a:r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5445" y="1823720"/>
            <a:ext cx="120142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呢绒帽</a:t>
            </a:r>
            <a:endParaRPr 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0272" y="1824011"/>
            <a:ext cx="94107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布帽</a:t>
            </a:r>
            <a:endParaRPr 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3005" y="3515175"/>
            <a:ext cx="4555331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孩子们造出的帽子既漂亮又舒服。</a:t>
            </a:r>
            <a:endParaRPr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71600" y="1275606"/>
            <a:ext cx="7371011" cy="11599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三、回家给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你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的爸爸妈妈讲一讲这个故事。</a:t>
            </a:r>
            <a:endParaRPr lang="zh-CN" altLang="en-US" sz="3600" dirty="0" smtClean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868099" y="3515954"/>
            <a:ext cx="1835944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 形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39" name="文本框 49"/>
          <p:cNvSpPr txBox="1"/>
          <p:nvPr/>
        </p:nvSpPr>
        <p:spPr>
          <a:xfrm rot="-1160763">
            <a:off x="6113727" y="2318060"/>
            <a:ext cx="379858" cy="191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b="1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b="1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2784" y="1693908"/>
            <a:ext cx="1004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chú</a:t>
            </a:r>
            <a:endParaRPr lang="en-US" altLang="zh-CN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39383" y="1693908"/>
            <a:ext cx="11982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sz="30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ǎi</a:t>
            </a:r>
            <a:endParaRPr lang="en-US" sz="3000" b="1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95536" y="1131590"/>
            <a:ext cx="1121491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14527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5905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63192" y="422774"/>
            <a:ext cx="403383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430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51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530"/>
            <a:ext cx="366860" cy="45633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3250" y="2223815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橱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7002" y="2197780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9082" y="1693908"/>
            <a:ext cx="102203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jiāo</a:t>
            </a:r>
            <a:endParaRPr lang="en-US" sz="3000" b="1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3708" y="2197621"/>
            <a:ext cx="8483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蕉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62548" y="1635646"/>
            <a:ext cx="12182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kòu</a:t>
            </a:r>
            <a:endParaRPr lang="en-US" altLang="zh-CN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46356" y="2197780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扣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56581" y="2962631"/>
            <a:ext cx="11572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rān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41194" y="3509049"/>
            <a:ext cx="800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00033" y="3008470"/>
            <a:ext cx="143113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tǒn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72435" y="3505000"/>
            <a:ext cx="467678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筒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3137" y="2197780"/>
            <a:ext cx="44386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1428" y="2197780"/>
            <a:ext cx="424339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0704" y="2197621"/>
            <a:ext cx="1501616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在头上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36018" y="3518600"/>
            <a:ext cx="120332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152" y="2200034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39799" y="2999658"/>
            <a:ext cx="10687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dǒn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3000" b="1" dirty="0" err="1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69656" y="3515954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董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12962" y="3515954"/>
            <a:ext cx="424339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99693" y="2962631"/>
            <a:ext cx="11572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liù</a:t>
            </a:r>
            <a:endParaRPr lang="en-US" altLang="zh-CN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6" name="文本框 16"/>
          <p:cNvSpPr txBox="1"/>
          <p:nvPr/>
        </p:nvSpPr>
        <p:spPr>
          <a:xfrm>
            <a:off x="3672806" y="3518600"/>
            <a:ext cx="17827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</a:t>
            </a:r>
            <a:r>
              <a:rPr lang="zh-CN" altLang="en-US" sz="33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6" grpId="0"/>
      <p:bldP spid="6" grpId="1"/>
      <p:bldP spid="46" grpId="0"/>
      <p:bldP spid="46" grpId="1"/>
      <p:bldP spid="53" grpId="0"/>
      <p:bldP spid="53" grpId="1"/>
      <p:bldP spid="55" grpId="0"/>
      <p:bldP spid="55" grpId="1"/>
      <p:bldP spid="21" grpId="0"/>
      <p:bldP spid="21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960" y="170524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嚷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86049" y="3012020"/>
            <a:ext cx="951230" cy="560705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叫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嚷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3244" y="2513750"/>
            <a:ext cx="855980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rǎn</a:t>
            </a:r>
            <a:r>
              <a:rPr lang="en-US" altLang="zh-CN" sz="2795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0428" y="1705309"/>
            <a:ext cx="5835650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我要！我要！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儿子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嚷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嚷着。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70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2409"/>
            <a:ext cx="1564685" cy="5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6025" y="1205839"/>
            <a:ext cx="1018223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rān</a:t>
            </a:r>
            <a:r>
              <a:rPr lang="en-US" altLang="zh-CN" sz="28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56585" y="3012255"/>
            <a:ext cx="1824990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大吵大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嚷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00263" y="2515344"/>
            <a:ext cx="855980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rǎn</a:t>
            </a:r>
            <a:r>
              <a:rPr lang="en-US" altLang="zh-CN" sz="2795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2" grpId="0" bldLvl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960" y="134369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溜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86049" y="2650473"/>
            <a:ext cx="1369606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光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溜溜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3244" y="2152203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li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ū</a:t>
            </a:r>
            <a:endParaRPr lang="en-US" altLang="zh-CN" sz="28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0428" y="1343762"/>
            <a:ext cx="5883662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儿子不理他，一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溜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烟似的跑了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843558"/>
            <a:ext cx="101822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liù</a:t>
            </a:r>
            <a:endParaRPr lang="en-US" altLang="zh-CN" sz="28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35896" y="2650708"/>
            <a:ext cx="1824990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溜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之大吉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35896" y="2150336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li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ū</a:t>
            </a:r>
            <a:endParaRPr lang="en-US" altLang="zh-CN" sz="28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2" grpId="0" bldLvl="0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361555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20014" y="433435"/>
            <a:ext cx="456776" cy="456310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678" y="987574"/>
            <a:ext cx="7478554" cy="190724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熟字加偏旁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厨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橱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艹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筒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艹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焦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蕉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艹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董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扌+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扣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37"/>
          <p:cNvSpPr txBox="1"/>
          <p:nvPr/>
        </p:nvSpPr>
        <p:spPr>
          <a:xfrm>
            <a:off x="467678" y="2996873"/>
            <a:ext cx="3441859" cy="61458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形近字比较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嚷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嚷着         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9545" y="3163084"/>
            <a:ext cx="1796891" cy="1430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254" y="3251190"/>
            <a:ext cx="1936433" cy="12544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88844" y="3163084"/>
            <a:ext cx="1055097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土</a:t>
            </a:r>
            <a:r>
              <a:rPr 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壤</a:t>
            </a:r>
            <a:r>
              <a:rPr sz="27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27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478658" y="442015"/>
            <a:ext cx="342625" cy="342275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50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45719" y="388117"/>
            <a:ext cx="2346960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4780" y="2159291"/>
            <a:ext cx="1853565" cy="2546985"/>
            <a:chOff x="304" y="4533"/>
            <a:chExt cx="3892" cy="5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" y="4533"/>
              <a:ext cx="3395" cy="534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74" y="4533"/>
              <a:ext cx="1822" cy="167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1" y="4793"/>
              <a:ext cx="904" cy="946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304" y="2159291"/>
            <a:ext cx="430530" cy="45053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252811" y="1986412"/>
            <a:ext cx="1744028" cy="3029426"/>
            <a:chOff x="15229" y="4170"/>
            <a:chExt cx="3662" cy="63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5607" y="4533"/>
              <a:ext cx="3284" cy="599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29" y="4170"/>
              <a:ext cx="1822" cy="167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88" y="5484"/>
              <a:ext cx="1121" cy="729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61073" y="1511591"/>
            <a:ext cx="1146810" cy="1158716"/>
            <a:chOff x="8433" y="4170"/>
            <a:chExt cx="2408" cy="243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33" y="4170"/>
              <a:ext cx="2408" cy="235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3" y="6213"/>
              <a:ext cx="375" cy="390"/>
            </a:xfrm>
            <a:prstGeom prst="rect">
              <a:avLst/>
            </a:prstGeom>
          </p:spPr>
        </p:pic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 rot="1379529">
              <a:off x="8807" y="4786"/>
              <a:ext cx="1587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筒</a:t>
              </a:r>
              <a:endParaRPr lang="zh-CN" altLang="en-US" sz="40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9"/>
          <p:cNvSpPr txBox="1"/>
          <p:nvPr/>
        </p:nvSpPr>
        <p:spPr>
          <a:xfrm>
            <a:off x="281526" y="498928"/>
            <a:ext cx="185334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扔帽子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063740" y="1952599"/>
            <a:ext cx="1158240" cy="1472565"/>
            <a:chOff x="13880" y="3693"/>
            <a:chExt cx="2432" cy="3092"/>
          </a:xfrm>
        </p:grpSpPr>
        <p:grpSp>
          <p:nvGrpSpPr>
            <p:cNvPr id="32" name="组合 31"/>
            <p:cNvGrpSpPr/>
            <p:nvPr/>
          </p:nvGrpSpPr>
          <p:grpSpPr>
            <a:xfrm rot="18840000">
              <a:off x="13892" y="3681"/>
              <a:ext cx="2408" cy="2433"/>
              <a:chOff x="8433" y="4170"/>
              <a:chExt cx="2408" cy="243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33" y="4170"/>
                <a:ext cx="2408" cy="2359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33" y="6213"/>
                <a:ext cx="375" cy="390"/>
              </a:xfrm>
              <a:prstGeom prst="rect">
                <a:avLst/>
              </a:prstGeom>
            </p:spPr>
          </p:pic>
          <p:sp>
            <p:nvSpPr>
              <p:cNvPr id="35" name="Rectangle 12"/>
              <p:cNvSpPr>
                <a:spLocks noChangeArrowheads="1"/>
              </p:cNvSpPr>
              <p:nvPr/>
            </p:nvSpPr>
            <p:spPr bwMode="auto">
              <a:xfrm rot="1379529">
                <a:off x="8807" y="4786"/>
                <a:ext cx="1587" cy="1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4000" b="1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嚷</a:t>
                </a:r>
                <a:endPara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703" y="6287"/>
              <a:ext cx="527" cy="499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61073" y="1493970"/>
            <a:ext cx="1146810" cy="1158716"/>
            <a:chOff x="8433" y="4170"/>
            <a:chExt cx="2408" cy="243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33" y="4170"/>
              <a:ext cx="2408" cy="2359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3" y="6213"/>
              <a:ext cx="375" cy="390"/>
            </a:xfrm>
            <a:prstGeom prst="rect">
              <a:avLst/>
            </a:prstGeom>
          </p:spPr>
        </p:pic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 rot="1379529">
              <a:off x="8807" y="4786"/>
              <a:ext cx="1587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董</a:t>
              </a:r>
              <a:endParaRPr lang="zh-CN" altLang="en-US" sz="40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02506" y="1535404"/>
            <a:ext cx="1146810" cy="1158716"/>
            <a:chOff x="8433" y="4170"/>
            <a:chExt cx="2408" cy="2433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33" y="4170"/>
              <a:ext cx="2408" cy="235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3" y="6213"/>
              <a:ext cx="375" cy="390"/>
            </a:xfrm>
            <a:prstGeom prst="rect">
              <a:avLst/>
            </a:prstGeom>
          </p:spPr>
        </p:pic>
        <p:sp>
          <p:nvSpPr>
            <p:cNvPr id="44" name="Rectangle 12"/>
            <p:cNvSpPr>
              <a:spLocks noChangeArrowheads="1"/>
            </p:cNvSpPr>
            <p:nvPr/>
          </p:nvSpPr>
          <p:spPr bwMode="auto">
            <a:xfrm rot="1379529">
              <a:off x="8807" y="4786"/>
              <a:ext cx="1587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改</a:t>
              </a:r>
              <a:endParaRPr lang="zh-CN" altLang="en-US" sz="40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002304" y="1953075"/>
            <a:ext cx="1158240" cy="1472565"/>
            <a:chOff x="13880" y="3693"/>
            <a:chExt cx="2432" cy="3092"/>
          </a:xfrm>
        </p:grpSpPr>
        <p:grpSp>
          <p:nvGrpSpPr>
            <p:cNvPr id="47" name="组合 46"/>
            <p:cNvGrpSpPr/>
            <p:nvPr/>
          </p:nvGrpSpPr>
          <p:grpSpPr>
            <a:xfrm rot="18840000">
              <a:off x="13892" y="3681"/>
              <a:ext cx="2408" cy="2433"/>
              <a:chOff x="8433" y="4170"/>
              <a:chExt cx="2408" cy="2433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33" y="4170"/>
                <a:ext cx="2408" cy="2359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33" y="6213"/>
                <a:ext cx="375" cy="390"/>
              </a:xfrm>
              <a:prstGeom prst="rect">
                <a:avLst/>
              </a:prstGeom>
            </p:spPr>
          </p:pic>
          <p:sp>
            <p:nvSpPr>
              <p:cNvPr id="57" name="Rectangle 12"/>
              <p:cNvSpPr>
                <a:spLocks noChangeArrowheads="1"/>
              </p:cNvSpPr>
              <p:nvPr/>
            </p:nvSpPr>
            <p:spPr bwMode="auto">
              <a:xfrm rot="1379529">
                <a:off x="8807" y="4786"/>
                <a:ext cx="1587" cy="1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4000" b="1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扣</a:t>
                </a:r>
                <a:endPara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703" y="6287"/>
              <a:ext cx="527" cy="499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>
          <a:xfrm>
            <a:off x="1097756" y="1630654"/>
            <a:ext cx="1146810" cy="1158716"/>
            <a:chOff x="8433" y="4170"/>
            <a:chExt cx="2408" cy="243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33" y="4170"/>
              <a:ext cx="2408" cy="2359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3" y="6213"/>
              <a:ext cx="375" cy="390"/>
            </a:xfrm>
            <a:prstGeom prst="rect">
              <a:avLst/>
            </a:prstGeom>
          </p:spPr>
        </p:pic>
        <p:sp>
          <p:nvSpPr>
            <p:cNvPr id="88" name="Rectangle 12"/>
            <p:cNvSpPr>
              <a:spLocks noChangeArrowheads="1"/>
            </p:cNvSpPr>
            <p:nvPr/>
          </p:nvSpPr>
          <p:spPr bwMode="auto">
            <a:xfrm rot="1379529">
              <a:off x="8807" y="4786"/>
              <a:ext cx="1587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蕉</a:t>
              </a:r>
              <a:endParaRPr lang="zh-CN" altLang="en-US" sz="40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011829" y="1867350"/>
            <a:ext cx="1158240" cy="1472565"/>
            <a:chOff x="13880" y="3693"/>
            <a:chExt cx="2432" cy="3092"/>
          </a:xfrm>
        </p:grpSpPr>
        <p:grpSp>
          <p:nvGrpSpPr>
            <p:cNvPr id="90" name="组合 89"/>
            <p:cNvGrpSpPr/>
            <p:nvPr/>
          </p:nvGrpSpPr>
          <p:grpSpPr>
            <a:xfrm rot="18840000">
              <a:off x="13892" y="3681"/>
              <a:ext cx="2408" cy="2433"/>
              <a:chOff x="8433" y="4170"/>
              <a:chExt cx="2408" cy="2433"/>
            </a:xfrm>
          </p:grpSpPr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33" y="4170"/>
                <a:ext cx="2408" cy="2359"/>
              </a:xfrm>
              <a:prstGeom prst="rect">
                <a:avLst/>
              </a:prstGeom>
            </p:spPr>
          </p:pic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33" y="6213"/>
                <a:ext cx="375" cy="390"/>
              </a:xfrm>
              <a:prstGeom prst="rect">
                <a:avLst/>
              </a:prstGeom>
            </p:spPr>
          </p:pic>
          <p:sp>
            <p:nvSpPr>
              <p:cNvPr id="93" name="Rectangle 12"/>
              <p:cNvSpPr>
                <a:spLocks noChangeArrowheads="1"/>
              </p:cNvSpPr>
              <p:nvPr/>
            </p:nvSpPr>
            <p:spPr bwMode="auto">
              <a:xfrm rot="1379529">
                <a:off x="8807" y="4786"/>
                <a:ext cx="1587" cy="1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4000" b="1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橱</a:t>
                </a:r>
                <a:endParaRPr lang="zh-CN" altLang="en-US" sz="4000" b="1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703" y="6287"/>
              <a:ext cx="527" cy="4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0 -0.201673 L -0.006974 -0.203786 L -0.012720 -0.205881 L -0.018514 -0.207574 L -0.026559 -0.209669 L -0.032354 -0.210925 L -0.040399 -0.212200 L -0.051940 -0.214295 L -0.058883 -0.215971 L -0.065779 -0.217245 L -0.076171 -0.219340 L -0.084265 -0.221872 L -0.092357 -0.223548 L -0.098103 -0.224386 L -0.103851 -0.226079 L -0.109645 -0.227336 L -0.116540 -0.228174 L -0.123484 -0.229011 L -0.129230 -0.230705 L -0.136174 -0.231124 L -0.143118 -0.232381 L -0.148864 -0.232381 L -0.155808 -0.232800 L -0.161554 -0.233219 L -0.171946 -0.233219 L -0.182338 -0.233638 L -0.190382 -0.233638 L -0.196177 -0.234057 L -0.205371 -0.234057 L -0.212315 -0.234057 L -0.220408 -0.234057 L -0.227303 -0.234057 L -0.234248 -0.234057 L -0.239994 -0.234057 L -0.245788 -0.234057 L -0.251535 -0.234057 L -0.259628 -0.234057 L -0.265375 -0.234057 L -0.272318 -0.234057 L -0.279214 -0.234057 L -0.286157 -0.234057 L -0.291904 -0.234057 L -0.297699 -0.234057 L -0.305743 -0.234057 L -0.312687 -0.234057 L -0.318434 -0.234057 L -0.324228 -0.234057 L -0.332273 -0.234057 L -0.339216 -0.234476 L -0.346112 -0.234476 L -0.351906 -0.234476 L -0.358802 -0.234476 L -0.365746 -0.234476 L -0.372691 -0.234476 L -0.383033 -0.234476 L -0.388828 -0.234476 L -0.399220 -0.234476 L -0.408414 -0.234476 L -0.416508 -0.234476 L -0.424600 -0.234476 L -0.430347 -0.234476 L -0.439589 -0.234476 L -0.446485 -0.234476 L -0.452279 -0.234476 L -0.458025 -0.234476 L -0.470715 -0.234476 L -0.478809 -0.234476 L -0.486854 -0.234476 L -0.494947 -0.234476 L -0.503039 -0.234476 L -0.511084 -0.234476 L -0.516879 -0.234476 L -0.523774 -0.233638 L -0.533016 -0.233219 L -0.538812 -0.231962 L -0.545708 -0.231124 L -0.551503 -0.229849 L -0.557249 -0.229430 L -0.562995 -0.228174 L -0.568789 -0.226917 L -0.575686 -0.225223 L -0.581480 -0.224386 L -0.587226 -0.223129 L -0.593020 -0.221872 L -0.599916 -0.219759 L -0.605710 -0.218083 L -0.611457 -0.216407 L -0.618400 -0.214295 L -0.624147 -0.212619 L -0.629941 -0.210925 L -0.634539 -0.208831 L -0.637987 -0.206718 L -0.641482 -0.204624 L -0.646079 -0.202528 L -0.651826 -0.200835 L -0.656471 -0.198740 L -0.662217 -0.19790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53 -0.094351 L -0.014744 -0.097941 L -0.008383 -0.106969 L -0.002074 -0.115946 L 0.004287 -0.124974 L 0.010594 -0.132154 L 0.015695 -0.141105 L 0.022002 -0.148363 L 0.029624 -0.159108 L 0.035934 -0.164573 L 0.042241 -0.169958 L 0.048603 -0.171753 L 0.054912 -0.173522 L 0.063798 -0.178908 L 0.070105 -0.180704 L 0.076467 -0.184372 L 0.082776 -0.184372 L 0.090398 -0.184372 L 0.096705 -0.186168 L 0.103066 -0.187962 L 0.109376 -0.187962 L 0.115736 -0.189756 L 0.122045 -0.189756 L 0.128407 -0.189756 L 0.134714 -0.193323 L 0.141075 -0.193323 L 0.147384 -0.193323 L 0.153692 -0.193323 L 0.160054 -0.193323 L 0.166361 -0.193323 L 0.172723 -0.193323 L 0.180293 -0.193323 L 0.187915 -0.193323 L 0.194223 -0.193323 L 0.200585 -0.193323 L 0.206893 -0.193323 L 0.213254 -0.193323 L 0.219564 -0.195117 L 0.225925 -0.195117 L 0.232233 -0.196911 L 0.238541 -0.198707 L 0.244902 -0.198707 L 0.251212 -0.198707 L 0.258834 -0.198707 L 0.265143 -0.198707 L 0.271503 -0.198707 L 0.279074 -0.198707 L 0.285435 -0.198707 L 0.293006 -0.198707 L 0.300628 -0.198707 L 0.306936 -0.198707 L 0.313296 -0.198707 L 0.319605 -0.198707 L 0.325966 -0.198707 L 0.332276 -0.198707 L 0.338637 -0.198707 L 0.344945 -0.198707 L 0.351306 -0.198707 L 0.357613 -0.198707 L 0.363923 -0.198707 L 0.370283 -0.198707 L 0.379115 -0.198707 L 0.386738 -0.198707 L 0.395624 -0.198707 L 0.404453 -0.195117 L 0.412078 -0.195117 L 0.420909 -0.193323 L 0.427270 -0.191526 L 0.433580 -0.191526 L 0.441202 -0.191526 L 0.448773 -0.189756 L 0.456395 -0.189756 L 0.464018 -0.189756 L 0.470325 -0.189756 L 0.476635 -0.189756 L 0.482996 -0.189756 L 0.489304 -0.187962 L 0.495666 -0.187962 L 0.503235 -0.186168 L 0.510857 -0.186168 L 0.518427 -0.186168 L 0.524788 -0.186168 L 0.532358 -0.182576 L 0.538720 -0.180704 L 0.547605 -0.177114 L 0.553913 -0.177114 L 0.560221 -0.177114 L 0.566581 -0.173522 L 0.572890 -0.166369 L 0.579252 -0.162777 L 0.586823 -0.159108 L 0.593184 -0.159108 L 0.602016 -0.153749 L 0.609639 -0.150159 L 0.615945 -0.146568 L 0.622307 -0.141105 L 0.628617 -0.135744 L 0.634976 -0.132154 L 0.641285 -0.124974 L 0.647648 -0.119536 L 0.653955 -0.114150 L 0.659002 -0.105173 L 0.665362 -0.097941 L 0.669147 -0.088965 L 0.672932 -0.079937 L 0.676769 -0.070960 L 0.681817 -0.060136 L 0.685602 -0.051161 L 0.686864 -0.042134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0 -0.201673 L -0.006974 -0.203786 L -0.012720 -0.205881 L -0.018514 -0.207574 L -0.026559 -0.209669 L -0.032354 -0.210925 L -0.040399 -0.212200 L -0.051940 -0.214295 L -0.058883 -0.215971 L -0.065779 -0.217245 L -0.076171 -0.219340 L -0.084265 -0.221872 L -0.092357 -0.223548 L -0.098103 -0.224386 L -0.103851 -0.226079 L -0.109645 -0.227336 L -0.116540 -0.228174 L -0.123484 -0.229011 L -0.129230 -0.230705 L -0.136174 -0.231124 L -0.143118 -0.232381 L -0.148864 -0.232381 L -0.155808 -0.232800 L -0.161554 -0.233219 L -0.171946 -0.233219 L -0.182338 -0.233638 L -0.190382 -0.233638 L -0.196177 -0.234057 L -0.205371 -0.234057 L -0.212315 -0.234057 L -0.220408 -0.234057 L -0.227303 -0.234057 L -0.234248 -0.234057 L -0.239994 -0.234057 L -0.245788 -0.234057 L -0.251535 -0.234057 L -0.259628 -0.234057 L -0.265375 -0.234057 L -0.272318 -0.234057 L -0.279214 -0.234057 L -0.286157 -0.234057 L -0.291904 -0.234057 L -0.297699 -0.234057 L -0.305743 -0.234057 L -0.312687 -0.234057 L -0.318434 -0.234057 L -0.324228 -0.234057 L -0.332273 -0.234057 L -0.339216 -0.234476 L -0.346112 -0.234476 L -0.351906 -0.234476 L -0.358802 -0.234476 L -0.365746 -0.234476 L -0.372691 -0.234476 L -0.383033 -0.234476 L -0.388828 -0.234476 L -0.399220 -0.234476 L -0.408414 -0.234476 L -0.416508 -0.234476 L -0.424600 -0.234476 L -0.430347 -0.234476 L -0.439589 -0.234476 L -0.446485 -0.234476 L -0.452279 -0.234476 L -0.458025 -0.234476 L -0.470715 -0.234476 L -0.478809 -0.234476 L -0.486854 -0.234476 L -0.494947 -0.234476 L -0.503039 -0.234476 L -0.511084 -0.234476 L -0.516879 -0.234476 L -0.523774 -0.233638 L -0.533016 -0.233219 L -0.538812 -0.231962 L -0.545708 -0.231124 L -0.551503 -0.229849 L -0.557249 -0.229430 L -0.562995 -0.228174 L -0.568789 -0.226917 L -0.575686 -0.225223 L -0.581480 -0.224386 L -0.587226 -0.223129 L -0.593020 -0.221872 L -0.599916 -0.219759 L -0.605710 -0.218083 L -0.611457 -0.216407 L -0.618400 -0.214295 L -0.624147 -0.212619 L -0.629941 -0.210925 L -0.634539 -0.208831 L -0.637987 -0.206718 L -0.641482 -0.204624 L -0.646079 -0.202528 L -0.651826 -0.200835 L -0.656471 -0.198740 L -0.662217 -0.197902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53 -0.094351 L -0.014744 -0.097941 L -0.008383 -0.106969 L -0.002074 -0.115946 L 0.004287 -0.124974 L 0.010594 -0.132154 L 0.015695 -0.141105 L 0.022002 -0.148363 L 0.029624 -0.159108 L 0.035934 -0.164573 L 0.042241 -0.169958 L 0.048603 -0.171753 L 0.054912 -0.173522 L 0.063798 -0.178908 L 0.070105 -0.180704 L 0.076467 -0.184372 L 0.082776 -0.184372 L 0.090398 -0.184372 L 0.096705 -0.186168 L 0.103066 -0.187962 L 0.109376 -0.187962 L 0.115736 -0.189756 L 0.122045 -0.189756 L 0.128407 -0.189756 L 0.134714 -0.193323 L 0.141075 -0.193323 L 0.147384 -0.193323 L 0.153692 -0.193323 L 0.160054 -0.193323 L 0.166361 -0.193323 L 0.172723 -0.193323 L 0.180293 -0.193323 L 0.187915 -0.193323 L 0.194223 -0.193323 L 0.200585 -0.193323 L 0.206893 -0.193323 L 0.213254 -0.193323 L 0.219564 -0.195117 L 0.225925 -0.195117 L 0.232233 -0.196911 L 0.238541 -0.198707 L 0.244902 -0.198707 L 0.251212 -0.198707 L 0.258834 -0.198707 L 0.265143 -0.198707 L 0.271503 -0.198707 L 0.279074 -0.198707 L 0.285435 -0.198707 L 0.293006 -0.198707 L 0.300628 -0.198707 L 0.306936 -0.198707 L 0.313296 -0.198707 L 0.319605 -0.198707 L 0.325966 -0.198707 L 0.332276 -0.198707 L 0.338637 -0.198707 L 0.344945 -0.198707 L 0.351306 -0.198707 L 0.357613 -0.198707 L 0.363923 -0.198707 L 0.370283 -0.198707 L 0.379115 -0.198707 L 0.386738 -0.198707 L 0.395624 -0.198707 L 0.404453 -0.195117 L 0.412078 -0.195117 L 0.420909 -0.193323 L 0.427270 -0.191526 L 0.433580 -0.191526 L 0.441202 -0.191526 L 0.448773 -0.189756 L 0.456395 -0.189756 L 0.464018 -0.189756 L 0.470325 -0.189756 L 0.476635 -0.189756 L 0.482996 -0.189756 L 0.489304 -0.187962 L 0.495666 -0.187962 L 0.503235 -0.186168 L 0.510857 -0.186168 L 0.518427 -0.186168 L 0.524788 -0.186168 L 0.532358 -0.182576 L 0.538720 -0.180704 L 0.547605 -0.177114 L 0.553913 -0.177114 L 0.560221 -0.177114 L 0.566581 -0.173522 L 0.572890 -0.166369 L 0.579252 -0.162777 L 0.586823 -0.159108 L 0.593184 -0.159108 L 0.602016 -0.153749 L 0.609639 -0.150159 L 0.615945 -0.146568 L 0.622307 -0.141105 L 0.628617 -0.135744 L 0.634976 -0.132154 L 0.641285 -0.124974 L 0.647648 -0.119536 L 0.653955 -0.114150 L 0.659002 -0.105173 L 0.665362 -0.097941 L 0.669147 -0.088965 L 0.672932 -0.079937 L 0.676769 -0.070960 L 0.681817 -0.060136 L 0.685602 -0.051161 L 0.686864 -0.042134 " pathEditMode="relative" rAng="0" ptsTypes="">
                                      <p:cBhvr>
                                        <p:cTn id="3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53 -0.094351 L -0.014744 -0.097941 L -0.008383 -0.106969 L -0.002074 -0.115946 L 0.004287 -0.124974 L 0.010594 -0.132154 L 0.015695 -0.141105 L 0.022002 -0.148363 L 0.029624 -0.159108 L 0.035934 -0.164573 L 0.042241 -0.169958 L 0.048603 -0.171753 L 0.054912 -0.173522 L 0.063798 -0.178908 L 0.070105 -0.180704 L 0.076467 -0.184372 L 0.082776 -0.184372 L 0.090398 -0.184372 L 0.096705 -0.186168 L 0.103066 -0.187962 L 0.109376 -0.187962 L 0.115736 -0.189756 L 0.122045 -0.189756 L 0.128407 -0.189756 L 0.134714 -0.193323 L 0.141075 -0.193323 L 0.147384 -0.193323 L 0.153692 -0.193323 L 0.160054 -0.193323 L 0.166361 -0.193323 L 0.172723 -0.193323 L 0.180293 -0.193323 L 0.187915 -0.193323 L 0.194223 -0.193323 L 0.200585 -0.193323 L 0.206893 -0.193323 L 0.213254 -0.193323 L 0.219564 -0.195117 L 0.225925 -0.195117 L 0.232233 -0.196911 L 0.238541 -0.198707 L 0.244902 -0.198707 L 0.251212 -0.198707 L 0.258834 -0.198707 L 0.265143 -0.198707 L 0.271503 -0.198707 L 0.279074 -0.198707 L 0.285435 -0.198707 L 0.293006 -0.198707 L 0.300628 -0.198707 L 0.306936 -0.198707 L 0.313296 -0.198707 L 0.319605 -0.198707 L 0.325966 -0.198707 L 0.332276 -0.198707 L 0.338637 -0.198707 L 0.344945 -0.198707 L 0.351306 -0.198707 L 0.357613 -0.198707 L 0.363923 -0.198707 L 0.370283 -0.198707 L 0.379115 -0.198707 L 0.386738 -0.198707 L 0.395624 -0.198707 L 0.404453 -0.195117 L 0.412078 -0.195117 L 0.420909 -0.193323 L 0.427270 -0.191526 L 0.433580 -0.191526 L 0.441202 -0.191526 L 0.448773 -0.189756 L 0.456395 -0.189756 L 0.464018 -0.189756 L 0.470325 -0.189756 L 0.476635 -0.189756 L 0.482996 -0.189756 L 0.489304 -0.187962 L 0.495666 -0.187962 L 0.503235 -0.186168 L 0.510857 -0.186168 L 0.518427 -0.186168 L 0.524788 -0.186168 L 0.532358 -0.182576 L 0.538720 -0.180704 L 0.547605 -0.177114 L 0.553913 -0.177114 L 0.560221 -0.177114 L 0.566581 -0.173522 L 0.572890 -0.166369 L 0.579252 -0.162777 L 0.586823 -0.159108 L 0.593184 -0.159108 L 0.602016 -0.153749 L 0.609639 -0.150159 L 0.615945 -0.146568 L 0.622307 -0.141105 L 0.628617 -0.135744 L 0.634976 -0.132154 L 0.641285 -0.124974 L 0.647648 -0.119536 L 0.653955 -0.114150 L 0.659002 -0.105173 L 0.665362 -0.097941 L 0.669147 -0.088965 L 0.672932 -0.079937 L 0.676769 -0.070960 L 0.681817 -0.060136 L 0.685602 -0.051161 L 0.686864 -0.042134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0 -0.201673 L -0.006974 -0.203786 L -0.012720 -0.205881 L -0.018514 -0.207574 L -0.026559 -0.209669 L -0.032354 -0.210925 L -0.040399 -0.212200 L -0.051940 -0.214295 L -0.058883 -0.215971 L -0.065779 -0.217245 L -0.076171 -0.219340 L -0.084265 -0.221872 L -0.092357 -0.223548 L -0.098103 -0.224386 L -0.103851 -0.226079 L -0.109645 -0.227336 L -0.116540 -0.228174 L -0.123484 -0.229011 L -0.129230 -0.230705 L -0.136174 -0.231124 L -0.143118 -0.232381 L -0.148864 -0.232381 L -0.155808 -0.232800 L -0.161554 -0.233219 L -0.171946 -0.233219 L -0.182338 -0.233638 L -0.190382 -0.233638 L -0.196177 -0.234057 L -0.205371 -0.234057 L -0.212315 -0.234057 L -0.220408 -0.234057 L -0.227303 -0.234057 L -0.234248 -0.234057 L -0.239994 -0.234057 L -0.245788 -0.234057 L -0.251535 -0.234057 L -0.259628 -0.234057 L -0.265375 -0.234057 L -0.272318 -0.234057 L -0.279214 -0.234057 L -0.286157 -0.234057 L -0.291904 -0.234057 L -0.297699 -0.234057 L -0.305743 -0.234057 L -0.312687 -0.234057 L -0.318434 -0.234057 L -0.324228 -0.234057 L -0.332273 -0.234057 L -0.339216 -0.234476 L -0.346112 -0.234476 L -0.351906 -0.234476 L -0.358802 -0.234476 L -0.365746 -0.234476 L -0.372691 -0.234476 L -0.383033 -0.234476 L -0.388828 -0.234476 L -0.399220 -0.234476 L -0.408414 -0.234476 L -0.416508 -0.234476 L -0.424600 -0.234476 L -0.430347 -0.234476 L -0.439589 -0.234476 L -0.446485 -0.234476 L -0.452279 -0.234476 L -0.458025 -0.234476 L -0.470715 -0.234476 L -0.478809 -0.234476 L -0.486854 -0.234476 L -0.494947 -0.234476 L -0.503039 -0.234476 L -0.511084 -0.234476 L -0.516879 -0.234476 L -0.523774 -0.233638 L -0.533016 -0.233219 L -0.538812 -0.231962 L -0.545708 -0.231124 L -0.551503 -0.229849 L -0.557249 -0.229430 L -0.562995 -0.228174 L -0.568789 -0.226917 L -0.575686 -0.225223 L -0.581480 -0.224386 L -0.587226 -0.223129 L -0.593020 -0.221872 L -0.599916 -0.219759 L -0.605710 -0.218083 L -0.611457 -0.216407 L -0.618400 -0.214295 L -0.624147 -0.212619 L -0.629941 -0.210925 L -0.634539 -0.208831 L -0.637987 -0.206718 L -0.641482 -0.204624 L -0.646079 -0.202528 L -0.651826 -0.200835 L -0.656471 -0.198740 L -0.662217 -0.197902 " pathEditMode="relative" rAng="0" ptsTypes="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53 -0.094351 L -0.014744 -0.097941 L -0.008383 -0.106969 L -0.002074 -0.115946 L 0.004287 -0.124974 L 0.010594 -0.132154 L 0.015695 -0.141105 L 0.022002 -0.148363 L 0.029624 -0.159108 L 0.035934 -0.164573 L 0.042241 -0.169958 L 0.048603 -0.171753 L 0.054912 -0.173522 L 0.063798 -0.178908 L 0.070105 -0.180704 L 0.076467 -0.184372 L 0.082776 -0.184372 L 0.090398 -0.184372 L 0.096705 -0.186168 L 0.103066 -0.187962 L 0.109376 -0.187962 L 0.115736 -0.189756 L 0.122045 -0.189756 L 0.128407 -0.189756 L 0.134714 -0.193323 L 0.141075 -0.193323 L 0.147384 -0.193323 L 0.153692 -0.193323 L 0.160054 -0.193323 L 0.166361 -0.193323 L 0.172723 -0.193323 L 0.180293 -0.193323 L 0.187915 -0.193323 L 0.194223 -0.193323 L 0.200585 -0.193323 L 0.206893 -0.193323 L 0.213254 -0.193323 L 0.219564 -0.195117 L 0.225925 -0.195117 L 0.232233 -0.196911 L 0.238541 -0.198707 L 0.244902 -0.198707 L 0.251212 -0.198707 L 0.258834 -0.198707 L 0.265143 -0.198707 L 0.271503 -0.198707 L 0.279074 -0.198707 L 0.285435 -0.198707 L 0.293006 -0.198707 L 0.300628 -0.198707 L 0.306936 -0.198707 L 0.313296 -0.198707 L 0.319605 -0.198707 L 0.325966 -0.198707 L 0.332276 -0.198707 L 0.338637 -0.198707 L 0.344945 -0.198707 L 0.351306 -0.198707 L 0.357613 -0.198707 L 0.363923 -0.198707 L 0.370283 -0.198707 L 0.379115 -0.198707 L 0.386738 -0.198707 L 0.395624 -0.198707 L 0.404453 -0.195117 L 0.412078 -0.195117 L 0.420909 -0.193323 L 0.427270 -0.191526 L 0.433580 -0.191526 L 0.441202 -0.191526 L 0.448773 -0.189756 L 0.456395 -0.189756 L 0.464018 -0.189756 L 0.470325 -0.189756 L 0.476635 -0.189756 L 0.482996 -0.189756 L 0.489304 -0.187962 L 0.495666 -0.187962 L 0.503235 -0.186168 L 0.510857 -0.186168 L 0.518427 -0.186168 L 0.524788 -0.186168 L 0.532358 -0.182576 L 0.538720 -0.180704 L 0.547605 -0.177114 L 0.553913 -0.177114 L 0.560221 -0.177114 L 0.566581 -0.173522 L 0.572890 -0.166369 L 0.579252 -0.162777 L 0.586823 -0.159108 L 0.593184 -0.159108 L 0.602016 -0.153749 L 0.609639 -0.150159 L 0.615945 -0.146568 L 0.622307 -0.141105 L 0.628617 -0.135744 L 0.634976 -0.132154 L 0.641285 -0.124974 L 0.647648 -0.119536 L 0.653955 -0.114150 L 0.659002 -0.105173 L 0.665362 -0.097941 L 0.669147 -0.088965 L 0.672932 -0.079937 L 0.676769 -0.070960 L 0.681817 -0.060136 L 0.685602 -0.051161 L 0.686864 -0.042134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2356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120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83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133" y="1215364"/>
            <a:ext cx="3918585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橱窗：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商店临街的玻璃窗，用来展览样品。用来展览图片等的设备，形状像橱而较浅。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本课指用来展示帽子的玻璃窗。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978" y="2639892"/>
            <a:ext cx="3083476" cy="110680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商店的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橱窗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里陈列着许多漂亮的装饰品。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1494" y="1215364"/>
            <a:ext cx="4335780" cy="2635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faea0f1-39b6-49b8-a786-89c907cf7934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spAutoFit/>
      </a:bodyPr>
      <a:lstStyle>
        <a:defPPr algn="l">
          <a:defRPr lang="zh-CN" altLang="en-US" sz="3200" b="1"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2962</Words>
  <Application>WPS 演示</Application>
  <PresentationFormat>全屏显示(16:9)</PresentationFormat>
  <Paragraphs>292</Paragraphs>
  <Slides>33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幼圆</vt:lpstr>
      <vt:lpstr>华文楷体</vt:lpstr>
      <vt:lpstr>Times New Roman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210</cp:revision>
  <dcterms:created xsi:type="dcterms:W3CDTF">2017-03-17T02:28:00Z</dcterms:created>
  <dcterms:modified xsi:type="dcterms:W3CDTF">2022-12-31T06:43:58Z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98DB3ACE4C17477A9D40AA6368E62167</vt:lpwstr>
  </property>
</Properties>
</file>