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1"/>
  </p:handoutMasterIdLst>
  <p:sldIdLst>
    <p:sldId id="1190" r:id="rId3"/>
    <p:sldId id="1223" r:id="rId5"/>
    <p:sldId id="1222" r:id="rId6"/>
    <p:sldId id="1225" r:id="rId7"/>
    <p:sldId id="1386" r:id="rId8"/>
    <p:sldId id="1272" r:id="rId9"/>
    <p:sldId id="1228" r:id="rId10"/>
    <p:sldId id="1229" r:id="rId11"/>
    <p:sldId id="1232" r:id="rId12"/>
    <p:sldId id="1380" r:id="rId13"/>
    <p:sldId id="1273" r:id="rId14"/>
    <p:sldId id="1281" r:id="rId15"/>
    <p:sldId id="1346" r:id="rId16"/>
    <p:sldId id="1276" r:id="rId17"/>
    <p:sldId id="1331" r:id="rId18"/>
    <p:sldId id="1333" r:id="rId19"/>
    <p:sldId id="1369" r:id="rId20"/>
    <p:sldId id="1382" r:id="rId21"/>
    <p:sldId id="1383" r:id="rId22"/>
    <p:sldId id="1384" r:id="rId23"/>
    <p:sldId id="1348" r:id="rId24"/>
    <p:sldId id="1163" r:id="rId25"/>
    <p:sldId id="937" r:id="rId26"/>
    <p:sldId id="939" r:id="rId27"/>
    <p:sldId id="1381" r:id="rId28"/>
    <p:sldId id="1024" r:id="rId29"/>
    <p:sldId id="971" r:id="rId3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35"/>
    </p:embeddedFont>
    <p:embeddedFont>
      <p:font typeface="微软雅黑" panose="020B0503020204020204" charset="-122"/>
      <p:regular r:id="rId36"/>
    </p:embeddedFont>
    <p:embeddedFont>
      <p:font typeface="楷体" panose="02010609060101010101" pitchFamily="49" charset="-122"/>
      <p:regular r:id="rId37"/>
    </p:embeddedFont>
    <p:embeddedFont>
      <p:font typeface="幼圆" panose="02010509060101010101" pitchFamily="49" charset="-122"/>
      <p:regular r:id="rId38"/>
    </p:embeddedFont>
    <p:embeddedFont>
      <p:font typeface="华文楷体" panose="02010600040101010101" pitchFamily="2" charset="-122"/>
      <p:regular r:id="rId39"/>
    </p:embeddedFont>
    <p:embeddedFont>
      <p:font typeface="汉语拼音" panose="020B0604020202020204" pitchFamily="34" charset="0"/>
      <p:regular r:id="rId40"/>
    </p:embeddedFont>
    <p:embeddedFont>
      <p:font typeface="Calibri" panose="020F0502020204030204" charset="0"/>
      <p:regular r:id="rId41"/>
      <p:bold r:id="rId42"/>
      <p:italic r:id="rId43"/>
      <p:boldItalic r:id="rId44"/>
    </p:embeddedFont>
  </p:embeddedFontLst>
  <p:custDataLst>
    <p:tags r:id="rId45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2" userDrawn="1">
          <p15:clr>
            <a:srgbClr val="A4A3A4"/>
          </p15:clr>
        </p15:guide>
        <p15:guide id="2" pos="57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  <a:srgbClr val="0000CC"/>
    <a:srgbClr val="0000FF"/>
    <a:srgbClr val="00B050"/>
    <a:srgbClr val="FF0000"/>
    <a:srgbClr val="FFFFFF"/>
    <a:srgbClr val="0066FF"/>
    <a:srgbClr val="A38302"/>
    <a:srgbClr val="FEFCDE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>
        <p:scale>
          <a:sx n="100" d="100"/>
          <a:sy n="100" d="100"/>
        </p:scale>
        <p:origin x="-750" y="-294"/>
      </p:cViewPr>
      <p:guideLst>
        <p:guide orient="horz" pos="316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074"/>
        <p:guide pos="217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1.xml"/><Relationship Id="rId44" Type="http://schemas.openxmlformats.org/officeDocument/2006/relationships/font" Target="fonts/font10.fntdata"/><Relationship Id="rId43" Type="http://schemas.openxmlformats.org/officeDocument/2006/relationships/font" Target="fonts/font9.fntdata"/><Relationship Id="rId42" Type="http://schemas.openxmlformats.org/officeDocument/2006/relationships/font" Target="fonts/font8.fntdata"/><Relationship Id="rId41" Type="http://schemas.openxmlformats.org/officeDocument/2006/relationships/font" Target="fonts/font7.fntdata"/><Relationship Id="rId40" Type="http://schemas.openxmlformats.org/officeDocument/2006/relationships/font" Target="fonts/font6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5.fntdata"/><Relationship Id="rId38" Type="http://schemas.openxmlformats.org/officeDocument/2006/relationships/font" Target="fonts/font4.fntdata"/><Relationship Id="rId37" Type="http://schemas.openxmlformats.org/officeDocument/2006/relationships/font" Target="fonts/font3.fntdata"/><Relationship Id="rId36" Type="http://schemas.openxmlformats.org/officeDocument/2006/relationships/font" Target="fonts/font2.fntdata"/><Relationship Id="rId35" Type="http://schemas.openxmlformats.org/officeDocument/2006/relationships/font" Target="fonts/font1.fntdata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microsoft.com/office/2007/relationships/hdphoto" Target="../media/image3.wdp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99"/>
            <a:ext cx="915984" cy="360103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0" y="86216"/>
            <a:ext cx="1591151" cy="253409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 dirty="0">
              <a:ea typeface="黑体" panose="02010609060101010101" pitchFamily="49" charset="-122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369925" y="86802"/>
            <a:ext cx="7857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sz="1200" b="1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28  </a:t>
            </a:r>
            <a:r>
              <a:rPr kumimoji="1" 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 </a:t>
            </a:r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枣</a:t>
            </a:r>
            <a:r>
              <a:rPr kumimoji="1" lang="zh-CN" altLang="en-US" sz="1200" b="1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核</a:t>
            </a:r>
            <a:endParaRPr kumimoji="1" lang="zh-CN" altLang="en-US" sz="1200" b="1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492" t="48177" b="29688"/>
          <a:stretch>
            <a:fillRect/>
          </a:stretch>
        </p:blipFill>
        <p:spPr bwMode="auto">
          <a:xfrm>
            <a:off x="0" y="4515966"/>
            <a:ext cx="9144000" cy="62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15.png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5.pn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&#19971;&#24425;-&#35838;&#25991;&#26391;&#35835;-28&#26531;&#26680;.mp4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5528" y="-104084"/>
            <a:ext cx="9334924" cy="5247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 flipH="1">
            <a:off x="-155528" y="8884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208280" y="88080"/>
            <a:ext cx="252666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语文  三年级  </a:t>
            </a:r>
            <a:r>
              <a:rPr kumimoji="1" lang="zh-CN" altLang="en-US" sz="1200" b="1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下</a:t>
            </a:r>
            <a:r>
              <a:rPr kumimoji="1" lang="zh-CN" altLang="en-US" sz="1200" b="1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册</a:t>
            </a:r>
            <a:endParaRPr kumimoji="1" lang="zh-CN" altLang="en-US" sz="1200" b="1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sp>
        <p:nvSpPr>
          <p:cNvPr id="5" name="TextBox 48"/>
          <p:cNvSpPr txBox="1"/>
          <p:nvPr/>
        </p:nvSpPr>
        <p:spPr>
          <a:xfrm>
            <a:off x="2560797" y="1448885"/>
            <a:ext cx="3799438" cy="1323439"/>
          </a:xfrm>
          <a:prstGeom prst="rect">
            <a:avLst/>
          </a:prstGeom>
          <a:solidFill>
            <a:schemeClr val="bg1"/>
          </a:solidFill>
          <a:effectLst>
            <a:softEdge rad="31750"/>
          </a:effectLst>
        </p:spPr>
        <p:txBody>
          <a:bodyPr wrap="none" rtlCol="0">
            <a:spAutoFit/>
          </a:bodyPr>
          <a:lstStyle/>
          <a:p>
            <a:pPr algn="l"/>
            <a:r>
              <a:rPr lang="en-US" altLang="zh-CN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28 枣核</a:t>
            </a:r>
            <a:endParaRPr lang="zh-CN" altLang="en-US" sz="6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568960" y="1275606"/>
            <a:ext cx="7819463" cy="129266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默读全文，思考：</a:t>
            </a:r>
            <a:r>
              <a:rPr lang="en-US" altLang="zh-CN" sz="3000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枣核做了一件什么了不起的事情</a:t>
            </a: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？  </a:t>
            </a:r>
            <a:endParaRPr lang="zh-CN" altLang="en-US" sz="3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07704" y="3435846"/>
            <a:ext cx="5523865" cy="953135"/>
          </a:xfrm>
          <a:prstGeom prst="rect">
            <a:avLst/>
          </a:prstGeom>
          <a:solidFill>
            <a:schemeClr val="accent1">
              <a:alpha val="36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枣核靠自己的聪明夺回了老百姓被县衙门抢走的牛、驴并安然逃脱。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01930" y="445135"/>
            <a:ext cx="2530475" cy="561340"/>
            <a:chOff x="243" y="687"/>
            <a:chExt cx="3985" cy="884"/>
          </a:xfrm>
        </p:grpSpPr>
        <p:sp>
          <p:nvSpPr>
            <p:cNvPr id="19" name="文本框 14"/>
            <p:cNvSpPr txBox="1"/>
            <p:nvPr/>
          </p:nvSpPr>
          <p:spPr>
            <a:xfrm>
              <a:off x="846" y="687"/>
              <a:ext cx="3382" cy="885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整体感知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" y="770"/>
              <a:ext cx="578" cy="719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2483768" y="1923678"/>
            <a:ext cx="3934095" cy="629470"/>
            <a:chOff x="5030392" y="483518"/>
            <a:chExt cx="3934095" cy="62947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251" r="1"/>
            <a:stretch>
              <a:fillRect/>
            </a:stretch>
          </p:blipFill>
          <p:spPr>
            <a:xfrm>
              <a:off x="5030392" y="483518"/>
              <a:ext cx="3934095" cy="629470"/>
            </a:xfrm>
            <a:prstGeom prst="rect">
              <a:avLst/>
            </a:prstGeom>
          </p:spPr>
        </p:pic>
        <p:sp>
          <p:nvSpPr>
            <p:cNvPr id="9" name="TextBox 9"/>
            <p:cNvSpPr txBox="1"/>
            <p:nvPr/>
          </p:nvSpPr>
          <p:spPr>
            <a:xfrm>
              <a:off x="5030393" y="483518"/>
              <a:ext cx="386208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了解故事的主要内容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851184" y="1363954"/>
            <a:ext cx="6578441" cy="1207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默读课文第1~3自然段，把表现枣核勤劳的句子画出来。</a:t>
            </a:r>
            <a:endParaRPr lang="zh-CN" sz="3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029" y="2005462"/>
            <a:ext cx="1435894" cy="205787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12934" y="458602"/>
            <a:ext cx="2194084" cy="51244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0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000" b="1" dirty="0" smtClean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26" y="498132"/>
            <a:ext cx="275146" cy="3422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323528" y="987574"/>
            <a:ext cx="7624802" cy="6924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sz="30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想象一下，枣核还能干什么农活？</a:t>
            </a:r>
            <a:endParaRPr lang="zh-CN" sz="30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14061" y="2316454"/>
            <a:ext cx="5355908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3300" b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还能做饭、洗衣服、割草喂牲口</a:t>
            </a:r>
            <a:r>
              <a:rPr lang="en-US" sz="3300" b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en-US" sz="3300" b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116931" y="1092015"/>
            <a:ext cx="6578441" cy="1712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细</a:t>
            </a:r>
            <a:r>
              <a:rPr 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读课文4~1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自然段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，思考：</a:t>
            </a:r>
            <a:r>
              <a:rPr lang="en-US" altLang="zh-CN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你觉得哪些地方最有趣？找出来</a:t>
            </a:r>
            <a:r>
              <a:rPr lang="zh-CN" altLang="en-US" sz="27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。从这里，你看出枣核有哪些品质？</a:t>
            </a:r>
            <a:endParaRPr lang="zh-CN" altLang="en-US" sz="27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68" y="1569694"/>
            <a:ext cx="1674971" cy="2400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0043" y="619099"/>
            <a:ext cx="3319463" cy="2149316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3" y="2896526"/>
            <a:ext cx="3319463" cy="2211229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46233" y="619099"/>
            <a:ext cx="3273743" cy="2206466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100" name="文本框 99"/>
          <p:cNvSpPr txBox="1"/>
          <p:nvPr/>
        </p:nvSpPr>
        <p:spPr>
          <a:xfrm>
            <a:off x="4009549" y="2961772"/>
            <a:ext cx="399288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700" b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2700" b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等衙役们睡着了，枣核解开缰绳，又一蹦蹦到驴耳朵里，</a:t>
            </a:r>
            <a:r>
              <a:rPr lang="en-US" altLang="zh-CN" sz="2700" b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sz="2700" b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哦喝！哦喝！</a:t>
            </a:r>
            <a:r>
              <a:rPr lang="en-US" altLang="zh-CN" sz="2700" b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sz="2700" b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大声吆喝着赶驴。</a:t>
            </a:r>
            <a:endParaRPr lang="zh-CN" altLang="en-US" sz="2700" b="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6482239" y="775785"/>
            <a:ext cx="2376011" cy="1295876"/>
          </a:xfrm>
          <a:prstGeom prst="wedgeRectCallout">
            <a:avLst>
              <a:gd name="adj1" fmla="val -77320"/>
              <a:gd name="adj2" fmla="val -30485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180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18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枣核很小，人可以钻进驴耳朵里，衙役们不会发现他，很有趣。</a:t>
            </a:r>
            <a:endParaRPr lang="zh-CN" altLang="en-US" sz="18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937760" y="4623885"/>
            <a:ext cx="1906905" cy="506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7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哪里有趣？</a:t>
            </a:r>
            <a:endParaRPr lang="zh-CN" altLang="en-US" sz="2700" b="1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932045" y="3364230"/>
            <a:ext cx="223202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圆角矩形 3"/>
          <p:cNvSpPr/>
          <p:nvPr/>
        </p:nvSpPr>
        <p:spPr>
          <a:xfrm>
            <a:off x="8002270" y="2896235"/>
            <a:ext cx="985520" cy="504190"/>
          </a:xfrm>
          <a:prstGeom prst="roundRect">
            <a:avLst/>
          </a:prstGeom>
          <a:solidFill>
            <a:srgbClr val="FFFF00">
              <a:alpha val="67000"/>
            </a:srgbClr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聪明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9" grpId="0" bldLvl="0" animBg="1"/>
      <p:bldP spid="2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4361" y="1380622"/>
            <a:ext cx="7934801" cy="2807018"/>
            <a:chOff x="1269" y="2898"/>
            <a:chExt cx="16661" cy="589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9" y="2898"/>
              <a:ext cx="16661" cy="5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文本框 6"/>
            <p:cNvSpPr txBox="1"/>
            <p:nvPr/>
          </p:nvSpPr>
          <p:spPr>
            <a:xfrm>
              <a:off x="2171" y="3583"/>
              <a:ext cx="14856" cy="3684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7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哈哈大笑  </a:t>
              </a:r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彬彬有礼 格格不入 高高在上 </a:t>
              </a:r>
              <a:endPara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7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井井有条  斤斤计较 津津有味 </a:t>
              </a:r>
              <a:r>
                <a:rPr lang="zh-CN" altLang="en-US" sz="27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默默无闻</a:t>
              </a:r>
              <a:endParaRPr lang="zh-CN" altLang="en-US" sz="27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1475" y="631481"/>
            <a:ext cx="4646771" cy="506730"/>
            <a:chOff x="780" y="1325"/>
            <a:chExt cx="10503" cy="1064"/>
          </a:xfrm>
        </p:grpSpPr>
        <p:sp>
          <p:nvSpPr>
            <p:cNvPr id="17" name="文本框 11"/>
            <p:cNvSpPr txBox="1"/>
            <p:nvPr/>
          </p:nvSpPr>
          <p:spPr>
            <a:xfrm>
              <a:off x="1963" y="1325"/>
              <a:ext cx="9320" cy="106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词语积累（</a:t>
              </a:r>
              <a:r>
                <a:rPr lang="en-US" altLang="zh-CN" sz="27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AABC</a:t>
              </a:r>
              <a:r>
                <a:rPr lang="zh-CN" altLang="en-US" sz="27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的词语</a:t>
              </a:r>
              <a:r>
                <a:rPr lang="zh-CN" altLang="en-US" sz="27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" y="1325"/>
              <a:ext cx="977" cy="84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74700" y="3426751"/>
            <a:ext cx="7538085" cy="57086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县官鼻子都气歪了，脸涨得通红。</a:t>
            </a:r>
            <a:endParaRPr lang="zh-CN" sz="24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0" y="441934"/>
            <a:ext cx="1722596" cy="67579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640556" y="618146"/>
            <a:ext cx="1103948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iti SC Medium" pitchFamily="2" charset="-128"/>
                <a:ea typeface="Heiti SC Medium" pitchFamily="2" charset="-128"/>
              </a:rPr>
              <a:t>夸张</a:t>
            </a:r>
            <a:endParaRPr lang="zh-CN" altLang="en-US" sz="2800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Heiti SC Medium" pitchFamily="2" charset="-128"/>
              <a:ea typeface="Heiti SC Medium" pitchFamily="2" charset="-128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0715" y="1117732"/>
            <a:ext cx="844740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夸张：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是为了达到某种表达效果的需要，对事物的形象、特征、作用、程度等方面着意夸大或缩小的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修辞方式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作用：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突出事物的本质，或加强作者的某种感情，强调语气，烘托气氛，引起读者的联想。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9" name=" 219"/>
          <p:cNvSpPr/>
          <p:nvPr/>
        </p:nvSpPr>
        <p:spPr>
          <a:xfrm>
            <a:off x="1504474" y="3899032"/>
            <a:ext cx="1764506" cy="6429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3021647" y="4154461"/>
            <a:ext cx="3559175" cy="876935"/>
            <a:chOff x="8688454" y="1891137"/>
            <a:chExt cx="3238883" cy="714567"/>
          </a:xfrm>
        </p:grpSpPr>
        <p:sp>
          <p:nvSpPr>
            <p:cNvPr id="20" name="云形 19"/>
            <p:cNvSpPr/>
            <p:nvPr/>
          </p:nvSpPr>
          <p:spPr>
            <a:xfrm>
              <a:off x="8688454" y="1891137"/>
              <a:ext cx="3238883" cy="714567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095842" y="2029807"/>
              <a:ext cx="2539677" cy="575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夸张地写出了县官恼怒的状态</a:t>
              </a:r>
              <a:endParaRPr lang="en-US" altLang="zh-CN" sz="20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1" name="Freeform 24"/>
          <p:cNvSpPr/>
          <p:nvPr/>
        </p:nvSpPr>
        <p:spPr bwMode="gray">
          <a:xfrm rot="10800000" flipH="1">
            <a:off x="2818448" y="4007141"/>
            <a:ext cx="329565" cy="487680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 autoUpdateAnimBg="0"/>
      <p:bldP spid="10" grpId="0" build="p"/>
      <p:bldP spid="4" grpId="0"/>
      <p:bldP spid="219" grpId="0" bldLvl="0" animBg="1"/>
      <p:bldP spid="3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962785" y="958850"/>
            <a:ext cx="6885305" cy="1229119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3000" b="1" dirty="0">
                <a:solidFill>
                  <a:schemeClr val="tx1"/>
                </a:solidFill>
                <a:ea typeface="黑体" panose="02010609060101010101" pitchFamily="49" charset="-122"/>
                <a:sym typeface="+mn-ea"/>
              </a:rPr>
              <a:t>回顾全文，说一说：枣核是一个怎样的孩子？</a:t>
            </a:r>
            <a:endParaRPr lang="zh-CN" altLang="en-US" sz="3000" b="1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85" y="1470660"/>
            <a:ext cx="1536700" cy="220281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809750" y="3020695"/>
            <a:ext cx="7038340" cy="11068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3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枣核不仅勤快、聪明、</a:t>
            </a:r>
            <a:r>
              <a:rPr lang="zh-CN" altLang="en-US" sz="33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动作灵敏</a:t>
            </a:r>
            <a:r>
              <a:rPr lang="zh-CN" altLang="en-US" sz="33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而且</a:t>
            </a:r>
            <a:r>
              <a:rPr lang="zh-CN" sz="33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敢作敢当，是个</a:t>
            </a:r>
            <a:r>
              <a:rPr lang="zh-CN" altLang="en-US" sz="33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机智勇敢</a:t>
            </a:r>
            <a:r>
              <a:rPr lang="zh-CN" altLang="en-US" sz="33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的好孩子。</a:t>
            </a:r>
            <a:endParaRPr lang="zh-CN" altLang="en-US" sz="33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41851" y="555526"/>
            <a:ext cx="764298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选择下面的一种方法，根据提示复述这个故事。注意要把事情说清楚、说连贯。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43608" y="1923678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按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地点复述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AutoShape 4" descr="data:image/jpeg;base64,/9j/4AAQSkZJRgABAQEASABIAAD/2wBDAAgGBgcGBQgHBwcJCQgKDBQNDAsLDBkSEw8UHRofHh0aHBwgJC4nICIsIxwcKDcpLDAxNDQ0Hyc5PTgyPC4zNDL/2wBDAQkJCQwLDBgNDRgyIRwhMjIyMjIyMjIyMjIyMjIyMjIyMjIyMjIyMjIyMjIyMjIyMjIyMjIyMjIyMjIyMjIyMjL/wAARCAGQAfQDAREAAhEBAxEB/8QAHAABAAIDAQEBAAAAAAAAAAAAAAQFAgMGAQcI/8QAWRAAAQMCAwQECAkJBAcGBQUAAQACAwQRBRIhBhMxURQiQZEVMlNhcZKh0SM0UlRygbHB4QcWMzU2QmJz8Bd0k7IkJVVjgpXTN0OiwtLxCCdFdeImZISUs//EABoBAQADAQEBAAAAAAAAAAAAAAABAgMEBQb/xAA5EQEAAgECAwUFBQgCAwEAAAAAAQIRAxITIVEEMTJBcRQiMzRhBVKBsdEjJEJDkaHB8BXhRGJyBv/aAAwDAQACEQMRAD8A+/o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ICAgwMsbZGxl7Q92obfUhRmM4ThmpQICAgICAgICAgICAgICAgICAgICAgICAgICAgICDGSRkTC+Rwa0cSeAUTOO8iMvQQQCDcHtUj1AQEBAQEBAQEBAQEBAQEBAQEBAQEBAQEBAQEBAQUuJ47HR1kVMwgkOBmd8kcvSVhqa0VnDWmnMxlG2XkdUyVtTMc0znNu48tTZV7POczPetrRjEQ6NdLAQEBAQEBAQEBAQEBAQEBAQEBAQEBAQEBAQEBAQEHjmh7S1wBBFiD2oOKw/GZMOhliaS5jZQWMJ/duQ4Dl2LhpqzSMOq2nunLsKWpirKdk8LszHDTzeYrsraLRmHNMTE4luVkCAgICAgICAgICAgICAgICAgICAgICAgICAg0T1lPSvjZPMyN0hswONrqs2ivfKYrM9zgK85sRqjmzXldrz1K8+/il218MLTZvEoaKaSCchjJiCHngCOa10NSKziWerSZjMOt6VT+Xj9cLs3R1c22TpVP5eP1wm6Optk6VT+Xj9cJujqbZOlU/l4/XCbo6m2TpVP5eP1wm6Optk6VT+Xj9cJujqbZOlU/l4/XCbo6m2TpVP5eP1wm6Optk6VT+Xj9cJujqbZOlU/l4/XCbo6m2TpVP5eP1wm6Optk6VT+Xj9cJujqbZOlU/l4/XCbo6m2TpVP5eP1wm6Optk6VT+Xj9cJujqbZOlU/l4/XCbo6m2TpVP5eP1wm6Optk6VT+Xj9cJujqbZOlU/l4/XCbo6m2TpVP5eP1wm6Optk6VT+Xj9cJujqbZOlU/l4/XCbo6m2TpVP5eP1wm6Optk6VT+Xj9cJujqbZOlU/l4/XCbo6m2TpVP5eP1wm6Optk6VT+Xj9cJujqbZOlU/l4/XCbo6m2TpVP5eP1wm6Optk6VT+Xj9cJujqbZRq7FqWip3SulY937rGuBLiqX1K1jK1aTacOAc4ucXHiSSV57sdRs5W09JhchqJ2Rgz2AcfMF1aF4rXnLn1azNuTpV1MBAQEBAQEBAQEBAQEBAQEBAQEBAQEBAQEBAQc3tTStc1lU+cNytyNjtcuJN1y9or/Flvoz5OVXK6BB5Ych3KB7Ych3IFhyHcgWHIdyBYch3IFhyHcgWHIdyBYch3IFhyHcgWHIdyBYch3IFhyHcgWHIdyBYch3IFhyHcgWHIdyBYch3IFhyHcgWHIdyBYch3IFhyHcgWHIdyBYch3IFhyHcgWHIdyBYch3IFhyHcgWHIdyBYch3IPLDkO5B7YDgAgKRupYGVNS2F8oiD+qHkXAPZfzKaxEziUWnEZfRYWGKCOMm5a0NvzsF6URiMOKZzLNSgQEBAQEBAQEBAQEBAQEBAQEBAQEBAQOKAg01VVDR07p535WN9vmHnVbWisZlMRMziHB4liMuJVRmk0aNGMv4o964NS83nMuylIrGEIkAEngFSIzOFkQzVRD3NMLQDoCCStOFKN0PDLVhjXZoNb6ZTonCk3QyzVm+3eeDzmxsOacKcZN0MWy1jmPdmgAbbiDrdOFJugdJWNja8ug617CxvonCk3Qz/07pAhzQZjbWxsNLpw5xk3QxbJWPY9wdBZgBOh1ubJwpN0BkrWxNkLoLOJAFj2f+6cKc4N0M7V3SGQ5oM7svYdLi6jhzjJuhgx9a8SEOgsxuY6HXW33qeFJugL60QtlLoLFxaBY30/904U5wboZ2rt/HFmp80gaRodLqOHOMm6GLTWuMoDoPg2lx0OtjZTw5N0BdWiATZoMpfktY3va6cKc4N0MiK4SxR5qe8gaRodLqOHJuhlFHXzVD4Wupw5l7kg20SdOYjJuhjCK6aKV7XU4EbcxuDqk6cwboY5q3o++zQZc+S1je9rqeFOcG6HrunNdE0ug+FaHDQ6XKjhyboegVxmlizU+aMOJ0Otk4c95uhgHVpgMuaDKHBtrG+oup4U5wboeudWsEZLoLSNzDQ6a2ThSboZWrt/JDmp8zM19DrZRw5xk3QwD60wukDoLNIBFjfX/ANlPCnuN0D31jGxuLoLPFxodNbJwpN0Mv9O6Q6HNT5m37DrYXUcOcZN0MGyVjonSB0FmkXFj2qeFJugdJWNYx+aAhwPAHSxThSboZ3rd+Ys0F+w2Njpf2pwpxk3QwEtY5jnB0HVtpY9qcKTdAZawMa7NAb34NOicKTdD3PV73JvKfzOymycKTdDbTyyPBbLlzdmXkotSaxkiYlvWaXW4BjYna2jqnfCjSN5/fHI+f7V2aOrn3bObV08c4dCuliIF9bdqAgICAgICAgICAgICAgICAgICAgrcaqtzSMha6z6iRsQ8wJ1Pd9qy1bYjHVppxmc9FiAALDQBas0LEMWpsNZeV15COrG3xj7lnfUrTvXrSbdzjMRxOfEps8psxviRjg33nzrivqTecy6qUisckJUWR5X5zlbwGpK306Y5ypafJrGv0QtVXoNuueP7o/rkoDxGfxPHs/H+uKDItJLYG+Nfren8B96fUZAtfNmteKMd4HDvP2oDHEMlnces7qg+c8fZ9qfQeO+DpWN7ZDnPoGg+9PM8m18WeqhpfkANd6eLv68yjPLKfo9jkz1VRU9jWucPr0H2pPdEHnlqZ1KKU/Le1g+rU/cp80eRMLU1NH2lrn95/BI75JSmi+NtHZG4D1R+Cr/CnzaKf4tWP/gA73KZ74I8yTTC4fPK8+xI8R5N8jf9Z0beTY1EeGTzZ0AvilQfpf5lFvDCY72vDxekrfofcVNu+ER3S1NF8JceU4+xT/EeT2o0FC7/AHbfYUjzJ8m5rf8AXM7PlZx3hR/DB5o0PWw+oHyXMd9oUz3weTybrUVO7lnZ7b/epjvlHk2ucG4oyQ+LJlcfQ4WP2lR/Cnza4GH/AEinPjFhsPO0396T5SR0Y/pKHzxP9jvxHtU+aPJlI8tdT1LeNhf6TdPssoiO+E/UytjqnRXtFKLA+Y6tP2J5ZGDQXRviIs9pLgPOOI7vsU/VDwkuia8HrMs0+jsP3dyA4gOEgHVfe4+0J9BjbKSwnqnUO+woPLE9QjrDh7lIAm+YeMNVExnkJTHh7bj6wuW1ZrOGkTlkDY3GhChLp8K2lADYK88NBN/6veurT1/KzC+l51dKx7XtDmODmkXBBuCuqJy51didT0KsoZybMdIYn+hw4/UQFlqW2zEtKRuiYWa1ZiAgICAgICAgICAgICAgICAgION2mqnuxZjGm24aCPM463+xcWvad+Ojq0Y917U7U1c0IZDGyFxHWeDc/VyS3aLTHIjRiJ5qN73SPL3uLnONy5xuSsO9qxJDRcmwSIme4aHyl9w3RvaVvTTxzlSbZa7Aj5LB281oq90IBOjBwHaf65oPf43gW/dbz/BB6CWfCOPXOrfN5/cn0AgxMy2O8foRyHL0lO8euaRlp2C7yetbtdy+r3p9T6Mi0TSshY74NgN3+1zv68yjujIyjc2WpdO5toohmDfMNGt+z2p3RhLyIlsU1S49d3UaebjxPd9qT34PqH4LDwODpn3/AOFv4/YnfJ5MZgWwwQjxrZyPO7h7AFMdUS3lgfiscQ8WMtZ9TRr9hVf4cp83lI/NPU1B7I3u+sqZ7ogjqxiGXCp3fKka3u1SfFB5PakWw+jbzDnd5SO+Se5KkH+vYW/JDfYFWPAnzMN1xGpPp/zJfwwR3scNF6esHmt7Cl++CGiIXwabzStP2K0+JHkVXxKhf/CR7Ujvknuhvk6mPRu7HFp7xZVjwJ82imZ16yDtMbrekFTPlKI6NTOvh8g7Y5Gv+oi3uU+Z5E3XpaeQcQDGfSDcewqY75R5M5JN1XR1IHVfaTv8YfaoxmMJ88vWxthrZKdx+DkBYD5jq0/Ymcxk88NcTXPjlpnCzwczR/EOI+sfYpnqj6Mf01L/ABxe1h9x+1O6TyevcXBtSw9dpAf5ndh+v3p9D6vDZjhKxt4n3Bby5t931J9B5YRnKSXRP1B+/wBIQeWy/BvItxa4cPT6EHhF+o/Rw4E/17UA3J16sg59v4oDSQ67dHdo5qJiJjEkS3sla/Tg7ksLUmrSLZbFRKbQYrV4c74CTqX1jdq0+76lempancrakW727FcYkxVsTXRCNjLmwde55qdTVm6KacVdfhVQ6qwunmd4zmC/pGh+xdunbdWJct4xaYTFdUQEBAQEBAQEBAQEBAQYSs3kZaHuZf8AebxCiYzCYnEqJuKihxWWhdVx1D4mtfJFnBkY118pI4i9jx4rDdbTnE84bba3jMcpW7MQpXtBE7PrNlrGpXqzmlo8npr6UD9OzvTiV6my3RxeOuEmLTStIdG+2Vw4HQLi1ed5mHTpxisRKrdIxvFwVIpafJbMNTqj5I+srWNLqrNujS5xcbuNytYiI7lc5edikZWLuGv2BAs4uFuseQ1UD3rmTgHv5cUHoLxKdM0nZ2m/vQGucxxsDvSbA8SPR50Br8jC1o67tCe23IJgN4Gxbpg1d455+b0IM3ODmsgjNmXu5x/ePP0BPrI9c5k0kcTXZIGA9Y8bdrj5z7lHdzGRcyqqS53UgjaNO0NHAek/endCe9lC/PPJWSgBrDcDm791o/rsSe7EH1eQXjgmqXnrOBjZ53Hie5J78EdXrRuMLe46OncGtH8I4lO+x5PagGLDqaG3XeTIR9iiOdpknubatn+l0dMOLGtB7/wSvdMpnvw2t6+0Dj8n/wBKj+A8zC9ayqd5/vKX7oK95hQvHVDm63sKX8iqPTDNg9UORB+xTPihEdxMM+DU7h+48t+1I8Uk9z2tdZ1HVDgWN7wlfOCerOVwpsZEp/RSG9+yxFikc64O6WmOMQVstNIbMkBZf06tP2KZ5xk88MYWE72jks15N237Hjs+tJ6n0YMtLTmJ2kkV3Mv2jtH396nunIOe2embc2liFvpN94+xO6UEku8yztJbM0jPbtPY4fekR5Dx0oErZ4hlcfGbbQHt+o8kx5SMd4GPL422YRZzHaj0ehMdR4HZC4hpMR0Id7+fnQeAuEbuqTGTrfsP3FAGfdcLs58j9yBZxjH7zRy1sg8s4gWOYDl2KR4fOboPDrx1QbGTObpxHnWdtOJTFphubOw8dPSsp07QtFoZgh3Ag+hUxKztcDqYafCYYppWtkFyWnsuSV2aV6xSImXNqUtNsxCy6bS+Xj9Za8SvVnst0Q63F4omFsDmufbxuxo5ql9WI8K9NKZ8TzBpBXUkWIMrxUwztzRuieHMc09txp3KaVt32lF7V7oharVmICAgICAgICAgIPkn5dMV2rwXB8PrcDrX0mHNly1UlO7LKHk9S5+RoRp28VEph8Q2Z2zrqLbaoxusjFdUV4e2fM/KTmIdcHW1so0ta2irbnDSne+n0W32FT0kHTRJBVyTZZQwEMjBPjZuQFtOPFZYa4leRYvhNW+qEGLxObTsDnne6AWve54jTsTBzb2sjkFKWVMbuktzR6+MMua456IDo2MhnldUQtZA4tkcXWDSLXueziO9Bs6IRUtpzIzeFheG/vWBte3K5GqIawyMwMlEsRY+TdtOfQuzZbX53BFkSz3PwkrBJFmiaHO5gG9r8uB7kHm7Duj3njPSBePW+bTNpz010QePaGQ1Ej5oskBIku7RtrHXlxHFBt3JE4pzIzO5heGXtoCATYcRchRgyxBAgZJvohHJII25XWaXE5bXHE30smDLa1gD5Yg9odG0Oe1hykA3tfibaFMGXkboTHAWSsDKgfB7sgZxlzaONydNdFGDI51PHBUPMkcccJLZS0i7bAEguPDQjvTEmWzcw74U12skc0uyDrPc0EAm57LkcAmJMo9qZ8LZRKxkLpN2Hh2Yudmy2ubC99Lc1PMZuijMklPG5rSwNe/M67rG9rjsGhT1B5jkp6OOKRgZLdzCXayEtzXHPQdnYkRzyZY1DoxSvImjbFRgiVznaNdYOJPLQjikQZbKiLeTw04kY1wh6rCesQOJA7RcjvCRGDJK6KeZtS2oj3IkbE0l3aDlt6cwItzURGIJnm2NcHYzJKZG3jIkcy+rWm4F+XA9yY93Bnnl5SzMiqY6l00ZFUHbqzvHJGYZT26C+nYEmMxhMTzZUU8dF0t80rAyP9I7N4lhe7uWhS1ckThnRSCkkfE+RpllGdrAdTbifQLjvUWrkicI9PIyChqC+aMMkO6Dswy575bX5km1uamYzMSiJZsZanmod40y3bJl7QNdSOIFwpxzyZ5NTXMnw2la2eItkfmidm0eCL2HM6EpjnkzyJzG6mOaeMdEaWylxsGi2YXPZ1TdIjEyZe1DN7PTxGRoldDwvq4NtqB28QkRgmWFQ6OUGrE0bcrxG9xdoJA7Lx53tpzSIxGCZbpmNlr3btzWzBokczjxJF/QSD7UiOWCZ82kNpZIqeWORrOkECIBwc15IJAHadAeacxmBTs6Q8yMjNMPhtQ5rRlzdYHhprxTEjPJC2aNrXNZJK1zmhpuHgWv1TxGo7VGJMsM0DI3zCRjGh+6c5jrNzZstiDcXvpZMSZZCMdKfC1zWzNYHuDDlNiSAS3UWuCpwZaWlhZBMyWINqHBsb2OtmJBOltDwPDkmDI5oZv3ukiG4F3uBylotm1tw011TBkMXw0UZkjzyNLm/KIFrkW48R3qRre1ogfO6eLIyTdlxcLB2bLa/O5tZBu6M81Bg3jDIGh2U6mxNuHG1xxRDU1kckVPK2WItncGxkO0cTci3PgUSOiYBUHfRgU4vIS7xerm15aa6oMujjeQsM0YdK0uYL6uAAJsO3iO9BrcyNkEszqiIRxPMb3F2jTfLYnsNyBZEMnOpoKw0s1dHFKIt7lc8NOW9r6ngiVTPthgNNTU0/hA1G8kyOZG4lzRrdxbxsNPTdMGJcntV+UNjsJxWioaISU9QzcxzPcWkBws4lvb221HnVqxzRaMQ47Y7afbGCrwzAdm8SniLqvPBTtd1HPdYHPfQs0uQdBqeK0hhMP2PDvdxHvsm9yjPkvlvbW1+y6sqzQEBAQEBAQEBAQV2O4JQbRYNUYVicG/pJwA9mYtJsQRYjUG4CD8S4jFPhuN1UT6V1DNDO8dHde8Wp6uupsNNeKrLSJ817sttZFhOKvqMShMsBgfGBFGCcxtY6m3YVS1M9y++fNJw7aOAbI11DNDmrJZmvY8MGVoFrgm9wdOxTw5mcwjidUuq2qhkpNnWwNlZJQgCV1rZtWnqWPIHjZRGnJxE+LbWlbtlV1zmVJw+ePWCwuXZQAXNvlOoOqcKcY80cWECi2vMGz2JQSy1BrZXNEM4ceo0WuC69wOOgUzpznKeIVu1EU2EYDRRNla+jdmmBFmuNwbtsePHinDnJxVizbak/PmfFclT0J8WR8dhnPVAFxexF1HCtjHmcWFbQ7Wim2fxKnkfOZpXNNG9p6sIvrY3u36knTnlJxCu2pbPgeF4ewzCeJ7n1WbxZdb349Y+lTw5yjixjKxO29KduW4yG1PQo4t2WWG8HVta17Wvqo4VsYTxIV1FtVFT4Ji9JKJSaxwdSZRdrCSTc66HUahTOnPKTiMq3a11RgNBRRyVAro3ONVI5xtKwk2F73d6Ckac5RxYxlOl23o37YU2KtbUjDqaPLuiBmacpByi9hqQo4c7U8SM4QaTaqKCix6CYTOdiV9xYXF7uPXueRHcpnTnkcVjU7WPm2doKKGSobiNNI8vmzEdR17AOvftGiRpzlHFjGU6fbakk2nosRY2oGFwNGeEgavAcC4Nva9yNVHDnaniRnCPS7XRwvx/f8ASHSYjG5tOeJGrrZiTwAI4KZ0p5I4sI821AfspR4bCZm11JUOk3nBrWkOsGm9wdQnDnJxVhU7bUsu0dBiDBUigaxjaiIgXlcA7XLezuI4qOHO1PEjOGql2xZDiGOSyuqXOq4XsoyDd0QLja5v1RqOCcKeUI4sIMm0sbtjI8LbvBVRVbpnPt1La+e99Qp4c5ynirKq21gk2jwrEI+ktgihZFUtPjS2vccdRr2qOHODiQwotsYoMUxiR/SDFPG8UbG/9yXEkG17N/4U4U8oRxYQXbUNdsXJhxdMauSqMskp8R7fOb3JvzU8Oc58k8T+qfV7YwSY5gVXGKhrKOFkcwIAc63jZdeHpUcKe5HFgpNsaeLGMble2odR1TX7mEAdR7uDiL2B841ThTjCeJCE3a1w2Rlo3TVBxCaoDukZjZ0dgMpdfN2cOCnhznPkcRJq9rYJa7Z8xtnbHh8bN8wgC5BFywXt2eZOFPOEcWG2l2zpYtosarpG1Bo6uN7WxgC+awsXC9tLHmo4c4TxIQ6fax0OyjqB0tR4QM7XQTBxsxgDeqHXuOB0GinhznKOI3Ve1sM5wKKITiOiDHVcZGkjgWnMBexOh1KiNKeaeLHekU+29JHtXiOLyCpNHPC6NgsM40aNdbWuCnDnacSM4V9LtOKfZWfC3mbpj52yU7m+LGBYmxvdp0PDmpnTnKOL5t9Ztc2phweKN1RmpmtFfm/743aefW0B8ZI055nFhKi24pW7YTYw8VJoHRGOBtuuy4aNBewFweCjhztTxIzhW0m0rINmMRwqYSOqqmVssRAuwAEXJ146KZ053HF5Zb6zbDf0WDiKSpbUUbclZITYyC7SQDe5FgeKRpzzOJCazbekbtgMTcyp8GZLQw2F2uLQLht8o4Hgo4U7TiRlW0e1DYsDxmhn3z6utc17H8RYHXMSb/apnTnKOLGMvava1suDYJHA6dlRh5cJpSbaXGjSDfhoojTnnKeIsTttSDbLwgY6nwY9vxfKLl+S1y2+W9+3inCnGPM4kINFtaYsNxuCZ9Q+tqw0QygklrbnRzib2t2BTw5yjiw1Ve1MUuzWDUkO9ZNRyOe99rN1Jtlsb3URpz3p4i0fttSnbZuJBlSKF8QbLDYZnkNI1F7HUjinCnGPM4sINFtfuKLGo3vqTNMMtI9p/Q6k2ve7dCPFU8OTiw0Vm08c+yeH4bHvROyd0kxcOpJmJI7bk6jikac5ycVYVG19BPtrS4maeV1JFE1r43RtLyQ1wuBe3EhRwpxjzOLCpptr6SlZtFFLA5zq1rm0hbGDkJLj1rnTiOCTTuOI5WpxGoqo928tDL3Ia211aIiETaZfbP8A4etmqSrdWY9V4Y7f0koZR1jnOAOZpD2gXsbaa2/eVoZy/QSlAgICAgICAgICAgIOO2w/Jjs3trK2oxGnkirGjL0qmfkkI7A7Qh31jRDLRsz+SbZHZaRs9Lh/Sqtvi1Fa7eub6BbK30gXQfFvym4LHhW2u081aBCypbFVUYaQ0StcWtfYcSQQb29PamcGHHVkWFx4Dg00U5dUTumEkYkaSzK4Bmg1FxzVIvOZie6FtqTJDhbNq6mm6QNyxrwJN43Loy9r+Lx09KtFs80WrjkhU7cNfs5WTvlImbPE1sZeAXNcHZjbiezgmfJOPNnKMN3mD/DX3rGmQ5x1CXkG/LTmkWlG1Jghwh2L43G6pyxwQTvhfvWgSOaeqATob+bVTuk2ojm4WNlo6gTHfmsdHus4uGZAQcvjWv28EyY808U+D/nNhFOaodHljgMsu9ZZhcOuCeAtbW6iLSYaG0FMynxFwc5xDeoA4Eu6wGnPTks41ueDassVwrDIdjsLq6e762Z7xLE2RpcwNy5TlBuL68VSupO7nPLmYYVeF4bT7TSMbUjojW6SGVtv0d+Pi+MtI1c2wbYVNIzC5NmsRqJJi2dk0LWRl4BeHZsxsesbacFpkxzZ1bMMZDgjmTlzpos0tpGndu3hGtuGnylG6TCfRUmCT7Q45DLWZIYKWpkgk3zAJHsHUAJ0N+Q1KTaY7iaq+KDDZtm2SMlPSn14hbCZADlLL3t41s3bwVbX25z3LRXPd3prKbB3bS4HTPqxuJmU5nl3zLRl3j3d4otbtVptOMq7UKJmGf66vORuWExXkb8IRIALc9PkqJvMY+ph5Vx4XHsxh1THOXVEk8zXxCQEsa3LkOUdYX14q2THNNEGD/nfHS9KHRiwXl3rMv6O9s3i8dFSl7TGZ7yaotDBhM2y+MVUs7m1MMkAiiMjQZA5zg8hp6xsLcOC2237sIzDbX02ERYds5JFUl8tVG51Q0SsJicJS0XA8Xq69ZVxfny7jknS0GBN20xuiZXDocEdQYJ9+y0mVt2Wd4puT2KK8TbumOZy7laIMKbsw6p6SHTitYzdB48QsJJy+Na/bwURGpPKap5d6xq4MCOL4HDFUx7ucxGd7ZW9QONjc8G6c1FY1e+Y8j3e5GhpMIz4+TWi9PC90FpW/COEgAAv43Vv4qtXiT31ROEeqgwmLY7D6yOcuq5Kudj4d40lrGtaWHKOsLm+p00UxF923By71x4N2f8A7QqLDjX/AOr5I4jJUdIjytvCHOGfxBZ2mqRF5jODl3OfpRhzsHxOSSUtkjMeRheAX3cQ6w4nTklotXvIxPcyqhhrcPwl7JiXyh+8aHi7CH2F+WnNUi8zMxPknCxqabBo9sMSpY6sOpo2y7qbfMLXWYS2zvFOp7EteYjMGEGKLCn7JVNU6cipbWRxth3guWFji52XxjrbUaKd05wYSX0uFmqwNwqbxSsgFQ7et+Dc9zrg9g0B8bgom+Jx5pinJsoqXBZa3aVslWWClpZpKY75g3r2vAaBfR1xc2bqm6UTVWSjDW7OU8zZSZTUvYY84uGhoINvGtf6lbPkY81qylwV22OHUjqsdFkZCZJt8zK27AXXd4oseaiLT3oxyV1BFQVFLiLd6RI3LkBeLvOaxtz0HYotfbGU4T5MNoo6TBXAukfK6QTNzghlnWbftGh7VnbVzT6mFhjuE4VSbZVFJRSZ6JjHhkwka4O6pIu4aHUqK6sxmZnmnbHcpXUeHwbOVU00xE/SI2tjzi7mkOzG3jHW3DRaU1N0Ixzezx4UKjAgKi4nijdMRI34Ml5Bv8nT5Stuk2tscGEHF8ej6VaOnhndA/ettIWus0A8HXHyVO42oD/Bo2cjmEp3pqnMMeYXDQ0EG3jWv28Ez5GPNOiiwl+0uGQPqQIJGw7yTeNs27etc8BrzURae9O2O5Cp/BxpcVc6Uh0bQWAvF3nPbTnpyU5RgqWUDMBw+pZIS50kjHNDxdpBGW44jTmo389qdvLK1qqXBYttaikjqw6jaw5Z98wtI3WbxvF8bRRp3m0RM96LViOT7t+TPY2km/JVQ0O0GFU83S3SVLop4gXAPcS0ntDstteI0VkNR/IDsV4RFSG4gIb36L0n4P0Xtmt/xJhOX0mhoKXDKGGioaeOnpoW5I4o25WtHIBEJCAgICAgICAgICAgICAg5jbfZzCtocHjbidDBU7mZhYZWnqZnBpsQQQLHXXsCw7Re1Kbq+TXRrW18WU0exmDYTh0wo8LwqFjW5nf6C0ueG62LiSbG3NcU9o1Zic4dFKae6MR/dy8v5F9nMYd4Rllqon1IEjmQOAY0nkEjX1YrGMYTelN05j+74nt5g9DgG1lThOHg7mla1hc52Zz3EXJJ+sdy69C9r03WY6sRW2KuaWzMQEBBZYfXT70QuvKCMrBcC31rO9IxlDoZ2SsoIpAxrs2XqgBrtR2lc8YzgctV10tS5zbkRXuGcl1VpFRFVkiDq/yd4Nh+0O1kWE4my9PURuAcHZXMcLG4PoBWHaL2pTdVppVrNsTHk+0P/I9svhVPNW00lY2eOMlh6RqD5j2Hzrjtr6s1nMx/R0UrTdGIZO/IvsnW2qppKsyStDnls4AJIFyp4+rEcpVtWkzPJ8I2zoKPC9rK/DqGMMpqV4iZqSTYC5JPEkkrt0LWtpxa3fLHViIvMQoVqzFMTiULTAMPixXHqKhnc9sU8oY4ssHAea66e16ttHQtqV74hTQ041NSKz5vo/9mGC/Oa712/8ApXzv/Odo6R/f9Xq/8dpdZVcewWFu2qnwsz1e4jo2VAdmbmzF1uVrLqn7V1o7NGtiMzaY/t6so7Fp8WaZnGMrX+zDBb/Ga/12/wDpXL/znaOkf3/Vr/x2l1lU4HsHheJjEt9PVt6NXSU7Mjmi7W2sTpx1XV2r7V1tLZtiOdYn+v4sdHsWnfdmZ5TMJ1d+TbB6bD6mdlTWl8UL5Ghz22uGkj93zLHS+2de+pWsxHOY6/q0v9n6VazMTLTg/wCTzCcQwWhrZaisbJPA2RwY9tgSOzqq/aftjX0ta2nWIxE48/1Rpdg070i0zPOELavYjDMCwF9dSzVT5WyMYGyOaW2JN+AC27B9p63aNeNO8RjEs+09j09LT3VmXAOXq9onlEODTYrlaiD7J+Tf8nWzm2GyzK7EGysqY5HQuMMuTNY6EjnYhcOtraldSa1l0VpSaRMw7A/ko2bgniwlktV0WaJ7nt3w1N+J5nkeyyynW1N0ZmM+jWK12TyUe1/5K9ltmtlsQxambPLPTxExsmmzNzEWBsONiQr11tWbxWZ72eymJnHk+D2svQcwgyY90b2vYS1zTcEdiTGRfYVVS1T2Mc3M4PAc82trwuO1YalYrzQlYrJJRXcWNd1BqyzQCSQNFTTiLDmZp5ah4dK8ucBYXXTERHcNalIgICD7bsD+TPZnazZGjxStbNHUuBjeIZsoJaSL2Pabdi4NXW1a6k1rLprSm2JmHe4NsRguBVQwujjgfBu98TUxtmcTqMvW0tYk8OXJU42pv74z6NNteH3Nv9nOypx2gqPA+HGTf3LY4QxpsC7xQcvEclpp6+rbUitpZWpSKzMQ+lDgvRcYgICAgICAgICAgICAgICAgpsdlBfRUT42uZVvkjJP7pET3A+m4Cx1sTisx3/o6+y05W1Pu4n+8Q+L19XUMhw5zZ5A58kIeQ49a7dbrw6831/ZtDStXVzWOUWx+Hcyw+qqHT4jmmkO7leGXceqA3SyWRr6GnGjozFY5xXP4y5euo6WvMU1VTRTS2cDI8FznC99ST516+lOM1jyx+T5btVOVdT727+04cScBrrm1C61/N71rmXLyPANd8xd7PemZOR4BrvmLvZ70zJyPANd8xd7PemZOTKPBMQieHso3NcOBFveonmckjoWM+Qk/wDCo2wYhF8A13zF3s96tmTkeAa75i72e9MycjwDXfMXez3pmTktcHw2voI5544HwyiWCxabOy5yXWIPDQX5rHWnPuz5xP5O3slI+J0mv95fSq+WRuIYcGyOAfMA6x8YZRxXkQ+m0dKk9m1ZmO6J/Npw6omNHXyGR5e18uUk3tbhZTPev2vS068LFY/hfNcTwmvqm0cz6Z0spgtI4m7rh7uJJ1NrexexSe+I8pfI69IiKW+9Gf7ygeAa75i72e9aZlz8jwBXfMXez3pmTk27JMdHtrhsbxZzanKRyIut/tCc9jvP0V7L8evq+4Dgvi30Dnof+0Sr/wDtcf8A/ou+3yFf/ufyc0fMz6f5dD2rz3U5zZLhjn/3af7l6H2h/K/+IcvZf4//AKlb4t+pq/8Au0v+Qrl7P8anrH5ttXwW9JRtmP2Vwn+6x/YtO3fM6nrKvZ/hV9FT+Ub9kJf58X2ldf2P81HpLDt/wZfK6HDKmtidJDTmVrXZbi2hX0XaZ5xDyNLuSvANd8xd7PeubMteR4BrvmLvZ70zJyfQNkYqqjqpKZ4cynFDEWsv1Q8DraX43Op7V5vap3Ru+sw9vsunWnu9+YpP9c5TaupnbTYllmkGWpY1tnHQHiAuaPJ9JTQ0p7RpRNY51nye7TdJkGFwwlxjfUHfC/VLbWOYXFxrwWvZ5xut0h4fadKt7Rp92bRH9pfMfAFcNOgu09HvXrZl85yPANd8xd7PemZOR4BrvmLvZ70zJybYcJxSnvuqV7L8bZfeomM95yZS4bi0zCySmkc08QcvvURWI5wcmjwDXfMXez3q2ZOR4BrvmLvZ70zJyPANd8xd7PemZOR4BrvmLvZ70zJyWuDYGxjZ+n0LLm2TOAed7exImUTh3+CAQyVEEQEcTImZY2XDRbKNBfT8V5faZ3RFvX830HZdKtLTTvxNf71yjyVVQKWS00mmI5PGPi8vQscfk+hjQ0vaIjbHw893n1d1s/UPpHVlYGtkMMdOGtdwBfPlJHnst+zTtibY7sfm+f7TpVvaNPuzNv7Vy+rr2XzIgICAgICAgICAgICAgICAggYrTwSQNqpWkvo880ZBIscjh9ehKz1KxPvT5N9C9onZX+LET/WHwjEATBhQsb72D/KvBq+47LMbdb0syw8ES4tYG+9ktp/CUsr2iY4Gj6V/N3tJsRs9PQ00rqKQ54mv/Tv7WgntXo0tMc483yevMzbZPdWZiP6zLh9stmzh+OiHComRUpgY6z5rnNrfxtewLppOY5uaYxLnHYbiTYnSkR5WtLj123AAuVdXAzDMSfCyUboNewPF5Gg5SL3t6EMMZ8PxGnjMkgjyh7WGz2nUkNA7yEGx2E4ow9YQ8bfpG6InDB+HYkyaGJwjzzOc1lnjUgXPsRGGZwrEx5D/ABG/12jvQwwGHYial1PaPeNjEpu9tspNr39IKDLwVidyLRXH+8aicPIqLEXGdoDMsMgZKMzeIAdYc9Cs9WsbZtPlEujstrcSKRPKZrn8Jy6LEGuOIYb1T1ZhfTh1QvGh9XoWj2XW5+U/m0Ycx7aDEAWOvnmIFtSk97TtdqzOlz+6j4/gtXT45WRUbI20jJLQsdILhpFxx158V7VIjGer4vUtacVny5R6KqXD8RhaxzxHZ8jY22e09ZxsFdm2HCcUHHc3H+8bp/VkThxs2HY5hm1BqKShmdUCZ0sLmRF7X8yOwjVdUxp6ujw7zymGMTampuquPzl27By9Dkva/wARHDjyXF/xfYv9l0+2do/2ERmLbZDGZq1tFN03cNikvR8I73FxbTW+q1nsHZOFGl5Zz3+akdp1t+/z7u5MG0m3l7CilP8A/BGvbyWX/F9i/wBlf2ztH+whYdi+2FGKvolFNaWpfLNejvaQ8Rw09C11ew9k1du7yjEc/JSnadamcec5Spsd26qKeWCShmLJGOY4CiANiCD2X5rOv2b2OtotHl9Vp7XrzExP5NNBj22dLhtNFS0cppY4w2J3Qs12jQa219KtqfZ3Y9S83t3z9UU7Xr1rER3R9GjGMT2uxXC3w4hRTdEu17iKTLax0NwNAr9n7F2XQvv0+/1V1e0a2pXbbuWezmB4rBheV0G5e6Qndy9V3YBodVfXtFrclaVxCzkw7EYjCHbo76QRMLXtILiCfuKxWwy8FYncC0Vzp+kaicOnw7DjS4TR1E0Y6XL0hr3tdmBY3IGDTTtK83tkRExEer2OwXm1Zm0922PwjKmrI3mlxOzHG9VGRpxXLXyfU0vX2jS5/wANk3GaaqqG0gpQN4C43cQBxHPtXR2SItaaz5w+d7deaRN6Tzi0flKhhw/EZ43PZuw1r3RkueBq02P2Feo+fiGZwrExG55bFZrS4jeNvYC5ROGMeHYjLBHM3dZJGCRt3gHKRe9vQiHlRh+I00LppRFkYQ12V7SQSQBp6Sg2OwnFGOIcIQQbfpGonDCTDsSikhjcI80zixlntNyASfRoCiMM/BWJ/wC5/wARv9doROGHg7ERU9HtHvN3vfHbbLe17+lEMxhOJl1rQ/4jf6/9wicPqGCbD4LUYFQzVtE51VJA10rmzvALra8DZc9r2ieS8VjHNAx7BaDB8RjZQQOjEtMXSEvc65zgDj5gVw9o8o9XtdivNo3WnnuiP6Q4qSN/RZOo79Z5uHZzWX6PpYvX2iOf8t9I2Kpoq3E6ulqIy+F1PFJa5HWZKXDUeey6uw1i0zWfp+b5f7R1JpXfSee6f71w+mL1nzwgICAgICAgICAgICAgICAgptoHE0hhdmbE9pLnhxbYhzNL+cErl7Za0aVtvSXT2esZzPWP8ucjw3B2RVW/bEHMJykvJ0ygjXt1uvJ0qTNc6ne7bal8xt7njsOweSlpHQNiL3lmYh54ZbnXsU6lJ25p3kal8zu7nL1/5SafZvEKjC/BU04p5CwP6SBftvqDpYgD0Ls7NS1tOJt34c+taI5/75IcmLfni5uKRUzaZrbwiOSQuOnE3aBobjTzLW2rGlO3GWcRvjLVJhMz4ZGbyEOdG6PMcxtmFibcPsVfa46J4cvI8ImjhjZnpy+ONjA/K7XKLA/13p7XHQ4UtGIYW5tDIXSQRsa6N5Ia4k5HBwFtOVvrJUx2uJnuOFKtdiLi5zujxjM4uI3jtb8ez7Ffjx0Twp6tb62R1RTStijbuHvfbOTmLm5TqR71PHjocKerNte5pGWmhDQLWzH6uz0+zknHjocKeqXh9OcQnlmaYWAQNpzCQ4gNDi4EH+uCpbtMV8kcKVi7C5XAhzoSDxBL9fTz+tV9rjocOUjCMLMeMONU6CSGoqd+7QjKcoaBc+i/YsO0dptfTmKRzbaWnEe9M+f+HWGHAoaGr3zqYSs3mU5jwt1bFc+nX3ffnm13Xm0be55I/ZmokpoqSqoHPcTmDZxe2U8dedk1tO23On3orqW57nJVdE+fEKmSMxNZvOqSXHMBoPMdBZdel2ma0ito54Zamnn3onqiz4NNK2MNlhZknjmJOdxOQ6DXuWntcdGXCls8Fy62NOASSdDrrflz+rvT2uOhw5Ue01UzZ2Glrpd1I4GWOOnZf4QvAzEk8AAL8De9lrpa/EnEQrau3m5f+0Jgbl8E9W1rdKPo+TfhpyW7PLAbfNFVNKcKaWSxRR5N/wCKGXtrl8/sQy2D8oTLm+DsIvcDf8NQfk8wictcW3oi32fC2yb2d84vN4pcLEeLr/WiIy2t/KI1rw/wQ3MCSDv/ADW+Ty07+F0TlopdvG01HT05wvOYYhEH9ILbga8Lc9e1ERPJJi2zgxV5w+ajFI2rG5NQZDJkubjq2Gl+VuKrM7YzCe/k+hSYbM+R7704c43cRm17D7P6K5fa46NeHLVJg87307mSU7NzO2fRrusQ0i3m4+zgntcdDhT1ZjC5QAGuhAHYC/T0ctddE9rjocOV3g8VFFhU3TnQRbiQWzyZBlJBNgT5yuHXtqaurE17sc3XXGnyif8AcLwSbKy10bIaihkbu3lwjluL3FuB9KvsrHerFtSayr8WpMPNDUy0Ypy9sw3Ot+Fjw7+xZUm9NaJjnVaZ3REW73J0+DTRQlrpIHXlklBs9ts5uRp3L0Pa46OWdLEzES2uwuYtf8JBmLHNzHNpcWJtwT2uOiOHKiZVmCGKFkcUm5jbE2UktLg0WBtbT+tVpx/onhT1aqqpdUUskDYYo85Zd1ydGuDgOA5e26njx0J0Z6pD8Sc9739GjBe4uPwjrXPHsUceOhwp6ttGXV9bTBpihfBI6YA5nbwlhabnsOt+3got2iIjuROlPVajCpG5Q004aLaWd2cPv9nCyp7XHQ4ctfgWXpW93lPu+j9H3dnWtmzXuntcdDhS2OwuR4Ic6FwOhBL9ed+f18gntcdDhykf2qxYP/q2XB5Zn0nwLpGVAaHkdoBbotIpvjd1Um+OS9wWvotpqPwnJTBjnVAY6N0heS1pALgB2HU8F5utXUnWx5Yj+rti0RmK/XC66HgfhHc7qO+4z5MrvlWvbitOHHcjfqbc/X6MaSlpqWr31NG0Sh0piYCQ51muyjLxPZZR2eNSuv8A+uJ/qXmLREW+mXcBe28sQEBAQEBAQEBAQEBAQEBAQYuY14s5ocORF0EPF4w7BK6Nrt2DTyAEC+XqnWyrecVmWmjG7UrH1hTFmT8m0TM2e2GRjMRbN8GNbLK050c/Rteu3tM16Wn835inJNRJck9dw1PnKtHcxnvdnsrjFDQYE6OomLZBM92QNJJGn1Lh7RSZvydGj4WX54VWdx6LAWdgu64+tU4UNUd20+JyyWD4mNcbWbGNB6Sp4dUttRiFVVQsimkzMb2W4+c8ykViOcCKpSICDbTVMtJMJYX5XcOFwRyKTET3oS243XtLjvWnMb2LAbejzKuyphIG0VTuwDDCXdrtdfqUcODCQ7FYMQwqemmfuZpY3R2DSRqLafiqTE0ndHk00KbtWtesw+ZloBtYaG3BerE5h5toxaX0TCsYp6XZqjY12edsIGSxte/aV52rSZ1JdenHuw1zbTVUVO9wghLxwOth9V1NNGLWwm87a5aKHHcQq4JnSSsBY/qlrAOwH7VXWpWlsQ9n7K7Lpa+jOpqRmecf2cpiuPYHjk7J8UwzGZpmMDBu8RjYxvPK3cmwJ14k+depp6NaV5Pmb3tM80DebIf7Exz/AJpH/wBBX2Qruk3myH+xMc/5pH/0E2QbpN5sh/sTHP8Amkf/AEE2QbpDJsgf/omOf80j/wCgmyDdJvNkP9iY5/zSP/oJsg3SbzZD/YmOf80j/wCgmyDdJn2QP/0THP8Amkf/AEE2Qbpdlgm0proxBRtq4oKVrWjpczZpHHXi4MbcAWFiD6V5va9KtLRt830H2Lo07RF41YzjDZSbU1/S3RzNhlZnc0DLlIsT2j0JOhWdOLR3vP1vd17acd0TK0ptoXOnAqY2NiP7zASR71jOny5Jw5Pa6eGqx4yROD2blgvbt15rs7NExTm5NbxN+xjoabEJ6uaTdtbHu/Fve+v3KnapmcVh09npnRvb6x/l0k+0TxUHcRMdEOBfcE+5c0afLmthokx+se67BHG3kG39pU8ODCPJitZJA+F012vJLtNdey/JTsjOTCErJEBBkx7opGvY4te03BHYUEipx/EYiJGTNBPVtkFu7moilUPItra1kZbJDBK7sdYt9gUTpQhYYdtVFKHtxANhcPFcxpLT6eNlW2l0HEYzNHUY3XTROzRvmc5ruYXoaUYpEOO/il9F/Il+vKz+WfuU/wAyPSU/y59YfVjF/wDMBsu9d+qy3d2Fv0oN+d1bd+02/Rps/dd//tj+y+IB4hauV6gICAgICAgICAgICAgICAgICDRW05q6Gopg/IZY3R5rXtcWvZVvXdWa9Wmlfh3rfpOVRiFGcP2IlojLvTT0W6z5bZsrbXt2cFleu3R29IazqcXtE6mMZnP9X5Yn+MS/Td9pVo7mM96ZR/oP+Irn1fE6tHwt6zaso/0rPpBBaKiRAQEBAQEHjpTA10wGYsBdY9tkmu73eq+nq8K8amM45uVc7M8uta5vZd8RiMPOvbdabdXR0HxCD6C49TxS69PwQyq/iz/q+1TpeOEavgl7hPxWp+n/AOULPtPjfRfYfytvWfyQoKmoEMYE0viiwDzyH4e1enFa47nx9rWzPNtFTOBfpEtvpn+uA9qnZXojdbq9bPUHTfy34eOfMPtKbK9E7rdWRnnLXETy8CfHPJx9yba9Ddbq2PmnEn6aTxz++flN96ba9Ddbq1GoqA2+/l0Hyzy/Apsr0N1urE1FRe2/l5eOfOPcmyvRG63V4amoP/fy6/xn+ufcmyvQ3W6pWFySSVcxke55DG6k37SuDtkRExh9P/8AnZmeJn6f5Qaf48f5j/tKv/Jh5PaPm7+srJc6yhxf48foNXXo+Fya3jSMFmIMsGUWdZ+a/LS3tWevTnFm/Z9bGnbSx3zE59FssGggICAgICCNW/om/SUwhCVgQVs/6eT6RXVTww4r+KX0/wDIl+vKz+WfuT+ZHpKf5c+sPspwu+0LcW37rilNNusosRmzXur8P9pvz5YW4/7vwMeec/hhYLRziAgICAgICAgICAgICAgICAgICCr2j/ZzEP5DvsWet8OWmj44fk6f4xL9N32lRHcie9Mo/wBB/wARXPq+J1aPhb1m1ZR/pWfSCC0VEiAgKQUApBQNVT8Um/lu+xWr4oVt4Zcwu5wukoPiEH0Fxanil26fghlV/Fn/AFfap0vHCNXwS9wn4rVW45z/AJQs+0+N9F9h/K29Z/JGiqdm2wsD8TqA4NAdaMWvYg9vDTuIXpRa2I5PkZrXPe2Cr2aLwPCtTYn96NtuLeOvnN/olTut0Rtr1esrtm7sPhWpF8upibpw469me5+g7kLt1uhtr1G1+zZjt4UqAS21jE3S7Wjn2XPcU3W6G2vVm/E9m3Zj4TqBfM79E3tsef8AD7QozbonbXqwfiGzYJIxSoNiTZsTdbF5017bW/4x9U7rdEba9XjqvZsAgYrUOsCNIm62Dhz7co9Zvns3W6G2vU6VszmI8K1J147tvP0/Wm63Q216pGGyYfJUyuw+okmZu2h5e0Ag3J7PT3grg7ZMzMZfTf8A56IjiY+n+VfT/Hj/ADH/AGlafyYeR2j5u/rKyXOsocX+PH6DV16Phcmt42eDfG3/AED9oUa3hToeJdrldQgAXNhqT2BBvdSTRuyysMbuNnixVd8eTv7N9nauvXfExEf70eGmd2OBUb4dFvsfViPdtE/1anNLDZwsrxMT3PN1tDU0bbdSMPFLJGrf0TfpJCEK6sCCtn/TyfSK6qeGHFfxS+n/AJEv15Wfyz9yfzI9JT/Ln1h91W7EQEBAQEBAQEBAQEBAQEBAQEBAQEFXtH+zmIfyHfYs9b4ctNHxw/J0/wAYl+m77SojuRPevtlRfEoLjtd2eZcHbvBP4PU+zfiR+KdTtHgrF+qNHi2nnWFp/aUdFI/Y6rKdo6JgnVGp1084UVn3tRN49zSWjGjw1VaC27PZ5gspn9jX1b1iPar+n6IjR/qN5trvR2ehbTP7ePRzRH7rPqkyNHhDD+qLZB2LKs/s7t7RHG0vSGEbRvMT6o0aez0q1p5aatIjOs0ytHgimNtd4ez0q9Z/bW9GV4/dqeqYWjw+0ZRbd8vMsM/u/wCLqmI9rj0RYWjwbW6C+cW0862tP7WjmpH7DU9WjFmgYRT2AHwDuzzK2hP7W3qp2qP2NPSXFBes8Z0VA8dBhB7Grj1I96Xo00rcOsx0Z1fxZ/1faml44ZavhlnhHxeo+n/5Qs+0+N9F9h/K29Z/JwG/xthAjbNkZYM+AvoOHZrwC9KO6OcPkprz7jpOO3PVn10/Qf8A4qcR1j+ptno86Rjtwcs922t8B+CYjrH9UbZ6Nja7H2uBMcrgP3XU+h/8KiYifOP6m36JVZiOKOZGKaGYHKMxNMbg8hccFSlZzzmP6mJ6IbqrHnixbPbj8X//ABWmI6x/U2/R50nHeOWfhb9B2eqmI6x/U2z0DU46W5cs9r3/AEH/AOKYjrH9TE9HU7GvrJHVjq0PD+oG5mZdNfMO0lcPbO+H0v8A+ejHE/D/ACkU/wAeP8x/2lX/AJMPI7R83f1lYlwHFYNK0m3cocVdmrif4QurR8Lk7TSaamJ6NmDfG3/Q+8Kuv4UaHidq4Dw7DoLbvl5ivJif2E+r3rR+919EaEDoOIaDxhbTzrS0+/Rhpx+y1V1s9TsmrKJzgLw0s8rfpBmh7zdKT72oakfs9L/fN5NGM1PJa5MLmn6j+K5Yn3Hp6N5zqV+sT/WP+la0f6tcba51vPxHozP7ePRtlYDVUeg0APBUrPu2c2pSL6c58rZRomje4n1R4rraelaWnlpvHpEbtb8UHEWjwHSdXXfHs9K0pP7a3oyvH7tT1S3Mb+dsYyNtuuFtOBWMTPs8+rpmI9rj0V9OxvgTFDlFxILacNVvaf2tHPSI4Gp6uWn/AE8n0l6dPDDxdTxS+n/kS/XlZ/LP3J/Mj0lP8ufWH3VbsRAQEBAQEBAQEBAQEBAQEBAQEBAQVe0f7OYh/Id9iz1vhy00vHD8qS0tSZ3Wp5jne7L8GetY6201UR3InvdDspWTsljoSGiNz3ucC3rXt+C83t2nXnfz5PY+zNW0Y0/Lms4sUqX0GITHd54H2ZZunHt5rmto1i9Y6uyvaLzp3t0ey4pUsp8MeMl6k2k6vnHDlxURo1mbx0TbtF4rpz97vTm1MhxKaDq5GMuNNexZzpxw4t5y0jVtOvanlEI4r5zhbqjqbwSZfF0stZ0a8XZ5YYR2nU4E6nnlufVytq6SMZcsrQXaLONOs0tPRrbWtGpSvlLxlZK59aDl+BBLNPTxUzpViKfVFde8zqR93uan187cPgnGTO95aerp2q0aNZ1Jr5QpbtN40a385lJNRIMVbTabssvw1WeyOFv82/Ft7Rw/LCPHXTOoqmU5c0bgG9XRaTo1i9a9WNe0XnSvfziWjFa2ZuENIy/DQPz6ebsV9DSrOrP0ln2nXvGjH/tE5cCF7T59eUV+iRWNuquTU8Uve0JjgUzHk3TZjEWkDW2qik4nLPU06XjET/Vtwn4rVfTP+QLPtPjep9h/K29Z/Jc0OEYfJh8BeI2vdG1xJDtOB58tFtOtMd1XzfD+qqxBtNS7VYdhccUZhqQ0ucHG2pcNR9XNWjVmazbHcjhfVdDCMMfUiliY2WolHwcUbXFxPCw1tcnmqxrWmYjb3p4U4mc93NA/Nva+7bfk+msL3vWN19q6tjn3jtnNsXNI/s/lB7D0tug5cf6um03pEOBV1NHLUbQbNPweBthG98m9a8m5t1TcGw5LLWtOnGcZa6VZ1bbYQtoIaLCsC6bTNjkfvGNu0uBIdfmVSurM2xNcLcPMd6fQ4Xh9Th1HUyCJr5YWSOb1idW8OPMqs605xFTh/VHfSwUuKPZAAGGJp0v8o8ysda02xMxh9B9hVxN/w/yoYB/pUjuUj/tK3z+yiHl204t2rUmZjlM/5S3Zjx09CyddNkd3NS4j8bP0QunS8LzPtD434Ql7PVMlNXyPjtcxEai/aFn2qkXpESp2PVtpXma9HbOqZBikdP1d25lzpr2rx4044U383vzq29ojT8phpjrpnU1XIcuaJ1m9Xzq9tKsWrHVlXtF5072nyTsNmZPUUbKk2bPHJq3TrhpLfaErpVm146F+0XimnMfxd72WRrDGBxMTpHfUdPvWO33cu2mZi9p7omI/tmUF2IlmFSVriMrBmJDf3bX4eha8KOJsdFq6dZz/AA4z/lt6WXPpCwjJO1rtRrqLqsacYt9GM2pw98ecxEfj/wBNbKyVz60HLaEEs09PFWnSrEU+rirr3mdSPu9yNV4nUw4ZT1DMm8fIWuu24tqr10azqTXyhS3abxo1v5zKQa2YbQMouruTHmOmt7HtWfDjg7/NtOrb2iNPywiQ4rUvwyvqDu88Dw1nV0tftWltGsXrXqxr2m86V7T3w42q39ZV1NRunvu4ve5jCQO7gvY0qxWkRDwNa021LWnzl9M/ItFJDjtWJI3sJiuA5pFxYc1P8yPSUfy59YfcluxEBAQEBAQEBAQEBAQEBAQEBAQEFfjOLwYLh76uYF1tGRtOryexB8zrNpcRxWoLKiUiB7urCwWa3l5z9aBVYTiUsDSyjndY34a9yCsior1GeeItkiOgcLOBt7lnqaVNWu28cmujrX0bb6TzUlXhr8Nw/FGlwfHKQ9ju21+BC83tGlOnrU6PV7NqxqaGp1Qp/ieB/S+8LGvi1G9/BorVn66qf5f3BZW+DX1b1+av6foht/UL/wCaPuW0/Hj0csfKT6pMn6ww/wCgFlX4d29vjaXoxi/SYn9E/ept3aatPFrf71aZf1PS/wAw/etK/Gt6M7/LU9Uw/tAz+X9ywj5f8XV/5keiJD+rK76Y+1bW+LRzU+BqerTi36op/wCQ77Fbs/xbeqnavgU9HEhes8VeUXxSL6K5NTxS97Q+BX0b5/0Lvq+1RTxMdTubMJ+KVX0j/kCz7T43q/Yfys+s/kv6P4jT/wApn+ULR4DmMY/bzCfos/zOV48Mjr8D/bvCP5jP8wVP46ev+Fq/D1f/AJj84feQBbgvQeY9sOSDh/yq/sg3+8N/yPXN2v4f4x+bt7B8WfS35S+LbVfsnH9OL71nHiXp4YXOEfqWh/u8f+UKs96Wuo/WZ/kN/wAzlhq+T3fsTvv+H+XOw/G3/wAx/wBpXT/Kh5F/mtT1n/KW5ZOvThS4j8bP0QunS8Lze3/G/CG7Bvjb/wCX94VdfwsNDxO2f+vof5f3FeRHy8+r35+br6fqixfEcQ+l961t46OfT+Fq+rKX4thnp+8JXxaib+DRYitkftLXUZDTGylzA9oNuHo1Wc1iNCtvq7PabTqW0OWI5/VodN/+mrZRZ7mxEHziy12/t1bdumdDiRXy2/2SIgWyYQw8WwRg91lSPBqerG0zxNKPpDOL9Lif0Xfelu7TRTxa34/5QcR/UVJ/PP3rSnxrejK/y1PX9Ux37Xx/yfuKxiM9nxHV0WnHa4mejOhw7o9PNFPlfvZM7mW0FjoPOvXp2auYtfvh4mp2u+LUpPKZdVS0dTV02empnujIPitsPcupxoBo66iqYxJHPTyXu1xuLegoO9wDaqSeoFJiLgXSOtHKABr8k/cUHXICAgICAgICAgICAgICAgICAgIPnW1GLtm2gkp7skZTgMDZGXbmtd3H6u5BKo8OiMMVXHTQxSvZwaLEBSLWO+7GYa21UCDNQCqcZZomucLkB3E+ZBxONsZW0VRFDSRtkew2yN1HbqfqVNSkWrhpp3mlsw5Kf4ngfpH2heNXxaj3b+DRWrP11Vfy/uCyt8Gvq3r81f0/RDb+oX/zR9y2n48ejlj5SfVJk/WGH/QCyr8O7e3xtL0YxfpMT+ifvU27tNWni1v96tMv6npf5h+9aV+Nb0Z3+Wp6ph/aBn8v7lhHy/4uqfnI9ESH9WV30x9q2t8Wjmp8DU9WnFv1RT/yHfYrdn+Lb1U7V8Cno4kL1niryi+KRfRXJqeKXvdn+BX0bpv0J+r7VFPEy1e5WDGJsP30McUbw7rEuvfxbJrUi18p7B26/Z9HZWInLt6P4jT/AMpn+UI43MYv+3mE/RZ/mcrx4ZHW4NLHHt7grXyNa6SVjWAnxjmBsFWImbUmOv8AhMWrFNSJnviPzh98HBd7zRBwn5WpY4djmulkaxvSWC7jYXLXgBc/aazamI6x+br7FatdTNpxyn8nxnar9lI/5kf3rKPE1p4YXGEfqWh/u8f+UKs96VRtBicuG4jEY42P3kOua+lnHl6VS1Ys7ex9sv2bM1iJz1VtDIZnNlIALyXEDzklbTGNOIclbTfXtafOf1T3LF6FFLiPxs/RC6dLwvM7f8b8IbsG+Nv+h94VdfwsNDxO2f8Ar6H+X9xXkR8vPq9+fm6+n6osXxHEPpfetbeOjn0/harKX4thvp+8JXxaib+DRV9NO123eLwa5+jaaaWyt96i0fu1J+v6r0n98vH0/RhJKH7Kl7AepUx3vpwtda/+RHo54+Tn1WL3/wCu8OA8V1O1w7/xWNfhX9XRf42l6NkX6XE/ou+9Ld2mU8Wt+P8AlBxH9RUn88/etKfGt6Mr/LU9f1WkDWt2qfO8XbFTi1xfU6e9b/Z9YmuZ8mH2pea6mI84dxhVNBijJM9JTEMsc4Za5/oL1Hjr+nY+PMxzbDstwQYVUBqfg3NBjtrfgg5zGI4KWbo/RITlaCHltyb8kHd7O1z8RwOmnlN5rFsnPMDbX2ILVAQEBAQEBAQEBAQEBAQEBAQEHyHH6SSTaDEXZgLzu4oOioaaWobTzx1UkUTY2tc1h8Yj2ILJ1TlkLMhOtuPFBEroZ2TtqulPFOwEyRk6DT+uKDiTXNdf4M637UHJz/E8D+l94Xh18Wo+hv4NFsgq5nbZ4lTFw3TKcuaLDQ2b2/WqWiPZ6z9f1a1n97vH0/RTx4lVHYWaqMg3wqg0HKOFh2Lomse0xH0ckWn2OZ+qyqK2duP7PxB4yTQMLxlGpssaxHC1PV0Xn9vpekNdNXVDqjacF4tAxxj6o08bvU2iMaStJndr/wC9UOqxKqbshhlQHjeyVLmuOUai7lpWsce0fRleZ9lpP1XDqqb8/oqXMNyafNlt22PaufH7rM/V1zP77EfRVUmI1LtmsbmLxvIp2hhyjQXC3vWONT0cunM+z6vq141X1DcFwMh4+HgO86o14d3FW7PWOLf1U7VM8DT9JUK9J5C1hleykiym3V5Lmv4pe7ofAr6NbauaSZsbnAsN7iyViMsdWVZW/GXegfYp1PE5NHwQt48SqmxMaKyQANAA3nDRMQpMzlWVdXM/HaSZ1Q50jQMry7UalWiOS0TO2XTbOTST7b7LzyymTd4iMznOuQCAB7Sr6cxDDUiZfp0Sx28dvet8wxxJvY/lt70zBiXzX8uFpthIY2OaXHEISNeWYn2BRa0YTFZmXw/HquWSlkidUOdEJRZhdoONtFzRHN10mW6kxGqZRQMbWSNa2NoAD+AsomIRMzlCxOolqJo3SyukIbYFzr21VLNKTmEimkdFQtkYbOA0P1rWfBBp/ElIiqpn+M4dwWMxD0tOUSvJNTc/JC6NLwvM7f8AG/CEcVU1J8JC4NceqSRfRNSImObn0pxLtZaqYbd0lKHDcupw4iw42d2rx4iPZpn6vftP77WPp+qspMQqX4HtBIXjPDIAw5Rp1it71jiabn05ng63qzqsQqW4ds28PGad4EnVGvWb3KK1jfqpvM8PRZUgI/KVixIIBpTY/wDCxUt8rT1/VpT52/p+jylkZHsjUPLmlvSew6di0tEz2iPRhX5OfVNqH5cawINcA4xNBHNpCyr8PUdF/jaXojU1dUOqtp2l4tAx5j6o08bv4K1ojGkpSZ3a/wCP+Wts8lTsnh8spBe6d1yBbtcrxGNe3opac9lp6/q6aCAzYtWZS0ERxcf+JdH2b8OXL9rfGj0dVgdNI+lnpo5t3KXteHNuLD+gvReW6UF1JCxjnyTHte86oMamOaspDuJnwSdhB0Pp8yDksYq91XCF15Hxxta91+JUjtth5RNs+XBpFp3jX6lA6VAQEBAQEBAQEBAQEBAQEBAQEHzTaukqRtPMyFoYyVjZcx4aix9oQa8BxGSnldTMBnps3Wle62V38PmQXjqqoNUxzXQiADrMIJcfrvp3IKvaDE5Nx0cQg077b14dc+iyDmq+kjgw+aqa87oRucHN1HDRRacVmVqxm0Q5Sf4lgfpH2heJXxaj37+DRYU/7e4t/dT9jFW3y1fX9Wlfm7+n6KOL/s6n/vg+wLpn5qPRxx8lPqtqn9pdmf7uz7CsK/C1PV03+Po+kNVL8a2u/lv+1ym3dpIp4tf8f8oFZ+w+Ef3p/wBrlrX5i/oxv8pT1/Veu/7Sof7t/wCUrm/8WfV1z89HopqL9ktoP7w3/MF0X+Np+jl0/l9X1YY3+pNnP5B/8qt2f4t/VTtfwNP0lVL0HkrFptRx/RXNfxS93R+BX0aIDepb9f2Ka97C/cjVsEz5nlkT3At0IHmTUn3nLpeCH2fD9rtiIMNpIqgRCZkEbZAcNJIcGgHXLrqq5UxZQ120ezNVjcVbG0RQMLLwik0dlPotr6FaL4jGDh/Vcfn5shvY5PBcQkidmjcKVoLDzBy6HRV3SnZ9Uz+1LAvkT+ofcoz9DZ9T+1LAvkT+ofcmfobPq0VX5RdmK6IRVdGaiMOzBksOcA87EcVO6ehs+qqxna3ZjFKVsUNO2mkbIHl7aUaixFjYDmpi+PJE0+qwwja/YyDD4qeqjjEkTQ3O6gzmTmfFUTbMm2Y7nE/lEr8KxrFqKbAo80EdOWSFlMYhmzk8LC+naomWmnyjm55jXNw/K4EEAXB9K2/gg0/iS9pz1llL0NOebCt+Mf8ACFvpeF53b/jfhCDUfox9IKb9zn0+92sv/aNQ/wB2H+Vy8ePlZ9f0e/b52vp+qpof2e2n/mj/ADFb3+LpubT+DrerKr/Veyn0x/maop49VN/h6P8AvRZRH/5g4iP/ANo77GLKflq+v6tq/OX9P0UkBt+T+X+/N+5dE/Mx6OSPkp9VrVm21ezY+VStHcsa/B1PV03+Po+jTSfG9rv5cn2uU28OkrTxa/4/5e037G4b/Pf9rlaPmLeik/K09f1dHFUSRbTSwx6maBoAte5Go+9bfZ04rhj9qxnUz6OjppanDa2GQPMtUf8AuQbNsflFem8h1b62aakBg3UUrhqX9cN+rS6DypxKaCjL2RRy1AFg3NZpP2/Ug5BsDcQ3k2u+zEyDgbntQfSNkaXouzdM21i4ufrxN3H7kF4gICAgICAgICAgICAgICAgICD59jtTJXVdU5pOgdHGOQFwgosIqIxCYCQ14cSAe1BZ28ykQsSqI4qV8ZIL3iwb96DXS0oqcFdTzC7JmuFjyP8AV1WYzGExOJy4SfSjwME63+8LxK+LUfQX8Gixp2u/PzFXZTY0p1tpwYqW+Wr6/q0r83f0/RSRMf8A2eTtyOzdMGmU34BdM/NR6OSPkp9VrUtd+cmzRyusKdlzbhoVjX4Wp6um/wAfR9IaqVjuk7W9V2rH20OurlNu7SVp4tf/AHqg1bHnYnCRkdcVT7jKb8XLSvzF/Rjf5Wnr+q8c139pETspy9G4208Urn/8WfV1z89HopqNjxsnj4yOuahthlOvWC3v8bT9HLp/L6vqzxKjqqzDNmqelppp53QkNjjYXOJ6vYFbs/xb+qnavgafow/NHaT/AGDiX/8AXcvQ3R1eVtnowqqOroAymq6aaCdrRmjkYWuF/Mue3O0va0p/Y19EOljkdUtIY62utvMpiYiWey1/DCeOqMrtHDQg6EKl/FLjr4YQpv0z7X4os12PI9yBY8j3IFjyPcgWPI9yBY8j3IFjyPcgWPI9yCZTkCEXNtSokKiN76d5axzgbAEDibrSJjbhfSpa1pmsdP8AKJAHg6scPqKiXVp8pWT9ncbrwyppMIrp4HsGWSOBxa70Fa6doivNw9u563LpCDiezuN0NGairwiugha4AySQODRfhcpa0TDn04mJ5ukla7+0SidlOXow1tp4rl5MfKz6vft87X0/VU0THjZ/aYZHXMosLHXrFb3+LpubT+DrerOsa7wVsr1XdV4vodOs3iop49VN/h6P+9E6K/8AaHiWht0N1tOOjFlPy1fX9W1fnL+n6KVocz8nk+ZpBFcw6i3a1dM/NR6OSPkp9VrXgjajZd1jbdNaTbmCsKfB1XTqfH0fSGFI13S9req7WOS2nHVym3h0laeLX/H/ACU4LdjcOzAi07+It2uVo+Yt6KT8rT1/V3GD0DX43VV7xd0cbIo/MSCXHusPrXR9m1/Z7nP9q2/a7fpCW6UU2NvfNox4sHcgQPcvReUtQQ4Aggg8CFI8keyJhfI4NaO0oKvDnGbEqiZoIYQT3nRQPpezkzpcHYHa7txYPQOH2oLZAQEBAQEBAQEBAQEBAQEBBoqaynpG5p5mM5AnU/Uq2vWvfK1azbuUtVtO0XbSwl38cmg7ly37V92G1dD7zl3kl7ieJJK6qW3VizG1dtphXVeFx1DjIx27eeOlwVZV7TUQ6MWyTSOdcgubIQB6EEekwxjjvJnl4zGzew+lBZyh+6LY2gud1RfgPT5lj2i8005mve37PSt9SIv3Kuno6iDfRwQwxtY3LYMsLW4NXhRGpmz37X7Ptpn8P+x0VYaCFpaN1mGVob1gdeKrNb7I6NIvo8a0554/BvMdf4Ra68e9yaOt1bK+NTfnzYxfs/BmOeM/i0tirBTVIAAYXHOCNSfMqxW+2Wk30OJTr5f9snxVuWkuG2BG7sPF+kpmup7qK30M3x+P/TNkdf06Vw3YkLRmcR1SPMpiNTfPVW1uz8KsTnGfxaN1V+DXNyjc5rluXrXuqbb8P6Nt+jx4nPvY/BufHX9Lpy7JnDTkIGgHnV5jU3Qxrfs/DtjOPP8A6WOzralmNymTKA7MHm3E20stOzxeNScse120p0axX8P+3XrveY4vavA5MVxyOR1W6GnZA1pbH4zjcnj3LO9sS69DWjTpjGZa6HBcPw8fAU7c/bI/rOP1lZzMyi+te/fKS+hpJHue+kp3vcblzomkk+c2UM21kbI2BkbGsYNA1rQAPqQZWHIdyBYch3IFhyHcgWHIdyBYch3IFhyHcgWHIdyDRJR0szy+Wlgkef3nxNJ7yEHvRKbcmHo8IiNyWBgDdfMmSJmOcKSs2TpZCX0M0lHIexpuw/UrRbq6a9qtHK3N3mERvhwahikLS9kDGuLeBIFito5w49SYm0zDLEzIMMqN1lEhZZubhe4VdTO2cd6dLbvjf3OFENYMOkaG/BZtW5esTdeZtvsno9qdTR48Tnn/AGbXx1/SKYuyF4HUIGjdO1Wmupuqyrfs+y+M48/+mt9LWTiticBaQWkI0zdvVKmI1Im2E2v2fbTP4f8AaHLh80lTSVjoHl0cT4mOB0aHOBILeNyQNVXGpw4jyXi+hx7T54/BvxXCZsYElFWNa5k0dnFhLRYG/HsNwrxxY1ImO9lu7NOhMc8Z/FrOGSuw8QmO8VNMyRo/ezMFgRzFu9ViNTbb+7S19Cb0z3+X/bKmpquKKKMQvjaKhzo95Y6uOYnS/Vue1LRqe7/v9UVvoZ1Mfj9fRLENa6tmuIi8sGYubdpHmUxGpvnqra/Z+FWJzjP4tuGROjpnFzMuZ/KxPZqvR+zZmKTWXnfau2dWLV6N1TSRVTA2QEEcHDiF6Ty0Smw4wVBa6dxZa4awlt/SoGM+HCWtDRK4My3IJLiPRdBYQQR08YjjbYe0+lSLvDcZnw6IRBjJIr3ynQ6+dcHtVt09HVwIx9XQUuPUVTZrnmF57JNB38FvTtFLfRlbRtCzBBAIIIPAhbsnqAgICAgICAgICAgICCFXZ3kRtmkjBFzkIB77Lm172icRLXTiO9UOwamc4udJM5x4kvuT7Fybctt8vPAlJ8qX1h7lG2E8SVVi9FHRyRCIuIe03zG+oK7ezcqzDDVnM5VcxLYXkGxsulkrmNe9wjYHOc42DW9qDoqXBpWUrc7HZrEuAINkEjDsLZPJLvnHK2wblNiuXtM8ohrpTicrDwJSfKl9Ye5ce2G/El74FpPlS+uPcp2wjiS88CUnypfX/BNsHEk8C0nypfX/AATbBxJPAtJ8qX1/wTbBxJPAtJ8qX1vwTbBxJPAtJ8qX1/wTbBxJaqrDKKlpJp3ulyxsLj1+PsUbYTF7TLko8Tqontewta5vA5VEcmuEkbQ4kTYPjJPYIwrbpRthjLU4nNIXyQSFx/3JVZjKYww3mIfNpP8ABcmDMG8xD5tJ/guTBmDeYh82k/wXJgzBvMQ+bSf4LkwZg3mIfNpP8FyYMwbzEPm0n+C5MGYN5iHzaT/BcmDMG8xD5tJ/guTBmDeYh82k/wAFyYMwbzEPm0n+C5MGYN5iHzaT/BcmDMG8xD5tJ/guTBmDeYh82k/wXJgzDcMXxSlia0tMbODc8VvtVomYRiJa5ccrp48kj2Fp4gMAUTMymIiE3AnMxCrkgqSQcmZhYbcOPsUREK3mYjkv/AtJ8qX1vwVtsKcSTwLSfKl9b8E2wjiSeBaT5Uvr/gm2DiSeBaT5Uvrfgm2DiSeBaT5Uvr/gm2DiSeBaT5Uvrfgm2E8STwJSfKl9Ye5Rtg4ko9fhNPDRSyxmQuYLi7r9voWujGNSFNS0zXChXouZWzuPSHm5uDYILPCsLnnDp3MeGuHVNxrzPoQT/Bjulxwm7czgHAnUBVvOKzKY5ytvAlJ8qX1h7l5e2HXxJPAlL8qX1h7k2wcSUimohRm8FROwfJzAjusr1mad0qWnd3wu2EmNpPEgFejWcxEuee9kpQICAgICAgICAgICDnNoqioiqmNgdKLxg9RwA8b08lxdp8UOnQiJjmqX4hVkPax9SHgadcaXvbtWDbbD04hVXLQ6pzZbjrj3pk2wjVM09QyJs2+c8D94g6214FdHZre9hjrVjbmEGsDo6d2ZpF7DULtcyRs5G11XNIRdzGDL5rnVQOlBLTcGyCHXyOpmOqIi9riQCGG3pWHaPA10YzZXMxKte7NvKjIWi3WHv9C4curbVmzEax7mvElSWFvyhxv6UybashiFY5wLX1OUZg7rjj3+lMm2HpxCrc4Br6nqus7rjl6fOFJtgdiFWXZWvqbggu644d6G2Hj8QrDdjX1Ifa4644X9KG2HsmIVdi1r6kPcDl64496G2EHF6+odSiB75rSHUPcCCB9fOyiUxWFGizKFj5aumhiIEks8bGkmwHWBPsBUxGZRM4h9NLWEk79up5Fa7K/ec+Z6GRvl29xTZH3jM9DI3y7e4psj7xmehkb5dvcU2R94zPQyN8u3uKbI+8ZnoZG+Xb3FNkfeMz0MjfLt7imyPvGZ6GRvl29xTZH3jM9DI3y7e4psj7xmehkb5dvcU2R94zPQyN8u3uKbI+8ZnoZG+Xb3FNkfeMz0MjfLt7imyPvGZ6GRvl29xTZH3jM9HN7ZRubRUUrJWuY2oyvGoPWaQPaAq2rERynK+nPPucos2zdS1D6WqjnY4tLDxabG3b7ERMZ5OjfiFW05y+p3Yab9cea3b6VOVdsPX19Y0g56kNbcu645elDbAa6sdkLX1NrgnrjUd/oQ21eeEKt8bXRvqdSDfOOF9e3kmTbA7EKx8bt2+pzagEvHG/pQ2w9OIVbmvDH1OYXA640NvT5whth6MQqiS3NU5gBfrj3pk2wwNbVSRbmV1Q5xZ1gXCx7OamtpiYlE0iYQd28C5Y63Oy9Rwq2FrZ62Nr/FfIAfQSg7gaaAWA4AdigYzN3rGhxsWm4cOKCkONTh7nZ6osDflDj38l5WXfshkMWq3PaWmpyW+WOOlu30pk2Q9GK1T8jmOqchuT1xrpp2pk2Q7ekcX0cDje5jaTfjwXp08MOK3iluVlRAQEBAQEBAQEBAQcttOHGsjyNlLt0NWOsPG9K4u0+KHVoeFSuAO8DI6gSZeOf027Vzt2moqI6Z7c8U+Yt4738Vtp6U3zOWV9TY1Q4sI7B0b3Ny6kv1zc/R5l1aWnNIw59S++cttRjEEsTmtpHa6Br3gjt/BbM0ChrH0NSJmC4tZzflBBdfnLD81k9YKBCrcYFY4AxvbE0aND7EntvZY6ulbU8+TXT1Ip5c2mCdskzWMbNYNOgkPmt2rm1NCaRnLemrFpxhJYLiMxsqAzW/X7LenmsWrMC4G7ZUAZ+t1/Pr2oPSLteI2VAfcX6/bp5+SD1wB3gZHUCTLxz+m3ag9s3OBu6jPl+X2esg8aLCMSR1Bktxz9tte1BT1kjn1Dg4u6l29Z1zxRKOgn4FQOrsepH74Rx0bukSC1y7i1oH1k6+ZWpEZ5qXnEcn0DLB5R/qrTFOrDNuhlg8o/1UxTqZt0MsHlH+qmKdTNuhlg8o/wBVMU6mbdDLB5R/qpinUzboZYPKP9VMU6mbdDLB5R/qpinUzboZYPKP9VMU6mbdDLB5R/qpinUzboZYPKP9VMU6mbdDLB5R/qpinUzboZYPKP8AVTFOpm3QyweUf6qYp1M26GWDyj/VTFOpm3RUbTYYMSwOWGnqMk0b2ztzt0JYb2PK/NRMUxylatpiecOGa4PaHN4OAI9BWToeoLejkElGXSNmc1vVOV+mlvOiElzSHPL2VGTLwz+m/wC96EHoaS9payoyZeG87dLfvIMWi4jMcdRu7cM/ZbTtQe2uBu46gDP1uv5zft5oPCLtdu46gOzC/X9F+3kgxne2OKZ7WVAc1ouc/Dl2q1K7rbYVtbbGUY4mxpzxxSby1gXyEiy66dnmts5c99bdXGEnw3T8Oiy8eO8F7dy6WCpqJhNOZWsEd+xvPmguotpAImianc6QDrOa4AHzqBjU7QiWB0cUD2FwsXFw0Hmt2qt4ma4hasxE5lUCVgJvvS21rbwrl9lnq6PaI6JbGnO2zJ8mXhn7dLdq5XQ2MF2xmNk4jtwz9ltO1B9CoD/ocA1HwbePHgF6dPDDz7d8pSuqICAgICAgICAgICDltpw41keQSl26FsjrDxj51xdp8UOrQ8KlcAd4GMqRJl+X6bdq527CWnine0SR1BcG3HW7O9aU1bU5QpbTi3ehmjjGjmvDrC4J7V3adptSJlyXiK2mIOiRfxd60UOiRfxd6B0SL+LvQDSQgE2dprxUWnETKYjMxDKGFjZGvjjnALeIIB7Ldq86+ta8Yl210q1nMN7LERmNlRk1v1uzv5rNdmBcDdsqAM/W6/n17UGRFw8RsqM9xfr9unn5IPXAHeBjKgSZfl+m3ag9s3eC7KnPl+X2d6DW94hha+VtRnawm5f2217UFESSSSbk6lEiDoNi6YPq8SrXy2YMlM1gFzdvWJ/8QCvSK45yy1JnlEOvyweUf6qvinVlm3QyweUf6qYp1M26GWDyj/VTFOpm3QyweUf6qYp1M26GWDyj/VTFOpm3QyweUf6qYp1M26GWDyj/AFUxTqZt0MsHlH+qmKdTNuhlg8o/1UxTqZt0MsHlH+qmKdTNuhlg8o/1UxTqZt0MsHlH+qmKdTNuhlg8o/1UxTqZt0MsHlH+qmKdTNujGSKCSJ7N68Zmlt8nC4smKdU5t0fLaeJ1PF0WRwfJTudA5w4EsOW/sWM97pznm2oJuHytaZI5N4WOF7MNuH1ohZuBDnl7KnJl+X6b9voQegHO0tZU5Mvy+3S3agxaLiMxsqN3b5fZbTtQe2uBu2VFs/W6/nN+3mgEXDt2yoDswv1/Rft5IMZY2yMlYI6guI1u7u7VatprOYRMRMYlGlo6dpDQyVrrX6x7F2aOra8zEuXV04rETDX0SL+LvXQxOiRfxd6B0SL+LvQOiRfxd6DS6FjZHgxyFgHEEfWuPV171vMQ6dPSrasTKQwEvaQ2oy5fl9ulu1cjpbGC7YzGyo3dvldltO1EPoFF8Tp+P6NvHjwC9OnhhwW75TFdUQEBAQEBAQEBAQEEOrwymrZRJMHlwGUZZC3T6iqW062nMr1vasYhH/N/D7k5Jbnid873qnAp0W410GupsBw2Vgq5JY3vacvwkhuL+ZOBToca7ma6poumy9FlLoL9Qm5NrDnqta1isYhnMzM5lH6TD8v2FWQdJh+X7CgdJh+X7CgyjqKYyNEj+oSA7jw7VExmMJicTl0FFDgNZMIKaSR7w24aJJBoPSsOBSPJrxrdVkzAcPa0ARygDs3zvenAp0OLdtbgGHgaRyjW/wCmd71PAp0Rxbshs/h4uQyUXNz8M73pwKdDjXe/m/h9ycktzxO+d704FOhxrn5v4fmzZJb2tffO96cCnQ413ObW0tHQQU8UDX72RxJzSOdZo8xPO3csNelaYw20bWtnLk1ztwkAEngNSg7HZTDW4dg+aSd0r6t/SjlZYNzNFhqdbC2q0jbjmxvMzPJefBc5O4Kfd+qnvHwXOTuCe79T3j4LnJ3BPd+p7x8Fzk7gnu/U94+C5ydwT3fqe8fBc5O4J7v1PePgucncE936nvHwXOTuCe79T3j4LnJ3BPd+p7x8Fzk7gnu/U94+C5ydwT3fqe8fBc5O4J7v1PePgucncE936nvHwXOTuCe79T3j4LnJ3BPd+pzfPMVw7wZjNUzf71tS81TQW2LQ5xBB56jis7Yzyb1nMIqhZtp5GRVMT5Gl0bXAvANrt7fYkYzzROccn0kYDh0jLhsrmuHlnag/Wu/gUcfFuyGAUAtZsun++d704FOhxrvBs/h7WhoZKANAN873pwKdDjXBs/h4FgyUdv6Z3vTgU6HGuDZ/DxezJdTc/DO96cCnQ412mpwjCqKCSpn3rI2gF7t68+bsPnTgU6HGu5zFqjBssRoJnOfch+YvOnZx86vTTrTnCtr2t3qzpMPy/YVoodJh+X7CgdJh+X7CgdJh+X7CgnUz8FfA01MzxIb5gHPA9iwvoxa2ZhrXVmsYhex4HQWFmS+b4Z3vVI0adFuLZvZgOHhoaI5QALW3zvep4FOiOLdbwRhjGsbfK0AC5vwW0Rjkymct6sgQEBAQEBAQEGqokkihc+KMyPHBoPFVvMxGYjKaxEziUHp9d/s93eVhxdT7rXh0+8209XVyztZJRujYeLieCtTUvM4muEWpWIzEpy3ZCDiNuPjtH/Ld9oQcqpBAQEBBd7K/rsfyn/conuTDvGXJsFVLe1luKlVmpBAQfNNp63pmOz2N2Q/BN+rj7brz9a268u3SriqnWTV62kkr3CjikbHJP8G1772aSOOiR3omcRl9HpKeGloqen3r3bqJsebJa9gBfj5lrinVzzNujdlh8o/1fxTFOpm3Qyw+Uf6v4pinUzboZYfKP9X8UxTqZt0MsPlH+r+KYp1M26GWHyj/AFfxTFOpm3Qyw+Uf6v4pinUzboZYfKP9X8UxTqZt0MsPlH+r+KYp1M26GWHyj/V/FMU6mbdDLD5R/q/imKdTNuhlh8o/1fxTFOpm3Qyw+Uf6v4pinUzboZYfKP8AV/FMU6mbdDLD5R/q/imKdTNuhlh8o/1fxTFOpm3Rym1mGF1VBikdQN2yPo74nNsTd1wQfuVbRXHKWmnM90ucVGog+k7LVvTMChzG74fgnfVw9ll36Ft1IcWrXFl0tmQgICCp2m/Z2t+gPtCD5oVIICAgICD6ZFwHoCyhdNihOhdp5leIVmUgCw0UoYue1njODfSbKJmI7zGXoIIuDcHtCkeoCAgICAgICAgICAgpsa2fjxmaKR9Q+IxtLQGtBvc+dBWfmNB8+m9RqB+Y0Hz6b1GoH5jQfPpvUagfmNB8+m9RqB+Y0Hz6b1GpkTMM2WhwysFQ2qkkOUtyloHFBftaGiwFkHqAgIMJc+6furbzKcubhfsuonOORDhTsTibiXOqaUuJuTmdqe5cfs1+rr49eh+ZGI/OKX1ne5PZr9Tj1Z0uxuJU+J0NSZ6UxwzbyQBzrkZSNNOZSOzW6onXrMYdV0GXm3vU+z2U4kHQpebe9PZ7HEg6FLzb3p7PY4kHQpebe9PZ7HEg6FLzb3p7PY4kHQpebe9PZ7HEg6FLzb3p7PY4kHQpebe9PZ7HEg6FLzb3p7PY4kHQpebe9PZ7HEg6FLzb3p7PY4kHQpebe9PZ7HEg6FLzb3p7PY4kHQpebe9PZ7HEg6FLzb3p7PY4kHQpebe9PZ7HEhWY9gVZieF9GppIWS72N4MhNrNdc8ByT2eya6tYnKl/MfEfnFL6zvco9mv1X49T8yMR+cUvrO9yezX6nHqvNm8ErsGknE8sL4pQDZhNw4ekclto6dqZyy1dSt+50K3YiAgIIuI0TcRw+akc8sEosXAXI1ug538xoPn03qNQPzGg+fTeo1A/MaD59N6jUD8xoPn03qNQPzGg+fTeo1A/MaD59N6jUHTwwMhaABc24lREYTMtqlAgjVVDDWFplDrtvaxss9TSrfvXrea9zbBCynhbFGCGt4XKtWsVjEK2mbTmWxWQICAgICAgICAgICAgICDGQubG4tF3AEgcyonlHJMd7nDilbc3lIPLKNF586+p1dfCp0PCdb5Y+qPco4+p1OFToeE63yx9Ue5OPqdThU6HhOt8sfVHuTj6nU4VOh4TrfLH1R7k4+p1OFToeE63yx9Ue5OPqdThU6HhSt8sfVHuTj6nU4VOi8oJZZ6Nkkws837LX867tK02pE2c14iLYhJWiggICAgICAgICAgICAgICAgICAgICAgICAgICDRMaoP+BbEW2/fcQb9ypbfn3Vo2+byI1e8G9ZCGdpa4k/YorvzzwmduOSQtFBAQEBAQEBAQEBAQEBAQEBAQEBAQEBAQEHlhyCBlHIIGUcggZRyCBlHIIGUcggZRyCYHqAgICAgICAgICAgICAgICAgjVks8MQdTw71xNiOQWepa1Y92Mr0iszzlC6diXzL2FY8XW+602afVKoqiqmc8VFPuwBoea1073t4owpetY8Mpi1ZiAgICAgICAgICAgICAgICAgICAgICAgICAgIINTiPR5jH0eV9gOsBoVhfW2zjDWunujOWrwwfmk3cq+0f+sp4P1PDB+aTdye0f+snB+qdTzdIgbJkcy/7rhqt6W3RnDO0bZw2qyogICAgICAgICAgICAgICAgICAgICAgICAgICAgICAgICAgICAgICAgICAgICAgxkLhG4sAL7HKDwuonOOSY7+ar3mMeSj9nvXNnX6NsaXVsgkxQzsEsUYjv1jpw71NZ1s845ItGnjlKyXSxEBAQEBAQEBAQEBAQEBAQEBAQa55HRQPe1he5oJDR2qtpmImYTWMzhU+GKn5sO5y5fab9HRwa9TwxU/Nh3OT2m/Q4NerfR4jPUVIjfT5WkG7hfTvV9PWta2JhS+nFYzErNdLEQEBAQRnQVBcSKx7QToMjdFnNLZ8S8Wr0bIY5I828mMt+F2gW7lasTHfOUTMT3Q2qyqHHilNLOIWudmJsOrosa69JtthpOlaIymLZmICAgICAgICAgICCJUYlT00u7e5xcOIa29llfWpScS0rp2tGYavDNJzk9VU9pong2PDNJzk9VPaaHBseGaTnJ6qe00ODY8M0nOT1U9pocGx4ZpOcnqp7TQ4NjwzSc5PVT2mhwbN9NXQVZc2JxzDUgiy0pq1v3K2pNe9JWiggICAgICAgICAgICAgICAgICAgICAgICAgICAgICAgICAgICAgICAgIMRGwOzBjQ7nZRiO9OZZKUCAgICAgICAgICAgr6rCo6mcy7xzCeIABusNTs8XnOWtNWaxhp8BR+Xf6oWfssdVuPPQ8BR+Xf6oT2WOpx56HgKPy7/VCeyx1OPPQ8BR+Xf6oT2WOpx56HgKPy7/VCeyx1OPPQ8BR+Xf6oT2WOpx56JNFhsdG9zw9z3EWuewLXT0YpOVL6k25Jq2ZiAgIMJXObE5zG5nAEht+JUWmYjkmO/mrum4j8x9q5+Jq/dbbNP7x03EfmPtTiav3TZp/eS6OaomDzUQbog6a8Vrp2tbxRhneKx4ZykrRQQEBAQEBAQEBAQEBAQEBAQEBAQEBAQEBAQEBAQEBAQEBAQEBAQEBAQEBAQEBAQEBAQEBAQEBAQEBAQEBAQEBAQEBAQEBAQEBAQEBAQEBAQEBAQEBAQEBAQEBAQEBAQEBAQEBAQEBAQVjqzEQ4gUOl9NVzTqav3W0U0+rzpmI/Mfao4mr91OzT+830tRVyyls9Lu2Wvmv2rTTvqTOLRhS9axHKU1bMxAQEBAQEBAQEBAQEBAQEBAQEBAQEBAQEBAQEBAQEBAQEBAQEBAQEBAQEBAQEBAQEBAQEBAQEBAQEBAQEBAQEBAQEBAQEBAQEBAQEBAQEBAQEBAQEBAQEBAQ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46802" y="2610066"/>
            <a:ext cx="1161883" cy="1206719"/>
            <a:chOff x="1146802" y="2610066"/>
            <a:chExt cx="1161883" cy="1206719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6802" y="2610066"/>
              <a:ext cx="1161883" cy="8257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1331699" y="3509008"/>
              <a:ext cx="7920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ea typeface="黑体" panose="02010609060101010101" pitchFamily="49" charset="-122"/>
                </a:rPr>
                <a:t>村子</a:t>
              </a:r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915816" y="2457371"/>
            <a:ext cx="1403114" cy="1338515"/>
            <a:chOff x="2915816" y="2457371"/>
            <a:chExt cx="1403114" cy="1338515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16" y="2457371"/>
              <a:ext cx="1403114" cy="11224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3203848" y="3488109"/>
              <a:ext cx="7920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ea typeface="黑体" panose="02010609060101010101" pitchFamily="49" charset="-122"/>
                </a:rPr>
                <a:t>县衙</a:t>
              </a:r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994293" y="2589167"/>
            <a:ext cx="1161883" cy="1206719"/>
            <a:chOff x="1146802" y="2610066"/>
            <a:chExt cx="1161883" cy="1206719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6802" y="2610066"/>
              <a:ext cx="1161883" cy="8257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TextBox 14"/>
            <p:cNvSpPr txBox="1"/>
            <p:nvPr/>
          </p:nvSpPr>
          <p:spPr>
            <a:xfrm>
              <a:off x="1331699" y="3509008"/>
              <a:ext cx="7920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ea typeface="黑体" panose="02010609060101010101" pitchFamily="49" charset="-122"/>
                </a:rPr>
                <a:t>村子</a:t>
              </a:r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948264" y="2589167"/>
            <a:ext cx="1067100" cy="1185820"/>
            <a:chOff x="6774273" y="2610066"/>
            <a:chExt cx="1067100" cy="1185820"/>
          </a:xfrm>
        </p:grpSpPr>
        <p:pic>
          <p:nvPicPr>
            <p:cNvPr id="3078" name="Picture 6" descr="D:\图库\县衙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74273" y="2610066"/>
              <a:ext cx="1067100" cy="800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TextBox 15"/>
            <p:cNvSpPr txBox="1"/>
            <p:nvPr/>
          </p:nvSpPr>
          <p:spPr>
            <a:xfrm>
              <a:off x="6948264" y="3488109"/>
              <a:ext cx="7920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ea typeface="黑体" panose="02010609060101010101" pitchFamily="49" charset="-122"/>
                </a:rPr>
                <a:t>大堂</a:t>
              </a:r>
              <a:endParaRPr lang="zh-CN" alt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10" name="右箭头 9"/>
          <p:cNvSpPr/>
          <p:nvPr/>
        </p:nvSpPr>
        <p:spPr>
          <a:xfrm>
            <a:off x="2555776" y="2989329"/>
            <a:ext cx="360040" cy="302501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4499992" y="2989329"/>
            <a:ext cx="360040" cy="302501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6444208" y="2989329"/>
            <a:ext cx="360040" cy="302501"/>
          </a:xfrm>
          <a:prstGeom prst="rightArrow">
            <a:avLst/>
          </a:prstGeom>
          <a:solidFill>
            <a:srgbClr val="FF0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117593" y="4121684"/>
            <a:ext cx="2123194" cy="629470"/>
            <a:chOff x="6841294" y="483518"/>
            <a:chExt cx="2123194" cy="629470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3"/>
            <a:stretch>
              <a:fillRect/>
            </a:stretch>
          </p:blipFill>
          <p:spPr>
            <a:xfrm>
              <a:off x="6841294" y="483518"/>
              <a:ext cx="2123194" cy="629470"/>
            </a:xfrm>
            <a:prstGeom prst="rect">
              <a:avLst/>
            </a:prstGeom>
          </p:spPr>
        </p:pic>
        <p:sp>
          <p:nvSpPr>
            <p:cNvPr id="23" name="TextBox 9"/>
            <p:cNvSpPr txBox="1"/>
            <p:nvPr/>
          </p:nvSpPr>
          <p:spPr>
            <a:xfrm>
              <a:off x="6841294" y="483518"/>
              <a:ext cx="1727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复述故事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6048" y="588864"/>
            <a:ext cx="4023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按内容复述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043608" y="1491630"/>
          <a:ext cx="6600056" cy="2737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0014"/>
                <a:gridCol w="1650014"/>
                <a:gridCol w="1650014"/>
                <a:gridCol w="1650014"/>
              </a:tblGrid>
              <a:tr h="45605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内容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人物表现</a:t>
                      </a:r>
                      <a:endParaRPr lang="zh-CN" altLang="en-US" sz="24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cPr/>
                </a:tc>
                <a:tc hMerge="1">
                  <a:tcPr/>
                </a:tc>
              </a:tr>
              <a:tr h="456051">
                <a:tc vMerge="1"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衙役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枣核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县官</a:t>
                      </a:r>
                      <a:endParaRPr lang="zh-CN" altLang="en-US" sz="180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60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牵走牲口</a:t>
                      </a:r>
                      <a:endParaRPr lang="zh-CN" altLang="en-US" sz="1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60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智赶牲口</a:t>
                      </a:r>
                      <a:endParaRPr lang="zh-CN" altLang="en-US" sz="1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60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勇担责任</a:t>
                      </a:r>
                      <a:endParaRPr lang="zh-CN" altLang="en-US" sz="1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5605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dirty="0" smtClean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智惩县官</a:t>
                      </a:r>
                      <a:endParaRPr lang="zh-CN" altLang="en-US" sz="18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>
                        <a:ea typeface="黑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3028562" y="590749"/>
            <a:ext cx="2123194" cy="629470"/>
            <a:chOff x="6841294" y="483518"/>
            <a:chExt cx="2123194" cy="62947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3"/>
            <a:stretch>
              <a:fillRect/>
            </a:stretch>
          </p:blipFill>
          <p:spPr>
            <a:xfrm>
              <a:off x="6841294" y="483518"/>
              <a:ext cx="2123194" cy="629470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6841294" y="483518"/>
              <a:ext cx="1727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复述故事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010" y="1120590"/>
            <a:ext cx="3762375" cy="247792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82026" y="1120590"/>
            <a:ext cx="364426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ea typeface="黑体" panose="02010609060101010101" pitchFamily="49" charset="-122"/>
              </a:rPr>
              <a:t>      </a:t>
            </a:r>
            <a:r>
              <a:rPr lang="zh-CN" altLang="en-US" sz="2400" dirty="0">
                <a:ea typeface="黑体" panose="02010609060101010101" pitchFamily="49" charset="-122"/>
              </a:rPr>
              <a:t>《枣核》是一篇民间故事。主要讲述一个聪明的孩子</a:t>
            </a:r>
            <a:r>
              <a:rPr lang="en-US" altLang="zh-CN" sz="2400" dirty="0">
                <a:ea typeface="黑体" panose="02010609060101010101" pitchFamily="49" charset="-122"/>
              </a:rPr>
              <a:t>——</a:t>
            </a:r>
            <a:r>
              <a:rPr lang="zh-CN" altLang="en-US" sz="2400" dirty="0">
                <a:ea typeface="黑体" panose="02010609060101010101" pitchFamily="49" charset="-122"/>
              </a:rPr>
              <a:t>枣核，收拾县官，为老百姓伸张正义的事，充分反映了古代劳动人民的智慧。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2358" y="483518"/>
            <a:ext cx="40239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按关键词复述</a:t>
            </a:r>
            <a:endParaRPr lang="en-US" altLang="zh-CN" sz="2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5536" y="1419622"/>
            <a:ext cx="1688794" cy="647629"/>
            <a:chOff x="683568" y="1491630"/>
            <a:chExt cx="1688794" cy="647629"/>
          </a:xfrm>
        </p:grpSpPr>
        <p:pic>
          <p:nvPicPr>
            <p:cNvPr id="4098" name="Picture 2" descr="https://timgsa.baidu.com/timg?image&amp;quality=80&amp;size=b9999_10000&amp;sec=1567660046554&amp;di=8ef0e040d0114d4c112143121261bf67&amp;imgtype=0&amp;src=http%3A%2F%2Fbpic.588ku.com%2Felement_origin_min_pic%2F16%2F11%2F15%2Fb0085be19edef579237404fb0ee03a7a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1491630"/>
              <a:ext cx="646634" cy="647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1362812" y="1707654"/>
              <a:ext cx="100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白天</a:t>
              </a:r>
              <a:endPara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95536" y="2139702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rPr>
              <a:t>枣核</a:t>
            </a:r>
            <a:r>
              <a:rPr lang="zh-CN" altLang="en-US" sz="1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说：“大家都不用愁，我有办法”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100" name="Picture 4" descr="https://timgsa.baidu.com/timg?image&amp;quality=80&amp;size=b9999_10000&amp;sec=1567660164496&amp;di=4f81415c2114a3d708a809239b367299&amp;imgtype=0&amp;src=http%3A%2F%2Fpic.51yuansu.com%2Fpic3%2Fcover%2F02%2F00%2F43%2F5984acefae928_61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2742" y="1535810"/>
            <a:ext cx="444451" cy="433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6516216" y="1626354"/>
            <a:ext cx="14415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到了晚上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2040" y="2139702"/>
            <a:ext cx="4032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（枣核）一蹦蹦进院子里</a:t>
            </a:r>
            <a:r>
              <a:rPr lang="en-US" altLang="zh-CN" sz="1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1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1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（枣核）又一蹦蹦到驴耳朵里，</a:t>
            </a:r>
            <a:r>
              <a:rPr lang="en-US" altLang="zh-CN" sz="1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35968" y="3272085"/>
            <a:ext cx="1688794" cy="647629"/>
            <a:chOff x="683568" y="1491630"/>
            <a:chExt cx="1688794" cy="647629"/>
          </a:xfrm>
        </p:grpSpPr>
        <p:pic>
          <p:nvPicPr>
            <p:cNvPr id="11" name="Picture 2" descr="https://timgsa.baidu.com/timg?image&amp;quality=80&amp;size=b9999_10000&amp;sec=1567660046554&amp;di=8ef0e040d0114d4c112143121261bf67&amp;imgtype=0&amp;src=http%3A%2F%2Fbpic.588ku.com%2Felement_origin_min_pic%2F16%2F11%2F15%2Fb0085be19edef579237404fb0ee03a7a.jpg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1491630"/>
              <a:ext cx="646634" cy="6476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362812" y="1727399"/>
              <a:ext cx="100955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天一亮</a:t>
              </a:r>
              <a:endParaRPr lang="zh-CN" altLang="en-US" sz="1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35968" y="3992165"/>
            <a:ext cx="6400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衙役们拿出铁链来绑枣核。枣核从铁链缝里蹦了出来，</a:t>
            </a:r>
            <a:r>
              <a:rPr lang="en-US" altLang="zh-CN" sz="1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55576" y="4424213"/>
            <a:ext cx="6400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（枣核）一蹦蹦到了县官的胡子上，</a:t>
            </a:r>
            <a:r>
              <a:rPr lang="en-US" altLang="zh-CN" sz="1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zh-CN" altLang="en-US" sz="1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0" y="3003798"/>
            <a:ext cx="9144000" cy="0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572000" y="1112084"/>
            <a:ext cx="0" cy="1891714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4283968" y="2715766"/>
            <a:ext cx="576064" cy="538315"/>
          </a:xfrm>
          <a:prstGeom prst="rect">
            <a:avLst/>
          </a:prstGeom>
          <a:grpFill/>
          <a:ln>
            <a:solidFill>
              <a:srgbClr val="00B05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lain"/>
            </a:pPr>
            <a:r>
              <a:rPr lang="en-US" altLang="zh-CN" sz="1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18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en-US" altLang="zh-CN" sz="18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3</a:t>
            </a:r>
            <a:endParaRPr lang="zh-CN" altLang="en-US" sz="18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808846" y="465658"/>
            <a:ext cx="2123194" cy="629470"/>
            <a:chOff x="6841294" y="483518"/>
            <a:chExt cx="2123194" cy="62947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9913"/>
            <a:stretch>
              <a:fillRect/>
            </a:stretch>
          </p:blipFill>
          <p:spPr>
            <a:xfrm>
              <a:off x="6841294" y="483518"/>
              <a:ext cx="2123194" cy="629470"/>
            </a:xfrm>
            <a:prstGeom prst="rect">
              <a:avLst/>
            </a:prstGeom>
          </p:spPr>
        </p:pic>
        <p:sp>
          <p:nvSpPr>
            <p:cNvPr id="21" name="TextBox 9"/>
            <p:cNvSpPr txBox="1"/>
            <p:nvPr/>
          </p:nvSpPr>
          <p:spPr>
            <a:xfrm>
              <a:off x="6841294" y="483518"/>
              <a:ext cx="17271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2800" b="1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复述故事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198245" y="801979"/>
            <a:ext cx="6747034" cy="1047115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sz="27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想一想</a:t>
            </a:r>
            <a:r>
              <a:rPr lang="zh-CN" sz="27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sz="2700" dirty="0">
                <a:latin typeface="黑体" panose="02010609060101010101" pitchFamily="49" charset="-122"/>
                <a:ea typeface="黑体" panose="02010609060101010101" pitchFamily="49" charset="-122"/>
              </a:rPr>
              <a:t>这件事之后，枣核可能还有哪些聪明能干的故事？</a:t>
            </a:r>
            <a:endParaRPr lang="zh-CN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267460" y="1989429"/>
            <a:ext cx="6760924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100" b="1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宋体" panose="02010600030101010101" pitchFamily="2" charset="-122"/>
              </a:rPr>
              <a:t>     </a:t>
            </a:r>
            <a:r>
              <a:rPr lang="zh-CN" sz="2400" b="1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枣核把乡亲们的牲口迁回来之后，县官又命令手下人把百姓的粮食拉到衙门里。枣核又想法把装粮食的仓库的钥匙偷了出来，组织乡亲们把粮食拉回了家。县官又一次把枣核捉拿到县衙，想好好惩治枣核。但是还是没有得逞。没办法只好把枣核给放了。</a:t>
            </a:r>
            <a:endParaRPr lang="zh-CN" altLang="en-US" sz="2400" b="1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392906" y="1381574"/>
            <a:ext cx="8283550" cy="2520280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pPr algn="ctr"/>
            <a:endParaRPr lang="zh-CN" altLang="en-US" sz="900" b="1" dirty="0">
              <a:ea typeface="黑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02456" y="439552"/>
            <a:ext cx="3120866" cy="55816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3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97" y="476700"/>
            <a:ext cx="389096" cy="48387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602456" y="1982089"/>
            <a:ext cx="929640" cy="1158240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枣核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26"/>
          <p:cNvSpPr txBox="1"/>
          <p:nvPr/>
        </p:nvSpPr>
        <p:spPr>
          <a:xfrm>
            <a:off x="1863556" y="1928136"/>
            <a:ext cx="825226" cy="482823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县官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右箭头 19"/>
          <p:cNvSpPr/>
          <p:nvPr/>
        </p:nvSpPr>
        <p:spPr>
          <a:xfrm>
            <a:off x="2977991" y="1982089"/>
            <a:ext cx="594360" cy="32385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b="1" dirty="0">
              <a:ea typeface="黑体" panose="02010609060101010101" pitchFamily="49" charset="-122"/>
            </a:endParaRPr>
          </a:p>
        </p:txBody>
      </p:sp>
      <p:sp>
        <p:nvSpPr>
          <p:cNvPr id="21" name="TextBox 27"/>
          <p:cNvSpPr txBox="1"/>
          <p:nvPr/>
        </p:nvSpPr>
        <p:spPr>
          <a:xfrm>
            <a:off x="4081744" y="1877658"/>
            <a:ext cx="1546577" cy="852155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</a:bodyPr>
          <a:lstStyle/>
          <a:p>
            <a:pPr algn="l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牵走牲口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右箭头 21"/>
          <p:cNvSpPr/>
          <p:nvPr/>
        </p:nvSpPr>
        <p:spPr>
          <a:xfrm>
            <a:off x="6136481" y="1928273"/>
            <a:ext cx="594360" cy="32385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b="1" dirty="0">
              <a:ea typeface="黑体" panose="02010609060101010101" pitchFamily="49" charset="-122"/>
            </a:endParaRPr>
          </a:p>
        </p:txBody>
      </p:sp>
      <p:sp>
        <p:nvSpPr>
          <p:cNvPr id="23" name="TextBox 27"/>
          <p:cNvSpPr txBox="1"/>
          <p:nvPr/>
        </p:nvSpPr>
        <p:spPr>
          <a:xfrm>
            <a:off x="7007860" y="1892104"/>
            <a:ext cx="1490345" cy="41973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专横跋扈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26"/>
          <p:cNvSpPr txBox="1"/>
          <p:nvPr/>
        </p:nvSpPr>
        <p:spPr>
          <a:xfrm>
            <a:off x="1959282" y="2955884"/>
            <a:ext cx="825226" cy="482823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枣核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3048953" y="3027458"/>
            <a:ext cx="594360" cy="32385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b="1" dirty="0">
              <a:ea typeface="黑体" panose="02010609060101010101" pitchFamily="49" charset="-122"/>
            </a:endParaRPr>
          </a:p>
        </p:txBody>
      </p:sp>
      <p:sp>
        <p:nvSpPr>
          <p:cNvPr id="12" name="TextBox 27"/>
          <p:cNvSpPr txBox="1"/>
          <p:nvPr/>
        </p:nvSpPr>
        <p:spPr>
          <a:xfrm>
            <a:off x="3757894" y="2816823"/>
            <a:ext cx="2269532" cy="790600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</a:bodyPr>
          <a:lstStyle/>
          <a:p>
            <a:pPr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偷偷赶回牲口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与县官斗智斗勇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6163628" y="3027458"/>
            <a:ext cx="594360" cy="32385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 b="1" dirty="0">
              <a:ea typeface="黑体" panose="02010609060101010101" pitchFamily="49" charset="-122"/>
            </a:endParaRPr>
          </a:p>
        </p:txBody>
      </p:sp>
      <p:sp>
        <p:nvSpPr>
          <p:cNvPr id="14" name="TextBox 27"/>
          <p:cNvSpPr txBox="1"/>
          <p:nvPr/>
        </p:nvSpPr>
        <p:spPr>
          <a:xfrm>
            <a:off x="7047865" y="3027484"/>
            <a:ext cx="1450340" cy="41973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聪明机智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50" name=" 2050"/>
          <p:cNvSpPr/>
          <p:nvPr/>
        </p:nvSpPr>
        <p:spPr bwMode="auto">
          <a:xfrm rot="10800000">
            <a:off x="1256824" y="1893030"/>
            <a:ext cx="275273" cy="1512094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05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5" grpId="0"/>
      <p:bldP spid="20" grpId="0" bldLvl="0" animBg="1"/>
      <p:bldP spid="21" grpId="0"/>
      <p:bldP spid="22" grpId="0" bldLvl="0" animBg="1"/>
      <p:bldP spid="23" grpId="0"/>
      <p:bldP spid="7" grpId="0"/>
      <p:bldP spid="11" grpId="0" bldLvl="0" animBg="1"/>
      <p:bldP spid="12" grpId="0"/>
      <p:bldP spid="13" grpId="0" bldLvl="0" animBg="1"/>
      <p:bldP spid="14" grpId="0"/>
      <p:bldP spid="205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15816" y="1300136"/>
            <a:ext cx="7178516" cy="2543810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45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《枣核》讲述</a:t>
            </a:r>
            <a:r>
              <a:rPr lang="zh-CN" altLang="en-US" sz="30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惩罚</a:t>
            </a: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恶人，帮助乡亲，获得大家的尊敬的过程，故事体现了孩子的</a:t>
            </a:r>
            <a:r>
              <a:rPr lang="zh-CN" altLang="en-US" sz="3000" b="1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</a:t>
            </a: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，也有神奇美妙的幻想，饱含诗意与热情。</a:t>
            </a:r>
            <a:endParaRPr lang="zh-CN" altLang="en-US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755576" y="483518"/>
            <a:ext cx="2720340" cy="55816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3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94" y="483518"/>
            <a:ext cx="536257" cy="54197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211960" y="1491630"/>
            <a:ext cx="8686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7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枣核</a:t>
            </a:r>
            <a:endParaRPr lang="zh-CN" altLang="en-US" sz="27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50594" y="2641084"/>
            <a:ext cx="15544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2700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机智勇敢</a:t>
            </a:r>
            <a:endParaRPr lang="zh-CN" altLang="en-US" sz="2700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317337" y="1587871"/>
            <a:ext cx="8007191" cy="1969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endParaRPr sz="24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枣</a:t>
            </a:r>
            <a:r>
              <a:rPr sz="2400" b="1" u="sng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核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hú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hé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      </a:t>
            </a:r>
            <a:r>
              <a:rPr sz="2400" b="1" u="sng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勤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快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qín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qíng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) </a:t>
            </a:r>
            <a:endParaRPr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endParaRPr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sz="2400" b="1" u="sng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折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腾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zhē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zhé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    </a:t>
            </a:r>
            <a:r>
              <a:rPr sz="2400" b="1" u="sng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困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住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kùn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sz="2400" b="1" dirty="0" err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kùi</a:t>
            </a:r>
            <a:r>
              <a:rPr sz="24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 </a:t>
            </a:r>
            <a:endParaRPr sz="2400" b="1" dirty="0" smtClean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95536" y="1313946"/>
            <a:ext cx="6938963" cy="5124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</a:t>
            </a:r>
            <a:r>
              <a:rPr sz="3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</a:t>
            </a:r>
            <a:r>
              <a:rPr lang="zh-CN" sz="3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加下划线的</a:t>
            </a:r>
            <a:r>
              <a:rPr sz="3000" dirty="0" err="1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字选择正确的读音</a:t>
            </a:r>
            <a:r>
              <a:rPr sz="3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30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568166" y="483518"/>
            <a:ext cx="2295049" cy="51244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0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0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83518"/>
            <a:ext cx="401003" cy="498634"/>
          </a:xfrm>
          <a:prstGeom prst="rect">
            <a:avLst/>
          </a:prstGeom>
        </p:spPr>
      </p:pic>
      <p:sp>
        <p:nvSpPr>
          <p:cNvPr id="2050" name=" 2050"/>
          <p:cNvSpPr/>
          <p:nvPr/>
        </p:nvSpPr>
        <p:spPr bwMode="auto">
          <a:xfrm>
            <a:off x="2837051" y="2517907"/>
            <a:ext cx="324326" cy="324326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1435" tIns="25717" rIns="51435" bIns="25717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050">
              <a:solidFill>
                <a:srgbClr val="FF0000"/>
              </a:solidFill>
            </a:endParaRPr>
          </a:p>
        </p:txBody>
      </p:sp>
      <p:sp>
        <p:nvSpPr>
          <p:cNvPr id="2" name=" 2050"/>
          <p:cNvSpPr/>
          <p:nvPr/>
        </p:nvSpPr>
        <p:spPr bwMode="auto">
          <a:xfrm>
            <a:off x="5158770" y="2517907"/>
            <a:ext cx="324326" cy="324326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1435" tIns="25717" rIns="51435" bIns="25717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050">
              <a:solidFill>
                <a:srgbClr val="FF0000"/>
              </a:solidFill>
            </a:endParaRPr>
          </a:p>
        </p:txBody>
      </p:sp>
      <p:sp>
        <p:nvSpPr>
          <p:cNvPr id="6" name=" 2050"/>
          <p:cNvSpPr/>
          <p:nvPr/>
        </p:nvSpPr>
        <p:spPr bwMode="auto">
          <a:xfrm>
            <a:off x="2244120" y="3462311"/>
            <a:ext cx="324326" cy="324326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1435" tIns="25717" rIns="51435" bIns="25717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050">
              <a:solidFill>
                <a:srgbClr val="FF0000"/>
              </a:solidFill>
            </a:endParaRPr>
          </a:p>
        </p:txBody>
      </p:sp>
      <p:sp>
        <p:nvSpPr>
          <p:cNvPr id="7" name=" 2050"/>
          <p:cNvSpPr/>
          <p:nvPr/>
        </p:nvSpPr>
        <p:spPr bwMode="auto">
          <a:xfrm>
            <a:off x="5330220" y="3462311"/>
            <a:ext cx="324326" cy="324326"/>
          </a:xfrm>
          <a:custGeom>
            <a:avLst/>
            <a:gdLst>
              <a:gd name="T0" fmla="*/ 1905000 w 1360"/>
              <a:gd name="T1" fmla="*/ 65651 h 1358"/>
              <a:gd name="T2" fmla="*/ 1703294 w 1360"/>
              <a:gd name="T3" fmla="*/ 205463 h 1358"/>
              <a:gd name="T4" fmla="*/ 1507191 w 1360"/>
              <a:gd name="T5" fmla="*/ 363512 h 1358"/>
              <a:gd name="T6" fmla="*/ 1318092 w 1360"/>
              <a:gd name="T7" fmla="*/ 538581 h 1358"/>
              <a:gd name="T8" fmla="*/ 1138798 w 1360"/>
              <a:gd name="T9" fmla="*/ 731887 h 1358"/>
              <a:gd name="T10" fmla="*/ 970710 w 1360"/>
              <a:gd name="T11" fmla="*/ 930055 h 1358"/>
              <a:gd name="T12" fmla="*/ 832037 w 1360"/>
              <a:gd name="T13" fmla="*/ 1130655 h 1358"/>
              <a:gd name="T14" fmla="*/ 715776 w 1360"/>
              <a:gd name="T15" fmla="*/ 1326392 h 1358"/>
              <a:gd name="T16" fmla="*/ 624728 w 1360"/>
              <a:gd name="T17" fmla="*/ 1520914 h 1358"/>
              <a:gd name="T18" fmla="*/ 525276 w 1360"/>
              <a:gd name="T19" fmla="*/ 1580486 h 1358"/>
              <a:gd name="T20" fmla="*/ 455239 w 1360"/>
              <a:gd name="T21" fmla="*/ 1627901 h 1358"/>
              <a:gd name="T22" fmla="*/ 417419 w 1360"/>
              <a:gd name="T23" fmla="*/ 1625469 h 1358"/>
              <a:gd name="T24" fmla="*/ 390805 w 1360"/>
              <a:gd name="T25" fmla="*/ 1551308 h 1358"/>
              <a:gd name="T26" fmla="*/ 336176 w 1360"/>
              <a:gd name="T27" fmla="*/ 1432163 h 1358"/>
              <a:gd name="T28" fmla="*/ 285750 w 1360"/>
              <a:gd name="T29" fmla="*/ 1322745 h 1358"/>
              <a:gd name="T30" fmla="*/ 239526 w 1360"/>
              <a:gd name="T31" fmla="*/ 1231563 h 1358"/>
              <a:gd name="T32" fmla="*/ 196103 w 1360"/>
              <a:gd name="T33" fmla="*/ 1158618 h 1358"/>
              <a:gd name="T34" fmla="*/ 155482 w 1360"/>
              <a:gd name="T35" fmla="*/ 1102693 h 1358"/>
              <a:gd name="T36" fmla="*/ 120463 w 1360"/>
              <a:gd name="T37" fmla="*/ 1061357 h 1358"/>
              <a:gd name="T38" fmla="*/ 81243 w 1360"/>
              <a:gd name="T39" fmla="*/ 1030963 h 1358"/>
              <a:gd name="T40" fmla="*/ 40621 w 1360"/>
              <a:gd name="T41" fmla="*/ 1011511 h 1358"/>
              <a:gd name="T42" fmla="*/ 0 w 1360"/>
              <a:gd name="T43" fmla="*/ 1003001 h 1358"/>
              <a:gd name="T44" fmla="*/ 53228 w 1360"/>
              <a:gd name="T45" fmla="*/ 960449 h 1358"/>
              <a:gd name="T46" fmla="*/ 107857 w 1360"/>
              <a:gd name="T47" fmla="*/ 930055 h 1358"/>
              <a:gd name="T48" fmla="*/ 152680 w 1360"/>
              <a:gd name="T49" fmla="*/ 914250 h 1358"/>
              <a:gd name="T50" fmla="*/ 198904 w 1360"/>
              <a:gd name="T51" fmla="*/ 906956 h 1358"/>
              <a:gd name="T52" fmla="*/ 257735 w 1360"/>
              <a:gd name="T53" fmla="*/ 925192 h 1358"/>
              <a:gd name="T54" fmla="*/ 323570 w 1360"/>
              <a:gd name="T55" fmla="*/ 979901 h 1358"/>
              <a:gd name="T56" fmla="*/ 388004 w 1360"/>
              <a:gd name="T57" fmla="*/ 1067436 h 1358"/>
              <a:gd name="T58" fmla="*/ 458040 w 1360"/>
              <a:gd name="T59" fmla="*/ 1191443 h 1358"/>
              <a:gd name="T60" fmla="*/ 572901 w 1360"/>
              <a:gd name="T61" fmla="*/ 1193875 h 1358"/>
              <a:gd name="T62" fmla="*/ 710173 w 1360"/>
              <a:gd name="T63" fmla="*/ 1000569 h 1358"/>
              <a:gd name="T64" fmla="*/ 861452 w 1360"/>
              <a:gd name="T65" fmla="*/ 813342 h 1358"/>
              <a:gd name="T66" fmla="*/ 1025338 w 1360"/>
              <a:gd name="T67" fmla="*/ 637057 h 1358"/>
              <a:gd name="T68" fmla="*/ 1203232 w 1360"/>
              <a:gd name="T69" fmla="*/ 468067 h 1358"/>
              <a:gd name="T70" fmla="*/ 1385327 w 1360"/>
              <a:gd name="T71" fmla="*/ 314881 h 1358"/>
              <a:gd name="T72" fmla="*/ 1574426 w 1360"/>
              <a:gd name="T73" fmla="*/ 175069 h 1358"/>
              <a:gd name="T74" fmla="*/ 1764926 w 1360"/>
              <a:gd name="T75" fmla="*/ 53493 h 1358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1360" h="1358">
                <a:moveTo>
                  <a:pt x="1331" y="0"/>
                </a:moveTo>
                <a:lnTo>
                  <a:pt x="1360" y="54"/>
                </a:lnTo>
                <a:lnTo>
                  <a:pt x="1287" y="109"/>
                </a:lnTo>
                <a:lnTo>
                  <a:pt x="1216" y="169"/>
                </a:lnTo>
                <a:lnTo>
                  <a:pt x="1145" y="232"/>
                </a:lnTo>
                <a:lnTo>
                  <a:pt x="1076" y="299"/>
                </a:lnTo>
                <a:lnTo>
                  <a:pt x="1007" y="368"/>
                </a:lnTo>
                <a:lnTo>
                  <a:pt x="941" y="443"/>
                </a:lnTo>
                <a:lnTo>
                  <a:pt x="876" y="520"/>
                </a:lnTo>
                <a:lnTo>
                  <a:pt x="813" y="602"/>
                </a:lnTo>
                <a:lnTo>
                  <a:pt x="751" y="685"/>
                </a:lnTo>
                <a:lnTo>
                  <a:pt x="693" y="765"/>
                </a:lnTo>
                <a:lnTo>
                  <a:pt x="642" y="848"/>
                </a:lnTo>
                <a:lnTo>
                  <a:pt x="594" y="930"/>
                </a:lnTo>
                <a:lnTo>
                  <a:pt x="551" y="1011"/>
                </a:lnTo>
                <a:lnTo>
                  <a:pt x="511" y="1091"/>
                </a:lnTo>
                <a:lnTo>
                  <a:pt x="476" y="1172"/>
                </a:lnTo>
                <a:lnTo>
                  <a:pt x="446" y="1251"/>
                </a:lnTo>
                <a:lnTo>
                  <a:pt x="401" y="1281"/>
                </a:lnTo>
                <a:lnTo>
                  <a:pt x="375" y="1300"/>
                </a:lnTo>
                <a:lnTo>
                  <a:pt x="348" y="1320"/>
                </a:lnTo>
                <a:lnTo>
                  <a:pt x="325" y="1339"/>
                </a:lnTo>
                <a:lnTo>
                  <a:pt x="304" y="1358"/>
                </a:lnTo>
                <a:lnTo>
                  <a:pt x="298" y="1337"/>
                </a:lnTo>
                <a:lnTo>
                  <a:pt x="290" y="1310"/>
                </a:lnTo>
                <a:lnTo>
                  <a:pt x="279" y="1276"/>
                </a:lnTo>
                <a:lnTo>
                  <a:pt x="263" y="1237"/>
                </a:lnTo>
                <a:lnTo>
                  <a:pt x="240" y="1178"/>
                </a:lnTo>
                <a:lnTo>
                  <a:pt x="221" y="1132"/>
                </a:lnTo>
                <a:lnTo>
                  <a:pt x="204" y="1088"/>
                </a:lnTo>
                <a:lnTo>
                  <a:pt x="186" y="1049"/>
                </a:lnTo>
                <a:lnTo>
                  <a:pt x="171" y="1013"/>
                </a:lnTo>
                <a:lnTo>
                  <a:pt x="156" y="982"/>
                </a:lnTo>
                <a:lnTo>
                  <a:pt x="140" y="953"/>
                </a:lnTo>
                <a:lnTo>
                  <a:pt x="125" y="928"/>
                </a:lnTo>
                <a:lnTo>
                  <a:pt x="111" y="907"/>
                </a:lnTo>
                <a:lnTo>
                  <a:pt x="100" y="890"/>
                </a:lnTo>
                <a:lnTo>
                  <a:pt x="86" y="873"/>
                </a:lnTo>
                <a:lnTo>
                  <a:pt x="71" y="859"/>
                </a:lnTo>
                <a:lnTo>
                  <a:pt x="58" y="848"/>
                </a:lnTo>
                <a:lnTo>
                  <a:pt x="44" y="838"/>
                </a:lnTo>
                <a:lnTo>
                  <a:pt x="29" y="832"/>
                </a:lnTo>
                <a:lnTo>
                  <a:pt x="15" y="827"/>
                </a:lnTo>
                <a:lnTo>
                  <a:pt x="0" y="825"/>
                </a:lnTo>
                <a:lnTo>
                  <a:pt x="19" y="806"/>
                </a:lnTo>
                <a:lnTo>
                  <a:pt x="38" y="790"/>
                </a:lnTo>
                <a:lnTo>
                  <a:pt x="58" y="777"/>
                </a:lnTo>
                <a:lnTo>
                  <a:pt x="77" y="765"/>
                </a:lnTo>
                <a:lnTo>
                  <a:pt x="94" y="758"/>
                </a:lnTo>
                <a:lnTo>
                  <a:pt x="109" y="752"/>
                </a:lnTo>
                <a:lnTo>
                  <a:pt x="127" y="748"/>
                </a:lnTo>
                <a:lnTo>
                  <a:pt x="142" y="746"/>
                </a:lnTo>
                <a:lnTo>
                  <a:pt x="163" y="750"/>
                </a:lnTo>
                <a:lnTo>
                  <a:pt x="184" y="761"/>
                </a:lnTo>
                <a:lnTo>
                  <a:pt x="207" y="779"/>
                </a:lnTo>
                <a:lnTo>
                  <a:pt x="231" y="806"/>
                </a:lnTo>
                <a:lnTo>
                  <a:pt x="254" y="838"/>
                </a:lnTo>
                <a:lnTo>
                  <a:pt x="277" y="878"/>
                </a:lnTo>
                <a:lnTo>
                  <a:pt x="302" y="924"/>
                </a:lnTo>
                <a:lnTo>
                  <a:pt x="327" y="980"/>
                </a:lnTo>
                <a:lnTo>
                  <a:pt x="363" y="1063"/>
                </a:lnTo>
                <a:lnTo>
                  <a:pt x="409" y="982"/>
                </a:lnTo>
                <a:lnTo>
                  <a:pt x="457" y="901"/>
                </a:lnTo>
                <a:lnTo>
                  <a:pt x="507" y="823"/>
                </a:lnTo>
                <a:lnTo>
                  <a:pt x="561" y="744"/>
                </a:lnTo>
                <a:lnTo>
                  <a:pt x="615" y="669"/>
                </a:lnTo>
                <a:lnTo>
                  <a:pt x="672" y="596"/>
                </a:lnTo>
                <a:lnTo>
                  <a:pt x="732" y="524"/>
                </a:lnTo>
                <a:lnTo>
                  <a:pt x="795" y="453"/>
                </a:lnTo>
                <a:lnTo>
                  <a:pt x="859" y="385"/>
                </a:lnTo>
                <a:lnTo>
                  <a:pt x="924" y="320"/>
                </a:lnTo>
                <a:lnTo>
                  <a:pt x="989" y="259"/>
                </a:lnTo>
                <a:lnTo>
                  <a:pt x="1055" y="199"/>
                </a:lnTo>
                <a:lnTo>
                  <a:pt x="1124" y="144"/>
                </a:lnTo>
                <a:lnTo>
                  <a:pt x="1191" y="92"/>
                </a:lnTo>
                <a:lnTo>
                  <a:pt x="1260" y="44"/>
                </a:lnTo>
                <a:lnTo>
                  <a:pt x="133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51435" tIns="25717" rIns="51435" bIns="25717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05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nimBg="1"/>
      <p:bldP spid="2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198880" y="1157023"/>
            <a:ext cx="7168991" cy="2959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核（     ）  梨（     ）  折（     ）    </a:t>
            </a:r>
            <a:endParaRPr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该（     ）  犁（     ）  析（     ）    </a:t>
            </a:r>
            <a:endParaRPr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牲（     ）  </a:t>
            </a:r>
            <a:r>
              <a:rPr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因（     ）</a:t>
            </a:r>
            <a:endParaRPr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姓（     ）  困（     ）</a:t>
            </a:r>
            <a:endParaRPr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</a:t>
            </a:r>
            <a:endParaRPr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2498" y="628449"/>
            <a:ext cx="3573414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3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</a:t>
            </a:r>
            <a:r>
              <a:rPr lang="zh-CN" altLang="en-US" sz="33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sz="3300" dirty="0" err="1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形近字组词</a:t>
            </a:r>
            <a:r>
              <a:rPr sz="3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。</a:t>
            </a:r>
            <a:endParaRPr lang="zh-CN" altLang="en-US" sz="33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834356" y="2757170"/>
            <a:ext cx="3832225" cy="1176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00025" algn="l" fontAlgn="base">
              <a:buNone/>
            </a:pPr>
            <a:r>
              <a:rPr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牲口        困难</a:t>
            </a:r>
            <a:endParaRPr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indent="200025" algn="l" fontAlgn="base">
              <a:buNone/>
            </a:pPr>
            <a:r>
              <a:rPr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姓名        因为</a:t>
            </a:r>
            <a:endParaRPr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0"/>
            <a:endParaRPr lang="zh-CN" altLang="en-US" sz="1050" b="1" dirty="0"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34356" y="1528445"/>
            <a:ext cx="59939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</a:t>
            </a:r>
            <a:r>
              <a:rPr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枣核        梨花        折腾 </a:t>
            </a:r>
            <a:endParaRPr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  <a:p>
            <a:pPr algn="l"/>
            <a:r>
              <a:rPr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应该        犁地        分析 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09575" y="1392211"/>
            <a:ext cx="8463915" cy="25438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衙役              古代装钱物的口袋。</a:t>
            </a:r>
            <a:endParaRPr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善罢甘休          衙门里的差役。    </a:t>
            </a:r>
            <a:endParaRPr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钱褡</a:t>
            </a:r>
            <a:r>
              <a:rPr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     好好地了结纠纷,不再使事态持续 </a:t>
            </a:r>
            <a:endParaRPr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27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         下去。</a:t>
            </a:r>
            <a:endParaRPr sz="27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0286" y="543777"/>
            <a:ext cx="5415915" cy="1106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00025" algn="l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三、</a:t>
            </a:r>
            <a:r>
              <a:rPr sz="33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把词语和解释连起来</a:t>
            </a:r>
            <a:r>
              <a:rPr lang="zh-CN" sz="33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  <a:endParaRPr sz="33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  <a:p>
            <a:pPr indent="200025" algn="l" fontAlgn="base">
              <a:spcBef>
                <a:spcPct val="0"/>
              </a:spcBef>
              <a:spcAft>
                <a:spcPct val="0"/>
              </a:spcAft>
            </a:pPr>
            <a:endParaRPr lang="zh-CN" altLang="en-US" sz="33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332071" y="1779662"/>
            <a:ext cx="2376011" cy="684429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051720" y="2463853"/>
            <a:ext cx="1728311" cy="59388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1332071" y="1869731"/>
            <a:ext cx="2376011" cy="118824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07194" y="513926"/>
            <a:ext cx="7728585" cy="6737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四、</a:t>
            </a:r>
            <a:r>
              <a:rPr lang="zh-CN" altLang="en-US" sz="27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重点段落品</a:t>
            </a:r>
            <a:r>
              <a:rPr lang="zh-CN" altLang="en-US" sz="2700" b="1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析。</a:t>
            </a:r>
            <a:endParaRPr lang="zh-CN" altLang="en-US" sz="27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407194" y="1502066"/>
            <a:ext cx="8135303" cy="2999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100" b="1" dirty="0">
                <a:solidFill>
                  <a:srgbClr val="000000"/>
                </a:solidFill>
                <a:ea typeface="宋体" panose="02010600030101010101" pitchFamily="2" charset="-122"/>
              </a:rPr>
              <a:t>  </a:t>
            </a:r>
            <a:r>
              <a:rPr lang="zh-CN" sz="21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枣核这次不往别处蹦，一蹦蹦到了县官的胡子上，抓着胡子荡秋千。县官直喊：“快打！快打 ！”衙役一棍子打下去，没打着枣核，却打着县官的下巴骨啦，把县官的牙都打了下来。满堂的人都慌了起来，跑上前去照顾县官，枣核大摇大摆地走了。</a:t>
            </a:r>
            <a:endParaRPr lang="zh-CN" sz="21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304800"/>
            <a:endParaRPr lang="zh-CN" sz="2100" b="1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304800"/>
            <a:r>
              <a:rPr lang="zh-CN" sz="2100" b="1" dirty="0">
                <a:solidFill>
                  <a:srgbClr val="000000"/>
                </a:solidFill>
                <a:ea typeface="宋体" panose="02010600030101010101" pitchFamily="2" charset="-122"/>
              </a:rPr>
              <a:t>1.从这段中找出枣核动作的词语，并抄写下来。</a:t>
            </a:r>
            <a:endParaRPr lang="en-US" sz="2100" b="1" u="sng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/>
            <a:r>
              <a:rPr 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sz="2100" b="1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                            </a:t>
            </a:r>
            <a:r>
              <a:rPr lang="en-US" sz="2100" b="1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                       </a:t>
            </a:r>
            <a:endParaRPr lang="zh-CN" sz="2100" b="1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304800"/>
            <a:r>
              <a:rPr lang="zh-CN" sz="2100" b="1" dirty="0">
                <a:solidFill>
                  <a:srgbClr val="000000"/>
                </a:solidFill>
                <a:ea typeface="宋体" panose="02010600030101010101" pitchFamily="2" charset="-122"/>
              </a:rPr>
              <a:t>2.你喜欢枣核吗？为什么？</a:t>
            </a:r>
            <a:endParaRPr lang="en-US" sz="21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304800"/>
            <a:r>
              <a:rPr lang="en-US" sz="2100" b="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sz="2100" b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</a:t>
            </a:r>
            <a:r>
              <a:rPr lang="en-US" sz="900" b="0" u="sng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</a:t>
            </a:r>
            <a:endParaRPr lang="zh-CN" altLang="en-US" sz="1050" dirty="0"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8693" y="3379444"/>
            <a:ext cx="4773454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lang="zh-CN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蹦</a:t>
            </a:r>
            <a:r>
              <a:rPr lang="en-US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抓</a:t>
            </a:r>
            <a:r>
              <a:rPr lang="en-US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</a:t>
            </a:r>
            <a:endParaRPr lang="zh-CN" altLang="en-US" sz="21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568" y="4038547"/>
            <a:ext cx="5851208" cy="41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indent="0"/>
            <a:r>
              <a:rPr sz="2100" b="1" dirty="0" err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喜欢，因为枣核非常聪明、勇敢，又有智慧</a:t>
            </a:r>
            <a:r>
              <a:rPr sz="21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1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/>
          <p:nvPr/>
        </p:nvSpPr>
        <p:spPr>
          <a:xfrm>
            <a:off x="4697254" y="3178942"/>
            <a:ext cx="2637473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  甘休</a:t>
            </a:r>
            <a:endParaRPr lang="zh-CN" altLang="en-US" sz="30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339" name="文本框 49"/>
          <p:cNvSpPr txBox="1"/>
          <p:nvPr/>
        </p:nvSpPr>
        <p:spPr>
          <a:xfrm rot="-1160763">
            <a:off x="583075" y="3244137"/>
            <a:ext cx="379858" cy="19113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b="1" dirty="0">
                <a:solidFill>
                  <a:srgbClr val="DAEEB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状元成才路</a:t>
            </a:r>
            <a:endParaRPr lang="zh-CN" altLang="zh-CN" sz="400" b="1" dirty="0">
              <a:solidFill>
                <a:srgbClr val="DAEEB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55837" y="1132020"/>
            <a:ext cx="100457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hé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623786" y="1132020"/>
            <a:ext cx="1198245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qī</a:t>
            </a:r>
            <a:endParaRPr lang="en-US" sz="3000" b="1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01095" y="1131835"/>
            <a:ext cx="85736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lí</a:t>
            </a:r>
            <a:endParaRPr lang="en-US" sz="3000" b="1" dirty="0" err="1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4" y="1275606"/>
            <a:ext cx="1121491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285" y="134765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5663" y="134765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 dirty="0">
              <a:ea typeface="黑体" panose="02010609060101010101" pitchFamily="49" charset="-122"/>
            </a:endParaRPr>
          </a:p>
        </p:txBody>
      </p:sp>
      <p:sp>
        <p:nvSpPr>
          <p:cNvPr id="33" name="文本框 14">
            <a:hlinkClick r:id="rId1" action="ppaction://hlinkfile"/>
          </p:cNvPr>
          <p:cNvSpPr txBox="1"/>
          <p:nvPr/>
        </p:nvSpPr>
        <p:spPr>
          <a:xfrm>
            <a:off x="663192" y="422774"/>
            <a:ext cx="4033837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4301"/>
            <a:ext cx="351070" cy="380165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511"/>
            <a:ext cx="335134" cy="472337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530"/>
            <a:ext cx="366860" cy="45633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255837" y="1582870"/>
            <a:ext cx="84836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核</a:t>
            </a:r>
            <a:endParaRPr lang="zh-CN" altLang="en-US" sz="33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37121" y="1610651"/>
            <a:ext cx="84836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妻</a:t>
            </a:r>
            <a:endParaRPr lang="zh-CN" altLang="en-US" sz="33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42949" y="1132020"/>
            <a:ext cx="79375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3000" b="1" dirty="0" err="1">
                <a:latin typeface="黑体" panose="02010609060101010101" pitchFamily="49" charset="-122"/>
                <a:ea typeface="黑体" panose="02010609060101010101" pitchFamily="49" charset="-122"/>
              </a:rPr>
              <a:t>diē</a:t>
            </a:r>
            <a:endParaRPr lang="en-US" sz="3000" b="1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15644" y="1636686"/>
            <a:ext cx="84836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爹</a:t>
            </a:r>
            <a:endParaRPr lang="zh-CN" altLang="en-US" sz="3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10459" y="1610492"/>
            <a:ext cx="84836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犁</a:t>
            </a:r>
            <a:endParaRPr lang="zh-CN" altLang="en-US" sz="3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30562" y="1132020"/>
            <a:ext cx="113792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zhē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58501" y="1637004"/>
            <a:ext cx="84836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折</a:t>
            </a:r>
            <a:endParaRPr lang="zh-CN" altLang="en-US" sz="3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36709" y="2602680"/>
            <a:ext cx="74803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kùn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36709" y="3132905"/>
            <a:ext cx="84836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困</a:t>
            </a:r>
            <a:endParaRPr lang="zh-CN" altLang="en-US" sz="33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874996" y="2602680"/>
            <a:ext cx="1157288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shēn</a:t>
            </a:r>
            <a:r>
              <a:rPr lang="en-US" altLang="zh-CN" sz="3000" b="1" dirty="0" err="1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altLang="zh-CN" sz="3000" b="1" dirty="0" err="1" smtClean="0">
              <a:ln>
                <a:noFill/>
              </a:ln>
              <a:effectLst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975802" y="3123856"/>
            <a:ext cx="80010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牲</a:t>
            </a:r>
            <a:endParaRPr lang="zh-CN" altLang="en-US" sz="33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823018" y="2626016"/>
            <a:ext cx="7289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fǔ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822700" y="3133381"/>
            <a:ext cx="80010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府</a:t>
            </a:r>
            <a:endParaRPr lang="zh-CN" altLang="en-US" sz="33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021739" y="2656655"/>
            <a:ext cx="728980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bà 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063014" y="3178783"/>
            <a:ext cx="80010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罢</a:t>
            </a:r>
            <a:endParaRPr lang="zh-CN" altLang="en-US" sz="3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58014" y="1636845"/>
            <a:ext cx="84836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夫</a:t>
            </a:r>
            <a:endParaRPr lang="zh-CN" altLang="en-US" sz="33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02677" y="1636686"/>
            <a:ext cx="84836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娘</a:t>
            </a:r>
            <a:endParaRPr lang="zh-CN" altLang="en-US" sz="33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50719" y="1610651"/>
            <a:ext cx="801053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扶</a:t>
            </a:r>
            <a:endParaRPr lang="zh-CN" altLang="en-US" sz="33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24750" y="1637004"/>
            <a:ext cx="84836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腾</a:t>
            </a:r>
            <a:endParaRPr lang="zh-CN" altLang="en-US" sz="33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3918" y="3132746"/>
            <a:ext cx="1501616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得很</a:t>
            </a:r>
            <a:endParaRPr lang="zh-CN" altLang="en-US" sz="33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470309" y="3133381"/>
            <a:ext cx="84836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endParaRPr lang="zh-CN" altLang="en-US" sz="33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17717" y="3132905"/>
            <a:ext cx="84836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官</a:t>
            </a:r>
            <a:endParaRPr lang="zh-CN" altLang="en-US" sz="33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752896" y="604340"/>
            <a:ext cx="571504" cy="64294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黑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764983" y="1583029"/>
            <a:ext cx="84836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枣</a:t>
            </a:r>
            <a:endParaRPr lang="zh-CN" altLang="en-US" sz="33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64947" y="3156241"/>
            <a:ext cx="80010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涨</a:t>
            </a:r>
            <a:endParaRPr lang="zh-CN" altLang="en-US" sz="33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971824" y="3186562"/>
            <a:ext cx="213360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得通红</a:t>
            </a:r>
            <a:endParaRPr lang="zh-CN" altLang="en-US" sz="33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406039" y="2656496"/>
            <a:ext cx="1118711" cy="5302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zhàn</a:t>
            </a:r>
            <a:r>
              <a:rPr lang="en-US" altLang="zh-CN" sz="3000" b="1" dirty="0" err="1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r>
              <a:rPr lang="en-US" altLang="zh-CN" sz="30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en-US" altLang="zh-CN" sz="3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6" grpId="0"/>
      <p:bldP spid="6" grpId="1"/>
      <p:bldP spid="14" grpId="0"/>
      <p:bldP spid="14" grpId="1"/>
      <p:bldP spid="46" grpId="0"/>
      <p:bldP spid="46" grpId="1"/>
      <p:bldP spid="53" grpId="0"/>
      <p:bldP spid="53" grpId="1"/>
      <p:bldP spid="55" grpId="0"/>
      <p:bldP spid="55" grpId="1"/>
      <p:bldP spid="59" grpId="0"/>
      <p:bldP spid="59" grpId="1"/>
      <p:bldP spid="28" grpId="0"/>
      <p:bldP spid="2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1960" y="1705243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折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886049" y="3012020"/>
            <a:ext cx="959237" cy="561692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折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磨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47949" y="2512798"/>
            <a:ext cx="68191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sz="28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zh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é</a:t>
            </a:r>
            <a:endParaRPr 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0428" y="1705309"/>
            <a:ext cx="5883662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折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腾了大半夜，衙役们困得很。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52862" y="526707"/>
            <a:ext cx="410581" cy="377666"/>
            <a:chOff x="631825" y="5181600"/>
            <a:chExt cx="1554163" cy="1552575"/>
          </a:xfrm>
        </p:grpSpPr>
        <p:sp>
          <p:nvSpPr>
            <p:cNvPr id="14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8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9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1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5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6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7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8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29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0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1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3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4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5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6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7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8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39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0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1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2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3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5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6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7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8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49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50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2409"/>
            <a:ext cx="1564685" cy="558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7" rIns="51435" bIns="25717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86020" y="1205839"/>
            <a:ext cx="881539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zh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ē</a:t>
            </a:r>
            <a:endParaRPr 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156585" y="3012255"/>
            <a:ext cx="1824990" cy="560705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树枝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折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了</a:t>
            </a:r>
            <a:endParaRPr lang="zh-CN" altLang="en-US" sz="3200" b="1" dirty="0" smtClean="0"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939963" y="2500555"/>
            <a:ext cx="68191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altLang="zh-CN" sz="28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s</a:t>
            </a:r>
            <a:r>
              <a:rPr lang="en-US" sz="28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en-US" altLang="zh-CN" sz="2800" b="1" dirty="0" err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é</a:t>
            </a:r>
            <a:endParaRPr lang="en-US" sz="2800" b="1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  <p:bldP spid="22" grpId="0" bldLvl="0" animBg="1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71960" y="1705243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 dirty="0">
                <a:ea typeface="黑体" panose="02010609060101010101" pitchFamily="49" charset="-122"/>
              </a:endParaRPr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涨</a:t>
              </a:r>
              <a:endParaRPr lang="zh-CN" altLang="en-US" sz="41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1886049" y="3012020"/>
            <a:ext cx="951230" cy="560705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涨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潮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86049" y="2512798"/>
            <a:ext cx="1035685" cy="49911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sz="28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zhǎn</a:t>
            </a:r>
            <a:r>
              <a:rPr lang="en-US" altLang="zh-CN" sz="2800" b="1" dirty="0" err="1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sz="2800" b="1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0428" y="1705309"/>
            <a:ext cx="6242685" cy="5607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县官鼻子都气歪了，脸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涨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得通红。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727383" y="1205839"/>
            <a:ext cx="1763078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 err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zhàn</a:t>
            </a:r>
            <a:r>
              <a:rPr lang="en-US" altLang="zh-CN" sz="2800" b="1" dirty="0" err="1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sz="2800" b="1" dirty="0" err="1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156585" y="3012255"/>
            <a:ext cx="1824990" cy="560705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pPr algn="l"/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物价上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涨</a:t>
            </a:r>
            <a:endParaRPr lang="zh-CN" altLang="en-US" sz="32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211960" y="2512798"/>
            <a:ext cx="1035685" cy="49911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en-US" sz="2800" b="1" dirty="0" err="1" smtClean="0">
                <a:latin typeface="黑体" panose="02010609060101010101" pitchFamily="49" charset="-122"/>
                <a:ea typeface="黑体" panose="02010609060101010101" pitchFamily="49" charset="-122"/>
              </a:rPr>
              <a:t>zhǎn</a:t>
            </a:r>
            <a:r>
              <a:rPr lang="en-US" altLang="zh-CN" sz="2800" b="1" dirty="0" err="1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sz="2800" b="1" dirty="0" err="1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  <p:bldP spid="22" grpId="0" bldLvl="0" animBg="1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99" y="483518"/>
            <a:ext cx="1936446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2" name="组合 101"/>
          <p:cNvGrpSpPr/>
          <p:nvPr/>
        </p:nvGrpSpPr>
        <p:grpSpPr>
          <a:xfrm>
            <a:off x="3420014" y="555398"/>
            <a:ext cx="456776" cy="456310"/>
            <a:chOff x="631825" y="5181600"/>
            <a:chExt cx="1554163" cy="1552575"/>
          </a:xfrm>
        </p:grpSpPr>
        <p:sp>
          <p:nvSpPr>
            <p:cNvPr id="103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4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5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6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7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8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09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0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1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2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3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6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7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8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19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1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2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3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4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5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6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7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8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29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0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1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2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3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  <p:sp>
          <p:nvSpPr>
            <p:cNvPr id="134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28" tIns="45714" rIns="91428" bIns="45714" numCol="1" anchor="t" anchorCtr="0" compatLnSpc="1"/>
            <a:lstStyle/>
            <a:p>
              <a:endParaRPr lang="en-US" dirty="0">
                <a:ea typeface="黑体" panose="02010609060101010101" pitchFamily="49" charset="-122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832961" y="1275606"/>
            <a:ext cx="7478554" cy="2654563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>
              <a:lnSpc>
                <a:spcPct val="150000"/>
              </a:lnSpc>
            </a:pPr>
            <a:r>
              <a:rPr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加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一加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   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父+多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=爹  利+牛=犁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口+木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=困  牛+生=牲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</a:t>
            </a:r>
            <a:r>
              <a:rPr sz="2800" b="1" dirty="0" err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广+付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=府  四+去=罢</a:t>
            </a:r>
            <a:endParaRPr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木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+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亥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=</a:t>
            </a:r>
            <a:r>
              <a:rPr 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核</a:t>
            </a:r>
            <a:r>
              <a:rPr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endParaRPr lang="en-US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028"/>
            <a:ext cx="9144000" cy="516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9"/>
          <p:cNvSpPr txBox="1"/>
          <p:nvPr/>
        </p:nvSpPr>
        <p:spPr>
          <a:xfrm>
            <a:off x="425351" y="87924"/>
            <a:ext cx="230425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找朋友</a:t>
            </a:r>
            <a:endParaRPr lang="zh-CN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457798" y="757315"/>
            <a:ext cx="1186989" cy="1684806"/>
            <a:chOff x="6676799" y="2025747"/>
            <a:chExt cx="1186989" cy="168480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593168" flipH="1">
              <a:off x="6692239" y="2010307"/>
              <a:ext cx="1156109" cy="1186989"/>
            </a:xfrm>
            <a:prstGeom prst="rect">
              <a:avLst/>
            </a:prstGeom>
          </p:spPr>
        </p:pic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6876256" y="3003798"/>
              <a:ext cx="755650" cy="70675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>
              <a:spAutoFit/>
            </a:bodyPr>
            <a:lstStyle/>
            <a:p>
              <a:pPr algn="l" fontAlgn="base"/>
              <a:r>
                <a:rPr lang="zh-CN" altLang="en-US" sz="4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困</a:t>
              </a:r>
              <a:endPara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99959" y="757315"/>
            <a:ext cx="1186989" cy="1684806"/>
            <a:chOff x="6676799" y="2025747"/>
            <a:chExt cx="1186989" cy="1684806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593168" flipH="1">
              <a:off x="6692239" y="2010307"/>
              <a:ext cx="1156109" cy="1186989"/>
            </a:xfrm>
            <a:prstGeom prst="rect">
              <a:avLst/>
            </a:prstGeom>
          </p:spPr>
        </p:pic>
        <p:sp>
          <p:nvSpPr>
            <p:cNvPr id="14" name="Rectangle 12"/>
            <p:cNvSpPr>
              <a:spLocks noChangeArrowheads="1"/>
            </p:cNvSpPr>
            <p:nvPr/>
          </p:nvSpPr>
          <p:spPr bwMode="auto">
            <a:xfrm>
              <a:off x="6876256" y="3003798"/>
              <a:ext cx="755650" cy="70675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府</a:t>
              </a:r>
              <a:endPara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851758" y="757315"/>
            <a:ext cx="1186989" cy="1684806"/>
            <a:chOff x="6676799" y="2025747"/>
            <a:chExt cx="1186989" cy="168480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593168" flipH="1">
              <a:off x="6692239" y="2010307"/>
              <a:ext cx="1156109" cy="1186989"/>
            </a:xfrm>
            <a:prstGeom prst="rect">
              <a:avLst/>
            </a:prstGeom>
          </p:spPr>
        </p:pic>
        <p:sp>
          <p:nvSpPr>
            <p:cNvPr id="17" name="Rectangle 12"/>
            <p:cNvSpPr>
              <a:spLocks noChangeArrowheads="1"/>
            </p:cNvSpPr>
            <p:nvPr/>
          </p:nvSpPr>
          <p:spPr bwMode="auto">
            <a:xfrm>
              <a:off x="6876256" y="3003798"/>
              <a:ext cx="755650" cy="70675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妻</a:t>
              </a:r>
              <a:endPara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010224" y="757315"/>
            <a:ext cx="1186989" cy="1684806"/>
            <a:chOff x="6676799" y="2025747"/>
            <a:chExt cx="1186989" cy="1684806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593168" flipH="1">
              <a:off x="6692239" y="2010307"/>
              <a:ext cx="1156109" cy="1186989"/>
            </a:xfrm>
            <a:prstGeom prst="rect">
              <a:avLst/>
            </a:prstGeom>
          </p:spPr>
        </p:pic>
        <p:sp>
          <p:nvSpPr>
            <p:cNvPr id="20" name="Rectangle 12"/>
            <p:cNvSpPr>
              <a:spLocks noChangeArrowheads="1"/>
            </p:cNvSpPr>
            <p:nvPr/>
          </p:nvSpPr>
          <p:spPr bwMode="auto">
            <a:xfrm>
              <a:off x="6876256" y="3003798"/>
              <a:ext cx="755650" cy="70675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爹</a:t>
              </a:r>
              <a:endPara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118208" y="757315"/>
            <a:ext cx="1186989" cy="1684806"/>
            <a:chOff x="6676799" y="2025747"/>
            <a:chExt cx="1186989" cy="168480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593168" flipH="1">
              <a:off x="6692239" y="2010307"/>
              <a:ext cx="1156109" cy="1186989"/>
            </a:xfrm>
            <a:prstGeom prst="rect">
              <a:avLst/>
            </a:prstGeom>
          </p:spPr>
        </p:pic>
        <p:sp>
          <p:nvSpPr>
            <p:cNvPr id="23" name="Rectangle 12"/>
            <p:cNvSpPr>
              <a:spLocks noChangeArrowheads="1"/>
            </p:cNvSpPr>
            <p:nvPr/>
          </p:nvSpPr>
          <p:spPr bwMode="auto">
            <a:xfrm>
              <a:off x="6876256" y="3003798"/>
              <a:ext cx="755650" cy="70675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核</a:t>
              </a:r>
              <a:endPara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25716" y="757315"/>
            <a:ext cx="1186989" cy="1684806"/>
            <a:chOff x="6676799" y="2025747"/>
            <a:chExt cx="1186989" cy="1684806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593168" flipH="1">
              <a:off x="6692239" y="2010307"/>
              <a:ext cx="1156109" cy="1186989"/>
            </a:xfrm>
            <a:prstGeom prst="rect">
              <a:avLst/>
            </a:prstGeom>
          </p:spPr>
        </p:pic>
        <p:sp>
          <p:nvSpPr>
            <p:cNvPr id="26" name="Rectangle 12"/>
            <p:cNvSpPr>
              <a:spLocks noChangeArrowheads="1"/>
            </p:cNvSpPr>
            <p:nvPr/>
          </p:nvSpPr>
          <p:spPr bwMode="auto">
            <a:xfrm>
              <a:off x="6876256" y="3003798"/>
              <a:ext cx="755650" cy="70675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折</a:t>
              </a:r>
              <a:endPara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00284" y="757315"/>
            <a:ext cx="1186989" cy="1684806"/>
            <a:chOff x="6676799" y="2025747"/>
            <a:chExt cx="1186989" cy="168480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593168" flipH="1">
              <a:off x="6692239" y="2010307"/>
              <a:ext cx="1156109" cy="1186989"/>
            </a:xfrm>
            <a:prstGeom prst="rect">
              <a:avLst/>
            </a:prstGeom>
          </p:spPr>
        </p:pic>
        <p:sp>
          <p:nvSpPr>
            <p:cNvPr id="4" name="Rectangle 12"/>
            <p:cNvSpPr>
              <a:spLocks noChangeArrowheads="1"/>
            </p:cNvSpPr>
            <p:nvPr/>
          </p:nvSpPr>
          <p:spPr bwMode="auto">
            <a:xfrm>
              <a:off x="6876256" y="3003798"/>
              <a:ext cx="755650" cy="70675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牲</a:t>
              </a:r>
              <a:endPara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89118" y="757315"/>
            <a:ext cx="1186989" cy="1684806"/>
            <a:chOff x="6676799" y="2025747"/>
            <a:chExt cx="1186989" cy="168480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593168" flipH="1">
              <a:off x="6692239" y="2010307"/>
              <a:ext cx="1156109" cy="1186989"/>
            </a:xfrm>
            <a:prstGeom prst="rect">
              <a:avLst/>
            </a:prstGeom>
          </p:spPr>
        </p:pic>
        <p:sp>
          <p:nvSpPr>
            <p:cNvPr id="27" name="Rectangle 12"/>
            <p:cNvSpPr>
              <a:spLocks noChangeArrowheads="1"/>
            </p:cNvSpPr>
            <p:nvPr/>
          </p:nvSpPr>
          <p:spPr bwMode="auto">
            <a:xfrm>
              <a:off x="6876256" y="3003798"/>
              <a:ext cx="755650" cy="70675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犁</a:t>
              </a:r>
              <a:endPara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142294" y="757315"/>
            <a:ext cx="1186989" cy="1684806"/>
            <a:chOff x="6676799" y="2025747"/>
            <a:chExt cx="1186989" cy="1684806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593168" flipH="1">
              <a:off x="6692239" y="2010307"/>
              <a:ext cx="1156109" cy="1186989"/>
            </a:xfrm>
            <a:prstGeom prst="rect">
              <a:avLst/>
            </a:prstGeom>
          </p:spPr>
        </p:pic>
        <p:sp>
          <p:nvSpPr>
            <p:cNvPr id="30" name="Rectangle 12"/>
            <p:cNvSpPr>
              <a:spLocks noChangeArrowheads="1"/>
            </p:cNvSpPr>
            <p:nvPr/>
          </p:nvSpPr>
          <p:spPr bwMode="auto">
            <a:xfrm>
              <a:off x="6876256" y="3003798"/>
              <a:ext cx="755650" cy="70675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罢</a:t>
              </a:r>
              <a:endPara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993829" y="757315"/>
            <a:ext cx="1186989" cy="1684806"/>
            <a:chOff x="6676799" y="2025747"/>
            <a:chExt cx="1186989" cy="1684806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593168" flipH="1">
              <a:off x="6692239" y="2010307"/>
              <a:ext cx="1156109" cy="1186989"/>
            </a:xfrm>
            <a:prstGeom prst="rect">
              <a:avLst/>
            </a:prstGeom>
          </p:spPr>
        </p:pic>
        <p:sp>
          <p:nvSpPr>
            <p:cNvPr id="33" name="Rectangle 12"/>
            <p:cNvSpPr>
              <a:spLocks noChangeArrowheads="1"/>
            </p:cNvSpPr>
            <p:nvPr/>
          </p:nvSpPr>
          <p:spPr bwMode="auto">
            <a:xfrm>
              <a:off x="6876256" y="3003798"/>
              <a:ext cx="755650" cy="70675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accent1">
                  <a:lumMod val="75000"/>
                </a:schemeClr>
              </a:solidFill>
              <a:miter lim="800000"/>
            </a:ln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涨</a:t>
              </a:r>
              <a:endPara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8452961" y="4227169"/>
            <a:ext cx="549593" cy="4838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hé</a:t>
            </a:r>
            <a:endParaRPr lang="en-US" altLang="zh-CN" sz="27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024086" y="4227169"/>
            <a:ext cx="648653" cy="483870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sz="2700" dirty="0" err="1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qī</a:t>
            </a:r>
            <a:endParaRPr lang="en-US" sz="2700" dirty="0" err="1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807041" y="4227169"/>
            <a:ext cx="575310" cy="4838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sz="2700" dirty="0" err="1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lí</a:t>
            </a:r>
            <a:endParaRPr lang="en-US" sz="2700" dirty="0" err="1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78254" y="4227169"/>
            <a:ext cx="816769" cy="4838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sz="2700" dirty="0" err="1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diē</a:t>
            </a:r>
            <a:endParaRPr lang="en-US" sz="2700" dirty="0" err="1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7518559" y="4227169"/>
            <a:ext cx="804863" cy="483870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  <a:sym typeface="+mn-ea"/>
              </a:rPr>
              <a:t>zhē</a:t>
            </a:r>
            <a:endParaRPr lang="en-US" altLang="zh-CN" sz="27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  <a:sym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52400" y="4227169"/>
            <a:ext cx="770096" cy="483870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kùn</a:t>
            </a:r>
            <a:endParaRPr lang="en-US" altLang="zh-CN" sz="27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052513" y="4227169"/>
            <a:ext cx="1191101" cy="4838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shēn</a:t>
            </a:r>
            <a:r>
              <a:rPr lang="en-US" altLang="zh-CN" sz="2700" dirty="0" err="1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altLang="zh-CN" sz="27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362200" y="4227169"/>
            <a:ext cx="540544" cy="483870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fǔ</a:t>
            </a:r>
            <a:endParaRPr lang="en-US" altLang="zh-CN" sz="27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039904" y="4227169"/>
            <a:ext cx="632460" cy="48387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bà </a:t>
            </a:r>
            <a:endParaRPr lang="en-US" altLang="zh-CN" sz="27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07143" y="4227169"/>
            <a:ext cx="1151573" cy="483870"/>
          </a:xfrm>
          <a:prstGeom prst="rect">
            <a:avLst/>
          </a:prstGeom>
          <a:solidFill>
            <a:schemeClr val="accent2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zhàn</a:t>
            </a:r>
            <a:r>
              <a:rPr lang="en-US" altLang="zh-CN" sz="2700" dirty="0" err="1" smtClean="0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 </a:t>
            </a:r>
            <a:endParaRPr lang="en-US" altLang="zh-CN" sz="2700" dirty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cxnSp>
        <p:nvCxnSpPr>
          <p:cNvPr id="40" name="直接连接符 39"/>
          <p:cNvCxnSpPr>
            <a:stCxn id="26" idx="2"/>
            <a:endCxn id="38" idx="0"/>
          </p:cNvCxnSpPr>
          <p:nvPr/>
        </p:nvCxnSpPr>
        <p:spPr>
          <a:xfrm>
            <a:off x="803275" y="2442210"/>
            <a:ext cx="7117715" cy="178498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endCxn id="37" idx="0"/>
          </p:cNvCxnSpPr>
          <p:nvPr/>
        </p:nvCxnSpPr>
        <p:spPr>
          <a:xfrm>
            <a:off x="2538095" y="2427605"/>
            <a:ext cx="2948305" cy="179959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650456" y="214286"/>
            <a:ext cx="1819751" cy="431959"/>
            <a:chOff x="5334" y="790"/>
            <a:chExt cx="3821" cy="907"/>
          </a:xfrm>
        </p:grpSpPr>
        <p:grpSp>
          <p:nvGrpSpPr>
            <p:cNvPr id="51" name="组合 50"/>
            <p:cNvGrpSpPr/>
            <p:nvPr/>
          </p:nvGrpSpPr>
          <p:grpSpPr>
            <a:xfrm>
              <a:off x="5334" y="903"/>
              <a:ext cx="719" cy="719"/>
              <a:chOff x="631825" y="5181600"/>
              <a:chExt cx="1554163" cy="1552575"/>
            </a:xfrm>
          </p:grpSpPr>
          <p:sp>
            <p:nvSpPr>
              <p:cNvPr id="52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54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4 w 12"/>
                  <a:gd name="T1" fmla="*/ 30 h 31"/>
                  <a:gd name="T2" fmla="*/ 12 w 12"/>
                  <a:gd name="T3" fmla="*/ 3 h 31"/>
                  <a:gd name="T4" fmla="*/ 11 w 12"/>
                  <a:gd name="T5" fmla="*/ 0 h 31"/>
                  <a:gd name="T6" fmla="*/ 0 w 12"/>
                  <a:gd name="T7" fmla="*/ 31 h 31"/>
                  <a:gd name="T8" fmla="*/ 4 w 12"/>
                  <a:gd name="T9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56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119 h 126"/>
                  <a:gd name="T2" fmla="*/ 66 w 72"/>
                  <a:gd name="T3" fmla="*/ 67 h 126"/>
                  <a:gd name="T4" fmla="*/ 45 w 72"/>
                  <a:gd name="T5" fmla="*/ 7 h 126"/>
                  <a:gd name="T6" fmla="*/ 1 w 72"/>
                  <a:gd name="T7" fmla="*/ 9 h 126"/>
                  <a:gd name="T8" fmla="*/ 0 w 72"/>
                  <a:gd name="T9" fmla="*/ 119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57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70 w 70"/>
                  <a:gd name="T1" fmla="*/ 9 h 125"/>
                  <a:gd name="T2" fmla="*/ 26 w 70"/>
                  <a:gd name="T3" fmla="*/ 8 h 125"/>
                  <a:gd name="T4" fmla="*/ 8 w 70"/>
                  <a:gd name="T5" fmla="*/ 69 h 125"/>
                  <a:gd name="T6" fmla="*/ 69 w 70"/>
                  <a:gd name="T7" fmla="*/ 119 h 125"/>
                  <a:gd name="T8" fmla="*/ 70 w 70"/>
                  <a:gd name="T9" fmla="*/ 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58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44 w 44"/>
                  <a:gd name="T1" fmla="*/ 19 h 19"/>
                  <a:gd name="T2" fmla="*/ 27 w 44"/>
                  <a:gd name="T3" fmla="*/ 4 h 19"/>
                  <a:gd name="T4" fmla="*/ 0 w 44"/>
                  <a:gd name="T5" fmla="*/ 1 h 19"/>
                  <a:gd name="T6" fmla="*/ 0 w 44"/>
                  <a:gd name="T7" fmla="*/ 2 h 19"/>
                  <a:gd name="T8" fmla="*/ 44 w 44"/>
                  <a:gd name="T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60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6 w 44"/>
                  <a:gd name="T3" fmla="*/ 12 h 36"/>
                  <a:gd name="T4" fmla="*/ 44 w 44"/>
                  <a:gd name="T5" fmla="*/ 17 h 36"/>
                  <a:gd name="T6" fmla="*/ 0 w 44"/>
                  <a:gd name="T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61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62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63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64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65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66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67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68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69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70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71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72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73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74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75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76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77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80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81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82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83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84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85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186 w 186"/>
                  <a:gd name="T1" fmla="*/ 38 h 76"/>
                  <a:gd name="T2" fmla="*/ 183 w 186"/>
                  <a:gd name="T3" fmla="*/ 0 h 76"/>
                  <a:gd name="T4" fmla="*/ 183 w 186"/>
                  <a:gd name="T5" fmla="*/ 0 h 76"/>
                  <a:gd name="T6" fmla="*/ 182 w 186"/>
                  <a:gd name="T7" fmla="*/ 0 h 76"/>
                  <a:gd name="T8" fmla="*/ 182 w 186"/>
                  <a:gd name="T9" fmla="*/ 0 h 76"/>
                  <a:gd name="T10" fmla="*/ 182 w 186"/>
                  <a:gd name="T11" fmla="*/ 0 h 76"/>
                  <a:gd name="T12" fmla="*/ 0 w 186"/>
                  <a:gd name="T13" fmla="*/ 0 h 76"/>
                  <a:gd name="T14" fmla="*/ 0 w 186"/>
                  <a:gd name="T15" fmla="*/ 8 h 76"/>
                  <a:gd name="T16" fmla="*/ 173 w 186"/>
                  <a:gd name="T17" fmla="*/ 8 h 76"/>
                  <a:gd name="T18" fmla="*/ 173 w 186"/>
                  <a:gd name="T19" fmla="*/ 68 h 76"/>
                  <a:gd name="T20" fmla="*/ 0 w 186"/>
                  <a:gd name="T21" fmla="*/ 68 h 76"/>
                  <a:gd name="T22" fmla="*/ 0 w 186"/>
                  <a:gd name="T23" fmla="*/ 76 h 76"/>
                  <a:gd name="T24" fmla="*/ 183 w 186"/>
                  <a:gd name="T25" fmla="*/ 76 h 76"/>
                  <a:gd name="T26" fmla="*/ 183 w 186"/>
                  <a:gd name="T27" fmla="*/ 76 h 76"/>
                  <a:gd name="T28" fmla="*/ 186 w 186"/>
                  <a:gd name="T29" fmla="*/ 38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  <p:sp>
            <p:nvSpPr>
              <p:cNvPr id="86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77 h 77"/>
                  <a:gd name="T4" fmla="*/ 13 w 27"/>
                  <a:gd name="T5" fmla="*/ 64 h 77"/>
                  <a:gd name="T6" fmla="*/ 27 w 27"/>
                  <a:gd name="T7" fmla="*/ 77 h 77"/>
                  <a:gd name="T8" fmla="*/ 27 w 27"/>
                  <a:gd name="T9" fmla="*/ 0 h 77"/>
                  <a:gd name="T10" fmla="*/ 0 w 27"/>
                  <a:gd name="T11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en-US" sz="1050" dirty="0">
                  <a:solidFill>
                    <a:prstClr val="black"/>
                  </a:solidFill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87" name="TextBox 11"/>
            <p:cNvSpPr txBox="1">
              <a:spLocks noChangeArrowheads="1"/>
            </p:cNvSpPr>
            <p:nvPr/>
          </p:nvSpPr>
          <p:spPr bwMode="auto">
            <a:xfrm>
              <a:off x="6105" y="790"/>
              <a:ext cx="3050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51435" tIns="25717" rIns="51435" bIns="25717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75" b="1" dirty="0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识字游戏</a:t>
              </a:r>
              <a:endParaRPr lang="zh-CN" altLang="en-US" sz="2475" b="1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88" name="直接连接符 87"/>
          <p:cNvCxnSpPr>
            <a:stCxn id="23" idx="2"/>
            <a:endCxn id="34" idx="0"/>
          </p:cNvCxnSpPr>
          <p:nvPr/>
        </p:nvCxnSpPr>
        <p:spPr>
          <a:xfrm>
            <a:off x="1695450" y="2442210"/>
            <a:ext cx="7032625" cy="178498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/>
          <p:cNvCxnSpPr/>
          <p:nvPr/>
        </p:nvCxnSpPr>
        <p:spPr>
          <a:xfrm>
            <a:off x="3429635" y="2427605"/>
            <a:ext cx="2942590" cy="180022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/>
          <p:cNvCxnSpPr>
            <a:endCxn id="55" idx="0"/>
          </p:cNvCxnSpPr>
          <p:nvPr/>
        </p:nvCxnSpPr>
        <p:spPr>
          <a:xfrm flipH="1">
            <a:off x="2632710" y="2442210"/>
            <a:ext cx="1638935" cy="178498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连接符 90"/>
          <p:cNvCxnSpPr>
            <a:endCxn id="36" idx="0"/>
          </p:cNvCxnSpPr>
          <p:nvPr/>
        </p:nvCxnSpPr>
        <p:spPr>
          <a:xfrm>
            <a:off x="5181600" y="2442845"/>
            <a:ext cx="1913255" cy="178435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>
            <a:endCxn id="46" idx="0"/>
          </p:cNvCxnSpPr>
          <p:nvPr/>
        </p:nvCxnSpPr>
        <p:spPr>
          <a:xfrm flipH="1">
            <a:off x="537845" y="2442210"/>
            <a:ext cx="5471160" cy="178498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 flipH="1">
            <a:off x="1619885" y="2442845"/>
            <a:ext cx="5257800" cy="1784985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/>
          <p:cNvCxnSpPr>
            <a:endCxn id="59" idx="0"/>
          </p:cNvCxnSpPr>
          <p:nvPr/>
        </p:nvCxnSpPr>
        <p:spPr>
          <a:xfrm flipH="1">
            <a:off x="3355975" y="2442845"/>
            <a:ext cx="4404995" cy="178435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>
            <a:endCxn id="39" idx="0"/>
          </p:cNvCxnSpPr>
          <p:nvPr/>
        </p:nvCxnSpPr>
        <p:spPr>
          <a:xfrm flipH="1">
            <a:off x="4383405" y="2442845"/>
            <a:ext cx="4178300" cy="178435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39552" y="483518"/>
            <a:ext cx="1944216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 smtClean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85120" y="60236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48662" y="59951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61349" y="1322985"/>
            <a:ext cx="314655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犁：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翻土用的农具，用畜力或机器牵引。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本课指枣核扶着犁耕地。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4810" y="3014195"/>
            <a:ext cx="3083476" cy="6376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他能扶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犁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，能赶驴。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9952" y="1127085"/>
            <a:ext cx="4315391" cy="26900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561349" y="1215382"/>
            <a:ext cx="314655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钱褡：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指盛钱的长方形大布袋。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本课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用来装钱的袋子。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2420" y="3075806"/>
            <a:ext cx="3083476" cy="6376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钱褡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里没装东西。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7283" y="957922"/>
            <a:ext cx="4257117" cy="27765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PP_MARK_KEY" val="359a2ab0-df6a-4126-a2f4-19b23a269b0d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2161</Words>
  <Application>WPS 演示</Application>
  <PresentationFormat>全屏显示(16:9)</PresentationFormat>
  <Paragraphs>346</Paragraphs>
  <Slides>27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黑体</vt:lpstr>
      <vt:lpstr>Heiti SC Light</vt:lpstr>
      <vt:lpstr>微软雅黑</vt:lpstr>
      <vt:lpstr>楷体</vt:lpstr>
      <vt:lpstr>幼圆</vt:lpstr>
      <vt:lpstr>华文楷体</vt:lpstr>
      <vt:lpstr>汉语拼音</vt:lpstr>
      <vt:lpstr>Times New Roman</vt:lpstr>
      <vt:lpstr>Calibri</vt:lpstr>
      <vt:lpstr>Arial Unicode MS</vt:lpstr>
      <vt:lpstr>Heiti SC Medium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192</cp:revision>
  <dcterms:created xsi:type="dcterms:W3CDTF">2017-03-17T02:28:00Z</dcterms:created>
  <dcterms:modified xsi:type="dcterms:W3CDTF">2022-12-31T06:53:01Z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D1F4E16855CA418E9BA79955E14D5849</vt:lpwstr>
  </property>
</Properties>
</file>