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5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76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9144000" cy="5143500" type="screen16x9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272" y="-61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AFE813-1173-4A9A-812F-9F4F5883DA7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2A829-F2D8-4542-A6F1-44458C905B2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  <a:lvl2pPr>
              <a:defRPr>
                <a:ea typeface="黑体" panose="02010609060101010101" pitchFamily="49" charset="-122"/>
              </a:defRPr>
            </a:lvl2pPr>
            <a:lvl3pPr>
              <a:defRPr>
                <a:ea typeface="黑体" panose="02010609060101010101" pitchFamily="49" charset="-122"/>
              </a:defRPr>
            </a:lvl3pPr>
            <a:lvl4pPr>
              <a:defRPr>
                <a:ea typeface="黑体" panose="02010609060101010101" pitchFamily="49" charset="-122"/>
              </a:defRPr>
            </a:lvl4pPr>
            <a:lvl5pPr>
              <a:defRPr>
                <a:ea typeface="黑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  <a:lvl2pPr>
              <a:defRPr>
                <a:ea typeface="黑体" panose="02010609060101010101" pitchFamily="49" charset="-122"/>
              </a:defRPr>
            </a:lvl2pPr>
            <a:lvl3pPr>
              <a:defRPr>
                <a:ea typeface="黑体" panose="02010609060101010101" pitchFamily="49" charset="-122"/>
              </a:defRPr>
            </a:lvl3pPr>
            <a:lvl4pPr>
              <a:defRPr>
                <a:ea typeface="黑体" panose="02010609060101010101" pitchFamily="49" charset="-122"/>
              </a:defRPr>
            </a:lvl4pPr>
            <a:lvl5pPr>
              <a:defRPr>
                <a:ea typeface="黑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  <a:lvl2pPr>
              <a:defRPr>
                <a:ea typeface="黑体" panose="02010609060101010101" pitchFamily="49" charset="-122"/>
              </a:defRPr>
            </a:lvl2pPr>
            <a:lvl3pPr>
              <a:defRPr>
                <a:ea typeface="黑体" panose="02010609060101010101" pitchFamily="49" charset="-122"/>
              </a:defRPr>
            </a:lvl3pPr>
            <a:lvl4pPr>
              <a:defRPr>
                <a:ea typeface="黑体" panose="02010609060101010101" pitchFamily="49" charset="-122"/>
              </a:defRPr>
            </a:lvl4pPr>
            <a:lvl5pPr>
              <a:defRPr>
                <a:ea typeface="黑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  <a:lvl2pPr>
              <a:defRPr>
                <a:ea typeface="黑体" panose="02010609060101010101" pitchFamily="49" charset="-122"/>
              </a:defRPr>
            </a:lvl2pPr>
            <a:lvl3pPr>
              <a:defRPr>
                <a:ea typeface="黑体" panose="02010609060101010101" pitchFamily="49" charset="-122"/>
              </a:defRPr>
            </a:lvl3pPr>
            <a:lvl4pPr>
              <a:defRPr>
                <a:ea typeface="黑体" panose="02010609060101010101" pitchFamily="49" charset="-122"/>
              </a:defRPr>
            </a:lvl4pPr>
            <a:lvl5pPr>
              <a:defRPr>
                <a:ea typeface="黑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  <a:lvl2pPr>
              <a:defRPr>
                <a:ea typeface="黑体" panose="02010609060101010101" pitchFamily="49" charset="-122"/>
              </a:defRPr>
            </a:lvl2pPr>
            <a:lvl3pPr>
              <a:defRPr>
                <a:ea typeface="黑体" panose="02010609060101010101" pitchFamily="49" charset="-122"/>
              </a:defRPr>
            </a:lvl3pPr>
            <a:lvl4pPr>
              <a:defRPr>
                <a:ea typeface="黑体" panose="02010609060101010101" pitchFamily="49" charset="-122"/>
              </a:defRPr>
            </a:lvl4pPr>
            <a:lvl5pPr>
              <a:defRPr>
                <a:ea typeface="黑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9" Type="http://schemas.openxmlformats.org/officeDocument/2006/relationships/slideLayout" Target="../slideLayouts/slideLayout99.xml"/><Relationship Id="rId98" Type="http://schemas.openxmlformats.org/officeDocument/2006/relationships/slideLayout" Target="../slideLayouts/slideLayout98.xml"/><Relationship Id="rId97" Type="http://schemas.openxmlformats.org/officeDocument/2006/relationships/slideLayout" Target="../slideLayouts/slideLayout97.xml"/><Relationship Id="rId96" Type="http://schemas.openxmlformats.org/officeDocument/2006/relationships/slideLayout" Target="../slideLayouts/slideLayout96.xml"/><Relationship Id="rId95" Type="http://schemas.openxmlformats.org/officeDocument/2006/relationships/slideLayout" Target="../slideLayouts/slideLayout95.xml"/><Relationship Id="rId94" Type="http://schemas.openxmlformats.org/officeDocument/2006/relationships/slideLayout" Target="../slideLayouts/slideLayout94.xml"/><Relationship Id="rId93" Type="http://schemas.openxmlformats.org/officeDocument/2006/relationships/slideLayout" Target="../slideLayouts/slideLayout93.xml"/><Relationship Id="rId92" Type="http://schemas.openxmlformats.org/officeDocument/2006/relationships/slideLayout" Target="../slideLayouts/slideLayout92.xml"/><Relationship Id="rId91" Type="http://schemas.openxmlformats.org/officeDocument/2006/relationships/slideLayout" Target="../slideLayouts/slideLayout91.xml"/><Relationship Id="rId90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.xml"/><Relationship Id="rId89" Type="http://schemas.openxmlformats.org/officeDocument/2006/relationships/slideLayout" Target="../slideLayouts/slideLayout89.xml"/><Relationship Id="rId88" Type="http://schemas.openxmlformats.org/officeDocument/2006/relationships/slideLayout" Target="../slideLayouts/slideLayout88.xml"/><Relationship Id="rId87" Type="http://schemas.openxmlformats.org/officeDocument/2006/relationships/slideLayout" Target="../slideLayouts/slideLayout87.xml"/><Relationship Id="rId86" Type="http://schemas.openxmlformats.org/officeDocument/2006/relationships/slideLayout" Target="../slideLayouts/slideLayout86.xml"/><Relationship Id="rId85" Type="http://schemas.openxmlformats.org/officeDocument/2006/relationships/slideLayout" Target="../slideLayouts/slideLayout85.xml"/><Relationship Id="rId84" Type="http://schemas.openxmlformats.org/officeDocument/2006/relationships/slideLayout" Target="../slideLayouts/slideLayout84.xml"/><Relationship Id="rId83" Type="http://schemas.openxmlformats.org/officeDocument/2006/relationships/slideLayout" Target="../slideLayouts/slideLayout83.xml"/><Relationship Id="rId82" Type="http://schemas.openxmlformats.org/officeDocument/2006/relationships/slideLayout" Target="../slideLayouts/slideLayout82.xml"/><Relationship Id="rId81" Type="http://schemas.openxmlformats.org/officeDocument/2006/relationships/slideLayout" Target="../slideLayouts/slideLayout81.xml"/><Relationship Id="rId80" Type="http://schemas.openxmlformats.org/officeDocument/2006/relationships/slideLayout" Target="../slideLayouts/slideLayout80.xml"/><Relationship Id="rId8" Type="http://schemas.openxmlformats.org/officeDocument/2006/relationships/slideLayout" Target="../slideLayouts/slideLayout8.xml"/><Relationship Id="rId79" Type="http://schemas.openxmlformats.org/officeDocument/2006/relationships/slideLayout" Target="../slideLayouts/slideLayout79.xml"/><Relationship Id="rId78" Type="http://schemas.openxmlformats.org/officeDocument/2006/relationships/slideLayout" Target="../slideLayouts/slideLayout78.xml"/><Relationship Id="rId77" Type="http://schemas.openxmlformats.org/officeDocument/2006/relationships/slideLayout" Target="../slideLayouts/slideLayout77.xml"/><Relationship Id="rId76" Type="http://schemas.openxmlformats.org/officeDocument/2006/relationships/slideLayout" Target="../slideLayouts/slideLayout76.xml"/><Relationship Id="rId75" Type="http://schemas.openxmlformats.org/officeDocument/2006/relationships/slideLayout" Target="../slideLayouts/slideLayout75.xml"/><Relationship Id="rId74" Type="http://schemas.openxmlformats.org/officeDocument/2006/relationships/slideLayout" Target="../slideLayouts/slideLayout74.xml"/><Relationship Id="rId73" Type="http://schemas.openxmlformats.org/officeDocument/2006/relationships/slideLayout" Target="../slideLayouts/slideLayout73.xml"/><Relationship Id="rId72" Type="http://schemas.openxmlformats.org/officeDocument/2006/relationships/slideLayout" Target="../slideLayouts/slideLayout72.xml"/><Relationship Id="rId71" Type="http://schemas.openxmlformats.org/officeDocument/2006/relationships/slideLayout" Target="../slideLayouts/slideLayout71.xml"/><Relationship Id="rId70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.xml"/><Relationship Id="rId69" Type="http://schemas.openxmlformats.org/officeDocument/2006/relationships/slideLayout" Target="../slideLayouts/slideLayout69.xml"/><Relationship Id="rId68" Type="http://schemas.openxmlformats.org/officeDocument/2006/relationships/slideLayout" Target="../slideLayouts/slideLayout68.xml"/><Relationship Id="rId67" Type="http://schemas.openxmlformats.org/officeDocument/2006/relationships/slideLayout" Target="../slideLayouts/slideLayout67.xml"/><Relationship Id="rId66" Type="http://schemas.openxmlformats.org/officeDocument/2006/relationships/slideLayout" Target="../slideLayouts/slideLayout66.xml"/><Relationship Id="rId65" Type="http://schemas.openxmlformats.org/officeDocument/2006/relationships/slideLayout" Target="../slideLayouts/slideLayout65.xml"/><Relationship Id="rId64" Type="http://schemas.openxmlformats.org/officeDocument/2006/relationships/slideLayout" Target="../slideLayouts/slideLayout64.xml"/><Relationship Id="rId63" Type="http://schemas.openxmlformats.org/officeDocument/2006/relationships/slideLayout" Target="../slideLayouts/slideLayout63.xml"/><Relationship Id="rId62" Type="http://schemas.openxmlformats.org/officeDocument/2006/relationships/slideLayout" Target="../slideLayouts/slideLayout62.xml"/><Relationship Id="rId61" Type="http://schemas.openxmlformats.org/officeDocument/2006/relationships/slideLayout" Target="../slideLayouts/slideLayout61.xml"/><Relationship Id="rId60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.xml"/><Relationship Id="rId59" Type="http://schemas.openxmlformats.org/officeDocument/2006/relationships/slideLayout" Target="../slideLayouts/slideLayout59.xml"/><Relationship Id="rId58" Type="http://schemas.openxmlformats.org/officeDocument/2006/relationships/slideLayout" Target="../slideLayouts/slideLayout58.xml"/><Relationship Id="rId57" Type="http://schemas.openxmlformats.org/officeDocument/2006/relationships/slideLayout" Target="../slideLayouts/slideLayout57.xml"/><Relationship Id="rId56" Type="http://schemas.openxmlformats.org/officeDocument/2006/relationships/slideLayout" Target="../slideLayouts/slideLayout56.xml"/><Relationship Id="rId55" Type="http://schemas.openxmlformats.org/officeDocument/2006/relationships/slideLayout" Target="../slideLayouts/slideLayout55.xml"/><Relationship Id="rId54" Type="http://schemas.openxmlformats.org/officeDocument/2006/relationships/slideLayout" Target="../slideLayouts/slideLayout54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9" Type="http://schemas.openxmlformats.org/officeDocument/2006/relationships/theme" Target="../theme/theme1.xml"/><Relationship Id="rId118" Type="http://schemas.openxmlformats.org/officeDocument/2006/relationships/image" Target="../media/image2.jpeg"/><Relationship Id="rId117" Type="http://schemas.openxmlformats.org/officeDocument/2006/relationships/image" Target="../media/image1.png"/><Relationship Id="rId116" Type="http://schemas.openxmlformats.org/officeDocument/2006/relationships/slideLayout" Target="../slideLayouts/slideLayout116.xml"/><Relationship Id="rId115" Type="http://schemas.openxmlformats.org/officeDocument/2006/relationships/slideLayout" Target="../slideLayouts/slideLayout115.xml"/><Relationship Id="rId114" Type="http://schemas.openxmlformats.org/officeDocument/2006/relationships/slideLayout" Target="../slideLayouts/slideLayout114.xml"/><Relationship Id="rId113" Type="http://schemas.openxmlformats.org/officeDocument/2006/relationships/slideLayout" Target="../slideLayouts/slideLayout113.xml"/><Relationship Id="rId112" Type="http://schemas.openxmlformats.org/officeDocument/2006/relationships/slideLayout" Target="../slideLayouts/slideLayout112.xml"/><Relationship Id="rId111" Type="http://schemas.openxmlformats.org/officeDocument/2006/relationships/slideLayout" Target="../slideLayouts/slideLayout111.xml"/><Relationship Id="rId110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.xml"/><Relationship Id="rId109" Type="http://schemas.openxmlformats.org/officeDocument/2006/relationships/slideLayout" Target="../slideLayouts/slideLayout109.xml"/><Relationship Id="rId108" Type="http://schemas.openxmlformats.org/officeDocument/2006/relationships/slideLayout" Target="../slideLayouts/slideLayout108.xml"/><Relationship Id="rId107" Type="http://schemas.openxmlformats.org/officeDocument/2006/relationships/slideLayout" Target="../slideLayouts/slideLayout107.xml"/><Relationship Id="rId106" Type="http://schemas.openxmlformats.org/officeDocument/2006/relationships/slideLayout" Target="../slideLayouts/slideLayout106.xml"/><Relationship Id="rId105" Type="http://schemas.openxmlformats.org/officeDocument/2006/relationships/slideLayout" Target="../slideLayouts/slideLayout105.xml"/><Relationship Id="rId104" Type="http://schemas.openxmlformats.org/officeDocument/2006/relationships/slideLayout" Target="../slideLayouts/slideLayout104.xml"/><Relationship Id="rId103" Type="http://schemas.openxmlformats.org/officeDocument/2006/relationships/slideLayout" Target="../slideLayouts/slideLayout103.xml"/><Relationship Id="rId102" Type="http://schemas.openxmlformats.org/officeDocument/2006/relationships/slideLayout" Target="../slideLayouts/slideLayout102.xml"/><Relationship Id="rId101" Type="http://schemas.openxmlformats.org/officeDocument/2006/relationships/slideLayout" Target="../slideLayouts/slideLayout101.xml"/><Relationship Id="rId100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rgbClr val="8B6E4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 dirty="0">
              <a:solidFill>
                <a:prstClr val="white"/>
              </a:solidFill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1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 dirty="0">
              <a:solidFill>
                <a:prstClr val="white"/>
              </a:solidFill>
              <a:ea typeface="黑体" panose="02010609060101010101" pitchFamily="49" charset="-122"/>
            </a:endParaRPr>
          </a:p>
        </p:txBody>
      </p:sp>
      <p:sp>
        <p:nvSpPr>
          <p:cNvPr id="6" name="文本框 10"/>
          <p:cNvSpPr txBox="1"/>
          <p:nvPr userDrawn="1"/>
        </p:nvSpPr>
        <p:spPr>
          <a:xfrm>
            <a:off x="387405" y="9297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kumimoji="1" lang="zh-CN" altLang="en-US" sz="1200" b="1" dirty="0" smtClean="0">
                <a:solidFill>
                  <a:prstClr val="black"/>
                </a:solidFill>
                <a:latin typeface="Heiti SC Light" panose="02000000000000000000" pitchFamily="2" charset="-128"/>
                <a:ea typeface="Heiti SC Light" panose="02000000000000000000" pitchFamily="2" charset="-128"/>
              </a:rPr>
              <a:t>习作例文</a:t>
            </a:r>
            <a:endParaRPr kumimoji="1" lang="zh-CN" altLang="en-US" sz="1200" b="1" dirty="0">
              <a:solidFill>
                <a:prstClr val="black"/>
              </a:solidFill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  <p:pic>
        <p:nvPicPr>
          <p:cNvPr id="94210" name="Picture 2" descr="https://timgsa.baidu.com/timg?image&amp;quality=80&amp;size=b9999_10000&amp;sec=1539282889743&amp;di=ada76ffcf6bff87ec75be34d92449ff5&amp;imgtype=0&amp;src=http%3A%2F%2Fbpic.588ku.com%2Felement_origin_min_pic%2F16%2F12%2F11%2Ffc9a1f9e6d5175e3e12640e315d491c7.jpg"/>
          <p:cNvPicPr>
            <a:picLocks noChangeAspect="1" noChangeArrowheads="1"/>
          </p:cNvPicPr>
          <p:nvPr userDrawn="1"/>
        </p:nvPicPr>
        <p:blipFill>
          <a:blip r:embed="rId118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43758"/>
            <a:ext cx="2740175" cy="274439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  <p:sldLayoutId id="2147483717" r:id="rId69"/>
    <p:sldLayoutId id="2147483718" r:id="rId70"/>
    <p:sldLayoutId id="2147483719" r:id="rId71"/>
    <p:sldLayoutId id="2147483720" r:id="rId72"/>
    <p:sldLayoutId id="2147483721" r:id="rId73"/>
    <p:sldLayoutId id="2147483722" r:id="rId74"/>
    <p:sldLayoutId id="2147483723" r:id="rId75"/>
    <p:sldLayoutId id="2147483724" r:id="rId76"/>
    <p:sldLayoutId id="2147483725" r:id="rId77"/>
    <p:sldLayoutId id="2147483726" r:id="rId78"/>
    <p:sldLayoutId id="2147483727" r:id="rId79"/>
    <p:sldLayoutId id="2147483728" r:id="rId80"/>
    <p:sldLayoutId id="2147483729" r:id="rId81"/>
    <p:sldLayoutId id="2147483730" r:id="rId82"/>
    <p:sldLayoutId id="2147483731" r:id="rId83"/>
    <p:sldLayoutId id="2147483732" r:id="rId84"/>
    <p:sldLayoutId id="2147483733" r:id="rId85"/>
    <p:sldLayoutId id="2147483734" r:id="rId86"/>
    <p:sldLayoutId id="2147483735" r:id="rId87"/>
    <p:sldLayoutId id="2147483736" r:id="rId88"/>
    <p:sldLayoutId id="2147483737" r:id="rId89"/>
    <p:sldLayoutId id="2147483738" r:id="rId90"/>
    <p:sldLayoutId id="2147483739" r:id="rId91"/>
    <p:sldLayoutId id="2147483740" r:id="rId92"/>
    <p:sldLayoutId id="2147483741" r:id="rId93"/>
    <p:sldLayoutId id="2147483742" r:id="rId94"/>
    <p:sldLayoutId id="2147483743" r:id="rId95"/>
    <p:sldLayoutId id="2147483744" r:id="rId96"/>
    <p:sldLayoutId id="2147483745" r:id="rId97"/>
    <p:sldLayoutId id="2147483746" r:id="rId98"/>
    <p:sldLayoutId id="2147483747" r:id="rId99"/>
    <p:sldLayoutId id="2147483748" r:id="rId100"/>
    <p:sldLayoutId id="2147483749" r:id="rId101"/>
    <p:sldLayoutId id="2147483750" r:id="rId102"/>
    <p:sldLayoutId id="2147483751" r:id="rId103"/>
    <p:sldLayoutId id="2147483752" r:id="rId104"/>
    <p:sldLayoutId id="2147483753" r:id="rId105"/>
    <p:sldLayoutId id="2147483754" r:id="rId106"/>
    <p:sldLayoutId id="2147483755" r:id="rId107"/>
    <p:sldLayoutId id="2147483756" r:id="rId108"/>
    <p:sldLayoutId id="2147483757" r:id="rId109"/>
    <p:sldLayoutId id="2147483758" r:id="rId110"/>
    <p:sldLayoutId id="2147483759" r:id="rId111"/>
    <p:sldLayoutId id="2147483760" r:id="rId112"/>
    <p:sldLayoutId id="2147483761" r:id="rId113"/>
    <p:sldLayoutId id="2147483762" r:id="rId114"/>
    <p:sldLayoutId id="2147483763" r:id="rId115"/>
    <p:sldLayoutId id="2147483764" r:id="rId116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2339752" y="1419622"/>
            <a:ext cx="424847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685800"/>
            <a:r>
              <a:rPr lang="zh-CN" alt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a typeface="黑体" panose="02010609060101010101" pitchFamily="49" charset="-122"/>
              </a:rPr>
              <a:t>习作例文</a:t>
            </a:r>
            <a:endParaRPr lang="zh-CN" altLang="en-US" sz="6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0" y="66912"/>
            <a:ext cx="4067944" cy="307777"/>
            <a:chOff x="-36512" y="110686"/>
            <a:chExt cx="4067944" cy="307777"/>
          </a:xfrm>
        </p:grpSpPr>
        <p:sp>
          <p:nvSpPr>
            <p:cNvPr id="5" name="矩形 4"/>
            <p:cNvSpPr/>
            <p:nvPr/>
          </p:nvSpPr>
          <p:spPr>
            <a:xfrm flipH="1">
              <a:off x="-36512" y="159510"/>
              <a:ext cx="4067944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ea typeface="黑体" panose="02010609060101010101" pitchFamily="49" charset="-122"/>
              </a:endParaRPr>
            </a:p>
          </p:txBody>
        </p:sp>
        <p:sp>
          <p:nvSpPr>
            <p:cNvPr id="6" name="文本框 1"/>
            <p:cNvSpPr txBox="1"/>
            <p:nvPr/>
          </p:nvSpPr>
          <p:spPr>
            <a:xfrm>
              <a:off x="161281" y="110686"/>
              <a:ext cx="18902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 语文  </a:t>
              </a:r>
              <a:r>
                <a:rPr kumimoji="1" lang="zh-CN" altLang="en-US" dirty="0">
                  <a:latin typeface="黑体" panose="02010609060101010101" pitchFamily="49" charset="-122"/>
                  <a:ea typeface="黑体" panose="02010609060101010101" pitchFamily="49" charset="-122"/>
                </a:rPr>
                <a:t>三</a:t>
              </a:r>
              <a:r>
                <a:rPr kumimoji="1" lang="zh-CN" altLang="en-US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年级  </a:t>
              </a:r>
              <a:r>
                <a:rPr kumimoji="1" lang="zh-CN" altLang="en-US" dirty="0">
                  <a:latin typeface="黑体" panose="02010609060101010101" pitchFamily="49" charset="-122"/>
                  <a:ea typeface="黑体" panose="02010609060101010101" pitchFamily="49" charset="-122"/>
                </a:rPr>
                <a:t>下</a:t>
              </a:r>
              <a:r>
                <a:rPr kumimoji="1" lang="zh-CN" altLang="en-US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册</a:t>
              </a:r>
              <a:endParaRPr kumimoji="1" lang="zh-CN" altLang="en-US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843808" y="1419622"/>
            <a:ext cx="31465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习作例文</a:t>
            </a:r>
            <a:endParaRPr lang="zh-CN" altLang="en-US" sz="5400" b="1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148608" y="2355726"/>
            <a:ext cx="59953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——《</a:t>
            </a:r>
            <a:r>
              <a:rPr lang="zh-CN" altLang="en-US" sz="32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尾巴它有一只猫</a:t>
            </a:r>
            <a:r>
              <a:rPr lang="en-US" altLang="zh-CN" sz="32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endParaRPr lang="zh-CN" altLang="en-US" sz="3200" b="1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48932" y="627534"/>
            <a:ext cx="5639291" cy="2531462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有一条尾巴自豪地说：“我拥有一只猫！”这太可笑了！这是怎么一回事呢？让我们走进例文，分析这条尾巴它是怎么想的。</a:t>
            </a:r>
            <a:endParaRPr lang="zh-CN" altLang="zh-CN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9698" name="Picture 2" descr="https://timgsa.baidu.com/timg?image&amp;quality=80&amp;size=b9999_10000&amp;sec=1539291482498&amp;di=56997f85535239072113e8b78c6497d0&amp;imgtype=0&amp;src=http%3A%2F%2Fwww.petlove.com.cn%2FupLoad%2Fimage%2F20150622%2F14349736538012266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8964488" y="267494"/>
            <a:ext cx="3456384" cy="408550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351 0.04411 L -0.35434 0.0299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42" y="-7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1907704" y="1519037"/>
            <a:ext cx="7632848" cy="17727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lnSpc>
                <a:spcPct val="130000"/>
              </a:lnSpc>
            </a:pPr>
            <a:r>
              <a:rPr lang="en-US" altLang="zh-CN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用“</a:t>
            </a:r>
            <a:r>
              <a:rPr lang="zh-CN" altLang="en-US" sz="2800" u="sng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”画出小尾巴是怎样想象的。</a:t>
            </a:r>
            <a:endParaRPr lang="en-US" altLang="zh-CN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685800">
              <a:lnSpc>
                <a:spcPct val="130000"/>
              </a:lnSpc>
            </a:pPr>
            <a:endParaRPr lang="en-US" altLang="zh-CN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685800">
              <a:lnSpc>
                <a:spcPct val="130000"/>
              </a:lnSpc>
            </a:pPr>
            <a:r>
              <a:rPr lang="en-US" altLang="zh-CN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它为什么会这样想？找出重点语句读一读。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65" y="1614350"/>
            <a:ext cx="1104039" cy="1582166"/>
          </a:xfrm>
          <a:prstGeom prst="rect">
            <a:avLst/>
          </a:prstGeom>
        </p:spPr>
      </p:pic>
      <p:sp>
        <p:nvSpPr>
          <p:cNvPr id="4" name="TextBox 1"/>
          <p:cNvSpPr txBox="1"/>
          <p:nvPr/>
        </p:nvSpPr>
        <p:spPr>
          <a:xfrm>
            <a:off x="827584" y="627534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4000" b="1" dirty="0">
                <a:solidFill>
                  <a:srgbClr val="FFBF53">
                    <a:lumMod val="5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默读短文，完成下面的小练习。</a:t>
            </a:r>
            <a:endParaRPr lang="zh-CN" altLang="en-US" sz="4000" b="1" dirty="0">
              <a:solidFill>
                <a:srgbClr val="FFBF53">
                  <a:lumMod val="50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图片 6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76255" y="1779662"/>
            <a:ext cx="1656185" cy="1872208"/>
          </a:xfrm>
          <a:prstGeom prst="rect">
            <a:avLst/>
          </a:prstGeom>
        </p:spPr>
      </p:pic>
      <p:sp>
        <p:nvSpPr>
          <p:cNvPr id="62" name="圆角矩形 61"/>
          <p:cNvSpPr/>
          <p:nvPr/>
        </p:nvSpPr>
        <p:spPr>
          <a:xfrm>
            <a:off x="2627784" y="627534"/>
            <a:ext cx="4536504" cy="136815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r>
              <a:rPr lang="zh-CN" altLang="en-US" sz="28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有一条尾巴，它很自豪地说：“我拥有一只猫！”</a:t>
            </a:r>
            <a:endParaRPr lang="zh-CN" altLang="en-US" sz="2800" b="1" u="sng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线形标注 1 15"/>
          <p:cNvSpPr/>
          <p:nvPr/>
        </p:nvSpPr>
        <p:spPr>
          <a:xfrm>
            <a:off x="1979712" y="2427734"/>
            <a:ext cx="1944216" cy="864096"/>
          </a:xfrm>
          <a:prstGeom prst="borderCallout1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r>
              <a:rPr lang="zh-CN" altLang="en-US" sz="2800" dirty="0">
                <a:solidFill>
                  <a:prstClr val="black"/>
                </a:solidFill>
                <a:ea typeface="黑体" panose="02010609060101010101" pitchFamily="49" charset="-122"/>
              </a:rPr>
              <a:t>它的想象太奇妙了。</a:t>
            </a:r>
            <a:endParaRPr lang="zh-CN" altLang="en-US" sz="2800" dirty="0">
              <a:solidFill>
                <a:prstClr val="black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"/>
          <p:cNvSpPr txBox="1"/>
          <p:nvPr/>
        </p:nvSpPr>
        <p:spPr>
          <a:xfrm>
            <a:off x="0" y="627534"/>
            <a:ext cx="9144000" cy="732508"/>
          </a:xfrm>
          <a:prstGeom prst="rect">
            <a:avLst/>
          </a:prstGeom>
          <a:solidFill>
            <a:srgbClr val="8B6E4F"/>
          </a:solidFill>
        </p:spPr>
        <p:txBody>
          <a:bodyPr wrap="square" rtlCol="0" anchor="t">
            <a:spAutoFit/>
          </a:bodyPr>
          <a:lstStyle/>
          <a:p>
            <a:pPr defTabSz="685800">
              <a:lnSpc>
                <a:spcPct val="130000"/>
              </a:lnSpc>
            </a:pPr>
            <a:r>
              <a:rPr lang="zh-CN" altLang="en-US" sz="32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尾巴为什么说它有一只猫呢？</a:t>
            </a:r>
            <a:endParaRPr lang="zh-CN" altLang="en-US" sz="3200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11560" y="1619964"/>
            <a:ext cx="7812360" cy="181588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3048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800" b="1" dirty="0">
                <a:solidFill>
                  <a:srgbClr val="1D41D5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</a:t>
            </a:r>
            <a:r>
              <a:rPr lang="zh-CN" altLang="en-US" sz="2800" b="1" dirty="0">
                <a:solidFill>
                  <a:srgbClr val="1D41D5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我从出生开始，就拥有这只猫，无论它干什么，都听我的话，都跟在我身边。”</a:t>
            </a:r>
            <a:endParaRPr lang="en-US" altLang="zh-CN" sz="2800" b="1" dirty="0">
              <a:solidFill>
                <a:srgbClr val="1D41D5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indent="304800" fontAlgn="base">
              <a:spcBef>
                <a:spcPct val="0"/>
              </a:spcBef>
              <a:spcAft>
                <a:spcPct val="0"/>
              </a:spcAft>
            </a:pP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1D41D5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“我这只猫特别乖，我天天骑着它满地跑。”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6" name="Rectangle 1"/>
          <p:cNvSpPr>
            <a:spLocks noChangeArrowheads="1"/>
          </p:cNvSpPr>
          <p:nvPr/>
        </p:nvSpPr>
        <p:spPr bwMode="auto">
          <a:xfrm>
            <a:off x="3779912" y="4155926"/>
            <a:ext cx="2412826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304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逆向想象</a:t>
            </a:r>
            <a:endParaRPr lang="zh-CN" altLang="en-US" sz="32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6228184" y="2139702"/>
            <a:ext cx="216024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827584" y="2538611"/>
            <a:ext cx="4926335" cy="3313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4184501" y="3363838"/>
            <a:ext cx="3483843" cy="6059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6"/>
          <p:cNvSpPr txBox="1"/>
          <p:nvPr/>
        </p:nvSpPr>
        <p:spPr>
          <a:xfrm>
            <a:off x="0" y="627534"/>
            <a:ext cx="9144000" cy="732508"/>
          </a:xfrm>
          <a:prstGeom prst="rect">
            <a:avLst/>
          </a:prstGeom>
          <a:solidFill>
            <a:srgbClr val="8B6E4F"/>
          </a:solidFill>
        </p:spPr>
        <p:txBody>
          <a:bodyPr wrap="square" rtlCol="0" anchor="t">
            <a:spAutoFit/>
          </a:bodyPr>
          <a:lstStyle/>
          <a:p>
            <a:pPr defTabSz="685800">
              <a:lnSpc>
                <a:spcPct val="130000"/>
              </a:lnSpc>
            </a:pPr>
            <a:r>
              <a:rPr lang="zh-CN" altLang="en-US" sz="32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尾巴为什么说它有一只猫呢？</a:t>
            </a:r>
            <a:endParaRPr lang="zh-CN" altLang="en-US" sz="3200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323528" y="1491630"/>
            <a:ext cx="8820472" cy="181588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defTabSz="685800"/>
            <a:r>
              <a:rPr lang="en-US" altLang="zh-CN" sz="28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你看看小孩子，个个做爸爸妈妈的小尾巴，跟着他们跑。难道只能是爸爸妈妈有小孩子，不能是小孩子有爸爸妈妈吗？猫可以有一条尾巴，为什么尾巴就不能有一只猫呢？”</a:t>
            </a:r>
            <a:endParaRPr lang="zh-CN" altLang="zh-CN" sz="2800" b="1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3779912" y="4155926"/>
            <a:ext cx="4968552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304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让人恍然大悟般的想象</a:t>
            </a:r>
            <a:endParaRPr lang="zh-CN" altLang="en-US" sz="32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555776" y="2427734"/>
            <a:ext cx="6408712" cy="50405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endParaRPr lang="zh-CN" altLang="en-US" sz="1400" dirty="0">
              <a:solidFill>
                <a:prstClr val="black"/>
              </a:solidFill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3528" y="2839217"/>
            <a:ext cx="1800200" cy="50405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endParaRPr lang="zh-CN" altLang="en-US" sz="1400" dirty="0">
              <a:solidFill>
                <a:prstClr val="black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968588" y="555526"/>
            <a:ext cx="268535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685800"/>
            <a:r>
              <a:rPr lang="zh-CN" altLang="en-US" sz="3200" b="1" spc="50" dirty="0">
                <a:ln w="11430"/>
                <a:gradFill>
                  <a:gsLst>
                    <a:gs pos="25000">
                      <a:srgbClr val="F07474">
                        <a:satMod val="155000"/>
                      </a:srgbClr>
                    </a:gs>
                    <a:gs pos="100000">
                      <a:srgbClr val="F07474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黑体" panose="02010609060101010101" pitchFamily="49" charset="-122"/>
              </a:rPr>
              <a:t>小尾巴的启发</a:t>
            </a:r>
            <a:endParaRPr lang="zh-CN" altLang="en-US" sz="3200" b="1" spc="50" dirty="0">
              <a:ln w="11430"/>
              <a:gradFill>
                <a:gsLst>
                  <a:gs pos="25000">
                    <a:srgbClr val="F07474">
                      <a:satMod val="155000"/>
                    </a:srgbClr>
                  </a:gs>
                  <a:gs pos="100000">
                    <a:srgbClr val="F07474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ea typeface="黑体" panose="02010609060101010101" pitchFamily="49" charset="-122"/>
            </a:endParaRPr>
          </a:p>
        </p:txBody>
      </p:sp>
      <p:pic>
        <p:nvPicPr>
          <p:cNvPr id="24578" name="Picture 2" descr="https://timgsa.baidu.com/timg?image&amp;quality=80&amp;size=b9999_10000&amp;sec=1539292937672&amp;di=4a1f662d05aa62a2b2ae931f49ce46b0&amp;imgtype=0&amp;src=http%3A%2F%2Fmmbiz.qpic.cn%2Fmmbiz_jpg%2FZ08UWq352tmXH4icFLY1daJzZExUqe3Librdsqt0iau7UmRofFg3fy0oTaVlrLGjqZv5RPEiaMqciax6mDwNHY8aUcw%2F0%3Fwx_fmt%3Djpe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563888" y="1419622"/>
            <a:ext cx="1768403" cy="13457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5724128" y="1347614"/>
            <a:ext cx="2304256" cy="1384995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</a:ln>
          <a:effectLst>
            <a:innerShdw blurRad="114300">
              <a:prstClr val="black"/>
            </a:innerShdw>
          </a:effec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304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哎呀，原来我有一只狗哇，真好！</a:t>
            </a:r>
            <a:endParaRPr lang="zh-CN" altLang="en-US" sz="28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499992" y="2211710"/>
            <a:ext cx="45719" cy="45719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 dirty="0">
              <a:solidFill>
                <a:prstClr val="white"/>
              </a:solidFill>
              <a:ea typeface="黑体" panose="02010609060101010101" pitchFamily="49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292080" y="1707654"/>
            <a:ext cx="144016" cy="14401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 dirty="0">
              <a:solidFill>
                <a:prstClr val="white"/>
              </a:solidFill>
              <a:ea typeface="黑体" panose="02010609060101010101" pitchFamily="49" charset="-122"/>
            </a:endParaRPr>
          </a:p>
        </p:txBody>
      </p: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990082" y="1393912"/>
            <a:ext cx="2304256" cy="1384995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</a:ln>
          <a:effectLst>
            <a:innerShdw blurRad="114300">
              <a:prstClr val="black"/>
            </a:innerShdw>
          </a:effec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304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对呀，原来我有一个人，真神奇！</a:t>
            </a:r>
            <a:endParaRPr lang="zh-CN" altLang="en-US" sz="28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3423546" y="1673209"/>
            <a:ext cx="144016" cy="14401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 dirty="0">
              <a:solidFill>
                <a:prstClr val="white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251520" y="570042"/>
            <a:ext cx="85189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 smtClean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“尾巴它有一只猫”“喜欢睡觉的风”</a:t>
            </a:r>
            <a:r>
              <a:rPr lang="en-US" altLang="zh-CN" sz="3200" b="1" dirty="0" smtClean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en-US" sz="3200" b="1" dirty="0" smtClean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你还想到了什么新鲜有趣的说法？展开想象说一说。</a:t>
            </a:r>
            <a:endParaRPr lang="zh-CN" altLang="en-US" sz="3200" b="1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051721" y="2162852"/>
            <a:ext cx="1440160" cy="86409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zh-CN" altLang="en-US" sz="2800" dirty="0" smtClean="0">
                <a:solidFill>
                  <a:schemeClr val="tx1"/>
                </a:solidFill>
                <a:ea typeface="黑体" panose="02010609060101010101" pitchFamily="49" charset="-122"/>
              </a:rPr>
              <a:t>眼泪不哭</a:t>
            </a:r>
            <a:endParaRPr lang="zh-CN" altLang="en-US" sz="2800" dirty="0">
              <a:solidFill>
                <a:schemeClr val="tx1"/>
              </a:solidFill>
              <a:ea typeface="黑体" panose="02010609060101010101" pitchFamily="49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3683750" y="2139702"/>
            <a:ext cx="1680337" cy="86409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zh-CN" altLang="en-US" sz="2800" dirty="0" smtClean="0">
                <a:solidFill>
                  <a:schemeClr val="tx1"/>
                </a:solidFill>
                <a:ea typeface="黑体" panose="02010609060101010101" pitchFamily="49" charset="-122"/>
              </a:rPr>
              <a:t>安静的雷</a:t>
            </a:r>
            <a:endParaRPr lang="zh-CN" altLang="en-US" sz="2800" dirty="0">
              <a:solidFill>
                <a:schemeClr val="tx1"/>
              </a:solidFill>
              <a:ea typeface="黑体" panose="02010609060101010101" pitchFamily="49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508104" y="2162852"/>
            <a:ext cx="1584176" cy="86409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US" altLang="zh-CN" sz="2800" dirty="0" smtClean="0">
                <a:solidFill>
                  <a:schemeClr val="tx1"/>
                </a:solidFill>
                <a:ea typeface="黑体" panose="02010609060101010101" pitchFamily="49" charset="-122"/>
              </a:rPr>
              <a:t>……</a:t>
            </a:r>
            <a:endParaRPr lang="zh-CN" altLang="en-US" sz="2800" dirty="0">
              <a:solidFill>
                <a:schemeClr val="tx1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555776" y="843558"/>
            <a:ext cx="31465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习作例文</a:t>
            </a:r>
            <a:endParaRPr lang="zh-CN" altLang="en-US" sz="5400" b="1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87824" y="1995686"/>
            <a:ext cx="59953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——《</a:t>
            </a:r>
            <a:r>
              <a:rPr lang="zh-CN" altLang="en-US" sz="32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一支铅笔的梦想</a:t>
            </a:r>
            <a:r>
              <a:rPr lang="en-US" altLang="zh-CN" sz="32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endParaRPr lang="zh-CN" altLang="en-US" sz="3200" b="1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标注 8"/>
          <p:cNvSpPr/>
          <p:nvPr/>
        </p:nvSpPr>
        <p:spPr>
          <a:xfrm>
            <a:off x="1115616" y="1923678"/>
            <a:ext cx="5328592" cy="864096"/>
          </a:xfrm>
          <a:prstGeom prst="wedgeRoundRectCallout">
            <a:avLst>
              <a:gd name="adj1" fmla="val 53814"/>
              <a:gd name="adj2" fmla="val 76610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endParaRPr lang="zh-CN" altLang="en-US" sz="1400" dirty="0">
              <a:solidFill>
                <a:prstClr val="black"/>
              </a:solidFill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1520" y="699542"/>
            <a:ext cx="7920880" cy="1077218"/>
          </a:xfrm>
          <a:prstGeom prst="rect">
            <a:avLst/>
          </a:prstGeom>
          <a:solidFill>
            <a:schemeClr val="bg2">
              <a:alpha val="12000"/>
            </a:schemeClr>
          </a:solidFill>
        </p:spPr>
        <p:txBody>
          <a:bodyPr wrap="square">
            <a:spAutoFit/>
          </a:bodyPr>
          <a:lstStyle/>
          <a:p>
            <a:pPr defTabSz="685800"/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默读短文，</a:t>
            </a:r>
            <a:r>
              <a:rPr lang="zh-CN" altLang="zh-CN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分析作者是如何想象的，为什么会有这样的想象。</a:t>
            </a:r>
            <a:endParaRPr lang="zh-CN" altLang="en-US" sz="3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4818" name="Picture 2" descr="https://ss1.bdstatic.com/70cFuXSh_Q1YnxGkpoWK1HF6hhy/it/u=1923943678,2590681463&amp;fm=26&amp;gp=0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0793"/>
          <a:stretch>
            <a:fillRect/>
          </a:stretch>
        </p:blipFill>
        <p:spPr bwMode="auto">
          <a:xfrm>
            <a:off x="6372200" y="1563638"/>
            <a:ext cx="1699424" cy="216031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31640" y="2067694"/>
            <a:ext cx="5040560" cy="43858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zh-CN" altLang="en-US" sz="24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给你一个思路：我一共有几个梦想？</a:t>
            </a:r>
            <a:endParaRPr lang="zh-CN" altLang="en-US" sz="24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971600" y="1059582"/>
            <a:ext cx="6480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en-US" altLang="zh-CN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支</a:t>
            </a:r>
            <a:endParaRPr lang="en-US" altLang="zh-CN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铅</a:t>
            </a:r>
            <a:endParaRPr lang="en-US" altLang="zh-CN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笔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1691680" y="1059582"/>
            <a:ext cx="432048" cy="2088232"/>
          </a:xfrm>
          <a:prstGeom prst="leftBrace">
            <a:avLst>
              <a:gd name="adj1" fmla="val 9299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/>
            <a:endParaRPr lang="zh-CN" altLang="en-US" sz="1400" dirty="0">
              <a:solidFill>
                <a:prstClr val="black"/>
              </a:solidFill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95736" y="771550"/>
            <a:ext cx="4608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第一个梦想：溜出教室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65256" y="1347614"/>
            <a:ext cx="4608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第二个梦想：跳进荷塘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50016" y="1976522"/>
            <a:ext cx="4608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第三个梦想：躲到菜园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134776" y="2480578"/>
            <a:ext cx="4608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第四个梦想：来到小溪边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150016" y="3003798"/>
            <a:ext cx="4608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第五个梦想：跑到运动场上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左大括号 12"/>
          <p:cNvSpPr/>
          <p:nvPr/>
        </p:nvSpPr>
        <p:spPr>
          <a:xfrm flipH="1">
            <a:off x="6516216" y="987574"/>
            <a:ext cx="504056" cy="2277834"/>
          </a:xfrm>
          <a:prstGeom prst="leftBrace">
            <a:avLst>
              <a:gd name="adj1" fmla="val 9299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/>
            <a:endParaRPr lang="zh-CN" altLang="en-US" sz="1400" dirty="0">
              <a:solidFill>
                <a:prstClr val="black"/>
              </a:solidFill>
              <a:ea typeface="黑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20272" y="1059582"/>
            <a:ext cx="615553" cy="257217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defTabSz="685800"/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种在稿纸上的字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4"/>
          <p:cNvSpPr txBox="1"/>
          <p:nvPr/>
        </p:nvSpPr>
        <p:spPr>
          <a:xfrm>
            <a:off x="536936" y="436158"/>
            <a:ext cx="7635464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认真想一想：铅笔为什么会有这些梦想呢？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11560" y="1203598"/>
            <a:ext cx="7992888" cy="438582"/>
          </a:xfrm>
          <a:prstGeom prst="rect">
            <a:avLst/>
          </a:prstGeom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当铅笔经常闷在抽屉里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没有自由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没有快乐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很寂寞。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987824" y="1635646"/>
            <a:ext cx="3096344" cy="438582"/>
          </a:xfrm>
          <a:prstGeom prst="rect">
            <a:avLst/>
          </a:prstGeom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（开出花儿多好玩）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83568" y="2361838"/>
            <a:ext cx="7992888" cy="438582"/>
          </a:xfrm>
          <a:prstGeom prst="rect">
            <a:avLst/>
          </a:prstGeom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进荷塘可以变成荷叶帮助别人。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151904" y="2351926"/>
            <a:ext cx="3096344" cy="438582"/>
          </a:xfrm>
          <a:prstGeom prst="rect">
            <a:avLst/>
          </a:prstGeom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（喜欢与人分享）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4"/>
          <p:cNvSpPr txBox="1"/>
          <p:nvPr/>
        </p:nvSpPr>
        <p:spPr>
          <a:xfrm>
            <a:off x="536936" y="436158"/>
            <a:ext cx="7635464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认真想一想：铅笔为什么会有这些梦想呢？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11560" y="1203598"/>
            <a:ext cx="7992888" cy="438582"/>
          </a:xfrm>
          <a:prstGeom prst="rect">
            <a:avLst/>
          </a:prstGeom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铅笔化身成了豆角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丝瓜。这样就没人发现了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987824" y="1635646"/>
            <a:ext cx="3096344" cy="438582"/>
          </a:xfrm>
          <a:prstGeom prst="rect">
            <a:avLst/>
          </a:prstGeom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（聪明，爱动脑筋）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83568" y="2361838"/>
            <a:ext cx="7992888" cy="807913"/>
          </a:xfrm>
          <a:prstGeom prst="rect">
            <a:avLst/>
          </a:prstGeom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来到小溪边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一会儿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r>
              <a:rPr lang="zh-CN" altLang="zh-CN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玩</a:t>
            </a:r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水的鸟儿</a:t>
            </a:r>
            <a:r>
              <a:rPr lang="zh-CN" altLang="zh-CN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船篙</a:t>
            </a:r>
            <a:r>
              <a:rPr lang="en-US" altLang="zh-CN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一会儿</a:t>
            </a:r>
            <a:r>
              <a:rPr lang="zh-CN" altLang="zh-CN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为过河</a:t>
            </a:r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的蚂蚁</a:t>
            </a:r>
            <a:r>
              <a:rPr lang="zh-CN" altLang="zh-CN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木筏。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843808" y="2715766"/>
            <a:ext cx="3096344" cy="438582"/>
          </a:xfrm>
          <a:prstGeom prst="rect">
            <a:avLst/>
          </a:prstGeom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（乐于助人）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形标注 6"/>
          <p:cNvSpPr/>
          <p:nvPr/>
        </p:nvSpPr>
        <p:spPr>
          <a:xfrm>
            <a:off x="0" y="1995686"/>
            <a:ext cx="2699792" cy="1296144"/>
          </a:xfrm>
          <a:prstGeom prst="wedgeEllipseCallout">
            <a:avLst>
              <a:gd name="adj1" fmla="val 3440"/>
              <a:gd name="adj2" fmla="val 6602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endParaRPr lang="zh-CN" altLang="en-US" sz="1400" b="1" dirty="0">
              <a:solidFill>
                <a:prstClr val="black"/>
              </a:solidFill>
              <a:ea typeface="黑体" panose="02010609060101010101" pitchFamily="49" charset="-122"/>
            </a:endParaRPr>
          </a:p>
        </p:txBody>
      </p:sp>
      <p:sp>
        <p:nvSpPr>
          <p:cNvPr id="19" name="文本框 14"/>
          <p:cNvSpPr txBox="1"/>
          <p:nvPr/>
        </p:nvSpPr>
        <p:spPr>
          <a:xfrm>
            <a:off x="536936" y="436158"/>
            <a:ext cx="7635464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认真想一想：铅笔为什么会有这些梦想呢？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11560" y="1203598"/>
            <a:ext cx="7992888" cy="438582"/>
          </a:xfrm>
          <a:prstGeom prst="rect">
            <a:avLst/>
          </a:prstGeom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它想跑到运动场上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成为小动物们的运动工具。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987824" y="1635646"/>
            <a:ext cx="3096344" cy="438582"/>
          </a:xfrm>
          <a:prstGeom prst="rect">
            <a:avLst/>
          </a:prstGeom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（乐于奉献）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11560" y="2211710"/>
            <a:ext cx="3096344" cy="807913"/>
          </a:xfrm>
          <a:prstGeom prst="rect">
            <a:avLst/>
          </a:prstGeom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这是一支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怎样的铅笔？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折角形 7"/>
          <p:cNvSpPr/>
          <p:nvPr/>
        </p:nvSpPr>
        <p:spPr>
          <a:xfrm>
            <a:off x="4211960" y="2297861"/>
            <a:ext cx="3384376" cy="1224136"/>
          </a:xfrm>
          <a:prstGeom prst="foldedCorner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zh-CN" altLang="en-US" sz="2800" b="1" dirty="0">
                <a:solidFill>
                  <a:prstClr val="white"/>
                </a:solidFill>
                <a:ea typeface="黑体" panose="02010609060101010101" pitchFamily="49" charset="-122"/>
              </a:rPr>
              <a:t>一支充满</a:t>
            </a:r>
            <a:endParaRPr lang="en-US" altLang="zh-CN" sz="2800" b="1" dirty="0">
              <a:solidFill>
                <a:prstClr val="white"/>
              </a:solidFill>
              <a:ea typeface="黑体" panose="02010609060101010101" pitchFamily="49" charset="-122"/>
            </a:endParaRPr>
          </a:p>
          <a:p>
            <a:pPr algn="ctr" defTabSz="685800"/>
            <a:r>
              <a:rPr lang="zh-CN" altLang="en-US" sz="2800" b="1" dirty="0">
                <a:solidFill>
                  <a:prstClr val="white"/>
                </a:solidFill>
                <a:ea typeface="黑体" panose="02010609060101010101" pitchFamily="49" charset="-122"/>
              </a:rPr>
              <a:t>正能量的铅笔</a:t>
            </a:r>
            <a:endParaRPr lang="zh-CN" altLang="en-US" sz="2800" b="1" dirty="0">
              <a:solidFill>
                <a:prstClr val="white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/>
      <p:bldP spid="13" grpId="0"/>
      <p:bldP spid="15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20"/>
          <p:cNvSpPr/>
          <p:nvPr/>
        </p:nvSpPr>
        <p:spPr>
          <a:xfrm>
            <a:off x="971600" y="1347614"/>
            <a:ext cx="5611217" cy="6601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defTabSz="685800">
              <a:lnSpc>
                <a:spcPct val="120000"/>
              </a:lnSpc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哈，多么好玩儿！多么开心！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4"/>
          <p:cNvSpPr txBox="1"/>
          <p:nvPr/>
        </p:nvSpPr>
        <p:spPr>
          <a:xfrm>
            <a:off x="624428" y="411510"/>
            <a:ext cx="812403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数一数，这句话在文中出现了几次？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04248" y="140045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zh-CN" altLang="en-US" sz="2800" dirty="0">
                <a:solidFill>
                  <a:srgbClr val="FF0000"/>
                </a:solidFill>
                <a:ea typeface="黑体" panose="02010609060101010101" pitchFamily="49" charset="-122"/>
              </a:rPr>
              <a:t>（五次）</a:t>
            </a:r>
            <a:endParaRPr lang="zh-CN" altLang="en-US" sz="2800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1259632" y="2283718"/>
            <a:ext cx="5328592" cy="1080120"/>
          </a:xfrm>
          <a:prstGeom prst="wedgeRoundRectCallout">
            <a:avLst>
              <a:gd name="adj1" fmla="val 53814"/>
              <a:gd name="adj2" fmla="val 76610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defTabSz="685800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重复使用这些句子，表达出铅笔快乐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无比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心情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 descr="https://timgsa.baidu.com/timg?image&amp;quality=80&amp;size=b9999_10000&amp;sec=1565787776125&amp;di=e4153f3bc6e26ae3d3eca82a5b6e992d&amp;imgtype=0&amp;src=http%3A%2F%2Fpic.90sjimg.com%2Fdesign%2F00%2F07%2F85%2F23%2F5a4db8ec0c0dd.pn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571115"/>
            <a:ext cx="2232881" cy="223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imgsa.baidu.com/timg?image&amp;quality=80&amp;size=b9999_10000&amp;sec=1565787776125&amp;di=e4153f3bc6e26ae3d3eca82a5b6e992d&amp;imgtype=0&amp;src=http%3A%2F%2Fpic.90sjimg.com%2Fdesign%2F00%2F07%2F85%2F23%2F5a4db8ec0c0dd.pn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571115"/>
            <a:ext cx="2232881" cy="223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14"/>
          <p:cNvSpPr txBox="1"/>
          <p:nvPr/>
        </p:nvSpPr>
        <p:spPr>
          <a:xfrm>
            <a:off x="603167" y="703118"/>
            <a:ext cx="812403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铅笔还会有哪些梦想？仿照课文说一说。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11019" y="1714912"/>
            <a:ext cx="4608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第六个梦想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80539" y="2290976"/>
            <a:ext cx="4608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第七个梦想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51920" y="2918438"/>
            <a:ext cx="4608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fdc8b3e5-38bd-4ea8-add6-20e9257e7834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896</Words>
  <Application>WPS 演示</Application>
  <PresentationFormat>全屏显示(16:9)</PresentationFormat>
  <Paragraphs>121</Paragraphs>
  <Slides>17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Arial</vt:lpstr>
      <vt:lpstr>宋体</vt:lpstr>
      <vt:lpstr>Wingdings</vt:lpstr>
      <vt:lpstr>黑体</vt:lpstr>
      <vt:lpstr>Heiti SC Light</vt:lpstr>
      <vt:lpstr>微软雅黑</vt:lpstr>
      <vt:lpstr>楷体</vt:lpstr>
      <vt:lpstr>Times New Roman</vt:lpstr>
      <vt:lpstr>幼圆</vt:lpstr>
      <vt:lpstr>Xingkai SC</vt:lpstr>
      <vt:lpstr>Calibri</vt:lpstr>
      <vt:lpstr>Arial Unicode MS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yych</dc:creator>
  <cp:lastModifiedBy>Rocket Girls</cp:lastModifiedBy>
  <cp:revision>8</cp:revision>
  <dcterms:created xsi:type="dcterms:W3CDTF">2018-10-30T05:38:00Z</dcterms:created>
  <dcterms:modified xsi:type="dcterms:W3CDTF">2022-12-31T07:13:53Z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27E13BA5568A4B498E35BBFA05D742E3</vt:lpwstr>
  </property>
  <property fmtid="{D5CDD505-2E9C-101B-9397-08002B2CF9AE}" pid="3" name="KSOProductBuildVer">
    <vt:lpwstr>2052-11.1.0.12980</vt:lpwstr>
  </property>
</Properties>
</file>