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0"/>
  </p:notesMasterIdLst>
  <p:handoutMasterIdLst>
    <p:handoutMasterId r:id="rId35"/>
  </p:handoutMasterIdLst>
  <p:sldIdLst>
    <p:sldId id="1395" r:id="rId3"/>
    <p:sldId id="1397" r:id="rId4"/>
    <p:sldId id="1398" r:id="rId5"/>
    <p:sldId id="1449" r:id="rId6"/>
    <p:sldId id="1404" r:id="rId7"/>
    <p:sldId id="1458" r:id="rId8"/>
    <p:sldId id="1459" r:id="rId9"/>
    <p:sldId id="1460" r:id="rId11"/>
    <p:sldId id="1454" r:id="rId12"/>
    <p:sldId id="1462" r:id="rId13"/>
    <p:sldId id="1451" r:id="rId14"/>
    <p:sldId id="1409" r:id="rId15"/>
    <p:sldId id="1412" r:id="rId16"/>
    <p:sldId id="1411" r:id="rId17"/>
    <p:sldId id="1415" r:id="rId18"/>
    <p:sldId id="1417" r:id="rId19"/>
    <p:sldId id="1419" r:id="rId20"/>
    <p:sldId id="1422" r:id="rId21"/>
    <p:sldId id="1423" r:id="rId22"/>
    <p:sldId id="1428" r:id="rId23"/>
    <p:sldId id="1436" r:id="rId24"/>
    <p:sldId id="1461" r:id="rId25"/>
    <p:sldId id="1464" r:id="rId26"/>
    <p:sldId id="1438" r:id="rId27"/>
    <p:sldId id="1439" r:id="rId28"/>
    <p:sldId id="1440" r:id="rId29"/>
    <p:sldId id="1445" r:id="rId30"/>
    <p:sldId id="1446" r:id="rId31"/>
    <p:sldId id="1447" r:id="rId32"/>
    <p:sldId id="1117" r:id="rId33"/>
    <p:sldId id="1444" r:id="rId3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40"/>
    </p:embeddedFont>
    <p:embeddedFont>
      <p:font typeface="微软雅黑" panose="020B0503020204020204" charset="-122"/>
      <p:regular r:id="rId41"/>
    </p:embeddedFont>
    <p:embeddedFont>
      <p:font typeface="幼圆" panose="02010509060101010101" pitchFamily="49" charset="-122"/>
      <p:regular r:id="rId42"/>
    </p:embeddedFont>
    <p:embeddedFont>
      <p:font typeface="楷体" panose="02010609060101010101" pitchFamily="49" charset="-122"/>
      <p:regular r:id="rId43"/>
    </p:embeddedFont>
    <p:embeddedFont>
      <p:font typeface="楷体_GB2312" panose="02010609030101010101" pitchFamily="49" charset="-122"/>
      <p:regular r:id="rId44"/>
    </p:embeddedFont>
    <p:embeddedFont>
      <p:font typeface="Calibri" panose="020F0502020204030204" charset="0"/>
      <p:regular r:id="rId45"/>
      <p:bold r:id="rId46"/>
      <p:italic r:id="rId47"/>
      <p:boldItalic r:id="rId48"/>
    </p:embeddedFont>
    <p:embeddedFont>
      <p:font typeface="仿宋_GB2312" panose="02010609030101010101" pitchFamily="49" charset="-122"/>
      <p:regular r:id="rId49"/>
    </p:embeddedFont>
  </p:embeddedFontLst>
  <p:custDataLst>
    <p:tags r:id="rId5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575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00FF"/>
    <a:srgbClr val="0066FF"/>
    <a:srgbClr val="A38302"/>
    <a:srgbClr val="FEFCDE"/>
    <a:srgbClr val="00B050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38" autoAdjust="0"/>
    <p:restoredTop sz="98370" autoAdjust="0"/>
  </p:normalViewPr>
  <p:slideViewPr>
    <p:cSldViewPr showGuides="1">
      <p:cViewPr>
        <p:scale>
          <a:sx n="100" d="100"/>
          <a:sy n="100" d="100"/>
        </p:scale>
        <p:origin x="-210" y="-372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0" Type="http://schemas.openxmlformats.org/officeDocument/2006/relationships/tags" Target="tags/tag1.xml"/><Relationship Id="rId5" Type="http://schemas.openxmlformats.org/officeDocument/2006/relationships/slide" Target="slides/slide3.xml"/><Relationship Id="rId49" Type="http://schemas.openxmlformats.org/officeDocument/2006/relationships/font" Target="fonts/font10.fntdata"/><Relationship Id="rId48" Type="http://schemas.openxmlformats.org/officeDocument/2006/relationships/font" Target="fonts/font9.fntdata"/><Relationship Id="rId47" Type="http://schemas.openxmlformats.org/officeDocument/2006/relationships/font" Target="fonts/font8.fntdata"/><Relationship Id="rId46" Type="http://schemas.openxmlformats.org/officeDocument/2006/relationships/font" Target="fonts/font7.fntdata"/><Relationship Id="rId45" Type="http://schemas.openxmlformats.org/officeDocument/2006/relationships/font" Target="fonts/font6.fntdata"/><Relationship Id="rId44" Type="http://schemas.openxmlformats.org/officeDocument/2006/relationships/font" Target="fonts/font5.fntdata"/><Relationship Id="rId43" Type="http://schemas.openxmlformats.org/officeDocument/2006/relationships/font" Target="fonts/font4.fntdata"/><Relationship Id="rId42" Type="http://schemas.openxmlformats.org/officeDocument/2006/relationships/font" Target="fonts/font3.fntdata"/><Relationship Id="rId41" Type="http://schemas.openxmlformats.org/officeDocument/2006/relationships/font" Target="fonts/font2.fntdata"/><Relationship Id="rId40" Type="http://schemas.openxmlformats.org/officeDocument/2006/relationships/font" Target="fonts/font1.fntdata"/><Relationship Id="rId4" Type="http://schemas.openxmlformats.org/officeDocument/2006/relationships/slide" Target="slides/slide2.xml"/><Relationship Id="rId39" Type="http://schemas.openxmlformats.org/officeDocument/2006/relationships/commentAuthors" Target="commentAuthors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2.png"/><Relationship Id="rId7" Type="http://schemas.openxmlformats.org/officeDocument/2006/relationships/image" Target="../media/image1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85"/>
          <a:stretch>
            <a:fillRect/>
          </a:stretch>
        </p:blipFill>
        <p:spPr bwMode="auto">
          <a:xfrm>
            <a:off x="0" y="4838700"/>
            <a:ext cx="9144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 flipH="1">
            <a:off x="3692" y="980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6" name="文本框 10"/>
          <p:cNvSpPr txBox="1"/>
          <p:nvPr userDrawn="1"/>
        </p:nvSpPr>
        <p:spPr>
          <a:xfrm>
            <a:off x="100088" y="67578"/>
            <a:ext cx="14157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习作：国宝大熊猫</a:t>
            </a:r>
            <a:endParaRPr kumimoji="1" lang="en-US" altLang="zh-CN" sz="1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2.png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hyperlink" Target="&#33539;&#25991;2&#65306;&#22269;&#23453;&#22823;&#29066;&#29483;.pptx" TargetMode="External"/><Relationship Id="rId2" Type="http://schemas.openxmlformats.org/officeDocument/2006/relationships/image" Target="../media/image15.png"/><Relationship Id="rId1" Type="http://schemas.openxmlformats.org/officeDocument/2006/relationships/hyperlink" Target="&#33539;&#25991;1&#65306;&#22269;&#23453;&#22823;&#29066;&#29483;.pptx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6931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1869359"/>
            <a:ext cx="9144000" cy="1161435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spc="38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ea typeface="黑体" panose="02010609060101010101" pitchFamily="49" charset="-122"/>
              </a:rPr>
              <a:t>习作：</a:t>
            </a:r>
            <a:r>
              <a:rPr lang="zh-CN" altLang="en-US" sz="6000" b="1" spc="38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ea typeface="黑体" panose="02010609060101010101" pitchFamily="49" charset="-122"/>
              </a:rPr>
              <a:t>国宝大熊猫</a:t>
            </a:r>
            <a:endParaRPr lang="zh-CN" altLang="en-US" sz="6000" b="1" spc="38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 flipH="1">
            <a:off x="-36512" y="159960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"/>
          <p:cNvSpPr txBox="1"/>
          <p:nvPr/>
        </p:nvSpPr>
        <p:spPr>
          <a:xfrm>
            <a:off x="161281" y="145426"/>
            <a:ext cx="16466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b="1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  语文   三年级   下册</a:t>
            </a:r>
            <a:endParaRPr kumimoji="1" lang="zh-CN" altLang="en-US" sz="1200" b="1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9800" y="-66174"/>
            <a:ext cx="8974201" cy="527584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88538" y="462717"/>
            <a:ext cx="437949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FF00"/>
                </a:solidFill>
                <a:ea typeface="黑体" panose="02010609060101010101" pitchFamily="49" charset="-122"/>
              </a:rPr>
              <a:t>        我们</a:t>
            </a:r>
            <a:r>
              <a:rPr lang="zh-CN" altLang="en-US" sz="3600" b="1" dirty="0">
                <a:solidFill>
                  <a:srgbClr val="FFFF00"/>
                </a:solidFill>
                <a:ea typeface="黑体" panose="02010609060101010101" pitchFamily="49" charset="-122"/>
              </a:rPr>
              <a:t>全面地了解大熊猫后，要</a:t>
            </a:r>
            <a:r>
              <a:rPr lang="zh-CN" altLang="en-US" sz="3600" b="1" dirty="0">
                <a:solidFill>
                  <a:schemeClr val="bg1"/>
                </a:solidFill>
                <a:ea typeface="黑体" panose="02010609060101010101" pitchFamily="49" charset="-122"/>
              </a:rPr>
              <a:t>按一定的顺序</a:t>
            </a:r>
            <a:r>
              <a:rPr lang="zh-CN" altLang="en-US" sz="3600" b="1" dirty="0">
                <a:solidFill>
                  <a:srgbClr val="FFFF00"/>
                </a:solidFill>
                <a:ea typeface="黑体" panose="02010609060101010101" pitchFamily="49" charset="-122"/>
              </a:rPr>
              <a:t>来</a:t>
            </a:r>
            <a:r>
              <a:rPr lang="zh-CN" altLang="en-US" sz="3600" b="1" dirty="0" smtClean="0">
                <a:solidFill>
                  <a:srgbClr val="FFFF00"/>
                </a:solidFill>
                <a:ea typeface="黑体" panose="02010609060101010101" pitchFamily="49" charset="-122"/>
              </a:rPr>
              <a:t>写，并</a:t>
            </a:r>
            <a:r>
              <a:rPr lang="zh-CN" altLang="en-US" sz="3600" b="1" dirty="0">
                <a:solidFill>
                  <a:srgbClr val="FFFF00"/>
                </a:solidFill>
                <a:ea typeface="黑体" panose="02010609060101010101" pitchFamily="49" charset="-122"/>
              </a:rPr>
              <a:t>要</a:t>
            </a:r>
            <a:r>
              <a:rPr lang="zh-CN" altLang="en-US" sz="3600" b="1" dirty="0">
                <a:solidFill>
                  <a:schemeClr val="bg1"/>
                </a:solidFill>
                <a:ea typeface="黑体" panose="02010609060101010101" pitchFamily="49" charset="-122"/>
              </a:rPr>
              <a:t>抓住几个方面</a:t>
            </a:r>
            <a:r>
              <a:rPr lang="zh-CN" altLang="en-US" sz="3600" b="1" dirty="0">
                <a:solidFill>
                  <a:srgbClr val="FFFF00"/>
                </a:solidFill>
                <a:ea typeface="黑体" panose="02010609060101010101" pitchFamily="49" charset="-122"/>
              </a:rPr>
              <a:t>突出大熊猫的特点。</a:t>
            </a:r>
            <a:endParaRPr lang="zh-CN" altLang="en-US" sz="3600" b="1" dirty="0">
              <a:solidFill>
                <a:srgbClr val="FFC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单圆角 5"/>
          <p:cNvSpPr/>
          <p:nvPr/>
        </p:nvSpPr>
        <p:spPr>
          <a:xfrm>
            <a:off x="197426" y="402731"/>
            <a:ext cx="1998310" cy="391728"/>
          </a:xfrm>
          <a:prstGeom prst="round1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ea typeface="黑体" panose="02010609060101010101" pitchFamily="49" charset="-122"/>
              </a:rPr>
              <a:t>思维导图</a:t>
            </a:r>
            <a:endParaRPr lang="zh-CN" altLang="en-US" sz="2400" dirty="0"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2708" y="1511839"/>
            <a:ext cx="1584041" cy="1841762"/>
          </a:xfrm>
          <a:prstGeom prst="rect">
            <a:avLst/>
          </a:prstGeom>
        </p:spPr>
      </p:pic>
      <p:grpSp>
        <p:nvGrpSpPr>
          <p:cNvPr id="10" name="组合 15"/>
          <p:cNvGrpSpPr/>
          <p:nvPr/>
        </p:nvGrpSpPr>
        <p:grpSpPr bwMode="auto">
          <a:xfrm>
            <a:off x="4477617" y="805745"/>
            <a:ext cx="917972" cy="642180"/>
            <a:chOff x="1691680" y="1563638"/>
            <a:chExt cx="1224136" cy="792088"/>
          </a:xfrm>
        </p:grpSpPr>
        <p:sp>
          <p:nvSpPr>
            <p:cNvPr id="11" name="椭圆 10"/>
            <p:cNvSpPr/>
            <p:nvPr/>
          </p:nvSpPr>
          <p:spPr>
            <a:xfrm>
              <a:off x="1691680" y="1563638"/>
              <a:ext cx="1224136" cy="792088"/>
            </a:xfrm>
            <a:prstGeom prst="ellipse">
              <a:avLst/>
            </a:prstGeom>
            <a:noFill/>
            <a:ln w="25400" cap="flat" cmpd="sng" algn="ctr">
              <a:solidFill>
                <a:srgbClr val="00B0F0"/>
              </a:solidFill>
              <a:prstDash val="dash"/>
            </a:ln>
            <a:effectLst/>
          </p:spPr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" name="TextBox 17"/>
            <p:cNvSpPr txBox="1">
              <a:spLocks noChangeArrowheads="1"/>
            </p:cNvSpPr>
            <p:nvPr/>
          </p:nvSpPr>
          <p:spPr bwMode="auto">
            <a:xfrm>
              <a:off x="1763688" y="1593428"/>
              <a:ext cx="1080120" cy="622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食物</a:t>
              </a:r>
              <a:endPara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2"/>
          <p:cNvGrpSpPr/>
          <p:nvPr/>
        </p:nvGrpSpPr>
        <p:grpSpPr bwMode="auto">
          <a:xfrm>
            <a:off x="5674816" y="1838598"/>
            <a:ext cx="917972" cy="594809"/>
            <a:chOff x="1691680" y="1563638"/>
            <a:chExt cx="1224136" cy="793004"/>
          </a:xfrm>
        </p:grpSpPr>
        <p:sp>
          <p:nvSpPr>
            <p:cNvPr id="21" name="椭圆 20"/>
            <p:cNvSpPr/>
            <p:nvPr/>
          </p:nvSpPr>
          <p:spPr>
            <a:xfrm>
              <a:off x="1691680" y="1563638"/>
              <a:ext cx="1224136" cy="792088"/>
            </a:xfrm>
            <a:prstGeom prst="ellipse">
              <a:avLst/>
            </a:prstGeom>
            <a:noFill/>
            <a:ln w="25400" cap="flat" cmpd="sng" algn="ctr">
              <a:solidFill>
                <a:srgbClr val="00B0F0"/>
              </a:solidFill>
              <a:prstDash val="dash"/>
            </a:ln>
            <a:effectLst/>
          </p:spPr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" name="TextBox 14"/>
            <p:cNvSpPr txBox="1">
              <a:spLocks noChangeArrowheads="1"/>
            </p:cNvSpPr>
            <p:nvPr/>
          </p:nvSpPr>
          <p:spPr bwMode="auto">
            <a:xfrm>
              <a:off x="1763688" y="1593429"/>
              <a:ext cx="1080120" cy="763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名称</a:t>
              </a:r>
              <a:endPara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1"/>
          <p:cNvGrpSpPr/>
          <p:nvPr/>
        </p:nvGrpSpPr>
        <p:grpSpPr bwMode="auto">
          <a:xfrm>
            <a:off x="4308130" y="3738604"/>
            <a:ext cx="917972" cy="594809"/>
            <a:chOff x="1691680" y="1563638"/>
            <a:chExt cx="1224136" cy="793004"/>
          </a:xfrm>
        </p:grpSpPr>
        <p:sp>
          <p:nvSpPr>
            <p:cNvPr id="27" name="椭圆 26"/>
            <p:cNvSpPr/>
            <p:nvPr/>
          </p:nvSpPr>
          <p:spPr>
            <a:xfrm>
              <a:off x="1691680" y="1563638"/>
              <a:ext cx="1224136" cy="792088"/>
            </a:xfrm>
            <a:prstGeom prst="ellipse">
              <a:avLst/>
            </a:prstGeom>
            <a:noFill/>
            <a:ln w="25400" cap="flat" cmpd="sng" algn="ctr">
              <a:solidFill>
                <a:srgbClr val="00B0F0"/>
              </a:solidFill>
              <a:prstDash val="dash"/>
            </a:ln>
            <a:effectLst/>
          </p:spPr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8" name="TextBox 23"/>
            <p:cNvSpPr txBox="1">
              <a:spLocks noChangeArrowheads="1"/>
            </p:cNvSpPr>
            <p:nvPr/>
          </p:nvSpPr>
          <p:spPr bwMode="auto">
            <a:xfrm>
              <a:off x="1763688" y="1593429"/>
              <a:ext cx="1080120" cy="763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4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5"/>
          <p:cNvGrpSpPr/>
          <p:nvPr/>
        </p:nvGrpSpPr>
        <p:grpSpPr bwMode="auto">
          <a:xfrm>
            <a:off x="2882995" y="1714857"/>
            <a:ext cx="919163" cy="594809"/>
            <a:chOff x="1691680" y="1563638"/>
            <a:chExt cx="1224136" cy="793004"/>
          </a:xfrm>
        </p:grpSpPr>
        <p:sp>
          <p:nvSpPr>
            <p:cNvPr id="30" name="椭圆 29"/>
            <p:cNvSpPr/>
            <p:nvPr/>
          </p:nvSpPr>
          <p:spPr>
            <a:xfrm>
              <a:off x="1691680" y="1563638"/>
              <a:ext cx="1224136" cy="792088"/>
            </a:xfrm>
            <a:prstGeom prst="ellipse">
              <a:avLst/>
            </a:prstGeom>
            <a:noFill/>
            <a:ln w="25400" cap="flat" cmpd="sng" algn="ctr">
              <a:solidFill>
                <a:srgbClr val="00B0F0"/>
              </a:solidFill>
              <a:prstDash val="dash"/>
            </a:ln>
            <a:effectLst/>
          </p:spPr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1" name="TextBox 4"/>
            <p:cNvSpPr txBox="1">
              <a:spLocks noChangeArrowheads="1"/>
            </p:cNvSpPr>
            <p:nvPr/>
          </p:nvSpPr>
          <p:spPr bwMode="auto">
            <a:xfrm>
              <a:off x="1763687" y="1593429"/>
              <a:ext cx="1080120" cy="763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外形</a:t>
              </a:r>
              <a:endPara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15"/>
          <p:cNvGrpSpPr/>
          <p:nvPr/>
        </p:nvGrpSpPr>
        <p:grpSpPr bwMode="auto">
          <a:xfrm>
            <a:off x="2973856" y="2849694"/>
            <a:ext cx="917972" cy="594809"/>
            <a:chOff x="1691680" y="1563638"/>
            <a:chExt cx="1224136" cy="793004"/>
          </a:xfrm>
        </p:grpSpPr>
        <p:sp>
          <p:nvSpPr>
            <p:cNvPr id="33" name="椭圆 32"/>
            <p:cNvSpPr/>
            <p:nvPr/>
          </p:nvSpPr>
          <p:spPr>
            <a:xfrm>
              <a:off x="1691680" y="1563638"/>
              <a:ext cx="1224136" cy="792088"/>
            </a:xfrm>
            <a:prstGeom prst="ellipse">
              <a:avLst/>
            </a:prstGeom>
            <a:noFill/>
            <a:ln w="25400" cap="flat" cmpd="sng" algn="ctr">
              <a:solidFill>
                <a:srgbClr val="00B0F0"/>
              </a:solidFill>
              <a:prstDash val="dash"/>
            </a:ln>
            <a:effectLst/>
          </p:spPr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4" name="TextBox 17"/>
            <p:cNvSpPr txBox="1">
              <a:spLocks noChangeArrowheads="1"/>
            </p:cNvSpPr>
            <p:nvPr/>
          </p:nvSpPr>
          <p:spPr bwMode="auto">
            <a:xfrm>
              <a:off x="1763688" y="1593429"/>
              <a:ext cx="1080120" cy="763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喜好</a:t>
              </a:r>
              <a:endPara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18"/>
          <p:cNvGrpSpPr/>
          <p:nvPr/>
        </p:nvGrpSpPr>
        <p:grpSpPr bwMode="auto">
          <a:xfrm>
            <a:off x="5620816" y="3056539"/>
            <a:ext cx="917972" cy="594809"/>
            <a:chOff x="1691680" y="1563638"/>
            <a:chExt cx="1224136" cy="793004"/>
          </a:xfrm>
        </p:grpSpPr>
        <p:sp>
          <p:nvSpPr>
            <p:cNvPr id="36" name="椭圆 35"/>
            <p:cNvSpPr/>
            <p:nvPr/>
          </p:nvSpPr>
          <p:spPr>
            <a:xfrm>
              <a:off x="1691680" y="1563638"/>
              <a:ext cx="1224136" cy="792088"/>
            </a:xfrm>
            <a:prstGeom prst="ellipse">
              <a:avLst/>
            </a:prstGeom>
            <a:noFill/>
            <a:ln w="25400" cap="flat" cmpd="sng" algn="ctr">
              <a:solidFill>
                <a:srgbClr val="00B0F0"/>
              </a:solidFill>
              <a:prstDash val="dash"/>
            </a:ln>
            <a:effectLst/>
          </p:spPr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7" name="TextBox 20"/>
            <p:cNvSpPr txBox="1">
              <a:spLocks noChangeArrowheads="1"/>
            </p:cNvSpPr>
            <p:nvPr/>
          </p:nvSpPr>
          <p:spPr bwMode="auto">
            <a:xfrm>
              <a:off x="1763688" y="1593429"/>
              <a:ext cx="1080120" cy="763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活动</a:t>
              </a:r>
              <a:endPara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8" name="TextBox 1"/>
          <p:cNvSpPr txBox="1">
            <a:spLocks noChangeArrowheads="1"/>
          </p:cNvSpPr>
          <p:nvPr/>
        </p:nvSpPr>
        <p:spPr bwMode="auto">
          <a:xfrm>
            <a:off x="1121705" y="884918"/>
            <a:ext cx="1296591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写什么？</a:t>
            </a:r>
            <a:endParaRPr lang="zh-CN" altLang="en-US" sz="2400" b="1" dirty="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9800" y="-66174"/>
            <a:ext cx="8974201" cy="527584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424647" y="1203598"/>
            <a:ext cx="43794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FF00"/>
                </a:solidFill>
                <a:ea typeface="黑体" panose="02010609060101010101" pitchFamily="49" charset="-122"/>
              </a:rPr>
              <a:t>1.  </a:t>
            </a:r>
            <a:r>
              <a:rPr lang="zh-CN" altLang="en-US" sz="3600" b="1" dirty="0">
                <a:solidFill>
                  <a:srgbClr val="FFFF00"/>
                </a:solidFill>
                <a:ea typeface="黑体" panose="02010609060101010101" pitchFamily="49" charset="-122"/>
              </a:rPr>
              <a:t>整合信息，突出特点。</a:t>
            </a:r>
            <a:endParaRPr lang="zh-CN" altLang="en-US" sz="3600" b="1" dirty="0">
              <a:solidFill>
                <a:srgbClr val="FFFF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131590"/>
            <a:ext cx="7128792" cy="2285241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从搜集来的大量的信息中进行分析、筛选、处理，进行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整合出三个方面左右的信息来突出大熊猫的特点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，以备写作时能合理地运用。</a:t>
            </a:r>
            <a:endParaRPr lang="zh-CN" altLang="en-US" sz="36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9800" y="-66174"/>
            <a:ext cx="8974201" cy="527584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402579" y="1203598"/>
            <a:ext cx="43794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FF00"/>
                </a:solidFill>
                <a:ea typeface="黑体" panose="02010609060101010101" pitchFamily="49" charset="-122"/>
              </a:rPr>
              <a:t>2.  </a:t>
            </a:r>
            <a:r>
              <a:rPr lang="zh-CN" altLang="en-US" sz="3600" b="1" dirty="0">
                <a:solidFill>
                  <a:srgbClr val="FFFF00"/>
                </a:solidFill>
                <a:ea typeface="黑体" panose="02010609060101010101" pitchFamily="49" charset="-122"/>
              </a:rPr>
              <a:t>抓住特点，具体描写。</a:t>
            </a:r>
            <a:endParaRPr lang="zh-CN" altLang="en-US" sz="3600" b="1" dirty="0">
              <a:solidFill>
                <a:srgbClr val="FFFF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965857"/>
            <a:ext cx="8272061" cy="2839239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动物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的外形包括身体、毛色、脑袋、四肢、眼睛、耳朵、尾巴等几部分，根据小动物的不同情况既可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从整体到部分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描写，也可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由部分到整体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描写；部分描写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时可按照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从前到后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，也可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从上到下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699542"/>
            <a:ext cx="7764363" cy="3762568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0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在</a:t>
            </a:r>
            <a:r>
              <a:rPr lang="zh-CN" altLang="en-US" sz="3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写作时，一定要善于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抓住所要描写小动物的外形中最有特点的部位，进行重点突出。</a:t>
            </a:r>
            <a:r>
              <a:rPr lang="zh-CN" altLang="en-US" sz="3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比如：有的部位突出形状、有的部位突出颜色、有的部位突出大小、有的部位可以突出不动的时候一个样，动的时候又一个样</a:t>
            </a:r>
            <a:r>
              <a:rPr lang="en-US" altLang="zh-CN" sz="30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0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所以</a:t>
            </a:r>
            <a:r>
              <a:rPr lang="zh-CN" altLang="en-US" sz="3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外形描写要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突出不同部位的不同特点</a:t>
            </a:r>
            <a:r>
              <a:rPr lang="zh-CN" altLang="en-US" sz="3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，至于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没有特点的部位可以不写</a:t>
            </a:r>
            <a:r>
              <a:rPr lang="zh-CN" altLang="en-US" sz="3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，没有必要面面俱到。</a:t>
            </a:r>
            <a:endParaRPr lang="zh-CN" altLang="en-US" sz="30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9865" y="1131590"/>
            <a:ext cx="7843922" cy="2285241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运用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比喻、拟人、排比、联想、想象等修辞手法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把小动物的外形写得清楚、具体、生动。这样才能把小动物写得活灵活现、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栩栩如生。</a:t>
            </a:r>
            <a:endParaRPr lang="zh-CN" altLang="en-US" sz="36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9800" y="-66174"/>
            <a:ext cx="8974201" cy="527584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402579" y="1203598"/>
            <a:ext cx="43794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FF00"/>
                </a:solidFill>
                <a:ea typeface="黑体" panose="02010609060101010101" pitchFamily="49" charset="-122"/>
              </a:rPr>
              <a:t>3.  </a:t>
            </a:r>
            <a:r>
              <a:rPr lang="zh-CN" altLang="en-US" sz="3600" b="1" dirty="0">
                <a:solidFill>
                  <a:srgbClr val="FFFF00"/>
                </a:solidFill>
                <a:ea typeface="黑体" panose="02010609060101010101" pitchFamily="49" charset="-122"/>
              </a:rPr>
              <a:t>结构合理，融入感情。</a:t>
            </a:r>
            <a:endParaRPr lang="zh-CN" altLang="en-US" sz="3600" b="1" dirty="0">
              <a:solidFill>
                <a:srgbClr val="FFFF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1180" y="699542"/>
            <a:ext cx="8147977" cy="3393237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根据所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选内容以及写作的顺序来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合理地安排文章的结构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，还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要点出对大熊猫的喜爱之情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。要写好自己的喜爱之情，不能仅仅停留在对动物形象和特征的描写上，还要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通过描写把对动物的感情融于字里行间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，写出自己的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真情实感。</a:t>
            </a:r>
            <a:endParaRPr lang="zh-CN" altLang="en-US" sz="36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66928" y="700955"/>
            <a:ext cx="7525512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ea typeface="黑体" panose="02010609060101010101" pitchFamily="49" charset="-122"/>
              </a:rPr>
              <a:t>国宝大熊猫</a:t>
            </a:r>
            <a:endParaRPr lang="zh-CN" altLang="en-US" sz="2100" b="1" dirty="0">
              <a:ea typeface="黑体" panose="02010609060101010101" pitchFamily="49" charset="-122"/>
            </a:endParaRPr>
          </a:p>
          <a:p>
            <a:r>
              <a:rPr lang="zh-CN" altLang="en-US" sz="1800" dirty="0">
                <a:ea typeface="黑体" panose="02010609060101010101" pitchFamily="49" charset="-122"/>
              </a:rPr>
              <a:t>     大熊猫人见人爱，是我们的国宝。许多小朋友想更多地了解大熊猫，可能有些疑问需要解答：</a:t>
            </a:r>
            <a:endParaRPr lang="zh-CN" altLang="en-US" sz="1800" dirty="0">
              <a:ea typeface="黑体" panose="02010609060101010101" pitchFamily="49" charset="-122"/>
            </a:endParaRPr>
          </a:p>
        </p:txBody>
      </p:sp>
      <p:sp>
        <p:nvSpPr>
          <p:cNvPr id="28" name="矩形: 圆角 27"/>
          <p:cNvSpPr/>
          <p:nvPr/>
        </p:nvSpPr>
        <p:spPr>
          <a:xfrm rot="20421793">
            <a:off x="901397" y="2180493"/>
            <a:ext cx="1892790" cy="4336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prstDash val="sysDot"/>
          </a:ln>
          <a:effectLst>
            <a:glow rad="101600">
              <a:schemeClr val="accent5">
                <a:satMod val="175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chemeClr val="accent2">
                    <a:lumMod val="75000"/>
                  </a:schemeClr>
                </a:solidFill>
                <a:ea typeface="黑体" panose="02010609060101010101" pitchFamily="49" charset="-122"/>
              </a:rPr>
              <a:t>大熊猫是猫吗</a:t>
            </a:r>
            <a:endParaRPr lang="zh-CN" altLang="en-US" sz="1800" b="1" dirty="0">
              <a:solidFill>
                <a:schemeClr val="accent2">
                  <a:lumMod val="75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29" name="矩形: 圆角 28"/>
          <p:cNvSpPr/>
          <p:nvPr/>
        </p:nvSpPr>
        <p:spPr>
          <a:xfrm>
            <a:off x="4039853" y="1640774"/>
            <a:ext cx="2338301" cy="4336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prstDash val="sysDot"/>
          </a:ln>
          <a:effectLst>
            <a:glow rad="101600">
              <a:schemeClr val="accent5">
                <a:satMod val="175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chemeClr val="accent2">
                    <a:lumMod val="75000"/>
                  </a:schemeClr>
                </a:solidFill>
                <a:ea typeface="黑体" panose="02010609060101010101" pitchFamily="49" charset="-122"/>
              </a:rPr>
              <a:t>大熊猫生活在哪里</a:t>
            </a:r>
            <a:endParaRPr lang="zh-CN" altLang="en-US" sz="1800" b="1" dirty="0">
              <a:solidFill>
                <a:schemeClr val="accent2">
                  <a:lumMod val="75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31" name="矩形: 圆角 30"/>
          <p:cNvSpPr/>
          <p:nvPr/>
        </p:nvSpPr>
        <p:spPr>
          <a:xfrm rot="20641038">
            <a:off x="2777775" y="2648779"/>
            <a:ext cx="2993779" cy="4336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prstDash val="sysDot"/>
          </a:ln>
          <a:effectLst>
            <a:glow rad="101600">
              <a:schemeClr val="accent5">
                <a:satMod val="175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chemeClr val="accent2">
                    <a:lumMod val="75000"/>
                  </a:schemeClr>
                </a:solidFill>
                <a:ea typeface="黑体" panose="02010609060101010101" pitchFamily="49" charset="-122"/>
              </a:rPr>
              <a:t>大熊猫可以活多长时间</a:t>
            </a:r>
            <a:endParaRPr lang="zh-CN" altLang="en-US" sz="1800" b="1" dirty="0">
              <a:solidFill>
                <a:schemeClr val="accent2">
                  <a:lumMod val="75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33" name="矩形: 圆角 32"/>
          <p:cNvSpPr/>
          <p:nvPr/>
        </p:nvSpPr>
        <p:spPr>
          <a:xfrm rot="292541">
            <a:off x="400222" y="3040398"/>
            <a:ext cx="2497313" cy="4336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prstDash val="sysDot"/>
          </a:ln>
          <a:effectLst>
            <a:glow rad="101600">
              <a:schemeClr val="accent5">
                <a:satMod val="175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chemeClr val="accent2">
                    <a:lumMod val="75000"/>
                  </a:schemeClr>
                </a:solidFill>
                <a:ea typeface="黑体" panose="02010609060101010101" pitchFamily="49" charset="-122"/>
              </a:rPr>
              <a:t>它为什么</a:t>
            </a:r>
            <a:r>
              <a:rPr lang="zh-CN" altLang="en-US" sz="1800" b="1" dirty="0" smtClean="0">
                <a:solidFill>
                  <a:schemeClr val="accent2">
                    <a:lumMod val="75000"/>
                  </a:schemeClr>
                </a:solidFill>
                <a:ea typeface="黑体" panose="02010609060101010101" pitchFamily="49" charset="-122"/>
              </a:rPr>
              <a:t>被视为</a:t>
            </a:r>
            <a:r>
              <a:rPr lang="zh-CN" altLang="en-US" sz="1800" b="1" dirty="0">
                <a:solidFill>
                  <a:schemeClr val="accent2">
                    <a:lumMod val="75000"/>
                  </a:schemeClr>
                </a:solidFill>
                <a:ea typeface="黑体" panose="02010609060101010101" pitchFamily="49" charset="-122"/>
              </a:rPr>
              <a:t>国宝</a:t>
            </a:r>
            <a:endParaRPr lang="zh-CN" altLang="en-US" sz="1800" b="1" dirty="0">
              <a:solidFill>
                <a:schemeClr val="accent2">
                  <a:lumMod val="75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34" name="矩形: 圆角 33"/>
          <p:cNvSpPr/>
          <p:nvPr/>
        </p:nvSpPr>
        <p:spPr>
          <a:xfrm rot="777130">
            <a:off x="4579664" y="3215584"/>
            <a:ext cx="2073845" cy="4336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prstDash val="sysDot"/>
          </a:ln>
          <a:effectLst>
            <a:glow rad="101600">
              <a:schemeClr val="accent5">
                <a:satMod val="175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chemeClr val="accent2">
                    <a:lumMod val="75000"/>
                  </a:schemeClr>
                </a:solidFill>
                <a:ea typeface="黑体" panose="02010609060101010101" pitchFamily="49" charset="-122"/>
              </a:rPr>
              <a:t>大熊猫喜欢吃什么</a:t>
            </a:r>
            <a:endParaRPr lang="zh-CN" altLang="en-US" sz="1800" b="1" dirty="0">
              <a:solidFill>
                <a:schemeClr val="accent2">
                  <a:lumMod val="75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05555" y="3851876"/>
            <a:ext cx="661877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这次习作，就让我们围绕这些问题，介绍一下大熊猫。</a:t>
            </a:r>
            <a:endParaRPr lang="en-US" altLang="zh-CN" sz="15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写完后，自己读一读，看看还需不需要补充新内容。如果有</a:t>
            </a:r>
            <a:endParaRPr lang="en-US" altLang="zh-CN" sz="15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不准确的内容，试着用学过的修改符号改一改。可以跟同学交换习作，互相检查一下对大熊猫的介绍是不是准确。</a:t>
            </a:r>
            <a:endParaRPr lang="zh-CN" altLang="en-US" sz="15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687008" y="3876106"/>
            <a:ext cx="1226560" cy="24064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 dirty="0">
              <a:ea typeface="黑体" panose="02010609060101010101" pitchFamily="49" charset="-122"/>
            </a:endParaRPr>
          </a:p>
        </p:txBody>
      </p:sp>
      <p:sp>
        <p:nvSpPr>
          <p:cNvPr id="37" name="标注: 左箭头 36"/>
          <p:cNvSpPr/>
          <p:nvPr/>
        </p:nvSpPr>
        <p:spPr>
          <a:xfrm>
            <a:off x="7089610" y="1932452"/>
            <a:ext cx="1328409" cy="1611527"/>
          </a:xfrm>
          <a:prstGeom prst="leftArrow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ea typeface="黑体" panose="02010609060101010101" pitchFamily="49" charset="-122"/>
              </a:rPr>
              <a:t>可供</a:t>
            </a:r>
            <a:endParaRPr lang="en-US" altLang="zh-CN" sz="1800" b="1" dirty="0">
              <a:ea typeface="黑体" panose="02010609060101010101" pitchFamily="49" charset="-122"/>
            </a:endParaRPr>
          </a:p>
          <a:p>
            <a:pPr algn="ctr"/>
            <a:r>
              <a:rPr lang="zh-CN" altLang="en-US" sz="1800" b="1" dirty="0">
                <a:ea typeface="黑体" panose="02010609060101010101" pitchFamily="49" charset="-122"/>
              </a:rPr>
              <a:t>参考</a:t>
            </a:r>
            <a:endParaRPr lang="en-US" altLang="zh-CN" sz="1800" b="1" dirty="0">
              <a:ea typeface="黑体" panose="02010609060101010101" pitchFamily="49" charset="-122"/>
            </a:endParaRPr>
          </a:p>
          <a:p>
            <a:pPr algn="ctr"/>
            <a:r>
              <a:rPr lang="zh-CN" altLang="en-US" sz="1800" b="1" dirty="0">
                <a:ea typeface="黑体" panose="02010609060101010101" pitchFamily="49" charset="-122"/>
              </a:rPr>
              <a:t>选择</a:t>
            </a:r>
            <a:endParaRPr lang="en-US" altLang="zh-CN" sz="1800" b="1" dirty="0">
              <a:ea typeface="黑体" panose="02010609060101010101" pitchFamily="49" charset="-122"/>
            </a:endParaRPr>
          </a:p>
          <a:p>
            <a:pPr algn="ctr"/>
            <a:r>
              <a:rPr lang="zh-CN" altLang="en-US" sz="1800" b="1" dirty="0">
                <a:ea typeface="黑体" panose="02010609060101010101" pitchFamily="49" charset="-122"/>
              </a:rPr>
              <a:t>的</a:t>
            </a:r>
            <a:endParaRPr lang="en-US" altLang="zh-CN" sz="1800" b="1" dirty="0">
              <a:ea typeface="黑体" panose="02010609060101010101" pitchFamily="49" charset="-122"/>
            </a:endParaRPr>
          </a:p>
          <a:p>
            <a:pPr algn="ctr"/>
            <a:r>
              <a:rPr lang="zh-CN" altLang="en-US" sz="1800" b="1" dirty="0">
                <a:ea typeface="黑体" panose="02010609060101010101" pitchFamily="49" charset="-122"/>
              </a:rPr>
              <a:t>问题</a:t>
            </a:r>
            <a:endParaRPr lang="zh-CN" altLang="en-US" sz="1800" b="1" dirty="0">
              <a:ea typeface="黑体" panose="02010609060101010101" pitchFamily="49" charset="-122"/>
            </a:endParaRPr>
          </a:p>
        </p:txBody>
      </p:sp>
      <p:sp>
        <p:nvSpPr>
          <p:cNvPr id="38" name="对话气泡: 椭圆形 37"/>
          <p:cNvSpPr/>
          <p:nvPr/>
        </p:nvSpPr>
        <p:spPr>
          <a:xfrm>
            <a:off x="5873641" y="3728534"/>
            <a:ext cx="1009026" cy="608925"/>
          </a:xfrm>
          <a:prstGeom prst="wedgeEllipseCallout">
            <a:avLst>
              <a:gd name="adj1" fmla="val -73394"/>
              <a:gd name="adj2" fmla="val -8078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ea typeface="黑体" panose="02010609060101010101" pitchFamily="49" charset="-122"/>
              </a:rPr>
              <a:t>写作</a:t>
            </a:r>
            <a:endParaRPr lang="en-US" altLang="zh-CN" sz="1800" b="1" dirty="0">
              <a:ea typeface="黑体" panose="02010609060101010101" pitchFamily="49" charset="-122"/>
            </a:endParaRPr>
          </a:p>
          <a:p>
            <a:pPr algn="ctr"/>
            <a:r>
              <a:rPr lang="zh-CN" altLang="en-US" sz="1800" b="1" dirty="0">
                <a:ea typeface="黑体" panose="02010609060101010101" pitchFamily="49" charset="-122"/>
              </a:rPr>
              <a:t>要求</a:t>
            </a:r>
            <a:endParaRPr lang="zh-CN" altLang="en-US" sz="1800" b="1" dirty="0">
              <a:ea typeface="黑体" panose="02010609060101010101" pitchFamily="49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4781892" y="3851876"/>
            <a:ext cx="719518" cy="31356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 dirty="0"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55" y="339396"/>
            <a:ext cx="366860" cy="456339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22203" y="267494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审题指导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1" grpId="0" animBg="1"/>
      <p:bldP spid="33" grpId="0" animBg="1"/>
      <p:bldP spid="34" grpId="0" animBg="1"/>
      <p:bldP spid="35" grpId="0"/>
      <p:bldP spid="36" grpId="0" animBg="1"/>
      <p:bldP spid="37" grpId="0" animBg="1"/>
      <p:bldP spid="38" grpId="0" animBg="1"/>
      <p:bldP spid="4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4523874"/>
            <a:ext cx="9144000" cy="619626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9800" y="483518"/>
            <a:ext cx="8974201" cy="472615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82737" y="1203598"/>
            <a:ext cx="437949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srgbClr val="FFFF00"/>
                </a:solidFill>
                <a:ea typeface="黑体" panose="02010609060101010101" pitchFamily="49" charset="-122"/>
              </a:rPr>
              <a:t>        胸有成竹</a:t>
            </a:r>
            <a:r>
              <a:rPr lang="zh-CN" altLang="en-US" sz="3200" b="1" dirty="0">
                <a:solidFill>
                  <a:srgbClr val="FFFF00"/>
                </a:solidFill>
                <a:ea typeface="黑体" panose="02010609060101010101" pitchFamily="49" charset="-122"/>
              </a:rPr>
              <a:t>，才能文思泉涌。我们下面来列一下写作提纲。如何</a:t>
            </a:r>
            <a:r>
              <a:rPr lang="zh-CN" altLang="en-US" sz="3200" b="1" dirty="0" smtClean="0">
                <a:solidFill>
                  <a:srgbClr val="FFFF00"/>
                </a:solidFill>
                <a:ea typeface="黑体" panose="02010609060101010101" pitchFamily="49" charset="-122"/>
              </a:rPr>
              <a:t>制定写作提纲</a:t>
            </a:r>
            <a:r>
              <a:rPr lang="zh-CN" altLang="en-US" sz="3200" b="1" dirty="0">
                <a:solidFill>
                  <a:srgbClr val="FFFF00"/>
                </a:solidFill>
                <a:ea typeface="黑体" panose="02010609060101010101" pitchFamily="49" charset="-122"/>
              </a:rPr>
              <a:t>呢？</a:t>
            </a:r>
            <a:endParaRPr lang="zh-CN" altLang="en-US" sz="3200" b="1" dirty="0">
              <a:solidFill>
                <a:srgbClr val="FFFF00"/>
              </a:solidFill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19055" y="332254"/>
            <a:ext cx="2330450" cy="560705"/>
            <a:chOff x="292074" y="482630"/>
            <a:chExt cx="3107265" cy="747607"/>
          </a:xfrm>
        </p:grpSpPr>
        <p:sp>
          <p:nvSpPr>
            <p:cNvPr id="8" name="文本框 14"/>
            <p:cNvSpPr txBox="1"/>
            <p:nvPr/>
          </p:nvSpPr>
          <p:spPr>
            <a:xfrm>
              <a:off x="832247" y="482630"/>
              <a:ext cx="2567092" cy="74760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写作提纲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074" y="533430"/>
              <a:ext cx="540173" cy="67225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563638"/>
            <a:ext cx="7776864" cy="302390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/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1.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安排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好材料的组织顺序。先写什么、后写什么。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/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2.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确定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好重点写的内容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。依据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表达中心的需要，确定出哪些内容是主要的，哪些内容是次要的。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/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3.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依据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文章选用的材料及要表达的中心思想，确定好开头、结尾的方法，并在提纲中简单注明。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/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4.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设计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好点题的时机及具体的方式、方法。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/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5.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考虑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好层次之间、段落之间该如何衔接过渡，哪些内容需要照应，如何照应，也简单标注一下。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7584" y="411510"/>
            <a:ext cx="73448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作文</a:t>
            </a:r>
            <a:r>
              <a:rPr lang="zh-CN" altLang="en-US" sz="2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提纲一般包含三部分内容</a:t>
            </a:r>
            <a:r>
              <a:rPr lang="zh-CN" altLang="en-US" sz="20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2000" b="1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0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（</a:t>
            </a:r>
            <a:r>
              <a:rPr lang="en-US" altLang="zh-CN" sz="2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）题目。（</a:t>
            </a:r>
            <a:r>
              <a:rPr lang="en-US" altLang="zh-CN" sz="2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）主要内容和中心。（</a:t>
            </a:r>
            <a:r>
              <a:rPr lang="en-US" altLang="zh-CN" sz="2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）结构安排。</a:t>
            </a:r>
            <a:endParaRPr lang="en-US" altLang="zh-CN" sz="20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1275607"/>
            <a:ext cx="6725806" cy="623248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36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770" y="1586614"/>
            <a:ext cx="1897290" cy="2195677"/>
          </a:xfrm>
          <a:prstGeom prst="rect">
            <a:avLst/>
          </a:prstGeom>
        </p:spPr>
      </p:pic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2769973" y="961961"/>
            <a:ext cx="394335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开头：点明大熊猫是国宝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3690938" y="1586615"/>
            <a:ext cx="3648075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可爱的外形：身体胖嘟嘟、四肢、尾巴、毛色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3914775" y="2397417"/>
            <a:ext cx="3648075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贪吃的性格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10"/>
          <p:cNvSpPr txBox="1">
            <a:spLocks noChangeArrowheads="1"/>
          </p:cNvSpPr>
          <p:nvPr/>
        </p:nvSpPr>
        <p:spPr bwMode="auto">
          <a:xfrm>
            <a:off x="3914775" y="2871286"/>
            <a:ext cx="3648075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贪玩的本质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12"/>
          <p:cNvSpPr txBox="1">
            <a:spLocks noChangeArrowheads="1"/>
          </p:cNvSpPr>
          <p:nvPr/>
        </p:nvSpPr>
        <p:spPr bwMode="auto">
          <a:xfrm>
            <a:off x="2769973" y="3640451"/>
            <a:ext cx="394335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结尾：大熊猫真是太可爱了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2628886" y="1231568"/>
            <a:ext cx="163115" cy="2801541"/>
          </a:xfrm>
          <a:prstGeom prst="leftBrace">
            <a:avLst>
              <a:gd name="adj1" fmla="val 45140"/>
              <a:gd name="adj2" fmla="val 50000"/>
            </a:avLst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sz="1050" dirty="0">
              <a:ea typeface="黑体" panose="02010609060101010101" pitchFamily="49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3556505" y="1720815"/>
            <a:ext cx="161925" cy="1565672"/>
          </a:xfrm>
          <a:prstGeom prst="leftBrace">
            <a:avLst>
              <a:gd name="adj1" fmla="val 45140"/>
              <a:gd name="adj2" fmla="val 50000"/>
            </a:avLst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sz="1050" dirty="0">
              <a:ea typeface="黑体" panose="02010609060101010101" pitchFamily="49" charset="-122"/>
            </a:endParaRP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2769973" y="2229806"/>
            <a:ext cx="756047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中间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1275607"/>
            <a:ext cx="6725806" cy="623248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36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770" y="1586614"/>
            <a:ext cx="1897290" cy="2195677"/>
          </a:xfrm>
          <a:prstGeom prst="rect">
            <a:avLst/>
          </a:prstGeom>
        </p:spPr>
      </p:pic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2769972" y="961961"/>
            <a:ext cx="4466323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开头：点明大熊猫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是珍稀物种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3797061" y="1586615"/>
            <a:ext cx="1889174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可爱的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外形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3870559" y="2100459"/>
            <a:ext cx="3648075" cy="448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生活环境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10"/>
          <p:cNvSpPr txBox="1">
            <a:spLocks noChangeArrowheads="1"/>
          </p:cNvSpPr>
          <p:nvPr/>
        </p:nvSpPr>
        <p:spPr bwMode="auto">
          <a:xfrm>
            <a:off x="3862197" y="2571750"/>
            <a:ext cx="1460513" cy="50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食物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12"/>
          <p:cNvSpPr txBox="1">
            <a:spLocks noChangeArrowheads="1"/>
          </p:cNvSpPr>
          <p:nvPr/>
        </p:nvSpPr>
        <p:spPr bwMode="auto">
          <a:xfrm>
            <a:off x="2769973" y="3640451"/>
            <a:ext cx="394335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结尾：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大熊猫的价值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2628886" y="1231568"/>
            <a:ext cx="163115" cy="2801541"/>
          </a:xfrm>
          <a:prstGeom prst="leftBrace">
            <a:avLst>
              <a:gd name="adj1" fmla="val 45140"/>
              <a:gd name="adj2" fmla="val 50000"/>
            </a:avLst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sz="1050" dirty="0">
              <a:ea typeface="黑体" panose="02010609060101010101" pitchFamily="49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3556505" y="1720815"/>
            <a:ext cx="161925" cy="1565672"/>
          </a:xfrm>
          <a:prstGeom prst="leftBrace">
            <a:avLst>
              <a:gd name="adj1" fmla="val 45140"/>
              <a:gd name="adj2" fmla="val 50000"/>
            </a:avLst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sz="1050" dirty="0">
              <a:ea typeface="黑体" panose="02010609060101010101" pitchFamily="49" charset="-122"/>
            </a:endParaRP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2769973" y="2229806"/>
            <a:ext cx="756047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中间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0"/>
          <p:cNvSpPr txBox="1">
            <a:spLocks noChangeArrowheads="1"/>
          </p:cNvSpPr>
          <p:nvPr/>
        </p:nvSpPr>
        <p:spPr bwMode="auto">
          <a:xfrm>
            <a:off x="3863200" y="3034627"/>
            <a:ext cx="1460513" cy="50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习性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65531" y="790881"/>
            <a:ext cx="6238717" cy="37600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625"/>
              </a:lnSpc>
            </a:pPr>
            <a:r>
              <a:rPr lang="en-US" altLang="en-US" sz="2700" b="1" dirty="0">
                <a:latin typeface="宋体" panose="02010600030101010101" pitchFamily="2" charset="-122"/>
                <a:ea typeface="黑体" panose="02010609060101010101" pitchFamily="49" charset="-122"/>
              </a:rPr>
              <a:t>国宝大熊猫</a:t>
            </a:r>
            <a:endParaRPr lang="en-US" altLang="en-US" sz="2700" b="1" dirty="0">
              <a:latin typeface="宋体" panose="02010600030101010101" pitchFamily="2" charset="-122"/>
              <a:ea typeface="黑体" panose="02010609060101010101" pitchFamily="49" charset="-122"/>
            </a:endParaRPr>
          </a:p>
          <a:p>
            <a:pPr algn="ctr">
              <a:lnSpc>
                <a:spcPts val="2625"/>
              </a:lnSpc>
            </a:pPr>
            <a:endParaRPr lang="en-US" altLang="en-US" sz="2700" b="1" dirty="0">
              <a:latin typeface="宋体" panose="02010600030101010101" pitchFamily="2" charset="-122"/>
              <a:ea typeface="黑体" panose="02010609060101010101" pitchFamily="49" charset="-122"/>
            </a:endParaRPr>
          </a:p>
          <a:p>
            <a:pPr>
              <a:lnSpc>
                <a:spcPts val="2625"/>
              </a:lnSpc>
            </a:pPr>
            <a:r>
              <a:rPr lang="en-US" altLang="en-US" sz="2700" b="1" dirty="0">
                <a:latin typeface="宋体" panose="02010600030101010101" pitchFamily="2" charset="-122"/>
                <a:ea typeface="黑体" panose="02010609060101010101" pitchFamily="49" charset="-122"/>
              </a:rPr>
              <a:t>   </a:t>
            </a:r>
            <a:r>
              <a:rPr lang="en-US" altLang="en-US" sz="2400" b="1" dirty="0">
                <a:latin typeface="宋体" panose="02010600030101010101" pitchFamily="2" charset="-122"/>
                <a:ea typeface="黑体" panose="02010609060101010101" pitchFamily="49" charset="-122"/>
              </a:rPr>
              <a:t>  </a:t>
            </a:r>
            <a:r>
              <a:rPr lang="en-US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小朋友们，你们知道吗？大熊猫是我国“</a:t>
            </a:r>
            <a:r>
              <a:rPr lang="en-US" altLang="en-US" sz="2400" b="1" dirty="0" err="1">
                <a:latin typeface="楷体_GB2312" panose="02010609030101010101" pitchFamily="49" charset="-122"/>
                <a:ea typeface="楷体_GB2312" panose="02010609030101010101" pitchFamily="49" charset="-122"/>
              </a:rPr>
              <a:t>国宝</a:t>
            </a:r>
            <a:r>
              <a:rPr lang="en-US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”，</a:t>
            </a:r>
            <a:r>
              <a:rPr lang="en-US" altLang="en-US" sz="2400" b="1" dirty="0" err="1">
                <a:latin typeface="楷体_GB2312" panose="02010609030101010101" pitchFamily="49" charset="-122"/>
                <a:ea typeface="楷体_GB2312" panose="02010609030101010101" pitchFamily="49" charset="-122"/>
              </a:rPr>
              <a:t>并为世界人民所喜爱，是世界生物多样性保护的标志和平友好的象征</a:t>
            </a:r>
            <a:r>
              <a:rPr lang="en-US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r>
              <a:rPr lang="en-US" altLang="en-US" sz="2400" b="1" baseline="300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①</a:t>
            </a:r>
            <a:r>
              <a:rPr lang="en-US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它仅分布在我国的四川北部、陕西南部和甘肃南部的山区，野外总数不足100只，80%以上的大熊猫分布在四川境内。成都所属的崇州、都江堰、大邑、</a:t>
            </a:r>
            <a:r>
              <a:rPr lang="en-US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彭州等地均有大熊猫出没</a:t>
            </a:r>
            <a:r>
              <a:rPr lang="en-US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。它是四川独特而宝贵的自然资源，凡是到四川的中外游客，都以一睹大熊猫风采为快。</a:t>
            </a:r>
            <a:r>
              <a:rPr lang="en-US" altLang="en-US" sz="2400" b="1" baseline="300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②</a:t>
            </a:r>
            <a:r>
              <a:rPr lang="en-US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en-US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41127" y="685800"/>
            <a:ext cx="2057400" cy="38527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zh-CN" sz="1800" dirty="0">
              <a:solidFill>
                <a:srgbClr val="CC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zh-CN" sz="1800" dirty="0">
              <a:solidFill>
                <a:srgbClr val="CC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800" b="1" dirty="0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①</a:t>
            </a:r>
            <a:r>
              <a:rPr lang="en-US" altLang="zh-CN" sz="1800" b="1" dirty="0" err="1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写大熊猫是“国宝”以及它的作用</a:t>
            </a:r>
            <a:r>
              <a:rPr lang="en-US" altLang="zh-CN" sz="1800" b="1" dirty="0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en-US" altLang="zh-CN" sz="1800" b="1" dirty="0">
              <a:solidFill>
                <a:srgbClr val="CC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endParaRPr lang="zh-CN" altLang="en-US" sz="1800" b="1" dirty="0">
              <a:solidFill>
                <a:srgbClr val="CC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endParaRPr lang="en-US" altLang="zh-CN" sz="1800" b="1" dirty="0">
              <a:solidFill>
                <a:srgbClr val="CC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zh-CN" sz="1800" b="1" dirty="0">
              <a:solidFill>
                <a:srgbClr val="CC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②写大熊猫的分布及自然情况。 </a:t>
            </a:r>
            <a:endParaRPr lang="zh-CN" altLang="en-US" sz="1800" b="1" dirty="0">
              <a:solidFill>
                <a:srgbClr val="CC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en-US" altLang="zh-CN" sz="1800" b="1" dirty="0">
              <a:ea typeface="黑体" panose="02010609060101010101" pitchFamily="49" charset="-122"/>
            </a:endParaRPr>
          </a:p>
        </p:txBody>
      </p:sp>
      <p:sp>
        <p:nvSpPr>
          <p:cNvPr id="5" name="文本框 14"/>
          <p:cNvSpPr txBox="1"/>
          <p:nvPr/>
        </p:nvSpPr>
        <p:spPr>
          <a:xfrm>
            <a:off x="561958" y="281866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例文赏析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4543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44225" y="733768"/>
            <a:ext cx="6204039" cy="3426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625"/>
              </a:lnSpc>
            </a:pP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大熊猫的样子可爱极了。身子胖胖的，尾巴短短的，身上毛茸茸的。头和身子雪白雪白的，四肢和肩膀油黑油黑的，圆圆的脑袋上长着一对黑耳朵，黑黑的眼圈就像戴着一副大墨镜。</a:t>
            </a:r>
            <a:r>
              <a:rPr lang="en-US" altLang="en-US" sz="2400" b="1" baseline="300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③</a:t>
            </a:r>
            <a:endParaRPr lang="en-US" altLang="zh-CN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ts val="2625"/>
              </a:lnSpc>
            </a:pP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大熊猫小的时候很活泼,喜欢爬上爬下。长大以后,不大爱活动,常常用爪子抱着头,呼呼睡大觉。你去逗它,它会睁开眼睛看一看,然后又呼呼地睡了。有时它也摆动着胖乎乎的身子,走来走去找东西吃。</a:t>
            </a:r>
            <a:r>
              <a:rPr lang="en-US" altLang="en-US" sz="2400" b="1" baseline="300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④</a:t>
            </a:r>
            <a:endParaRPr lang="en-US" altLang="en-US" sz="2400" b="1" baseline="30000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07382" y="540326"/>
            <a:ext cx="1818410" cy="38134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zh-CN" sz="1800" dirty="0">
              <a:solidFill>
                <a:srgbClr val="C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zh-CN" sz="1800" dirty="0">
              <a:solidFill>
                <a:srgbClr val="C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③写大熊猫的样子可爱极了。</a:t>
            </a:r>
            <a:endParaRPr lang="zh-CN" altLang="en-US" sz="1800" b="1" dirty="0">
              <a:solidFill>
                <a:srgbClr val="C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endParaRPr lang="zh-CN" altLang="en-US" sz="1800" b="1" dirty="0">
              <a:solidFill>
                <a:srgbClr val="CC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1800" b="1" dirty="0">
              <a:solidFill>
                <a:srgbClr val="CC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④写大熊猫的活动特点。</a:t>
            </a:r>
            <a:endParaRPr lang="en-US" altLang="zh-CN" sz="1800" b="1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7410" y="728679"/>
            <a:ext cx="65028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en-US" altLang="en-US" sz="2400" b="1" dirty="0" err="1">
                <a:latin typeface="楷体_GB2312" panose="02010609030101010101" pitchFamily="49" charset="-122"/>
                <a:ea typeface="楷体_GB2312" panose="02010609030101010101" pitchFamily="49" charset="-122"/>
              </a:rPr>
              <a:t>大熊猫喜欢吃新鲜的竹叶、竹笋，有时也吃玉米秆、幼杉树皮。你看,它吃得多香啊</a:t>
            </a:r>
            <a:r>
              <a:rPr lang="en-US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!</a:t>
            </a:r>
            <a:r>
              <a:rPr lang="en-US" altLang="en-US" sz="2400" b="1" baseline="30000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⑤</a:t>
            </a:r>
            <a:endParaRPr lang="en-US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大熊猫真是太可爱了，</a:t>
            </a:r>
            <a:r>
              <a:rPr lang="en-US" altLang="en-US" sz="2400" b="1" dirty="0" err="1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我喜欢大熊猫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！</a:t>
            </a:r>
            <a:r>
              <a:rPr lang="en-US" altLang="en-US" sz="2400" b="1" baseline="30000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⑥</a:t>
            </a:r>
            <a:endParaRPr lang="en-US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20272" y="540326"/>
            <a:ext cx="1818410" cy="152736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800" b="1" dirty="0" smtClean="0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⑤</a:t>
            </a:r>
            <a:r>
              <a:rPr lang="zh-CN" altLang="en-US" sz="1800" b="1" dirty="0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写大熊猫吃的食物</a:t>
            </a:r>
            <a:r>
              <a:rPr lang="zh-CN" altLang="en-US" sz="1800" b="1" dirty="0" smtClean="0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en-US" altLang="zh-CN" sz="1800" b="1" dirty="0">
              <a:solidFill>
                <a:srgbClr val="CC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⑥总结全文，表达了对大熊猫的喜爱之情。</a:t>
            </a:r>
            <a:endParaRPr lang="zh-CN" altLang="en-US" sz="1800" b="1" dirty="0">
              <a:solidFill>
                <a:srgbClr val="CC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en-US" altLang="zh-CN" sz="1800" b="1" dirty="0">
              <a:ea typeface="黑体" panose="02010609060101010101" pitchFamily="49" charset="-122"/>
            </a:endParaRPr>
          </a:p>
        </p:txBody>
      </p:sp>
      <p:sp>
        <p:nvSpPr>
          <p:cNvPr id="11" name="文本框 14"/>
          <p:cNvSpPr txBox="1"/>
          <p:nvPr/>
        </p:nvSpPr>
        <p:spPr>
          <a:xfrm>
            <a:off x="683568" y="2499742"/>
            <a:ext cx="7930805" cy="159082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lIns="51435" tIns="25718" rIns="51435" bIns="25718" rtlCol="0">
            <a:spAutoFit/>
          </a:bodyPr>
          <a:lstStyle/>
          <a:p>
            <a:pPr fontAlgn="base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总评：</a:t>
            </a:r>
            <a:endParaRPr lang="zh-CN" altLang="en-US" sz="21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base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100" b="1" dirty="0">
                <a:solidFill>
                  <a:prstClr val="black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这篇作文通过对大熊猫的样子、习性和产地的介绍，表现了大熊猫的可爱，表达了作者对大熊猫的喜爱之情。特别是对大熊猫的外形描写，细致入微，活灵活现。 </a:t>
            </a:r>
            <a:endParaRPr lang="zh-CN" altLang="en-US" sz="2100" b="1" dirty="0">
              <a:solidFill>
                <a:prstClr val="black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2671" y="695391"/>
            <a:ext cx="6273585" cy="3492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625"/>
              </a:lnSpc>
            </a:pPr>
            <a:r>
              <a:rPr lang="en-US" altLang="en-US" sz="2700" b="1" dirty="0">
                <a:latin typeface="宋体" panose="02010600030101010101" pitchFamily="2" charset="-122"/>
                <a:ea typeface="黑体" panose="02010609060101010101" pitchFamily="49" charset="-122"/>
              </a:rPr>
              <a:t>国宝大熊猫</a:t>
            </a:r>
            <a:endParaRPr lang="en-US" altLang="en-US" sz="2700" b="1" dirty="0">
              <a:latin typeface="宋体" panose="02010600030101010101" pitchFamily="2" charset="-122"/>
              <a:ea typeface="黑体" panose="02010609060101010101" pitchFamily="49" charset="-122"/>
            </a:endParaRPr>
          </a:p>
          <a:p>
            <a:pPr algn="ctr">
              <a:lnSpc>
                <a:spcPts val="2625"/>
              </a:lnSpc>
            </a:pPr>
            <a:endParaRPr lang="en-US" altLang="en-US" sz="2700" b="1" dirty="0">
              <a:latin typeface="宋体" panose="02010600030101010101" pitchFamily="2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大熊猫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是一种活泼可爱的珍稀动物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。它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有黑白相间的皮毛，圆圆的脸上嵌着一对大大的黑色眼圈和闪闪发光的小眼睛。头顶上有着两只黑茸茸的耳朵，四肢黑乎乎的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。它的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尾巴短小，身体圆圆的、胖乎乎的，真是憨态可掬。</a:t>
            </a:r>
            <a:r>
              <a:rPr lang="zh-CN" altLang="en-US" sz="24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en-US" altLang="zh-CN" sz="2400" b="1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89973" y="814459"/>
            <a:ext cx="2057400" cy="325410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zh-CN" sz="1800" dirty="0">
              <a:solidFill>
                <a:srgbClr val="CC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zh-CN" sz="1800" dirty="0" smtClean="0">
              <a:solidFill>
                <a:srgbClr val="CC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zh-CN" sz="1800" dirty="0">
              <a:solidFill>
                <a:srgbClr val="CC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zh-CN" sz="1800" dirty="0">
              <a:solidFill>
                <a:srgbClr val="CC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800" b="1" dirty="0" smtClean="0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①</a:t>
            </a:r>
            <a:r>
              <a:rPr lang="zh-CN" altLang="en-US" sz="1800" b="1" dirty="0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描写生动，写出了熊猫的外形特点</a:t>
            </a:r>
            <a:r>
              <a:rPr lang="zh-CN" altLang="en-US" sz="1800" b="1" dirty="0" smtClean="0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en-US" altLang="zh-CN" sz="1800" b="1" dirty="0" smtClean="0">
              <a:solidFill>
                <a:srgbClr val="CC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800" dirty="0" smtClean="0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endParaRPr lang="zh-CN" altLang="en-US" sz="1800" dirty="0">
              <a:solidFill>
                <a:srgbClr val="CC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endParaRPr lang="en-US" altLang="zh-CN" sz="1800" dirty="0">
              <a:solidFill>
                <a:srgbClr val="CC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1800" dirty="0" smtClean="0">
              <a:solidFill>
                <a:srgbClr val="CC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en-US" altLang="zh-CN" sz="1800" b="1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58022" y="540326"/>
            <a:ext cx="6190242" cy="37600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625"/>
              </a:lnSpc>
            </a:pP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 大熊猫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生活在竹林茂盛的高山峡谷之中。它天生是个近视眼，靠灵敏的听觉和嗅觉来寻找食物。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ts val="2625"/>
              </a:lnSpc>
            </a:pPr>
            <a:endParaRPr lang="en-US" altLang="zh-CN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ts val="2625"/>
              </a:lnSpc>
            </a:pP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 在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竹林里，它们会挑选最鲜嫩的竹子，坐在地上大口大口地吃。它们还会用锋利宽厚的爪子刨竹笋吃呢。当然，除了竹子以外，大熊猫有时也会吃些其他的植物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en-US" altLang="zh-CN" sz="24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ts val="2625"/>
              </a:lnSpc>
            </a:pP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endParaRPr lang="en-US" altLang="zh-CN" sz="24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ts val="2625"/>
              </a:lnSpc>
            </a:pP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它们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休息的时候，喜欢靠在粗壮的树干上，或躺在茂密的草丛中睡觉。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②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07382" y="540326"/>
            <a:ext cx="1818410" cy="38134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zh-CN" sz="1800" dirty="0">
              <a:solidFill>
                <a:srgbClr val="C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zh-CN" sz="1800" b="1" dirty="0">
              <a:solidFill>
                <a:srgbClr val="C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800" b="1" dirty="0" smtClean="0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②介绍</a:t>
            </a:r>
            <a:r>
              <a:rPr lang="zh-CN" altLang="en-US" sz="1800" b="1" dirty="0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了大熊猫的居住地、所吃的食物、生活习性等信息，很详细。</a:t>
            </a:r>
            <a:endParaRPr lang="zh-CN" altLang="en-US" sz="1800" b="1" dirty="0">
              <a:solidFill>
                <a:srgbClr val="C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1800" dirty="0">
              <a:solidFill>
                <a:srgbClr val="C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83568" y="229164"/>
            <a:ext cx="6338456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625"/>
              </a:lnSpc>
            </a:pPr>
            <a:endParaRPr lang="en-US" altLang="zh-CN" sz="24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ts val="2625"/>
              </a:lnSpc>
            </a:pP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大熊猫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不仅是我国的国宝，还是和平使者，快乐明星哦！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③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我国向世界各地赠送了许多只可爱的熊猫，为世界人民搭起了友谊的桥梁。它每到一处，就会给那里的小朋友带去无限的快乐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④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07382" y="540326"/>
            <a:ext cx="1818410" cy="174339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800" b="1" dirty="0" smtClean="0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③关联词</a:t>
            </a:r>
            <a:r>
              <a:rPr lang="zh-CN" altLang="en-US" sz="1800" b="1" dirty="0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用得</a:t>
            </a:r>
            <a:r>
              <a:rPr lang="zh-CN" altLang="en-US" sz="1800" b="1" dirty="0" smtClean="0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恰当。</a:t>
            </a:r>
            <a:endParaRPr lang="en-US" altLang="zh-CN" sz="1800" b="1" dirty="0">
              <a:solidFill>
                <a:srgbClr val="CC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800" b="1" dirty="0" smtClean="0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④总结</a:t>
            </a:r>
            <a:r>
              <a:rPr lang="zh-CN" altLang="en-US" sz="1800" b="1" dirty="0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全文，点明大熊猫</a:t>
            </a:r>
            <a:r>
              <a:rPr lang="zh-CN" altLang="en-US" sz="1800" b="1" dirty="0" smtClean="0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的价值。</a:t>
            </a:r>
            <a:endParaRPr lang="zh-CN" altLang="en-US" sz="1800" b="1" dirty="0">
              <a:solidFill>
                <a:srgbClr val="CC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en-US" altLang="zh-CN" sz="1800" b="1" dirty="0">
              <a:ea typeface="黑体" panose="02010609060101010101" pitchFamily="49" charset="-122"/>
            </a:endParaRPr>
          </a:p>
        </p:txBody>
      </p:sp>
      <p:sp>
        <p:nvSpPr>
          <p:cNvPr id="11" name="文本框 14"/>
          <p:cNvSpPr txBox="1"/>
          <p:nvPr/>
        </p:nvSpPr>
        <p:spPr>
          <a:xfrm>
            <a:off x="880996" y="2571750"/>
            <a:ext cx="7435420" cy="159082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lIns="51435" tIns="25718" rIns="51435" bIns="25718" rtlCol="0">
            <a:spAutoFit/>
          </a:bodyPr>
          <a:lstStyle/>
          <a:p>
            <a:pPr fontAlgn="base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总评：</a:t>
            </a:r>
            <a:endParaRPr lang="zh-CN" altLang="en-US" sz="21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base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小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作者按顺序、有条理地记叙了大熊猫的外形、生活习性及价值，描写生动、具体。让人读了这篇作文，对大熊猫有了更清楚的认识，值得学习。</a:t>
            </a:r>
            <a:endParaRPr lang="zh-CN" altLang="en-US" sz="2100" dirty="0">
              <a:solidFill>
                <a:prstClr val="black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12" name="文本框 14">
            <a:hlinkClick r:id="rId1" action="ppaction://hlinkpres?slideindex=1&amp;slidetitle="/>
          </p:cNvPr>
          <p:cNvSpPr txBox="1"/>
          <p:nvPr/>
        </p:nvSpPr>
        <p:spPr>
          <a:xfrm>
            <a:off x="1172410" y="4239439"/>
            <a:ext cx="336763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更多例文一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3376050" y="4378187"/>
            <a:ext cx="335280" cy="472440"/>
          </a:xfrm>
          <a:prstGeom prst="rect">
            <a:avLst/>
          </a:prstGeom>
        </p:spPr>
      </p:pic>
      <p:sp>
        <p:nvSpPr>
          <p:cNvPr id="14" name="文本框 14">
            <a:hlinkClick r:id="rId3" action="ppaction://hlinkpres?slideindex=1&amp;slidetitle="/>
          </p:cNvPr>
          <p:cNvSpPr txBox="1"/>
          <p:nvPr/>
        </p:nvSpPr>
        <p:spPr>
          <a:xfrm>
            <a:off x="4660450" y="4297055"/>
            <a:ext cx="265432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更多例文二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6864090" y="4363795"/>
            <a:ext cx="335280" cy="472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555526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习作内容</a:t>
            </a:r>
            <a:endParaRPr lang="zh-CN" altLang="en-US" sz="1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51375" y="1484660"/>
            <a:ext cx="686755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本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次习作内容是“介绍国宝大熊猫”。我们可以围绕课本中所给的一些信息来介绍大熊猫，还可以通过查资料补充大熊猫的其他内容，突出大熊猫的特点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1800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55575" y="1779662"/>
            <a:ext cx="5542989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快快写起来吧！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 descr="234757-160Z616032990[1]"/>
          <p:cNvPicPr>
            <a:picLocks noChangeAspect="1"/>
          </p:cNvPicPr>
          <p:nvPr/>
        </p:nvPicPr>
        <p:blipFill>
          <a:blip r:embed="rId1">
            <a:clrChange>
              <a:clrFrom>
                <a:srgbClr val="FFFCF3">
                  <a:alpha val="100000"/>
                </a:srgbClr>
              </a:clrFrom>
              <a:clrTo>
                <a:srgbClr val="FFFCF3">
                  <a:alpha val="100000"/>
                  <a:alpha val="0"/>
                </a:srgbClr>
              </a:clrTo>
            </a:clrChange>
          </a:blip>
          <a:srcRect l="67163" t="48737"/>
          <a:stretch>
            <a:fillRect/>
          </a:stretch>
        </p:blipFill>
        <p:spPr>
          <a:xfrm>
            <a:off x="6156176" y="1541909"/>
            <a:ext cx="2085975" cy="3028315"/>
          </a:xfrm>
          <a:prstGeom prst="rect">
            <a:avLst/>
          </a:prstGeom>
          <a:effectLst>
            <a:innerShdw blurRad="63500" dist="508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97841" y="975959"/>
          <a:ext cx="7906608" cy="357101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11793"/>
                <a:gridCol w="1290558"/>
                <a:gridCol w="1080120"/>
                <a:gridCol w="1224137"/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ea typeface="黑体" panose="02010609060101010101" pitchFamily="49" charset="-122"/>
                        </a:rPr>
                        <a:t>评价项目</a:t>
                      </a:r>
                      <a:endParaRPr lang="zh-CN" altLang="en-US" sz="18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>
                          <a:ea typeface="黑体" panose="02010609060101010101" pitchFamily="49" charset="-122"/>
                        </a:rPr>
                        <a:t>  加油</a:t>
                      </a:r>
                      <a:endParaRPr lang="zh-CN" altLang="en-US" sz="18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ea typeface="黑体" panose="02010609060101010101" pitchFamily="49" charset="-122"/>
                        </a:rPr>
                        <a:t>内容准确，无错误信息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ea typeface="黑体" panose="02010609060101010101" pitchFamily="49" charset="-122"/>
                        </a:rPr>
                        <a:t>能抓住重点，写出熊猫特点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ea typeface="黑体" panose="02010609060101010101" pitchFamily="49" charset="-122"/>
                        </a:rPr>
                        <a:t>作文层次清晰</a:t>
                      </a:r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ea typeface="黑体" panose="02010609060101010101" pitchFamily="49" charset="-122"/>
                        </a:rPr>
                        <a:t>，按一定顺序来写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64008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ea typeface="黑体" panose="02010609060101010101" pitchFamily="49" charset="-122"/>
                        </a:rPr>
                        <a:t>写作中加入比喻夸张等修辞手法，语言</a:t>
                      </a:r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ea typeface="黑体" panose="02010609060101010101" pitchFamily="49" charset="-122"/>
                        </a:rPr>
                        <a:t>生动，有趣味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64008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ea typeface="黑体" panose="02010609060101010101" pitchFamily="49" charset="-122"/>
                        </a:rPr>
                        <a:t>书写认真，错别字少于</a:t>
                      </a: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ea typeface="黑体" panose="02010609060101010101" pitchFamily="49" charset="-122"/>
                        </a:rPr>
                        <a:t>3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ea typeface="黑体" panose="02010609060101010101" pitchFamily="49" charset="-122"/>
                        </a:rPr>
                        <a:t>个，病句不多于</a:t>
                      </a: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ea typeface="黑体" panose="02010609060101010101" pitchFamily="49" charset="-122"/>
                        </a:rPr>
                        <a:t>2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ea typeface="黑体" panose="02010609060101010101" pitchFamily="49" charset="-122"/>
                        </a:rPr>
                        <a:t>个，有修改的痕迹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827811">
                <a:tc gridSpan="4">
                  <a:txBody>
                    <a:bodyPr/>
                    <a:lstStyle/>
                    <a:p>
                      <a:pPr algn="l"/>
                      <a:r>
                        <a:rPr lang="zh-CN" altLang="en-US" sz="1800" b="1" dirty="0">
                          <a:ea typeface="黑体" panose="02010609060101010101" pitchFamily="49" charset="-122"/>
                        </a:rPr>
                        <a:t>老师或同学评语及修改建议</a:t>
                      </a:r>
                      <a:r>
                        <a:rPr lang="zh-CN" altLang="en-US" sz="1800" dirty="0">
                          <a:ea typeface="黑体" panose="02010609060101010101" pitchFamily="49" charset="-122"/>
                        </a:rPr>
                        <a:t>：</a:t>
                      </a:r>
                      <a:endParaRPr lang="zh-CN" altLang="en-US" sz="18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6" name="心形 5"/>
          <p:cNvSpPr/>
          <p:nvPr/>
        </p:nvSpPr>
        <p:spPr>
          <a:xfrm>
            <a:off x="8157962" y="1045170"/>
            <a:ext cx="360040" cy="216024"/>
          </a:xfrm>
          <a:prstGeom prst="hear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 dirty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961" y="1045170"/>
            <a:ext cx="26670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5661" y="1045170"/>
            <a:ext cx="26670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9459" y="1042330"/>
            <a:ext cx="26670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5207" y="1045170"/>
            <a:ext cx="26670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005" y="1042330"/>
            <a:ext cx="26670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3619257" y="339501"/>
            <a:ext cx="1831271" cy="57708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3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评价标准</a:t>
            </a:r>
            <a:endParaRPr lang="zh-CN" altLang="en-US" sz="33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611560" y="1506779"/>
          <a:ext cx="6840760" cy="18288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42662"/>
                <a:gridCol w="519809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名称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大熊猫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类别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哺乳动物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食物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爱吃竹叶、竹笋，有时也吃其他植物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分布地区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四川、陕西和甘肃等地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3680" y="2226859"/>
            <a:ext cx="1706264" cy="2073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1"/>
          <p:cNvSpPr txBox="1"/>
          <p:nvPr/>
        </p:nvSpPr>
        <p:spPr>
          <a:xfrm>
            <a:off x="467544" y="555526"/>
            <a:ext cx="80648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ea typeface="黑体" panose="02010609060101010101" pitchFamily="49" charset="-122"/>
              </a:rPr>
              <a:t>读课本中的表格，说说你了解了大熊猫的哪些信息。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9800" y="-66174"/>
            <a:ext cx="8974201" cy="527584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03848" y="986161"/>
            <a:ext cx="4772477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 dirty="0" smtClean="0">
                <a:solidFill>
                  <a:srgbClr val="FFFF00"/>
                </a:solidFill>
                <a:ea typeface="黑体" panose="02010609060101010101" pitchFamily="49" charset="-122"/>
              </a:rPr>
              <a:t>        通过查找资料，你还掌握了大熊猫的哪些信息？和大家分享。</a:t>
            </a:r>
            <a:endParaRPr lang="zh-CN" altLang="en-US" sz="3300" b="1" dirty="0">
              <a:solidFill>
                <a:srgbClr val="FFC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4"/>
          <p:cNvSpPr txBox="1"/>
          <p:nvPr/>
        </p:nvSpPr>
        <p:spPr>
          <a:xfrm>
            <a:off x="1331640" y="2321573"/>
            <a:ext cx="4608511" cy="1713932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 smtClean="0">
                <a:solidFill>
                  <a:prstClr val="black"/>
                </a:solidFill>
                <a:latin typeface="Times New Roman" panose="02020603050405020304" charset="0"/>
                <a:ea typeface="黑体" panose="02010609060101010101" pitchFamily="49" charset="-122"/>
              </a:rPr>
              <a:t>         大约</a:t>
            </a:r>
            <a:r>
              <a:rPr lang="zh-CN" altLang="en-US" sz="1800" dirty="0">
                <a:solidFill>
                  <a:prstClr val="black"/>
                </a:solidFill>
                <a:latin typeface="Times New Roman" panose="02020603050405020304" charset="0"/>
                <a:ea typeface="黑体" panose="02010609060101010101" pitchFamily="49" charset="-122"/>
              </a:rPr>
              <a:t>在</a:t>
            </a:r>
            <a:r>
              <a:rPr lang="en-US" altLang="zh-CN" sz="1800" dirty="0">
                <a:solidFill>
                  <a:prstClr val="black"/>
                </a:solidFill>
                <a:latin typeface="Times New Roman" panose="02020603050405020304" charset="0"/>
                <a:ea typeface="黑体" panose="02010609060101010101" pitchFamily="49" charset="-122"/>
              </a:rPr>
              <a:t>800</a:t>
            </a:r>
            <a:r>
              <a:rPr lang="zh-CN" altLang="en-US" sz="1800" dirty="0">
                <a:solidFill>
                  <a:prstClr val="black"/>
                </a:solidFill>
                <a:latin typeface="Times New Roman" panose="02020603050405020304" charset="0"/>
                <a:ea typeface="黑体" panose="02010609060101010101" pitchFamily="49" charset="-122"/>
              </a:rPr>
              <a:t>万年前</a:t>
            </a:r>
            <a:r>
              <a:rPr lang="zh-CN" altLang="en-US" sz="1800" dirty="0" smtClean="0">
                <a:solidFill>
                  <a:prstClr val="black"/>
                </a:solidFill>
                <a:latin typeface="Times New Roman" panose="02020603050405020304" charset="0"/>
                <a:ea typeface="黑体" panose="02010609060101010101" pitchFamily="49" charset="-122"/>
              </a:rPr>
              <a:t>，大熊猫</a:t>
            </a:r>
            <a:r>
              <a:rPr lang="zh-CN" altLang="en-US" sz="1800" dirty="0">
                <a:solidFill>
                  <a:prstClr val="black"/>
                </a:solidFill>
                <a:latin typeface="Times New Roman" panose="02020603050405020304" charset="0"/>
                <a:ea typeface="黑体" panose="02010609060101010101" pitchFamily="49" charset="-122"/>
              </a:rPr>
              <a:t>就已经存在，后来经过长期的自然环境的改变，许多物种都逐渐消失，大熊猫却克服种种困境，生存了</a:t>
            </a:r>
            <a:r>
              <a:rPr lang="zh-CN" altLang="en-US" sz="1800" dirty="0" smtClean="0">
                <a:solidFill>
                  <a:prstClr val="black"/>
                </a:solidFill>
                <a:latin typeface="Times New Roman" panose="02020603050405020304" charset="0"/>
                <a:ea typeface="黑体" panose="02010609060101010101" pitchFamily="49" charset="-122"/>
              </a:rPr>
              <a:t>下来，称得上</a:t>
            </a:r>
            <a:r>
              <a:rPr lang="zh-CN" altLang="en-US" sz="1800" dirty="0">
                <a:solidFill>
                  <a:prstClr val="black"/>
                </a:solidFill>
                <a:latin typeface="Times New Roman" panose="02020603050405020304" charset="0"/>
                <a:ea typeface="黑体" panose="02010609060101010101" pitchFamily="49" charset="-122"/>
              </a:rPr>
              <a:t>是</a:t>
            </a:r>
            <a:r>
              <a:rPr lang="zh-CN" altLang="en-US" sz="1800" dirty="0" smtClean="0">
                <a:solidFill>
                  <a:prstClr val="black"/>
                </a:solidFill>
                <a:latin typeface="Times New Roman" panose="02020603050405020304" charset="0"/>
                <a:ea typeface="黑体" panose="02010609060101010101" pitchFamily="49" charset="-122"/>
              </a:rPr>
              <a:t>“活化石”。</a:t>
            </a:r>
            <a:endParaRPr lang="en-US" altLang="zh-CN" sz="1800" dirty="0">
              <a:solidFill>
                <a:prstClr val="black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2160" y="1347818"/>
            <a:ext cx="2894336" cy="31118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808019" y="613064"/>
            <a:ext cx="494607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大熊猫为何</a:t>
            </a:r>
            <a:r>
              <a:rPr lang="zh-CN" altLang="en-US" sz="27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被视为中国的国宝？</a:t>
            </a:r>
            <a:endParaRPr lang="zh-CN" altLang="en-US" sz="27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34174" y="1372083"/>
            <a:ext cx="47059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charset="0"/>
                <a:ea typeface="黑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charset="0"/>
                <a:ea typeface="黑体" panose="02010609060101010101" pitchFamily="49" charset="-122"/>
              </a:rPr>
              <a:t>大熊猫之所以是中国的国宝，首先与它的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存在的时间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charset="0"/>
                <a:ea typeface="黑体" panose="02010609060101010101" pitchFamily="49" charset="-122"/>
              </a:rPr>
              <a:t>是分不开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charset="0"/>
                <a:ea typeface="黑体" panose="02010609060101010101" pitchFamily="49" charset="-122"/>
              </a:rPr>
              <a:t>的。</a:t>
            </a:r>
            <a:endParaRPr lang="zh-CN" altLang="en-US" sz="24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4"/>
          <p:cNvSpPr txBox="1"/>
          <p:nvPr/>
        </p:nvSpPr>
        <p:spPr>
          <a:xfrm>
            <a:off x="1331640" y="1347614"/>
            <a:ext cx="3794499" cy="2895474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prstClr val="black"/>
                </a:solidFill>
                <a:latin typeface="Times New Roman" panose="02020603050405020304" charset="0"/>
                <a:ea typeface="黑体" panose="02010609060101010101" pitchFamily="49" charset="-122"/>
              </a:rPr>
              <a:t> </a:t>
            </a:r>
            <a:r>
              <a:rPr lang="en-US" altLang="zh-CN" sz="1800" dirty="0">
                <a:solidFill>
                  <a:prstClr val="black"/>
                </a:solidFill>
                <a:latin typeface="Times New Roman" panose="02020603050405020304" charset="0"/>
                <a:ea typeface="黑体" panose="02010609060101010101" pitchFamily="49" charset="-122"/>
              </a:rPr>
              <a:t>2.</a:t>
            </a:r>
            <a:r>
              <a:rPr lang="zh-CN" altLang="en-US" sz="1800" dirty="0">
                <a:solidFill>
                  <a:prstClr val="black"/>
                </a:solidFill>
                <a:latin typeface="Times New Roman" panose="02020603050405020304" charset="0"/>
                <a:ea typeface="黑体" panose="02010609060101010101" pitchFamily="49" charset="-122"/>
              </a:rPr>
              <a:t>从</a:t>
            </a:r>
            <a:r>
              <a:rPr lang="en-US" altLang="zh-CN" sz="1800" dirty="0">
                <a:solidFill>
                  <a:prstClr val="black"/>
                </a:solidFill>
                <a:latin typeface="Times New Roman" panose="02020603050405020304" charset="0"/>
                <a:ea typeface="黑体" panose="02010609060101010101" pitchFamily="49" charset="-122"/>
              </a:rPr>
              <a:t>1957</a:t>
            </a:r>
            <a:r>
              <a:rPr lang="zh-CN" altLang="en-US" sz="1800" dirty="0">
                <a:solidFill>
                  <a:prstClr val="black"/>
                </a:solidFill>
                <a:latin typeface="Times New Roman" panose="02020603050405020304" charset="0"/>
                <a:ea typeface="黑体" panose="02010609060101010101" pitchFamily="49" charset="-122"/>
              </a:rPr>
              <a:t>年开始</a:t>
            </a:r>
            <a:r>
              <a:rPr lang="zh-CN" altLang="en-US" sz="1800" dirty="0" smtClean="0">
                <a:solidFill>
                  <a:prstClr val="black"/>
                </a:solidFill>
                <a:latin typeface="Times New Roman" panose="02020603050405020304" charset="0"/>
                <a:ea typeface="黑体" panose="02010609060101010101" pitchFamily="49" charset="-122"/>
              </a:rPr>
              <a:t>，我们国家陆续将大熊猫这一</a:t>
            </a:r>
            <a:r>
              <a:rPr lang="zh-CN" altLang="en-US" sz="1800" dirty="0">
                <a:solidFill>
                  <a:prstClr val="black"/>
                </a:solidFill>
                <a:latin typeface="Times New Roman" panose="02020603050405020304" charset="0"/>
                <a:ea typeface="黑体" panose="02010609060101010101" pitchFamily="49" charset="-122"/>
              </a:rPr>
              <a:t>珍稀动物作为一份礼物赠送</a:t>
            </a:r>
            <a:r>
              <a:rPr lang="zh-CN" altLang="en-US" sz="1800" dirty="0" smtClean="0">
                <a:solidFill>
                  <a:prstClr val="black"/>
                </a:solidFill>
                <a:latin typeface="Times New Roman" panose="02020603050405020304" charset="0"/>
                <a:ea typeface="黑体" panose="02010609060101010101" pitchFamily="49" charset="-122"/>
              </a:rPr>
              <a:t>给外国。大熊猫传达</a:t>
            </a:r>
            <a:r>
              <a:rPr lang="zh-CN" altLang="en-US" sz="1800" dirty="0">
                <a:solidFill>
                  <a:prstClr val="black"/>
                </a:solidFill>
                <a:latin typeface="Times New Roman" panose="02020603050405020304" charset="0"/>
                <a:ea typeface="黑体" panose="02010609060101010101" pitchFamily="49" charset="-122"/>
              </a:rPr>
              <a:t>的是一种和平友好的信号</a:t>
            </a:r>
            <a:r>
              <a:rPr lang="zh-CN" altLang="en-US" sz="1800" dirty="0" smtClean="0">
                <a:solidFill>
                  <a:prstClr val="black"/>
                </a:solidFill>
                <a:latin typeface="Times New Roman" panose="02020603050405020304" charset="0"/>
                <a:ea typeface="黑体" panose="02010609060101010101" pitchFamily="49" charset="-122"/>
              </a:rPr>
              <a:t>，同时外国也向</a:t>
            </a:r>
            <a:r>
              <a:rPr lang="zh-CN" altLang="en-US" sz="1800" dirty="0">
                <a:solidFill>
                  <a:prstClr val="black"/>
                </a:solidFill>
                <a:latin typeface="Times New Roman" panose="02020603050405020304" charset="0"/>
                <a:ea typeface="黑体" panose="02010609060101010101" pitchFamily="49" charset="-122"/>
              </a:rPr>
              <a:t>我们国家赠送他们国家的珍贵的</a:t>
            </a:r>
            <a:r>
              <a:rPr lang="zh-CN" altLang="en-US" sz="1800" dirty="0" smtClean="0">
                <a:solidFill>
                  <a:prstClr val="black"/>
                </a:solidFill>
                <a:latin typeface="Times New Roman" panose="02020603050405020304" charset="0"/>
                <a:ea typeface="黑体" panose="02010609060101010101" pitchFamily="49" charset="-122"/>
              </a:rPr>
              <a:t>礼物。</a:t>
            </a:r>
            <a:r>
              <a:rPr lang="zh-CN" altLang="en-US" sz="1800" dirty="0" smtClean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大熊猫为</a:t>
            </a:r>
            <a:r>
              <a:rPr lang="zh-CN" altLang="en-US" sz="18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我们国家的外交立下了不可磨灭的</a:t>
            </a:r>
            <a:r>
              <a:rPr lang="zh-CN" altLang="en-US" sz="1800" dirty="0" smtClean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功劳。</a:t>
            </a:r>
            <a:endParaRPr lang="zh-CN" altLang="en-US" sz="1800" b="1" dirty="0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2080" y="1635646"/>
            <a:ext cx="3255428" cy="2162002"/>
          </a:xfrm>
          <a:prstGeom prst="rect">
            <a:avLst/>
          </a:prstGeom>
        </p:spPr>
      </p:pic>
      <p:sp>
        <p:nvSpPr>
          <p:cNvPr id="7" name="文本框 3"/>
          <p:cNvSpPr txBox="1"/>
          <p:nvPr/>
        </p:nvSpPr>
        <p:spPr>
          <a:xfrm>
            <a:off x="1808019" y="613064"/>
            <a:ext cx="494607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大熊猫为何</a:t>
            </a:r>
            <a:r>
              <a:rPr lang="zh-CN" altLang="en-US" sz="27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被视为中国的国宝？</a:t>
            </a:r>
            <a:endParaRPr lang="zh-CN" altLang="en-US" sz="27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4"/>
          <p:cNvSpPr txBox="1"/>
          <p:nvPr/>
        </p:nvSpPr>
        <p:spPr>
          <a:xfrm>
            <a:off x="1259632" y="1347614"/>
            <a:ext cx="3754391" cy="2821927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prstClr val="black"/>
                </a:solidFill>
                <a:latin typeface="Times New Roman" panose="02020603050405020304" charset="0"/>
                <a:ea typeface="黑体" panose="02010609060101010101" pitchFamily="49" charset="-122"/>
              </a:rPr>
              <a:t>        2008</a:t>
            </a:r>
            <a:r>
              <a:rPr lang="zh-CN" altLang="en-US" sz="2000" dirty="0">
                <a:solidFill>
                  <a:prstClr val="black"/>
                </a:solidFill>
                <a:latin typeface="Times New Roman" panose="02020603050405020304" charset="0"/>
                <a:ea typeface="黑体" panose="02010609060101010101" pitchFamily="49" charset="-122"/>
              </a:rPr>
              <a:t>年北京奥运会的福娃晶晶就是一只憨态可掬的大熊猫，无论走到哪里都会带给人们欢乐。作为中国国宝，大熊猫深得世界人民的喜爱，他代表奥林匹克五环中黑色的一环。</a:t>
            </a:r>
            <a:endParaRPr lang="zh-CN" altLang="en-US" sz="2000" dirty="0">
              <a:solidFill>
                <a:prstClr val="black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58426" y="919318"/>
            <a:ext cx="2814638" cy="3714750"/>
          </a:xfrm>
          <a:prstGeom prst="rect">
            <a:avLst/>
          </a:prstGeom>
        </p:spPr>
      </p:pic>
      <p:sp>
        <p:nvSpPr>
          <p:cNvPr id="7" name="文本框 3"/>
          <p:cNvSpPr txBox="1"/>
          <p:nvPr/>
        </p:nvSpPr>
        <p:spPr>
          <a:xfrm>
            <a:off x="1619672" y="613063"/>
            <a:ext cx="494607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大熊猫为何</a:t>
            </a:r>
            <a:r>
              <a:rPr lang="zh-CN" altLang="en-US" sz="27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被视为中国的国宝？</a:t>
            </a:r>
            <a:endParaRPr lang="zh-CN" altLang="en-US" sz="27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4454" y="413251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其他</a:t>
            </a:r>
            <a:endParaRPr lang="zh-CN" altLang="en-US" sz="1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544" y="1131590"/>
            <a:ext cx="7398179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ea typeface="黑体" panose="02010609060101010101" pitchFamily="49" charset="-122"/>
              </a:rPr>
              <a:t>大熊猫</a:t>
            </a:r>
            <a:r>
              <a:rPr lang="zh-CN" altLang="en-US" sz="2800" b="1" dirty="0">
                <a:ea typeface="黑体" panose="02010609060101010101" pitchFamily="49" charset="-122"/>
              </a:rPr>
              <a:t>每天需要花费将近一半的时间来</a:t>
            </a:r>
            <a:r>
              <a:rPr lang="zh-CN" altLang="en-US" sz="2800" b="1" dirty="0" smtClean="0">
                <a:ea typeface="黑体" panose="02010609060101010101" pitchFamily="49" charset="-122"/>
              </a:rPr>
              <a:t>进食。</a:t>
            </a:r>
            <a:endParaRPr lang="zh-CN" altLang="en-US" sz="2800" b="1" dirty="0"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5" y="1868765"/>
            <a:ext cx="7632847" cy="95410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ea typeface="黑体" panose="02010609060101010101" pitchFamily="49" charset="-122"/>
              </a:rPr>
              <a:t>大熊猫已</a:t>
            </a:r>
            <a:r>
              <a:rPr lang="zh-CN" altLang="en-US" sz="2800" b="1" dirty="0">
                <a:ea typeface="黑体" panose="02010609060101010101" pitchFamily="49" charset="-122"/>
              </a:rPr>
              <a:t>在地球上生存了至少</a:t>
            </a:r>
            <a:r>
              <a:rPr lang="en-US" altLang="zh-CN" sz="2800" b="1" dirty="0">
                <a:ea typeface="黑体" panose="02010609060101010101" pitchFamily="49" charset="-122"/>
              </a:rPr>
              <a:t>800</a:t>
            </a:r>
            <a:r>
              <a:rPr lang="zh-CN" altLang="en-US" sz="2800" b="1" dirty="0">
                <a:ea typeface="黑体" panose="02010609060101010101" pitchFamily="49" charset="-122"/>
              </a:rPr>
              <a:t>万年，被誉为“活化石”。</a:t>
            </a:r>
            <a:endParaRPr lang="zh-CN" altLang="en-US" sz="2800" b="1" dirty="0"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6704" y="2990185"/>
            <a:ext cx="6676828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ea typeface="黑体" panose="02010609060101010101" pitchFamily="49" charset="-122"/>
              </a:rPr>
              <a:t>大熊猫皮肤很厚，不</a:t>
            </a:r>
            <a:r>
              <a:rPr lang="zh-CN" altLang="en-US" sz="2800" b="1" dirty="0">
                <a:ea typeface="黑体" panose="02010609060101010101" pitchFamily="49" charset="-122"/>
              </a:rPr>
              <a:t>惧寒湿，从不冬眠。</a:t>
            </a:r>
            <a:endParaRPr lang="zh-CN" altLang="en-US" sz="2800" b="1" dirty="0"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6704" y="3710265"/>
            <a:ext cx="7037504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ea typeface="黑体" panose="02010609060101010101" pitchFamily="49" charset="-122"/>
              </a:rPr>
              <a:t>大熊猫从</a:t>
            </a:r>
            <a:r>
              <a:rPr lang="zh-CN" altLang="en-US" sz="2800" b="1" dirty="0">
                <a:ea typeface="黑体" panose="02010609060101010101" pitchFamily="49" charset="-122"/>
              </a:rPr>
              <a:t>怀孕到产子只需三五个月的</a:t>
            </a:r>
            <a:r>
              <a:rPr lang="zh-CN" altLang="en-US" sz="2800" b="1" dirty="0" smtClean="0">
                <a:ea typeface="黑体" panose="02010609060101010101" pitchFamily="49" charset="-122"/>
              </a:rPr>
              <a:t>时间。</a:t>
            </a:r>
            <a:endParaRPr lang="zh-CN" altLang="en-US" sz="2800" b="1" dirty="0"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6704" y="4385885"/>
            <a:ext cx="902811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ea typeface="黑体" panose="02010609060101010101" pitchFamily="49" charset="-122"/>
              </a:rPr>
              <a:t>……</a:t>
            </a:r>
            <a:endParaRPr lang="zh-CN" altLang="en-US" sz="2800" b="1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PP_MARK_KEY" val="dfa16db8-928c-4e5f-ac3a-4b539e614660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3052</Words>
  <Application>WPS 演示</Application>
  <PresentationFormat>全屏显示(16:9)</PresentationFormat>
  <Paragraphs>254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8" baseType="lpstr">
      <vt:lpstr>Arial</vt:lpstr>
      <vt:lpstr>宋体</vt:lpstr>
      <vt:lpstr>Wingdings</vt:lpstr>
      <vt:lpstr>黑体</vt:lpstr>
      <vt:lpstr>Heiti SC Light</vt:lpstr>
      <vt:lpstr>微软雅黑</vt:lpstr>
      <vt:lpstr>幼圆</vt:lpstr>
      <vt:lpstr>楷体</vt:lpstr>
      <vt:lpstr>楷体_GB2312</vt:lpstr>
      <vt:lpstr>Times New Roman</vt:lpstr>
      <vt:lpstr>Calibri</vt:lpstr>
      <vt:lpstr>Arial Unicode MS</vt:lpstr>
      <vt:lpstr>Calibri</vt:lpstr>
      <vt:lpstr>等线</vt:lpstr>
      <vt:lpstr>仿宋_GB2312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121</cp:revision>
  <dcterms:created xsi:type="dcterms:W3CDTF">2017-03-17T02:28:00Z</dcterms:created>
  <dcterms:modified xsi:type="dcterms:W3CDTF">2022-12-31T07:44:51Z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727FA2416D8D46D2AF4B23D43212509A</vt:lpwstr>
  </property>
</Properties>
</file>