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gif" ContentType="image/gi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1355" r:id="rId5"/>
    <p:sldId id="1356" r:id="rId6"/>
    <p:sldId id="1357" r:id="rId7"/>
    <p:sldId id="1391" r:id="rId8"/>
    <p:sldId id="1358" r:id="rId9"/>
    <p:sldId id="264" r:id="rId10"/>
    <p:sldId id="1362" r:id="rId11"/>
    <p:sldId id="1393" r:id="rId12"/>
    <p:sldId id="1396" r:id="rId13"/>
    <p:sldId id="1397" r:id="rId14"/>
    <p:sldId id="1399" r:id="rId15"/>
    <p:sldId id="1375" r:id="rId16"/>
    <p:sldId id="1400" r:id="rId17"/>
    <p:sldId id="1401" r:id="rId18"/>
    <p:sldId id="1359" r:id="rId19"/>
    <p:sldId id="1376" r:id="rId20"/>
    <p:sldId id="1402" r:id="rId21"/>
    <p:sldId id="1404" r:id="rId22"/>
    <p:sldId id="1418" r:id="rId23"/>
    <p:sldId id="1403" r:id="rId24"/>
    <p:sldId id="1405" r:id="rId25"/>
    <p:sldId id="1419" r:id="rId26"/>
    <p:sldId id="1406" r:id="rId27"/>
    <p:sldId id="1407" r:id="rId28"/>
    <p:sldId id="1408" r:id="rId29"/>
    <p:sldId id="1409" r:id="rId30"/>
    <p:sldId id="1410" r:id="rId31"/>
    <p:sldId id="1380" r:id="rId32"/>
    <p:sldId id="1411" r:id="rId33"/>
    <p:sldId id="1383" r:id="rId34"/>
    <p:sldId id="1412" r:id="rId35"/>
    <p:sldId id="1413" r:id="rId36"/>
    <p:sldId id="1414" r:id="rId37"/>
    <p:sldId id="1415" r:id="rId38"/>
    <p:sldId id="301" r:id="rId39"/>
    <p:sldId id="302" r:id="rId40"/>
    <p:sldId id="303" r:id="rId41"/>
    <p:sldId id="1117" r:id="rId42"/>
    <p:sldId id="1416" r:id="rId43"/>
    <p:sldId id="1417" r:id="rId44"/>
    <p:sldId id="1390" r:id="rId45"/>
  </p:sldIdLst>
  <p:sldSz cx="9144000" cy="5143500" type="screen16x9"/>
  <p:notesSz cx="6858000" cy="9144000"/>
  <p:custDataLst>
    <p:tags r:id="rId4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4C4"/>
    <a:srgbClr val="C69C6B"/>
    <a:srgbClr val="A13856"/>
    <a:srgbClr val="DE79A5"/>
    <a:srgbClr val="E5164E"/>
    <a:srgbClr val="CD4100"/>
    <a:srgbClr val="EAD400"/>
    <a:srgbClr val="586F2B"/>
    <a:srgbClr val="CA3E77"/>
    <a:srgbClr val="B450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72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-192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gs" Target="tags/tag1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719D6-44C6-43B9-9A70-B05959EC8E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FB030-B390-46E3-B0CE-7B2381E7C4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719D6-44C6-43B9-9A70-B05959EC8E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FB030-B390-46E3-B0CE-7B2381E7C4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719D6-44C6-43B9-9A70-B05959EC8E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FB030-B390-46E3-B0CE-7B2381E7C4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719D6-44C6-43B9-9A70-B05959EC8E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FB030-B390-46E3-B0CE-7B2381E7C4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719D6-44C6-43B9-9A70-B05959EC8E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FB030-B390-46E3-B0CE-7B2381E7C4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719D6-44C6-43B9-9A70-B05959EC8E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FB030-B390-46E3-B0CE-7B2381E7C4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719D6-44C6-43B9-9A70-B05959EC8E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FB030-B390-46E3-B0CE-7B2381E7C4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719D6-44C6-43B9-9A70-B05959EC8E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FB030-B390-46E3-B0CE-7B2381E7C4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719D6-44C6-43B9-9A70-B05959EC8E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FB030-B390-46E3-B0CE-7B2381E7C4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719D6-44C6-43B9-9A70-B05959EC8E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FB030-B390-46E3-B0CE-7B2381E7C4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719D6-44C6-43B9-9A70-B05959EC8E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FB030-B390-46E3-B0CE-7B2381E7C4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-50580" y="4957398"/>
            <a:ext cx="9194580" cy="1861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dirty="0"/>
              <a:t>单击往此处编辑母版标题样式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6719D6-44C6-43B9-9A70-B05959EC8E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EFB030-B390-46E3-B0CE-7B2381E7C4DC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4185" y="30888"/>
            <a:ext cx="959473" cy="377134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76520"/>
            <a:ext cx="2686050" cy="27003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文本框 10"/>
          <p:cNvSpPr txBox="1"/>
          <p:nvPr userDrawn="1"/>
        </p:nvSpPr>
        <p:spPr>
          <a:xfrm>
            <a:off x="72297" y="53645"/>
            <a:ext cx="1831271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习作：我做了一项小实验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1" y="4081267"/>
            <a:ext cx="1097280" cy="10972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628" y="4333632"/>
            <a:ext cx="1015560" cy="86726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9.wdp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GIF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microsoft.com/office/2007/relationships/hdphoto" Target="../media/image28.wdp"/><Relationship Id="rId5" Type="http://schemas.openxmlformats.org/officeDocument/2006/relationships/image" Target="../media/image27.png"/><Relationship Id="rId4" Type="http://schemas.microsoft.com/office/2007/relationships/hdphoto" Target="../media/image26.wdp"/><Relationship Id="rId3" Type="http://schemas.openxmlformats.org/officeDocument/2006/relationships/image" Target="../media/image25.png"/><Relationship Id="rId2" Type="http://schemas.microsoft.com/office/2007/relationships/hdphoto" Target="../media/image24.wdp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9.wdp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9.wdp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9.wdp"/><Relationship Id="rId1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GI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9.wdp"/><Relationship Id="rId1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9.wdp"/><Relationship Id="rId1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png"/><Relationship Id="rId2" Type="http://schemas.microsoft.com/office/2007/relationships/hdphoto" Target="../media/image19.wdp"/><Relationship Id="rId1" Type="http://schemas.openxmlformats.org/officeDocument/2006/relationships/image" Target="../media/image18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hyperlink" Target="&#33539;&#25991;2&#65306;&#25105;&#20570;&#20102;&#19968;&#39033;&#23567;&#23454;&#39564;.pptx" TargetMode="External"/><Relationship Id="rId2" Type="http://schemas.openxmlformats.org/officeDocument/2006/relationships/image" Target="../media/image31.png"/><Relationship Id="rId1" Type="http://schemas.openxmlformats.org/officeDocument/2006/relationships/hyperlink" Target="&#33539;&#25991;1&#65306;&#25105;&#20570;&#20102;&#19968;&#39033;&#23567;&#23454;&#39564;.pptx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9.wdp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2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3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9.wdp"/><Relationship Id="rId1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11.wdp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9.wdp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/>
          <p:cNvSpPr txBox="1"/>
          <p:nvPr/>
        </p:nvSpPr>
        <p:spPr>
          <a:xfrm>
            <a:off x="1466207" y="1651344"/>
            <a:ext cx="6416600" cy="1331134"/>
          </a:xfrm>
          <a:prstGeom prst="rect">
            <a:avLst/>
          </a:prstGeom>
          <a:ln w="57150">
            <a:gradFill flip="none" rotWithShape="1">
              <a:gsLst>
                <a:gs pos="5000">
                  <a:schemeClr val="accent2">
                    <a:lumMod val="40000"/>
                    <a:lumOff val="60000"/>
                  </a:schemeClr>
                </a:gs>
                <a:gs pos="46000">
                  <a:schemeClr val="accent2">
                    <a:lumMod val="95000"/>
                    <a:lumOff val="5000"/>
                  </a:schemeClr>
                </a:gs>
                <a:gs pos="10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1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下面的科学实验你见过吗？</a:t>
            </a:r>
            <a:endParaRPr lang="en-US" altLang="zh-CN" sz="41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41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它们</a:t>
            </a:r>
            <a:r>
              <a:rPr lang="zh-CN" altLang="en-US" sz="41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有哪些科学原理？</a:t>
            </a:r>
            <a:endParaRPr lang="zh-CN" altLang="en-US" sz="41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34059" y="1147708"/>
            <a:ext cx="1907381" cy="48220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3000" b="1" dirty="0"/>
              <a:t>说一说</a:t>
            </a:r>
            <a:endParaRPr lang="zh-CN" altLang="en-US" sz="3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/>
          <p:cNvSpPr txBox="1"/>
          <p:nvPr/>
        </p:nvSpPr>
        <p:spPr>
          <a:xfrm>
            <a:off x="1294576" y="1807627"/>
            <a:ext cx="6915706" cy="1331134"/>
          </a:xfrm>
          <a:prstGeom prst="rect">
            <a:avLst/>
          </a:prstGeom>
          <a:ln w="57150">
            <a:gradFill flip="none" rotWithShape="1">
              <a:gsLst>
                <a:gs pos="5000">
                  <a:schemeClr val="accent2">
                    <a:lumMod val="40000"/>
                    <a:lumOff val="60000"/>
                  </a:schemeClr>
                </a:gs>
                <a:gs pos="46000">
                  <a:schemeClr val="accent2">
                    <a:lumMod val="95000"/>
                    <a:lumOff val="5000"/>
                  </a:schemeClr>
                </a:gs>
                <a:gs pos="10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1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围绕水，</a:t>
            </a:r>
            <a:endParaRPr lang="en-US" altLang="zh-CN" sz="41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41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我们可以做哪些实验</a:t>
            </a:r>
            <a:r>
              <a:rPr lang="en-US" altLang="zh-CN" sz="41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zh-CN" altLang="en-US" sz="41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62429" y="1303991"/>
            <a:ext cx="1907381" cy="48220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3000" b="1" dirty="0"/>
              <a:t>说一说</a:t>
            </a:r>
            <a:endParaRPr lang="zh-CN" altLang="en-US" sz="3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719329" y="647164"/>
            <a:ext cx="5370491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700" b="1" dirty="0"/>
              <a:t>画出的小船也能漂</a:t>
            </a:r>
            <a:endParaRPr lang="zh-CN" altLang="en-US" sz="27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7833" y="1405910"/>
            <a:ext cx="3393483" cy="3264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26489" y="817757"/>
            <a:ext cx="2413416" cy="11772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/>
              <a:t>关于空气</a:t>
            </a:r>
            <a:endParaRPr lang="en-US" altLang="zh-CN" sz="2400" b="1" dirty="0"/>
          </a:p>
          <a:p>
            <a:r>
              <a:rPr lang="zh-CN" altLang="en-US" sz="2400" b="1" dirty="0"/>
              <a:t>我们可以做一个</a:t>
            </a:r>
            <a:endParaRPr lang="en-US" altLang="zh-CN" sz="2400" b="1" dirty="0"/>
          </a:p>
          <a:p>
            <a:r>
              <a:rPr lang="zh-CN" altLang="en-US" sz="2400" b="1" dirty="0"/>
              <a:t>瓶吞</a:t>
            </a:r>
            <a:r>
              <a:rPr lang="zh-CN" altLang="en-US" sz="2400" b="1" dirty="0" smtClean="0"/>
              <a:t>鸡蛋的</a:t>
            </a:r>
            <a:r>
              <a:rPr lang="zh-CN" altLang="en-US" sz="2400" b="1" dirty="0"/>
              <a:t>实验</a:t>
            </a:r>
            <a:endParaRPr lang="zh-CN" altLang="en-US" sz="2400" b="1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803" y="725209"/>
            <a:ext cx="2987294" cy="36930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9149" y="503797"/>
            <a:ext cx="4119479" cy="40078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26489" y="961165"/>
            <a:ext cx="2413416" cy="11772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/>
              <a:t>关于磁铁</a:t>
            </a:r>
            <a:endParaRPr lang="en-US" altLang="zh-CN" sz="2400" b="1" dirty="0"/>
          </a:p>
          <a:p>
            <a:r>
              <a:rPr lang="zh-CN" altLang="en-US" sz="2400" b="1" dirty="0"/>
              <a:t>我们可以做一个</a:t>
            </a:r>
            <a:endParaRPr lang="en-US" altLang="zh-CN" sz="2400" b="1" dirty="0"/>
          </a:p>
          <a:p>
            <a:r>
              <a:rPr lang="zh-CN" altLang="en-US" sz="2400" b="1" dirty="0"/>
              <a:t>铁</a:t>
            </a:r>
            <a:r>
              <a:rPr lang="zh-CN" altLang="en-US" sz="2400" b="1" dirty="0" smtClean="0"/>
              <a:t>粉的</a:t>
            </a:r>
            <a:r>
              <a:rPr lang="zh-CN" altLang="en-US" sz="2400" b="1" dirty="0"/>
              <a:t>实验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4523874"/>
            <a:ext cx="9144000" cy="619626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9800" y="-66174"/>
            <a:ext cx="8974201" cy="527584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71248" y="472234"/>
            <a:ext cx="4379495" cy="283923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solidFill>
                  <a:srgbClr val="FFFF00"/>
                </a:solidFill>
              </a:rPr>
              <a:t>    我们</a:t>
            </a:r>
            <a:r>
              <a:rPr lang="zh-CN" altLang="en-US" sz="3600" b="1" dirty="0">
                <a:solidFill>
                  <a:srgbClr val="FFFF00"/>
                </a:solidFill>
              </a:rPr>
              <a:t>的想法真多啊</a:t>
            </a:r>
            <a:r>
              <a:rPr lang="zh-CN" altLang="en-US" sz="3600" b="1" dirty="0" smtClean="0">
                <a:solidFill>
                  <a:srgbClr val="FFFF00"/>
                </a:solidFill>
              </a:rPr>
              <a:t>！下面</a:t>
            </a:r>
            <a:r>
              <a:rPr lang="zh-CN" altLang="en-US" sz="3600" b="1" dirty="0">
                <a:solidFill>
                  <a:srgbClr val="FFFF00"/>
                </a:solidFill>
              </a:rPr>
              <a:t>找一个你感兴趣的、条件又允许的实验做一做，填写实验图表。</a:t>
            </a:r>
            <a:endParaRPr lang="zh-CN" altLang="en-US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1494" y="1016388"/>
            <a:ext cx="3445835" cy="2891333"/>
          </a:xfrm>
          <a:prstGeom prst="roundRect">
            <a:avLst>
              <a:gd name="adj" fmla="val 3083"/>
            </a:avLst>
          </a:prstGeom>
        </p:spPr>
      </p:pic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4064302" y="1016388"/>
          <a:ext cx="4601903" cy="3125465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872481"/>
                <a:gridCol w="523668"/>
                <a:gridCol w="180012"/>
                <a:gridCol w="3025742"/>
              </a:tblGrid>
              <a:tr h="378235">
                <a:tc gridSpan="2"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实验</a:t>
                      </a:r>
                      <a:r>
                        <a:rPr lang="zh-CN" altLang="en-US" sz="1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名称</a:t>
                      </a:r>
                      <a:r>
                        <a:rPr lang="zh-CN" altLang="en-US" sz="1400" b="1" dirty="0" smtClean="0">
                          <a:solidFill>
                            <a:srgbClr val="FF0000"/>
                          </a:solidFill>
                        </a:rPr>
                        <a:t>（新颖、形象，揭示主体）</a:t>
                      </a:r>
                      <a:endParaRPr lang="zh-CN" altLang="en-US" sz="1400" b="1" dirty="0"/>
                    </a:p>
                  </a:txBody>
                  <a:tcPr marL="68580" marR="68580" marT="34290" marB="34290" anchor="ctr"/>
                </a:tc>
                <a:tc hMerge="1">
                  <a:tcPr marL="68580" marR="68580" marT="34290" marB="34290" anchor="ctr"/>
                </a:tc>
                <a:tc gridSpan="2"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1" dirty="0" smtClean="0"/>
                        <a:t>坚强的白纸</a:t>
                      </a:r>
                      <a:endParaRPr lang="zh-CN" altLang="en-US" sz="1400" b="1" dirty="0" smtClean="0"/>
                    </a:p>
                  </a:txBody>
                  <a:tcPr marL="68580" marR="68580" marT="34290" marB="34290" anchor="ctr"/>
                </a:tc>
                <a:tc hMerge="1">
                  <a:tcPr/>
                </a:tc>
              </a:tr>
              <a:tr h="378235">
                <a:tc gridSpan="2"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1" kern="1200" dirty="0">
                          <a:solidFill>
                            <a:schemeClr val="dk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实验</a:t>
                      </a:r>
                      <a:r>
                        <a:rPr lang="zh-CN" altLang="en-US" sz="1400" b="1" kern="1200" dirty="0" smtClean="0">
                          <a:solidFill>
                            <a:schemeClr val="dk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准备</a:t>
                      </a:r>
                      <a:r>
                        <a:rPr lang="zh-CN" altLang="en-US" sz="1400" b="1" dirty="0" smtClean="0">
                          <a:solidFill>
                            <a:srgbClr val="FF0000"/>
                          </a:solidFill>
                        </a:rPr>
                        <a:t>（所用的材料、场地）</a:t>
                      </a:r>
                      <a:endParaRPr lang="zh-CN" altLang="en-US" sz="1400" b="1" dirty="0"/>
                    </a:p>
                  </a:txBody>
                  <a:tcPr marL="68580" marR="68580" marT="34290" marB="34290" anchor="ctr"/>
                </a:tc>
                <a:tc hMerge="1">
                  <a:tcPr marL="68580" marR="68580" marT="34290" marB="34290" anchor="ctr"/>
                </a:tc>
                <a:tc gridSpan="2"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1" dirty="0" smtClean="0"/>
                        <a:t>尺子、白纸、桌面</a:t>
                      </a:r>
                      <a:endParaRPr lang="zh-CN" altLang="en-US" sz="1400" b="1" dirty="0" smtClean="0"/>
                    </a:p>
                  </a:txBody>
                  <a:tcPr marL="68580" marR="68580" marT="34290" marB="34290" anchor="ctr"/>
                </a:tc>
                <a:tc hMerge="1">
                  <a:tcPr/>
                </a:tc>
              </a:tr>
              <a:tr h="378235">
                <a:tc gridSpan="4">
                  <a:txBody>
                    <a:bodyPr/>
                    <a:lstStyle/>
                    <a:p>
                      <a:pPr algn="ctr"/>
                      <a:r>
                        <a:rPr lang="zh-CN" altLang="en-US" sz="1400" b="1" kern="1200" dirty="0">
                          <a:solidFill>
                            <a:schemeClr val="dk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实验</a:t>
                      </a:r>
                      <a:r>
                        <a:rPr lang="zh-CN" altLang="en-US" sz="1400" b="1" kern="1200" dirty="0" smtClean="0">
                          <a:solidFill>
                            <a:schemeClr val="dk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过程</a:t>
                      </a:r>
                      <a:r>
                        <a:rPr lang="zh-CN" altLang="en-US" sz="1400" b="1" dirty="0" smtClean="0">
                          <a:solidFill>
                            <a:srgbClr val="FF0000"/>
                          </a:solidFill>
                        </a:rPr>
                        <a:t>（</a:t>
                      </a:r>
                      <a:r>
                        <a:rPr lang="zh-CN" altLang="en-US" sz="1400" b="1" dirty="0">
                          <a:solidFill>
                            <a:srgbClr val="FF0000"/>
                          </a:solidFill>
                        </a:rPr>
                        <a:t>按步骤顺序写，简明扼要）</a:t>
                      </a:r>
                      <a:endParaRPr lang="zh-CN" alt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34290" marB="34290" anchor="ctr"/>
                </a:tc>
                <a:tc hMerge="1">
                  <a:tcPr marL="68580" marR="68580" marT="34290" marB="34290" anchor="ctr"/>
                </a:tc>
                <a:tc hMerge="1">
                  <a:tcPr/>
                </a:tc>
                <a:tc hMerge="1">
                  <a:tcPr/>
                </a:tc>
              </a:tr>
              <a:tr h="37823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1" dirty="0"/>
                        <a:t>第一</a:t>
                      </a:r>
                      <a:r>
                        <a:rPr lang="zh-CN" altLang="en-US" sz="1400" b="1" dirty="0" smtClean="0"/>
                        <a:t>步</a:t>
                      </a:r>
                      <a:endParaRPr lang="zh-CN" altLang="en-US" sz="1400" b="1" dirty="0"/>
                    </a:p>
                  </a:txBody>
                  <a:tcPr marL="68580" marR="68580" marT="34290" marB="34290" anchor="ctr"/>
                </a:tc>
                <a:tc gridSpan="3">
                  <a:txBody>
                    <a:bodyPr/>
                    <a:lstStyle/>
                    <a:p>
                      <a:r>
                        <a:rPr lang="zh-CN" altLang="en-US" sz="1400" b="1" dirty="0"/>
                        <a:t>尺子放在桌子上，三分之一在桌子外</a:t>
                      </a:r>
                      <a:endParaRPr lang="zh-CN" altLang="en-US" sz="1400" b="1" dirty="0"/>
                    </a:p>
                  </a:txBody>
                  <a:tcPr marL="68580" marR="68580" marT="34290" marB="34290" anchor="ctr"/>
                </a:tc>
                <a:tc hMerge="1">
                  <a:tcPr/>
                </a:tc>
                <a:tc hMerge="1">
                  <a:tcPr/>
                </a:tc>
              </a:tr>
              <a:tr h="46816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1" dirty="0"/>
                        <a:t>第二</a:t>
                      </a:r>
                      <a:r>
                        <a:rPr lang="zh-CN" altLang="en-US" sz="1400" b="1" dirty="0" smtClean="0"/>
                        <a:t>步</a:t>
                      </a:r>
                      <a:endParaRPr lang="zh-CN" altLang="en-US" sz="1400" b="1" dirty="0"/>
                    </a:p>
                  </a:txBody>
                  <a:tcPr marL="68580" marR="68580" marT="34290" marB="34290" anchor="ctr"/>
                </a:tc>
                <a:tc gridSpan="3">
                  <a:txBody>
                    <a:bodyPr/>
                    <a:lstStyle/>
                    <a:p>
                      <a:r>
                        <a:rPr lang="zh-CN" altLang="en-US" sz="1400" b="1" dirty="0"/>
                        <a:t>白纸铺在桌面上，并盖住尺子</a:t>
                      </a:r>
                      <a:endParaRPr lang="zh-CN" altLang="en-US" sz="1400" b="1" dirty="0"/>
                    </a:p>
                  </a:txBody>
                  <a:tcPr marL="68580" marR="68580" marT="34290" marB="34290" anchor="ctr"/>
                </a:tc>
                <a:tc hMerge="1">
                  <a:tcPr/>
                </a:tc>
                <a:tc hMerge="1">
                  <a:tcPr/>
                </a:tc>
              </a:tr>
              <a:tr h="37823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/>
                        <a:t>第三</a:t>
                      </a:r>
                      <a:r>
                        <a:rPr lang="zh-CN" altLang="en-US" sz="1400" b="1" dirty="0" smtClean="0"/>
                        <a:t>步</a:t>
                      </a:r>
                      <a:endParaRPr lang="zh-CN" altLang="en-US" sz="1400" b="1" dirty="0"/>
                    </a:p>
                  </a:txBody>
                  <a:tcPr marL="68580" marR="68580" marT="34290" marB="34290" anchor="ctr"/>
                </a:tc>
                <a:tc gridSpan="3">
                  <a:txBody>
                    <a:bodyPr/>
                    <a:lstStyle/>
                    <a:p>
                      <a:r>
                        <a:rPr lang="zh-CN" altLang="en-US" sz="1400" b="1" dirty="0"/>
                        <a:t>用较大力气快速击打尺子</a:t>
                      </a:r>
                      <a:endParaRPr lang="zh-CN" altLang="en-US" sz="1400" b="1" dirty="0"/>
                    </a:p>
                  </a:txBody>
                  <a:tcPr marL="68580" marR="68580" marT="34290" marB="34290" anchor="ctr"/>
                </a:tc>
                <a:tc hMerge="1">
                  <a:tcPr/>
                </a:tc>
                <a:tc hMerge="1">
                  <a:tcPr/>
                </a:tc>
              </a:tr>
              <a:tr h="531991"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1400" b="1" kern="1200" dirty="0">
                          <a:solidFill>
                            <a:schemeClr val="dk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实验</a:t>
                      </a:r>
                      <a:r>
                        <a:rPr lang="zh-CN" altLang="en-US" sz="1400" b="1" kern="1200" dirty="0" smtClean="0">
                          <a:solidFill>
                            <a:schemeClr val="dk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结果</a:t>
                      </a:r>
                      <a:r>
                        <a:rPr lang="zh-CN" altLang="en-US" sz="1400" b="1" dirty="0" smtClean="0">
                          <a:solidFill>
                            <a:srgbClr val="FF0000"/>
                          </a:solidFill>
                        </a:rPr>
                        <a:t>（</a:t>
                      </a:r>
                      <a:r>
                        <a:rPr lang="zh-CN" altLang="en-US" sz="1400" b="1" dirty="0">
                          <a:solidFill>
                            <a:srgbClr val="FF0000"/>
                          </a:solidFill>
                        </a:rPr>
                        <a:t>你看到了什么变化？</a:t>
                      </a:r>
                      <a:r>
                        <a:rPr lang="zh-CN" altLang="en-US" sz="1400" b="1" dirty="0" smtClean="0">
                          <a:solidFill>
                            <a:srgbClr val="FF0000"/>
                          </a:solidFill>
                        </a:rPr>
                        <a:t>）</a:t>
                      </a:r>
                      <a:endParaRPr lang="zh-CN" altLang="en-US" sz="1400" b="1" dirty="0"/>
                    </a:p>
                  </a:txBody>
                  <a:tcPr marL="68580" marR="68580" marT="34290" marB="34290" anchor="ctr"/>
                </a:tc>
                <a:tc hMerge="1">
                  <a:tcPr marL="68580" marR="68580" marT="34290" marB="34290" anchor="ctr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1" dirty="0" smtClean="0"/>
                        <a:t>白纸几乎不动，阻止尺子跳起来</a:t>
                      </a:r>
                      <a:endParaRPr lang="zh-CN" altLang="en-US" sz="1400" b="1" dirty="0" smtClean="0"/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321495" y="398483"/>
            <a:ext cx="5870448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/>
              <a:t>先跟老师一起填写，学会填写方法。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965448" y="869787"/>
          <a:ext cx="4857058" cy="28679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185581"/>
                <a:gridCol w="3671477"/>
              </a:tblGrid>
              <a:tr h="396249">
                <a:tc>
                  <a:txBody>
                    <a:bodyPr/>
                    <a:lstStyle/>
                    <a:p>
                      <a:r>
                        <a:rPr lang="zh-CN" altLang="en-US" sz="18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实验</a:t>
                      </a:r>
                      <a:r>
                        <a:rPr lang="zh-CN" altLang="en-US" sz="18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名称</a:t>
                      </a:r>
                      <a:endParaRPr lang="zh-CN" altLang="en-US" sz="1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endParaRPr lang="zh-CN" altLang="en-US" sz="1100" b="1" dirty="0"/>
                    </a:p>
                  </a:txBody>
                  <a:tcPr marL="68580" marR="68580" marT="34290" marB="34290" anchor="ctr"/>
                </a:tc>
              </a:tr>
              <a:tr h="396249"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zh-CN" altLang="en-US" sz="1800" b="1" kern="1200" dirty="0">
                          <a:solidFill>
                            <a:schemeClr val="dk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实验</a:t>
                      </a:r>
                      <a:r>
                        <a:rPr lang="zh-CN" altLang="en-US" sz="1800" b="1" kern="1200" dirty="0" smtClean="0">
                          <a:solidFill>
                            <a:schemeClr val="dk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准备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endParaRPr lang="zh-CN" altLang="en-US" sz="1100" b="1" dirty="0"/>
                    </a:p>
                  </a:txBody>
                  <a:tcPr marL="68580" marR="68580" marT="34290" marB="34290" anchor="ctr"/>
                </a:tc>
              </a:tr>
              <a:tr h="396249">
                <a:tc gridSpan="2"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1800" b="1" kern="1200" dirty="0">
                          <a:solidFill>
                            <a:schemeClr val="dk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实验过程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 hMerge="1">
                  <a:tcPr marL="68580" marR="68580" marT="34290" marB="34290" anchor="ctr"/>
                </a:tc>
              </a:tr>
              <a:tr h="396249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kern="1200" dirty="0">
                          <a:solidFill>
                            <a:schemeClr val="dk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第一</a:t>
                      </a:r>
                      <a:r>
                        <a:rPr lang="zh-CN" altLang="en-US" sz="1800" b="1" kern="1200" dirty="0" smtClean="0">
                          <a:solidFill>
                            <a:schemeClr val="dk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步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endParaRPr lang="zh-CN" altLang="en-US" sz="1100" b="1" dirty="0"/>
                    </a:p>
                  </a:txBody>
                  <a:tcPr marL="68580" marR="68580" marT="34290" marB="34290" anchor="ctr"/>
                </a:tc>
              </a:tr>
              <a:tr h="490466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kern="1200" dirty="0">
                          <a:solidFill>
                            <a:schemeClr val="dk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第二</a:t>
                      </a:r>
                      <a:r>
                        <a:rPr lang="zh-CN" altLang="en-US" sz="1800" b="1" kern="1200" dirty="0" smtClean="0">
                          <a:solidFill>
                            <a:schemeClr val="dk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步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endParaRPr lang="zh-CN" altLang="en-US" sz="1100" b="1" dirty="0"/>
                    </a:p>
                  </a:txBody>
                  <a:tcPr marL="68580" marR="68580" marT="34290" marB="34290" anchor="ctr"/>
                </a:tc>
              </a:tr>
              <a:tr h="396249"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zh-CN" altLang="en-US" sz="1800" b="1" kern="1200" dirty="0">
                          <a:solidFill>
                            <a:schemeClr val="dk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第三</a:t>
                      </a:r>
                      <a:r>
                        <a:rPr lang="zh-CN" altLang="en-US" sz="1800" b="1" kern="1200" dirty="0" smtClean="0">
                          <a:solidFill>
                            <a:schemeClr val="dk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步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endParaRPr lang="zh-CN" altLang="en-US" sz="1100" b="1" dirty="0"/>
                    </a:p>
                  </a:txBody>
                  <a:tcPr marL="68580" marR="68580" marT="34290" marB="34290" anchor="ctr"/>
                </a:tc>
              </a:tr>
              <a:tr h="396249"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zh-CN" altLang="en-US" sz="1800" b="1" kern="1200" dirty="0">
                          <a:solidFill>
                            <a:schemeClr val="dk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实验</a:t>
                      </a:r>
                      <a:r>
                        <a:rPr lang="zh-CN" altLang="en-US" sz="1800" b="1" kern="1200" dirty="0" smtClean="0">
                          <a:solidFill>
                            <a:schemeClr val="dk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结果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endParaRPr lang="zh-CN" altLang="en-US" sz="1100" b="1" dirty="0"/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95" y="869787"/>
            <a:ext cx="3393483" cy="326420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21495" y="398483"/>
            <a:ext cx="5870448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/>
              <a:t>请试着为下面的实验填写实验图表。</a:t>
            </a:r>
            <a:endParaRPr lang="zh-CN" altLang="en-US" sz="24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5248656" y="909110"/>
            <a:ext cx="3573849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rgbClr val="FF0000"/>
                </a:solidFill>
              </a:rPr>
              <a:t>神笔马良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48656" y="1294682"/>
            <a:ext cx="3573849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rgbClr val="FF0000"/>
                </a:solidFill>
              </a:rPr>
              <a:t>白板笔、平底容器、清水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48656" y="2081066"/>
            <a:ext cx="3573849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rgbClr val="FF0000"/>
                </a:solidFill>
              </a:rPr>
              <a:t>在平底容器中画一只小船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48656" y="2524332"/>
            <a:ext cx="3573849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rgbClr val="FF0000"/>
                </a:solidFill>
              </a:rPr>
              <a:t>倒入一些清水，没过小船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48656" y="2982915"/>
            <a:ext cx="3573849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rgbClr val="FF0000"/>
                </a:solidFill>
              </a:rPr>
              <a:t>轻轻搅动清水，让小船剥离容器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22796" y="3412627"/>
            <a:ext cx="3573849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rgbClr val="FF0000"/>
                </a:solidFill>
              </a:rPr>
              <a:t>小船在水里漂起来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了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2"/>
          <p:cNvSpPr txBox="1"/>
          <p:nvPr/>
        </p:nvSpPr>
        <p:spPr>
          <a:xfrm>
            <a:off x="1000941" y="769072"/>
            <a:ext cx="6009460" cy="715580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填写的重点是实验步骤，要按照实验的步骤，</a:t>
            </a:r>
            <a:endParaRPr lang="en-US" altLang="zh-CN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一步一步写。</a:t>
            </a:r>
            <a:endParaRPr lang="zh-CN" altLang="en-US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51625" l="106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3229" y="628164"/>
            <a:ext cx="1057181" cy="1712975"/>
          </a:xfrm>
          <a:prstGeom prst="rect">
            <a:avLst/>
          </a:prstGeom>
        </p:spPr>
      </p:pic>
      <p:sp>
        <p:nvSpPr>
          <p:cNvPr id="13" name="文本框 2"/>
          <p:cNvSpPr txBox="1"/>
          <p:nvPr/>
        </p:nvSpPr>
        <p:spPr>
          <a:xfrm>
            <a:off x="987553" y="1823382"/>
            <a:ext cx="6022847" cy="715580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写步骤时，要将相关联的小步骤合在一起说，</a:t>
            </a:r>
            <a:endParaRPr lang="en-US" altLang="zh-CN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这样我觉得表述更加清晰，更加简洁。</a:t>
            </a:r>
            <a:endParaRPr lang="zh-CN" altLang="en-US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188" y="1580888"/>
            <a:ext cx="1114536" cy="1059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文本框 2"/>
          <p:cNvSpPr txBox="1"/>
          <p:nvPr/>
        </p:nvSpPr>
        <p:spPr>
          <a:xfrm>
            <a:off x="1003596" y="3143843"/>
            <a:ext cx="6006804" cy="715580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你说的对，要简洁，在表述时一定要简洁，</a:t>
            </a:r>
            <a:endParaRPr lang="en-US" altLang="zh-CN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还要准确无误，不能模糊不清。</a:t>
            </a:r>
            <a:endParaRPr lang="zh-CN" altLang="en-US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290" b="53226" l="24663" r="743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374" t="7096" r="24759" b="46452"/>
          <a:stretch>
            <a:fillRect/>
          </a:stretch>
        </p:blipFill>
        <p:spPr bwMode="auto">
          <a:xfrm>
            <a:off x="6903534" y="3011819"/>
            <a:ext cx="816569" cy="979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9800" y="-132348"/>
            <a:ext cx="8974201" cy="527584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34673" y="550001"/>
            <a:ext cx="4379495" cy="228524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600" b="1" dirty="0" smtClean="0">
                <a:solidFill>
                  <a:srgbClr val="FFFF00"/>
                </a:solidFill>
                <a:latin typeface="等线" panose="02010600030101010101" charset="-122"/>
                <a:ea typeface="等线" panose="02010600030101010101" charset="-122"/>
              </a:rPr>
              <a:t>    如果</a:t>
            </a:r>
            <a:r>
              <a:rPr lang="zh-CN" altLang="en-US" sz="3600" b="1" dirty="0">
                <a:solidFill>
                  <a:srgbClr val="FFFF00"/>
                </a:solidFill>
                <a:latin typeface="等线" panose="02010600030101010101" charset="-122"/>
                <a:ea typeface="等线" panose="02010600030101010101" charset="-122"/>
              </a:rPr>
              <a:t>将这些步骤写到作文里该注意些什么呢？</a:t>
            </a:r>
            <a:endParaRPr lang="en-US" altLang="zh-CN" sz="3600" b="1" dirty="0">
              <a:solidFill>
                <a:srgbClr val="FFFF00"/>
              </a:solidFill>
              <a:latin typeface="等线" panose="02010600030101010101" charset="-122"/>
              <a:ea typeface="等线" panose="02010600030101010101" charset="-122"/>
            </a:endParaRPr>
          </a:p>
          <a:p>
            <a:pPr>
              <a:defRPr/>
            </a:pPr>
            <a:r>
              <a:rPr lang="zh-CN" altLang="en-US" sz="3600" b="1" dirty="0" smtClean="0">
                <a:solidFill>
                  <a:srgbClr val="FFFF00"/>
                </a:solidFill>
                <a:latin typeface="等线" panose="02010600030101010101" charset="-122"/>
                <a:ea typeface="等线" panose="02010600030101010101" charset="-122"/>
              </a:rPr>
              <a:t>  先</a:t>
            </a:r>
            <a:r>
              <a:rPr lang="zh-CN" altLang="en-US" sz="3600" b="1" dirty="0">
                <a:solidFill>
                  <a:srgbClr val="FFFF00"/>
                </a:solidFill>
                <a:latin typeface="等线" panose="02010600030101010101" charset="-122"/>
                <a:ea typeface="等线" panose="02010600030101010101" charset="-122"/>
              </a:rPr>
              <a:t>看看课文的例子。</a:t>
            </a:r>
            <a:endParaRPr lang="zh-CN" altLang="en-US" sz="3600" b="1" dirty="0">
              <a:solidFill>
                <a:srgbClr val="FFFF00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1792" y="128154"/>
            <a:ext cx="7616952" cy="42550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00000"/>
                </a:solidFill>
                <a:latin typeface="Tahoma" panose="020B0604030504040204" pitchFamily="34" charset="0"/>
              </a:rPr>
              <a:t>《</a:t>
            </a:r>
            <a:r>
              <a:rPr lang="zh-CN" altLang="en-US" sz="2400" b="1" dirty="0">
                <a:solidFill>
                  <a:srgbClr val="000000"/>
                </a:solidFill>
                <a:latin typeface="Tahoma" panose="020B0604030504040204" pitchFamily="34" charset="0"/>
              </a:rPr>
              <a:t>蜜蜂</a:t>
            </a:r>
            <a:r>
              <a:rPr lang="en-US" altLang="zh-CN" sz="2400" b="1" dirty="0">
                <a:solidFill>
                  <a:srgbClr val="000000"/>
                </a:solidFill>
                <a:latin typeface="Tahoma" panose="020B0604030504040204" pitchFamily="34" charset="0"/>
              </a:rPr>
              <a:t>》</a:t>
            </a:r>
            <a:endParaRPr lang="en-US" altLang="zh-CN" sz="2400" b="1" dirty="0">
              <a:solidFill>
                <a:srgbClr val="000000"/>
              </a:solidFill>
              <a:latin typeface="Tahoma" panose="020B0604030504040204" pitchFamily="34" charset="0"/>
            </a:endParaRPr>
          </a:p>
          <a:p>
            <a:r>
              <a:rPr lang="zh-CN" altLang="en-US" dirty="0">
                <a:solidFill>
                  <a:srgbClr val="000000"/>
                </a:solidFill>
                <a:latin typeface="Tahoma" panose="020B0604030504040204" pitchFamily="34" charset="0"/>
              </a:rPr>
              <a:t>      </a:t>
            </a:r>
            <a:r>
              <a:rPr lang="zh-CN" altLang="en-US" b="1" dirty="0">
                <a:solidFill>
                  <a:srgbClr val="000000"/>
                </a:solidFill>
                <a:latin typeface="Tahoma" panose="020B0604030504040204" pitchFamily="34" charset="0"/>
              </a:rPr>
              <a:t>听说蜜蜂有辨认方向的能力，无论飞到哪里，它总是可以回到原处。我想做</a:t>
            </a:r>
            <a:r>
              <a:rPr lang="zh-CN" altLang="en-US" b="1" dirty="0" smtClean="0">
                <a:solidFill>
                  <a:srgbClr val="000000"/>
                </a:solidFill>
                <a:latin typeface="Tahoma" panose="020B0604030504040204" pitchFamily="34" charset="0"/>
              </a:rPr>
              <a:t>个实验</a:t>
            </a:r>
            <a:r>
              <a:rPr lang="zh-CN" altLang="en-US" b="1" dirty="0">
                <a:solidFill>
                  <a:srgbClr val="000000"/>
                </a:solidFill>
                <a:latin typeface="Tahoma" panose="020B0604030504040204" pitchFamily="34" charset="0"/>
              </a:rPr>
              <a:t>。</a:t>
            </a:r>
            <a:endParaRPr lang="zh-CN" altLang="en-US" b="1" dirty="0">
              <a:solidFill>
                <a:srgbClr val="000000"/>
              </a:solidFill>
              <a:latin typeface="Tahoma" panose="020B0604030504040204" pitchFamily="34" charset="0"/>
            </a:endParaRPr>
          </a:p>
          <a:p>
            <a:r>
              <a:rPr lang="zh-CN" altLang="en-US" b="1" dirty="0">
                <a:solidFill>
                  <a:srgbClr val="000000"/>
                </a:solidFill>
                <a:latin typeface="Tahoma" panose="020B0604030504040204" pitchFamily="34" charset="0"/>
              </a:rPr>
              <a:t>　　一天，我在我家草料棚的蜂窝里捉了一些蜜蜂，把它们放在纸袋里。我叫小女儿在蜂窝旁等着，自己带着蜜蜂，走了四公里路，打开纸袋，在它们身上做了白色</a:t>
            </a:r>
            <a:r>
              <a:rPr lang="zh-CN" altLang="en-US" b="1" dirty="0" smtClean="0">
                <a:solidFill>
                  <a:srgbClr val="000000"/>
                </a:solidFill>
                <a:latin typeface="Tahoma" panose="020B0604030504040204" pitchFamily="34" charset="0"/>
              </a:rPr>
              <a:t>记号，</a:t>
            </a:r>
            <a:r>
              <a:rPr lang="zh-CN" altLang="en-US" sz="1800" b="1" dirty="0" smtClean="0">
                <a:solidFill>
                  <a:srgbClr val="FF0000"/>
                </a:solidFill>
                <a:latin typeface="Tahoma" panose="020B0604030504040204" pitchFamily="34" charset="0"/>
              </a:rPr>
              <a:t>然后</a:t>
            </a:r>
            <a:r>
              <a:rPr lang="zh-CN" altLang="en-US" b="1" dirty="0">
                <a:solidFill>
                  <a:srgbClr val="000000"/>
                </a:solidFill>
                <a:latin typeface="Tahoma" panose="020B0604030504040204" pitchFamily="34" charset="0"/>
              </a:rPr>
              <a:t>放了出来</a:t>
            </a:r>
            <a:r>
              <a:rPr lang="zh-CN" altLang="en-US" b="1" dirty="0" smtClean="0">
                <a:solidFill>
                  <a:srgbClr val="000000"/>
                </a:solidFill>
                <a:latin typeface="Tahoma" panose="020B0604030504040204" pitchFamily="34" charset="0"/>
              </a:rPr>
              <a:t>。二十</a:t>
            </a:r>
            <a:r>
              <a:rPr lang="zh-CN" altLang="en-US" b="1" dirty="0">
                <a:solidFill>
                  <a:srgbClr val="000000"/>
                </a:solidFill>
                <a:latin typeface="Tahoma" panose="020B0604030504040204" pitchFamily="34" charset="0"/>
              </a:rPr>
              <a:t>只左右被闷了好久的蜜蜂向四面飞散，好像在寻找回家的方向。</a:t>
            </a:r>
            <a:r>
              <a:rPr lang="zh-CN" altLang="en-US" sz="1800" b="1" dirty="0">
                <a:solidFill>
                  <a:srgbClr val="FF0000"/>
                </a:solidFill>
                <a:latin typeface="Tahoma" panose="020B0604030504040204" pitchFamily="34" charset="0"/>
              </a:rPr>
              <a:t>这时候</a:t>
            </a:r>
            <a:r>
              <a:rPr lang="zh-CN" altLang="en-US" b="1" dirty="0">
                <a:solidFill>
                  <a:srgbClr val="000000"/>
                </a:solidFill>
                <a:latin typeface="Tahoma" panose="020B0604030504040204" pitchFamily="34" charset="0"/>
              </a:rPr>
              <a:t>刮起了狂风，蜜蜂飞得很低，几乎要触到地面，大概这样可以减少阻力。我想，它们飞得这么低，怎么能看到遥远的家呢？</a:t>
            </a:r>
            <a:endParaRPr lang="zh-CN" altLang="en-US" b="1" dirty="0">
              <a:solidFill>
                <a:srgbClr val="000000"/>
              </a:solidFill>
              <a:latin typeface="Tahoma" panose="020B0604030504040204" pitchFamily="34" charset="0"/>
            </a:endParaRPr>
          </a:p>
          <a:p>
            <a:r>
              <a:rPr lang="zh-CN" altLang="en-US" b="1" dirty="0">
                <a:solidFill>
                  <a:srgbClr val="000000"/>
                </a:solidFill>
                <a:latin typeface="Tahoma" panose="020B0604030504040204" pitchFamily="34" charset="0"/>
              </a:rPr>
              <a:t>　　在回家的路上，我推测蜜蜂可能找不到家了。没等我跨进家门，小女儿就冲过来，脸红红的，看上去很激动。她高声喊道：“有两只蜜蜂飞回来了！它们</a:t>
            </a:r>
            <a:r>
              <a:rPr lang="zh-CN" altLang="en-US" sz="1800" b="1" dirty="0">
                <a:solidFill>
                  <a:srgbClr val="FF0000"/>
                </a:solidFill>
                <a:latin typeface="Tahoma" panose="020B0604030504040204" pitchFamily="34" charset="0"/>
              </a:rPr>
              <a:t>两点四十分</a:t>
            </a:r>
            <a:r>
              <a:rPr lang="zh-CN" altLang="en-US" b="1" dirty="0">
                <a:solidFill>
                  <a:srgbClr val="000000"/>
                </a:solidFill>
                <a:latin typeface="Tahoma" panose="020B0604030504040204" pitchFamily="34" charset="0"/>
              </a:rPr>
              <a:t>回到蜂窝里，肚皮下面还沾着花粉呢。”</a:t>
            </a:r>
            <a:endParaRPr lang="zh-CN" altLang="en-US" b="1" dirty="0">
              <a:solidFill>
                <a:srgbClr val="000000"/>
              </a:solidFill>
              <a:latin typeface="Tahoma" panose="020B0604030504040204" pitchFamily="34" charset="0"/>
            </a:endParaRPr>
          </a:p>
          <a:p>
            <a:r>
              <a:rPr lang="zh-CN" altLang="en-US" b="1" dirty="0">
                <a:solidFill>
                  <a:srgbClr val="000000"/>
                </a:solidFill>
                <a:latin typeface="Tahoma" panose="020B0604030504040204" pitchFamily="34" charset="0"/>
              </a:rPr>
              <a:t>　　我放蜜蜂的时候是</a:t>
            </a:r>
            <a:r>
              <a:rPr lang="zh-CN" altLang="en-US" sz="2000" b="1" dirty="0">
                <a:solidFill>
                  <a:srgbClr val="FF0000"/>
                </a:solidFill>
                <a:latin typeface="Tahoma" panose="020B0604030504040204" pitchFamily="34" charset="0"/>
              </a:rPr>
              <a:t>将近两点钟</a:t>
            </a:r>
            <a:r>
              <a:rPr lang="zh-CN" altLang="en-US" b="1" dirty="0">
                <a:solidFill>
                  <a:srgbClr val="000000"/>
                </a:solidFill>
                <a:latin typeface="Tahoma" panose="020B0604030504040204" pitchFamily="34" charset="0"/>
              </a:rPr>
              <a:t>，也就是说，在</a:t>
            </a:r>
            <a:r>
              <a:rPr lang="zh-CN" altLang="en-US" sz="2000" b="1" dirty="0">
                <a:solidFill>
                  <a:srgbClr val="FF0000"/>
                </a:solidFill>
                <a:latin typeface="Tahoma" panose="020B0604030504040204" pitchFamily="34" charset="0"/>
              </a:rPr>
              <a:t>大约三刻钟</a:t>
            </a:r>
            <a:r>
              <a:rPr lang="zh-CN" altLang="en-US" b="1" dirty="0">
                <a:solidFill>
                  <a:srgbClr val="000000"/>
                </a:solidFill>
                <a:latin typeface="Tahoma" panose="020B0604030504040204" pitchFamily="34" charset="0"/>
              </a:rPr>
              <a:t>的时间里，那两只小蜜蜂飞了四公里路，这还包括了采花粉的时间。</a:t>
            </a:r>
            <a:endParaRPr lang="zh-CN" altLang="en-US" b="1" dirty="0">
              <a:solidFill>
                <a:srgbClr val="000000"/>
              </a:solidFill>
              <a:latin typeface="Tahoma" panose="020B0604030504040204" pitchFamily="34" charset="0"/>
            </a:endParaRPr>
          </a:p>
          <a:p>
            <a:r>
              <a:rPr lang="zh-CN" altLang="en-US" b="1" dirty="0">
                <a:solidFill>
                  <a:srgbClr val="000000"/>
                </a:solidFill>
                <a:latin typeface="Tahoma" panose="020B0604030504040204" pitchFamily="34" charset="0"/>
              </a:rPr>
              <a:t>　　</a:t>
            </a:r>
            <a:r>
              <a:rPr lang="zh-CN" altLang="en-US" sz="1800" b="1" dirty="0">
                <a:solidFill>
                  <a:srgbClr val="FF0000"/>
                </a:solidFill>
                <a:latin typeface="Tahoma" panose="020B0604030504040204" pitchFamily="34" charset="0"/>
              </a:rPr>
              <a:t>傍晚时</a:t>
            </a:r>
            <a:r>
              <a:rPr lang="zh-CN" altLang="en-US" b="1" dirty="0">
                <a:solidFill>
                  <a:srgbClr val="000000"/>
                </a:solidFill>
                <a:latin typeface="Tahoma" panose="020B0604030504040204" pitchFamily="34" charset="0"/>
              </a:rPr>
              <a:t>，我亲眼看到另外三只飞了回来，身上</a:t>
            </a:r>
            <a:r>
              <a:rPr lang="zh-CN" altLang="en-US" b="1" dirty="0" smtClean="0">
                <a:solidFill>
                  <a:srgbClr val="000000"/>
                </a:solidFill>
                <a:latin typeface="Tahoma" panose="020B0604030504040204" pitchFamily="34" charset="0"/>
              </a:rPr>
              <a:t>也都带</a:t>
            </a:r>
            <a:r>
              <a:rPr lang="zh-CN" altLang="en-US" b="1" dirty="0">
                <a:solidFill>
                  <a:srgbClr val="000000"/>
                </a:solidFill>
                <a:latin typeface="Tahoma" panose="020B0604030504040204" pitchFamily="34" charset="0"/>
              </a:rPr>
              <a:t>着花粉</a:t>
            </a:r>
            <a:r>
              <a:rPr lang="zh-CN" altLang="en-US" b="1" dirty="0" smtClean="0">
                <a:solidFill>
                  <a:srgbClr val="000000"/>
                </a:solidFill>
                <a:latin typeface="Tahoma" panose="020B0604030504040204" pitchFamily="34" charset="0"/>
              </a:rPr>
              <a:t>。</a:t>
            </a:r>
            <a:endParaRPr lang="en-US" altLang="zh-CN" b="1" dirty="0" smtClean="0">
              <a:solidFill>
                <a:srgbClr val="000000"/>
              </a:solidFill>
              <a:latin typeface="Tahoma" panose="020B0604030504040204" pitchFamily="34" charset="0"/>
            </a:endParaRPr>
          </a:p>
          <a:p>
            <a:r>
              <a:rPr lang="en-US" altLang="zh-CN" sz="1800" b="1" dirty="0">
                <a:solidFill>
                  <a:srgbClr val="000000"/>
                </a:solidFill>
                <a:latin typeface="Tahoma" panose="020B0604030504040204" pitchFamily="34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ahoma" panose="020B0604030504040204" pitchFamily="34" charset="0"/>
              </a:rPr>
              <a:t>     </a:t>
            </a:r>
            <a:r>
              <a:rPr lang="zh-CN" altLang="en-US" sz="1800" b="1" dirty="0" smtClean="0">
                <a:solidFill>
                  <a:srgbClr val="FF0000"/>
                </a:solidFill>
                <a:latin typeface="Tahoma" panose="020B0604030504040204" pitchFamily="34" charset="0"/>
              </a:rPr>
              <a:t>第二天</a:t>
            </a:r>
            <a:r>
              <a:rPr lang="zh-CN" altLang="en-US" b="1" dirty="0">
                <a:solidFill>
                  <a:srgbClr val="000000"/>
                </a:solidFill>
                <a:latin typeface="Tahoma" panose="020B0604030504040204" pitchFamily="34" charset="0"/>
              </a:rPr>
              <a:t>我检查蜂窝时，发现了</a:t>
            </a:r>
            <a:r>
              <a:rPr lang="zh-CN" altLang="en-US" b="1" dirty="0" smtClean="0">
                <a:solidFill>
                  <a:srgbClr val="000000"/>
                </a:solidFill>
                <a:latin typeface="Tahoma" panose="020B0604030504040204" pitchFamily="34" charset="0"/>
              </a:rPr>
              <a:t>十五只身</a:t>
            </a:r>
            <a:r>
              <a:rPr lang="zh-CN" altLang="en-US" b="1" dirty="0">
                <a:solidFill>
                  <a:srgbClr val="000000"/>
                </a:solidFill>
                <a:latin typeface="Tahoma" panose="020B0604030504040204" pitchFamily="34" charset="0"/>
              </a:rPr>
              <a:t>上有白色记号的蜜蜂。</a:t>
            </a:r>
            <a:endParaRPr lang="zh-CN" altLang="en-US" b="1" dirty="0">
              <a:solidFill>
                <a:srgbClr val="000000"/>
              </a:solidFill>
              <a:latin typeface="Tahoma" panose="020B0604030504040204" pitchFamily="34" charset="0"/>
            </a:endParaRPr>
          </a:p>
          <a:p>
            <a:r>
              <a:rPr lang="zh-CN" altLang="en-US" b="1" dirty="0">
                <a:solidFill>
                  <a:srgbClr val="000000"/>
                </a:solidFill>
                <a:latin typeface="Tahoma" panose="020B0604030504040204" pitchFamily="34" charset="0"/>
              </a:rPr>
              <a:t>　　这样，二十只</a:t>
            </a:r>
            <a:r>
              <a:rPr lang="zh-CN" altLang="en-US" b="1" dirty="0" smtClean="0">
                <a:solidFill>
                  <a:srgbClr val="000000"/>
                </a:solidFill>
                <a:latin typeface="Tahoma" panose="020B0604030504040204" pitchFamily="34" charset="0"/>
              </a:rPr>
              <a:t>左右的蜜蜂</a:t>
            </a:r>
            <a:r>
              <a:rPr lang="zh-CN" altLang="en-US" b="1" dirty="0">
                <a:solidFill>
                  <a:srgbClr val="000000"/>
                </a:solidFill>
                <a:latin typeface="Tahoma" panose="020B0604030504040204" pitchFamily="34" charset="0"/>
              </a:rPr>
              <a:t>，至少有十五只没有迷失方向，准确无误地回到了家。尽管它们逆风而飞，沿途都是一些陌生的景物，但它们确确实实飞回来了。</a:t>
            </a:r>
            <a:endParaRPr lang="zh-CN" altLang="en-US" b="1" dirty="0">
              <a:solidFill>
                <a:srgbClr val="000000"/>
              </a:solidFill>
              <a:latin typeface="Tahoma" panose="020B0604030504040204" pitchFamily="34" charset="0"/>
            </a:endParaRPr>
          </a:p>
          <a:p>
            <a:r>
              <a:rPr lang="zh-CN" altLang="en-US" b="1" dirty="0">
                <a:solidFill>
                  <a:srgbClr val="000000"/>
                </a:solidFill>
                <a:latin typeface="Tahoma" panose="020B0604030504040204" pitchFamily="34" charset="0"/>
              </a:rPr>
              <a:t>　　蜜蜂靠的不是超常的记忆力，而是一种我无法解释的本能。</a:t>
            </a:r>
            <a:endParaRPr lang="zh-CN" altLang="en-US" b="1" i="0" dirty="0">
              <a:solidFill>
                <a:srgbClr val="000000"/>
              </a:solidFill>
              <a:effectLst/>
              <a:latin typeface="Tahoma" panose="020B060403050404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52728" y="4383165"/>
            <a:ext cx="2935224" cy="4297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1800" b="1" dirty="0"/>
              <a:t>1.</a:t>
            </a:r>
            <a:r>
              <a:rPr lang="zh-CN" altLang="en-US" sz="1800" b="1" dirty="0"/>
              <a:t>使用表示步骤的词语</a:t>
            </a:r>
            <a:endParaRPr lang="zh-CN" altLang="en-US" sz="1800" b="1" dirty="0"/>
          </a:p>
        </p:txBody>
      </p:sp>
      <p:sp>
        <p:nvSpPr>
          <p:cNvPr id="6" name="矩形 5"/>
          <p:cNvSpPr/>
          <p:nvPr/>
        </p:nvSpPr>
        <p:spPr>
          <a:xfrm>
            <a:off x="4562073" y="4383165"/>
            <a:ext cx="2935224" cy="4297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1800" b="1" dirty="0"/>
              <a:t>2.</a:t>
            </a:r>
            <a:r>
              <a:rPr lang="zh-CN" altLang="en-US" sz="1800" b="1" dirty="0"/>
              <a:t>使用表示时间的词语</a:t>
            </a:r>
            <a:endParaRPr lang="zh-CN" altLang="en-US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94846" y="412884"/>
            <a:ext cx="4652842" cy="3904109"/>
          </a:xfrm>
          <a:prstGeom prst="roundRect">
            <a:avLst>
              <a:gd name="adj" fmla="val 3083"/>
            </a:avLst>
          </a:prstGeom>
        </p:spPr>
      </p:pic>
      <p:sp>
        <p:nvSpPr>
          <p:cNvPr id="4" name="文本框 3"/>
          <p:cNvSpPr txBox="1"/>
          <p:nvPr/>
        </p:nvSpPr>
        <p:spPr>
          <a:xfrm>
            <a:off x="2168581" y="4389119"/>
            <a:ext cx="4479107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800" b="1" dirty="0"/>
              <a:t>尺子会跳起来吗？</a:t>
            </a:r>
            <a:endParaRPr lang="zh-CN" altLang="en-US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9800" y="-132348"/>
            <a:ext cx="8974201" cy="527584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34673" y="550001"/>
            <a:ext cx="4379495" cy="173124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600" b="1" dirty="0" smtClean="0">
                <a:solidFill>
                  <a:srgbClr val="FFFF00"/>
                </a:solidFill>
                <a:latin typeface="等线" panose="02010600030101010101" charset="-122"/>
                <a:ea typeface="等线" panose="02010600030101010101" charset="-122"/>
              </a:rPr>
              <a:t>    下面</a:t>
            </a:r>
            <a:r>
              <a:rPr lang="zh-CN" altLang="en-US" sz="3600" b="1" dirty="0">
                <a:solidFill>
                  <a:srgbClr val="FFFF00"/>
                </a:solidFill>
                <a:latin typeface="等线" panose="02010600030101010101" charset="-122"/>
                <a:ea typeface="等线" panose="02010600030101010101" charset="-122"/>
              </a:rPr>
              <a:t>大家读</a:t>
            </a:r>
            <a:r>
              <a:rPr lang="en-US" altLang="zh-CN" sz="3600" b="1" dirty="0">
                <a:solidFill>
                  <a:srgbClr val="FFFF00"/>
                </a:solidFill>
                <a:latin typeface="等线" panose="02010600030101010101" charset="-122"/>
                <a:ea typeface="等线" panose="02010600030101010101" charset="-122"/>
              </a:rPr>
              <a:t>《</a:t>
            </a:r>
            <a:r>
              <a:rPr lang="zh-CN" altLang="en-US" sz="3600" b="1" dirty="0">
                <a:solidFill>
                  <a:srgbClr val="FFFF00"/>
                </a:solidFill>
                <a:latin typeface="等线" panose="02010600030101010101" charset="-122"/>
                <a:ea typeface="等线" panose="02010600030101010101" charset="-122"/>
              </a:rPr>
              <a:t>坚强的白纸</a:t>
            </a:r>
            <a:r>
              <a:rPr lang="en-US" altLang="zh-CN" sz="3600" b="1" dirty="0">
                <a:solidFill>
                  <a:srgbClr val="FFFF00"/>
                </a:solidFill>
                <a:latin typeface="等线" panose="02010600030101010101" charset="-122"/>
                <a:ea typeface="等线" panose="02010600030101010101" charset="-122"/>
              </a:rPr>
              <a:t>》</a:t>
            </a:r>
            <a:r>
              <a:rPr lang="zh-CN" altLang="en-US" sz="3600" b="1" dirty="0">
                <a:solidFill>
                  <a:srgbClr val="FFFF00"/>
                </a:solidFill>
                <a:latin typeface="等线" panose="02010600030101010101" charset="-122"/>
                <a:ea typeface="等线" panose="02010600030101010101" charset="-122"/>
              </a:rPr>
              <a:t>实验步骤，加上表示步骤的词语。</a:t>
            </a:r>
            <a:endParaRPr lang="zh-CN" altLang="en-US" sz="3600" b="1" dirty="0">
              <a:solidFill>
                <a:srgbClr val="FFFF00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1494" y="892818"/>
            <a:ext cx="3445835" cy="2891333"/>
          </a:xfrm>
          <a:prstGeom prst="roundRect">
            <a:avLst>
              <a:gd name="adj" fmla="val 3083"/>
            </a:avLst>
          </a:prstGeom>
        </p:spPr>
      </p:pic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4064302" y="892818"/>
          <a:ext cx="4601903" cy="3125465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872481"/>
                <a:gridCol w="523668"/>
                <a:gridCol w="180012"/>
                <a:gridCol w="3025742"/>
              </a:tblGrid>
              <a:tr h="378235">
                <a:tc gridSpan="2"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实验</a:t>
                      </a:r>
                      <a:r>
                        <a:rPr lang="zh-CN" altLang="en-US" sz="1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名称</a:t>
                      </a:r>
                      <a:r>
                        <a:rPr lang="zh-CN" altLang="en-US" sz="1400" b="1" dirty="0" smtClean="0">
                          <a:solidFill>
                            <a:srgbClr val="FF0000"/>
                          </a:solidFill>
                        </a:rPr>
                        <a:t>（新颖、形象，揭示主体）</a:t>
                      </a:r>
                      <a:endParaRPr lang="zh-CN" altLang="en-US" sz="1400" b="1" dirty="0"/>
                    </a:p>
                  </a:txBody>
                  <a:tcPr marL="68580" marR="68580" marT="34290" marB="34290" anchor="ctr"/>
                </a:tc>
                <a:tc hMerge="1">
                  <a:tcPr marL="68580" marR="68580" marT="34290" marB="34290" anchor="ctr"/>
                </a:tc>
                <a:tc gridSpan="2"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1" dirty="0" smtClean="0"/>
                        <a:t>坚强的白纸</a:t>
                      </a:r>
                      <a:endParaRPr lang="zh-CN" altLang="en-US" sz="1400" b="1" dirty="0" smtClean="0"/>
                    </a:p>
                  </a:txBody>
                  <a:tcPr marL="68580" marR="68580" marT="34290" marB="34290" anchor="ctr"/>
                </a:tc>
                <a:tc hMerge="1">
                  <a:tcPr/>
                </a:tc>
              </a:tr>
              <a:tr h="378235">
                <a:tc gridSpan="2"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1" kern="1200" dirty="0">
                          <a:solidFill>
                            <a:schemeClr val="dk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实验</a:t>
                      </a:r>
                      <a:r>
                        <a:rPr lang="zh-CN" altLang="en-US" sz="1400" b="1" kern="1200" dirty="0" smtClean="0">
                          <a:solidFill>
                            <a:schemeClr val="dk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准备</a:t>
                      </a:r>
                      <a:r>
                        <a:rPr lang="zh-CN" altLang="en-US" sz="1400" b="1" dirty="0" smtClean="0">
                          <a:solidFill>
                            <a:srgbClr val="FF0000"/>
                          </a:solidFill>
                        </a:rPr>
                        <a:t>（所用的材料、场地）</a:t>
                      </a:r>
                      <a:endParaRPr lang="zh-CN" altLang="en-US" sz="1400" b="1" dirty="0"/>
                    </a:p>
                  </a:txBody>
                  <a:tcPr marL="68580" marR="68580" marT="34290" marB="34290" anchor="ctr"/>
                </a:tc>
                <a:tc hMerge="1">
                  <a:tcPr marL="68580" marR="68580" marT="34290" marB="34290" anchor="ctr"/>
                </a:tc>
                <a:tc gridSpan="2"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1" dirty="0" smtClean="0"/>
                        <a:t>尺子、白纸、桌面</a:t>
                      </a:r>
                      <a:endParaRPr lang="zh-CN" altLang="en-US" sz="1400" b="1" dirty="0" smtClean="0"/>
                    </a:p>
                  </a:txBody>
                  <a:tcPr marL="68580" marR="68580" marT="34290" marB="34290" anchor="ctr"/>
                </a:tc>
                <a:tc hMerge="1">
                  <a:tcPr/>
                </a:tc>
              </a:tr>
              <a:tr h="378235">
                <a:tc gridSpan="4">
                  <a:txBody>
                    <a:bodyPr/>
                    <a:lstStyle/>
                    <a:p>
                      <a:pPr algn="ctr"/>
                      <a:r>
                        <a:rPr lang="zh-CN" altLang="en-US" sz="1400" b="1" kern="1200" dirty="0">
                          <a:solidFill>
                            <a:schemeClr val="dk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实验</a:t>
                      </a:r>
                      <a:r>
                        <a:rPr lang="zh-CN" altLang="en-US" sz="1400" b="1" kern="1200" dirty="0" smtClean="0">
                          <a:solidFill>
                            <a:schemeClr val="dk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过程</a:t>
                      </a:r>
                      <a:r>
                        <a:rPr lang="zh-CN" altLang="en-US" sz="1400" b="1" dirty="0" smtClean="0">
                          <a:solidFill>
                            <a:srgbClr val="FF0000"/>
                          </a:solidFill>
                        </a:rPr>
                        <a:t>（</a:t>
                      </a:r>
                      <a:r>
                        <a:rPr lang="zh-CN" altLang="en-US" sz="1400" b="1" dirty="0">
                          <a:solidFill>
                            <a:srgbClr val="FF0000"/>
                          </a:solidFill>
                        </a:rPr>
                        <a:t>按步骤顺序写，简明扼要）</a:t>
                      </a:r>
                      <a:endParaRPr lang="zh-CN" alt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34290" marB="34290" anchor="ctr"/>
                </a:tc>
                <a:tc hMerge="1">
                  <a:tcPr marL="68580" marR="68580" marT="34290" marB="34290" anchor="ctr"/>
                </a:tc>
                <a:tc hMerge="1">
                  <a:tcPr/>
                </a:tc>
                <a:tc hMerge="1">
                  <a:tcPr/>
                </a:tc>
              </a:tr>
              <a:tr h="37823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第一</a:t>
                      </a:r>
                      <a:r>
                        <a:rPr lang="zh-CN" altLang="en-US" sz="1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步</a:t>
                      </a:r>
                      <a:endParaRPr lang="zh-CN" altLang="en-US" sz="14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 anchor="ctr"/>
                </a:tc>
                <a:tc gridSpan="3">
                  <a:txBody>
                    <a:bodyPr/>
                    <a:lstStyle/>
                    <a:p>
                      <a:r>
                        <a:rPr lang="zh-CN" altLang="en-US" sz="1400" b="1" dirty="0"/>
                        <a:t>尺子放在桌子上，三分之一在桌子外</a:t>
                      </a:r>
                      <a:endParaRPr lang="zh-CN" altLang="en-US" sz="1400" b="1" dirty="0"/>
                    </a:p>
                  </a:txBody>
                  <a:tcPr marL="68580" marR="68580" marT="34290" marB="34290" anchor="ctr"/>
                </a:tc>
                <a:tc hMerge="1">
                  <a:tcPr/>
                </a:tc>
                <a:tc hMerge="1">
                  <a:tcPr/>
                </a:tc>
              </a:tr>
              <a:tr h="46816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第二</a:t>
                      </a:r>
                      <a:r>
                        <a:rPr lang="zh-CN" altLang="en-US" sz="1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步</a:t>
                      </a:r>
                      <a:endParaRPr lang="zh-CN" altLang="en-US" sz="14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 anchor="ctr"/>
                </a:tc>
                <a:tc gridSpan="3">
                  <a:txBody>
                    <a:bodyPr/>
                    <a:lstStyle/>
                    <a:p>
                      <a:r>
                        <a:rPr lang="zh-CN" altLang="en-US" sz="1400" b="1" dirty="0"/>
                        <a:t>白纸铺在桌面上，并盖住尺子</a:t>
                      </a:r>
                      <a:endParaRPr lang="zh-CN" altLang="en-US" sz="1400" b="1" dirty="0"/>
                    </a:p>
                  </a:txBody>
                  <a:tcPr marL="68580" marR="68580" marT="34290" marB="34290" anchor="ctr"/>
                </a:tc>
                <a:tc hMerge="1">
                  <a:tcPr/>
                </a:tc>
                <a:tc hMerge="1">
                  <a:tcPr/>
                </a:tc>
              </a:tr>
              <a:tr h="37823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第三</a:t>
                      </a:r>
                      <a:r>
                        <a:rPr lang="zh-CN" altLang="en-US" sz="1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步</a:t>
                      </a:r>
                      <a:endParaRPr lang="zh-CN" altLang="en-US" sz="14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 anchor="ctr"/>
                </a:tc>
                <a:tc gridSpan="3">
                  <a:txBody>
                    <a:bodyPr/>
                    <a:lstStyle/>
                    <a:p>
                      <a:r>
                        <a:rPr lang="zh-CN" altLang="en-US" sz="1400" b="1" dirty="0"/>
                        <a:t>用较大力气快速击打尺子</a:t>
                      </a:r>
                      <a:endParaRPr lang="zh-CN" altLang="en-US" sz="1400" b="1" dirty="0"/>
                    </a:p>
                  </a:txBody>
                  <a:tcPr marL="68580" marR="68580" marT="34290" marB="34290" anchor="ctr"/>
                </a:tc>
                <a:tc hMerge="1">
                  <a:tcPr/>
                </a:tc>
                <a:tc hMerge="1">
                  <a:tcPr/>
                </a:tc>
              </a:tr>
              <a:tr h="531991"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1400" b="1" kern="1200" dirty="0">
                          <a:solidFill>
                            <a:schemeClr val="dk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实验</a:t>
                      </a:r>
                      <a:r>
                        <a:rPr lang="zh-CN" altLang="en-US" sz="1400" b="1" kern="1200" dirty="0" smtClean="0">
                          <a:solidFill>
                            <a:schemeClr val="dk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结果</a:t>
                      </a:r>
                      <a:r>
                        <a:rPr lang="zh-CN" altLang="en-US" sz="1400" b="1" dirty="0" smtClean="0">
                          <a:solidFill>
                            <a:srgbClr val="FF0000"/>
                          </a:solidFill>
                        </a:rPr>
                        <a:t>（</a:t>
                      </a:r>
                      <a:r>
                        <a:rPr lang="zh-CN" altLang="en-US" sz="1400" b="1" dirty="0">
                          <a:solidFill>
                            <a:srgbClr val="FF0000"/>
                          </a:solidFill>
                        </a:rPr>
                        <a:t>你看到了什么变化？</a:t>
                      </a:r>
                      <a:r>
                        <a:rPr lang="zh-CN" altLang="en-US" sz="1400" b="1" dirty="0" smtClean="0">
                          <a:solidFill>
                            <a:srgbClr val="FF0000"/>
                          </a:solidFill>
                        </a:rPr>
                        <a:t>）</a:t>
                      </a:r>
                      <a:endParaRPr lang="zh-CN" altLang="en-US" sz="1400" b="1" dirty="0"/>
                    </a:p>
                  </a:txBody>
                  <a:tcPr marL="68580" marR="68580" marT="34290" marB="34290" anchor="ctr"/>
                </a:tc>
                <a:tc hMerge="1">
                  <a:tcPr marL="68580" marR="68580" marT="34290" marB="34290" anchor="ctr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1" dirty="0" smtClean="0"/>
                        <a:t>白纸几乎不动，阻止尺子跳起来</a:t>
                      </a:r>
                      <a:endParaRPr lang="zh-CN" altLang="en-US" sz="1400" b="1" dirty="0" smtClean="0"/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908237" y="860395"/>
            <a:ext cx="371897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2900" b="1" dirty="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</a:rPr>
              <a:t>我</a:t>
            </a:r>
            <a:endParaRPr lang="zh-CN" altLang="zh-CN" b="1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2307097" y="860395"/>
            <a:ext cx="74699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2900" b="1" dirty="0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首先</a:t>
            </a:r>
            <a:endParaRPr lang="zh-CN" altLang="zh-CN" b="1" dirty="0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3104816" y="860395"/>
            <a:ext cx="520655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2900" b="1" dirty="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</a:rPr>
              <a:t>将尺子放到一个平整的桌面上，</a:t>
            </a:r>
            <a:endParaRPr lang="zh-CN" altLang="zh-CN" b="1" dirty="0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1199770" y="1304497"/>
            <a:ext cx="409086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2900" b="1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</a:rPr>
              <a:t>让它三分之一在桌面外，</a:t>
            </a:r>
            <a:endParaRPr lang="zh-CN" altLang="zh-CN" b="1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5256871" y="1302257"/>
            <a:ext cx="74699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2900" b="1" dirty="0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然后</a:t>
            </a:r>
            <a:endParaRPr lang="zh-CN" altLang="zh-CN" b="1" dirty="0"/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6168939" y="1302257"/>
            <a:ext cx="1487587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2900" b="1" dirty="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</a:rPr>
              <a:t>我在上面</a:t>
            </a:r>
            <a:endParaRPr lang="zh-CN" altLang="zh-CN" b="1" dirty="0"/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1199769" y="1754554"/>
            <a:ext cx="5950347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2900" b="1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</a:rPr>
              <a:t>盖上一张白纸。实验物品摆放完毕，</a:t>
            </a:r>
            <a:endParaRPr lang="zh-CN" altLang="zh-CN" b="1"/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6912733" y="1748533"/>
            <a:ext cx="1125308" cy="450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2900" b="1" dirty="0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接</a:t>
            </a:r>
            <a:r>
              <a:rPr lang="zh-CN" altLang="zh-CN" sz="2900" b="1" dirty="0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下来</a:t>
            </a:r>
            <a:endParaRPr lang="zh-CN" altLang="zh-CN" b="1" dirty="0"/>
          </a:p>
        </p:txBody>
      </p:sp>
      <p:sp>
        <p:nvSpPr>
          <p:cNvPr id="17" name="Rectangle 14"/>
          <p:cNvSpPr>
            <a:spLocks noChangeArrowheads="1"/>
          </p:cNvSpPr>
          <p:nvPr/>
        </p:nvSpPr>
        <p:spPr bwMode="auto">
          <a:xfrm>
            <a:off x="1199770" y="2210707"/>
            <a:ext cx="409086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2900" b="1" dirty="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</a:rPr>
              <a:t>我举起右手，握成拳头，</a:t>
            </a:r>
            <a:endParaRPr lang="zh-CN" altLang="zh-CN" b="1" dirty="0"/>
          </a:p>
        </p:txBody>
      </p:sp>
      <p:sp>
        <p:nvSpPr>
          <p:cNvPr id="18" name="Rectangle 15"/>
          <p:cNvSpPr>
            <a:spLocks noChangeArrowheads="1"/>
          </p:cNvSpPr>
          <p:nvPr/>
        </p:nvSpPr>
        <p:spPr bwMode="auto">
          <a:xfrm>
            <a:off x="5193765" y="2210707"/>
            <a:ext cx="74699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2900" b="1" dirty="0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最后</a:t>
            </a:r>
            <a:endParaRPr lang="zh-CN" altLang="zh-CN" b="1" dirty="0"/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6168939" y="2210707"/>
            <a:ext cx="186749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2900" b="1" dirty="0" smtClean="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</a:rPr>
              <a:t>用力</a:t>
            </a:r>
            <a:r>
              <a:rPr lang="zh-CN" altLang="zh-CN" sz="2900" b="1" dirty="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</a:rPr>
              <a:t>地砸向</a:t>
            </a:r>
            <a:endParaRPr lang="zh-CN" altLang="zh-CN" sz="2900" b="1" dirty="0">
              <a:solidFill>
                <a:srgbClr val="000000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1199769" y="2642760"/>
            <a:ext cx="112050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2900" b="1" dirty="0" smtClean="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</a:rPr>
              <a:t>尺子</a:t>
            </a:r>
            <a:r>
              <a:rPr lang="zh-CN" altLang="zh-CN" sz="2900" b="1" dirty="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</a:rPr>
              <a:t>。</a:t>
            </a:r>
            <a:endParaRPr lang="zh-CN" altLang="zh-CN" b="1" dirty="0"/>
          </a:p>
        </p:txBody>
      </p:sp>
      <p:sp>
        <p:nvSpPr>
          <p:cNvPr id="21" name="矩形 20"/>
          <p:cNvSpPr/>
          <p:nvPr/>
        </p:nvSpPr>
        <p:spPr>
          <a:xfrm>
            <a:off x="1860209" y="3457814"/>
            <a:ext cx="5423583" cy="4297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1800" b="1" dirty="0"/>
              <a:t>注意：用词要突显层次和时间长短。（接着</a:t>
            </a:r>
            <a:r>
              <a:rPr lang="en-US" altLang="zh-CN" sz="1800" b="1" dirty="0"/>
              <a:t>&gt;</a:t>
            </a:r>
            <a:r>
              <a:rPr lang="zh-CN" altLang="en-US" sz="1800" b="1" dirty="0"/>
              <a:t>紧接着）</a:t>
            </a:r>
            <a:endParaRPr lang="zh-CN" altLang="en-US" sz="1800" b="1" dirty="0"/>
          </a:p>
        </p:txBody>
      </p:sp>
      <p:sp>
        <p:nvSpPr>
          <p:cNvPr id="22" name="矩形 21"/>
          <p:cNvSpPr/>
          <p:nvPr/>
        </p:nvSpPr>
        <p:spPr>
          <a:xfrm>
            <a:off x="1860209" y="3999596"/>
            <a:ext cx="5423583" cy="4297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1800" b="1" dirty="0"/>
              <a:t>不要滥用，能不用就不用，用就要用得丰富一些。</a:t>
            </a:r>
            <a:endParaRPr lang="zh-CN" altLang="en-US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6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9800" y="-132348"/>
            <a:ext cx="8974201" cy="527584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34673" y="550001"/>
            <a:ext cx="4379495" cy="228524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600" b="1" dirty="0" smtClean="0">
                <a:solidFill>
                  <a:srgbClr val="FFFF00"/>
                </a:solidFill>
                <a:latin typeface="等线" panose="02010600030101010101" charset="-122"/>
                <a:ea typeface="等线" panose="02010600030101010101" charset="-122"/>
              </a:rPr>
              <a:t>    下面</a:t>
            </a:r>
            <a:r>
              <a:rPr lang="zh-CN" altLang="en-US" sz="3600" b="1" dirty="0">
                <a:solidFill>
                  <a:srgbClr val="FFFF00"/>
                </a:solidFill>
                <a:latin typeface="等线" panose="02010600030101010101" charset="-122"/>
                <a:ea typeface="等线" panose="02010600030101010101" charset="-122"/>
              </a:rPr>
              <a:t>大家</a:t>
            </a:r>
            <a:r>
              <a:rPr lang="zh-CN" altLang="en-US" sz="3600" b="1" dirty="0" smtClean="0">
                <a:solidFill>
                  <a:srgbClr val="FFFF00"/>
                </a:solidFill>
                <a:latin typeface="等线" panose="02010600030101010101" charset="-122"/>
                <a:ea typeface="等线" panose="02010600030101010101" charset="-122"/>
              </a:rPr>
              <a:t>写一写“神笔马</a:t>
            </a:r>
            <a:r>
              <a:rPr lang="zh-CN" altLang="en-US" sz="3600" b="1" dirty="0" smtClean="0">
                <a:solidFill>
                  <a:srgbClr val="FFFF00"/>
                </a:solidFill>
                <a:ea typeface="等线" panose="02010600030101010101" charset="-122"/>
              </a:rPr>
              <a:t>良”</a:t>
            </a:r>
            <a:r>
              <a:rPr lang="zh-CN" altLang="en-US" sz="3600" b="1" dirty="0" smtClean="0">
                <a:solidFill>
                  <a:srgbClr val="FFFF00"/>
                </a:solidFill>
                <a:latin typeface="等线" panose="02010600030101010101" charset="-122"/>
                <a:ea typeface="等线" panose="02010600030101010101" charset="-122"/>
              </a:rPr>
              <a:t>的</a:t>
            </a:r>
            <a:r>
              <a:rPr lang="zh-CN" altLang="en-US" sz="3600" b="1" dirty="0">
                <a:solidFill>
                  <a:srgbClr val="FFFF00"/>
                </a:solidFill>
                <a:latin typeface="等线" panose="02010600030101010101" charset="-122"/>
                <a:ea typeface="等线" panose="02010600030101010101" charset="-122"/>
              </a:rPr>
              <a:t>实验步骤，加上表示步骤的词语和时间词语。</a:t>
            </a:r>
            <a:endParaRPr lang="zh-CN" altLang="en-US" sz="3600" b="1" dirty="0">
              <a:solidFill>
                <a:srgbClr val="FFFF00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965448" y="869787"/>
          <a:ext cx="4857058" cy="28679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185581"/>
                <a:gridCol w="3671477"/>
              </a:tblGrid>
              <a:tr h="396249">
                <a:tc>
                  <a:txBody>
                    <a:bodyPr/>
                    <a:lstStyle/>
                    <a:p>
                      <a:r>
                        <a:rPr lang="zh-CN" altLang="en-US" sz="18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实验</a:t>
                      </a:r>
                      <a:r>
                        <a:rPr lang="zh-CN" altLang="en-US" sz="18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名称</a:t>
                      </a:r>
                      <a:endParaRPr lang="zh-CN" altLang="en-US" sz="1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endParaRPr lang="zh-CN" altLang="en-US" sz="1100" b="1" dirty="0"/>
                    </a:p>
                  </a:txBody>
                  <a:tcPr marL="68580" marR="68580" marT="34290" marB="34290" anchor="ctr"/>
                </a:tc>
              </a:tr>
              <a:tr h="396249"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zh-CN" altLang="en-US" sz="1800" b="1" kern="1200" dirty="0">
                          <a:solidFill>
                            <a:schemeClr val="dk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实验</a:t>
                      </a:r>
                      <a:r>
                        <a:rPr lang="zh-CN" altLang="en-US" sz="1800" b="1" kern="1200" dirty="0" smtClean="0">
                          <a:solidFill>
                            <a:schemeClr val="dk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准备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endParaRPr lang="zh-CN" altLang="en-US" sz="1100" b="1" dirty="0"/>
                    </a:p>
                  </a:txBody>
                  <a:tcPr marL="68580" marR="68580" marT="34290" marB="34290" anchor="ctr"/>
                </a:tc>
              </a:tr>
              <a:tr h="396249">
                <a:tc gridSpan="2"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1800" b="1" kern="1200" dirty="0">
                          <a:solidFill>
                            <a:schemeClr val="dk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实验过程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 hMerge="1">
                  <a:tcPr marL="68580" marR="68580" marT="34290" marB="34290" anchor="ctr"/>
                </a:tc>
              </a:tr>
              <a:tr h="396249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kern="1200" dirty="0">
                          <a:solidFill>
                            <a:schemeClr val="dk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第一</a:t>
                      </a:r>
                      <a:r>
                        <a:rPr lang="zh-CN" altLang="en-US" sz="1800" b="1" kern="1200" dirty="0" smtClean="0">
                          <a:solidFill>
                            <a:schemeClr val="dk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步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endParaRPr lang="zh-CN" altLang="en-US" sz="1100" b="1" dirty="0"/>
                    </a:p>
                  </a:txBody>
                  <a:tcPr marL="68580" marR="68580" marT="34290" marB="34290" anchor="ctr"/>
                </a:tc>
              </a:tr>
              <a:tr h="490466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kern="1200" dirty="0">
                          <a:solidFill>
                            <a:schemeClr val="dk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第二</a:t>
                      </a:r>
                      <a:r>
                        <a:rPr lang="zh-CN" altLang="en-US" sz="1800" b="1" kern="1200" dirty="0" smtClean="0">
                          <a:solidFill>
                            <a:schemeClr val="dk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步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endParaRPr lang="zh-CN" altLang="en-US" sz="1100" b="1" dirty="0"/>
                    </a:p>
                  </a:txBody>
                  <a:tcPr marL="68580" marR="68580" marT="34290" marB="34290" anchor="ctr"/>
                </a:tc>
              </a:tr>
              <a:tr h="396249"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zh-CN" altLang="en-US" sz="1800" b="1" kern="1200" dirty="0">
                          <a:solidFill>
                            <a:schemeClr val="dk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第三</a:t>
                      </a:r>
                      <a:r>
                        <a:rPr lang="zh-CN" altLang="en-US" sz="1800" b="1" kern="1200" dirty="0" smtClean="0">
                          <a:solidFill>
                            <a:schemeClr val="dk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步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endParaRPr lang="zh-CN" altLang="en-US" sz="1100" b="1" dirty="0"/>
                    </a:p>
                  </a:txBody>
                  <a:tcPr marL="68580" marR="68580" marT="34290" marB="34290" anchor="ctr"/>
                </a:tc>
              </a:tr>
              <a:tr h="396249"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zh-CN" altLang="en-US" sz="1800" b="1" kern="1200" dirty="0">
                          <a:solidFill>
                            <a:schemeClr val="dk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实验</a:t>
                      </a:r>
                      <a:r>
                        <a:rPr lang="zh-CN" altLang="en-US" sz="1800" b="1" kern="1200" dirty="0" smtClean="0">
                          <a:solidFill>
                            <a:schemeClr val="dk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结果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endParaRPr lang="zh-CN" altLang="en-US" sz="1100" b="1" dirty="0"/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95" y="869787"/>
            <a:ext cx="3393483" cy="326420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248656" y="909110"/>
            <a:ext cx="3573849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rgbClr val="FF0000"/>
                </a:solidFill>
              </a:rPr>
              <a:t>神笔马良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48656" y="1294682"/>
            <a:ext cx="3573849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rgbClr val="FF0000"/>
                </a:solidFill>
              </a:rPr>
              <a:t>白板笔、平底容器、清水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48656" y="2081066"/>
            <a:ext cx="3573849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rgbClr val="FF0000"/>
                </a:solidFill>
              </a:rPr>
              <a:t>在平底容器中画一只小船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48656" y="2524332"/>
            <a:ext cx="3573849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rgbClr val="FF0000"/>
                </a:solidFill>
              </a:rPr>
              <a:t>倒入一些清水，没过小船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48656" y="2982915"/>
            <a:ext cx="3573849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rgbClr val="FF0000"/>
                </a:solidFill>
              </a:rPr>
              <a:t>轻轻搅动清水，让小船剥离容器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22796" y="3412627"/>
            <a:ext cx="3573849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rgbClr val="FF0000"/>
                </a:solidFill>
              </a:rPr>
              <a:t>小船在水里漂起来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了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808637" y="979265"/>
            <a:ext cx="7569326" cy="2539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3300" b="1" dirty="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</a:rPr>
              <a:t>    </a:t>
            </a:r>
            <a:r>
              <a:rPr lang="zh-CN" altLang="zh-CN" sz="3300" b="1" dirty="0" smtClean="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</a:rPr>
              <a:t>我</a:t>
            </a:r>
            <a:r>
              <a:rPr lang="zh-CN" altLang="en-US" sz="3300" b="1" dirty="0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首先</a:t>
            </a:r>
            <a:r>
              <a:rPr lang="zh-CN" altLang="en-US" sz="3300" b="1" dirty="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</a:rPr>
              <a:t>准备了一个平底的盘子和一些清水，</a:t>
            </a:r>
            <a:r>
              <a:rPr lang="zh-CN" altLang="en-US" sz="3300" b="1" dirty="0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然后</a:t>
            </a:r>
            <a:r>
              <a:rPr lang="zh-CN" altLang="en-US" sz="3300" b="1" dirty="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</a:rPr>
              <a:t>我用白板笔在盘子上画了一只小船的轮廓，</a:t>
            </a:r>
            <a:r>
              <a:rPr lang="zh-CN" altLang="en-US" sz="3300" b="1" dirty="0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紧接着</a:t>
            </a:r>
            <a:r>
              <a:rPr lang="zh-CN" altLang="en-US" sz="3300" b="1" dirty="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</a:rPr>
              <a:t>把它涂满。</a:t>
            </a:r>
            <a:r>
              <a:rPr lang="zh-CN" altLang="en-US" sz="3300" b="1" dirty="0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稍过一会后</a:t>
            </a:r>
            <a:r>
              <a:rPr lang="zh-CN" altLang="en-US" sz="3300" b="1" dirty="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</a:rPr>
              <a:t>，我将清水倒进盘子里，</a:t>
            </a:r>
            <a:r>
              <a:rPr lang="zh-CN" altLang="en-US" sz="3300" b="1" dirty="0" smtClean="0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之后</a:t>
            </a:r>
            <a:r>
              <a:rPr lang="zh-CN" altLang="en-US" sz="3300" b="1" dirty="0" smtClean="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</a:rPr>
              <a:t>晃动</a:t>
            </a:r>
            <a:r>
              <a:rPr lang="zh-CN" altLang="en-US" sz="3300" b="1" dirty="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</a:rPr>
              <a:t>盘子。</a:t>
            </a:r>
            <a:endParaRPr lang="zh-CN" altLang="zh-CN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9800" y="-132348"/>
            <a:ext cx="8974201" cy="527584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07241" y="550002"/>
            <a:ext cx="4379495" cy="270073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300" b="1" dirty="0" smtClean="0">
                <a:solidFill>
                  <a:srgbClr val="FFFF00"/>
                </a:solidFill>
                <a:latin typeface="等线" panose="02010600030101010101" charset="-122"/>
                <a:ea typeface="等线" panose="02010600030101010101" charset="-122"/>
              </a:rPr>
              <a:t>    写</a:t>
            </a:r>
            <a:r>
              <a:rPr lang="zh-CN" altLang="en-US" sz="3300" b="1" dirty="0">
                <a:solidFill>
                  <a:srgbClr val="FFFF00"/>
                </a:solidFill>
                <a:latin typeface="等线" panose="02010600030101010101" charset="-122"/>
                <a:ea typeface="等线" panose="02010600030101010101" charset="-122"/>
              </a:rPr>
              <a:t>实验作文，除了写步骤，还要学会写自己的感受，让内容丰富起来</a:t>
            </a:r>
            <a:r>
              <a:rPr lang="zh-CN" altLang="en-US" sz="3300" b="1" dirty="0" smtClean="0">
                <a:solidFill>
                  <a:srgbClr val="FFFF00"/>
                </a:solidFill>
                <a:latin typeface="等线" panose="02010600030101010101" charset="-122"/>
                <a:ea typeface="等线" panose="02010600030101010101" charset="-122"/>
              </a:rPr>
              <a:t>。</a:t>
            </a:r>
            <a:r>
              <a:rPr lang="zh-CN" altLang="en-US" sz="3600" b="1" dirty="0" smtClean="0">
                <a:solidFill>
                  <a:srgbClr val="FFFF00"/>
                </a:solidFill>
                <a:latin typeface="等线" panose="02010600030101010101" charset="-122"/>
                <a:ea typeface="等线" panose="02010600030101010101" charset="-122"/>
              </a:rPr>
              <a:t>来看看课文</a:t>
            </a:r>
            <a:r>
              <a:rPr lang="zh-CN" altLang="en-US" sz="3600" b="1" dirty="0">
                <a:solidFill>
                  <a:srgbClr val="FFFF00"/>
                </a:solidFill>
                <a:latin typeface="等线" panose="02010600030101010101" charset="-122"/>
                <a:ea typeface="等线" panose="02010600030101010101" charset="-122"/>
              </a:rPr>
              <a:t>是怎么写的吧！</a:t>
            </a:r>
            <a:endParaRPr lang="zh-CN" altLang="en-US" sz="3600" b="1" dirty="0">
              <a:solidFill>
                <a:srgbClr val="FFFF00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4320" y="425196"/>
            <a:ext cx="7616952" cy="33932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400" b="1" dirty="0"/>
              <a:t>《</a:t>
            </a:r>
            <a:r>
              <a:rPr lang="zh-CN" altLang="en-US" sz="2400" b="1" dirty="0"/>
              <a:t>蜜蜂</a:t>
            </a:r>
            <a:r>
              <a:rPr lang="en-US" altLang="zh-CN" sz="2400" b="1" dirty="0"/>
              <a:t>》</a:t>
            </a:r>
            <a:endParaRPr lang="en-US" altLang="zh-CN" sz="2400" b="1" dirty="0"/>
          </a:p>
          <a:p>
            <a:r>
              <a:rPr lang="zh-CN" altLang="en-US" b="1" dirty="0"/>
              <a:t>    </a:t>
            </a:r>
            <a:r>
              <a:rPr lang="zh-CN" altLang="en-US" b="1" dirty="0" smtClean="0"/>
              <a:t>听说</a:t>
            </a:r>
            <a:r>
              <a:rPr lang="zh-CN" altLang="en-US" b="1" dirty="0"/>
              <a:t>蜜蜂有辨认方向的能力，无论飞到哪里，它总是可以回到原处。我想做</a:t>
            </a:r>
            <a:r>
              <a:rPr lang="zh-CN" altLang="en-US" b="1" dirty="0" smtClean="0"/>
              <a:t>个实验</a:t>
            </a:r>
            <a:r>
              <a:rPr lang="zh-CN" altLang="en-US" b="1" dirty="0"/>
              <a:t>。</a:t>
            </a:r>
            <a:endParaRPr lang="zh-CN" altLang="en-US" b="1" dirty="0"/>
          </a:p>
          <a:p>
            <a:r>
              <a:rPr lang="zh-CN" altLang="en-US" b="1" dirty="0"/>
              <a:t>　　一天，我在我家草料棚的蜂窝里捉了一些蜜蜂，把它们放在纸袋里。我叫小女儿在蜂窝旁等着，自己带着蜜蜂，走了四公里路，打开纸袋，在它们身上做了白色</a:t>
            </a:r>
            <a:r>
              <a:rPr lang="zh-CN" altLang="en-US" b="1" dirty="0" smtClean="0"/>
              <a:t>记号，然后</a:t>
            </a:r>
            <a:r>
              <a:rPr lang="zh-CN" altLang="en-US" b="1" dirty="0"/>
              <a:t>放了出来</a:t>
            </a:r>
            <a:r>
              <a:rPr lang="zh-CN" altLang="en-US" b="1" dirty="0" smtClean="0"/>
              <a:t>。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二十</a:t>
            </a:r>
            <a:r>
              <a:rPr lang="zh-CN" altLang="en-US" sz="1800" b="1" dirty="0">
                <a:solidFill>
                  <a:srgbClr val="FF0000"/>
                </a:solidFill>
              </a:rPr>
              <a:t>只左右被闷了好久的蜜蜂向四面飞散，好像在寻找回家的方向。</a:t>
            </a:r>
            <a:r>
              <a:rPr lang="zh-CN" altLang="en-US" b="1" dirty="0"/>
              <a:t>这时候刮起了狂风，蜜蜂飞得很低，几乎要触到地面，大概这样可以减少阻力。</a:t>
            </a:r>
            <a:r>
              <a:rPr lang="zh-CN" altLang="en-US" sz="1800" b="1" dirty="0">
                <a:solidFill>
                  <a:srgbClr val="FF0000"/>
                </a:solidFill>
              </a:rPr>
              <a:t>我想，它们飞得这么低，怎么能看到遥远的家呢？</a:t>
            </a:r>
            <a:endParaRPr lang="zh-CN" altLang="en-US" b="1" dirty="0">
              <a:solidFill>
                <a:srgbClr val="FF0000"/>
              </a:solidFill>
            </a:endParaRPr>
          </a:p>
          <a:p>
            <a:r>
              <a:rPr lang="zh-CN" altLang="en-US" b="1" dirty="0"/>
              <a:t>　　在回家的路上，我推测蜜蜂可能找不到家了。没等我跨进家门，小女儿就冲过来，脸红红的，看上去很激动。</a:t>
            </a:r>
            <a:r>
              <a:rPr lang="zh-CN" altLang="en-US" sz="1800" b="1" dirty="0">
                <a:solidFill>
                  <a:srgbClr val="FF0000"/>
                </a:solidFill>
              </a:rPr>
              <a:t>她高声喊道：“有两只蜜蜂飞回来了！它们两点四十分回到蜂窝里，肚皮下面还沾着花粉呢。”</a:t>
            </a:r>
            <a:endParaRPr lang="zh-CN" altLang="en-US" sz="1800" b="1" dirty="0">
              <a:solidFill>
                <a:srgbClr val="FF0000"/>
              </a:solidFill>
            </a:endParaRPr>
          </a:p>
          <a:p>
            <a:r>
              <a:rPr lang="zh-CN" altLang="en-US" b="1" dirty="0"/>
              <a:t>　　我放蜜蜂的时候是将近两点钟，也就是说，在大约三刻钟的时间里，那两只小蜜蜂飞了四公里路，这还包括了采花粉的时间。</a:t>
            </a:r>
            <a:endParaRPr lang="zh-CN" altLang="en-US" b="1" dirty="0"/>
          </a:p>
          <a:p>
            <a:r>
              <a:rPr lang="zh-CN" altLang="en-US" b="1" dirty="0"/>
              <a:t>　</a:t>
            </a:r>
            <a:r>
              <a:rPr lang="zh-CN" altLang="en-US" b="1" dirty="0" smtClean="0"/>
              <a:t>   </a:t>
            </a:r>
            <a:r>
              <a:rPr lang="en-US" altLang="zh-CN" b="1" dirty="0" smtClean="0"/>
              <a:t>……</a:t>
            </a:r>
            <a:endParaRPr lang="zh-CN" altLang="en-US" b="1" dirty="0"/>
          </a:p>
        </p:txBody>
      </p:sp>
      <p:sp>
        <p:nvSpPr>
          <p:cNvPr id="5" name="对话气泡: 矩形 4"/>
          <p:cNvSpPr/>
          <p:nvPr/>
        </p:nvSpPr>
        <p:spPr>
          <a:xfrm>
            <a:off x="3983984" y="767518"/>
            <a:ext cx="2935224" cy="429768"/>
          </a:xfrm>
          <a:prstGeom prst="wedgeRectCallout">
            <a:avLst>
              <a:gd name="adj1" fmla="val 22020"/>
              <a:gd name="adj2" fmla="val 13271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 b="1" dirty="0"/>
              <a:t>加入自己的想象</a:t>
            </a:r>
            <a:endParaRPr lang="zh-CN" altLang="en-US" sz="1800" b="1" dirty="0"/>
          </a:p>
        </p:txBody>
      </p:sp>
      <p:sp>
        <p:nvSpPr>
          <p:cNvPr id="7" name="对话气泡: 矩形 6"/>
          <p:cNvSpPr/>
          <p:nvPr/>
        </p:nvSpPr>
        <p:spPr>
          <a:xfrm>
            <a:off x="6115688" y="2142979"/>
            <a:ext cx="2935224" cy="429768"/>
          </a:xfrm>
          <a:prstGeom prst="wedgeRectCallout">
            <a:avLst>
              <a:gd name="adj1" fmla="val 5958"/>
              <a:gd name="adj2" fmla="val -8218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 b="1" dirty="0"/>
              <a:t>加入心理活动</a:t>
            </a:r>
            <a:endParaRPr lang="zh-CN" altLang="en-US" sz="1800" b="1" dirty="0"/>
          </a:p>
        </p:txBody>
      </p:sp>
      <p:sp>
        <p:nvSpPr>
          <p:cNvPr id="8" name="对话气泡: 矩形 7"/>
          <p:cNvSpPr/>
          <p:nvPr/>
        </p:nvSpPr>
        <p:spPr>
          <a:xfrm>
            <a:off x="2779941" y="3343929"/>
            <a:ext cx="2935224" cy="429768"/>
          </a:xfrm>
          <a:prstGeom prst="wedgeRectCallout">
            <a:avLst>
              <a:gd name="adj1" fmla="val -24081"/>
              <a:gd name="adj2" fmla="val -12810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 b="1" dirty="0"/>
              <a:t>加入人物语言等</a:t>
            </a:r>
            <a:endParaRPr lang="zh-CN" altLang="en-US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9800" y="-132348"/>
            <a:ext cx="8974201" cy="527584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43817" y="833465"/>
            <a:ext cx="4379495" cy="15927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300" b="1" dirty="0" smtClean="0">
                <a:solidFill>
                  <a:srgbClr val="FFFF00"/>
                </a:solidFill>
                <a:latin typeface="等线" panose="02010600030101010101" charset="-122"/>
                <a:ea typeface="等线" panose="02010600030101010101" charset="-122"/>
              </a:rPr>
              <a:t>    我们</a:t>
            </a:r>
            <a:r>
              <a:rPr lang="zh-CN" altLang="en-US" sz="3300" b="1" dirty="0">
                <a:solidFill>
                  <a:srgbClr val="FFFF00"/>
                </a:solidFill>
                <a:latin typeface="等线" panose="02010600030101010101" charset="-122"/>
                <a:ea typeface="等线" panose="02010600030101010101" charset="-122"/>
              </a:rPr>
              <a:t>仿照课文，给前面写好的步骤加上对应的观察和感受吧！</a:t>
            </a:r>
            <a:endParaRPr lang="zh-CN" altLang="en-US" sz="3300" b="1" dirty="0">
              <a:solidFill>
                <a:srgbClr val="FFFF00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870272" y="479714"/>
            <a:ext cx="7110848" cy="1344599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51435" tIns="25718" rIns="51435" bIns="25718" rtlCol="0">
            <a:spAutoFit/>
          </a:bodyPr>
          <a:lstStyle/>
          <a:p>
            <a:pPr algn="just"/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原文</a:t>
            </a:r>
            <a:r>
              <a:rPr lang="zh-CN" altLang="en-US" sz="21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1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zh-CN" altLang="en-US" sz="21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首先将尺子放到一个平整的桌面上，让它三分之一在桌面外，然后我在上面盖上一张白纸。实验物品摆放完毕，接下来我举起右手，握成拳头，最后用力地砸向尺子。</a:t>
            </a:r>
            <a:endParaRPr lang="zh-CN" altLang="en-US" sz="21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/>
            <a:endParaRPr lang="zh-CN" altLang="en-US" sz="21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标注: 上箭头 1"/>
          <p:cNvSpPr/>
          <p:nvPr/>
        </p:nvSpPr>
        <p:spPr>
          <a:xfrm>
            <a:off x="2751381" y="2571751"/>
            <a:ext cx="3140243" cy="1031708"/>
          </a:xfrm>
          <a:prstGeom prst="upArrowCallou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b="1" dirty="0"/>
              <a:t>加上联想与想象</a:t>
            </a:r>
            <a:endParaRPr lang="zh-CN" altLang="en-US" sz="2700" b="1" dirty="0"/>
          </a:p>
        </p:txBody>
      </p:sp>
      <p:sp>
        <p:nvSpPr>
          <p:cNvPr id="3" name="标注: 线形 2"/>
          <p:cNvSpPr/>
          <p:nvPr/>
        </p:nvSpPr>
        <p:spPr>
          <a:xfrm>
            <a:off x="2232453" y="1824313"/>
            <a:ext cx="2263181" cy="658368"/>
          </a:xfrm>
          <a:prstGeom prst="borderCallout1">
            <a:avLst>
              <a:gd name="adj1" fmla="val 36210"/>
              <a:gd name="adj2" fmla="val 101229"/>
              <a:gd name="adj3" fmla="val -107325"/>
              <a:gd name="adj4" fmla="val 144653"/>
            </a:avLst>
          </a:prstGeom>
          <a:ln>
            <a:headEnd type="diamond" w="med" len="med"/>
            <a:tailEnd type="diamond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b="1" dirty="0" smtClean="0"/>
              <a:t>    真</a:t>
            </a:r>
            <a:r>
              <a:rPr lang="zh-CN" altLang="en-US" sz="2100" b="1" dirty="0"/>
              <a:t>像给尺子盖上了一个被子。</a:t>
            </a:r>
            <a:endParaRPr lang="zh-CN" altLang="en-US" sz="21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10004"/>
          <a:stretch>
            <a:fillRect/>
          </a:stretch>
        </p:blipFill>
        <p:spPr>
          <a:xfrm>
            <a:off x="1481328" y="401155"/>
            <a:ext cx="5431873" cy="3957143"/>
          </a:xfrm>
          <a:prstGeom prst="roundRect">
            <a:avLst>
              <a:gd name="adj" fmla="val 3034"/>
            </a:avLst>
          </a:prstGeom>
        </p:spPr>
      </p:pic>
      <p:sp>
        <p:nvSpPr>
          <p:cNvPr id="3" name="文本框 2"/>
          <p:cNvSpPr txBox="1"/>
          <p:nvPr/>
        </p:nvSpPr>
        <p:spPr>
          <a:xfrm>
            <a:off x="1994845" y="4389120"/>
            <a:ext cx="4479107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800" b="1" dirty="0"/>
              <a:t>杯子里的谁会流出来吗？</a:t>
            </a:r>
            <a:endParaRPr lang="zh-CN" altLang="en-US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870272" y="479714"/>
            <a:ext cx="7110848" cy="1344599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51435" tIns="25718" rIns="51435" bIns="25718" rtlCol="0">
            <a:spAutoFit/>
          </a:bodyPr>
          <a:lstStyle/>
          <a:p>
            <a:pPr algn="just"/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原文：</a:t>
            </a:r>
            <a:r>
              <a:rPr lang="zh-CN" altLang="en-US" sz="21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我首先将尺子放到一个平整的桌面上，让它三分之一在桌面外，然后我在上面盖上一张白纸。实验物品摆放完毕，接下来我举起右手，握成拳头，最后用力地砸向尺子。</a:t>
            </a:r>
            <a:endParaRPr lang="zh-CN" altLang="en-US" sz="21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/>
            <a:endParaRPr lang="zh-CN" altLang="en-US" sz="21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标注: 上箭头 1"/>
          <p:cNvSpPr/>
          <p:nvPr/>
        </p:nvSpPr>
        <p:spPr>
          <a:xfrm>
            <a:off x="2751381" y="2571751"/>
            <a:ext cx="3140243" cy="1031708"/>
          </a:xfrm>
          <a:prstGeom prst="upArrowCallou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b="1" dirty="0"/>
              <a:t>加上心理活动</a:t>
            </a:r>
            <a:endParaRPr lang="zh-CN" altLang="en-US" sz="2700" b="1" dirty="0"/>
          </a:p>
        </p:txBody>
      </p:sp>
      <p:sp>
        <p:nvSpPr>
          <p:cNvPr id="3" name="标注: 线形 2"/>
          <p:cNvSpPr/>
          <p:nvPr/>
        </p:nvSpPr>
        <p:spPr>
          <a:xfrm>
            <a:off x="2286000" y="1633975"/>
            <a:ext cx="3712464" cy="777240"/>
          </a:xfrm>
          <a:prstGeom prst="borderCallout1">
            <a:avLst>
              <a:gd name="adj1" fmla="val 36210"/>
              <a:gd name="adj2" fmla="val 101229"/>
              <a:gd name="adj3" fmla="val -35074"/>
              <a:gd name="adj4" fmla="val 136977"/>
            </a:avLst>
          </a:prstGeom>
          <a:ln>
            <a:headEnd type="diamond" w="med" len="med"/>
            <a:tailEnd type="diamond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b="1" dirty="0"/>
              <a:t>这时候我在担心，尺子会在我的拳头下飞起然后跌落到地上。</a:t>
            </a:r>
            <a:endParaRPr lang="zh-CN" altLang="en-US" sz="21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870272" y="479714"/>
            <a:ext cx="7110848" cy="1344599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51435" tIns="25718" rIns="51435" bIns="25718" rtlCol="0">
            <a:spAutoFit/>
          </a:bodyPr>
          <a:lstStyle/>
          <a:p>
            <a:pPr algn="just"/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原文：</a:t>
            </a:r>
            <a:r>
              <a:rPr lang="zh-CN" altLang="en-US" sz="21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我首先将尺子放到一个平整的桌面上，让它三分之一在桌面外，然后我在上面盖上一张白纸。实验物品摆放完毕，接下来我举起右手，握成拳头，最后用力地砸向尺子。</a:t>
            </a:r>
            <a:endParaRPr lang="zh-CN" altLang="en-US" sz="21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/>
            <a:endParaRPr lang="zh-CN" altLang="en-US" sz="21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标注: 上箭头 1"/>
          <p:cNvSpPr/>
          <p:nvPr/>
        </p:nvSpPr>
        <p:spPr>
          <a:xfrm>
            <a:off x="2855575" y="2623255"/>
            <a:ext cx="3140243" cy="1031708"/>
          </a:xfrm>
          <a:prstGeom prst="upArrowCallou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b="1" dirty="0"/>
              <a:t>加上人物语言</a:t>
            </a:r>
            <a:endParaRPr lang="zh-CN" altLang="en-US" sz="2700" b="1" dirty="0"/>
          </a:p>
        </p:txBody>
      </p:sp>
      <p:sp>
        <p:nvSpPr>
          <p:cNvPr id="3" name="标注: 线形 2"/>
          <p:cNvSpPr/>
          <p:nvPr/>
        </p:nvSpPr>
        <p:spPr>
          <a:xfrm>
            <a:off x="2715768" y="1794510"/>
            <a:ext cx="3133097" cy="777240"/>
          </a:xfrm>
          <a:prstGeom prst="borderCallout1">
            <a:avLst>
              <a:gd name="adj1" fmla="val -8496"/>
              <a:gd name="adj2" fmla="val 51968"/>
              <a:gd name="adj3" fmla="val -97427"/>
              <a:gd name="adj4" fmla="val -14255"/>
            </a:avLst>
          </a:prstGeom>
          <a:ln>
            <a:headEnd type="diamond" w="med" len="med"/>
            <a:tailEnd type="diamond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b="1" dirty="0"/>
              <a:t>我对尺子说：“别慌，我给你盖上被子。”</a:t>
            </a:r>
            <a:endParaRPr lang="zh-CN" altLang="en-US" sz="21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4523874"/>
            <a:ext cx="9144000" cy="619626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4246" y="370354"/>
            <a:ext cx="8329754" cy="489698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672993" y="1191381"/>
            <a:ext cx="4379495" cy="173124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3600" b="1" dirty="0" smtClean="0">
                <a:solidFill>
                  <a:srgbClr val="FFFF00"/>
                </a:solidFill>
              </a:rPr>
              <a:t>    胸有成竹</a:t>
            </a:r>
            <a:r>
              <a:rPr lang="zh-CN" altLang="en-US" sz="3600" b="1" dirty="0">
                <a:solidFill>
                  <a:srgbClr val="FFFF00"/>
                </a:solidFill>
              </a:rPr>
              <a:t>，才能文思泉涌。我们下面来列一下写作提纲</a:t>
            </a:r>
            <a:r>
              <a:rPr lang="zh-CN" altLang="en-US" sz="3600" b="1" dirty="0" smtClean="0">
                <a:solidFill>
                  <a:srgbClr val="FFFF00"/>
                </a:solidFill>
              </a:rPr>
              <a:t>。</a:t>
            </a:r>
            <a:endParaRPr lang="zh-CN" altLang="en-US" sz="3600" b="1" dirty="0">
              <a:solidFill>
                <a:srgbClr val="FFFF00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19055" y="332254"/>
            <a:ext cx="2330450" cy="560705"/>
            <a:chOff x="292074" y="482630"/>
            <a:chExt cx="3107265" cy="747607"/>
          </a:xfrm>
        </p:grpSpPr>
        <p:sp>
          <p:nvSpPr>
            <p:cNvPr id="8" name="文本框 14"/>
            <p:cNvSpPr txBox="1"/>
            <p:nvPr/>
          </p:nvSpPr>
          <p:spPr>
            <a:xfrm>
              <a:off x="832247" y="482630"/>
              <a:ext cx="2567092" cy="74760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写作提纲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074" y="533430"/>
              <a:ext cx="540173" cy="67225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49685" y="1739914"/>
            <a:ext cx="4901514" cy="22852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1"/>
            </a:solidFill>
            <a:prstDash val="sysDash"/>
          </a:ln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我要写的实验是什么？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/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它需要准备准备什么材料？它有哪些步骤？它的原理和结果是什么？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/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打算写哪些主要步骤？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/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加入哪些感受或其他内容？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/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打算拟定什么题目？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84364" y="849594"/>
            <a:ext cx="3430538" cy="5617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习作提纲要求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473021" y="744894"/>
            <a:ext cx="2268355" cy="666511"/>
            <a:chOff x="2375756" y="2268826"/>
            <a:chExt cx="1620180" cy="666511"/>
          </a:xfrm>
        </p:grpSpPr>
        <p:sp>
          <p:nvSpPr>
            <p:cNvPr id="4" name="云形 3"/>
            <p:cNvSpPr/>
            <p:nvPr/>
          </p:nvSpPr>
          <p:spPr>
            <a:xfrm>
              <a:off x="2375756" y="2268826"/>
              <a:ext cx="1620180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471068" y="2290763"/>
              <a:ext cx="144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实验准备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文本框 2"/>
          <p:cNvSpPr txBox="1"/>
          <p:nvPr/>
        </p:nvSpPr>
        <p:spPr>
          <a:xfrm>
            <a:off x="262637" y="902887"/>
            <a:ext cx="630513" cy="30241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烧不破的气球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001617" y="906691"/>
            <a:ext cx="288032" cy="2762726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>
              <a:solidFill>
                <a:prstClr val="black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344750" y="1813597"/>
            <a:ext cx="2481482" cy="733058"/>
            <a:chOff x="2098768" y="2334213"/>
            <a:chExt cx="1876722" cy="733058"/>
          </a:xfrm>
        </p:grpSpPr>
        <p:sp>
          <p:nvSpPr>
            <p:cNvPr id="10" name="云形 9"/>
            <p:cNvSpPr/>
            <p:nvPr/>
          </p:nvSpPr>
          <p:spPr>
            <a:xfrm>
              <a:off x="2098768" y="2336363"/>
              <a:ext cx="1876722" cy="730908"/>
            </a:xfrm>
            <a:prstGeom prst="cloud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195853" y="2334213"/>
              <a:ext cx="14810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实验过程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556128" y="3244965"/>
            <a:ext cx="2387180" cy="666511"/>
            <a:chOff x="2375756" y="2268826"/>
            <a:chExt cx="1620180" cy="666511"/>
          </a:xfrm>
        </p:grpSpPr>
        <p:sp>
          <p:nvSpPr>
            <p:cNvPr id="14" name="云形 13"/>
            <p:cNvSpPr/>
            <p:nvPr/>
          </p:nvSpPr>
          <p:spPr>
            <a:xfrm>
              <a:off x="2375756" y="2268826"/>
              <a:ext cx="1620180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471068" y="2290763"/>
              <a:ext cx="125402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实验结果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左大括号 15"/>
          <p:cNvSpPr/>
          <p:nvPr/>
        </p:nvSpPr>
        <p:spPr>
          <a:xfrm>
            <a:off x="4030381" y="1428802"/>
            <a:ext cx="309425" cy="1433270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>
              <a:solidFill>
                <a:prstClr val="black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39805" y="1348132"/>
            <a:ext cx="4804195" cy="80791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将气球装上一些水，充气扎口。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（加入想象）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083740" y="3179373"/>
            <a:ext cx="4264698" cy="9309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气球如此坚强，没有被烧破，原因是水帮忙吸热。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137874" y="498930"/>
            <a:ext cx="4295455" cy="80791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我的气球竟然烧不破，请准备好气球、水和蜡烛，一起实验。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339804" y="2092528"/>
            <a:ext cx="4804195" cy="80791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蜡烛点着，气球放在火焰上。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（制造悬念，发出赞叹）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/>
      <p:bldP spid="29" grpId="0"/>
      <p:bldP spid="24" grpId="0"/>
      <p:bldP spid="1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473021" y="744894"/>
            <a:ext cx="2268355" cy="666511"/>
            <a:chOff x="2375756" y="2268826"/>
            <a:chExt cx="1620180" cy="666511"/>
          </a:xfrm>
        </p:grpSpPr>
        <p:sp>
          <p:nvSpPr>
            <p:cNvPr id="4" name="云形 3"/>
            <p:cNvSpPr/>
            <p:nvPr/>
          </p:nvSpPr>
          <p:spPr>
            <a:xfrm>
              <a:off x="2375756" y="2268826"/>
              <a:ext cx="1620180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471068" y="2290763"/>
              <a:ext cx="144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实验准备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文本框 2"/>
          <p:cNvSpPr txBox="1"/>
          <p:nvPr/>
        </p:nvSpPr>
        <p:spPr>
          <a:xfrm>
            <a:off x="279369" y="370750"/>
            <a:ext cx="630513" cy="40091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自动闪避的胡椒粉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001617" y="906691"/>
            <a:ext cx="288032" cy="2762726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>
              <a:solidFill>
                <a:prstClr val="black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344750" y="1813597"/>
            <a:ext cx="2481482" cy="733058"/>
            <a:chOff x="2098768" y="2334213"/>
            <a:chExt cx="1876722" cy="733058"/>
          </a:xfrm>
        </p:grpSpPr>
        <p:sp>
          <p:nvSpPr>
            <p:cNvPr id="10" name="云形 9"/>
            <p:cNvSpPr/>
            <p:nvPr/>
          </p:nvSpPr>
          <p:spPr>
            <a:xfrm>
              <a:off x="2098768" y="2336363"/>
              <a:ext cx="1876722" cy="730908"/>
            </a:xfrm>
            <a:prstGeom prst="cloud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195853" y="2334213"/>
              <a:ext cx="14810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实验过程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556128" y="3244965"/>
            <a:ext cx="2387180" cy="666511"/>
            <a:chOff x="2375756" y="2268826"/>
            <a:chExt cx="1620180" cy="666511"/>
          </a:xfrm>
        </p:grpSpPr>
        <p:sp>
          <p:nvSpPr>
            <p:cNvPr id="14" name="云形 13"/>
            <p:cNvSpPr/>
            <p:nvPr/>
          </p:nvSpPr>
          <p:spPr>
            <a:xfrm>
              <a:off x="2375756" y="2268826"/>
              <a:ext cx="1620180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471068" y="2290763"/>
              <a:ext cx="125402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实验结果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左大括号 15"/>
          <p:cNvSpPr/>
          <p:nvPr/>
        </p:nvSpPr>
        <p:spPr>
          <a:xfrm>
            <a:off x="4030381" y="1428802"/>
            <a:ext cx="309425" cy="1433270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>
              <a:solidFill>
                <a:prstClr val="black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39805" y="1348132"/>
            <a:ext cx="4804195" cy="80791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大碗中装上清水，均匀撒上胡椒粉。（加入想象）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083741" y="3202680"/>
            <a:ext cx="4780891" cy="11772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胡椒粉被你的魔力吓得退到一边，其实你的魔力就是洗洁精，它增强了水的表面张力。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43308" y="595066"/>
            <a:ext cx="4747611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我最厉害，胡椒粉都怕我。只要一碗清水、一些胡椒粉和洗洁精，你也能如此强大。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339804" y="2092528"/>
            <a:ext cx="4804195" cy="80791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食指均匀沾上洗洁精，伸入碗中。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（制造悬念，发出赞叹）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/>
      <p:bldP spid="29" grpId="0"/>
      <p:bldP spid="24" grpId="0"/>
      <p:bldP spid="1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473021" y="744894"/>
            <a:ext cx="2268355" cy="666511"/>
            <a:chOff x="2375756" y="2268826"/>
            <a:chExt cx="1620180" cy="666511"/>
          </a:xfrm>
        </p:grpSpPr>
        <p:sp>
          <p:nvSpPr>
            <p:cNvPr id="4" name="云形 3"/>
            <p:cNvSpPr/>
            <p:nvPr/>
          </p:nvSpPr>
          <p:spPr>
            <a:xfrm>
              <a:off x="2375756" y="2268826"/>
              <a:ext cx="1620180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471068" y="2290763"/>
              <a:ext cx="144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实验准备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文本框 2"/>
          <p:cNvSpPr txBox="1"/>
          <p:nvPr/>
        </p:nvSpPr>
        <p:spPr>
          <a:xfrm>
            <a:off x="279369" y="1009616"/>
            <a:ext cx="630513" cy="25317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水往高处走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001617" y="906691"/>
            <a:ext cx="288032" cy="2762726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>
              <a:solidFill>
                <a:prstClr val="black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344750" y="1813597"/>
            <a:ext cx="2481482" cy="733058"/>
            <a:chOff x="2098768" y="2334213"/>
            <a:chExt cx="1876722" cy="733058"/>
          </a:xfrm>
        </p:grpSpPr>
        <p:sp>
          <p:nvSpPr>
            <p:cNvPr id="10" name="云形 9"/>
            <p:cNvSpPr/>
            <p:nvPr/>
          </p:nvSpPr>
          <p:spPr>
            <a:xfrm>
              <a:off x="2098768" y="2336363"/>
              <a:ext cx="1876722" cy="730908"/>
            </a:xfrm>
            <a:prstGeom prst="cloud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195853" y="2334213"/>
              <a:ext cx="14810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实验过程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556128" y="3244965"/>
            <a:ext cx="2387180" cy="666511"/>
            <a:chOff x="2375756" y="2268826"/>
            <a:chExt cx="1620180" cy="666511"/>
          </a:xfrm>
        </p:grpSpPr>
        <p:sp>
          <p:nvSpPr>
            <p:cNvPr id="14" name="云形 13"/>
            <p:cNvSpPr/>
            <p:nvPr/>
          </p:nvSpPr>
          <p:spPr>
            <a:xfrm>
              <a:off x="2375756" y="2268826"/>
              <a:ext cx="1620180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471068" y="2290763"/>
              <a:ext cx="125402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实验结果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左大括号 15"/>
          <p:cNvSpPr/>
          <p:nvPr/>
        </p:nvSpPr>
        <p:spPr>
          <a:xfrm>
            <a:off x="4030381" y="1428802"/>
            <a:ext cx="309425" cy="1433270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>
              <a:solidFill>
                <a:prstClr val="black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39805" y="1348132"/>
            <a:ext cx="4804195" cy="80791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瓶子里装上清水。滴入一些蓝墨水。（加入想象，描写变色过程）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083741" y="3072559"/>
            <a:ext cx="4780891" cy="154657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奇迹出现了，芹菜变蓝了。也就是瓶子里的水往高处走了。其实神奇之处不在水，而在于芹菜内部的毛细管。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24747" y="447885"/>
            <a:ext cx="5062734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水往低处流，似乎是一个真理，但是我们今天偏让它往高处走。准备好一根芹菜和一些蓝墨水，让我们创造奇迹。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339804" y="2092528"/>
            <a:ext cx="4804195" cy="80791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芹菜取上半段，插入蓝色的水中。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（制造悬念，发出赞叹）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/>
      <p:bldP spid="29" grpId="0"/>
      <p:bldP spid="24" grpId="0"/>
      <p:bldP spid="1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5753" y="963396"/>
            <a:ext cx="6695374" cy="376256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9105"/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朋友们，你们知道吗？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这个世界上有一个气球，用火烧，也烧不破。你相信吗？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如果不信请和我一起做一项科学小实验。</a:t>
            </a:r>
            <a:endParaRPr lang="en-US" altLang="zh-CN" sz="24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459105"/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我们要准好一个气球、一根蜡烛，当然还要有一些清水。准备好之后，我们的实验就开始啦！</a:t>
            </a:r>
            <a:endParaRPr lang="en-US" altLang="zh-CN" sz="24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459105"/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首先，我们要将一些清水倒进气球里，然后给气球吹起，让它鼓起来。我们用力的吹，气球渐渐地鼓起来，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刚开始像个小鸡蛋，慢慢地就成了大葫芦啦。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这个时候，我们抓紧气球口，让我们的爸爸妈妈或者朋友帮忙将口系好。</a:t>
            </a:r>
            <a:endParaRPr lang="zh-CN" altLang="en-US" sz="24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27685" y="459609"/>
            <a:ext cx="3216265" cy="5309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000" b="1" dirty="0"/>
              <a:t>我做了一项小实验</a:t>
            </a:r>
            <a:endParaRPr lang="zh-CN" altLang="en-US" sz="3000" b="1" dirty="0"/>
          </a:p>
        </p:txBody>
      </p:sp>
      <p:sp>
        <p:nvSpPr>
          <p:cNvPr id="7" name="矩形 6"/>
          <p:cNvSpPr/>
          <p:nvPr/>
        </p:nvSpPr>
        <p:spPr>
          <a:xfrm>
            <a:off x="6941127" y="990524"/>
            <a:ext cx="2057400" cy="373544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t"/>
          <a:lstStyle/>
          <a:p>
            <a:r>
              <a:rPr lang="zh-CN" altLang="en-US" sz="1800" b="1" dirty="0"/>
              <a:t>用设问引起读者阅读兴趣。</a:t>
            </a:r>
            <a:endParaRPr lang="en-US" altLang="zh-CN" sz="1800" b="1" dirty="0"/>
          </a:p>
          <a:p>
            <a:endParaRPr lang="en-US" altLang="zh-CN" sz="1800" b="1" dirty="0"/>
          </a:p>
          <a:p>
            <a:endParaRPr lang="en-US" altLang="zh-CN" sz="1800" b="1" dirty="0"/>
          </a:p>
          <a:p>
            <a:endParaRPr lang="en-US" altLang="zh-CN" sz="1800" b="1" dirty="0"/>
          </a:p>
          <a:p>
            <a:r>
              <a:rPr lang="zh-CN" altLang="en-US" sz="1800" b="1" dirty="0"/>
              <a:t>写实验</a:t>
            </a:r>
            <a:r>
              <a:rPr lang="zh-CN" altLang="en-US" sz="1800" b="1" dirty="0" smtClean="0"/>
              <a:t>准备。</a:t>
            </a:r>
            <a:endParaRPr lang="en-US" altLang="zh-CN" sz="1800" b="1" dirty="0"/>
          </a:p>
          <a:p>
            <a:endParaRPr lang="en-US" altLang="zh-CN" sz="1800" b="1" dirty="0"/>
          </a:p>
          <a:p>
            <a:endParaRPr lang="en-US" altLang="zh-CN" sz="1800" b="1" dirty="0"/>
          </a:p>
          <a:p>
            <a:r>
              <a:rPr lang="zh-CN" altLang="en-US" sz="1800" b="1" dirty="0"/>
              <a:t>实验第一</a:t>
            </a:r>
            <a:r>
              <a:rPr lang="zh-CN" altLang="en-US" sz="1800" b="1" dirty="0" smtClean="0"/>
              <a:t>步。</a:t>
            </a:r>
            <a:endParaRPr lang="en-US" altLang="zh-CN" sz="1800" b="1" dirty="0"/>
          </a:p>
          <a:p>
            <a:endParaRPr lang="en-US" altLang="zh-CN" sz="1800" b="1" dirty="0"/>
          </a:p>
          <a:p>
            <a:r>
              <a:rPr lang="zh-CN" altLang="en-US" sz="1800" b="1" dirty="0"/>
              <a:t>用比喻写出了气球的大小变化。</a:t>
            </a:r>
            <a:endParaRPr lang="en-US" altLang="zh-CN" sz="1800" b="1" dirty="0"/>
          </a:p>
          <a:p>
            <a:endParaRPr lang="en-US" altLang="zh-CN" sz="1800" b="1" dirty="0"/>
          </a:p>
        </p:txBody>
      </p:sp>
      <p:sp>
        <p:nvSpPr>
          <p:cNvPr id="5" name="文本框 14"/>
          <p:cNvSpPr txBox="1"/>
          <p:nvPr/>
        </p:nvSpPr>
        <p:spPr>
          <a:xfrm>
            <a:off x="504292" y="280109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例文赏析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46" y="332786"/>
            <a:ext cx="366860" cy="456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417" y="540326"/>
            <a:ext cx="6711966" cy="376256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9105"/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接下来，我们就要点燃蜡烛啦。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注意一定要远离煤气、酒精灯易燃物。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我是让爸爸在一旁保驾护航的，希望你也是。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蜡烛点燃，火苗跳跃，显得十分高傲，想要一下子烧破气球。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我们就把气球放上去吧。</a:t>
            </a:r>
            <a:endParaRPr lang="en-US" altLang="zh-CN" sz="24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459105"/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如果你没做过这个实验，你肯定担心气球突然爆炸吓你一跳，同时将里面的水洒你一身。但是，现在你就放心地将气球放在火焰上烧吧。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你会发现，好长好长时间气球没有一点点要爆炸的迹象。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这时候，我们真的要为这个气球鼓掌了。</a:t>
            </a:r>
            <a:endParaRPr lang="zh-CN" altLang="en-US" sz="24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07382" y="540326"/>
            <a:ext cx="1818410" cy="376256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t"/>
          <a:lstStyle/>
          <a:p>
            <a:r>
              <a:rPr lang="zh-CN" altLang="en-US" sz="1800" b="1" dirty="0"/>
              <a:t>实验第二</a:t>
            </a:r>
            <a:r>
              <a:rPr lang="zh-CN" altLang="en-US" sz="1800" b="1" dirty="0" smtClean="0"/>
              <a:t>步。</a:t>
            </a:r>
            <a:endParaRPr lang="en-US" altLang="zh-CN" sz="1800" b="1" dirty="0"/>
          </a:p>
          <a:p>
            <a:r>
              <a:rPr lang="zh-CN" altLang="en-US" sz="1800" b="1" dirty="0"/>
              <a:t>很贴心的</a:t>
            </a:r>
            <a:r>
              <a:rPr lang="zh-CN" altLang="en-US" sz="1800" b="1" dirty="0" smtClean="0"/>
              <a:t>提醒。</a:t>
            </a:r>
            <a:endParaRPr lang="en-US" altLang="zh-CN" sz="1800" b="1" dirty="0"/>
          </a:p>
          <a:p>
            <a:endParaRPr lang="en-US" altLang="zh-CN" sz="1800" b="1" dirty="0" smtClean="0"/>
          </a:p>
          <a:p>
            <a:r>
              <a:rPr lang="zh-CN" altLang="en-US" sz="1800" b="1" dirty="0" smtClean="0"/>
              <a:t>拟人</a:t>
            </a:r>
            <a:r>
              <a:rPr lang="zh-CN" altLang="en-US" sz="1800" b="1" dirty="0"/>
              <a:t>修辞</a:t>
            </a:r>
            <a:r>
              <a:rPr lang="zh-CN" altLang="en-US" sz="1800" b="1" dirty="0" smtClean="0"/>
              <a:t>，联想</a:t>
            </a:r>
            <a:r>
              <a:rPr lang="zh-CN" altLang="en-US" sz="1800" b="1" dirty="0"/>
              <a:t>很</a:t>
            </a:r>
            <a:r>
              <a:rPr lang="zh-CN" altLang="en-US" sz="1800" b="1" dirty="0" smtClean="0"/>
              <a:t>奇特。</a:t>
            </a:r>
            <a:endParaRPr lang="en-US" altLang="zh-CN" sz="1800" b="1" dirty="0"/>
          </a:p>
          <a:p>
            <a:endParaRPr lang="en-US" altLang="zh-CN" sz="1800" b="1" dirty="0"/>
          </a:p>
          <a:p>
            <a:endParaRPr lang="en-US" altLang="zh-CN" sz="1800" b="1" dirty="0"/>
          </a:p>
          <a:p>
            <a:endParaRPr lang="en-US" altLang="zh-CN" sz="1800" b="1" dirty="0"/>
          </a:p>
          <a:p>
            <a:endParaRPr lang="en-US" altLang="zh-CN" sz="1800" b="1" dirty="0"/>
          </a:p>
          <a:p>
            <a:r>
              <a:rPr lang="zh-CN" altLang="en-US" sz="1800" b="1" dirty="0"/>
              <a:t>通过对比很</a:t>
            </a:r>
            <a:r>
              <a:rPr lang="zh-CN" altLang="en-US" sz="1800" b="1" dirty="0" smtClean="0"/>
              <a:t>巧妙地写出</a:t>
            </a:r>
            <a:r>
              <a:rPr lang="zh-CN" altLang="en-US" sz="1800" b="1" dirty="0"/>
              <a:t>实验结果。</a:t>
            </a:r>
            <a:endParaRPr lang="en-US" altLang="zh-CN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68926" y="540326"/>
            <a:ext cx="6338456" cy="265457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9105"/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气球为什么烧不破呢？其实不是气球有多厉害，而是气球里的水很厉害。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蜡烛将热传给气球，水吸收了热量，让气球的温度始终处在燃点之下，自然就烧不破了。</a:t>
            </a:r>
            <a:endParaRPr lang="en-US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459105"/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在外探险的人有时候会用塑料袋装满水当锅在火上烧水，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水烧开了，塑料袋也不会破。大自然是多么的神奇啊！</a:t>
            </a:r>
            <a:endParaRPr lang="zh-CN" altLang="zh-CN" sz="24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07382" y="540326"/>
            <a:ext cx="1818410" cy="249119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t"/>
          <a:lstStyle/>
          <a:p>
            <a:endParaRPr lang="en-US" altLang="zh-CN" sz="1800" b="1" dirty="0"/>
          </a:p>
          <a:p>
            <a:endParaRPr lang="en-US" altLang="zh-CN" sz="1800" b="1" dirty="0"/>
          </a:p>
          <a:p>
            <a:r>
              <a:rPr lang="zh-CN" altLang="en-US" sz="1800" b="1" dirty="0"/>
              <a:t>揭示科学原理，语言简洁，解说很清晰。</a:t>
            </a:r>
            <a:endParaRPr lang="en-US" altLang="zh-CN" sz="1800" b="1" dirty="0"/>
          </a:p>
          <a:p>
            <a:endParaRPr lang="en-US" altLang="zh-CN" sz="1800" b="1" dirty="0"/>
          </a:p>
          <a:p>
            <a:r>
              <a:rPr lang="zh-CN" altLang="en-US" sz="1800" b="1" dirty="0"/>
              <a:t>原理扩展，丰富文章内容。</a:t>
            </a:r>
            <a:endParaRPr lang="en-US" altLang="zh-CN" sz="1800" b="1" dirty="0"/>
          </a:p>
        </p:txBody>
      </p:sp>
      <p:sp>
        <p:nvSpPr>
          <p:cNvPr id="11" name="文本框 14">
            <a:hlinkClick r:id="rId1" action="ppaction://hlinkpres?slideindex=1&amp;slidetitle="/>
          </p:cNvPr>
          <p:cNvSpPr txBox="1"/>
          <p:nvPr/>
        </p:nvSpPr>
        <p:spPr>
          <a:xfrm>
            <a:off x="1172410" y="3598017"/>
            <a:ext cx="336763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更多例文一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3376050" y="3736765"/>
            <a:ext cx="335280" cy="472440"/>
          </a:xfrm>
          <a:prstGeom prst="rect">
            <a:avLst/>
          </a:prstGeom>
        </p:spPr>
      </p:pic>
      <p:sp>
        <p:nvSpPr>
          <p:cNvPr id="13" name="文本框 14">
            <a:hlinkClick r:id="rId3" action="ppaction://hlinkpres?slideindex=1&amp;slidetitle="/>
          </p:cNvPr>
          <p:cNvSpPr txBox="1"/>
          <p:nvPr/>
        </p:nvSpPr>
        <p:spPr>
          <a:xfrm>
            <a:off x="4660450" y="3622681"/>
            <a:ext cx="265432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更多例文二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6864090" y="3689421"/>
            <a:ext cx="335280" cy="472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2811" y="647750"/>
            <a:ext cx="6552430" cy="3291244"/>
          </a:xfrm>
          <a:prstGeom prst="roundRect">
            <a:avLst>
              <a:gd name="adj" fmla="val 4443"/>
            </a:avLst>
          </a:prstGeom>
        </p:spPr>
      </p:pic>
      <p:sp>
        <p:nvSpPr>
          <p:cNvPr id="3" name="文本框 2"/>
          <p:cNvSpPr txBox="1"/>
          <p:nvPr/>
        </p:nvSpPr>
        <p:spPr>
          <a:xfrm>
            <a:off x="2119471" y="4251960"/>
            <a:ext cx="4479107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800" b="1" dirty="0"/>
              <a:t>松手后，气球会怎么样？</a:t>
            </a:r>
            <a:endParaRPr lang="zh-CN" altLang="en-US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55576" y="1779663"/>
            <a:ext cx="5542989" cy="6847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快快写起来吧！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 descr="234757-160Z616032990[1]"/>
          <p:cNvPicPr>
            <a:picLocks noChangeAspect="1"/>
          </p:cNvPicPr>
          <p:nvPr/>
        </p:nvPicPr>
        <p:blipFill>
          <a:blip r:embed="rId1">
            <a:clrChange>
              <a:clrFrom>
                <a:srgbClr val="FFFCF3">
                  <a:alpha val="100000"/>
                </a:srgbClr>
              </a:clrFrom>
              <a:clrTo>
                <a:srgbClr val="FFFCF3">
                  <a:alpha val="100000"/>
                  <a:alpha val="0"/>
                </a:srgbClr>
              </a:clrTo>
            </a:clrChange>
          </a:blip>
          <a:srcRect l="67163" t="48737"/>
          <a:stretch>
            <a:fillRect/>
          </a:stretch>
        </p:blipFill>
        <p:spPr>
          <a:xfrm>
            <a:off x="6156176" y="1541910"/>
            <a:ext cx="2085975" cy="3028315"/>
          </a:xfrm>
          <a:prstGeom prst="rect">
            <a:avLst/>
          </a:prstGeom>
          <a:effectLst>
            <a:innerShdw blurRad="63500" dist="508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79615" y="4161956"/>
            <a:ext cx="6211502" cy="561692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写完后，同桌互相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评一评。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160" y="1129013"/>
            <a:ext cx="4629510" cy="2925850"/>
          </a:xfrm>
          <a:prstGeom prst="roundRect">
            <a:avLst>
              <a:gd name="adj" fmla="val 5281"/>
            </a:avLst>
          </a:prstGeom>
        </p:spPr>
      </p:pic>
      <p:sp>
        <p:nvSpPr>
          <p:cNvPr id="6" name="TextBox 5"/>
          <p:cNvSpPr txBox="1"/>
          <p:nvPr/>
        </p:nvSpPr>
        <p:spPr>
          <a:xfrm>
            <a:off x="251520" y="339502"/>
            <a:ext cx="4866745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defTabSz="914400">
              <a:defRPr/>
            </a:pPr>
            <a:r>
              <a:rPr lang="zh-CN" altLang="en-US" sz="4000" b="1" kern="0" dirty="0">
                <a:solidFill>
                  <a:srgbClr val="8064A2"/>
                </a:solidFill>
              </a:rPr>
              <a:t>同桌互评</a:t>
            </a:r>
            <a:endParaRPr lang="zh-CN" altLang="en-US" sz="4000" b="1" kern="0" dirty="0">
              <a:solidFill>
                <a:srgbClr val="8064A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97841" y="975959"/>
          <a:ext cx="7757391" cy="396725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915348"/>
                <a:gridCol w="1276865"/>
                <a:gridCol w="1178011"/>
                <a:gridCol w="1387167"/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评价项目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dirty="0"/>
                        <a:t>  加油</a:t>
                      </a:r>
                      <a:endParaRPr lang="zh-CN" altLang="en-US" sz="1800" dirty="0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b="1" dirty="0">
                          <a:solidFill>
                            <a:schemeClr val="tx1"/>
                          </a:solidFill>
                        </a:rPr>
                        <a:t>实验准备介绍清楚无遗漏</a:t>
                      </a:r>
                      <a:endParaRPr lang="zh-CN" alt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b="1" dirty="0">
                          <a:solidFill>
                            <a:schemeClr val="tx1"/>
                          </a:solidFill>
                        </a:rPr>
                        <a:t>实验步骤清晰明了，层次清楚</a:t>
                      </a:r>
                      <a:endParaRPr lang="zh-CN" alt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b="1" dirty="0">
                          <a:solidFill>
                            <a:schemeClr val="tx1"/>
                          </a:solidFill>
                        </a:rPr>
                        <a:t>实验结果交代清楚，并揭示科学原理</a:t>
                      </a:r>
                      <a:endParaRPr lang="zh-CN" alt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/>
                </a:tc>
              </a:tr>
              <a:tr h="64008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b="1" dirty="0">
                          <a:solidFill>
                            <a:schemeClr val="tx1"/>
                          </a:solidFill>
                        </a:rPr>
                        <a:t>写作中加入想象、心理描写等，内容丰富充实</a:t>
                      </a:r>
                      <a:endParaRPr lang="zh-CN" alt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b="1" dirty="0">
                          <a:solidFill>
                            <a:schemeClr val="tx1"/>
                          </a:solidFill>
                        </a:rPr>
                        <a:t>能体现较为细致的观察力</a:t>
                      </a:r>
                      <a:endParaRPr lang="zh-CN" alt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/>
                </a:tc>
              </a:tr>
              <a:tr h="64008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b="1" dirty="0">
                          <a:solidFill>
                            <a:schemeClr val="tx1"/>
                          </a:solidFill>
                        </a:rPr>
                        <a:t>书写认真，错别字少于</a:t>
                      </a:r>
                      <a:r>
                        <a:rPr lang="en-US" altLang="zh-CN" sz="1800" b="1" dirty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</a:rPr>
                        <a:t>个，病句不多于</a:t>
                      </a:r>
                      <a:r>
                        <a:rPr lang="en-US" altLang="zh-CN" sz="1800" b="1" dirty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</a:rPr>
                        <a:t>个，有修改的痕迹</a:t>
                      </a:r>
                      <a:endParaRPr lang="zh-CN" alt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/>
                </a:tc>
              </a:tr>
              <a:tr h="827811">
                <a:tc gridSpan="4">
                  <a:txBody>
                    <a:bodyPr/>
                    <a:lstStyle/>
                    <a:p>
                      <a:pPr algn="l"/>
                      <a:r>
                        <a:rPr lang="zh-CN" altLang="en-US" sz="1800" b="1" dirty="0"/>
                        <a:t>老师或同学评语及修改建议</a:t>
                      </a:r>
                      <a:r>
                        <a:rPr lang="zh-CN" altLang="en-US" sz="1800" dirty="0"/>
                        <a:t>：</a:t>
                      </a:r>
                      <a:endParaRPr lang="zh-CN" altLang="en-US" sz="1800" dirty="0"/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6" name="心形 5"/>
          <p:cNvSpPr/>
          <p:nvPr/>
        </p:nvSpPr>
        <p:spPr>
          <a:xfrm>
            <a:off x="7897522" y="1074449"/>
            <a:ext cx="360040" cy="216024"/>
          </a:xfrm>
          <a:prstGeom prst="heart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7863" y="1039821"/>
            <a:ext cx="266700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4563" y="1039821"/>
            <a:ext cx="266700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8361" y="1036981"/>
            <a:ext cx="266700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7885" y="1039821"/>
            <a:ext cx="266700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1683" y="1036981"/>
            <a:ext cx="266700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3619257" y="339501"/>
            <a:ext cx="1831271" cy="57708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300" b="1" dirty="0">
                <a:solidFill>
                  <a:prstClr val="black"/>
                </a:solidFill>
              </a:rPr>
              <a:t>评价标准</a:t>
            </a:r>
            <a:endParaRPr lang="zh-CN" altLang="en-US" sz="3300" b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9800" y="-234616"/>
            <a:ext cx="8974201" cy="527584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416970" y="763772"/>
            <a:ext cx="4379495" cy="173124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2700" b="1" dirty="0" smtClean="0">
                <a:solidFill>
                  <a:srgbClr val="FFFF00"/>
                </a:solidFill>
              </a:rPr>
              <a:t>    课</a:t>
            </a:r>
            <a:r>
              <a:rPr lang="zh-CN" altLang="en-US" sz="2700" b="1" dirty="0">
                <a:solidFill>
                  <a:srgbClr val="FFFF00"/>
                </a:solidFill>
              </a:rPr>
              <a:t>下，请</a:t>
            </a:r>
            <a:r>
              <a:rPr lang="zh-CN" altLang="en-US" sz="2700" b="1" dirty="0" smtClean="0">
                <a:solidFill>
                  <a:srgbClr val="FFFF00"/>
                </a:solidFill>
              </a:rPr>
              <a:t>大家将你</a:t>
            </a:r>
            <a:r>
              <a:rPr lang="zh-CN" altLang="en-US" sz="2700" b="1" dirty="0">
                <a:solidFill>
                  <a:srgbClr val="FFFF00"/>
                </a:solidFill>
              </a:rPr>
              <a:t>的作文配上实验画面（拍照或录像都可），制作成解说视频，技术上可咨询信息技术老师。</a:t>
            </a:r>
            <a:endParaRPr lang="zh-CN" altLang="en-US" sz="27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21408" y="601395"/>
            <a:ext cx="4325113" cy="3475624"/>
          </a:xfrm>
          <a:prstGeom prst="roundRect">
            <a:avLst>
              <a:gd name="adj" fmla="val 5091"/>
            </a:avLst>
          </a:prstGeom>
        </p:spPr>
      </p:pic>
      <p:sp>
        <p:nvSpPr>
          <p:cNvPr id="3" name="文本框 2"/>
          <p:cNvSpPr txBox="1"/>
          <p:nvPr/>
        </p:nvSpPr>
        <p:spPr>
          <a:xfrm>
            <a:off x="2119471" y="4251960"/>
            <a:ext cx="4479107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800" b="1" dirty="0"/>
              <a:t>瓶子放在热水里，气球会变大吗？</a:t>
            </a:r>
            <a:endParaRPr lang="zh-CN" altLang="en-US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25862" y="384048"/>
            <a:ext cx="5092277" cy="3903544"/>
          </a:xfrm>
          <a:prstGeom prst="roundRect">
            <a:avLst>
              <a:gd name="adj" fmla="val 4018"/>
            </a:avLst>
          </a:prstGeom>
        </p:spPr>
      </p:pic>
      <p:sp>
        <p:nvSpPr>
          <p:cNvPr id="4" name="文本框 3"/>
          <p:cNvSpPr txBox="1"/>
          <p:nvPr/>
        </p:nvSpPr>
        <p:spPr>
          <a:xfrm>
            <a:off x="2332446" y="4413204"/>
            <a:ext cx="4479107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800" b="1" dirty="0"/>
              <a:t>芹菜放在蓝墨水中一会，会有什么变化？</a:t>
            </a:r>
            <a:endParaRPr lang="zh-CN" altLang="en-US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182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1869359"/>
            <a:ext cx="9144000" cy="1161435"/>
          </a:xfrm>
          <a:prstGeom prst="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6000" b="1" dirty="0" smtClean="0">
                <a:solidFill>
                  <a:srgbClr val="B45024"/>
                </a:solidFill>
              </a:rPr>
              <a:t>习作：</a:t>
            </a:r>
            <a:r>
              <a:rPr lang="zh-CN" altLang="en-US" sz="6000" b="1" dirty="0">
                <a:solidFill>
                  <a:srgbClr val="B45024"/>
                </a:solidFill>
              </a:rPr>
              <a:t>我做了一项小实验</a:t>
            </a:r>
            <a:endParaRPr lang="zh-CN" altLang="en-US" sz="6000" b="1" dirty="0">
              <a:solidFill>
                <a:srgbClr val="B45024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 flipH="1">
            <a:off x="-7938" y="102810"/>
            <a:ext cx="3055938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"/>
          <p:cNvSpPr txBox="1"/>
          <p:nvPr/>
        </p:nvSpPr>
        <p:spPr>
          <a:xfrm>
            <a:off x="189856" y="88276"/>
            <a:ext cx="16466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b="1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  语文   三年级   下册</a:t>
            </a:r>
            <a:endParaRPr kumimoji="1" lang="zh-CN" altLang="en-US" sz="1200" b="1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40095" y="1120509"/>
            <a:ext cx="7424928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800" b="1" dirty="0"/>
              <a:t>你做过什么小实验？向大家介绍</a:t>
            </a:r>
            <a:r>
              <a:rPr lang="zh-CN" altLang="en-US" sz="1800" b="1" dirty="0" smtClean="0"/>
              <a:t>一下。</a:t>
            </a:r>
            <a:endParaRPr lang="en-US" altLang="zh-CN" sz="1800" b="1" dirty="0" smtClean="0"/>
          </a:p>
          <a:p>
            <a:r>
              <a:rPr lang="zh-CN" altLang="en-US" sz="1800" b="1" dirty="0" smtClean="0"/>
              <a:t>写</a:t>
            </a:r>
            <a:r>
              <a:rPr lang="zh-CN" altLang="en-US" sz="1800" b="1" dirty="0"/>
              <a:t>之前，可以先借助图表整理小实验的主要信息。</a:t>
            </a:r>
            <a:endParaRPr lang="zh-CN" altLang="en-US" sz="1800" b="1" dirty="0"/>
          </a:p>
        </p:txBody>
      </p:sp>
      <p:sp>
        <p:nvSpPr>
          <p:cNvPr id="8" name="矩形 7"/>
          <p:cNvSpPr/>
          <p:nvPr/>
        </p:nvSpPr>
        <p:spPr>
          <a:xfrm>
            <a:off x="622203" y="2055888"/>
            <a:ext cx="5251260" cy="17312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800" b="1" dirty="0" smtClean="0"/>
              <a:t>    写</a:t>
            </a:r>
            <a:r>
              <a:rPr lang="zh-CN" altLang="en-US" sz="1800" b="1" dirty="0"/>
              <a:t>的时候，可以用上</a:t>
            </a:r>
            <a:r>
              <a:rPr lang="zh-CN" altLang="en-US" sz="1800" b="1" dirty="0" smtClean="0"/>
              <a:t>“先</a:t>
            </a:r>
            <a:r>
              <a:rPr lang="en-US" altLang="zh-CN" sz="1800" b="1" dirty="0" smtClean="0"/>
              <a:t>……</a:t>
            </a:r>
            <a:r>
              <a:rPr lang="zh-CN" altLang="en-US" sz="1800" b="1" dirty="0" smtClean="0"/>
              <a:t>接着</a:t>
            </a:r>
            <a:r>
              <a:rPr lang="en-US" altLang="zh-CN" sz="1800" b="1" dirty="0" smtClean="0"/>
              <a:t>……</a:t>
            </a:r>
            <a:r>
              <a:rPr lang="zh-CN" altLang="en-US" sz="1800" b="1" dirty="0" smtClean="0"/>
              <a:t>然后</a:t>
            </a:r>
            <a:r>
              <a:rPr lang="en-US" altLang="zh-CN" sz="1800" b="1" dirty="0" smtClean="0"/>
              <a:t>……</a:t>
            </a:r>
            <a:r>
              <a:rPr lang="zh-CN" altLang="en-US" sz="1800" b="1" dirty="0" smtClean="0"/>
              <a:t>最后</a:t>
            </a:r>
            <a:r>
              <a:rPr lang="en-US" altLang="zh-CN" sz="1800" b="1" dirty="0" smtClean="0"/>
              <a:t>……</a:t>
            </a:r>
            <a:r>
              <a:rPr lang="zh-CN" altLang="en-US" sz="1800" b="1" dirty="0" smtClean="0"/>
              <a:t>”这样</a:t>
            </a:r>
            <a:r>
              <a:rPr lang="zh-CN" altLang="en-US" sz="1800" b="1" dirty="0"/>
              <a:t>的句式</a:t>
            </a:r>
            <a:r>
              <a:rPr lang="zh-CN" altLang="en-US" sz="1800" b="1" dirty="0" smtClean="0"/>
              <a:t>，把</a:t>
            </a:r>
            <a:r>
              <a:rPr lang="zh-CN" altLang="en-US" sz="1800" b="1" dirty="0"/>
              <a:t>做小实验的经过写清楚</a:t>
            </a:r>
            <a:r>
              <a:rPr lang="zh-CN" altLang="en-US" sz="1800" b="1" dirty="0" smtClean="0"/>
              <a:t>；还</a:t>
            </a:r>
            <a:r>
              <a:rPr lang="zh-CN" altLang="en-US" sz="1800" b="1" dirty="0"/>
              <a:t>可以写一写自己做实验时的心情、实验中的有趣发现等。</a:t>
            </a:r>
            <a:endParaRPr lang="en-US" altLang="zh-CN" sz="1800" b="1" dirty="0"/>
          </a:p>
          <a:p>
            <a:r>
              <a:rPr lang="zh-CN" altLang="en-US" sz="1800" b="1" dirty="0" smtClean="0"/>
              <a:t>    写</a:t>
            </a:r>
            <a:r>
              <a:rPr lang="zh-CN" altLang="en-US" sz="1800" b="1" dirty="0"/>
              <a:t>完后，交换读一读，再评一评</a:t>
            </a:r>
            <a:r>
              <a:rPr lang="zh-CN" altLang="en-US" sz="1800" b="1" dirty="0" smtClean="0"/>
              <a:t>：实验</a:t>
            </a:r>
            <a:r>
              <a:rPr lang="zh-CN" altLang="en-US" sz="1800" b="1" dirty="0"/>
              <a:t>过程是否写清楚了？有没有用得不合适的词语？</a:t>
            </a:r>
            <a:endParaRPr lang="zh-CN" altLang="en-US" sz="1800" b="1" dirty="0"/>
          </a:p>
        </p:txBody>
      </p:sp>
      <p:sp>
        <p:nvSpPr>
          <p:cNvPr id="25" name="对话气泡: 矩形 24"/>
          <p:cNvSpPr/>
          <p:nvPr/>
        </p:nvSpPr>
        <p:spPr>
          <a:xfrm>
            <a:off x="5902823" y="4011394"/>
            <a:ext cx="2362200" cy="557784"/>
          </a:xfrm>
          <a:prstGeom prst="wedgeRectCallout">
            <a:avLst>
              <a:gd name="adj1" fmla="val -60116"/>
              <a:gd name="adj2" fmla="val -235574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400" b="1" dirty="0"/>
              <a:t>突出自己的感受</a:t>
            </a:r>
            <a:endParaRPr lang="zh-CN" altLang="en-US" sz="2400" b="1" dirty="0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55" y="373304"/>
            <a:ext cx="366860" cy="456339"/>
          </a:xfrm>
          <a:prstGeom prst="rect">
            <a:avLst/>
          </a:prstGeom>
        </p:spPr>
      </p:pic>
      <p:sp>
        <p:nvSpPr>
          <p:cNvPr id="27" name="文本框 14"/>
          <p:cNvSpPr txBox="1"/>
          <p:nvPr/>
        </p:nvSpPr>
        <p:spPr>
          <a:xfrm>
            <a:off x="622203" y="301402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审题指导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5452" y="659138"/>
            <a:ext cx="2807652" cy="2426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对话气泡: 矩形 5"/>
          <p:cNvSpPr/>
          <p:nvPr/>
        </p:nvSpPr>
        <p:spPr>
          <a:xfrm>
            <a:off x="4910410" y="43689"/>
            <a:ext cx="1444752" cy="557784"/>
          </a:xfrm>
          <a:prstGeom prst="wedgeRectCallout">
            <a:avLst>
              <a:gd name="adj1" fmla="val 48160"/>
              <a:gd name="adj2" fmla="val 97479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dirty="0"/>
              <a:t>相当于</a:t>
            </a:r>
            <a:endParaRPr lang="en-US" altLang="zh-CN" dirty="0"/>
          </a:p>
          <a:p>
            <a:pPr algn="ctr"/>
            <a:r>
              <a:rPr lang="zh-CN" altLang="en-US" sz="2400" b="1" dirty="0"/>
              <a:t>列提纲</a:t>
            </a:r>
            <a:endParaRPr lang="zh-CN" altLang="en-US" sz="2400" b="1" dirty="0"/>
          </a:p>
        </p:txBody>
      </p:sp>
      <p:sp>
        <p:nvSpPr>
          <p:cNvPr id="24" name="对话气泡: 矩形 23"/>
          <p:cNvSpPr/>
          <p:nvPr/>
        </p:nvSpPr>
        <p:spPr>
          <a:xfrm>
            <a:off x="6355162" y="3229347"/>
            <a:ext cx="2362200" cy="557784"/>
          </a:xfrm>
          <a:prstGeom prst="wedgeRectCallout">
            <a:avLst>
              <a:gd name="adj1" fmla="val -72939"/>
              <a:gd name="adj2" fmla="val -172792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400" b="1" dirty="0"/>
              <a:t>重点是写清步骤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6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4523874"/>
            <a:ext cx="9144000" cy="619626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9800" y="-66174"/>
            <a:ext cx="8974201" cy="527584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416969" y="1199225"/>
            <a:ext cx="4379495" cy="11772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solidFill>
                  <a:srgbClr val="FFFF00"/>
                </a:solidFill>
              </a:rPr>
              <a:t>    大家</a:t>
            </a:r>
            <a:r>
              <a:rPr lang="zh-CN" altLang="en-US" sz="3600" b="1" dirty="0">
                <a:solidFill>
                  <a:srgbClr val="FFFF00"/>
                </a:solidFill>
              </a:rPr>
              <a:t>说说有哪些简单易行的小实验呢？</a:t>
            </a:r>
            <a:endParaRPr lang="zh-CN" altLang="en-US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e6391f7a-bd0c-4664-94ca-14322c82685b"/>
  <p:tag name="COMMONDATA" val="eyJoZGlkIjoiMDUzMmRhYzhkNzM3Y2ZlODExZjhhYzliMDJjYzA0ZGI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4468</Words>
  <Application>WPS 演示</Application>
  <PresentationFormat>全屏显示(16:9)</PresentationFormat>
  <Paragraphs>466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8" baseType="lpstr">
      <vt:lpstr>Arial</vt:lpstr>
      <vt:lpstr>宋体</vt:lpstr>
      <vt:lpstr>Wingdings</vt:lpstr>
      <vt:lpstr>黑体</vt:lpstr>
      <vt:lpstr>Heiti SC Light</vt:lpstr>
      <vt:lpstr>微软雅黑</vt:lpstr>
      <vt:lpstr>幼圆</vt:lpstr>
      <vt:lpstr>等线</vt:lpstr>
      <vt:lpstr>等线 Light</vt:lpstr>
      <vt:lpstr>Calibri</vt:lpstr>
      <vt:lpstr>Arial Unicode MS</vt:lpstr>
      <vt:lpstr>楷体</vt:lpstr>
      <vt:lpstr>Tahoma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Rocket Girls</cp:lastModifiedBy>
  <cp:revision>129</cp:revision>
  <dcterms:created xsi:type="dcterms:W3CDTF">2019-09-13T08:59:00Z</dcterms:created>
  <dcterms:modified xsi:type="dcterms:W3CDTF">2022-12-31T07:50:45Z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1A26E13F4A304A64B213DCD9EF04CA86</vt:lpwstr>
  </property>
  <property fmtid="{D5CDD505-2E9C-101B-9397-08002B2CF9AE}" pid="3" name="KSOProductBuildVer">
    <vt:lpwstr>2052-11.1.0.12980</vt:lpwstr>
  </property>
</Properties>
</file>