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1356" r:id="rId5"/>
    <p:sldId id="1357" r:id="rId6"/>
    <p:sldId id="1391" r:id="rId7"/>
    <p:sldId id="1392" r:id="rId8"/>
    <p:sldId id="1358" r:id="rId9"/>
    <p:sldId id="264" r:id="rId10"/>
    <p:sldId id="1393" r:id="rId11"/>
    <p:sldId id="1362" r:id="rId12"/>
    <p:sldId id="1394" r:id="rId13"/>
    <p:sldId id="1395" r:id="rId14"/>
    <p:sldId id="1396" r:id="rId15"/>
    <p:sldId id="1398" r:id="rId16"/>
    <p:sldId id="1399" r:id="rId17"/>
    <p:sldId id="1401" r:id="rId18"/>
    <p:sldId id="1402" r:id="rId19"/>
    <p:sldId id="1370" r:id="rId20"/>
    <p:sldId id="1371" r:id="rId21"/>
    <p:sldId id="1403" r:id="rId22"/>
    <p:sldId id="1404" r:id="rId23"/>
    <p:sldId id="1405" r:id="rId24"/>
    <p:sldId id="1406" r:id="rId25"/>
    <p:sldId id="1372" r:id="rId26"/>
    <p:sldId id="1408" r:id="rId27"/>
    <p:sldId id="1407" r:id="rId28"/>
    <p:sldId id="1375" r:id="rId29"/>
    <p:sldId id="1378" r:id="rId30"/>
    <p:sldId id="1379" r:id="rId31"/>
    <p:sldId id="1380" r:id="rId32"/>
    <p:sldId id="272" r:id="rId33"/>
    <p:sldId id="1381" r:id="rId34"/>
    <p:sldId id="1383" r:id="rId35"/>
    <p:sldId id="291" r:id="rId36"/>
    <p:sldId id="289" r:id="rId37"/>
    <p:sldId id="1385" r:id="rId38"/>
    <p:sldId id="1384" r:id="rId39"/>
    <p:sldId id="301" r:id="rId40"/>
    <p:sldId id="1409" r:id="rId41"/>
    <p:sldId id="1117" r:id="rId42"/>
    <p:sldId id="1104" r:id="rId43"/>
    <p:sldId id="1352" r:id="rId44"/>
    <p:sldId id="1390" r:id="rId45"/>
  </p:sldIdLst>
  <p:sldSz cx="9144000" cy="5143500" type="screen16x9"/>
  <p:notesSz cx="6858000" cy="9144000"/>
  <p:custDataLst>
    <p:tags r:id="rId4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D1C3"/>
    <a:srgbClr val="7BFDD1"/>
    <a:srgbClr val="FBC9C8"/>
    <a:srgbClr val="4287FE"/>
    <a:srgbClr val="F6F6F6"/>
    <a:srgbClr val="E6E6E6"/>
    <a:srgbClr val="C69C6B"/>
    <a:srgbClr val="A13856"/>
    <a:srgbClr val="DE79A5"/>
    <a:srgbClr val="E516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2" autoAdjust="0"/>
    <p:restoredTop sz="94660"/>
  </p:normalViewPr>
  <p:slideViewPr>
    <p:cSldViewPr snapToGrid="0">
      <p:cViewPr>
        <p:scale>
          <a:sx n="100" d="100"/>
          <a:sy n="100" d="100"/>
        </p:scale>
        <p:origin x="-642" y="-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3E7989-6DC1-4DF7-9419-22CC9FAC32B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F6679E0-C5D4-4007-A746-EE59961A0B60}">
      <dgm:prSet/>
      <dgm:spPr/>
      <dgm:t>
        <a:bodyPr/>
        <a:lstStyle/>
        <a:p>
          <a:r>
            <a:rPr lang="zh-CN" b="1"/>
            <a:t>重点放在主体部分，不要抠细节。</a:t>
          </a:r>
        </a:p>
      </dgm:t>
    </dgm:pt>
    <dgm:pt modelId="{523E51B1-5779-44DF-95E0-70FB0C6415C5}" cxnId="{D6ACD906-7363-47E5-9837-9477210608BD}" type="parTrans">
      <dgm:prSet/>
      <dgm:spPr/>
      <dgm:t>
        <a:bodyPr/>
        <a:lstStyle/>
        <a:p>
          <a:endParaRPr lang="zh-CN" altLang="en-US" b="1"/>
        </a:p>
      </dgm:t>
    </dgm:pt>
    <dgm:pt modelId="{4BB963F5-6062-472E-8A14-3420C1AC6814}" cxnId="{D6ACD906-7363-47E5-9837-9477210608BD}" type="sibTrans">
      <dgm:prSet/>
      <dgm:spPr/>
      <dgm:t>
        <a:bodyPr/>
        <a:lstStyle/>
        <a:p>
          <a:endParaRPr lang="zh-CN" altLang="en-US" b="1"/>
        </a:p>
      </dgm:t>
    </dgm:pt>
    <dgm:pt modelId="{0099501E-7AD0-44CF-881A-786AD37CA508}">
      <dgm:prSet/>
      <dgm:spPr/>
      <dgm:t>
        <a:bodyPr/>
        <a:lstStyle/>
        <a:p>
          <a:r>
            <a:rPr lang="zh-CN" b="1"/>
            <a:t>确定几个方面时，要全面、多角度。</a:t>
          </a:r>
        </a:p>
      </dgm:t>
    </dgm:pt>
    <dgm:pt modelId="{32CC5B4D-F171-46D2-A7D3-9EB9B842D86D}" cxnId="{D1030E86-CC34-45D8-9879-641D94C02844}" type="parTrans">
      <dgm:prSet/>
      <dgm:spPr/>
      <dgm:t>
        <a:bodyPr/>
        <a:lstStyle/>
        <a:p>
          <a:endParaRPr lang="zh-CN" altLang="en-US" b="1"/>
        </a:p>
      </dgm:t>
    </dgm:pt>
    <dgm:pt modelId="{B2E5D40F-1019-46E6-82E6-432D96669238}" cxnId="{D1030E86-CC34-45D8-9879-641D94C02844}" type="sibTrans">
      <dgm:prSet/>
      <dgm:spPr/>
      <dgm:t>
        <a:bodyPr/>
        <a:lstStyle/>
        <a:p>
          <a:endParaRPr lang="zh-CN" altLang="en-US" b="1"/>
        </a:p>
      </dgm:t>
    </dgm:pt>
    <dgm:pt modelId="{DD821CAA-FEBC-4B43-9D01-FEEF24479938}">
      <dgm:prSet/>
      <dgm:spPr/>
      <dgm:t>
        <a:bodyPr/>
        <a:lstStyle/>
        <a:p>
          <a:r>
            <a:rPr lang="zh-CN" b="1"/>
            <a:t>要围绕写作中心，不要偏离中心。</a:t>
          </a:r>
        </a:p>
      </dgm:t>
    </dgm:pt>
    <dgm:pt modelId="{A9CC09AB-B17F-4C36-88E2-918A0B7AC073}" cxnId="{E333EE17-494C-4CFA-ABE8-EB31DCC93BF0}" type="parTrans">
      <dgm:prSet/>
      <dgm:spPr/>
      <dgm:t>
        <a:bodyPr/>
        <a:lstStyle/>
        <a:p>
          <a:endParaRPr lang="zh-CN" altLang="en-US" b="1"/>
        </a:p>
      </dgm:t>
    </dgm:pt>
    <dgm:pt modelId="{4E1E40B3-02B1-4B16-83FF-E4CB013D5BB7}" cxnId="{E333EE17-494C-4CFA-ABE8-EB31DCC93BF0}" type="sibTrans">
      <dgm:prSet/>
      <dgm:spPr/>
      <dgm:t>
        <a:bodyPr/>
        <a:lstStyle/>
        <a:p>
          <a:endParaRPr lang="zh-CN" altLang="en-US" b="1"/>
        </a:p>
      </dgm:t>
    </dgm:pt>
    <dgm:pt modelId="{B5DF8EAE-B42E-42FD-A25A-7831B1298C17}">
      <dgm:prSet/>
      <dgm:spPr/>
      <dgm:t>
        <a:bodyPr/>
        <a:lstStyle/>
        <a:p>
          <a:r>
            <a:rPr lang="zh-CN" b="1" dirty="0"/>
            <a:t>提纲分级显示，</a:t>
          </a:r>
          <a:r>
            <a:rPr lang="zh-CN" altLang="en-US" b="1" dirty="0"/>
            <a:t>层次清楚</a:t>
          </a:r>
          <a:r>
            <a:rPr lang="zh-CN" b="1" dirty="0"/>
            <a:t>。</a:t>
          </a:r>
        </a:p>
      </dgm:t>
    </dgm:pt>
    <dgm:pt modelId="{C121E2A9-E00C-40AE-86F8-B0F3EC9C42A7}" cxnId="{964F51B4-CB6F-4728-A6C9-C649E77FAF0E}" type="parTrans">
      <dgm:prSet/>
      <dgm:spPr/>
      <dgm:t>
        <a:bodyPr/>
        <a:lstStyle/>
        <a:p>
          <a:endParaRPr lang="zh-CN" altLang="en-US" b="1"/>
        </a:p>
      </dgm:t>
    </dgm:pt>
    <dgm:pt modelId="{0A08F90D-A868-45D6-A24E-2C225834984F}" cxnId="{964F51B4-CB6F-4728-A6C9-C649E77FAF0E}" type="sibTrans">
      <dgm:prSet/>
      <dgm:spPr/>
      <dgm:t>
        <a:bodyPr/>
        <a:lstStyle/>
        <a:p>
          <a:endParaRPr lang="zh-CN" altLang="en-US" b="1"/>
        </a:p>
      </dgm:t>
    </dgm:pt>
    <dgm:pt modelId="{83837F07-CA7D-444F-A5BA-7985E82F015B}" type="pres">
      <dgm:prSet presAssocID="{603E7989-6DC1-4DF7-9419-22CC9FAC32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F5CA968-B523-41ED-8310-F5E12E6813D0}" type="pres">
      <dgm:prSet presAssocID="{AF6679E0-C5D4-4007-A746-EE59961A0B6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C9DE52-ED20-4C96-AE3D-6A68EB043CD6}" type="pres">
      <dgm:prSet presAssocID="{4BB963F5-6062-472E-8A14-3420C1AC6814}" presName="spacer" presStyleCnt="0"/>
      <dgm:spPr/>
    </dgm:pt>
    <dgm:pt modelId="{8FE64C3B-243F-48A8-9160-77B0749004B8}" type="pres">
      <dgm:prSet presAssocID="{0099501E-7AD0-44CF-881A-786AD37CA50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645271-FA23-4EAB-9793-D380C01FF9F6}" type="pres">
      <dgm:prSet presAssocID="{B2E5D40F-1019-46E6-82E6-432D96669238}" presName="spacer" presStyleCnt="0"/>
      <dgm:spPr/>
    </dgm:pt>
    <dgm:pt modelId="{39B89AA6-E579-4531-83D4-3F154DE312A5}" type="pres">
      <dgm:prSet presAssocID="{DD821CAA-FEBC-4B43-9D01-FEEF2447993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14F5B5-6133-464C-AF62-C3724D4AE179}" type="pres">
      <dgm:prSet presAssocID="{4E1E40B3-02B1-4B16-83FF-E4CB013D5BB7}" presName="spacer" presStyleCnt="0"/>
      <dgm:spPr/>
    </dgm:pt>
    <dgm:pt modelId="{7F8DF4D0-11A0-4DFA-861D-FCBA3A1C2414}" type="pres">
      <dgm:prSet presAssocID="{B5DF8EAE-B42E-42FD-A25A-7831B1298C1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948A06-ACFD-45A8-A3B3-27E90C75E7A8}" type="presOf" srcId="{603E7989-6DC1-4DF7-9419-22CC9FAC32B8}" destId="{83837F07-CA7D-444F-A5BA-7985E82F015B}" srcOrd="0" destOrd="0" presId="urn:microsoft.com/office/officeart/2005/8/layout/vList2"/>
    <dgm:cxn modelId="{D6ACD906-7363-47E5-9837-9477210608BD}" srcId="{603E7989-6DC1-4DF7-9419-22CC9FAC32B8}" destId="{AF6679E0-C5D4-4007-A746-EE59961A0B60}" srcOrd="0" destOrd="0" parTransId="{523E51B1-5779-44DF-95E0-70FB0C6415C5}" sibTransId="{4BB963F5-6062-472E-8A14-3420C1AC6814}"/>
    <dgm:cxn modelId="{32C1ADA8-005E-4CEE-85BE-46D90109E9EA}" type="presOf" srcId="{AF6679E0-C5D4-4007-A746-EE59961A0B60}" destId="{CF5CA968-B523-41ED-8310-F5E12E6813D0}" srcOrd="0" destOrd="0" presId="urn:microsoft.com/office/officeart/2005/8/layout/vList2"/>
    <dgm:cxn modelId="{EE7BFD12-8DC5-48B6-916E-2BF06299C34B}" type="presOf" srcId="{0099501E-7AD0-44CF-881A-786AD37CA508}" destId="{8FE64C3B-243F-48A8-9160-77B0749004B8}" srcOrd="0" destOrd="0" presId="urn:microsoft.com/office/officeart/2005/8/layout/vList2"/>
    <dgm:cxn modelId="{32FB1E07-CE6A-4B6E-BC4D-D6FDA419F355}" type="presOf" srcId="{B5DF8EAE-B42E-42FD-A25A-7831B1298C17}" destId="{7F8DF4D0-11A0-4DFA-861D-FCBA3A1C2414}" srcOrd="0" destOrd="0" presId="urn:microsoft.com/office/officeart/2005/8/layout/vList2"/>
    <dgm:cxn modelId="{B942C58E-04CF-45E7-A96F-0E57215ACC98}" type="presOf" srcId="{DD821CAA-FEBC-4B43-9D01-FEEF24479938}" destId="{39B89AA6-E579-4531-83D4-3F154DE312A5}" srcOrd="0" destOrd="0" presId="urn:microsoft.com/office/officeart/2005/8/layout/vList2"/>
    <dgm:cxn modelId="{D1030E86-CC34-45D8-9879-641D94C02844}" srcId="{603E7989-6DC1-4DF7-9419-22CC9FAC32B8}" destId="{0099501E-7AD0-44CF-881A-786AD37CA508}" srcOrd="1" destOrd="0" parTransId="{32CC5B4D-F171-46D2-A7D3-9EB9B842D86D}" sibTransId="{B2E5D40F-1019-46E6-82E6-432D96669238}"/>
    <dgm:cxn modelId="{964F51B4-CB6F-4728-A6C9-C649E77FAF0E}" srcId="{603E7989-6DC1-4DF7-9419-22CC9FAC32B8}" destId="{B5DF8EAE-B42E-42FD-A25A-7831B1298C17}" srcOrd="3" destOrd="0" parTransId="{C121E2A9-E00C-40AE-86F8-B0F3EC9C42A7}" sibTransId="{0A08F90D-A868-45D6-A24E-2C225834984F}"/>
    <dgm:cxn modelId="{E333EE17-494C-4CFA-ABE8-EB31DCC93BF0}" srcId="{603E7989-6DC1-4DF7-9419-22CC9FAC32B8}" destId="{DD821CAA-FEBC-4B43-9D01-FEEF24479938}" srcOrd="2" destOrd="0" parTransId="{A9CC09AB-B17F-4C36-88E2-918A0B7AC073}" sibTransId="{4E1E40B3-02B1-4B16-83FF-E4CB013D5BB7}"/>
    <dgm:cxn modelId="{7758AA27-6763-4783-8676-E7A6D1435756}" type="presParOf" srcId="{83837F07-CA7D-444F-A5BA-7985E82F015B}" destId="{CF5CA968-B523-41ED-8310-F5E12E6813D0}" srcOrd="0" destOrd="0" presId="urn:microsoft.com/office/officeart/2005/8/layout/vList2"/>
    <dgm:cxn modelId="{9688D878-C15E-4B50-BDF4-2439960096E1}" type="presParOf" srcId="{83837F07-CA7D-444F-A5BA-7985E82F015B}" destId="{EDC9DE52-ED20-4C96-AE3D-6A68EB043CD6}" srcOrd="1" destOrd="0" presId="urn:microsoft.com/office/officeart/2005/8/layout/vList2"/>
    <dgm:cxn modelId="{8AAF1C07-129B-4D70-8BEA-23931D6FEC0B}" type="presParOf" srcId="{83837F07-CA7D-444F-A5BA-7985E82F015B}" destId="{8FE64C3B-243F-48A8-9160-77B0749004B8}" srcOrd="2" destOrd="0" presId="urn:microsoft.com/office/officeart/2005/8/layout/vList2"/>
    <dgm:cxn modelId="{A6300554-0E44-46D2-A724-90276C4BB5B5}" type="presParOf" srcId="{83837F07-CA7D-444F-A5BA-7985E82F015B}" destId="{2A645271-FA23-4EAB-9793-D380C01FF9F6}" srcOrd="3" destOrd="0" presId="urn:microsoft.com/office/officeart/2005/8/layout/vList2"/>
    <dgm:cxn modelId="{4BA0F4DD-4973-4A12-ADF7-9B49C3E640B9}" type="presParOf" srcId="{83837F07-CA7D-444F-A5BA-7985E82F015B}" destId="{39B89AA6-E579-4531-83D4-3F154DE312A5}" srcOrd="4" destOrd="0" presId="urn:microsoft.com/office/officeart/2005/8/layout/vList2"/>
    <dgm:cxn modelId="{1DE1B935-7C25-4E30-B12B-529F36023245}" type="presParOf" srcId="{83837F07-CA7D-444F-A5BA-7985E82F015B}" destId="{2C14F5B5-6133-464C-AF62-C3724D4AE179}" srcOrd="5" destOrd="0" presId="urn:microsoft.com/office/officeart/2005/8/layout/vList2"/>
    <dgm:cxn modelId="{AC626BF0-C8D4-4B15-9FC3-8F12A05B43BC}" type="presParOf" srcId="{83837F07-CA7D-444F-A5BA-7985E82F015B}" destId="{7F8DF4D0-11A0-4DFA-861D-FCBA3A1C241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38206" cy="2483428"/>
        <a:chOff x="0" y="0"/>
        <a:chExt cx="4338206" cy="2483428"/>
      </a:xfrm>
    </dsp:grpSpPr>
    <dsp:sp modelId="{CF5CA968-B523-41ED-8310-F5E12E6813D0}">
      <dsp:nvSpPr>
        <dsp:cNvPr id="3" name="圆角矩形 2"/>
        <dsp:cNvSpPr/>
      </dsp:nvSpPr>
      <dsp:spPr bwMode="white">
        <a:xfrm>
          <a:off x="0" y="86734"/>
          <a:ext cx="4338206" cy="5321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0010" tIns="80010" rIns="80010" bIns="8001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重点放在主体部分，不要抠细节。</a:t>
          </a:r>
        </a:p>
      </dsp:txBody>
      <dsp:txXfrm>
        <a:off x="0" y="86734"/>
        <a:ext cx="4338206" cy="532130"/>
      </dsp:txXfrm>
    </dsp:sp>
    <dsp:sp modelId="{8FE64C3B-243F-48A8-9160-77B0749004B8}">
      <dsp:nvSpPr>
        <dsp:cNvPr id="4" name="圆角矩形 3"/>
        <dsp:cNvSpPr/>
      </dsp:nvSpPr>
      <dsp:spPr bwMode="white">
        <a:xfrm>
          <a:off x="0" y="679344"/>
          <a:ext cx="4338206" cy="5321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0010" tIns="80010" rIns="80010" bIns="8001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确定几个方面时，要全面、多角度。</a:t>
          </a:r>
        </a:p>
      </dsp:txBody>
      <dsp:txXfrm>
        <a:off x="0" y="679344"/>
        <a:ext cx="4338206" cy="532130"/>
      </dsp:txXfrm>
    </dsp:sp>
    <dsp:sp modelId="{39B89AA6-E579-4531-83D4-3F154DE312A5}">
      <dsp:nvSpPr>
        <dsp:cNvPr id="5" name="圆角矩形 4"/>
        <dsp:cNvSpPr/>
      </dsp:nvSpPr>
      <dsp:spPr bwMode="white">
        <a:xfrm>
          <a:off x="0" y="1271954"/>
          <a:ext cx="4338206" cy="5321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0010" tIns="80010" rIns="80010" bIns="8001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要围绕写作中心，不要偏离中心。</a:t>
          </a:r>
        </a:p>
      </dsp:txBody>
      <dsp:txXfrm>
        <a:off x="0" y="1271954"/>
        <a:ext cx="4338206" cy="532130"/>
      </dsp:txXfrm>
    </dsp:sp>
    <dsp:sp modelId="{7F8DF4D0-11A0-4DFA-861D-FCBA3A1C2414}">
      <dsp:nvSpPr>
        <dsp:cNvPr id="6" name="圆角矩形 5"/>
        <dsp:cNvSpPr/>
      </dsp:nvSpPr>
      <dsp:spPr bwMode="white">
        <a:xfrm>
          <a:off x="0" y="1864564"/>
          <a:ext cx="4338206" cy="5321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0010" tIns="80010" rIns="80010" bIns="8001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/>
            <a:t>提纲分级显示，</a:t>
          </a:r>
          <a:r>
            <a:rPr lang="zh-CN" altLang="en-US" b="1" dirty="0"/>
            <a:t>层次清楚</a:t>
          </a:r>
          <a:r>
            <a:rPr lang="zh-CN" b="1" dirty="0"/>
            <a:t>。</a:t>
          </a:r>
        </a:p>
      </dsp:txBody>
      <dsp:txXfrm>
        <a:off x="0" y="1864564"/>
        <a:ext cx="4338206" cy="5321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886" y="89103"/>
            <a:ext cx="959473" cy="37713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10084"/>
            <a:ext cx="2751364" cy="27003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10"/>
          <p:cNvSpPr txBox="1"/>
          <p:nvPr userDrawn="1"/>
        </p:nvSpPr>
        <p:spPr>
          <a:xfrm>
            <a:off x="219255" y="126198"/>
            <a:ext cx="1677382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：看图画，写一写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43" b="25636"/>
          <a:stretch>
            <a:fillRect/>
          </a:stretch>
        </p:blipFill>
        <p:spPr bwMode="auto">
          <a:xfrm>
            <a:off x="0" y="4482193"/>
            <a:ext cx="9144000" cy="66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1.wdp"/><Relationship Id="rId5" Type="http://schemas.openxmlformats.org/officeDocument/2006/relationships/image" Target="../media/image20.png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1.wdp"/><Relationship Id="rId5" Type="http://schemas.openxmlformats.org/officeDocument/2006/relationships/image" Target="../media/image20.png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33539;&#25991;2&#65306;&#25918;&#39118;&#31581;.pptx" TargetMode="External"/><Relationship Id="rId2" Type="http://schemas.openxmlformats.org/officeDocument/2006/relationships/image" Target="../media/image29.png"/><Relationship Id="rId1" Type="http://schemas.openxmlformats.org/officeDocument/2006/relationships/hyperlink" Target="&#33539;&#25991;1&#65306;&#25918;&#39118;&#31581;.ppt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556390" y="1651344"/>
            <a:ext cx="5983399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你放过风筝吗？你最</a:t>
            </a:r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喜欢什么样风筝？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242" y="1147708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/>
              <a:t>说一说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6969" y="1199225"/>
            <a:ext cx="4379495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    在</a:t>
            </a:r>
            <a:r>
              <a:rPr lang="zh-CN" altLang="en-US" sz="3600" b="1" dirty="0">
                <a:solidFill>
                  <a:srgbClr val="FFFF00"/>
                </a:solidFill>
              </a:rPr>
              <a:t>描述图片内容前，要先学会观察。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745" r="1"/>
          <a:stretch>
            <a:fillRect/>
          </a:stretch>
        </p:blipFill>
        <p:spPr>
          <a:xfrm>
            <a:off x="1395749" y="1106112"/>
            <a:ext cx="5663655" cy="34591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1709" y="298198"/>
            <a:ext cx="713811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第一步：先看整体，了解画面的主要内容和事件。</a:t>
            </a:r>
            <a:endParaRPr lang="en-US" altLang="zh-CN" sz="2400" b="1" dirty="0"/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（地点、人物、事件）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5749" y="4565266"/>
            <a:ext cx="5663655" cy="3415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草地上，人们在放风筝。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736" y="1106112"/>
            <a:ext cx="5661680" cy="34591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1709" y="298198"/>
            <a:ext cx="713811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第二步：观察画面主体内容。</a:t>
            </a:r>
            <a:endParaRPr lang="en-US" altLang="zh-CN" sz="2400" b="1" dirty="0"/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（处于中部，较靠前的）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5749" y="4565266"/>
            <a:ext cx="5663655" cy="3415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两个小男孩正在放飞，小女孩跟在旁边。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736" y="1106112"/>
            <a:ext cx="5661680" cy="34591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1709" y="298198"/>
            <a:ext cx="713811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第三步：观察画面次要内容。</a:t>
            </a:r>
            <a:endParaRPr lang="en-US" altLang="zh-CN" sz="2400" b="1" dirty="0"/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（处于边角，较靠后的）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5749" y="4565266"/>
            <a:ext cx="5663655" cy="3415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爸爸妈妈和小孩子在放风筝。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01709" y="362366"/>
            <a:ext cx="713811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第四步：观察画面细节部分。</a:t>
            </a:r>
            <a:endParaRPr lang="en-US" altLang="zh-CN" sz="2400" b="1" dirty="0"/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（人物的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表情、动作</a:t>
            </a:r>
            <a:r>
              <a:rPr lang="zh-CN" altLang="en-US" sz="2400" b="1" dirty="0">
                <a:solidFill>
                  <a:srgbClr val="FF0000"/>
                </a:solidFill>
              </a:rPr>
              <a:t>等）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745" r="1"/>
          <a:stretch>
            <a:fillRect/>
          </a:stretch>
        </p:blipFill>
        <p:spPr>
          <a:xfrm>
            <a:off x="1453703" y="1270318"/>
            <a:ext cx="5663655" cy="3459154"/>
          </a:xfrm>
          <a:prstGeom prst="rect">
            <a:avLst/>
          </a:prstGeom>
        </p:spPr>
      </p:pic>
      <p:sp>
        <p:nvSpPr>
          <p:cNvPr id="2" name="标注: 线形(无边框) 1"/>
          <p:cNvSpPr/>
          <p:nvPr/>
        </p:nvSpPr>
        <p:spPr>
          <a:xfrm>
            <a:off x="4096285" y="4154723"/>
            <a:ext cx="1641253" cy="423717"/>
          </a:xfrm>
          <a:prstGeom prst="callout1">
            <a:avLst>
              <a:gd name="adj1" fmla="val 18750"/>
              <a:gd name="adj2" fmla="val -8333"/>
              <a:gd name="adj3" fmla="val -71303"/>
              <a:gd name="adj4" fmla="val -41953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小男孩在跑动</a:t>
            </a:r>
            <a:endParaRPr lang="zh-CN" altLang="en-US" sz="1800" b="1" dirty="0"/>
          </a:p>
        </p:txBody>
      </p:sp>
      <p:sp>
        <p:nvSpPr>
          <p:cNvPr id="8" name="标注: 线形(无边框) 7"/>
          <p:cNvSpPr/>
          <p:nvPr/>
        </p:nvSpPr>
        <p:spPr>
          <a:xfrm>
            <a:off x="2158012" y="4176028"/>
            <a:ext cx="1641253" cy="423717"/>
          </a:xfrm>
          <a:prstGeom prst="callout1">
            <a:avLst>
              <a:gd name="adj1" fmla="val 18750"/>
              <a:gd name="adj2" fmla="val -8333"/>
              <a:gd name="adj3" fmla="val -119175"/>
              <a:gd name="adj4" fmla="val 6894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小女孩紧跟着</a:t>
            </a:r>
            <a:endParaRPr lang="zh-CN" altLang="en-US" sz="1800" b="1" dirty="0"/>
          </a:p>
        </p:txBody>
      </p:sp>
      <p:sp>
        <p:nvSpPr>
          <p:cNvPr id="9" name="标注: 线形(无边框) 8"/>
          <p:cNvSpPr/>
          <p:nvPr/>
        </p:nvSpPr>
        <p:spPr>
          <a:xfrm>
            <a:off x="4307983" y="2494275"/>
            <a:ext cx="1761991" cy="423717"/>
          </a:xfrm>
          <a:prstGeom prst="callout1">
            <a:avLst>
              <a:gd name="adj1" fmla="val 112215"/>
              <a:gd name="adj2" fmla="val 14619"/>
              <a:gd name="adj3" fmla="val 222768"/>
              <a:gd name="adj4" fmla="val 21019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小孩放风筝看天</a:t>
            </a:r>
            <a:endParaRPr lang="zh-CN" altLang="en-US" sz="1800" b="1" dirty="0"/>
          </a:p>
        </p:txBody>
      </p:sp>
      <p:sp>
        <p:nvSpPr>
          <p:cNvPr id="10" name="标注: 线形(无边框) 9"/>
          <p:cNvSpPr/>
          <p:nvPr/>
        </p:nvSpPr>
        <p:spPr>
          <a:xfrm>
            <a:off x="5355368" y="3568812"/>
            <a:ext cx="1761991" cy="423717"/>
          </a:xfrm>
          <a:prstGeom prst="callout1">
            <a:avLst>
              <a:gd name="adj1" fmla="val 513"/>
              <a:gd name="adj2" fmla="val 12974"/>
              <a:gd name="adj3" fmla="val -41669"/>
              <a:gd name="adj4" fmla="val 1284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父母在欣赏美景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6969" y="394450"/>
            <a:ext cx="7138115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第五步：根据人物表情动作等推测画面之外的内容。</a:t>
            </a:r>
            <a:endParaRPr lang="en-US" altLang="zh-CN" sz="2400" b="1" dirty="0"/>
          </a:p>
          <a:p>
            <a:r>
              <a:rPr lang="zh-CN" altLang="en-US" sz="2400" b="1" dirty="0"/>
              <a:t>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</a:rPr>
              <a:t>他们在说什么？他们心情如何？在想什么？）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745" r="1"/>
          <a:stretch>
            <a:fillRect/>
          </a:stretch>
        </p:blipFill>
        <p:spPr>
          <a:xfrm>
            <a:off x="1453703" y="1270318"/>
            <a:ext cx="5663655" cy="3459154"/>
          </a:xfrm>
          <a:prstGeom prst="rect">
            <a:avLst/>
          </a:prstGeom>
        </p:spPr>
      </p:pic>
      <p:sp>
        <p:nvSpPr>
          <p:cNvPr id="3" name="对话气泡: 椭圆形 2"/>
          <p:cNvSpPr/>
          <p:nvPr/>
        </p:nvSpPr>
        <p:spPr>
          <a:xfrm>
            <a:off x="342900" y="1571625"/>
            <a:ext cx="1394460" cy="882209"/>
          </a:xfrm>
          <a:prstGeom prst="wedgeEllipseCallout">
            <a:avLst>
              <a:gd name="adj1" fmla="val 58271"/>
              <a:gd name="adj2" fmla="val 511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600" b="1" dirty="0"/>
              <a:t>你真厉害！</a:t>
            </a:r>
            <a:endParaRPr lang="en-US" altLang="zh-CN" sz="1600" b="1" dirty="0"/>
          </a:p>
          <a:p>
            <a:pPr algn="ctr"/>
            <a:r>
              <a:rPr lang="zh-CN" altLang="en-US" sz="1600" b="1" dirty="0"/>
              <a:t>帮帮我好吗？</a:t>
            </a:r>
            <a:endParaRPr lang="zh-CN" altLang="en-US" sz="1600" b="1" dirty="0"/>
          </a:p>
        </p:txBody>
      </p:sp>
      <p:sp>
        <p:nvSpPr>
          <p:cNvPr id="11" name="对话气泡: 椭圆形 10"/>
          <p:cNvSpPr/>
          <p:nvPr/>
        </p:nvSpPr>
        <p:spPr>
          <a:xfrm>
            <a:off x="7077649" y="1270317"/>
            <a:ext cx="1654871" cy="807914"/>
          </a:xfrm>
          <a:prstGeom prst="wedgeEllipseCallout">
            <a:avLst>
              <a:gd name="adj1" fmla="val -62625"/>
              <a:gd name="adj2" fmla="val 591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600" b="1" dirty="0"/>
              <a:t>啊！我要放手了，你跑快点。</a:t>
            </a:r>
            <a:endParaRPr lang="zh-CN" altLang="en-US" sz="1600" b="1" dirty="0"/>
          </a:p>
        </p:txBody>
      </p:sp>
      <p:sp>
        <p:nvSpPr>
          <p:cNvPr id="12" name="对话气泡: 椭圆形 11"/>
          <p:cNvSpPr/>
          <p:nvPr/>
        </p:nvSpPr>
        <p:spPr>
          <a:xfrm>
            <a:off x="4124522" y="1857375"/>
            <a:ext cx="1654871" cy="906657"/>
          </a:xfrm>
          <a:prstGeom prst="wedgeEllipseCallout">
            <a:avLst>
              <a:gd name="adj1" fmla="val -4607"/>
              <a:gd name="adj2" fmla="val 1213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600" b="1" dirty="0"/>
              <a:t>爸爸妈妈，快看，我们的风筝最高！</a:t>
            </a:r>
            <a:endParaRPr lang="zh-CN" alt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8681" y="1025489"/>
            <a:ext cx="437949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    想象</a:t>
            </a:r>
            <a:r>
              <a:rPr lang="zh-CN" altLang="en-US" sz="3600" b="1" dirty="0">
                <a:solidFill>
                  <a:srgbClr val="FFFF00"/>
                </a:solidFill>
              </a:rPr>
              <a:t>画面外的内容有困难，请大家分享经验。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528"/>
          <a:stretch>
            <a:fillRect/>
          </a:stretch>
        </p:blipFill>
        <p:spPr>
          <a:xfrm flipH="1">
            <a:off x="1140812" y="920480"/>
            <a:ext cx="1005329" cy="923256"/>
          </a:xfrm>
          <a:prstGeom prst="ellipse">
            <a:avLst/>
          </a:prstGeom>
          <a:noFill/>
          <a:ln>
            <a:noFill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0812" y="2012163"/>
            <a:ext cx="903440" cy="823592"/>
          </a:xfrm>
          <a:prstGeom prst="ellipse">
            <a:avLst/>
          </a:prstGeom>
          <a:noFill/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 flipH="1">
            <a:off x="1243623" y="3202964"/>
            <a:ext cx="697818" cy="761256"/>
          </a:xfrm>
          <a:prstGeom prst="ellipse">
            <a:avLst/>
          </a:prstGeom>
          <a:noFill/>
          <a:ln>
            <a:noFill/>
          </a:ln>
          <a:effectLst/>
        </p:spPr>
      </p:pic>
      <p:sp>
        <p:nvSpPr>
          <p:cNvPr id="7" name="文本框 6"/>
          <p:cNvSpPr txBox="1"/>
          <p:nvPr/>
        </p:nvSpPr>
        <p:spPr>
          <a:xfrm>
            <a:off x="2044251" y="1141089"/>
            <a:ext cx="6086326" cy="4385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我会从表情入手，推测人物的想要说的话。</a:t>
            </a:r>
            <a:endParaRPr lang="zh-CN" altLang="en-US" sz="2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146140" y="2012162"/>
            <a:ext cx="5984437" cy="8079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我会从动作入手，猜想人物之前之后做了什么。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2146140" y="3246480"/>
            <a:ext cx="5984437" cy="8079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我会看看人物间的关系，推想他们的对话和情感。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6969" y="1199225"/>
            <a:ext cx="4379495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    你</a:t>
            </a:r>
            <a:r>
              <a:rPr lang="zh-CN" altLang="en-US" sz="3600" b="1" dirty="0">
                <a:solidFill>
                  <a:srgbClr val="FFFF00"/>
                </a:solidFill>
              </a:rPr>
              <a:t>知道放风筝的过程吗？请说一说。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40" y="210312"/>
            <a:ext cx="1463040" cy="557784"/>
          </a:xfrm>
          <a:prstGeom prst="rect">
            <a:avLst/>
          </a:prstGeom>
          <a:solidFill>
            <a:srgbClr val="FBC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599432"/>
            <a:ext cx="9144000" cy="544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/>
              <a:t>观察风向，风筝迎着风才能起飞。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40" y="210312"/>
            <a:ext cx="1463040" cy="557784"/>
          </a:xfrm>
          <a:prstGeom prst="rect">
            <a:avLst/>
          </a:prstGeom>
          <a:solidFill>
            <a:srgbClr val="FBC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599432"/>
            <a:ext cx="9144000" cy="544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/>
              <a:t>自己扯线，同伴举着风筝，小跑一阵后，松开风筝。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40" y="210312"/>
            <a:ext cx="1463040" cy="557784"/>
          </a:xfrm>
          <a:prstGeom prst="rect">
            <a:avLst/>
          </a:prstGeom>
          <a:solidFill>
            <a:srgbClr val="FBC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599432"/>
            <a:ext cx="9144000" cy="544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/>
              <a:t>风筝飞上去之后，要注意调整方向，防止掉落或相撞。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40" y="210312"/>
            <a:ext cx="1463040" cy="557784"/>
          </a:xfrm>
          <a:prstGeom prst="rect">
            <a:avLst/>
          </a:prstGeom>
          <a:solidFill>
            <a:srgbClr val="A7D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599432"/>
            <a:ext cx="9144000" cy="544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 dirty="0"/>
              <a:t>放风筝时一定要注意安全！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07241" y="840507"/>
            <a:ext cx="4379495" cy="1300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    我们</a:t>
            </a:r>
            <a:r>
              <a:rPr lang="zh-CN" altLang="en-US" sz="4000" b="1" dirty="0">
                <a:solidFill>
                  <a:srgbClr val="FFFF00"/>
                </a:solidFill>
              </a:rPr>
              <a:t>写作时应该注意什么呢？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7546" y="477892"/>
            <a:ext cx="31409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注意写作的顺序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20824" y="1935911"/>
            <a:ext cx="122529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/>
              <a:t>整体</a:t>
            </a:r>
            <a:endParaRPr lang="zh-CN" altLang="en-US" sz="2700" dirty="0"/>
          </a:p>
        </p:txBody>
      </p:sp>
      <p:sp>
        <p:nvSpPr>
          <p:cNvPr id="8" name="椭圆 7"/>
          <p:cNvSpPr/>
          <p:nvPr/>
        </p:nvSpPr>
        <p:spPr>
          <a:xfrm>
            <a:off x="3886200" y="1935911"/>
            <a:ext cx="122529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/>
              <a:t>局部</a:t>
            </a:r>
            <a:endParaRPr lang="zh-CN" altLang="en-US" sz="2700" dirty="0"/>
          </a:p>
        </p:txBody>
      </p:sp>
      <p:sp>
        <p:nvSpPr>
          <p:cNvPr id="9" name="椭圆 8"/>
          <p:cNvSpPr/>
          <p:nvPr/>
        </p:nvSpPr>
        <p:spPr>
          <a:xfrm>
            <a:off x="5788152" y="1935911"/>
            <a:ext cx="122529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/>
              <a:t>整体</a:t>
            </a:r>
            <a:endParaRPr lang="zh-CN" altLang="en-US" sz="2700" dirty="0"/>
          </a:p>
        </p:txBody>
      </p:sp>
      <p:sp>
        <p:nvSpPr>
          <p:cNvPr id="6" name="箭头: 右 5"/>
          <p:cNvSpPr/>
          <p:nvPr/>
        </p:nvSpPr>
        <p:spPr>
          <a:xfrm>
            <a:off x="4233672" y="1332408"/>
            <a:ext cx="649224" cy="4385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22192" y="1314120"/>
            <a:ext cx="167335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近     </a:t>
            </a:r>
            <a:r>
              <a:rPr lang="zh-CN" altLang="en-US" sz="2400" b="1" dirty="0" smtClean="0"/>
              <a:t>远</a:t>
            </a:r>
            <a:endParaRPr lang="zh-CN" altLang="en-US" sz="2400" b="1" dirty="0"/>
          </a:p>
        </p:txBody>
      </p:sp>
      <p:sp>
        <p:nvSpPr>
          <p:cNvPr id="12" name="箭头: 右 11"/>
          <p:cNvSpPr/>
          <p:nvPr/>
        </p:nvSpPr>
        <p:spPr>
          <a:xfrm>
            <a:off x="4233672" y="2996616"/>
            <a:ext cx="649224" cy="4385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22192" y="2978328"/>
            <a:ext cx="167335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主     </a:t>
            </a:r>
            <a:r>
              <a:rPr lang="zh-CN" altLang="en-US" sz="2400" b="1" dirty="0" smtClean="0"/>
              <a:t>次</a:t>
            </a:r>
            <a:endParaRPr lang="zh-CN" altLang="en-US" sz="2400" b="1" dirty="0"/>
          </a:p>
        </p:txBody>
      </p:sp>
      <p:sp>
        <p:nvSpPr>
          <p:cNvPr id="15" name="箭头: 右 14"/>
          <p:cNvSpPr/>
          <p:nvPr/>
        </p:nvSpPr>
        <p:spPr>
          <a:xfrm>
            <a:off x="4233672" y="3563213"/>
            <a:ext cx="649224" cy="4385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822192" y="3544925"/>
            <a:ext cx="167335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面     </a:t>
            </a:r>
            <a:r>
              <a:rPr lang="zh-CN" altLang="en-US" sz="2400" b="1" dirty="0" smtClean="0"/>
              <a:t>点</a:t>
            </a:r>
            <a:endParaRPr lang="zh-CN" altLang="en-US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3593592" y="1003223"/>
            <a:ext cx="1901952" cy="3364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>
            <a:stCxn id="5" idx="6"/>
            <a:endCxn id="8" idx="2"/>
          </p:cNvCxnSpPr>
          <p:nvPr/>
        </p:nvCxnSpPr>
        <p:spPr>
          <a:xfrm>
            <a:off x="3246120" y="2393111"/>
            <a:ext cx="640080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8" idx="6"/>
          </p:cNvCxnSpPr>
          <p:nvPr/>
        </p:nvCxnSpPr>
        <p:spPr>
          <a:xfrm>
            <a:off x="5111496" y="2393111"/>
            <a:ext cx="777240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6" grpId="0" animBg="1"/>
      <p:bldP spid="10" grpId="0"/>
      <p:bldP spid="12" grpId="0" animBg="1"/>
      <p:bldP spid="13" grpId="0"/>
      <p:bldP spid="15" grpId="0" animBg="1"/>
      <p:bldP spid="16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5196" y="503086"/>
            <a:ext cx="283006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注意语句连贯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0081" y="2150694"/>
            <a:ext cx="6089102" cy="14542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/>
              <a:t>恰当</a:t>
            </a:r>
            <a:r>
              <a:rPr lang="zh-CN" altLang="en-US" sz="3000" b="1" dirty="0"/>
              <a:t>使用过渡句</a:t>
            </a:r>
            <a:endParaRPr lang="en-US" altLang="zh-CN" sz="3000" b="1" dirty="0"/>
          </a:p>
          <a:p>
            <a:r>
              <a:rPr lang="zh-CN" altLang="en-US" sz="3000" b="1" dirty="0" smtClean="0"/>
              <a:t>    </a:t>
            </a:r>
            <a:r>
              <a:rPr lang="zh-CN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如</a:t>
            </a:r>
            <a:r>
              <a:rPr lang="zh-CN" altLang="en-US" sz="3000" b="1" dirty="0">
                <a:solidFill>
                  <a:schemeClr val="accent1">
                    <a:lumMod val="75000"/>
                  </a:schemeClr>
                </a:solidFill>
              </a:rPr>
              <a:t>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这边的风筝还没有放起来，那边的风筝已经飞上了天空。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0081" y="1303506"/>
            <a:ext cx="3752850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000" b="1" dirty="0">
                <a:solidFill>
                  <a:prstClr val="black"/>
                </a:solidFill>
              </a:rPr>
              <a:t>按照一定的顺序描述</a:t>
            </a:r>
            <a:endParaRPr lang="en-US" altLang="zh-CN" sz="30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5196" y="503086"/>
            <a:ext cx="283006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注意写出细节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745" r="1"/>
          <a:stretch>
            <a:fillRect/>
          </a:stretch>
        </p:blipFill>
        <p:spPr>
          <a:xfrm>
            <a:off x="1453703" y="1270318"/>
            <a:ext cx="5663655" cy="3459154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883664" y="2002536"/>
            <a:ext cx="749808" cy="768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28032" y="2916936"/>
            <a:ext cx="749808" cy="768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10528" y="2386584"/>
            <a:ext cx="749808" cy="768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07825" y="840507"/>
            <a:ext cx="437949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    描写</a:t>
            </a:r>
            <a:r>
              <a:rPr lang="zh-CN" altLang="en-US" sz="3600" b="1" dirty="0">
                <a:solidFill>
                  <a:srgbClr val="FFFF00"/>
                </a:solidFill>
              </a:rPr>
              <a:t>生动是好作文的必备条件，如何做到呢？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528"/>
          <a:stretch>
            <a:fillRect/>
          </a:stretch>
        </p:blipFill>
        <p:spPr>
          <a:xfrm flipH="1">
            <a:off x="1541587" y="945248"/>
            <a:ext cx="1005329" cy="923256"/>
          </a:xfrm>
          <a:prstGeom prst="ellipse">
            <a:avLst/>
          </a:prstGeom>
          <a:noFill/>
          <a:ln>
            <a:noFill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1587" y="2036931"/>
            <a:ext cx="903440" cy="823592"/>
          </a:xfrm>
          <a:prstGeom prst="ellipse">
            <a:avLst/>
          </a:prstGeom>
          <a:noFill/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 flipH="1">
            <a:off x="1644398" y="3227732"/>
            <a:ext cx="697818" cy="761256"/>
          </a:xfrm>
          <a:prstGeom prst="ellipse">
            <a:avLst/>
          </a:prstGeom>
          <a:noFill/>
          <a:ln>
            <a:noFill/>
          </a:ln>
          <a:effectLst/>
        </p:spPr>
      </p:pic>
      <p:sp>
        <p:nvSpPr>
          <p:cNvPr id="7" name="文本框 6"/>
          <p:cNvSpPr txBox="1"/>
          <p:nvPr/>
        </p:nvSpPr>
        <p:spPr>
          <a:xfrm>
            <a:off x="2445026" y="1165857"/>
            <a:ext cx="5387009" cy="4385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多加些动词也就生动了。</a:t>
            </a:r>
            <a:endParaRPr lang="zh-CN" altLang="en-US" sz="2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546916" y="2229436"/>
            <a:ext cx="5387009" cy="4385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除了动作描写，还要有对话和声音。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2546915" y="3271249"/>
            <a:ext cx="5387009" cy="4385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我觉得写出画外音，会更吸引读者。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4780" y="535173"/>
            <a:ext cx="437949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我们先来修改一小段试试。</a:t>
            </a:r>
            <a:endParaRPr lang="zh-CN" altLang="en-US" sz="27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4780" y="1459103"/>
            <a:ext cx="4572000" cy="99257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</a:rPr>
              <a:t>小明在前面，小华在后面，两人一起放风筝。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1" b="7771"/>
          <a:stretch>
            <a:fillRect/>
          </a:stretch>
        </p:blipFill>
        <p:spPr>
          <a:xfrm>
            <a:off x="2" y="0"/>
            <a:ext cx="9143997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422563" y="573059"/>
            <a:ext cx="8298874" cy="86754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小明在前面，小华在后面，两人一起放风筝。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下箭头 1"/>
          <p:cNvSpPr/>
          <p:nvPr/>
        </p:nvSpPr>
        <p:spPr>
          <a:xfrm>
            <a:off x="2586789" y="1540042"/>
            <a:ext cx="3140243" cy="1031708"/>
          </a:xfrm>
          <a:prstGeom prst="down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加上动作描写</a:t>
            </a:r>
            <a:endParaRPr lang="zh-CN" altLang="en-US" sz="2700" b="1" dirty="0"/>
          </a:p>
        </p:txBody>
      </p:sp>
      <p:sp>
        <p:nvSpPr>
          <p:cNvPr id="6" name="TextBox 1"/>
          <p:cNvSpPr txBox="1"/>
          <p:nvPr/>
        </p:nvSpPr>
        <p:spPr>
          <a:xfrm>
            <a:off x="533399" y="2872047"/>
            <a:ext cx="8188037" cy="91371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着风筝线，在前面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，边跑边回头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；小华则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着风筝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在后面，还对小明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喊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着什么。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530800" y="547295"/>
            <a:ext cx="8213149" cy="91371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小明拉着风筝线，在前面跑，边跑边回头看；小华则举着风筝跟在后面，还对小明喊着什么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下箭头 1"/>
          <p:cNvSpPr/>
          <p:nvPr/>
        </p:nvSpPr>
        <p:spPr>
          <a:xfrm>
            <a:off x="2646946" y="1868413"/>
            <a:ext cx="3140243" cy="1031708"/>
          </a:xfrm>
          <a:prstGeom prst="down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加上对话和声音</a:t>
            </a:r>
            <a:endParaRPr lang="zh-CN" altLang="en-US" sz="2700" b="1" dirty="0"/>
          </a:p>
        </p:txBody>
      </p:sp>
      <p:sp>
        <p:nvSpPr>
          <p:cNvPr id="6" name="TextBox 1"/>
          <p:cNvSpPr txBox="1"/>
          <p:nvPr/>
        </p:nvSpPr>
        <p:spPr>
          <a:xfrm>
            <a:off x="685800" y="3032537"/>
            <a:ext cx="8172450" cy="115993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春风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呼呼地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刮着，小明拉着风筝线，在前面跑，边跑边回头看，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说：“小华，快跟上。”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小华则举着风筝跟在后面，大声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喊：“放心吧，我跟得很紧，加油！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647700" y="627864"/>
            <a:ext cx="7962900" cy="115993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春风呼呼地刮着，小明拉着风筝线，在前面跑，边跑边回头看，说：“小华，快跟上。”小华则举着风筝跟在后面，大声喊：“放心吧，我跟得很紧，加油！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下箭头 1"/>
          <p:cNvSpPr/>
          <p:nvPr/>
        </p:nvSpPr>
        <p:spPr>
          <a:xfrm>
            <a:off x="2911642" y="1983925"/>
            <a:ext cx="3140243" cy="1031708"/>
          </a:xfrm>
          <a:prstGeom prst="down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加上画外音</a:t>
            </a:r>
            <a:endParaRPr lang="zh-CN" altLang="en-US" sz="2700" b="1" dirty="0"/>
          </a:p>
        </p:txBody>
      </p:sp>
      <p:sp>
        <p:nvSpPr>
          <p:cNvPr id="6" name="TextBox 1"/>
          <p:cNvSpPr txBox="1"/>
          <p:nvPr/>
        </p:nvSpPr>
        <p:spPr>
          <a:xfrm>
            <a:off x="647700" y="3066845"/>
            <a:ext cx="7867650" cy="152926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春风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呼呼地刮着，小明拉着风筝线，在前面跑，边跑边回头看，说：“小华，快跟上。”小华则举着风筝跟在后面，大声喊：“放心吧，我跟得很紧，加油！”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他们配合默契，连脚下的小草也为他们鼓掌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485540"/>
            <a:ext cx="8035737" cy="47241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1749" y="1241025"/>
            <a:ext cx="4146884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700" b="1" dirty="0" smtClean="0">
                <a:solidFill>
                  <a:srgbClr val="FFFF00"/>
                </a:solidFill>
              </a:rPr>
              <a:t>    胸有成竹</a:t>
            </a:r>
            <a:r>
              <a:rPr lang="zh-CN" altLang="en-US" sz="2700" b="1" dirty="0">
                <a:solidFill>
                  <a:srgbClr val="FFFF00"/>
                </a:solidFill>
              </a:rPr>
              <a:t>，才能文思泉涌。我们下面来列一下写作提纲。谁知道列提纲的方法和注意事项吗？</a:t>
            </a:r>
            <a:endParaRPr lang="zh-CN" altLang="en-US" sz="2700" b="1" dirty="0">
              <a:solidFill>
                <a:srgbClr val="FFFF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8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06881" y="685800"/>
            <a:ext cx="293023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列提纲的原则</a:t>
            </a:r>
            <a:endParaRPr lang="zh-CN" altLang="en-US" sz="3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496415" y="1475509"/>
          <a:ext cx="4338206" cy="2483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06881" y="685800"/>
            <a:ext cx="293023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列提纲的方法</a:t>
            </a:r>
            <a:endParaRPr lang="zh-CN" altLang="en-US" sz="3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2402897" y="1969591"/>
            <a:ext cx="4338206" cy="493594"/>
          </a:xfrm>
          <a:custGeom>
            <a:avLst/>
            <a:gdLst>
              <a:gd name="connsiteX0" fmla="*/ 0 w 5784274"/>
              <a:gd name="connsiteY0" fmla="*/ 109690 h 658125"/>
              <a:gd name="connsiteX1" fmla="*/ 109690 w 5784274"/>
              <a:gd name="connsiteY1" fmla="*/ 0 h 658125"/>
              <a:gd name="connsiteX2" fmla="*/ 5674584 w 5784274"/>
              <a:gd name="connsiteY2" fmla="*/ 0 h 658125"/>
              <a:gd name="connsiteX3" fmla="*/ 5784274 w 5784274"/>
              <a:gd name="connsiteY3" fmla="*/ 109690 h 658125"/>
              <a:gd name="connsiteX4" fmla="*/ 5784274 w 5784274"/>
              <a:gd name="connsiteY4" fmla="*/ 548435 h 658125"/>
              <a:gd name="connsiteX5" fmla="*/ 5674584 w 5784274"/>
              <a:gd name="connsiteY5" fmla="*/ 658125 h 658125"/>
              <a:gd name="connsiteX6" fmla="*/ 109690 w 5784274"/>
              <a:gd name="connsiteY6" fmla="*/ 658125 h 658125"/>
              <a:gd name="connsiteX7" fmla="*/ 0 w 5784274"/>
              <a:gd name="connsiteY7" fmla="*/ 548435 h 658125"/>
              <a:gd name="connsiteX8" fmla="*/ 0 w 5784274"/>
              <a:gd name="connsiteY8" fmla="*/ 109690 h 65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84274" h="658125">
                <a:moveTo>
                  <a:pt x="0" y="109690"/>
                </a:moveTo>
                <a:cubicBezTo>
                  <a:pt x="0" y="49110"/>
                  <a:pt x="49110" y="0"/>
                  <a:pt x="109690" y="0"/>
                </a:cubicBezTo>
                <a:lnTo>
                  <a:pt x="5674584" y="0"/>
                </a:lnTo>
                <a:cubicBezTo>
                  <a:pt x="5735164" y="0"/>
                  <a:pt x="5784274" y="49110"/>
                  <a:pt x="5784274" y="109690"/>
                </a:cubicBezTo>
                <a:lnTo>
                  <a:pt x="5784274" y="548435"/>
                </a:lnTo>
                <a:cubicBezTo>
                  <a:pt x="5784274" y="609015"/>
                  <a:pt x="5735164" y="658125"/>
                  <a:pt x="5674584" y="658125"/>
                </a:cubicBezTo>
                <a:lnTo>
                  <a:pt x="109690" y="658125"/>
                </a:lnTo>
                <a:cubicBezTo>
                  <a:pt x="49110" y="658125"/>
                  <a:pt x="0" y="609015"/>
                  <a:pt x="0" y="548435"/>
                </a:cubicBezTo>
                <a:lnTo>
                  <a:pt x="0" y="10969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533" tIns="95533" rIns="95533" bIns="95533" numCol="1" spcCol="953" anchor="ctr" anchorCtr="0">
            <a:noAutofit/>
          </a:bodyPr>
          <a:lstStyle/>
          <a:p>
            <a:pPr defTabSz="8337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900" b="1" dirty="0"/>
              <a:t>确定写作重点（着重写哪几个人）</a:t>
            </a:r>
            <a:endParaRPr lang="zh-CN" altLang="en-US" sz="1900" b="1" dirty="0"/>
          </a:p>
        </p:txBody>
      </p:sp>
      <p:sp>
        <p:nvSpPr>
          <p:cNvPr id="7" name="任意多边形: 形状 6"/>
          <p:cNvSpPr/>
          <p:nvPr/>
        </p:nvSpPr>
        <p:spPr>
          <a:xfrm>
            <a:off x="2402896" y="1333500"/>
            <a:ext cx="4338206" cy="575233"/>
          </a:xfrm>
          <a:custGeom>
            <a:avLst/>
            <a:gdLst>
              <a:gd name="connsiteX0" fmla="*/ 0 w 5784274"/>
              <a:gd name="connsiteY0" fmla="*/ 109690 h 658125"/>
              <a:gd name="connsiteX1" fmla="*/ 109690 w 5784274"/>
              <a:gd name="connsiteY1" fmla="*/ 0 h 658125"/>
              <a:gd name="connsiteX2" fmla="*/ 5674584 w 5784274"/>
              <a:gd name="connsiteY2" fmla="*/ 0 h 658125"/>
              <a:gd name="connsiteX3" fmla="*/ 5784274 w 5784274"/>
              <a:gd name="connsiteY3" fmla="*/ 109690 h 658125"/>
              <a:gd name="connsiteX4" fmla="*/ 5784274 w 5784274"/>
              <a:gd name="connsiteY4" fmla="*/ 548435 h 658125"/>
              <a:gd name="connsiteX5" fmla="*/ 5674584 w 5784274"/>
              <a:gd name="connsiteY5" fmla="*/ 658125 h 658125"/>
              <a:gd name="connsiteX6" fmla="*/ 109690 w 5784274"/>
              <a:gd name="connsiteY6" fmla="*/ 658125 h 658125"/>
              <a:gd name="connsiteX7" fmla="*/ 0 w 5784274"/>
              <a:gd name="connsiteY7" fmla="*/ 548435 h 658125"/>
              <a:gd name="connsiteX8" fmla="*/ 0 w 5784274"/>
              <a:gd name="connsiteY8" fmla="*/ 109690 h 65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84274" h="658125">
                <a:moveTo>
                  <a:pt x="0" y="109690"/>
                </a:moveTo>
                <a:cubicBezTo>
                  <a:pt x="0" y="49110"/>
                  <a:pt x="49110" y="0"/>
                  <a:pt x="109690" y="0"/>
                </a:cubicBezTo>
                <a:lnTo>
                  <a:pt x="5674584" y="0"/>
                </a:lnTo>
                <a:cubicBezTo>
                  <a:pt x="5735164" y="0"/>
                  <a:pt x="5784274" y="49110"/>
                  <a:pt x="5784274" y="109690"/>
                </a:cubicBezTo>
                <a:lnTo>
                  <a:pt x="5784274" y="548435"/>
                </a:lnTo>
                <a:cubicBezTo>
                  <a:pt x="5784274" y="609015"/>
                  <a:pt x="5735164" y="658125"/>
                  <a:pt x="5674584" y="658125"/>
                </a:cubicBezTo>
                <a:lnTo>
                  <a:pt x="109690" y="658125"/>
                </a:lnTo>
                <a:cubicBezTo>
                  <a:pt x="49110" y="658125"/>
                  <a:pt x="0" y="609015"/>
                  <a:pt x="0" y="548435"/>
                </a:cubicBezTo>
                <a:lnTo>
                  <a:pt x="0" y="10969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533" tIns="95533" rIns="95533" bIns="95533" numCol="1" spcCol="953" anchor="ctr" anchorCtr="0">
            <a:noAutofit/>
          </a:bodyPr>
          <a:lstStyle/>
          <a:p>
            <a:pPr defTabSz="8337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900" b="1" dirty="0"/>
              <a:t>确定写作顺序（从远到近、从主到次）</a:t>
            </a:r>
            <a:endParaRPr lang="zh-CN" altLang="en-US" sz="1900" b="1" dirty="0"/>
          </a:p>
        </p:txBody>
      </p:sp>
      <p:sp>
        <p:nvSpPr>
          <p:cNvPr id="8" name="任意多边形: 形状 7"/>
          <p:cNvSpPr/>
          <p:nvPr/>
        </p:nvSpPr>
        <p:spPr>
          <a:xfrm>
            <a:off x="2402896" y="2603836"/>
            <a:ext cx="4338206" cy="493594"/>
          </a:xfrm>
          <a:custGeom>
            <a:avLst/>
            <a:gdLst>
              <a:gd name="connsiteX0" fmla="*/ 0 w 5784274"/>
              <a:gd name="connsiteY0" fmla="*/ 109690 h 658125"/>
              <a:gd name="connsiteX1" fmla="*/ 109690 w 5784274"/>
              <a:gd name="connsiteY1" fmla="*/ 0 h 658125"/>
              <a:gd name="connsiteX2" fmla="*/ 5674584 w 5784274"/>
              <a:gd name="connsiteY2" fmla="*/ 0 h 658125"/>
              <a:gd name="connsiteX3" fmla="*/ 5784274 w 5784274"/>
              <a:gd name="connsiteY3" fmla="*/ 109690 h 658125"/>
              <a:gd name="connsiteX4" fmla="*/ 5784274 w 5784274"/>
              <a:gd name="connsiteY4" fmla="*/ 548435 h 658125"/>
              <a:gd name="connsiteX5" fmla="*/ 5674584 w 5784274"/>
              <a:gd name="connsiteY5" fmla="*/ 658125 h 658125"/>
              <a:gd name="connsiteX6" fmla="*/ 109690 w 5784274"/>
              <a:gd name="connsiteY6" fmla="*/ 658125 h 658125"/>
              <a:gd name="connsiteX7" fmla="*/ 0 w 5784274"/>
              <a:gd name="connsiteY7" fmla="*/ 548435 h 658125"/>
              <a:gd name="connsiteX8" fmla="*/ 0 w 5784274"/>
              <a:gd name="connsiteY8" fmla="*/ 109690 h 65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84274" h="658125">
                <a:moveTo>
                  <a:pt x="0" y="109690"/>
                </a:moveTo>
                <a:cubicBezTo>
                  <a:pt x="0" y="49110"/>
                  <a:pt x="49110" y="0"/>
                  <a:pt x="109690" y="0"/>
                </a:cubicBezTo>
                <a:lnTo>
                  <a:pt x="5674584" y="0"/>
                </a:lnTo>
                <a:cubicBezTo>
                  <a:pt x="5735164" y="0"/>
                  <a:pt x="5784274" y="49110"/>
                  <a:pt x="5784274" y="109690"/>
                </a:cubicBezTo>
                <a:lnTo>
                  <a:pt x="5784274" y="548435"/>
                </a:lnTo>
                <a:cubicBezTo>
                  <a:pt x="5784274" y="609015"/>
                  <a:pt x="5735164" y="658125"/>
                  <a:pt x="5674584" y="658125"/>
                </a:cubicBezTo>
                <a:lnTo>
                  <a:pt x="109690" y="658125"/>
                </a:lnTo>
                <a:cubicBezTo>
                  <a:pt x="49110" y="658125"/>
                  <a:pt x="0" y="609015"/>
                  <a:pt x="0" y="548435"/>
                </a:cubicBezTo>
                <a:lnTo>
                  <a:pt x="0" y="10969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533" tIns="95533" rIns="95533" bIns="95533" numCol="1" spcCol="953" anchor="ctr" anchorCtr="0">
            <a:noAutofit/>
          </a:bodyPr>
          <a:lstStyle/>
          <a:p>
            <a:pPr defTabSz="8337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900" b="1" dirty="0"/>
              <a:t>确定细节内容（动作、表情）</a:t>
            </a:r>
            <a:endParaRPr lang="zh-CN" altLang="en-US" sz="1900" b="1" dirty="0"/>
          </a:p>
        </p:txBody>
      </p:sp>
      <p:sp>
        <p:nvSpPr>
          <p:cNvPr id="9" name="任意多边形: 形状 8"/>
          <p:cNvSpPr/>
          <p:nvPr/>
        </p:nvSpPr>
        <p:spPr>
          <a:xfrm>
            <a:off x="2402896" y="3238081"/>
            <a:ext cx="4338206" cy="493594"/>
          </a:xfrm>
          <a:custGeom>
            <a:avLst/>
            <a:gdLst>
              <a:gd name="connsiteX0" fmla="*/ 0 w 5784274"/>
              <a:gd name="connsiteY0" fmla="*/ 109690 h 658125"/>
              <a:gd name="connsiteX1" fmla="*/ 109690 w 5784274"/>
              <a:gd name="connsiteY1" fmla="*/ 0 h 658125"/>
              <a:gd name="connsiteX2" fmla="*/ 5674584 w 5784274"/>
              <a:gd name="connsiteY2" fmla="*/ 0 h 658125"/>
              <a:gd name="connsiteX3" fmla="*/ 5784274 w 5784274"/>
              <a:gd name="connsiteY3" fmla="*/ 109690 h 658125"/>
              <a:gd name="connsiteX4" fmla="*/ 5784274 w 5784274"/>
              <a:gd name="connsiteY4" fmla="*/ 548435 h 658125"/>
              <a:gd name="connsiteX5" fmla="*/ 5674584 w 5784274"/>
              <a:gd name="connsiteY5" fmla="*/ 658125 h 658125"/>
              <a:gd name="connsiteX6" fmla="*/ 109690 w 5784274"/>
              <a:gd name="connsiteY6" fmla="*/ 658125 h 658125"/>
              <a:gd name="connsiteX7" fmla="*/ 0 w 5784274"/>
              <a:gd name="connsiteY7" fmla="*/ 548435 h 658125"/>
              <a:gd name="connsiteX8" fmla="*/ 0 w 5784274"/>
              <a:gd name="connsiteY8" fmla="*/ 109690 h 65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84274" h="658125">
                <a:moveTo>
                  <a:pt x="0" y="109690"/>
                </a:moveTo>
                <a:cubicBezTo>
                  <a:pt x="0" y="49110"/>
                  <a:pt x="49110" y="0"/>
                  <a:pt x="109690" y="0"/>
                </a:cubicBezTo>
                <a:lnTo>
                  <a:pt x="5674584" y="0"/>
                </a:lnTo>
                <a:cubicBezTo>
                  <a:pt x="5735164" y="0"/>
                  <a:pt x="5784274" y="49110"/>
                  <a:pt x="5784274" y="109690"/>
                </a:cubicBezTo>
                <a:lnTo>
                  <a:pt x="5784274" y="548435"/>
                </a:lnTo>
                <a:cubicBezTo>
                  <a:pt x="5784274" y="609015"/>
                  <a:pt x="5735164" y="658125"/>
                  <a:pt x="5674584" y="658125"/>
                </a:cubicBezTo>
                <a:lnTo>
                  <a:pt x="109690" y="658125"/>
                </a:lnTo>
                <a:cubicBezTo>
                  <a:pt x="49110" y="658125"/>
                  <a:pt x="0" y="609015"/>
                  <a:pt x="0" y="548435"/>
                </a:cubicBezTo>
                <a:lnTo>
                  <a:pt x="0" y="10969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533" tIns="95533" rIns="95533" bIns="95533" numCol="1" spcCol="953" anchor="ctr" anchorCtr="0">
            <a:noAutofit/>
          </a:bodyPr>
          <a:lstStyle/>
          <a:p>
            <a:pPr defTabSz="8337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900" b="1" dirty="0"/>
              <a:t>确定自己的感受（赞叹、想象）</a:t>
            </a:r>
            <a:endParaRPr lang="zh-CN" altLang="en-US" sz="19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22888" y="1501729"/>
            <a:ext cx="43794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FFFF00"/>
                </a:solidFill>
              </a:rPr>
              <a:t>请为这篇作文列提纲。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612648" y="623747"/>
            <a:ext cx="135331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整体</a:t>
            </a:r>
            <a:endParaRPr lang="zh-CN" altLang="en-US" sz="2700" b="1" dirty="0"/>
          </a:p>
        </p:txBody>
      </p:sp>
      <p:sp>
        <p:nvSpPr>
          <p:cNvPr id="15" name="椭圆 14"/>
          <p:cNvSpPr/>
          <p:nvPr/>
        </p:nvSpPr>
        <p:spPr>
          <a:xfrm>
            <a:off x="676656" y="2246972"/>
            <a:ext cx="122529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局部</a:t>
            </a:r>
            <a:endParaRPr lang="zh-CN" altLang="en-US" sz="2700" b="1" dirty="0"/>
          </a:p>
        </p:txBody>
      </p:sp>
      <p:sp>
        <p:nvSpPr>
          <p:cNvPr id="16" name="椭圆 15"/>
          <p:cNvSpPr/>
          <p:nvPr/>
        </p:nvSpPr>
        <p:spPr>
          <a:xfrm>
            <a:off x="676656" y="3870198"/>
            <a:ext cx="122529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整体</a:t>
            </a:r>
            <a:endParaRPr lang="zh-CN" altLang="en-US" sz="2700" b="1" dirty="0"/>
          </a:p>
        </p:txBody>
      </p:sp>
      <p:cxnSp>
        <p:nvCxnSpPr>
          <p:cNvPr id="26" name="直接箭头连接符 25"/>
          <p:cNvCxnSpPr>
            <a:stCxn id="13" idx="4"/>
            <a:endCxn id="15" idx="0"/>
          </p:cNvCxnSpPr>
          <p:nvPr/>
        </p:nvCxnSpPr>
        <p:spPr>
          <a:xfrm>
            <a:off x="1289304" y="1538147"/>
            <a:ext cx="0" cy="70882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15" idx="4"/>
            <a:endCxn id="16" idx="0"/>
          </p:cNvCxnSpPr>
          <p:nvPr/>
        </p:nvCxnSpPr>
        <p:spPr>
          <a:xfrm>
            <a:off x="1289304" y="3161373"/>
            <a:ext cx="0" cy="708826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2368296" y="1764792"/>
            <a:ext cx="886968" cy="393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近处</a:t>
            </a:r>
            <a:endParaRPr lang="zh-CN" altLang="en-US" sz="21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3360422" y="1764792"/>
            <a:ext cx="344616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/>
              <a:t>小明和小华正在放飞</a:t>
            </a:r>
            <a:r>
              <a:rPr lang="zh-CN" altLang="en-US" sz="2000" b="1" dirty="0" smtClean="0"/>
              <a:t>风筝。</a:t>
            </a:r>
            <a:endParaRPr lang="zh-CN" altLang="en-US" sz="2000" b="1" dirty="0"/>
          </a:p>
        </p:txBody>
      </p:sp>
      <p:sp>
        <p:nvSpPr>
          <p:cNvPr id="38" name="矩形 37"/>
          <p:cNvSpPr/>
          <p:nvPr/>
        </p:nvSpPr>
        <p:spPr>
          <a:xfrm>
            <a:off x="2368296" y="2310980"/>
            <a:ext cx="886968" cy="393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旁边</a:t>
            </a:r>
            <a:endParaRPr lang="zh-CN" altLang="en-US" sz="2100" b="1" dirty="0"/>
          </a:p>
        </p:txBody>
      </p:sp>
      <p:sp>
        <p:nvSpPr>
          <p:cNvPr id="39" name="文本框 38"/>
          <p:cNvSpPr txBox="1"/>
          <p:nvPr/>
        </p:nvSpPr>
        <p:spPr>
          <a:xfrm>
            <a:off x="3360421" y="2310980"/>
            <a:ext cx="450800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/>
              <a:t>小红羡慕极了，想让他们帮忙放风筝。</a:t>
            </a:r>
            <a:endParaRPr lang="zh-CN" altLang="en-US" sz="2000" b="1" dirty="0"/>
          </a:p>
        </p:txBody>
      </p:sp>
      <p:sp>
        <p:nvSpPr>
          <p:cNvPr id="40" name="矩形 39"/>
          <p:cNvSpPr/>
          <p:nvPr/>
        </p:nvSpPr>
        <p:spPr>
          <a:xfrm>
            <a:off x="2387346" y="2923843"/>
            <a:ext cx="886968" cy="393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远处</a:t>
            </a:r>
            <a:endParaRPr lang="zh-CN" altLang="en-US" sz="2100" b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3352040" y="2808427"/>
            <a:ext cx="45080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/>
              <a:t>小孩子：拉着</a:t>
            </a:r>
            <a:r>
              <a:rPr lang="zh-CN" altLang="en-US" sz="2000" b="1" dirty="0" smtClean="0"/>
              <a:t>风筝  专注地看</a:t>
            </a:r>
            <a:r>
              <a:rPr lang="zh-CN" altLang="en-US" sz="2000" b="1" dirty="0"/>
              <a:t>着</a:t>
            </a:r>
            <a:endParaRPr lang="en-US" altLang="zh-CN" sz="2000" b="1" dirty="0"/>
          </a:p>
          <a:p>
            <a:r>
              <a:rPr lang="zh-CN" altLang="en-US" sz="2000" b="1" dirty="0"/>
              <a:t>大人：依偎</a:t>
            </a:r>
            <a:r>
              <a:rPr lang="zh-CN" altLang="en-US" sz="2000" b="1" dirty="0" smtClean="0"/>
              <a:t>着  看</a:t>
            </a:r>
            <a:r>
              <a:rPr lang="zh-CN" altLang="en-US" sz="2000" b="1" dirty="0"/>
              <a:t>着</a:t>
            </a:r>
            <a:r>
              <a:rPr lang="zh-CN" altLang="en-US" sz="2000" b="1" dirty="0" smtClean="0"/>
              <a:t>远方</a:t>
            </a:r>
            <a:endParaRPr lang="zh-CN" altLang="en-US" sz="20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2181013" y="855462"/>
            <a:ext cx="565997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春天来了，春风大了，人们到野外放风筝。</a:t>
            </a:r>
            <a:endParaRPr lang="zh-CN" altLang="en-US" sz="24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181013" y="4118215"/>
            <a:ext cx="60200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天上的风筝越来越多，地上的笑声越来越响。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8" grpId="0" animBg="1"/>
      <p:bldP spid="39" grpId="0"/>
      <p:bldP spid="40" grpId="0" animBg="1"/>
      <p:bldP spid="41" grpId="0"/>
      <p:bldP spid="42" grpId="0"/>
      <p:bldP spid="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7753" y="1171246"/>
            <a:ext cx="6037952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9105"/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今天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是晴朗的一天，也是适合放风筝的好天气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。小明、小华和小红一起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到公园的草坪上放风筝。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公园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的小草已经变得深绿，花儿也开得鲜艳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。小明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试了试风向，就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让小华举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着风筝，自己则拉着风筝线迎着风跑起来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春风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呼呼地刮着，小明拉着风筝线，在前面跑，边跑边回头看，说：“小华，快跟上。”小华则举着风筝跟在后面，大声喊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6424" y="566191"/>
            <a:ext cx="1292662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/>
              <a:t>放风筝</a:t>
            </a:r>
            <a:endParaRPr lang="zh-CN" altLang="en-US" sz="3000" b="1" dirty="0"/>
          </a:p>
        </p:txBody>
      </p:sp>
      <p:sp>
        <p:nvSpPr>
          <p:cNvPr id="7" name="矩形 6"/>
          <p:cNvSpPr/>
          <p:nvPr/>
        </p:nvSpPr>
        <p:spPr>
          <a:xfrm>
            <a:off x="6941127" y="886992"/>
            <a:ext cx="2057400" cy="36774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t"/>
          <a:lstStyle/>
          <a:p>
            <a:r>
              <a:rPr lang="zh-CN" altLang="en-US" sz="1800" b="1" dirty="0">
                <a:solidFill>
                  <a:srgbClr val="0070C0"/>
                </a:solidFill>
              </a:rPr>
              <a:t>开篇点题：</a:t>
            </a:r>
            <a:endParaRPr lang="en-US" altLang="zh-CN" sz="1800" b="1" dirty="0">
              <a:solidFill>
                <a:srgbClr val="0070C0"/>
              </a:solidFill>
            </a:endParaRPr>
          </a:p>
          <a:p>
            <a:r>
              <a:rPr lang="zh-CN" altLang="en-US" sz="1800" b="1" dirty="0">
                <a:solidFill>
                  <a:srgbClr val="0070C0"/>
                </a:solidFill>
              </a:rPr>
              <a:t>整体描写画面，交代时间、地点、人物和事件。</a:t>
            </a:r>
            <a:endParaRPr lang="en-US" altLang="zh-CN" sz="1800" b="1" dirty="0">
              <a:solidFill>
                <a:srgbClr val="0070C0"/>
              </a:solidFill>
            </a:endParaRPr>
          </a:p>
          <a:p>
            <a:endParaRPr lang="en-US" altLang="zh-CN" sz="1800" b="1" dirty="0" smtClean="0"/>
          </a:p>
          <a:p>
            <a:endParaRPr lang="en-US" altLang="zh-CN" sz="1800" b="1" dirty="0"/>
          </a:p>
          <a:p>
            <a:endParaRPr lang="en-US" altLang="zh-CN" sz="1800" b="1" dirty="0" smtClean="0"/>
          </a:p>
          <a:p>
            <a:endParaRPr lang="en-US" altLang="zh-CN" sz="1800" b="1" dirty="0" smtClean="0">
              <a:solidFill>
                <a:srgbClr val="0070C0"/>
              </a:solidFill>
            </a:endParaRPr>
          </a:p>
          <a:p>
            <a:endParaRPr lang="en-US" altLang="zh-CN" sz="1800" b="1" dirty="0">
              <a:solidFill>
                <a:srgbClr val="0070C0"/>
              </a:solidFill>
            </a:endParaRPr>
          </a:p>
          <a:p>
            <a:r>
              <a:rPr lang="zh-CN" altLang="en-US" sz="1800" b="1" dirty="0">
                <a:solidFill>
                  <a:srgbClr val="0070C0"/>
                </a:solidFill>
              </a:rPr>
              <a:t>写画面的重点内容，加入了放风筝的过程，丰富了画面内容。</a:t>
            </a:r>
            <a:endParaRPr lang="en-US" altLang="zh-CN" sz="1800" b="1" dirty="0">
              <a:solidFill>
                <a:srgbClr val="0070C0"/>
              </a:solidFill>
            </a:endParaRPr>
          </a:p>
          <a:p>
            <a:endParaRPr lang="en-US" altLang="zh-CN" sz="1800" b="1" dirty="0"/>
          </a:p>
        </p:txBody>
      </p:sp>
      <p:sp>
        <p:nvSpPr>
          <p:cNvPr id="5" name="文本框 14"/>
          <p:cNvSpPr txBox="1"/>
          <p:nvPr/>
        </p:nvSpPr>
        <p:spPr>
          <a:xfrm>
            <a:off x="561958" y="36892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1601"/>
            <a:ext cx="366860" cy="456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4264" y="411306"/>
            <a:ext cx="6037952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放心吧，我跟得很紧，加油！”他们配合默契，连脚下的小草也为他们鼓掌。在一旁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的小红也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拿着风筝和他们一起跑，想让他们帮自己快点把风筝升上天空。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远处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，早有一个小孩子将一个三角形的五彩风筝升起，他仰着头，拉着线，时刻注意风筝的动向。而他的爸爸妈妈很是恩爱，相互依偎着看着远方的春景。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不一会儿，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整个天空都是风筝的世界，而整个公园草地，都是笑声的世界了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1127" y="403230"/>
            <a:ext cx="2057400" cy="36297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t"/>
          <a:lstStyle/>
          <a:p>
            <a:endParaRPr lang="en-US" altLang="zh-CN" sz="1800" b="1" dirty="0" smtClean="0"/>
          </a:p>
          <a:p>
            <a:endParaRPr lang="en-US" altLang="zh-CN" sz="1800" b="1" dirty="0"/>
          </a:p>
          <a:p>
            <a:endParaRPr lang="en-US" altLang="zh-CN" sz="1800" b="1" dirty="0" smtClean="0"/>
          </a:p>
          <a:p>
            <a:endParaRPr lang="en-US" altLang="zh-CN" sz="1800" b="1" dirty="0"/>
          </a:p>
          <a:p>
            <a:endParaRPr lang="en-US" altLang="zh-CN" sz="1800" b="1" dirty="0" smtClean="0"/>
          </a:p>
          <a:p>
            <a:r>
              <a:rPr lang="zh-CN" altLang="en-US" sz="1800" b="1" dirty="0" smtClean="0">
                <a:solidFill>
                  <a:srgbClr val="0070C0"/>
                </a:solidFill>
              </a:rPr>
              <a:t>写</a:t>
            </a:r>
            <a:r>
              <a:rPr lang="zh-CN" altLang="en-US" sz="1800" b="1" dirty="0">
                <a:solidFill>
                  <a:srgbClr val="0070C0"/>
                </a:solidFill>
              </a:rPr>
              <a:t>画面远处的内容，重点写人物动作，凸显了细节描写。</a:t>
            </a:r>
            <a:endParaRPr lang="en-US" altLang="zh-CN" sz="1800" b="1" dirty="0">
              <a:solidFill>
                <a:srgbClr val="0070C0"/>
              </a:solidFill>
            </a:endParaRPr>
          </a:p>
          <a:p>
            <a:endParaRPr lang="en-US" altLang="zh-CN" sz="1800" b="1" dirty="0">
              <a:solidFill>
                <a:srgbClr val="0070C0"/>
              </a:solidFill>
            </a:endParaRPr>
          </a:p>
          <a:p>
            <a:endParaRPr lang="en-US" altLang="zh-CN" sz="1800" b="1" dirty="0">
              <a:solidFill>
                <a:srgbClr val="0070C0"/>
              </a:solidFill>
            </a:endParaRPr>
          </a:p>
          <a:p>
            <a:r>
              <a:rPr lang="zh-CN" altLang="en-US" sz="1800" b="1" dirty="0">
                <a:solidFill>
                  <a:srgbClr val="0070C0"/>
                </a:solidFill>
              </a:rPr>
              <a:t>描写总体画面，总结全文，用笑声突出放风筝的快乐。</a:t>
            </a:r>
            <a:endParaRPr lang="en-US" altLang="zh-CN" sz="1800" b="1" dirty="0">
              <a:solidFill>
                <a:srgbClr val="0070C0"/>
              </a:solidFill>
            </a:endParaRPr>
          </a:p>
        </p:txBody>
      </p:sp>
      <p:sp>
        <p:nvSpPr>
          <p:cNvPr id="10" name="文本框 14">
            <a:hlinkClick r:id="rId1" action="ppaction://hlinkpres?slideindex=1&amp;slidetitle="/>
          </p:cNvPr>
          <p:cNvSpPr txBox="1"/>
          <p:nvPr/>
        </p:nvSpPr>
        <p:spPr>
          <a:xfrm>
            <a:off x="1601035" y="4157448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804675" y="4296196"/>
            <a:ext cx="335280" cy="472440"/>
          </a:xfrm>
          <a:prstGeom prst="rect">
            <a:avLst/>
          </a:prstGeom>
        </p:spPr>
      </p:pic>
      <p:sp>
        <p:nvSpPr>
          <p:cNvPr id="12" name="文本框 14">
            <a:hlinkClick r:id="rId3" action="ppaction://hlinkpres?slideindex=1&amp;slidetitle="/>
          </p:cNvPr>
          <p:cNvSpPr txBox="1"/>
          <p:nvPr/>
        </p:nvSpPr>
        <p:spPr>
          <a:xfrm>
            <a:off x="5089075" y="4173874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292715" y="4240614"/>
            <a:ext cx="335280" cy="47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475" r="-6847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rgbClr val="4287FE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651870"/>
            <a:ext cx="8159096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写完后，组长随机分配，互相批改评阅。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 cstate="print"/>
          <a:srcRect t="12672"/>
          <a:stretch>
            <a:fillRect/>
          </a:stretch>
        </p:blipFill>
        <p:spPr bwMode="auto">
          <a:xfrm>
            <a:off x="1652100" y="687055"/>
            <a:ext cx="5642610" cy="2964815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47664" y="1095503"/>
          <a:ext cx="6264696" cy="37084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48848"/>
                <a:gridCol w="1077186"/>
                <a:gridCol w="1270510"/>
                <a:gridCol w="1368152"/>
              </a:tblGrid>
              <a:tr h="3742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评价项目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/>
                        <a:t>  加油</a:t>
                      </a:r>
                      <a:endParaRPr lang="zh-CN" altLang="en-US" sz="1800" dirty="0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能写清楚画面内容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能恰当补充画面内容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能够抓住重点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使描写生动，有声有色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92282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书写认真，错别字少于</a:t>
                      </a:r>
                      <a:r>
                        <a:rPr lang="en-US" altLang="zh-CN" sz="1800" b="1" dirty="0"/>
                        <a:t>3</a:t>
                      </a:r>
                      <a:r>
                        <a:rPr lang="zh-CN" altLang="en-US" sz="1800" b="1" dirty="0"/>
                        <a:t>个，病句不多于</a:t>
                      </a:r>
                      <a:r>
                        <a:rPr lang="en-US" altLang="zh-CN" sz="1800" b="1" dirty="0"/>
                        <a:t>2</a:t>
                      </a:r>
                      <a:r>
                        <a:rPr lang="zh-CN" altLang="en-US" sz="1800" b="1" dirty="0"/>
                        <a:t>个，有修改的痕迹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914400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老师或同学评语及修改建议：</a:t>
                      </a:r>
                      <a:endParaRPr lang="en-US" altLang="zh-CN" sz="1800" b="1" dirty="0"/>
                    </a:p>
                    <a:p>
                      <a:pPr algn="l"/>
                      <a:endParaRPr lang="en-US" altLang="zh-CN" sz="1800" b="1" dirty="0"/>
                    </a:p>
                    <a:p>
                      <a:pPr algn="l"/>
                      <a:endParaRPr lang="zh-CN" altLang="en-US" sz="1800" b="1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7236297" y="1195688"/>
            <a:ext cx="360040" cy="216024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842" y="117035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542" y="117035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40" y="116751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338" y="117035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751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619257" y="339501"/>
            <a:ext cx="1831271" cy="577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prstClr val="black"/>
                </a:solidFill>
              </a:rPr>
              <a:t>评价标准</a:t>
            </a:r>
            <a:endParaRPr lang="zh-CN" altLang="en-US" sz="33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234616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6970" y="763771"/>
            <a:ext cx="4379495" cy="2039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FF00"/>
                </a:solidFill>
              </a:rPr>
              <a:t>    课</a:t>
            </a:r>
            <a:r>
              <a:rPr lang="zh-CN" altLang="en-US" sz="3200" b="1" dirty="0">
                <a:solidFill>
                  <a:srgbClr val="FFFF00"/>
                </a:solidFill>
              </a:rPr>
              <a:t>下，大家投票推荐最好的作品，集成在一起，大家共同点评提升。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4" b="9014"/>
          <a:stretch>
            <a:fillRect/>
          </a:stretch>
        </p:blipFill>
        <p:spPr>
          <a:xfrm>
            <a:off x="4" y="0"/>
            <a:ext cx="9143993" cy="5143500"/>
          </a:xfrm>
          <a:prstGeom prst="rect">
            <a:avLst/>
          </a:prstGeom>
          <a:solidFill>
            <a:srgbClr val="4287FE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71"/>
          <a:stretch>
            <a:fillRect/>
          </a:stretch>
        </p:blipFill>
        <p:spPr>
          <a:xfrm>
            <a:off x="0" y="-1"/>
            <a:ext cx="9148416" cy="5143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32"/>
                    </a14:imgEffect>
                  </a14:imgLayer>
                </a14:imgProps>
              </a:ext>
            </a:extLst>
          </a:blip>
          <a:srcRect l="1453" r="1453"/>
          <a:stretch>
            <a:fillRect/>
          </a:stretch>
        </p:blipFill>
        <p:spPr>
          <a:xfrm>
            <a:off x="-1" y="0"/>
            <a:ext cx="9144002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69359"/>
            <a:ext cx="9144000" cy="116143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5000" b="1" smtClean="0">
                <a:solidFill>
                  <a:srgbClr val="B45024"/>
                </a:solidFill>
              </a:rPr>
              <a:t>习作：</a:t>
            </a:r>
            <a:r>
              <a:rPr lang="zh-CN" altLang="en-US" sz="5000" b="1" dirty="0">
                <a:solidFill>
                  <a:srgbClr val="B45024"/>
                </a:solidFill>
              </a:rPr>
              <a:t>看</a:t>
            </a:r>
            <a:r>
              <a:rPr lang="zh-CN" altLang="en-US" sz="5000" b="1" dirty="0" smtClean="0">
                <a:solidFill>
                  <a:srgbClr val="B45024"/>
                </a:solidFill>
              </a:rPr>
              <a:t>图画，写一写</a:t>
            </a:r>
            <a:endParaRPr lang="zh-CN" altLang="en-US" sz="5000" b="1" dirty="0">
              <a:solidFill>
                <a:srgbClr val="B45024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-7938" y="102810"/>
            <a:ext cx="3055938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9856" y="88276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745" r="1"/>
          <a:stretch>
            <a:fillRect/>
          </a:stretch>
        </p:blipFill>
        <p:spPr>
          <a:xfrm>
            <a:off x="2402128" y="102646"/>
            <a:ext cx="4082166" cy="24932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5800" y="2613233"/>
            <a:ext cx="7514822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 smtClean="0"/>
              <a:t>    请</a:t>
            </a:r>
            <a:r>
              <a:rPr lang="zh-CN" altLang="en-US" sz="1800" b="1" dirty="0"/>
              <a:t>你写一段话，把上面这幅图画的内容介绍给大家。</a:t>
            </a:r>
            <a:endParaRPr lang="en-US" altLang="zh-CN" sz="1800" b="1" dirty="0"/>
          </a:p>
          <a:p>
            <a:r>
              <a:rPr lang="zh-CN" altLang="en-US" sz="1800" b="1" dirty="0" smtClean="0"/>
              <a:t>    写</a:t>
            </a:r>
            <a:r>
              <a:rPr lang="zh-CN" altLang="en-US" sz="1800" b="1" dirty="0"/>
              <a:t>之前，先仔细观察图画，想一想：</a:t>
            </a:r>
            <a:endParaRPr lang="en-US" altLang="zh-CN" sz="1800" b="1" dirty="0"/>
          </a:p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图画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上有哪些人？他们在干什么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他们的动作分别是怎样的？可能说了哪些话？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 smtClean="0"/>
              <a:t>    写</a:t>
            </a:r>
            <a:r>
              <a:rPr lang="zh-CN" altLang="en-US" sz="1800" b="1" dirty="0"/>
              <a:t>的时候，要把自己看到的、想到的写清楚。</a:t>
            </a:r>
            <a:endParaRPr lang="en-US" altLang="zh-CN" sz="1800" b="1" dirty="0"/>
          </a:p>
          <a:p>
            <a:r>
              <a:rPr lang="zh-CN" altLang="en-US" sz="1800" b="1" dirty="0" smtClean="0"/>
              <a:t>    写</a:t>
            </a:r>
            <a:r>
              <a:rPr lang="zh-CN" altLang="en-US" sz="1800" b="1" dirty="0"/>
              <a:t>完后，跟同学交换习作读一读，互相评一评</a:t>
            </a:r>
            <a:r>
              <a:rPr lang="zh-CN" altLang="en-US" sz="1800" b="1" dirty="0" smtClean="0"/>
              <a:t>：图画</a:t>
            </a:r>
            <a:r>
              <a:rPr lang="zh-CN" altLang="en-US" sz="1800" b="1" dirty="0"/>
              <a:t>的内容是不是介绍清楚了？有没有错别字？根据同学的意见修改习作。</a:t>
            </a:r>
            <a:endParaRPr lang="zh-CN" altLang="en-US" sz="1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03" y="411404"/>
            <a:ext cx="366860" cy="456339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564051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360" y="843195"/>
            <a:ext cx="7514822" cy="29777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/>
              <a:t>请你写一段话，把上面这幅图画的内容介绍给大家。</a:t>
            </a:r>
            <a:endParaRPr lang="en-US" altLang="zh-CN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/>
              <a:t>写之前，先仔细观察图画，想一想：</a:t>
            </a:r>
            <a:endParaRPr lang="en-US" altLang="zh-CN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图画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上有哪些人？他们在干什么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的动作分别是怎样的？可能说了哪些话？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/>
              <a:t>写的时候，要把自己看到的、想到的写清楚。</a:t>
            </a:r>
            <a:endParaRPr lang="en-US" altLang="zh-CN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/>
              <a:t>写完后，跟同学交换习作读一读，互相评一评</a:t>
            </a:r>
            <a:r>
              <a:rPr lang="zh-CN" altLang="en-US" sz="1800" b="1" dirty="0" smtClean="0"/>
              <a:t>：图画</a:t>
            </a:r>
            <a:r>
              <a:rPr lang="zh-CN" altLang="en-US" sz="1800" b="1" dirty="0"/>
              <a:t>的内容是不是介绍清楚了？有没有错别字？根据同学的意见修改习作。</a:t>
            </a:r>
            <a:endParaRPr lang="zh-CN" altLang="en-US" sz="1800" b="1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4211392" y="1265349"/>
            <a:ext cx="8500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对话气泡: 矩形 5"/>
          <p:cNvSpPr/>
          <p:nvPr/>
        </p:nvSpPr>
        <p:spPr>
          <a:xfrm>
            <a:off x="5689242" y="1250860"/>
            <a:ext cx="2395471" cy="806539"/>
          </a:xfrm>
          <a:prstGeom prst="wedgeRectCallout">
            <a:avLst>
              <a:gd name="adj1" fmla="val -73656"/>
              <a:gd name="adj2" fmla="val -4619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介绍画面</a:t>
            </a:r>
            <a:endParaRPr lang="en-US" altLang="zh-CN" sz="2100" b="1" dirty="0"/>
          </a:p>
          <a:p>
            <a:r>
              <a:rPr lang="zh-CN" altLang="en-US" b="1" dirty="0"/>
              <a:t>通过你的描述，让没看到图画的人知道画面内容。</a:t>
            </a:r>
            <a:endParaRPr lang="zh-CN" altLang="en-US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797644" y="2926724"/>
            <a:ext cx="7024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/>
          <p:cNvSpPr/>
          <p:nvPr/>
        </p:nvSpPr>
        <p:spPr>
          <a:xfrm>
            <a:off x="1390919" y="3878152"/>
            <a:ext cx="3245476" cy="422154"/>
          </a:xfrm>
          <a:prstGeom prst="wedgeRectCallout">
            <a:avLst>
              <a:gd name="adj1" fmla="val 1104"/>
              <a:gd name="adj2" fmla="val -25835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人、事、物、表情、动作</a:t>
            </a:r>
            <a:endParaRPr lang="zh-CN" altLang="en-US" sz="2100" b="1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3657309" y="2917064"/>
            <a:ext cx="7024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/>
          <p:cNvSpPr/>
          <p:nvPr/>
        </p:nvSpPr>
        <p:spPr>
          <a:xfrm>
            <a:off x="4887532" y="3844344"/>
            <a:ext cx="3081271" cy="656822"/>
          </a:xfrm>
          <a:prstGeom prst="wedgeRectCallout">
            <a:avLst>
              <a:gd name="adj1" fmla="val -75845"/>
              <a:gd name="adj2" fmla="val -18760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隐含的对话、心理活动、前因后果、相互关系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PP_MARK_KEY" val="0b462f33-4b43-4c54-b754-81d13ce8e6a5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2343</Words>
  <Application>WPS 演示</Application>
  <PresentationFormat>全屏显示(16:9)</PresentationFormat>
  <Paragraphs>257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幼圆</vt:lpstr>
      <vt:lpstr>等线</vt:lpstr>
      <vt:lpstr>等线 Light</vt:lpstr>
      <vt:lpstr>Calibri</vt:lpstr>
      <vt:lpstr>Arial Unicode MS</vt:lpstr>
      <vt:lpstr>Times New Roman</vt:lpstr>
      <vt:lpstr>Xingkai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107</cp:revision>
  <dcterms:created xsi:type="dcterms:W3CDTF">2019-09-13T08:59:00Z</dcterms:created>
  <dcterms:modified xsi:type="dcterms:W3CDTF">2022-12-31T08:32:14Z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BA46804F518C4227952498C16870A5F7</vt:lpwstr>
  </property>
  <property fmtid="{D5CDD505-2E9C-101B-9397-08002B2CF9AE}" pid="3" name="KSOProductBuildVer">
    <vt:lpwstr>2052-11.1.0.12980</vt:lpwstr>
  </property>
</Properties>
</file>