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4"/>
  </p:notesMasterIdLst>
  <p:handoutMasterIdLst>
    <p:handoutMasterId r:id="rId60"/>
  </p:handoutMasterIdLst>
  <p:sldIdLst>
    <p:sldId id="1125" r:id="rId3"/>
    <p:sldId id="1126" r:id="rId4"/>
    <p:sldId id="1127" r:id="rId5"/>
    <p:sldId id="1128" r:id="rId6"/>
    <p:sldId id="1129" r:id="rId7"/>
    <p:sldId id="1130" r:id="rId8"/>
    <p:sldId id="1131" r:id="rId9"/>
    <p:sldId id="1132" r:id="rId10"/>
    <p:sldId id="1172" r:id="rId11"/>
    <p:sldId id="1173" r:id="rId12"/>
    <p:sldId id="523" r:id="rId13"/>
    <p:sldId id="1133" r:id="rId15"/>
    <p:sldId id="1134" r:id="rId16"/>
    <p:sldId id="1135" r:id="rId17"/>
    <p:sldId id="1152" r:id="rId18"/>
    <p:sldId id="1174" r:id="rId19"/>
    <p:sldId id="1175" r:id="rId20"/>
    <p:sldId id="1178" r:id="rId21"/>
    <p:sldId id="1179" r:id="rId22"/>
    <p:sldId id="1136" r:id="rId23"/>
    <p:sldId id="1182" r:id="rId24"/>
    <p:sldId id="1183" r:id="rId25"/>
    <p:sldId id="1184" r:id="rId26"/>
    <p:sldId id="1141" r:id="rId27"/>
    <p:sldId id="1142" r:id="rId28"/>
    <p:sldId id="1191" r:id="rId29"/>
    <p:sldId id="1190" r:id="rId30"/>
    <p:sldId id="1192" r:id="rId31"/>
    <p:sldId id="1193" r:id="rId32"/>
    <p:sldId id="1194" r:id="rId33"/>
    <p:sldId id="1195" r:id="rId34"/>
    <p:sldId id="1143" r:id="rId35"/>
    <p:sldId id="1189" r:id="rId36"/>
    <p:sldId id="1169" r:id="rId37"/>
    <p:sldId id="1145" r:id="rId38"/>
    <p:sldId id="1148" r:id="rId39"/>
    <p:sldId id="1147" r:id="rId40"/>
    <p:sldId id="1149" r:id="rId41"/>
    <p:sldId id="1164" r:id="rId42"/>
    <p:sldId id="1165" r:id="rId43"/>
    <p:sldId id="1166" r:id="rId44"/>
    <p:sldId id="1167" r:id="rId45"/>
    <p:sldId id="1120" r:id="rId46"/>
    <p:sldId id="1140" r:id="rId47"/>
    <p:sldId id="1163" r:id="rId48"/>
    <p:sldId id="1102" r:id="rId49"/>
    <p:sldId id="1100" r:id="rId50"/>
    <p:sldId id="1118" r:id="rId51"/>
    <p:sldId id="1113" r:id="rId52"/>
    <p:sldId id="1187" r:id="rId53"/>
    <p:sldId id="1185" r:id="rId54"/>
    <p:sldId id="1188" r:id="rId55"/>
    <p:sldId id="1116" r:id="rId56"/>
    <p:sldId id="1119" r:id="rId57"/>
    <p:sldId id="1117" r:id="rId58"/>
    <p:sldId id="1008" r:id="rId5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64"/>
    </p:embeddedFont>
    <p:embeddedFont>
      <p:font typeface="楷体" panose="02010609060101010101" pitchFamily="49" charset="-122"/>
      <p:regular r:id="rId65"/>
    </p:embeddedFont>
    <p:embeddedFont>
      <p:font typeface="微软雅黑" panose="020B0503020204020204" charset="-122"/>
      <p:regular r:id="rId66"/>
    </p:embeddedFont>
    <p:embeddedFont>
      <p:font typeface="Impact" panose="020B0806030902050204" charset="0"/>
      <p:regular r:id="rId67"/>
    </p:embeddedFont>
    <p:embeddedFont>
      <p:font typeface="Calibri" panose="020F0502020204030204" charset="0"/>
      <p:regular r:id="rId68"/>
      <p:bold r:id="rId69"/>
      <p:italic r:id="rId70"/>
      <p:boldItalic r:id="rId71"/>
    </p:embeddedFont>
    <p:embeddedFont>
      <p:font typeface="幼圆" panose="02010509060101010101" pitchFamily="49" charset="-122"/>
      <p:regular r:id="rId72"/>
    </p:embeddedFont>
    <p:embeddedFont>
      <p:font typeface="楷体_GB2312" panose="02010600030101010101" charset="-122"/>
      <p:regular r:id="rId73"/>
    </p:embeddedFont>
  </p:embeddedFontLst>
  <p:custDataLst>
    <p:tags r:id="rId7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  <a:srgbClr val="A38302"/>
    <a:srgbClr val="00B050"/>
    <a:srgbClr val="FF0000"/>
    <a:srgbClr val="FEFCDE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94705" autoAdjust="0"/>
  </p:normalViewPr>
  <p:slideViewPr>
    <p:cSldViewPr>
      <p:cViewPr>
        <p:scale>
          <a:sx n="100" d="100"/>
          <a:sy n="100" d="100"/>
        </p:scale>
        <p:origin x="-168" y="-294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22"/>
        <p:guide pos="225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4" Type="http://schemas.openxmlformats.org/officeDocument/2006/relationships/tags" Target="tags/tag2.xml"/><Relationship Id="rId73" Type="http://schemas.openxmlformats.org/officeDocument/2006/relationships/font" Target="fonts/font10.fntdata"/><Relationship Id="rId72" Type="http://schemas.openxmlformats.org/officeDocument/2006/relationships/font" Target="fonts/font9.fntdata"/><Relationship Id="rId71" Type="http://schemas.openxmlformats.org/officeDocument/2006/relationships/font" Target="fonts/font8.fntdata"/><Relationship Id="rId70" Type="http://schemas.openxmlformats.org/officeDocument/2006/relationships/font" Target="fonts/font7.fntdata"/><Relationship Id="rId7" Type="http://schemas.openxmlformats.org/officeDocument/2006/relationships/slide" Target="slides/slide5.xml"/><Relationship Id="rId69" Type="http://schemas.openxmlformats.org/officeDocument/2006/relationships/font" Target="fonts/font6.fntdata"/><Relationship Id="rId68" Type="http://schemas.openxmlformats.org/officeDocument/2006/relationships/font" Target="fonts/font5.fntdata"/><Relationship Id="rId67" Type="http://schemas.openxmlformats.org/officeDocument/2006/relationships/font" Target="fonts/font4.fntdata"/><Relationship Id="rId66" Type="http://schemas.openxmlformats.org/officeDocument/2006/relationships/font" Target="fonts/font3.fntdata"/><Relationship Id="rId65" Type="http://schemas.openxmlformats.org/officeDocument/2006/relationships/font" Target="fonts/font2.fntdata"/><Relationship Id="rId64" Type="http://schemas.openxmlformats.org/officeDocument/2006/relationships/font" Target="fonts/font1.fntdata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handoutMaster" Target="handoutMasters/handoutMaster1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10853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rtlCol="0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>
          <a:xfrm>
            <a:off x="6727825" y="4806554"/>
            <a:ext cx="1919288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>
          <a:xfrm>
            <a:off x="4379913" y="4806554"/>
            <a:ext cx="2351087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8647113" y="4806554"/>
            <a:ext cx="366712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03074-87B7-469A-8A49-4ED95BE3FE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image" Target="../media/image3.jpeg"/><Relationship Id="rId27" Type="http://schemas.openxmlformats.org/officeDocument/2006/relationships/image" Target="../media/image2.png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179512" y="98748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习作：身边那些有特点的人</a:t>
            </a:r>
            <a:endParaRPr lang="zh-CN" altLang="en-US" sz="12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4035" name="Picture 3"/>
          <p:cNvPicPr>
            <a:picLocks noChangeAspect="1" noChangeArrowheads="1"/>
          </p:cNvPicPr>
          <p:nvPr userDrawn="1"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0" y="4654103"/>
            <a:ext cx="9144000" cy="48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http://p0.so.qhimgs1.com/bdr/_240_/t01aab09611d85ef5da.jpg"/>
          <p:cNvPicPr>
            <a:picLocks noChangeAspect="1" noChangeArrowheads="1"/>
          </p:cNvPicPr>
          <p:nvPr userDrawn="1"/>
        </p:nvPicPr>
        <p:blipFill>
          <a:blip r:embed="rId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207396"/>
            <a:ext cx="936104" cy="93610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baike.baidu.com/pic/%E6%88%91%E4%B8%8D%E8%83%BD%E5%A4%B1%E4%BF%A1/20460829/0/4ec2d5628535e5dd5812505b7fc6a7efce1b627c?fr=lemma&amp;ct=single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50.wdp"/><Relationship Id="rId5" Type="http://schemas.openxmlformats.org/officeDocument/2006/relationships/image" Target="../media/image49.png"/><Relationship Id="rId4" Type="http://schemas.microsoft.com/office/2007/relationships/hdphoto" Target="../media/image48.wdp"/><Relationship Id="rId3" Type="http://schemas.openxmlformats.org/officeDocument/2006/relationships/image" Target="../media/image47.png"/><Relationship Id="rId2" Type="http://schemas.microsoft.com/office/2007/relationships/hdphoto" Target="../media/image46.wdp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hyperlink" Target="&#33539;&#25991;2&#65306;&#25105;&#20204;&#29677;&#30340;&#8220;&#24320;&#24515;&#26524;&#8221;.pptx" TargetMode="External"/><Relationship Id="rId3" Type="http://schemas.openxmlformats.org/officeDocument/2006/relationships/image" Target="../media/image62.png"/><Relationship Id="rId2" Type="http://schemas.openxmlformats.org/officeDocument/2006/relationships/slide" Target="slide50.xml"/><Relationship Id="rId1" Type="http://schemas.openxmlformats.org/officeDocument/2006/relationships/hyperlink" Target="&#33539;&#25991;1&#65306;&#25105;&#20204;&#29677;&#30340;&#8220;&#30334;&#20107;&#36890;&#8221;.pptx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3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1547664" y="1779662"/>
            <a:ext cx="6456210" cy="1200329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说一说：下面这些词语都表现了人物的什么特点？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1071538" y="4357700"/>
            <a:ext cx="7000924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运动健将：喜欢运动，爱好运动。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164660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语文  三年级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0" y="1857370"/>
            <a:ext cx="9144000" cy="1176218"/>
          </a:xfrm>
          <a:prstGeom prst="snip2DiagRect">
            <a:avLst>
              <a:gd name="adj1" fmla="val 0"/>
              <a:gd name="adj2" fmla="val 27881"/>
            </a:avLst>
          </a:prstGeom>
          <a:solidFill>
            <a:schemeClr val="lt1">
              <a:alpha val="8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习作：身边</a:t>
            </a:r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那些有特点的人</a:t>
            </a:r>
            <a:endParaRPr lang="zh-CN" altLang="en-US" sz="5100" b="1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55" y="411404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60303" y="339502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3723676"/>
            <a:ext cx="7286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上面的词语让你想到了谁？为什么想到他？选一个人写一写。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6590" y="642924"/>
            <a:ext cx="2241514" cy="15716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1785932"/>
            <a:ext cx="2215810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104" y="1928808"/>
            <a:ext cx="2220317" cy="178088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7534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习作内容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6" name="组合 8"/>
          <p:cNvGrpSpPr/>
          <p:nvPr/>
        </p:nvGrpSpPr>
        <p:grpSpPr>
          <a:xfrm>
            <a:off x="5643570" y="2857502"/>
            <a:ext cx="2802610" cy="1500291"/>
            <a:chOff x="2098769" y="2336363"/>
            <a:chExt cx="1418841" cy="767501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1418841" cy="730908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424263" y="2519089"/>
              <a:ext cx="10354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记叙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文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2214546" y="2000246"/>
            <a:ext cx="4500594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写一个身边有特点的人。</a:t>
            </a:r>
            <a:endParaRPr lang="zh-CN" altLang="en-US" sz="32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428728" y="1142990"/>
            <a:ext cx="65722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我们的日常生活中有很多有特点的人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你发现了吗？选一个人写一写。要写出他的特点。</a:t>
            </a:r>
            <a:endParaRPr lang="zh-CN" altLang="en-US" sz="2800" b="1" dirty="0"/>
          </a:p>
        </p:txBody>
      </p:sp>
      <p:sp>
        <p:nvSpPr>
          <p:cNvPr id="9" name="矩形 8"/>
          <p:cNvSpPr/>
          <p:nvPr/>
        </p:nvSpPr>
        <p:spPr>
          <a:xfrm>
            <a:off x="1259632" y="3075806"/>
            <a:ext cx="5643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重点写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要写出人物的特点。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625158" y="2495549"/>
            <a:ext cx="1714512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036288" y="2070096"/>
            <a:ext cx="785818" cy="15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2085" y="612981"/>
            <a:ext cx="8462744" cy="74635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你还想到了哪些这样的词语？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4143372" y="2428874"/>
            <a:ext cx="1680869" cy="730908"/>
            <a:chOff x="2008968" y="2336363"/>
            <a:chExt cx="1142061" cy="730908"/>
          </a:xfrm>
        </p:grpSpPr>
        <p:sp>
          <p:nvSpPr>
            <p:cNvPr id="6" name="云形 5"/>
            <p:cNvSpPr/>
            <p:nvPr/>
          </p:nvSpPr>
          <p:spPr>
            <a:xfrm>
              <a:off x="2008968" y="2336363"/>
              <a:ext cx="1142061" cy="730908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098768" y="2367488"/>
              <a:ext cx="10522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神算子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323528" y="2710153"/>
            <a:ext cx="1922966" cy="730908"/>
            <a:chOff x="2098769" y="2336363"/>
            <a:chExt cx="1329209" cy="730908"/>
          </a:xfrm>
        </p:grpSpPr>
        <p:sp>
          <p:nvSpPr>
            <p:cNvPr id="9" name="云形 8"/>
            <p:cNvSpPr/>
            <p:nvPr/>
          </p:nvSpPr>
          <p:spPr>
            <a:xfrm>
              <a:off x="2098769" y="2336363"/>
              <a:ext cx="1329209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20775" y="2412274"/>
              <a:ext cx="10209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美食家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0"/>
          <p:cNvGrpSpPr/>
          <p:nvPr/>
        </p:nvGrpSpPr>
        <p:grpSpPr>
          <a:xfrm>
            <a:off x="1428728" y="3500444"/>
            <a:ext cx="1998716" cy="730908"/>
            <a:chOff x="2098769" y="2336363"/>
            <a:chExt cx="1358021" cy="730908"/>
          </a:xfrm>
        </p:grpSpPr>
        <p:sp>
          <p:nvSpPr>
            <p:cNvPr id="12" name="云形 11"/>
            <p:cNvSpPr/>
            <p:nvPr/>
          </p:nvSpPr>
          <p:spPr>
            <a:xfrm>
              <a:off x="2098769" y="2336363"/>
              <a:ext cx="1358021" cy="730908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335412" y="2357963"/>
              <a:ext cx="9681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小雷锋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13"/>
          <p:cNvGrpSpPr/>
          <p:nvPr/>
        </p:nvGrpSpPr>
        <p:grpSpPr>
          <a:xfrm>
            <a:off x="2143108" y="1857370"/>
            <a:ext cx="1998716" cy="730908"/>
            <a:chOff x="2098769" y="2336363"/>
            <a:chExt cx="1358021" cy="730908"/>
          </a:xfrm>
        </p:grpSpPr>
        <p:sp>
          <p:nvSpPr>
            <p:cNvPr id="15" name="云形 14"/>
            <p:cNvSpPr/>
            <p:nvPr/>
          </p:nvSpPr>
          <p:spPr>
            <a:xfrm>
              <a:off x="2098769" y="2336363"/>
              <a:ext cx="1358021" cy="730908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35412" y="2357963"/>
              <a:ext cx="96812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飞毛腿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6"/>
          <p:cNvGrpSpPr/>
          <p:nvPr/>
        </p:nvGrpSpPr>
        <p:grpSpPr>
          <a:xfrm>
            <a:off x="5929322" y="2928940"/>
            <a:ext cx="1591372" cy="730908"/>
            <a:chOff x="2098769" y="2336363"/>
            <a:chExt cx="1100002" cy="730908"/>
          </a:xfrm>
        </p:grpSpPr>
        <p:sp>
          <p:nvSpPr>
            <p:cNvPr id="18" name="云形 17"/>
            <p:cNvSpPr/>
            <p:nvPr/>
          </p:nvSpPr>
          <p:spPr>
            <a:xfrm>
              <a:off x="2098769" y="2336363"/>
              <a:ext cx="1100002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98769" y="2357963"/>
              <a:ext cx="10004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小诸葛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9"/>
          <p:cNvGrpSpPr/>
          <p:nvPr/>
        </p:nvGrpSpPr>
        <p:grpSpPr>
          <a:xfrm>
            <a:off x="6572264" y="1785932"/>
            <a:ext cx="1749815" cy="730908"/>
            <a:chOff x="2098768" y="2336363"/>
            <a:chExt cx="968128" cy="730908"/>
          </a:xfrm>
        </p:grpSpPr>
        <p:sp>
          <p:nvSpPr>
            <p:cNvPr id="21" name="云形 20"/>
            <p:cNvSpPr/>
            <p:nvPr/>
          </p:nvSpPr>
          <p:spPr>
            <a:xfrm>
              <a:off x="2098768" y="2336363"/>
              <a:ext cx="968128" cy="730908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37689" y="2367488"/>
              <a:ext cx="92920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开心果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22"/>
          <p:cNvGrpSpPr/>
          <p:nvPr/>
        </p:nvGrpSpPr>
        <p:grpSpPr>
          <a:xfrm>
            <a:off x="3571868" y="3643320"/>
            <a:ext cx="1922966" cy="730908"/>
            <a:chOff x="2098769" y="2336363"/>
            <a:chExt cx="1329209" cy="730908"/>
          </a:xfrm>
        </p:grpSpPr>
        <p:sp>
          <p:nvSpPr>
            <p:cNvPr id="24" name="云形 23"/>
            <p:cNvSpPr/>
            <p:nvPr/>
          </p:nvSpPr>
          <p:spPr>
            <a:xfrm>
              <a:off x="2098769" y="2336363"/>
              <a:ext cx="1329209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335411" y="2357963"/>
              <a:ext cx="10209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百灵鸟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25"/>
          <p:cNvGrpSpPr/>
          <p:nvPr/>
        </p:nvGrpSpPr>
        <p:grpSpPr>
          <a:xfrm>
            <a:off x="7072330" y="3714758"/>
            <a:ext cx="1512168" cy="730908"/>
            <a:chOff x="2098769" y="2336363"/>
            <a:chExt cx="836644" cy="730908"/>
          </a:xfrm>
        </p:grpSpPr>
        <p:sp>
          <p:nvSpPr>
            <p:cNvPr id="27" name="云形 26"/>
            <p:cNvSpPr/>
            <p:nvPr/>
          </p:nvSpPr>
          <p:spPr>
            <a:xfrm>
              <a:off x="2098769" y="2336363"/>
              <a:ext cx="836644" cy="730908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98769" y="2367800"/>
              <a:ext cx="8180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百事通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642924"/>
            <a:ext cx="7786742" cy="62324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这些词语可以形容哪些人？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7" y="1771639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飞毛腿：跑得特别快的人。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2977" y="2643188"/>
            <a:ext cx="56436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神算子：预言过的事情发生了，说话很准的人。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15140" y="2928940"/>
            <a:ext cx="1785950" cy="1459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572264" y="1214428"/>
            <a:ext cx="1887000" cy="15630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1000114"/>
            <a:ext cx="51435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美食家：喜欢做饭，而且做的饭很好吃的人。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15074" y="729433"/>
            <a:ext cx="2485589" cy="19097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928662" y="2643758"/>
            <a:ext cx="50006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小雷锋：喜欢做好事，爱帮助人的人。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2786064"/>
            <a:ext cx="2409825" cy="164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1000114"/>
            <a:ext cx="51435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百灵鸟：喜欢唱歌，而且唱的歌很好听的人。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662" y="2500312"/>
            <a:ext cx="48577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开心果：天天乐呵呵，爱别逗人开心的人。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72198" y="857238"/>
            <a:ext cx="2544129" cy="157717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571750"/>
            <a:ext cx="2462211" cy="16297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28662" y="1000114"/>
            <a:ext cx="51435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百事通：爱打听事情，知道的事很多的人。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00100" y="2428874"/>
            <a:ext cx="50006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小诸葛：喜欢动脑筋，注意多的人。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60637" y="824343"/>
            <a:ext cx="2286016" cy="1428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15660" y="2643757"/>
            <a:ext cx="1775970" cy="17822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本框 2"/>
          <p:cNvSpPr txBox="1"/>
          <p:nvPr/>
        </p:nvSpPr>
        <p:spPr>
          <a:xfrm>
            <a:off x="642910" y="4357700"/>
            <a:ext cx="7929618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热心肠：对人热情、乐于替别人办事。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1571618"/>
            <a:ext cx="6725806" cy="142346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想一想：我们</a:t>
            </a:r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从哪些方面来写这个人呢？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14480" y="1857370"/>
            <a:ext cx="435771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比如，“看见‘热心肠’我就想起了同桌，我给你们讲一件事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642924"/>
            <a:ext cx="70282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可以写一件具体的事例，通过这事例表现出人物的特点。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388" y="1428742"/>
            <a:ext cx="2049876" cy="1381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857502"/>
            <a:ext cx="20097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286130"/>
            <a:ext cx="1873706" cy="1214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280903"/>
            <a:ext cx="1714512" cy="11848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1714494"/>
            <a:ext cx="421484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比如，“‘昆虫迷’？这不是在说我表哥吗？他在家里养了各种各样的昆虫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52" y="555526"/>
            <a:ext cx="67151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我们可以通过人物一系列的日常表现来体现这个人的特点。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6176" y="1851670"/>
            <a:ext cx="2360284" cy="17525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000378"/>
            <a:ext cx="2447925" cy="162877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  <a:headEnd/>
            <a:tailEnd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00100" y="857238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想一想：还可以用哪些方式来表现人物的特点？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7290" y="2571750"/>
            <a:ext cx="64294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还可以通过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对话和动作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来领会人物的内心世界和性格特点。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3692" y="1275606"/>
            <a:ext cx="6243036" cy="21005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你想重点介绍哪个方面？怎样把重点部分写具体呢？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05958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11510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2714612" y="1304267"/>
            <a:ext cx="278608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渴望去伯伯家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9"/>
          <p:cNvSpPr txBox="1">
            <a:spLocks noChangeArrowheads="1"/>
          </p:cNvSpPr>
          <p:nvPr/>
        </p:nvSpPr>
        <p:spPr bwMode="auto">
          <a:xfrm>
            <a:off x="2714612" y="2378581"/>
            <a:ext cx="164307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答应小珍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071670" y="1521255"/>
            <a:ext cx="357190" cy="2357454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 flipH="1">
            <a:off x="6072210" y="2128478"/>
            <a:ext cx="214314" cy="1143008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9"/>
          <p:cNvSpPr txBox="1">
            <a:spLocks noChangeArrowheads="1"/>
          </p:cNvSpPr>
          <p:nvPr/>
        </p:nvSpPr>
        <p:spPr bwMode="auto">
          <a:xfrm>
            <a:off x="4786314" y="1878444"/>
            <a:ext cx="200026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9"/>
          <p:cNvSpPr txBox="1">
            <a:spLocks noChangeArrowheads="1"/>
          </p:cNvSpPr>
          <p:nvPr/>
        </p:nvSpPr>
        <p:spPr bwMode="auto">
          <a:xfrm>
            <a:off x="4786314" y="3021452"/>
            <a:ext cx="121444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9"/>
          <p:cNvSpPr txBox="1">
            <a:spLocks noChangeArrowheads="1"/>
          </p:cNvSpPr>
          <p:nvPr/>
        </p:nvSpPr>
        <p:spPr bwMode="auto">
          <a:xfrm>
            <a:off x="7572396" y="2235634"/>
            <a:ext cx="428628" cy="931024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9"/>
          <p:cNvSpPr txBox="1">
            <a:spLocks noChangeArrowheads="1"/>
          </p:cNvSpPr>
          <p:nvPr/>
        </p:nvSpPr>
        <p:spPr bwMode="auto">
          <a:xfrm>
            <a:off x="2714612" y="3521517"/>
            <a:ext cx="178595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留了下来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4357686" y="2128511"/>
            <a:ext cx="303936" cy="1143009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42976" y="1428742"/>
            <a:ext cx="642942" cy="2462213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2800" dirty="0" smtClean="0"/>
              <a:t>我不能失信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9"/>
          <p:cNvSpPr txBox="1">
            <a:spLocks noChangeArrowheads="1"/>
          </p:cNvSpPr>
          <p:nvPr/>
        </p:nvSpPr>
        <p:spPr bwMode="auto">
          <a:xfrm>
            <a:off x="6643702" y="1763449"/>
            <a:ext cx="428628" cy="1792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诚实守信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 animBg="1"/>
      <p:bldP spid="11" grpId="0"/>
      <p:bldP spid="13" grpId="0"/>
      <p:bldP spid="16" grpId="0" animBg="1"/>
      <p:bldP spid="18" grpId="0"/>
      <p:bldP spid="19" grpId="0" animBg="1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9"/>
          <p:cNvSpPr txBox="1"/>
          <p:nvPr/>
        </p:nvSpPr>
        <p:spPr>
          <a:xfrm>
            <a:off x="785786" y="928676"/>
            <a:ext cx="771961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285720" y="1285866"/>
            <a:ext cx="8352928" cy="3384376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父亲见庆龄停住了脚步，奇怪地问：“庆龄，你怎么不走啦？”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“爸爸，我昨天和小珍约好了，今天她来我们家，我教她叠花篮。”庆龄说。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“你不是一直想去伯伯家吗？改天再教小珍吧。”父亲说完，拉起庆龄的手就要走。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“不行！不行！小珍来了会扑空的，那多不好啊！”庆龄边说边把手抽回来。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6" name="AutoShape 2" descr="课文插图">
            <a:hlinkClick r:id="rId1" tooltip="课文插图"/>
          </p:cNvPr>
          <p:cNvSpPr>
            <a:spLocks noChangeAspect="1" noChangeArrowheads="1"/>
          </p:cNvSpPr>
          <p:nvPr/>
        </p:nvSpPr>
        <p:spPr bwMode="auto">
          <a:xfrm>
            <a:off x="444500" y="-15875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1538" y="500048"/>
            <a:ext cx="72152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我们一起来看看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我不能失信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是怎样具体描写小庆龄诚实守信的。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28" y="843558"/>
            <a:ext cx="8352928" cy="3384376"/>
            <a:chOff x="214282" y="1000114"/>
            <a:chExt cx="8352928" cy="3384376"/>
          </a:xfrm>
        </p:grpSpPr>
        <p:sp>
          <p:nvSpPr>
            <p:cNvPr id="4" name="横卷形 3"/>
            <p:cNvSpPr/>
            <p:nvPr/>
          </p:nvSpPr>
          <p:spPr>
            <a:xfrm>
              <a:off x="214282" y="1000114"/>
              <a:ext cx="8352928" cy="3384376"/>
            </a:xfrm>
            <a:prstGeom prst="horizontalScroll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文本框 99"/>
            <p:cNvSpPr txBox="1"/>
            <p:nvPr/>
          </p:nvSpPr>
          <p:spPr>
            <a:xfrm>
              <a:off x="785786" y="1571618"/>
              <a:ext cx="7704856" cy="230832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    “那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……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回来你去小珍家解释一下，表示歉意，明天再教她叠花篮，好吗？”妈妈在一旁说。</a:t>
              </a:r>
              <a:endPara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　　“不，妈妈。如果我忘记了这件事，明天见到她时，可以道歉；可是我并没有忘记，我不能失信啊！”</a:t>
              </a:r>
              <a:endPara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 indent="306070"/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　 “我明白了，我们的庆龄是个守信用的孩子。”妈妈望着庆龄笑了笑，说：“那你就留下来吧！</a:t>
              </a:r>
              <a:endParaRPr 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左大括号 2"/>
          <p:cNvSpPr/>
          <p:nvPr/>
        </p:nvSpPr>
        <p:spPr>
          <a:xfrm>
            <a:off x="2977399" y="1747706"/>
            <a:ext cx="370465" cy="1444533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1868" y="151687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70375" y="3000378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点点头，甜甜地笑了。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4572000" y="785800"/>
            <a:ext cx="500066" cy="1889166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71510" y="571486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我昨天和小珍约好了</a:t>
            </a:r>
            <a:endParaRPr lang="zh-CN" altLang="en-US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57818" y="1071552"/>
            <a:ext cx="27860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不行！不行！小珍来了会扑空的，那多不好啊！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7818" y="2214560"/>
            <a:ext cx="27860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可是我并没有忘记，我不能失信啊！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72" y="3462043"/>
            <a:ext cx="78138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这段话通过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具体描写爸爸、妈妈和宋庆龄的对话</a:t>
            </a: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，表现了宋庆龄的诚实守信。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5301" y="1275606"/>
            <a:ext cx="23907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 animBg="1"/>
      <p:bldP spid="8" grpId="0"/>
      <p:bldP spid="9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70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755576" y="3869953"/>
            <a:ext cx="7632848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仿照课文，通过人物的对话和动作来体现人物的内心世界和性格特点。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902621"/>
            <a:ext cx="520700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"/>
            <a:ext cx="9144000" cy="5161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1071538" y="4286262"/>
            <a:ext cx="6586998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智多星：头脑灵敏、主意很多。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8986" y="1203598"/>
            <a:ext cx="696140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小春兰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眨巴眨巴大眼睛，歪着头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，神秘地说：“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爷爷，你把耳朵凑过来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再近点。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”爷爷点点头，把耳朵凑到了小孙女的嘴边。“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告诉您，爷爷，我被评为三好生啦！保密！可不能对人说呀！</a:t>
            </a:r>
            <a:r>
              <a:rPr lang="zh-CN" altLang="en-US" sz="2800" b="1" dirty="0" smtClean="0"/>
              <a:t>”</a:t>
            </a:r>
            <a:endParaRPr lang="zh-CN" altLang="en-US" sz="2800" dirty="0"/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915816" y="2093953"/>
            <a:ext cx="4680520" cy="335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281862" y="2560920"/>
            <a:ext cx="69785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281862" y="3418176"/>
            <a:ext cx="53063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03943" y="2990118"/>
            <a:ext cx="4264401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067812" y="1702076"/>
            <a:ext cx="388045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43324" y="915566"/>
            <a:ext cx="67570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爷爷一听，也像个小顽童似的，对着小春兰的耳朵，压低声音，竖起了大拇指，有点儿激动地称赞道：“了不得，爷爷祝贺你！”越说声音越大，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一下子被小春兰捂住了嘴巴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小声，小声！”他们两人都像小偷得逞那样，窃窃地笑成一团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364088" y="2645346"/>
            <a:ext cx="24781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475656" y="3075806"/>
            <a:ext cx="64087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475656" y="3591634"/>
            <a:ext cx="64087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500048"/>
            <a:ext cx="76763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一起来</a:t>
            </a:r>
            <a:r>
              <a:rPr lang="zh-CN" altLang="en-US" sz="32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看看下面这段话是怎样把捉蝴蝶描写得栩栩如生。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7158" y="1571618"/>
            <a:ext cx="8219681" cy="2884310"/>
            <a:chOff x="214282" y="1571618"/>
            <a:chExt cx="8291156" cy="3027186"/>
          </a:xfrm>
        </p:grpSpPr>
        <p:sp>
          <p:nvSpPr>
            <p:cNvPr id="4" name="横卷形 3"/>
            <p:cNvSpPr/>
            <p:nvPr/>
          </p:nvSpPr>
          <p:spPr>
            <a:xfrm>
              <a:off x="214282" y="1571618"/>
              <a:ext cx="8286808" cy="3027186"/>
            </a:xfrm>
            <a:prstGeom prst="horizontalScroll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文本框 99"/>
            <p:cNvSpPr txBox="1"/>
            <p:nvPr/>
          </p:nvSpPr>
          <p:spPr>
            <a:xfrm>
              <a:off x="718696" y="2096455"/>
              <a:ext cx="7786742" cy="19058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306070"/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丽丽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抿着嘴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弓着腰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蹑手蹑脚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地，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一步一步慢慢地靠近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它。靠近了，靠近了，又见她悄悄地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将右手伸向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蝴蝶，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张开的两个手指一合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夹住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了粉蝶的翅膀。小丽高兴得又蹦又跳。</a:t>
              </a:r>
              <a:endParaRPr 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868" y="2143122"/>
            <a:ext cx="1731564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丽丽捉蝴蝶</a:t>
            </a:r>
            <a:endParaRPr lang="zh-CN" altLang="en-US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>
            <a:stCxn id="3" idx="1"/>
          </p:cNvCxnSpPr>
          <p:nvPr/>
        </p:nvCxnSpPr>
        <p:spPr>
          <a:xfrm rot="10800000">
            <a:off x="2500298" y="2286003"/>
            <a:ext cx="1071570" cy="879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0800000">
            <a:off x="3929060" y="1928810"/>
            <a:ext cx="500065" cy="214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3" idx="3"/>
          </p:cNvCxnSpPr>
          <p:nvPr/>
        </p:nvCxnSpPr>
        <p:spPr>
          <a:xfrm rot="10800000" flipV="1">
            <a:off x="5303432" y="2143121"/>
            <a:ext cx="483018" cy="2308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3" idx="1"/>
          </p:cNvCxnSpPr>
          <p:nvPr/>
        </p:nvCxnSpPr>
        <p:spPr>
          <a:xfrm rot="10800000" flipV="1">
            <a:off x="2928926" y="2373955"/>
            <a:ext cx="642942" cy="3406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24" idx="0"/>
            <a:endCxn id="3" idx="2"/>
          </p:cNvCxnSpPr>
          <p:nvPr/>
        </p:nvCxnSpPr>
        <p:spPr>
          <a:xfrm rot="5400000" flipH="1" flipV="1">
            <a:off x="4195461" y="2729612"/>
            <a:ext cx="367013" cy="1173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endCxn id="3" idx="3"/>
          </p:cNvCxnSpPr>
          <p:nvPr/>
        </p:nvCxnSpPr>
        <p:spPr>
          <a:xfrm rot="10800000">
            <a:off x="5303432" y="2373956"/>
            <a:ext cx="911646" cy="4121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85416" y="571487"/>
            <a:ext cx="2014882" cy="1857388"/>
            <a:chOff x="485416" y="571487"/>
            <a:chExt cx="2014882" cy="1857388"/>
          </a:xfrm>
        </p:grpSpPr>
        <p:grpSp>
          <p:nvGrpSpPr>
            <p:cNvPr id="4" name="组合 5"/>
            <p:cNvGrpSpPr/>
            <p:nvPr/>
          </p:nvGrpSpPr>
          <p:grpSpPr>
            <a:xfrm>
              <a:off x="485416" y="571487"/>
              <a:ext cx="2014882" cy="1857388"/>
              <a:chOff x="467544" y="339503"/>
              <a:chExt cx="1656184" cy="1857388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890602" y="1839700"/>
                <a:ext cx="7633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抿着嘴</a:t>
                </a:r>
                <a:endParaRPr lang="zh-CN" altLang="en-US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467544" y="339503"/>
                <a:ext cx="1656184" cy="1857388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71472" y="785800"/>
              <a:ext cx="1781178" cy="1160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5" name="组合 14"/>
          <p:cNvGrpSpPr/>
          <p:nvPr/>
        </p:nvGrpSpPr>
        <p:grpSpPr>
          <a:xfrm>
            <a:off x="2714612" y="357172"/>
            <a:ext cx="2451323" cy="1593661"/>
            <a:chOff x="2714612" y="357172"/>
            <a:chExt cx="2451323" cy="1593661"/>
          </a:xfrm>
        </p:grpSpPr>
        <p:grpSp>
          <p:nvGrpSpPr>
            <p:cNvPr id="12" name="组合 7"/>
            <p:cNvGrpSpPr/>
            <p:nvPr/>
          </p:nvGrpSpPr>
          <p:grpSpPr>
            <a:xfrm>
              <a:off x="2714612" y="357172"/>
              <a:ext cx="2451323" cy="1593661"/>
              <a:chOff x="2696740" y="339502"/>
              <a:chExt cx="2451323" cy="1593661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3482558" y="1625386"/>
                <a:ext cx="85725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弓着腰</a:t>
                </a:r>
                <a:endParaRPr lang="zh-CN" altLang="en-US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2696740" y="339502"/>
                <a:ext cx="2451323" cy="1574303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40" name="Picture 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000364" y="428610"/>
              <a:ext cx="1781178" cy="1160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8" name="组合 17"/>
          <p:cNvGrpSpPr/>
          <p:nvPr/>
        </p:nvGrpSpPr>
        <p:grpSpPr>
          <a:xfrm>
            <a:off x="5736928" y="428609"/>
            <a:ext cx="2381336" cy="1879414"/>
            <a:chOff x="5736928" y="428609"/>
            <a:chExt cx="2381336" cy="1879414"/>
          </a:xfrm>
        </p:grpSpPr>
        <p:grpSp>
          <p:nvGrpSpPr>
            <p:cNvPr id="6" name="组合 9"/>
            <p:cNvGrpSpPr/>
            <p:nvPr/>
          </p:nvGrpSpPr>
          <p:grpSpPr>
            <a:xfrm>
              <a:off x="5736928" y="428609"/>
              <a:ext cx="2381336" cy="1879414"/>
              <a:chOff x="5719056" y="113391"/>
              <a:chExt cx="2381336" cy="1961873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6268640" y="1753983"/>
                <a:ext cx="1643074" cy="321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5719056" y="113391"/>
                <a:ext cx="2381336" cy="1954303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6429388" y="1917795"/>
              <a:ext cx="10001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蹑手蹑脚</a:t>
              </a:r>
              <a:endPara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5857885" y="500048"/>
              <a:ext cx="2033720" cy="1324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7" name="组合 26"/>
          <p:cNvGrpSpPr/>
          <p:nvPr/>
        </p:nvGrpSpPr>
        <p:grpSpPr>
          <a:xfrm>
            <a:off x="785786" y="2643188"/>
            <a:ext cx="2285380" cy="1954303"/>
            <a:chOff x="785786" y="2643188"/>
            <a:chExt cx="2285380" cy="1954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785786" y="2643188"/>
              <a:ext cx="2285380" cy="1954303"/>
              <a:chOff x="486420" y="2419304"/>
              <a:chExt cx="2285380" cy="195430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629296" y="4062378"/>
                <a:ext cx="20002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一步一步慢慢地靠近</a:t>
                </a:r>
                <a:endPara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486420" y="2419304"/>
                <a:ext cx="2285380" cy="1954303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42" name="Picture 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857224" y="2857502"/>
              <a:ext cx="2109931" cy="1374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6" name="组合 25"/>
          <p:cNvGrpSpPr/>
          <p:nvPr/>
        </p:nvGrpSpPr>
        <p:grpSpPr>
          <a:xfrm>
            <a:off x="3282752" y="2971800"/>
            <a:ext cx="2075066" cy="1550801"/>
            <a:chOff x="3282752" y="2971800"/>
            <a:chExt cx="2075066" cy="1550801"/>
          </a:xfrm>
        </p:grpSpPr>
        <p:grpSp>
          <p:nvGrpSpPr>
            <p:cNvPr id="10" name="组合 11"/>
            <p:cNvGrpSpPr/>
            <p:nvPr/>
          </p:nvGrpSpPr>
          <p:grpSpPr>
            <a:xfrm>
              <a:off x="3282752" y="2971800"/>
              <a:ext cx="2075066" cy="1550801"/>
              <a:chOff x="3282752" y="2971800"/>
              <a:chExt cx="2153344" cy="1692677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3656907" y="4328543"/>
                <a:ext cx="1408524" cy="335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将右手伸向</a:t>
                </a:r>
                <a:endPara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3282752" y="2971800"/>
                <a:ext cx="2153344" cy="1668637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428992" y="3071816"/>
              <a:ext cx="1704988" cy="1110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0" name="组合 19"/>
          <p:cNvGrpSpPr/>
          <p:nvPr/>
        </p:nvGrpSpPr>
        <p:grpSpPr>
          <a:xfrm>
            <a:off x="6257294" y="2488138"/>
            <a:ext cx="2203137" cy="2066298"/>
            <a:chOff x="6257294" y="2488138"/>
            <a:chExt cx="2203137" cy="2066298"/>
          </a:xfrm>
        </p:grpSpPr>
        <p:grpSp>
          <p:nvGrpSpPr>
            <p:cNvPr id="8" name="组合 12"/>
            <p:cNvGrpSpPr/>
            <p:nvPr/>
          </p:nvGrpSpPr>
          <p:grpSpPr>
            <a:xfrm>
              <a:off x="6257294" y="2488138"/>
              <a:ext cx="2203137" cy="2066298"/>
              <a:chOff x="6257294" y="2488138"/>
              <a:chExt cx="2203137" cy="2066298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6429388" y="4000510"/>
                <a:ext cx="192882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张开的两个手指一合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夹住</a:t>
                </a:r>
                <a:endPara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6257294" y="2488138"/>
                <a:ext cx="2203137" cy="2066298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357950" y="2640254"/>
              <a:ext cx="1928826" cy="1256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55976" y="1423972"/>
            <a:ext cx="40284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 小作者观察仔细，把捉蝴蝶的动作写得栩栩如生。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34" y="1214428"/>
            <a:ext cx="3468641" cy="22717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476094" y="3929072"/>
            <a:ext cx="8191812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仿照这段话，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写一写奶奶是怎样做饭的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71" y="3929072"/>
            <a:ext cx="531147" cy="50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868" y="2143122"/>
            <a:ext cx="1731564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老奶奶做饭</a:t>
            </a:r>
            <a:endParaRPr lang="zh-CN" altLang="en-US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>
            <a:stCxn id="3" idx="1"/>
          </p:cNvCxnSpPr>
          <p:nvPr/>
        </p:nvCxnSpPr>
        <p:spPr>
          <a:xfrm rot="10800000">
            <a:off x="2500298" y="2285999"/>
            <a:ext cx="1071570" cy="879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0800000">
            <a:off x="3929060" y="1928810"/>
            <a:ext cx="500065" cy="214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endCxn id="3" idx="3"/>
          </p:cNvCxnSpPr>
          <p:nvPr/>
        </p:nvCxnSpPr>
        <p:spPr>
          <a:xfrm rot="10800000" flipV="1">
            <a:off x="5303432" y="2143121"/>
            <a:ext cx="483016" cy="2308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3" idx="1"/>
          </p:cNvCxnSpPr>
          <p:nvPr/>
        </p:nvCxnSpPr>
        <p:spPr>
          <a:xfrm rot="10800000" flipV="1">
            <a:off x="2928926" y="2373955"/>
            <a:ext cx="642942" cy="3406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24" idx="0"/>
            <a:endCxn id="3" idx="2"/>
          </p:cNvCxnSpPr>
          <p:nvPr/>
        </p:nvCxnSpPr>
        <p:spPr>
          <a:xfrm flipH="1" flipV="1">
            <a:off x="4437650" y="2604787"/>
            <a:ext cx="133653" cy="367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>
            <a:endCxn id="3" idx="3"/>
          </p:cNvCxnSpPr>
          <p:nvPr/>
        </p:nvCxnSpPr>
        <p:spPr>
          <a:xfrm rot="10800000">
            <a:off x="5303432" y="2373956"/>
            <a:ext cx="911644" cy="412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714612" y="357172"/>
            <a:ext cx="2451323" cy="1574303"/>
            <a:chOff x="2714612" y="357172"/>
            <a:chExt cx="2451323" cy="1574303"/>
          </a:xfrm>
        </p:grpSpPr>
        <p:grpSp>
          <p:nvGrpSpPr>
            <p:cNvPr id="8" name="组合 7"/>
            <p:cNvGrpSpPr/>
            <p:nvPr/>
          </p:nvGrpSpPr>
          <p:grpSpPr>
            <a:xfrm>
              <a:off x="2714612" y="357172"/>
              <a:ext cx="2451323" cy="1574303"/>
              <a:chOff x="2696740" y="339502"/>
              <a:chExt cx="2451323" cy="1574303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3053930" y="1553948"/>
                <a:ext cx="17859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双手抓着锅盖向上揭</a:t>
                </a:r>
                <a:endPara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2696740" y="339502"/>
                <a:ext cx="2451323" cy="1574303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000364" y="428610"/>
              <a:ext cx="2000265" cy="1211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8" name="组合 17"/>
          <p:cNvGrpSpPr/>
          <p:nvPr/>
        </p:nvGrpSpPr>
        <p:grpSpPr>
          <a:xfrm>
            <a:off x="5736928" y="428609"/>
            <a:ext cx="2381336" cy="1879414"/>
            <a:chOff x="5736928" y="428609"/>
            <a:chExt cx="2381336" cy="1879414"/>
          </a:xfrm>
        </p:grpSpPr>
        <p:grpSp>
          <p:nvGrpSpPr>
            <p:cNvPr id="10" name="组合 9"/>
            <p:cNvGrpSpPr/>
            <p:nvPr/>
          </p:nvGrpSpPr>
          <p:grpSpPr>
            <a:xfrm>
              <a:off x="5736928" y="428609"/>
              <a:ext cx="2381336" cy="1879414"/>
              <a:chOff x="5719056" y="113391"/>
              <a:chExt cx="2381336" cy="1961873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6268640" y="1753983"/>
                <a:ext cx="1643074" cy="321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5719056" y="113391"/>
                <a:ext cx="2381336" cy="1954303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6257294" y="2000246"/>
              <a:ext cx="14287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吃力地揭了几次</a:t>
              </a:r>
              <a:endPara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143636" y="569846"/>
              <a:ext cx="1643074" cy="1392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0" name="组合 19"/>
          <p:cNvGrpSpPr/>
          <p:nvPr/>
        </p:nvGrpSpPr>
        <p:grpSpPr>
          <a:xfrm>
            <a:off x="785786" y="2643188"/>
            <a:ext cx="2285380" cy="2166294"/>
            <a:chOff x="785786" y="2643188"/>
            <a:chExt cx="2285380" cy="2166294"/>
          </a:xfrm>
        </p:grpSpPr>
        <p:grpSp>
          <p:nvGrpSpPr>
            <p:cNvPr id="11" name="组合 10"/>
            <p:cNvGrpSpPr/>
            <p:nvPr/>
          </p:nvGrpSpPr>
          <p:grpSpPr>
            <a:xfrm>
              <a:off x="785786" y="2643188"/>
              <a:ext cx="2285380" cy="2166294"/>
              <a:chOff x="486420" y="2419304"/>
              <a:chExt cx="2285380" cy="2166294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860691" y="4062378"/>
                <a:ext cx="164307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用袖子拂了拂脸</a:t>
                </a:r>
                <a:endParaRPr lang="zh-CN" altLang="en-US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endPara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486420" y="2419304"/>
                <a:ext cx="2285380" cy="1954303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857224" y="2857502"/>
              <a:ext cx="2071701" cy="1367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6" name="组合 25"/>
          <p:cNvGrpSpPr/>
          <p:nvPr/>
        </p:nvGrpSpPr>
        <p:grpSpPr>
          <a:xfrm>
            <a:off x="3533770" y="2971800"/>
            <a:ext cx="2075066" cy="1528776"/>
            <a:chOff x="3282752" y="2971800"/>
            <a:chExt cx="2075066" cy="1528776"/>
          </a:xfrm>
        </p:grpSpPr>
        <p:grpSp>
          <p:nvGrpSpPr>
            <p:cNvPr id="12" name="组合 11"/>
            <p:cNvGrpSpPr/>
            <p:nvPr/>
          </p:nvGrpSpPr>
          <p:grpSpPr>
            <a:xfrm>
              <a:off x="3282752" y="2971800"/>
              <a:ext cx="2075066" cy="1528776"/>
              <a:chOff x="3282752" y="2971800"/>
              <a:chExt cx="2153344" cy="1668637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3951693" y="4304503"/>
                <a:ext cx="815462" cy="3359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摇摇头</a:t>
                </a:r>
                <a:endPara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3282752" y="2971800"/>
                <a:ext cx="2153344" cy="1668637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428992" y="3020852"/>
              <a:ext cx="1785950" cy="1124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7" name="组合 26"/>
          <p:cNvGrpSpPr/>
          <p:nvPr/>
        </p:nvGrpSpPr>
        <p:grpSpPr>
          <a:xfrm>
            <a:off x="6257294" y="2488138"/>
            <a:ext cx="2203137" cy="1963025"/>
            <a:chOff x="6257294" y="2488138"/>
            <a:chExt cx="2203137" cy="1963025"/>
          </a:xfrm>
        </p:grpSpPr>
        <p:grpSp>
          <p:nvGrpSpPr>
            <p:cNvPr id="13" name="组合 12"/>
            <p:cNvGrpSpPr/>
            <p:nvPr/>
          </p:nvGrpSpPr>
          <p:grpSpPr>
            <a:xfrm>
              <a:off x="6257294" y="2488138"/>
              <a:ext cx="2203137" cy="1963025"/>
              <a:chOff x="6257294" y="2488138"/>
              <a:chExt cx="2203137" cy="2066298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6786578" y="4143386"/>
                <a:ext cx="112704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自言自语</a:t>
                </a:r>
                <a:endParaRPr lang="zh-CN" altLang="en-US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6257294" y="2488138"/>
                <a:ext cx="2203137" cy="2066298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357950" y="2643188"/>
              <a:ext cx="2024068" cy="1331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4" name="组合 3"/>
          <p:cNvGrpSpPr/>
          <p:nvPr/>
        </p:nvGrpSpPr>
        <p:grpSpPr>
          <a:xfrm>
            <a:off x="485416" y="571487"/>
            <a:ext cx="2014882" cy="1857388"/>
            <a:chOff x="485416" y="571487"/>
            <a:chExt cx="2014882" cy="1857388"/>
          </a:xfrm>
        </p:grpSpPr>
        <p:grpSp>
          <p:nvGrpSpPr>
            <p:cNvPr id="6" name="组合 5"/>
            <p:cNvGrpSpPr/>
            <p:nvPr/>
          </p:nvGrpSpPr>
          <p:grpSpPr>
            <a:xfrm>
              <a:off x="485416" y="571487"/>
              <a:ext cx="2014882" cy="1857388"/>
              <a:chOff x="467544" y="339503"/>
              <a:chExt cx="1656184" cy="1857388"/>
            </a:xfrm>
          </p:grpSpPr>
          <p:sp>
            <p:nvSpPr>
              <p:cNvPr id="2" name="TextBox 1"/>
              <p:cNvSpPr txBox="1"/>
              <p:nvPr/>
            </p:nvSpPr>
            <p:spPr>
              <a:xfrm>
                <a:off x="890602" y="1839700"/>
                <a:ext cx="8067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</a:t>
                </a:r>
                <a:r>
                  <a:rPr lang="zh-CN" altLang="en-US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站起来</a:t>
                </a:r>
                <a:endParaRPr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" name="圆角矩形 4"/>
              <p:cNvSpPr/>
              <p:nvPr/>
            </p:nvSpPr>
            <p:spPr>
              <a:xfrm>
                <a:off x="467544" y="339503"/>
                <a:ext cx="1656184" cy="1857388"/>
              </a:xfrm>
              <a:prstGeom prst="roundRect">
                <a:avLst/>
              </a:prstGeom>
              <a:grpFill/>
              <a:ln>
                <a:solidFill>
                  <a:schemeClr val="accent1"/>
                </a:solidFill>
              </a:ln>
              <a:effectLst>
                <a:outerShdw blurRad="444500" dist="254000" dir="8100000" algn="tr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1472" y="857238"/>
              <a:ext cx="1843089" cy="1153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9"/>
          <p:cNvSpPr txBox="1"/>
          <p:nvPr/>
        </p:nvSpPr>
        <p:spPr>
          <a:xfrm>
            <a:off x="755576" y="1059582"/>
            <a:ext cx="7858180" cy="2246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她看见奶奶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站起来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双手抓着锅盖向上揭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吃力地揭了几次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，才稍稍揭开一条缝。一股浓烟从灶口冲出来，差点熏着奶奶的脸。奶奶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随便用袖子拂了拂布满皱纹的脸，又摇摇头，自言自语地说：“老了，不中用啰！”</a:t>
            </a:r>
            <a:endParaRPr 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1640" y="1142990"/>
            <a:ext cx="60978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这段话描写的是一位老奶奶怎么做饭的。用“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站起来、揭、拂、摇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”等动词，准确而恰当地写出了老人干活动作的特点。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12912" y="2643758"/>
            <a:ext cx="2233216" cy="189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1357304"/>
            <a:ext cx="6668245" cy="142346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关于这篇习作，你还有什么好的想法吗？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54000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45769" y="571486"/>
            <a:ext cx="3369239" cy="3357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1785918" y="4000510"/>
            <a:ext cx="4929222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小问号：喜欢问问题。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508104" y="428610"/>
            <a:ext cx="2643206" cy="1639084"/>
          </a:xfrm>
          <a:prstGeom prst="cloudCallout">
            <a:avLst>
              <a:gd name="adj1" fmla="val -59349"/>
              <a:gd name="adj2" fmla="val 34658"/>
            </a:avLst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这又是为什么？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714348" y="785800"/>
            <a:ext cx="6233916" cy="52322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习作开头，我想开门见山，直奔主题。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8620" y="549826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714349" y="1857370"/>
            <a:ext cx="6233915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过程中，我要加入外貌、动作、语言等描写，让我的作文更生动！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517" y="1845969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714348" y="3214692"/>
            <a:ext cx="6233916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我要按照一定的顺序来写，这样习作才能表达得清楚、有条理。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7643834" y="3286130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055" y="426869"/>
            <a:ext cx="2330450" cy="560705"/>
            <a:chOff x="292074" y="533430"/>
            <a:chExt cx="3107265" cy="747607"/>
          </a:xfrm>
        </p:grpSpPr>
        <p:sp>
          <p:nvSpPr>
            <p:cNvPr id="3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547664" y="1491630"/>
            <a:ext cx="72564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你想要写你身边的那个人呢？不要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急于下笔，先好好构思，编写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好写作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提纲。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6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1214428"/>
            <a:ext cx="7715304" cy="3046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你想写谁？想表现他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她的什么特点？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你打算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从哪几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方面介绍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一部分作为重点将要进行具体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打算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拟定什么题目？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3240" y="428610"/>
            <a:ext cx="3430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提纲要求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500034" y="857238"/>
            <a:ext cx="720080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我们班的小书虫</a:t>
            </a:r>
            <a:endParaRPr lang="zh-CN" altLang="en-US" sz="3200" dirty="0"/>
          </a:p>
        </p:txBody>
      </p:sp>
      <p:sp>
        <p:nvSpPr>
          <p:cNvPr id="2" name="左大括号 1"/>
          <p:cNvSpPr/>
          <p:nvPr/>
        </p:nvSpPr>
        <p:spPr>
          <a:xfrm>
            <a:off x="1313218" y="924470"/>
            <a:ext cx="288032" cy="3528392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929058" y="642924"/>
            <a:ext cx="3071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开门见山，点明要写我们班的“小书虫”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29058" y="2103590"/>
            <a:ext cx="15058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她读书入迷的样子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>
            <a:off x="5500694" y="1785932"/>
            <a:ext cx="428628" cy="1500198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29323" y="1643056"/>
            <a:ext cx="16670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“啃”红楼梦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00760" y="2933934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如梦初醒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00528" y="1857368"/>
            <a:ext cx="65867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重点</a:t>
            </a:r>
            <a:endParaRPr lang="zh-CN" alt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左大括号 31"/>
          <p:cNvSpPr/>
          <p:nvPr/>
        </p:nvSpPr>
        <p:spPr>
          <a:xfrm rot="10800000">
            <a:off x="7643834" y="1785932"/>
            <a:ext cx="285752" cy="1500198"/>
          </a:xfrm>
          <a:prstGeom prst="leftBrace">
            <a:avLst>
              <a:gd name="adj1" fmla="val 0"/>
              <a:gd name="adj2" fmla="val 50000"/>
            </a:avLst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85918" y="714362"/>
            <a:ext cx="1714512" cy="10206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3929058" y="3929072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她，就是我们的班长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张渝梅。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57370"/>
            <a:ext cx="1714512" cy="13430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3286130"/>
            <a:ext cx="1714512" cy="13053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0" grpId="0"/>
      <p:bldP spid="25" grpId="0"/>
      <p:bldP spid="28" grpId="0" animBg="1"/>
      <p:bldP spid="29" grpId="0"/>
      <p:bldP spid="30" grpId="0"/>
      <p:bldP spid="7" grpId="0"/>
      <p:bldP spid="32" grpId="0" animBg="1"/>
      <p:bldP spid="3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571472" y="714362"/>
            <a:ext cx="720080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我们班的百事通</a:t>
            </a:r>
            <a:endParaRPr lang="zh-CN" altLang="en-US" sz="3200" dirty="0"/>
          </a:p>
        </p:txBody>
      </p:sp>
      <p:sp>
        <p:nvSpPr>
          <p:cNvPr id="2" name="左大括号 1"/>
          <p:cNvSpPr/>
          <p:nvPr/>
        </p:nvSpPr>
        <p:spPr>
          <a:xfrm>
            <a:off x="1475656" y="915566"/>
            <a:ext cx="288032" cy="3528392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大括号 15"/>
          <p:cNvSpPr/>
          <p:nvPr/>
        </p:nvSpPr>
        <p:spPr>
          <a:xfrm>
            <a:off x="4286248" y="2000246"/>
            <a:ext cx="297904" cy="1154443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286248" y="511880"/>
            <a:ext cx="31689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开门见山，点明要介绍班里的“百事通”。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857752" y="1714494"/>
            <a:ext cx="19464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讲解兵器手舞足蹈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857752" y="2816994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演讲绘声绘色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86248" y="3416299"/>
            <a:ext cx="37862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要向他学习，也做一个赫赫有名的“百事通”。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84368" y="1857102"/>
            <a:ext cx="582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重点</a:t>
            </a:r>
            <a:endParaRPr lang="zh-CN" alt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左大括号 31"/>
          <p:cNvSpPr/>
          <p:nvPr/>
        </p:nvSpPr>
        <p:spPr>
          <a:xfrm rot="10800000">
            <a:off x="7455170" y="2064537"/>
            <a:ext cx="226466" cy="1000132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928794" y="1928808"/>
            <a:ext cx="1714512" cy="1271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500048"/>
            <a:ext cx="1643074" cy="1339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286130"/>
            <a:ext cx="158195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6" grpId="0" animBg="1"/>
      <p:bldP spid="20" grpId="0"/>
      <p:bldP spid="25" grpId="0"/>
      <p:bldP spid="26" grpId="0"/>
      <p:bldP spid="30" grpId="0"/>
      <p:bldP spid="7" grpId="0"/>
      <p:bldP spid="3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714348" y="785800"/>
            <a:ext cx="720080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我们班的开心果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571604" y="1071552"/>
            <a:ext cx="357190" cy="3000396"/>
          </a:xfrm>
          <a:prstGeom prst="lef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1934" y="699542"/>
            <a:ext cx="32147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他每次讲笑话，全班都笑得前仰后合。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71934" y="1879252"/>
            <a:ext cx="27860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老钱讲笑话总是惹得大家听得忘了时间。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71934" y="3429004"/>
            <a:ext cx="27860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哪里有他，哪里就有快乐！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15272" y="1857370"/>
            <a:ext cx="58291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重点</a:t>
            </a:r>
            <a:endParaRPr lang="zh-CN" altLang="en-US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左大括号 31"/>
          <p:cNvSpPr/>
          <p:nvPr/>
        </p:nvSpPr>
        <p:spPr>
          <a:xfrm rot="10800000">
            <a:off x="7162578" y="1201090"/>
            <a:ext cx="421970" cy="2870858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71670" y="2000246"/>
            <a:ext cx="1500198" cy="1274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9" y="571486"/>
            <a:ext cx="1357322" cy="1343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357568"/>
            <a:ext cx="1500198" cy="119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0" grpId="0"/>
      <p:bldP spid="25" grpId="0"/>
      <p:bldP spid="30" grpId="0"/>
      <p:bldP spid="7" grpId="0"/>
      <p:bldP spid="3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1720" y="922040"/>
            <a:ext cx="3857652" cy="5847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我们班的“小书虫”</a:t>
            </a:r>
            <a:endParaRPr lang="zh-CN" altLang="en-US" sz="3200" dirty="0"/>
          </a:p>
        </p:txBody>
      </p:sp>
      <p:sp>
        <p:nvSpPr>
          <p:cNvPr id="7" name="矩形 6"/>
          <p:cNvSpPr/>
          <p:nvPr/>
        </p:nvSpPr>
        <p:spPr>
          <a:xfrm>
            <a:off x="714348" y="1519071"/>
            <a:ext cx="62865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们班有一个大名鼎鼎的小“书虫”。她有一张能说会道的嘴巴，说起话来井井有条。你只要随便问她一个问题，如果是学过的，她保证在一分钟内对答如流。她还有一双大大的水灵灵的眼睛，生气时瞪得圆圆的，开心时眯成了两个月牙儿，一对弯弯的眉毛，一张红红的“苹果脸蛋”。　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5400000">
            <a:off x="5501488" y="2857502"/>
            <a:ext cx="3142478" cy="7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308304" y="1149739"/>
            <a:ext cx="14401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开门见山，点明要写我们班的“小书虫”，人物外貌描写栩栩如生。</a:t>
            </a:r>
            <a:endParaRPr lang="zh-CN" altLang="en-US" sz="24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561958" y="320452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3129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870500"/>
            <a:ext cx="60007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记得有一次，下课铃响了，大家飞奔出教室，像极了被关在笼子里的小鸟忽然被释放了出来。而她呢，在教室里迫不及待地从书包里抽出一本“红楼梦”来“啃”。好像看得越来越入迷了，因为，我想引起她的注意，所以故意从她身边跺着脚走过，可她根本就没有被我从“书窝”里拉出来，她还是无动于衷。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00892" y="983088"/>
            <a:ext cx="14595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panose="02010600030101010101" charset="-122"/>
              </a:rPr>
              <a:t>本段生动细致地描写了她读书入迷的样子，让人如闻其声，如临其境。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715140" y="857238"/>
            <a:ext cx="794" cy="32986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1142990"/>
            <a:ext cx="60201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叮铃铃！叮铃铃！”上课铃声从她耳边飘过，她如梦初醒，随着老师的脚步声渐渐逼近，她急忙把书“变”成了语文课本，然后端端正正地坐好，等待着这节语文课的开始。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43886" y="1156196"/>
            <a:ext cx="15206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 panose="02010600030101010101" charset="-122"/>
              </a:rPr>
              <a:t>本段生动细致地描写了她读书入迷的样子。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rot="5400000">
            <a:off x="5680083" y="2392361"/>
            <a:ext cx="307183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736140" y="3445061"/>
            <a:ext cx="5572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她，就是我们的班长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张渝梅。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00166" y="992500"/>
            <a:ext cx="6256357" cy="1729740"/>
            <a:chOff x="1244601" y="2506980"/>
            <a:chExt cx="6256357" cy="1729740"/>
          </a:xfrm>
        </p:grpSpPr>
        <p:sp>
          <p:nvSpPr>
            <p:cNvPr id="15" name="圆角矩形 14"/>
            <p:cNvSpPr/>
            <p:nvPr/>
          </p:nvSpPr>
          <p:spPr>
            <a:xfrm>
              <a:off x="1244601" y="2506980"/>
              <a:ext cx="6184920" cy="1729740"/>
            </a:xfrm>
            <a:prstGeom prst="roundRect">
              <a:avLst/>
            </a:prstGeom>
            <a:grpFill/>
            <a:ln w="28575">
              <a:solidFill>
                <a:srgbClr val="00B050"/>
              </a:solidFill>
              <a:prstDash val="sysDash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357290" y="2714626"/>
              <a:ext cx="6143668" cy="138499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点评：小作者绘声绘色地描述了“小书虫”读书入迷的样子，使读者身临其境，很不错。</a:t>
              </a:r>
              <a:endParaRPr lang="zh-CN" altLang="en-US" sz="2800" dirty="0"/>
            </a:p>
          </p:txBody>
        </p:sp>
      </p:grpSp>
      <p:sp>
        <p:nvSpPr>
          <p:cNvPr id="8" name="文本框 14">
            <a:hlinkClick r:id="rId1" action="ppaction://hlinkpres?slideindex=1&amp;slidetitle="/>
          </p:cNvPr>
          <p:cNvSpPr txBox="1"/>
          <p:nvPr/>
        </p:nvSpPr>
        <p:spPr>
          <a:xfrm>
            <a:off x="1535190" y="3254360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3738830" y="3393108"/>
            <a:ext cx="335280" cy="472440"/>
          </a:xfrm>
          <a:prstGeom prst="rect">
            <a:avLst/>
          </a:prstGeom>
        </p:spPr>
      </p:pic>
      <p:sp>
        <p:nvSpPr>
          <p:cNvPr id="10" name="文本框 14">
            <a:hlinkClick r:id="rId4" action="ppaction://hlinkpres?slideindex=1&amp;slidetitle="/>
          </p:cNvPr>
          <p:cNvSpPr txBox="1"/>
          <p:nvPr/>
        </p:nvSpPr>
        <p:spPr>
          <a:xfrm>
            <a:off x="5023230" y="3311976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>
            <a:hlinkClick r:id="" action="ppaction://noaction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226870" y="3378716"/>
            <a:ext cx="335280" cy="472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3999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428596" y="3943171"/>
            <a:ext cx="7944320" cy="1200329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乐天派：遇到什么事都不会烦恼、不会忧愁也不会焦虑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47664" y="1771660"/>
            <a:ext cx="381642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快快写起来吧！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09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23728" y="1487219"/>
            <a:ext cx="65008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习作完成后，试着给自己的习作去一个合适的题目吧。给习作取题目时要注意些什么呢？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1857370"/>
            <a:ext cx="1822450" cy="2418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728" y="428611"/>
            <a:ext cx="6000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要在题目中体现写的是谁。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要用上表示人物特点的词语。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还要注意题目要简洁得当。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4"/>
          <p:cNvGrpSpPr/>
          <p:nvPr/>
        </p:nvGrpSpPr>
        <p:grpSpPr>
          <a:xfrm>
            <a:off x="3286116" y="2214560"/>
            <a:ext cx="2786082" cy="730908"/>
            <a:chOff x="1971351" y="2336363"/>
            <a:chExt cx="1490122" cy="730908"/>
          </a:xfrm>
        </p:grpSpPr>
        <p:sp>
          <p:nvSpPr>
            <p:cNvPr id="8" name="云形 7"/>
            <p:cNvSpPr/>
            <p:nvPr/>
          </p:nvSpPr>
          <p:spPr>
            <a:xfrm>
              <a:off x="1971351" y="2336363"/>
              <a:ext cx="1142061" cy="730908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046585" y="2336363"/>
              <a:ext cx="14148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戏迷老爸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10"/>
          <p:cNvGrpSpPr/>
          <p:nvPr/>
        </p:nvGrpSpPr>
        <p:grpSpPr>
          <a:xfrm>
            <a:off x="428596" y="3000377"/>
            <a:ext cx="2500330" cy="1428761"/>
            <a:chOff x="2098769" y="2336363"/>
            <a:chExt cx="1407611" cy="741998"/>
          </a:xfrm>
        </p:grpSpPr>
        <p:sp>
          <p:nvSpPr>
            <p:cNvPr id="11" name="云形 10"/>
            <p:cNvSpPr/>
            <p:nvPr/>
          </p:nvSpPr>
          <p:spPr>
            <a:xfrm>
              <a:off x="2098769" y="2336363"/>
              <a:ext cx="1358021" cy="730908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47307" y="2357963"/>
              <a:ext cx="1359073" cy="720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我家的“开心果”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634696" y="2085388"/>
            <a:ext cx="2772688" cy="1148656"/>
            <a:chOff x="1953154" y="2336363"/>
            <a:chExt cx="1586437" cy="1148656"/>
          </a:xfrm>
        </p:grpSpPr>
        <p:sp>
          <p:nvSpPr>
            <p:cNvPr id="14" name="云形 13"/>
            <p:cNvSpPr/>
            <p:nvPr/>
          </p:nvSpPr>
          <p:spPr>
            <a:xfrm>
              <a:off x="1953154" y="2336363"/>
              <a:ext cx="1503636" cy="730908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34903" y="2407801"/>
              <a:ext cx="150468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我家的虎妈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9"/>
          <p:cNvGrpSpPr/>
          <p:nvPr/>
        </p:nvGrpSpPr>
        <p:grpSpPr>
          <a:xfrm>
            <a:off x="5929322" y="1714494"/>
            <a:ext cx="2857520" cy="1285884"/>
            <a:chOff x="2098768" y="2336363"/>
            <a:chExt cx="968128" cy="1285884"/>
          </a:xfrm>
        </p:grpSpPr>
        <p:sp>
          <p:nvSpPr>
            <p:cNvPr id="20" name="云形 19"/>
            <p:cNvSpPr/>
            <p:nvPr/>
          </p:nvSpPr>
          <p:spPr>
            <a:xfrm>
              <a:off x="2098768" y="2336363"/>
              <a:ext cx="968128" cy="1285884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37689" y="2367488"/>
              <a:ext cx="92920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我们班的“小雷锋”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2"/>
          <p:cNvGrpSpPr/>
          <p:nvPr/>
        </p:nvGrpSpPr>
        <p:grpSpPr>
          <a:xfrm>
            <a:off x="3071802" y="3214692"/>
            <a:ext cx="2643205" cy="1220094"/>
            <a:chOff x="2098769" y="2336363"/>
            <a:chExt cx="1409446" cy="938339"/>
          </a:xfrm>
        </p:grpSpPr>
        <p:sp>
          <p:nvSpPr>
            <p:cNvPr id="23" name="云形 22"/>
            <p:cNvSpPr/>
            <p:nvPr/>
          </p:nvSpPr>
          <p:spPr>
            <a:xfrm>
              <a:off x="2098769" y="2336363"/>
              <a:ext cx="1329209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74955" y="2446245"/>
              <a:ext cx="1333260" cy="8284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急性子班长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5"/>
          <p:cNvGrpSpPr/>
          <p:nvPr/>
        </p:nvGrpSpPr>
        <p:grpSpPr>
          <a:xfrm>
            <a:off x="5715009" y="3143235"/>
            <a:ext cx="2643206" cy="1436202"/>
            <a:chOff x="2098769" y="2336362"/>
            <a:chExt cx="998575" cy="730908"/>
          </a:xfrm>
        </p:grpSpPr>
        <p:sp>
          <p:nvSpPr>
            <p:cNvPr id="26" name="云形 25"/>
            <p:cNvSpPr/>
            <p:nvPr/>
          </p:nvSpPr>
          <p:spPr>
            <a:xfrm>
              <a:off x="2098769" y="2336362"/>
              <a:ext cx="998575" cy="730908"/>
            </a:xfrm>
            <a:prstGeom prst="cloud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79735" y="2409084"/>
              <a:ext cx="836644" cy="548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我们班的“百事通”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428610"/>
            <a:ext cx="361950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200" dirty="0">
                <a:solidFill>
                  <a:schemeClr val="accent4"/>
                </a:solidFill>
                <a:effectLst/>
              </a:rPr>
              <a:t>组内分享•修改完善</a:t>
            </a:r>
            <a:endParaRPr lang="zh-CN" altLang="en-US" sz="3200" dirty="0">
              <a:solidFill>
                <a:schemeClr val="accent4"/>
              </a:solidFill>
              <a:effectLst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9642" y="3407172"/>
            <a:ext cx="7103142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把自己的习作与他人分享，有可能的话给你所写的那个人看看，听听他的评价。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3504" y="1169443"/>
            <a:ext cx="2940416" cy="2199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43608" y="1131590"/>
          <a:ext cx="7286677" cy="2644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0"/>
                <a:gridCol w="1459376"/>
                <a:gridCol w="1140093"/>
                <a:gridCol w="1115308"/>
              </a:tblGrid>
              <a:tr h="32375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/>
                        <a:t>评价项目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  加油</a:t>
                      </a:r>
                      <a:endParaRPr lang="zh-CN" altLang="en-US" sz="1800" dirty="0"/>
                    </a:p>
                  </a:txBody>
                  <a:tcPr/>
                </a:tc>
              </a:tr>
              <a:tr h="41150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人物是否有特点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42100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是否把人物特点写清楚了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习作题目取得好不好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书写认真，错别字少于</a:t>
                      </a:r>
                      <a:r>
                        <a:rPr lang="en-US" altLang="zh-CN" sz="1800" dirty="0" smtClean="0"/>
                        <a:t>3</a:t>
                      </a:r>
                      <a:r>
                        <a:rPr lang="zh-CN" altLang="en-US" sz="1800" dirty="0" smtClean="0"/>
                        <a:t>个，病句不多于</a:t>
                      </a:r>
                      <a:r>
                        <a:rPr lang="en-US" altLang="zh-CN" sz="1800" dirty="0" smtClean="0"/>
                        <a:t>2</a:t>
                      </a:r>
                      <a:r>
                        <a:rPr lang="zh-CN" altLang="en-US" sz="1800" dirty="0" smtClean="0"/>
                        <a:t>个，有修改的痕迹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342914">
                <a:tc gridSpan="4">
                  <a:txBody>
                    <a:bodyPr/>
                    <a:lstStyle/>
                    <a:p>
                      <a:pPr algn="l"/>
                      <a:r>
                        <a:rPr lang="zh-CN" altLang="en-US" sz="1800" dirty="0" smtClean="0"/>
                        <a:t>老师或同学评语及修改建议：</a:t>
                      </a:r>
                      <a:endParaRPr lang="zh-CN" altLang="en-US" sz="1800" dirty="0"/>
                    </a:p>
                  </a:txBody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6" name="心形 5"/>
          <p:cNvSpPr/>
          <p:nvPr/>
        </p:nvSpPr>
        <p:spPr>
          <a:xfrm>
            <a:off x="7904506" y="1223716"/>
            <a:ext cx="360040" cy="208811"/>
          </a:xfrm>
          <a:prstGeom prst="hear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9364" y="1199225"/>
            <a:ext cx="266700" cy="25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064" y="1199225"/>
            <a:ext cx="266700" cy="25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862" y="1196385"/>
            <a:ext cx="266700" cy="25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510" y="1199225"/>
            <a:ext cx="266700" cy="25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308" y="1196385"/>
            <a:ext cx="266700" cy="25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3619256" y="483518"/>
            <a:ext cx="1831271" cy="5770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3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评价标准</a:t>
            </a:r>
            <a:endParaRPr lang="zh-CN" altLang="en-US" sz="33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"/>
          <p:cNvSpPr txBox="1"/>
          <p:nvPr/>
        </p:nvSpPr>
        <p:spPr>
          <a:xfrm>
            <a:off x="2285984" y="1142990"/>
            <a:ext cx="5857916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课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下，请推荐你认为最好的作品，由班长负责配图，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形成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身边那些有特点的人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作品集。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84" y="1142990"/>
            <a:ext cx="1822450" cy="2418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83562" y="1419622"/>
            <a:ext cx="7369325" cy="1107996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68256" y="-1"/>
            <a:ext cx="1927372" cy="771551"/>
            <a:chOff x="6968256" y="-1"/>
            <a:chExt cx="1927372" cy="771551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68"/>
            <a:stretch>
              <a:fillRect/>
            </a:stretch>
          </p:blipFill>
          <p:spPr>
            <a:xfrm>
              <a:off x="6968256" y="-1"/>
              <a:ext cx="961585" cy="771551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9408" y="124932"/>
              <a:ext cx="1346220" cy="553738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7164288" y="509940"/>
              <a:ext cx="9813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文本框 2"/>
          <p:cNvSpPr txBox="1"/>
          <p:nvPr/>
        </p:nvSpPr>
        <p:spPr>
          <a:xfrm>
            <a:off x="1763688" y="4286262"/>
            <a:ext cx="5372552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小书虫：爱看书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喜欢书。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42907" y="0"/>
            <a:ext cx="9429816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1250150" y="4357700"/>
            <a:ext cx="6643702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故事大王：喜欢给别人讲故事。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683568" y="4357700"/>
            <a:ext cx="7515692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昆虫迷：特别喜欢各种各样的昆虫。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" y="0"/>
            <a:ext cx="9144000" cy="514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2"/>
          <p:cNvSpPr txBox="1"/>
          <p:nvPr/>
        </p:nvSpPr>
        <p:spPr>
          <a:xfrm>
            <a:off x="535754" y="4357700"/>
            <a:ext cx="8072494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幽默大王：说话很幽默，爱逗别人笑。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DOC_GUID" val="{98edffae-633b-4976-97f9-85139d261080}"/>
  <p:tag name="KSO_WPP_MARK_KEY" val="0a32ab64-646d-4fc9-829d-8c97a9bca34c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3097</Words>
  <Application>WPS 演示</Application>
  <PresentationFormat>全屏显示(16:9)</PresentationFormat>
  <Paragraphs>313</Paragraphs>
  <Slides>56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1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Impact</vt:lpstr>
      <vt:lpstr>Calibri</vt:lpstr>
      <vt:lpstr>Arial Unicode MS</vt:lpstr>
      <vt:lpstr>Kaiti SC</vt:lpstr>
      <vt:lpstr>幼圆</vt:lpstr>
      <vt:lpstr>楷体_GB2312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115</cp:revision>
  <dcterms:created xsi:type="dcterms:W3CDTF">2017-03-17T02:28:00Z</dcterms:created>
  <dcterms:modified xsi:type="dcterms:W3CDTF">2022-12-31T08:36:30Z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37F1091E8445483FA1FED400EC508DA4</vt:lpwstr>
  </property>
</Properties>
</file>