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2"/>
  </p:notesMasterIdLst>
  <p:handoutMasterIdLst>
    <p:handoutMasterId r:id="rId43"/>
  </p:handoutMasterIdLst>
  <p:sldIdLst>
    <p:sldId id="1333" r:id="rId3"/>
    <p:sldId id="1317" r:id="rId4"/>
    <p:sldId id="1326" r:id="rId5"/>
    <p:sldId id="1327" r:id="rId6"/>
    <p:sldId id="1328" r:id="rId7"/>
    <p:sldId id="1335" r:id="rId8"/>
    <p:sldId id="1329" r:id="rId9"/>
    <p:sldId id="1334" r:id="rId10"/>
    <p:sldId id="1284" r:id="rId11"/>
    <p:sldId id="1285" r:id="rId13"/>
    <p:sldId id="1356" r:id="rId14"/>
    <p:sldId id="1354" r:id="rId15"/>
    <p:sldId id="1331" r:id="rId16"/>
    <p:sldId id="1361" r:id="rId17"/>
    <p:sldId id="1362" r:id="rId18"/>
    <p:sldId id="1426" r:id="rId19"/>
    <p:sldId id="1427" r:id="rId20"/>
    <p:sldId id="1428" r:id="rId21"/>
    <p:sldId id="1291" r:id="rId22"/>
    <p:sldId id="1379" r:id="rId23"/>
    <p:sldId id="1488" r:id="rId24"/>
    <p:sldId id="1486" r:id="rId25"/>
    <p:sldId id="1489" r:id="rId26"/>
    <p:sldId id="1490" r:id="rId27"/>
    <p:sldId id="1497" r:id="rId28"/>
    <p:sldId id="1496" r:id="rId29"/>
    <p:sldId id="1491" r:id="rId30"/>
    <p:sldId id="1492" r:id="rId31"/>
    <p:sldId id="1493" r:id="rId32"/>
    <p:sldId id="1494" r:id="rId33"/>
    <p:sldId id="1495" r:id="rId34"/>
    <p:sldId id="1357" r:id="rId35"/>
    <p:sldId id="1483" r:id="rId36"/>
    <p:sldId id="1358" r:id="rId37"/>
    <p:sldId id="1360" r:id="rId38"/>
    <p:sldId id="1117" r:id="rId39"/>
    <p:sldId id="1104" r:id="rId40"/>
    <p:sldId id="1352" r:id="rId41"/>
    <p:sldId id="1105" r:id="rId4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8"/>
    </p:embeddedFont>
    <p:embeddedFont>
      <p:font typeface="楷体" panose="02010609060101010101" pitchFamily="49" charset="-122"/>
      <p:regular r:id="rId49"/>
    </p:embeddedFont>
    <p:embeddedFont>
      <p:font typeface="仿宋" panose="02010609060101010101" charset="-122"/>
      <p:regular r:id="rId50"/>
    </p:embeddedFont>
    <p:embeddedFont>
      <p:font typeface="微软雅黑" panose="020B0503020204020204" charset="-122"/>
      <p:regular r:id="rId51"/>
    </p:embeddedFont>
    <p:embeddedFont>
      <p:font typeface="幼圆" panose="02010509060101010101" pitchFamily="49" charset="-122"/>
      <p:regular r:id="rId52"/>
    </p:embeddedFont>
    <p:embeddedFont>
      <p:font typeface="Impact" panose="020B0806030902050204" charset="0"/>
      <p:regular r:id="rId53"/>
    </p:embeddedFont>
    <p:embeddedFont>
      <p:font typeface="Calibri" panose="020F0502020204030204" charset="0"/>
      <p:regular r:id="rId54"/>
      <p:bold r:id="rId55"/>
      <p:italic r:id="rId56"/>
      <p:boldItalic r:id="rId57"/>
    </p:embeddedFont>
  </p:embeddedFontLst>
  <p:custDataLst>
    <p:tags r:id="rId5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FF"/>
    <a:srgbClr val="0066FF"/>
    <a:srgbClr val="A38302"/>
    <a:srgbClr val="FEFCDE"/>
    <a:srgbClr val="00B050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8" autoAdjust="0"/>
    <p:restoredTop sz="94705" autoAdjust="0"/>
  </p:normalViewPr>
  <p:slideViewPr>
    <p:cSldViewPr>
      <p:cViewPr>
        <p:scale>
          <a:sx n="70" d="100"/>
          <a:sy n="70" d="100"/>
        </p:scale>
        <p:origin x="-1650" y="-786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13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2.xml"/><Relationship Id="rId57" Type="http://schemas.openxmlformats.org/officeDocument/2006/relationships/font" Target="fonts/font10.fntdata"/><Relationship Id="rId56" Type="http://schemas.openxmlformats.org/officeDocument/2006/relationships/font" Target="fonts/font9.fntdata"/><Relationship Id="rId55" Type="http://schemas.openxmlformats.org/officeDocument/2006/relationships/font" Target="fonts/font8.fntdata"/><Relationship Id="rId54" Type="http://schemas.openxmlformats.org/officeDocument/2006/relationships/font" Target="fonts/font7.fntdata"/><Relationship Id="rId53" Type="http://schemas.openxmlformats.org/officeDocument/2006/relationships/font" Target="fonts/font6.fntdata"/><Relationship Id="rId52" Type="http://schemas.openxmlformats.org/officeDocument/2006/relationships/font" Target="fonts/font5.fntdata"/><Relationship Id="rId51" Type="http://schemas.openxmlformats.org/officeDocument/2006/relationships/font" Target="fonts/font4.fntdata"/><Relationship Id="rId50" Type="http://schemas.openxmlformats.org/officeDocument/2006/relationships/font" Target="fonts/font3.fntdata"/><Relationship Id="rId5" Type="http://schemas.openxmlformats.org/officeDocument/2006/relationships/slide" Target="slides/slide3.xml"/><Relationship Id="rId49" Type="http://schemas.openxmlformats.org/officeDocument/2006/relationships/font" Target="fonts/font2.fntdata"/><Relationship Id="rId48" Type="http://schemas.openxmlformats.org/officeDocument/2006/relationships/font" Target="fonts/font1.fntdata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66719D6-44C6-43B9-9A70-B05959EC8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8EFB030-B390-46E3-B0CE-7B2381E7C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07504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203900" y="68213"/>
            <a:ext cx="1706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习作：这样想象真有趣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"/>
          <a:stretch>
            <a:fillRect/>
          </a:stretch>
        </p:blipFill>
        <p:spPr bwMode="auto">
          <a:xfrm>
            <a:off x="-108520" y="4803998"/>
            <a:ext cx="9361040" cy="432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23.wdp"/><Relationship Id="rId5" Type="http://schemas.openxmlformats.org/officeDocument/2006/relationships/image" Target="../media/image22.png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hyperlink" Target="&#36825;&#26679;&#24819;&#35937;&#30495;&#26377;&#24847;&#24605;/&#33539;&#25991;2&#65306;&#39134;&#36215;&#26469;&#30340;&#23567;&#20844;&#40481;.pptx" TargetMode="External"/><Relationship Id="rId4" Type="http://schemas.openxmlformats.org/officeDocument/2006/relationships/hyperlink" Target="&#33539;&#25991;2&#65306;&#39134;&#36215;&#26469;&#30340;&#23567;&#20844;&#40481;.pptx" TargetMode="External"/><Relationship Id="rId3" Type="http://schemas.openxmlformats.org/officeDocument/2006/relationships/image" Target="../media/image30.png"/><Relationship Id="rId2" Type="http://schemas.openxmlformats.org/officeDocument/2006/relationships/hyperlink" Target="&#36825;&#26679;&#24819;&#35937;&#30495;&#26377;&#24847;&#24605;/&#33539;&#25991;1&#65306;&#27809;&#26377;&#23614;&#24052;&#30340;&#23567;&#29492;.pptx" TargetMode="External"/><Relationship Id="rId1" Type="http://schemas.openxmlformats.org/officeDocument/2006/relationships/hyperlink" Target="&#33539;&#25991;1&#65306;&#27809;&#26377;&#23614;&#24052;&#30340;&#23567;&#29492;.pptx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png"/><Relationship Id="rId2" Type="http://schemas.openxmlformats.org/officeDocument/2006/relationships/tags" Target="../tags/tag1.xml"/><Relationship Id="rId1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845185" y="1649095"/>
            <a:ext cx="7172960" cy="64516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说一说：如果动物变成这样……</a:t>
            </a:r>
            <a:endParaRPr lang="zh-CN" altLang="en-US" sz="36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55" y="411404"/>
            <a:ext cx="366860" cy="456339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60303" y="339502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246" y="1563638"/>
            <a:ext cx="7672705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动物失去了原来的主要特征，或是变得与原来完全相反，他们的生活会有什么变化？又会发生哪些奇异的事情呢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选一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种动物作为主角，大胆想象，编一个童话故事。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7534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习作内容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4850" y="2080895"/>
            <a:ext cx="4248785" cy="15684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一种动物作为主角，大胆想象，编一个童话故事。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98415" y="1475740"/>
            <a:ext cx="3326130" cy="730895"/>
            <a:chOff x="2098769" y="2336363"/>
            <a:chExt cx="1418841" cy="730908"/>
          </a:xfrm>
        </p:grpSpPr>
        <p:sp>
          <p:nvSpPr>
            <p:cNvPr id="7" name="云形 6"/>
            <p:cNvSpPr/>
            <p:nvPr/>
          </p:nvSpPr>
          <p:spPr>
            <a:xfrm>
              <a:off x="2098769" y="2336363"/>
              <a:ext cx="1418841" cy="730908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335412" y="2357963"/>
              <a:ext cx="1035422" cy="583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动物是主角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59120" y="3195955"/>
            <a:ext cx="2765425" cy="815975"/>
            <a:chOff x="2098769" y="2336363"/>
            <a:chExt cx="1418841" cy="730908"/>
          </a:xfrm>
        </p:grpSpPr>
        <p:sp>
          <p:nvSpPr>
            <p:cNvPr id="10" name="云形 9"/>
            <p:cNvSpPr/>
            <p:nvPr/>
          </p:nvSpPr>
          <p:spPr>
            <a:xfrm>
              <a:off x="2098769" y="2336363"/>
              <a:ext cx="1418841" cy="730908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35412" y="2357963"/>
              <a:ext cx="1035422" cy="52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童话故事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12165" y="1121762"/>
            <a:ext cx="721741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“童话故事”通过丰富的想象、幻想和夸张来编写适合于儿童欣赏的故事"。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童话故事是儿童文学的重要体裁。是一种具有浓厚幻想色彩的虚构故事，多采用夸张、拟人、象征等表现手法去编织奇异的情节。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童话故事最大的特征是用丰富的想象力，赋予动物、植物等物体人的感情。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812165" y="4586957"/>
            <a:ext cx="5055870" cy="635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902970" y="3264887"/>
            <a:ext cx="4172585" cy="2603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003675" y="1579597"/>
            <a:ext cx="388874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131060" y="2890872"/>
            <a:ext cx="560895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570117" y="483518"/>
            <a:ext cx="5162123" cy="5219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你知道什么是“童话故事”吗？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7865" y="1092200"/>
            <a:ext cx="7186503" cy="5219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我们以前学过哪些动物为主角的童话故事呢？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8845" y="2661285"/>
            <a:ext cx="379539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《大象的耳朵》《蜘蛛开店》《青蛙卖泥塘》《小毛虫》……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543" b="5481"/>
          <a:stretch>
            <a:fillRect/>
          </a:stretch>
        </p:blipFill>
        <p:spPr>
          <a:xfrm>
            <a:off x="5184775" y="2303780"/>
            <a:ext cx="3170555" cy="2348865"/>
          </a:xfrm>
          <a:prstGeom prst="round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352441"/>
            <a:ext cx="6725806" cy="185356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想一想：动物失去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原来的主要特征，会发生哪些有趣的故事呢？</a:t>
            </a:r>
            <a:endParaRPr lang="en-US" altLang="zh-CN" sz="36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962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50255" y="4038962"/>
            <a:ext cx="5059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母鸡飞上天上，遇到老鹰会怎么样？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35696" y="745804"/>
            <a:ext cx="2376264" cy="648071"/>
            <a:chOff x="1115616" y="627534"/>
            <a:chExt cx="2736304" cy="648071"/>
          </a:xfrm>
        </p:grpSpPr>
        <p:sp>
          <p:nvSpPr>
            <p:cNvPr id="4" name="矩形标注 3"/>
            <p:cNvSpPr/>
            <p:nvPr/>
          </p:nvSpPr>
          <p:spPr>
            <a:xfrm>
              <a:off x="1115616" y="627534"/>
              <a:ext cx="2736304" cy="648071"/>
            </a:xfrm>
            <a:prstGeom prst="wedgeRectCallout">
              <a:avLst>
                <a:gd name="adj1" fmla="val 50679"/>
                <a:gd name="adj2" fmla="val 10218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15616" y="689959"/>
              <a:ext cx="273630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prstClr val="black"/>
                  </a:solidFill>
                </a:rPr>
                <a:t>结果怎么样？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89796" y="546619"/>
            <a:ext cx="2520280" cy="648071"/>
            <a:chOff x="1115616" y="627534"/>
            <a:chExt cx="3302843" cy="648071"/>
          </a:xfrm>
        </p:grpSpPr>
        <p:sp>
          <p:nvSpPr>
            <p:cNvPr id="8" name="矩形标注 7"/>
            <p:cNvSpPr/>
            <p:nvPr/>
          </p:nvSpPr>
          <p:spPr>
            <a:xfrm>
              <a:off x="1115616" y="627534"/>
              <a:ext cx="3168352" cy="648071"/>
            </a:xfrm>
            <a:prstGeom prst="wedgeRectCallout">
              <a:avLst>
                <a:gd name="adj1" fmla="val -23814"/>
                <a:gd name="adj2" fmla="val 112471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50107" y="689959"/>
              <a:ext cx="316835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</a:rPr>
                <a:t>遇见小鸟呢？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3375" y="1805305"/>
            <a:ext cx="2250440" cy="720090"/>
            <a:chOff x="1115616" y="627534"/>
            <a:chExt cx="2736304" cy="585645"/>
          </a:xfrm>
        </p:grpSpPr>
        <p:sp>
          <p:nvSpPr>
            <p:cNvPr id="11" name="矩形标注 10"/>
            <p:cNvSpPr/>
            <p:nvPr/>
          </p:nvSpPr>
          <p:spPr>
            <a:xfrm>
              <a:off x="1115616" y="627534"/>
              <a:ext cx="2736304" cy="585645"/>
            </a:xfrm>
            <a:prstGeom prst="wedgeRectCallout">
              <a:avLst>
                <a:gd name="adj1" fmla="val 69128"/>
                <a:gd name="adj2" fmla="val -461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15616" y="689959"/>
              <a:ext cx="2736304" cy="424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</a:rPr>
                <a:t>会说些什么？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3375" y="3075940"/>
            <a:ext cx="3181985" cy="711835"/>
            <a:chOff x="1115616" y="627534"/>
            <a:chExt cx="2439463" cy="1016533"/>
          </a:xfrm>
        </p:grpSpPr>
        <p:sp>
          <p:nvSpPr>
            <p:cNvPr id="14" name="矩形标注 13"/>
            <p:cNvSpPr/>
            <p:nvPr/>
          </p:nvSpPr>
          <p:spPr>
            <a:xfrm>
              <a:off x="1115616" y="627534"/>
              <a:ext cx="2345405" cy="1016533"/>
            </a:xfrm>
            <a:prstGeom prst="wedgeRectCallout">
              <a:avLst>
                <a:gd name="adj1" fmla="val 56976"/>
                <a:gd name="adj2" fmla="val -9599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209676" y="723635"/>
              <a:ext cx="2345403" cy="65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</a:rPr>
                <a:t>它们会有什么反应？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20272" y="2002117"/>
            <a:ext cx="1666471" cy="523220"/>
            <a:chOff x="1115616" y="627534"/>
            <a:chExt cx="2345404" cy="585645"/>
          </a:xfrm>
        </p:grpSpPr>
        <p:sp>
          <p:nvSpPr>
            <p:cNvPr id="17" name="矩形标注 16"/>
            <p:cNvSpPr/>
            <p:nvPr/>
          </p:nvSpPr>
          <p:spPr>
            <a:xfrm>
              <a:off x="1115616" y="627534"/>
              <a:ext cx="2345404" cy="585645"/>
            </a:xfrm>
            <a:prstGeom prst="wedgeRectCallout">
              <a:avLst>
                <a:gd name="adj1" fmla="val -82594"/>
                <a:gd name="adj2" fmla="val 43252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15616" y="689959"/>
              <a:ext cx="23454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prstClr val="black"/>
                  </a:solidFill>
                </a:rPr>
                <a:t>……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rcRect b="10382"/>
          <a:stretch>
            <a:fillRect/>
          </a:stretch>
        </p:blipFill>
        <p:spPr>
          <a:xfrm>
            <a:off x="3646805" y="2002155"/>
            <a:ext cx="2667635" cy="1499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07000" y="4091667"/>
            <a:ext cx="7193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小小的蚂蚁成了巨人，会做出哪些意想不到的事情？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39390" y="709930"/>
            <a:ext cx="4062730" cy="647947"/>
            <a:chOff x="1115616" y="627534"/>
            <a:chExt cx="2736304" cy="648071"/>
          </a:xfrm>
        </p:grpSpPr>
        <p:sp>
          <p:nvSpPr>
            <p:cNvPr id="4" name="矩形标注 3"/>
            <p:cNvSpPr/>
            <p:nvPr/>
          </p:nvSpPr>
          <p:spPr>
            <a:xfrm>
              <a:off x="1115616" y="627534"/>
              <a:ext cx="2736304" cy="648071"/>
            </a:xfrm>
            <a:prstGeom prst="wedgeRectCallout">
              <a:avLst>
                <a:gd name="adj1" fmla="val 50679"/>
                <a:gd name="adj2" fmla="val 10218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15616" y="689959"/>
              <a:ext cx="2736304" cy="460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black"/>
                  </a:solidFill>
                </a:rPr>
                <a:t>遇见其他动物有什么举动</a:t>
              </a:r>
              <a:r>
                <a:rPr lang="en-US" altLang="zh-CN" sz="2400" dirty="0">
                  <a:solidFill>
                    <a:prstClr val="black"/>
                  </a:solidFill>
                </a:rPr>
                <a:t>?</a:t>
              </a:r>
              <a:endParaRPr lang="en-US" altLang="zh-CN" sz="24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18435" y="2970530"/>
            <a:ext cx="4789170" cy="647947"/>
            <a:chOff x="1115616" y="627534"/>
            <a:chExt cx="3302843" cy="648071"/>
          </a:xfrm>
        </p:grpSpPr>
        <p:sp>
          <p:nvSpPr>
            <p:cNvPr id="8" name="矩形标注 7"/>
            <p:cNvSpPr/>
            <p:nvPr/>
          </p:nvSpPr>
          <p:spPr>
            <a:xfrm>
              <a:off x="1115616" y="627534"/>
              <a:ext cx="3168352" cy="648071"/>
            </a:xfrm>
            <a:prstGeom prst="wedgeRectCallout">
              <a:avLst>
                <a:gd name="adj1" fmla="val -23814"/>
                <a:gd name="adj2" fmla="val 112471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50107" y="689959"/>
              <a:ext cx="3168352" cy="5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</a:rPr>
                <a:t>又该怎样搬运粮食？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39390" y="1925320"/>
            <a:ext cx="2250440" cy="720090"/>
            <a:chOff x="1115616" y="627534"/>
            <a:chExt cx="2736304" cy="585645"/>
          </a:xfrm>
        </p:grpSpPr>
        <p:sp>
          <p:nvSpPr>
            <p:cNvPr id="11" name="矩形标注 10"/>
            <p:cNvSpPr/>
            <p:nvPr/>
          </p:nvSpPr>
          <p:spPr>
            <a:xfrm>
              <a:off x="1115616" y="627534"/>
              <a:ext cx="2736304" cy="585645"/>
            </a:xfrm>
            <a:prstGeom prst="wedgeRectCallout">
              <a:avLst>
                <a:gd name="adj1" fmla="val 69128"/>
                <a:gd name="adj2" fmla="val -461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15616" y="689959"/>
              <a:ext cx="2736304" cy="424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</a:rPr>
                <a:t>会说些什么？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395" y="1232535"/>
            <a:ext cx="2158365" cy="3609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92420" y="4250417"/>
            <a:ext cx="6888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老鹰变得胆小之后，该怎么生活，谁会帮助他吗？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11705" y="780415"/>
            <a:ext cx="3691890" cy="647720"/>
            <a:chOff x="1115616" y="627534"/>
            <a:chExt cx="2736304" cy="648071"/>
          </a:xfrm>
        </p:grpSpPr>
        <p:sp>
          <p:nvSpPr>
            <p:cNvPr id="4" name="矩形标注 3"/>
            <p:cNvSpPr/>
            <p:nvPr/>
          </p:nvSpPr>
          <p:spPr>
            <a:xfrm>
              <a:off x="1115616" y="627534"/>
              <a:ext cx="2736304" cy="648071"/>
            </a:xfrm>
            <a:prstGeom prst="wedgeRectCallout">
              <a:avLst>
                <a:gd name="adj1" fmla="val 50679"/>
                <a:gd name="adj2" fmla="val 10218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15616" y="689959"/>
              <a:ext cx="2736304" cy="522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prstClr val="black"/>
                  </a:solidFill>
                </a:rPr>
                <a:t>遇见老鼠会怎样</a:t>
              </a:r>
              <a:r>
                <a:rPr lang="en-US" altLang="zh-CN" sz="2800" dirty="0">
                  <a:solidFill>
                    <a:prstClr val="black"/>
                  </a:solidFill>
                </a:rPr>
                <a:t>?</a:t>
              </a:r>
              <a:endParaRPr lang="en-US" altLang="zh-CN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81675" y="1939925"/>
            <a:ext cx="3161665" cy="648335"/>
            <a:chOff x="1115616" y="627534"/>
            <a:chExt cx="3652628" cy="648335"/>
          </a:xfrm>
        </p:grpSpPr>
        <p:sp>
          <p:nvSpPr>
            <p:cNvPr id="8" name="矩形标注 7"/>
            <p:cNvSpPr/>
            <p:nvPr/>
          </p:nvSpPr>
          <p:spPr>
            <a:xfrm>
              <a:off x="1115616" y="627534"/>
              <a:ext cx="3494903" cy="648335"/>
            </a:xfrm>
            <a:prstGeom prst="wedgeRectCallout">
              <a:avLst>
                <a:gd name="adj1" fmla="val -23814"/>
                <a:gd name="adj2" fmla="val 112471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62337" y="689764"/>
              <a:ext cx="3505907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</a:rPr>
                <a:t>谁会给他提供食物？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39390" y="1925320"/>
            <a:ext cx="2250440" cy="720090"/>
            <a:chOff x="1115616" y="627534"/>
            <a:chExt cx="2736304" cy="585645"/>
          </a:xfrm>
        </p:grpSpPr>
        <p:sp>
          <p:nvSpPr>
            <p:cNvPr id="11" name="矩形标注 10"/>
            <p:cNvSpPr/>
            <p:nvPr/>
          </p:nvSpPr>
          <p:spPr>
            <a:xfrm>
              <a:off x="1115616" y="627534"/>
              <a:ext cx="2736304" cy="585645"/>
            </a:xfrm>
            <a:prstGeom prst="wedgeRectCallout">
              <a:avLst>
                <a:gd name="adj1" fmla="val 69128"/>
                <a:gd name="adj2" fmla="val -461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15616" y="689959"/>
              <a:ext cx="2736304" cy="424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</a:rPr>
                <a:t>会说些什么？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21610" y="3181350"/>
            <a:ext cx="3181985" cy="711835"/>
            <a:chOff x="1115616" y="627534"/>
            <a:chExt cx="2439463" cy="1016533"/>
          </a:xfrm>
        </p:grpSpPr>
        <p:sp>
          <p:nvSpPr>
            <p:cNvPr id="14" name="矩形标注 13"/>
            <p:cNvSpPr/>
            <p:nvPr/>
          </p:nvSpPr>
          <p:spPr>
            <a:xfrm>
              <a:off x="1115616" y="627534"/>
              <a:ext cx="2345405" cy="1016533"/>
            </a:xfrm>
            <a:prstGeom prst="wedgeRectCallout">
              <a:avLst>
                <a:gd name="adj1" fmla="val 56976"/>
                <a:gd name="adj2" fmla="val -9599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209676" y="723635"/>
              <a:ext cx="2345403" cy="65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</a:rPr>
                <a:t>会做出怎样的举动？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02797" y="3247987"/>
            <a:ext cx="1666471" cy="523220"/>
            <a:chOff x="1115616" y="627534"/>
            <a:chExt cx="2345404" cy="585645"/>
          </a:xfrm>
        </p:grpSpPr>
        <p:sp>
          <p:nvSpPr>
            <p:cNvPr id="17" name="矩形标注 16"/>
            <p:cNvSpPr/>
            <p:nvPr/>
          </p:nvSpPr>
          <p:spPr>
            <a:xfrm>
              <a:off x="1115616" y="627534"/>
              <a:ext cx="2345404" cy="585645"/>
            </a:xfrm>
            <a:prstGeom prst="wedgeRectCallout">
              <a:avLst>
                <a:gd name="adj1" fmla="val -82594"/>
                <a:gd name="adj2" fmla="val 43252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15616" y="689959"/>
              <a:ext cx="23454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prstClr val="black"/>
                  </a:solidFill>
                </a:rPr>
                <a:t>……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pic>
        <p:nvPicPr>
          <p:cNvPr id="2" name="图片 1" descr="C:/Users/ADMINI~1/AppData/Local/Temp/kaimatting_20191105200713/output_20191105200926..pngoutput_20191105200926."/>
          <p:cNvPicPr>
            <a:picLocks noChangeAspect="1"/>
          </p:cNvPicPr>
          <p:nvPr/>
        </p:nvPicPr>
        <p:blipFill>
          <a:blip r:embed="rId1"/>
          <a:srcRect t="41067"/>
          <a:stretch>
            <a:fillRect/>
          </a:stretch>
        </p:blipFill>
        <p:spPr>
          <a:xfrm>
            <a:off x="111125" y="2285365"/>
            <a:ext cx="1774825" cy="2249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92420" y="4250417"/>
            <a:ext cx="5669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</a:rPr>
              <a:t>蜗牛跑得飞快，他会帮大家做哪些事呢？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11705" y="780415"/>
            <a:ext cx="3691890" cy="647720"/>
            <a:chOff x="1115616" y="627534"/>
            <a:chExt cx="2736304" cy="648071"/>
          </a:xfrm>
        </p:grpSpPr>
        <p:sp>
          <p:nvSpPr>
            <p:cNvPr id="4" name="矩形标注 3"/>
            <p:cNvSpPr/>
            <p:nvPr/>
          </p:nvSpPr>
          <p:spPr>
            <a:xfrm>
              <a:off x="1115616" y="627534"/>
              <a:ext cx="2736304" cy="648071"/>
            </a:xfrm>
            <a:prstGeom prst="wedgeRectCallout">
              <a:avLst>
                <a:gd name="adj1" fmla="val 50679"/>
                <a:gd name="adj2" fmla="val 10218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15616" y="689959"/>
              <a:ext cx="2736304" cy="522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prstClr val="black"/>
                  </a:solidFill>
                </a:rPr>
                <a:t>会成为快递达人吗</a:t>
              </a:r>
              <a:r>
                <a:rPr lang="en-US" altLang="zh-CN" sz="2800" dirty="0">
                  <a:solidFill>
                    <a:prstClr val="black"/>
                  </a:solidFill>
                </a:rPr>
                <a:t>?</a:t>
              </a:r>
              <a:endParaRPr lang="en-US" altLang="zh-CN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95950" y="1606550"/>
            <a:ext cx="3035300" cy="929375"/>
            <a:chOff x="1115616" y="627534"/>
            <a:chExt cx="3220534" cy="648071"/>
          </a:xfrm>
        </p:grpSpPr>
        <p:sp>
          <p:nvSpPr>
            <p:cNvPr id="8" name="矩形标注 7"/>
            <p:cNvSpPr/>
            <p:nvPr/>
          </p:nvSpPr>
          <p:spPr>
            <a:xfrm>
              <a:off x="1115616" y="627534"/>
              <a:ext cx="3168352" cy="648071"/>
            </a:xfrm>
            <a:prstGeom prst="wedgeRectCallout">
              <a:avLst>
                <a:gd name="adj1" fmla="val -23814"/>
                <a:gd name="adj2" fmla="val 112471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62039" y="689764"/>
              <a:ext cx="3074111" cy="492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</a:rPr>
                <a:t>小蜗牛会帮助人们做什么呢？</a:t>
              </a:r>
              <a:endParaRPr lang="zh-CN" altLang="en-US" sz="20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15540" y="1788795"/>
            <a:ext cx="2575560" cy="815750"/>
            <a:chOff x="1115616" y="627534"/>
            <a:chExt cx="2736304" cy="585645"/>
          </a:xfrm>
        </p:grpSpPr>
        <p:sp>
          <p:nvSpPr>
            <p:cNvPr id="11" name="矩形标注 10"/>
            <p:cNvSpPr/>
            <p:nvPr/>
          </p:nvSpPr>
          <p:spPr>
            <a:xfrm>
              <a:off x="1115616" y="627534"/>
              <a:ext cx="2736304" cy="585645"/>
            </a:xfrm>
            <a:prstGeom prst="wedgeRectCallout">
              <a:avLst>
                <a:gd name="adj1" fmla="val 69128"/>
                <a:gd name="adj2" fmla="val -461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15616" y="689959"/>
              <a:ext cx="2736304" cy="507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/>
                  </a:solidFill>
                </a:rPr>
                <a:t>        </a:t>
              </a:r>
              <a:r>
                <a:rPr lang="zh-CN" altLang="en-US" sz="2000" dirty="0">
                  <a:solidFill>
                    <a:schemeClr val="tx1"/>
                  </a:solidFill>
                </a:rPr>
                <a:t>会给小动物表演飞行技巧吗？</a:t>
              </a:r>
              <a:endParaRPr lang="zh-CN" altLang="en-US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13965" y="3181350"/>
            <a:ext cx="3181985" cy="711835"/>
            <a:chOff x="1115616" y="627534"/>
            <a:chExt cx="2439463" cy="1016533"/>
          </a:xfrm>
        </p:grpSpPr>
        <p:sp>
          <p:nvSpPr>
            <p:cNvPr id="14" name="矩形标注 13"/>
            <p:cNvSpPr/>
            <p:nvPr/>
          </p:nvSpPr>
          <p:spPr>
            <a:xfrm>
              <a:off x="1115616" y="627534"/>
              <a:ext cx="2345405" cy="1016533"/>
            </a:xfrm>
            <a:prstGeom prst="wedgeRectCallout">
              <a:avLst>
                <a:gd name="adj1" fmla="val 56976"/>
                <a:gd name="adj2" fmla="val -9599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209676" y="723635"/>
              <a:ext cx="2345403" cy="65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</a:rPr>
                <a:t>会做出怎样的举动？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02797" y="3247987"/>
            <a:ext cx="1666471" cy="523220"/>
            <a:chOff x="1115616" y="627534"/>
            <a:chExt cx="2345404" cy="585645"/>
          </a:xfrm>
        </p:grpSpPr>
        <p:sp>
          <p:nvSpPr>
            <p:cNvPr id="17" name="矩形标注 16"/>
            <p:cNvSpPr/>
            <p:nvPr/>
          </p:nvSpPr>
          <p:spPr>
            <a:xfrm>
              <a:off x="1115616" y="627534"/>
              <a:ext cx="2345404" cy="585645"/>
            </a:xfrm>
            <a:prstGeom prst="wedgeRectCallout">
              <a:avLst>
                <a:gd name="adj1" fmla="val -82594"/>
                <a:gd name="adj2" fmla="val 43252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15616" y="689959"/>
              <a:ext cx="23454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prstClr val="black"/>
                  </a:solidFill>
                </a:rPr>
                <a:t>……</a:t>
              </a:r>
              <a:endParaRPr lang="zh-CN" altLang="en-US" sz="2800" dirty="0">
                <a:solidFill>
                  <a:prstClr val="black"/>
                </a:solidFill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939925"/>
            <a:ext cx="1782445" cy="1899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68872" y="1473472"/>
            <a:ext cx="6900307" cy="142240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你想怎样把故事写得更有趣呢？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5958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37448"/>
            <a:ext cx="5688632" cy="3740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7672" y="389526"/>
            <a:ext cx="2160240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春节拜年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10382"/>
          <a:stretch>
            <a:fillRect/>
          </a:stretch>
        </p:blipFill>
        <p:spPr>
          <a:xfrm>
            <a:off x="-3810" y="-29210"/>
            <a:ext cx="9129395" cy="5130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7315" y="809625"/>
            <a:ext cx="2061210" cy="64516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母鸡飞翔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83518"/>
            <a:ext cx="820891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04961" y="1726711"/>
            <a:ext cx="93726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第一天 </a:t>
            </a:r>
            <a:endParaRPr lang="zh-CN" alt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12085" y="1103263"/>
            <a:ext cx="353568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ea typeface="黑体" panose="02010609060101010101" pitchFamily="49" charset="-122"/>
                <a:sym typeface="+mn-ea"/>
              </a:rPr>
              <a:t>慢性子裁缝和急性子顾客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TextBox 26"/>
          <p:cNvSpPr txBox="1"/>
          <p:nvPr/>
        </p:nvSpPr>
        <p:spPr>
          <a:xfrm>
            <a:off x="314311" y="2388381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ea typeface="黑体" panose="02010609060101010101" pitchFamily="49" charset="-122"/>
              </a:rPr>
              <a:t>顾客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3" name=" 2050"/>
          <p:cNvSpPr/>
          <p:nvPr/>
        </p:nvSpPr>
        <p:spPr bwMode="auto">
          <a:xfrm flipH="1">
            <a:off x="1251585" y="1843098"/>
            <a:ext cx="317500" cy="1943735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TextBox 26"/>
          <p:cNvSpPr txBox="1"/>
          <p:nvPr/>
        </p:nvSpPr>
        <p:spPr>
          <a:xfrm>
            <a:off x="2712071" y="1726711"/>
            <a:ext cx="225171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 我什么时候来取衣服</a:t>
            </a:r>
            <a:endParaRPr lang="zh-CN" altLang="en-US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5" name=" 2050"/>
          <p:cNvSpPr/>
          <p:nvPr/>
        </p:nvSpPr>
        <p:spPr bwMode="auto">
          <a:xfrm>
            <a:off x="7570470" y="1843098"/>
            <a:ext cx="243840" cy="1943735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TextBox 26"/>
          <p:cNvSpPr txBox="1"/>
          <p:nvPr/>
        </p:nvSpPr>
        <p:spPr>
          <a:xfrm>
            <a:off x="5585446" y="1726711"/>
            <a:ext cx="110871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zh-CN" altLang="en-US" sz="1800" dirty="0">
                <a:solidFill>
                  <a:schemeClr val="accent4"/>
                </a:solidFill>
                <a:effectLst/>
                <a:ea typeface="黑体" panose="02010609060101010101" pitchFamily="49" charset="-122"/>
              </a:rPr>
              <a:t> 明年冬天</a:t>
            </a:r>
            <a:endParaRPr lang="zh-CN" altLang="en-US" sz="1800" dirty="0">
              <a:solidFill>
                <a:schemeClr val="accent4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17" name="TextBox 26"/>
          <p:cNvSpPr txBox="1"/>
          <p:nvPr/>
        </p:nvSpPr>
        <p:spPr>
          <a:xfrm>
            <a:off x="1704961" y="2243601"/>
            <a:ext cx="88011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第二天 </a:t>
            </a:r>
            <a:endParaRPr lang="zh-CN" alt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TextBox 26"/>
          <p:cNvSpPr txBox="1"/>
          <p:nvPr/>
        </p:nvSpPr>
        <p:spPr>
          <a:xfrm>
            <a:off x="2712071" y="2243601"/>
            <a:ext cx="110871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 改成夹袄</a:t>
            </a:r>
            <a:endParaRPr lang="zh-CN" altLang="en-US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9" name="TextBox 26"/>
          <p:cNvSpPr txBox="1"/>
          <p:nvPr/>
        </p:nvSpPr>
        <p:spPr>
          <a:xfrm>
            <a:off x="5585446" y="2243601"/>
            <a:ext cx="190881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zh-CN" altLang="en-US" sz="1800" dirty="0">
                <a:solidFill>
                  <a:schemeClr val="accent4"/>
                </a:solidFill>
                <a:effectLst/>
                <a:ea typeface="黑体" panose="02010609060101010101" pitchFamily="49" charset="-122"/>
              </a:rPr>
              <a:t> 为您服务没说的  </a:t>
            </a:r>
            <a:endParaRPr lang="zh-CN" altLang="en-US" sz="1800" dirty="0">
              <a:solidFill>
                <a:schemeClr val="accent4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20" name="TextBox 26"/>
          <p:cNvSpPr txBox="1"/>
          <p:nvPr/>
        </p:nvSpPr>
        <p:spPr>
          <a:xfrm>
            <a:off x="1704961" y="2642381"/>
            <a:ext cx="88011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第三天 </a:t>
            </a:r>
            <a:endParaRPr lang="zh-CN" alt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1" name="TextBox 26"/>
          <p:cNvSpPr txBox="1"/>
          <p:nvPr/>
        </p:nvSpPr>
        <p:spPr>
          <a:xfrm>
            <a:off x="2712071" y="2642381"/>
            <a:ext cx="282321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 改成夏天能穿的短袖衬衫  </a:t>
            </a:r>
            <a:endParaRPr lang="zh-CN" altLang="en-US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22" name="TextBox 26"/>
          <p:cNvSpPr txBox="1"/>
          <p:nvPr/>
        </p:nvSpPr>
        <p:spPr>
          <a:xfrm>
            <a:off x="5585446" y="2642381"/>
            <a:ext cx="2251710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zh-CN" altLang="en-US" sz="1800" dirty="0">
                <a:solidFill>
                  <a:schemeClr val="accent4"/>
                </a:solidFill>
                <a:effectLst/>
                <a:ea typeface="黑体" panose="02010609060101010101" pitchFamily="49" charset="-122"/>
              </a:rPr>
              <a:t> 明剪两刀好办得很。</a:t>
            </a:r>
            <a:endParaRPr lang="zh-CN" altLang="en-US" sz="1800" dirty="0">
              <a:solidFill>
                <a:schemeClr val="accent4"/>
              </a:solidFill>
              <a:effectLst/>
              <a:ea typeface="黑体" panose="02010609060101010101" pitchFamily="49" charset="-122"/>
            </a:endParaRPr>
          </a:p>
          <a:p>
            <a:pPr algn="l"/>
            <a:r>
              <a:rPr lang="zh-CN" altLang="en-US" sz="1800" dirty="0">
                <a:solidFill>
                  <a:schemeClr val="accent4"/>
                </a:solidFill>
                <a:effectLst/>
                <a:ea typeface="黑体" panose="02010609060101010101" pitchFamily="49" charset="-122"/>
              </a:rPr>
              <a:t>没问题。</a:t>
            </a:r>
            <a:endParaRPr lang="zh-CN" altLang="en-US" sz="1800" dirty="0">
              <a:solidFill>
                <a:schemeClr val="accent4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23" name="TextBox 26"/>
          <p:cNvSpPr txBox="1"/>
          <p:nvPr/>
        </p:nvSpPr>
        <p:spPr>
          <a:xfrm>
            <a:off x="1704961" y="3441211"/>
            <a:ext cx="88011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第四天 </a:t>
            </a:r>
            <a:endParaRPr lang="zh-CN" alt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4" name="TextBox 26"/>
          <p:cNvSpPr txBox="1"/>
          <p:nvPr/>
        </p:nvSpPr>
        <p:spPr>
          <a:xfrm>
            <a:off x="2712071" y="3441211"/>
            <a:ext cx="253746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 改成春装，接上袖子     </a:t>
            </a:r>
            <a:endParaRPr lang="zh-CN" altLang="en-US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25" name="TextBox 26"/>
          <p:cNvSpPr txBox="1"/>
          <p:nvPr/>
        </p:nvSpPr>
        <p:spPr>
          <a:xfrm>
            <a:off x="5090146" y="3441211"/>
            <a:ext cx="2480310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zh-CN" altLang="en-US" sz="1800" dirty="0">
                <a:solidFill>
                  <a:schemeClr val="accent4"/>
                </a:solidFill>
                <a:effectLst/>
                <a:ea typeface="黑体" panose="02010609060101010101" pitchFamily="49" charset="-122"/>
              </a:rPr>
              <a:t> 接上去的袖子多难看啊</a:t>
            </a:r>
            <a:endParaRPr lang="zh-CN" altLang="en-US" sz="1800" dirty="0">
              <a:solidFill>
                <a:schemeClr val="accent4"/>
              </a:solidFill>
              <a:effectLst/>
              <a:ea typeface="黑体" panose="02010609060101010101" pitchFamily="49" charset="-122"/>
            </a:endParaRPr>
          </a:p>
          <a:p>
            <a:pPr algn="l"/>
            <a:r>
              <a:rPr lang="zh-CN" altLang="en-US" sz="1800" dirty="0">
                <a:solidFill>
                  <a:schemeClr val="accent4"/>
                </a:solidFill>
                <a:effectLst/>
                <a:ea typeface="黑体" panose="02010609060101010101" pitchFamily="49" charset="-122"/>
              </a:rPr>
              <a:t>      还没有裁布料</a:t>
            </a:r>
            <a:endParaRPr lang="zh-CN" altLang="en-US" sz="1800" dirty="0">
              <a:solidFill>
                <a:schemeClr val="accent4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7955901" y="2503951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ea typeface="黑体" panose="02010609060101010101" pitchFamily="49" charset="-122"/>
              </a:rPr>
              <a:t>裁缝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27" name="Freeform 9"/>
          <p:cNvSpPr/>
          <p:nvPr/>
        </p:nvSpPr>
        <p:spPr bwMode="gray">
          <a:xfrm rot="12309877" flipV="1">
            <a:off x="335280" y="3153103"/>
            <a:ext cx="784860" cy="84899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99135" y="4096078"/>
            <a:ext cx="2810510" cy="740645"/>
            <a:chOff x="8100392" y="1962696"/>
            <a:chExt cx="1043608" cy="549508"/>
          </a:xfrm>
        </p:grpSpPr>
        <p:sp>
          <p:nvSpPr>
            <p:cNvPr id="30" name="云形 29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31" name="TextBox 75"/>
            <p:cNvSpPr txBox="1"/>
            <p:nvPr/>
          </p:nvSpPr>
          <p:spPr>
            <a:xfrm>
              <a:off x="8221423" y="1995730"/>
              <a:ext cx="845392" cy="478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性子急躁，不切实际地讲究速度和效率。</a:t>
              </a:r>
              <a:endParaRPr lang="zh-CN" altLang="en-US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Freeform 9"/>
          <p:cNvSpPr/>
          <p:nvPr/>
        </p:nvSpPr>
        <p:spPr bwMode="gray">
          <a:xfrm rot="10329875" flipH="1" flipV="1">
            <a:off x="7780020" y="3062298"/>
            <a:ext cx="599440" cy="118173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67251" y="4279377"/>
            <a:ext cx="2810510" cy="740645"/>
            <a:chOff x="8100392" y="1962696"/>
            <a:chExt cx="1043608" cy="549508"/>
          </a:xfrm>
        </p:grpSpPr>
        <p:sp>
          <p:nvSpPr>
            <p:cNvPr id="34" name="云形 33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35" name="TextBox 75"/>
            <p:cNvSpPr txBox="1"/>
            <p:nvPr/>
          </p:nvSpPr>
          <p:spPr>
            <a:xfrm>
              <a:off x="8221423" y="1995730"/>
              <a:ext cx="845392" cy="478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性子散漫，做事迟钝缓慢。</a:t>
              </a:r>
              <a:endParaRPr lang="zh-CN" altLang="en-US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2333206" y="393046"/>
            <a:ext cx="4543050" cy="69310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体现人物特征，情节曲折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bldLvl="0" animBg="1"/>
      <p:bldP spid="32" grpId="0" bldLvl="0" animBg="1"/>
      <p:bldP spid="36" grpId="0" bldLvl="0" animBg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55526"/>
            <a:ext cx="7992888" cy="117724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假如母鸡能在天空飞翔，你觉得会有怎样曲折的情节呢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6"/>
          <p:cNvSpPr txBox="1"/>
          <p:nvPr/>
        </p:nvSpPr>
        <p:spPr>
          <a:xfrm>
            <a:off x="611560" y="1871192"/>
            <a:ext cx="783291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effectLst/>
                <a:ea typeface="黑体" panose="02010609060101010101" pitchFamily="49" charset="-122"/>
              </a:rPr>
              <a:t>母鸡遇到小麻雀，要和小麻雀比谁飞得高，母鸡胜利了。</a:t>
            </a:r>
            <a:endParaRPr lang="zh-CN" altLang="en-US" sz="2400" dirty="0">
              <a:solidFill>
                <a:srgbClr val="FF0000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5" name="TextBox 26"/>
          <p:cNvSpPr txBox="1"/>
          <p:nvPr/>
        </p:nvSpPr>
        <p:spPr>
          <a:xfrm>
            <a:off x="323528" y="2339330"/>
            <a:ext cx="8136904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effectLst/>
                <a:ea typeface="黑体" panose="02010609060101010101" pitchFamily="49" charset="-122"/>
              </a:rPr>
              <a:t>    母鸡遇到其他的小鸟，都要和他们比赛，结果都胜利了，母鸡骄傲起来。</a:t>
            </a:r>
            <a:endParaRPr lang="zh-CN" altLang="en-US" sz="2400" dirty="0">
              <a:solidFill>
                <a:srgbClr val="FF0000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7" name="TextBox 26"/>
          <p:cNvSpPr txBox="1"/>
          <p:nvPr/>
        </p:nvSpPr>
        <p:spPr>
          <a:xfrm>
            <a:off x="251520" y="3203426"/>
            <a:ext cx="878497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effectLst/>
                <a:ea typeface="黑体" panose="02010609060101010101" pitchFamily="49" charset="-122"/>
              </a:rPr>
              <a:t>    母鸡遇到老鹰，趾高气昂地和老鹰比赛，结果母鸡一败涂地。</a:t>
            </a:r>
            <a:endParaRPr lang="zh-CN" altLang="en-US" sz="2400" dirty="0">
              <a:solidFill>
                <a:srgbClr val="FF0000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8" name="TextBox 26"/>
          <p:cNvSpPr txBox="1"/>
          <p:nvPr/>
        </p:nvSpPr>
        <p:spPr>
          <a:xfrm>
            <a:off x="179512" y="3707482"/>
            <a:ext cx="8784976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effectLst/>
                <a:ea typeface="黑体" panose="02010609060101010101" pitchFamily="49" charset="-122"/>
              </a:rPr>
              <a:t>    母鸡痛下决心，苦练飞翔本领，终于在几个月后与老鹰比赛时胜过了老鹰。</a:t>
            </a:r>
            <a:endParaRPr lang="zh-CN" altLang="en-US" sz="2400" dirty="0">
              <a:solidFill>
                <a:srgbClr val="FF0000"/>
              </a:solidFill>
              <a:effectLst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横卷形 3"/>
          <p:cNvSpPr/>
          <p:nvPr/>
        </p:nvSpPr>
        <p:spPr>
          <a:xfrm>
            <a:off x="107504" y="876300"/>
            <a:ext cx="8568501" cy="3855720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483518"/>
            <a:ext cx="820891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我们一起来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看看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漏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是怎样把故事写有趣的。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99"/>
          <p:cNvSpPr txBox="1"/>
          <p:nvPr/>
        </p:nvSpPr>
        <p:spPr>
          <a:xfrm>
            <a:off x="611560" y="1560520"/>
            <a:ext cx="8136904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老虎吓得浑身发抖，贼听得腿脚发软。贼心里害怕，脚下一滑，扑通从屋顶的窟窿里跌下来，正巧摔到虎背上。老虎未料到房上会有东西掉下来，心想:“坏事，‘漏’捉我来了!”撒腿就往外跑。</a:t>
            </a:r>
            <a:endParaRPr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6070"/>
            <a:r>
              <a:rPr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贼栽得昏头转向，一摸是个毛乎乎的东西，心</a:t>
            </a:r>
            <a:r>
              <a:rPr 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</a:t>
            </a:r>
            <a:r>
              <a:rPr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:“坏事，‘漏’等着吃我哩!”拼命抱住虎脖子不敢松手。</a:t>
            </a:r>
            <a:endParaRPr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6070"/>
            <a:r>
              <a:rPr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老虎驮着贼，贼骑着老虎，跑哇，跑哇，累得老虎筋都快断了，颠得贼骨头架都快散了。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916430" y="2537461"/>
            <a:ext cx="577310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156176" y="2897501"/>
            <a:ext cx="2303929" cy="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331640" y="3446146"/>
            <a:ext cx="698477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78446" y="3864935"/>
            <a:ext cx="2655570" cy="127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1331640" y="4329437"/>
            <a:ext cx="1520423" cy="37719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拟人化描写</a:t>
            </a:r>
            <a:endParaRPr lang="zh-CN" altLang="en-US" sz="2000" dirty="0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755576" y="3168705"/>
            <a:ext cx="4608512" cy="1682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3159589" y="4369442"/>
            <a:ext cx="1520423" cy="37719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心理描写</a:t>
            </a:r>
            <a:endParaRPr lang="zh-CN" altLang="en-US" sz="2000" dirty="0"/>
          </a:p>
        </p:txBody>
      </p:sp>
      <p:sp>
        <p:nvSpPr>
          <p:cNvPr id="17" name="圆角矩形 16"/>
          <p:cNvSpPr/>
          <p:nvPr/>
        </p:nvSpPr>
        <p:spPr>
          <a:xfrm>
            <a:off x="4995793" y="4371950"/>
            <a:ext cx="1520423" cy="37719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动作描写</a:t>
            </a:r>
            <a:endParaRPr lang="zh-CN" altLang="en-US" sz="2000" dirty="0"/>
          </a:p>
        </p:txBody>
      </p:sp>
      <p:sp>
        <p:nvSpPr>
          <p:cNvPr id="18" name="圆角矩形 17"/>
          <p:cNvSpPr/>
          <p:nvPr/>
        </p:nvSpPr>
        <p:spPr>
          <a:xfrm>
            <a:off x="6868001" y="4371950"/>
            <a:ext cx="1520423" cy="37719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修辞：夸张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 build="allAtOnce"/>
      <p:bldP spid="16" grpId="0" bldLvl="0" animBg="1" build="allAtOnce"/>
      <p:bldP spid="17" grpId="0" bldLvl="0" animBg="1" build="allAtOnce"/>
      <p:bldP spid="18" grpId="0" bldLvl="0" animBg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55526"/>
            <a:ext cx="7992888" cy="117724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你来试试选择上面的方法写一个小片段吧！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6"/>
          <p:cNvSpPr txBox="1"/>
          <p:nvPr/>
        </p:nvSpPr>
        <p:spPr>
          <a:xfrm>
            <a:off x="482227" y="2109410"/>
            <a:ext cx="7833277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ea typeface="黑体" panose="02010609060101010101" pitchFamily="49" charset="-122"/>
              </a:rPr>
              <a:t>        有一只叫悠悠的小蚂蚁看到自己的小伙伴被水冲走了，心里难过极了。他想：要是我们小蚂蚁都变得和树一样高就好了，这样就不会被水冲走了。</a:t>
            </a:r>
            <a:endParaRPr lang="zh-CN" altLang="en-US" sz="2800" dirty="0">
              <a:solidFill>
                <a:srgbClr val="FF0000"/>
              </a:solidFill>
              <a:effectLst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095925"/>
            <a:ext cx="2519695" cy="1711760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771550"/>
            <a:ext cx="2519695" cy="164583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3779912" y="2499742"/>
            <a:ext cx="4294823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衙役们拿出铁链来绑枣核，噗的一声，枣核从铁链缝里蹦了出来，站在那里哈哈大笑。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3689515" y="885290"/>
            <a:ext cx="3133249" cy="1295876"/>
          </a:xfrm>
          <a:prstGeom prst="wedgeRectCallout">
            <a:avLst>
              <a:gd name="adj1" fmla="val -68641"/>
              <a:gd name="adj2" fmla="val 3504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枣核小，是完全可能从铁链缝里钻出来的。很有趣。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21060" y="4038541"/>
            <a:ext cx="1906905" cy="506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7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哪里有趣？</a:t>
            </a:r>
            <a:endParaRPr lang="zh-CN" altLang="en-US" sz="27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544" y="267494"/>
            <a:ext cx="820891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我们再来看看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枣核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一课是怎样把故事写有趣的。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094790" y="1310312"/>
            <a:ext cx="1959890" cy="69310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想象合理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ldLvl="0" animBg="1"/>
      <p:bldP spid="7" grpId="0"/>
      <p:bldP spid="13" grpId="0" bldLvl="0" animBg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5" y="1277577"/>
            <a:ext cx="7263001" cy="142346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关于这篇习作，你还有什么好的想法吗？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54000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51520" y="752386"/>
            <a:ext cx="8693418" cy="52197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习作开头，我想直接写明这种动物的外貌特征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14" y="476622"/>
            <a:ext cx="1204586" cy="1774841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236265" y="1844774"/>
            <a:ext cx="8224167" cy="89154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描写时，我要加入比喻、拟人、排比等修辞，让我的想象更生动、有趣！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311" y="1772765"/>
            <a:ext cx="1269938" cy="109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254546" y="3212926"/>
            <a:ext cx="8493918" cy="52197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我想写这种动物的体型的变化过程，一定很有趣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>
            <a:off x="8044628" y="3212926"/>
            <a:ext cx="930424" cy="101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523874"/>
            <a:ext cx="9144000" cy="61962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246" y="370354"/>
            <a:ext cx="8329754" cy="489698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72993" y="1191381"/>
            <a:ext cx="4379495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FFF00"/>
                </a:solidFill>
              </a:rPr>
              <a:t>    胸有成竹</a:t>
            </a:r>
            <a:r>
              <a:rPr lang="zh-CN" altLang="en-US" sz="3600" b="1" dirty="0">
                <a:solidFill>
                  <a:srgbClr val="FFFF00"/>
                </a:solidFill>
              </a:rPr>
              <a:t>，才能文思泉涌。我们下面来列一下写作提纲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。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9055" y="332254"/>
            <a:ext cx="2330450" cy="560705"/>
            <a:chOff x="292074" y="482630"/>
            <a:chExt cx="3107265" cy="747607"/>
          </a:xfrm>
        </p:grpSpPr>
        <p:sp>
          <p:nvSpPr>
            <p:cNvPr id="8" name="文本框 14"/>
            <p:cNvSpPr txBox="1"/>
            <p:nvPr/>
          </p:nvSpPr>
          <p:spPr>
            <a:xfrm>
              <a:off x="832247" y="4826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写作提纲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49685" y="1739914"/>
            <a:ext cx="4901514" cy="15465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我要选择的动物是什么？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动物有怎样有趣的经历？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这个有趣经历的结局是什么？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打算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拟定什么题目？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4364" y="849594"/>
            <a:ext cx="3430538" cy="5617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习作提纲要求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3021" y="744894"/>
            <a:ext cx="2339478" cy="666511"/>
            <a:chOff x="2375756" y="2268826"/>
            <a:chExt cx="1670980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377638" y="2290763"/>
              <a:ext cx="16690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巨无霸蚂蚁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262637" y="1120408"/>
            <a:ext cx="630513" cy="25314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巨无霸蚂蚁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001617" y="906691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44750" y="1813597"/>
            <a:ext cx="2481482" cy="733058"/>
            <a:chOff x="2098768" y="2334213"/>
            <a:chExt cx="1876722" cy="733058"/>
          </a:xfrm>
        </p:grpSpPr>
        <p:sp>
          <p:nvSpPr>
            <p:cNvPr id="10" name="云形 9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17796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经历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56128" y="3244965"/>
            <a:ext cx="1988113" cy="838953"/>
            <a:chOff x="2375756" y="2268826"/>
            <a:chExt cx="1349333" cy="838953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971693" cy="838953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12540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结局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4030381" y="1428802"/>
            <a:ext cx="309425" cy="183810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54957" y="3651870"/>
            <a:ext cx="426469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蚂蚁后悔不已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95936" y="693008"/>
            <a:ext cx="237834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比树木还要高大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384477" y="1427512"/>
            <a:ext cx="3499891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嘲讽小兔子：神态描写、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语言描写、动作描写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4427984" y="2627933"/>
            <a:ext cx="34998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被宙斯变小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9" grpId="0"/>
      <p:bldP spid="24" grpId="0"/>
      <p:bldP spid="1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56785" y="629920"/>
            <a:ext cx="2994660" cy="64516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蚂蚁比树高大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1620" y="1171575"/>
            <a:ext cx="2158365" cy="3609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742"/>
          <a:stretch>
            <a:fillRect/>
          </a:stretch>
        </p:blipFill>
        <p:spPr>
          <a:xfrm>
            <a:off x="4385945" y="2139315"/>
            <a:ext cx="3505200" cy="2436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31640" y="744894"/>
            <a:ext cx="2733340" cy="666511"/>
            <a:chOff x="2274774" y="2268826"/>
            <a:chExt cx="1952297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274774" y="2290763"/>
              <a:ext cx="19522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哭泣的小猴子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279369" y="495563"/>
            <a:ext cx="630513" cy="35163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没有尾巴的小猴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001617" y="906690"/>
            <a:ext cx="288032" cy="3249235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44751" y="1813597"/>
            <a:ext cx="1571066" cy="733058"/>
            <a:chOff x="2098768" y="2334213"/>
            <a:chExt cx="1965265" cy="733058"/>
          </a:xfrm>
        </p:grpSpPr>
        <p:sp>
          <p:nvSpPr>
            <p:cNvPr id="10" name="云形 9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18681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经历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4030381" y="1428801"/>
            <a:ext cx="183897" cy="2240615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39805" y="1348132"/>
            <a:ext cx="4120627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小兔子提议给小猴子捐尾巴，大家都找理由拒绝了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70254" y="3219822"/>
            <a:ext cx="47808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小猴子夺得比赛第三名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85093" y="701123"/>
            <a:ext cx="4747611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没有尾巴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84040" y="3777447"/>
            <a:ext cx="1123158" cy="666511"/>
            <a:chOff x="2274774" y="2268826"/>
            <a:chExt cx="2874201" cy="666511"/>
          </a:xfrm>
        </p:grpSpPr>
        <p:sp>
          <p:nvSpPr>
            <p:cNvPr id="21" name="云形 20"/>
            <p:cNvSpPr/>
            <p:nvPr/>
          </p:nvSpPr>
          <p:spPr>
            <a:xfrm>
              <a:off x="2375756" y="2268826"/>
              <a:ext cx="2773219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74774" y="2290763"/>
              <a:ext cx="28742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结局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355976" y="2244809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小猴子用藤蔓粘的假尾巴参加爬树比赛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30421" y="3945577"/>
            <a:ext cx="478089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假尾巴变成了真尾巴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9" grpId="0"/>
      <p:bldP spid="24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3021" y="744894"/>
            <a:ext cx="3026971" cy="666511"/>
            <a:chOff x="2375756" y="2268826"/>
            <a:chExt cx="2162024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10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7" y="2290763"/>
              <a:ext cx="20667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小公鸡会飞了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279369" y="699542"/>
            <a:ext cx="630513" cy="35163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飞起来的小公鸡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001617" y="906691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31657" y="2198732"/>
            <a:ext cx="2840343" cy="733058"/>
            <a:chOff x="2098768" y="2334213"/>
            <a:chExt cx="2148125" cy="733058"/>
          </a:xfrm>
        </p:grpSpPr>
        <p:sp>
          <p:nvSpPr>
            <p:cNvPr id="10" name="云形 9"/>
            <p:cNvSpPr/>
            <p:nvPr/>
          </p:nvSpPr>
          <p:spPr>
            <a:xfrm>
              <a:off x="2098768" y="2336363"/>
              <a:ext cx="776468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10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2051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经历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339805" y="1557104"/>
            <a:ext cx="480419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小公鸡在空中玩耍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44217" y="2798909"/>
            <a:ext cx="347255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小公鸡跟老鹰比赛输了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323817" y="2191279"/>
            <a:ext cx="480419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小公鸡向其他朋友炫耀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91880" y="3551275"/>
            <a:ext cx="3005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撞上火箭变成烤鸡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763688" y="3278852"/>
            <a:ext cx="2840343" cy="733058"/>
            <a:chOff x="2098768" y="2334213"/>
            <a:chExt cx="2148125" cy="733058"/>
          </a:xfrm>
        </p:grpSpPr>
        <p:sp>
          <p:nvSpPr>
            <p:cNvPr id="30" name="云形 29"/>
            <p:cNvSpPr/>
            <p:nvPr/>
          </p:nvSpPr>
          <p:spPr>
            <a:xfrm>
              <a:off x="2098768" y="2336363"/>
              <a:ext cx="776468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10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195853" y="2334213"/>
              <a:ext cx="2051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结局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左大括号 31"/>
          <p:cNvSpPr/>
          <p:nvPr/>
        </p:nvSpPr>
        <p:spPr>
          <a:xfrm>
            <a:off x="4030381" y="1428802"/>
            <a:ext cx="183897" cy="180869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19" grpId="0"/>
      <p:bldP spid="26" grpId="0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9"/>
          <p:cNvSpPr txBox="1"/>
          <p:nvPr/>
        </p:nvSpPr>
        <p:spPr>
          <a:xfrm>
            <a:off x="1004194" y="800611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2400" b="1" dirty="0" smtClean="0">
                <a:ea typeface="宋体" panose="02010600030101010101" pitchFamily="2" charset="-122"/>
              </a:rPr>
              <a:t>                           </a:t>
            </a:r>
            <a:r>
              <a:rPr lang="zh-CN" altLang="en-US" sz="2400" b="1" dirty="0" smtClean="0">
                <a:ea typeface="宋体" panose="02010600030101010101" pitchFamily="2" charset="-122"/>
              </a:rPr>
              <a:t>巨无霸蚂蚁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1275606"/>
            <a:ext cx="7089378" cy="310769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在一个偏远的地方有一个国家，这个国家有点奇怪，在这里住着一只蚂蚁，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他可不是普通的蚂蚁，而是一个巨无霸蚂蚁，比树木还要高大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整个国家，这一只蚂蚁算是个头最大的了。有一天，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一只兔子看见那只蚂蚁在大口大口地吃着一棵松树，小兔子看着那只吃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915566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414423" y="1694710"/>
            <a:ext cx="1476164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开门见山</a:t>
            </a:r>
            <a:r>
              <a:rPr lang="en-US" altLang="zh-CN" sz="20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写</a:t>
            </a:r>
            <a:r>
              <a:rPr lang="en-US" altLang="zh-CN" sz="20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出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蚂蚁体型巨大。</a:t>
            </a:r>
            <a:r>
              <a:rPr lang="en-US" altLang="zh-CN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en-US" altLang="zh-CN" sz="20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561958" y="238919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91596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137"/>
          <a:stretch>
            <a:fillRect/>
          </a:stretch>
        </p:blipFill>
        <p:spPr>
          <a:xfrm>
            <a:off x="4530725" y="1720850"/>
            <a:ext cx="2738120" cy="32569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3508" y="905197"/>
            <a:ext cx="7089378" cy="3538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树的蚂蚁，不禁目瞪口呆。突然，蚂蚁转过头来，说：“小兔子，你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来这里干嘛？”说完，蚂蚁又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摆了一个一脸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嫌弃的姿势，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小兔子说：“你没有我大吧，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小个子！”，小兔子气鼓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鼓地走了。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915566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431747" y="1633587"/>
            <a:ext cx="1476164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用小兔子来突出蚂蚁的巨大和傲慢</a:t>
            </a:r>
            <a:r>
              <a:rPr lang="en-US" altLang="zh-CN" sz="20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charset="0"/>
                <a:cs typeface="楷体_GB2312" charset="0"/>
              </a:rPr>
              <a:t>  </a:t>
            </a:r>
            <a:endParaRPr lang="en-US" altLang="zh-CN" sz="2000" b="1" dirty="0">
              <a:solidFill>
                <a:prstClr val="black"/>
              </a:solidFill>
              <a:latin typeface="楷体_GB2312" charset="0"/>
              <a:cs typeface="楷体_GB231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2865" y="3679190"/>
            <a:ext cx="1567180" cy="1461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721022"/>
            <a:ext cx="7089378" cy="30460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天神宙斯知道了，便使用法力把蚂蚁变得特别小。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蚂蚁不再是巨无霸了，而是一个连小兔子都敢欺负的小个子，他真后悔自己太过于骄傲了。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761086"/>
            <a:ext cx="0" cy="3970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320915" y="1467485"/>
            <a:ext cx="153606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骄傲自大的蚂蚁终于品尝到被人欺负的滋味了</a:t>
            </a:r>
            <a:r>
              <a:rPr lang="en-US" altLang="zh-CN" sz="20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charset="0"/>
                <a:cs typeface="楷体_GB2312" charset="0"/>
              </a:rPr>
              <a:t>  </a:t>
            </a:r>
            <a:endParaRPr lang="en-US" altLang="zh-CN" sz="2000" b="1" dirty="0">
              <a:solidFill>
                <a:prstClr val="black"/>
              </a:solidFill>
              <a:latin typeface="楷体_GB2312" charset="0"/>
              <a:cs typeface="楷体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6085" y="1635760"/>
            <a:ext cx="7993380" cy="12604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306070"/>
            <a:r>
              <a:rPr lang="en-US" altLang="zh-CN" sz="2800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800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点评</a:t>
            </a:r>
            <a:r>
              <a:rPr lang="zh-CN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这篇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习作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介绍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了“巨无霸蚂蚁”从欺负小兔子到被小兔子欺负的过程，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运用生动幽默的语言，告诉我们要平等待人，友好相处，不能倚仗权势欺压弱者。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14">
            <a:hlinkClick r:id="rId1" action="ppaction://hlinkpres?slideindex=1&amp;slidetitle="/>
          </p:cNvPr>
          <p:cNvSpPr txBox="1"/>
          <p:nvPr/>
        </p:nvSpPr>
        <p:spPr>
          <a:xfrm>
            <a:off x="1381960" y="3507854"/>
            <a:ext cx="336763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更多例文一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585600" y="3646602"/>
            <a:ext cx="335280" cy="472440"/>
          </a:xfrm>
          <a:prstGeom prst="rect">
            <a:avLst/>
          </a:prstGeom>
        </p:spPr>
      </p:pic>
      <p:sp>
        <p:nvSpPr>
          <p:cNvPr id="5" name="文本框 14">
            <a:hlinkClick r:id="rId4" action="ppaction://hlinkpres?slideindex=1&amp;slidetitle="/>
          </p:cNvPr>
          <p:cNvSpPr txBox="1"/>
          <p:nvPr/>
        </p:nvSpPr>
        <p:spPr>
          <a:xfrm>
            <a:off x="4870000" y="3565470"/>
            <a:ext cx="265432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更多例文二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>
            <a:hlinkClick r:id="rId5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073640" y="3632210"/>
            <a:ext cx="33528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5" y="1779662"/>
            <a:ext cx="554298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快快写起来吧！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09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339502"/>
            <a:ext cx="361950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200" dirty="0">
                <a:solidFill>
                  <a:schemeClr val="accent4"/>
                </a:solidFill>
                <a:effectLst/>
              </a:rPr>
              <a:t>组内分享•修改完善</a:t>
            </a:r>
            <a:endParaRPr lang="zh-CN" altLang="en-US" sz="3200" dirty="0">
              <a:solidFill>
                <a:schemeClr val="accent4"/>
              </a:solidFill>
              <a:effectLst/>
            </a:endParaRPr>
          </a:p>
        </p:txBody>
      </p:sp>
      <p:pic>
        <p:nvPicPr>
          <p:cNvPr id="16386" name="Picture 2" descr="http://image.shedunews.com/2013/4/10/m_505811_dc1ca6e1-bf97-4a42-9dcc-b8c7feb72ef0.jpg"/>
          <p:cNvPicPr>
            <a:picLocks noChangeAspect="1" noChangeArrowheads="1"/>
          </p:cNvPicPr>
          <p:nvPr/>
        </p:nvPicPr>
        <p:blipFill>
          <a:blip r:embed="rId1" cstate="print"/>
          <a:srcRect t="12672"/>
          <a:stretch>
            <a:fillRect/>
          </a:stretch>
        </p:blipFill>
        <p:spPr bwMode="auto">
          <a:xfrm>
            <a:off x="1792144" y="923067"/>
            <a:ext cx="5642610" cy="2964815"/>
          </a:xfrm>
          <a:prstGeom prst="ellipse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683568" y="3651870"/>
            <a:ext cx="7632848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内分享，共同修改、完善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，要注意要以一种动物为主角，还要利用已经学过的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种修改符号修改习作。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9676" y="400176"/>
            <a:ext cx="3024336" cy="561692"/>
            <a:chOff x="179512" y="411510"/>
            <a:chExt cx="3024336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7" y="411510"/>
              <a:ext cx="2579421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评价标准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02494" y="1194638"/>
          <a:ext cx="6264696" cy="3708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8022"/>
                <a:gridCol w="1258012"/>
                <a:gridCol w="1270510"/>
                <a:gridCol w="1368152"/>
              </a:tblGrid>
              <a:tr h="3742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评价项目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  加油</a:t>
                      </a:r>
                      <a:endParaRPr lang="zh-CN" altLang="en-US" sz="1800" dirty="0"/>
                    </a:p>
                  </a:txBody>
                  <a:tcPr/>
                </a:tc>
              </a:tr>
              <a:tr h="37425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/>
                        <a:t>主角是动物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7425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写出了动物的有趣经历和由此引发的奇异古故事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7425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想象合理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7425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能够给人启迪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92282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书写认真，错别字少于</a:t>
                      </a:r>
                      <a:r>
                        <a:rPr lang="en-US" altLang="zh-CN" sz="1800" dirty="0" smtClean="0"/>
                        <a:t>3</a:t>
                      </a:r>
                      <a:r>
                        <a:rPr lang="zh-CN" altLang="en-US" sz="1800" dirty="0" smtClean="0"/>
                        <a:t>个，病句不多于</a:t>
                      </a:r>
                      <a:r>
                        <a:rPr lang="en-US" altLang="zh-CN" sz="1800" dirty="0" smtClean="0"/>
                        <a:t>2</a:t>
                      </a:r>
                      <a:r>
                        <a:rPr lang="zh-CN" altLang="en-US" sz="1800" dirty="0" smtClean="0"/>
                        <a:t>个，有修改的痕迹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74255">
                <a:tc gridSpan="4"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老师或同学评语及修改建议：</a:t>
                      </a:r>
                      <a:endParaRPr lang="zh-CN" altLang="en-US" sz="180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6" name="心形 5"/>
          <p:cNvSpPr/>
          <p:nvPr/>
        </p:nvSpPr>
        <p:spPr>
          <a:xfrm>
            <a:off x="6660232" y="1322276"/>
            <a:ext cx="360040" cy="216024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778" y="1296938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478" y="1296938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276" y="1294098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274" y="1296938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94098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3624330" y="499622"/>
            <a:ext cx="2316480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</a:rPr>
              <a:t>这样想象真有趣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1835696" y="1707654"/>
            <a:ext cx="6971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课下，我们把全班同学的作品汇集在一起，编成一本班级童话集吧！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49179"/>
            <a:ext cx="1822450" cy="2418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3350" y="929640"/>
            <a:ext cx="4956810" cy="64516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如果老鹰变得胆小如鼠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C:/Users/ADMINI~1/AppData/Local/Temp/kaimatting_20191105200713/output_20191105200926..pngoutput_20191105200926."/>
          <p:cNvPicPr>
            <a:picLocks noChangeAspect="1"/>
          </p:cNvPicPr>
          <p:nvPr/>
        </p:nvPicPr>
        <p:blipFill>
          <a:blip r:embed="rId1"/>
          <a:srcRect t="41067"/>
          <a:stretch>
            <a:fillRect/>
          </a:stretch>
        </p:blipFill>
        <p:spPr>
          <a:xfrm>
            <a:off x="992505" y="1747520"/>
            <a:ext cx="2200910" cy="2789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3325" y="1747520"/>
            <a:ext cx="3185160" cy="2580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560" y="4481830"/>
            <a:ext cx="3292475" cy="64516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如果蜗牛会飞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685" y="534035"/>
            <a:ext cx="5294630" cy="3862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545" y="929640"/>
            <a:ext cx="2983865" cy="64516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猴子不会爬树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829" b="4094"/>
          <a:stretch>
            <a:fillRect/>
          </a:stretch>
        </p:blipFill>
        <p:spPr>
          <a:xfrm>
            <a:off x="3358515" y="1062355"/>
            <a:ext cx="3619500" cy="3489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5583" y="453549"/>
            <a:ext cx="2599556" cy="64516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老虎爱吃草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2905" y="1695450"/>
            <a:ext cx="3733800" cy="2796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4475" y="673100"/>
            <a:ext cx="3414395" cy="64516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蝴蝶的家在水上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341" t="5094" r="4130" b="54289"/>
          <a:stretch>
            <a:fillRect/>
          </a:stretch>
        </p:blipFill>
        <p:spPr>
          <a:xfrm>
            <a:off x="2289175" y="1602105"/>
            <a:ext cx="4846320" cy="316928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45338" y="97790"/>
            <a:ext cx="4484370" cy="288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395536" y="110686"/>
            <a:ext cx="1554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 三年级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椭圆形标注 43"/>
          <p:cNvSpPr/>
          <p:nvPr/>
        </p:nvSpPr>
        <p:spPr>
          <a:xfrm>
            <a:off x="1647190" y="2905760"/>
            <a:ext cx="3649345" cy="1357630"/>
          </a:xfrm>
          <a:prstGeom prst="wedgeEllipseCallout">
            <a:avLst>
              <a:gd name="adj1" fmla="val 29316"/>
              <a:gd name="adj2" fmla="val 52675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prstClr val="white"/>
                </a:solidFill>
                <a:latin typeface="仿宋" panose="02010609060101010101" charset="-122"/>
                <a:ea typeface="仿宋" panose="02010609060101010101" charset="-122"/>
              </a:rPr>
              <a:t>我能站着走路了！</a:t>
            </a:r>
            <a:endParaRPr lang="zh-CN" altLang="en-US" sz="2400">
              <a:solidFill>
                <a:prstClr val="white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851535" y="876300"/>
            <a:ext cx="5868670" cy="89916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>
                <a:ln w="0"/>
                <a:solidFill>
                  <a:srgbClr val="FF0000"/>
                </a:solidFill>
                <a:latin typeface="微软雅黑" panose="020B0503020204020204" charset="-122"/>
              </a:rPr>
              <a:t>这样</a:t>
            </a:r>
            <a:r>
              <a:rPr lang="zh-CN" altLang="en-US" sz="4000" b="1" dirty="0" smtClean="0">
                <a:ln w="0"/>
                <a:solidFill>
                  <a:srgbClr val="FF0000"/>
                </a:solidFill>
                <a:latin typeface="微软雅黑" panose="020B0503020204020204" charset="-122"/>
              </a:rPr>
              <a:t>  </a:t>
            </a:r>
            <a:r>
              <a:rPr lang="zh-CN" altLang="en-US" sz="5400" b="1" dirty="0" smtClean="0">
                <a:ln w="0"/>
                <a:solidFill>
                  <a:schemeClr val="tx1"/>
                </a:solidFill>
                <a:latin typeface="微软雅黑" panose="020B0503020204020204" charset="-122"/>
              </a:rPr>
              <a:t>想象</a:t>
            </a:r>
            <a:r>
              <a:rPr lang="zh-CN" altLang="en-US" sz="5400" b="1" dirty="0" smtClean="0">
                <a:ln w="0"/>
                <a:solidFill>
                  <a:prstClr val="white"/>
                </a:solidFill>
                <a:latin typeface="微软雅黑" panose="020B0503020204020204" charset="-122"/>
              </a:rPr>
              <a:t> </a:t>
            </a:r>
            <a:r>
              <a:rPr lang="zh-CN" altLang="en-US" sz="4000" b="1" dirty="0">
                <a:ln w="0"/>
                <a:solidFill>
                  <a:srgbClr val="FF0000"/>
                </a:solidFill>
                <a:latin typeface="微软雅黑" panose="020B0503020204020204" charset="-122"/>
              </a:rPr>
              <a:t>真有意思</a:t>
            </a:r>
            <a:endParaRPr lang="zh-CN" altLang="en-US" sz="4000" b="1" dirty="0">
              <a:ln w="0"/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9455" y="2185670"/>
            <a:ext cx="3279775" cy="3279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UNIT_TABLE_BEAUTIFY" val="smartTable{2cddd97a-6c4c-4938-b56d-b5d8b060e5be}"/>
</p:tagLst>
</file>

<file path=ppt/tags/tag2.xml><?xml version="1.0" encoding="utf-8"?>
<p:tagLst xmlns:p="http://schemas.openxmlformats.org/presentationml/2006/main">
  <p:tag name="KSO_WPP_MARK_KEY" val="b207ed42-97fa-4762-ad9e-9298881250e7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2506</Words>
  <Application>WPS 演示</Application>
  <PresentationFormat>全屏显示(16:9)</PresentationFormat>
  <Paragraphs>308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Arial</vt:lpstr>
      <vt:lpstr>宋体</vt:lpstr>
      <vt:lpstr>Wingdings</vt:lpstr>
      <vt:lpstr>黑体</vt:lpstr>
      <vt:lpstr>楷体</vt:lpstr>
      <vt:lpstr>仿宋</vt:lpstr>
      <vt:lpstr>微软雅黑</vt:lpstr>
      <vt:lpstr>幼圆</vt:lpstr>
      <vt:lpstr>Times New Roman</vt:lpstr>
      <vt:lpstr>Impact</vt:lpstr>
      <vt:lpstr>Calibri</vt:lpstr>
      <vt:lpstr>Arial Unicode MS</vt:lpstr>
      <vt:lpstr>等线</vt:lpstr>
      <vt:lpstr>楷体_GB2312</vt:lpstr>
      <vt:lpstr>新宋体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125</cp:revision>
  <dcterms:created xsi:type="dcterms:W3CDTF">2017-03-17T02:28:00Z</dcterms:created>
  <dcterms:modified xsi:type="dcterms:W3CDTF">2022-12-31T09:48:23Z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47042B4D425B48FDB9E099BD24C8F9C2</vt:lpwstr>
  </property>
</Properties>
</file>