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523" r:id="rId3"/>
    <p:sldId id="634" r:id="rId5"/>
    <p:sldId id="635" r:id="rId6"/>
    <p:sldId id="636" r:id="rId7"/>
    <p:sldId id="638" r:id="rId8"/>
    <p:sldId id="637" r:id="rId9"/>
    <p:sldId id="639" r:id="rId10"/>
    <p:sldId id="609" r:id="rId11"/>
    <p:sldId id="640" r:id="rId12"/>
    <p:sldId id="642" r:id="rId13"/>
    <p:sldId id="641" r:id="rId14"/>
    <p:sldId id="643" r:id="rId15"/>
    <p:sldId id="627" r:id="rId16"/>
    <p:sldId id="604" r:id="rId17"/>
    <p:sldId id="644" r:id="rId18"/>
    <p:sldId id="645" r:id="rId19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24"/>
    </p:embeddedFont>
    <p:embeddedFont>
      <p:font typeface="微软雅黑" panose="020B0503020204020204" charset="-122"/>
      <p:regular r:id="rId25"/>
    </p:embeddedFont>
    <p:embeddedFont>
      <p:font typeface="黑体" panose="02010609060101010101" pitchFamily="49" charset="-122"/>
      <p:regular r:id="rId26"/>
    </p:embeddedFont>
    <p:embeddedFont>
      <p:font typeface="Calibri" panose="020F0502020204030204" charset="0"/>
      <p:regular r:id="rId27"/>
      <p:bold r:id="rId28"/>
      <p:italic r:id="rId29"/>
      <p:boldItalic r:id="rId30"/>
    </p:embeddedFont>
  </p:embeddedFontLst>
  <p:custDataLst>
    <p:tags r:id="rId3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03" userDrawn="1">
          <p15:clr>
            <a:srgbClr val="A4A3A4"/>
          </p15:clr>
        </p15:guide>
        <p15:guide id="2" pos="51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7C80"/>
    <a:srgbClr val="FF6600"/>
    <a:srgbClr val="FF5050"/>
    <a:srgbClr val="FF0066"/>
    <a:srgbClr val="FF3300"/>
    <a:srgbClr val="FF0000"/>
    <a:srgbClr val="FFFFFF"/>
    <a:srgbClr val="D60093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4660"/>
  </p:normalViewPr>
  <p:slideViewPr>
    <p:cSldViewPr>
      <p:cViewPr>
        <p:scale>
          <a:sx n="100" d="100"/>
          <a:sy n="100" d="100"/>
        </p:scale>
        <p:origin x="-672" y="-294"/>
      </p:cViewPr>
      <p:guideLst>
        <p:guide orient="horz" pos="2503"/>
        <p:guide pos="51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75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94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font" Target="fonts/font7.fntdata"/><Relationship Id="rId3" Type="http://schemas.openxmlformats.org/officeDocument/2006/relationships/slide" Target="slides/slide1.xml"/><Relationship Id="rId29" Type="http://schemas.openxmlformats.org/officeDocument/2006/relationships/font" Target="fonts/font6.fntdata"/><Relationship Id="rId28" Type="http://schemas.openxmlformats.org/officeDocument/2006/relationships/font" Target="fonts/font5.fntdata"/><Relationship Id="rId27" Type="http://schemas.openxmlformats.org/officeDocument/2006/relationships/font" Target="fonts/font4.fntdata"/><Relationship Id="rId26" Type="http://schemas.openxmlformats.org/officeDocument/2006/relationships/font" Target="fonts/font3.fntdata"/><Relationship Id="rId25" Type="http://schemas.openxmlformats.org/officeDocument/2006/relationships/font" Target="fonts/font2.fntdata"/><Relationship Id="rId24" Type="http://schemas.openxmlformats.org/officeDocument/2006/relationships/font" Target="fonts/font1.fntdata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90"/>
            <a:ext cx="1026248" cy="48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18" name="Picture 2" descr="http://pic.58pic.com/58pic/15/49/54/43e58PICiz7_1024.jpg"/>
          <p:cNvPicPr>
            <a:picLocks noChangeAspect="1" noChangeArrowheads="1"/>
          </p:cNvPicPr>
          <p:nvPr userDrawn="1"/>
        </p:nvPicPr>
        <p:blipFill>
          <a:blip r:embed="rId10" cstate="print">
            <a:lum contrast="40000"/>
          </a:blip>
          <a:srcRect t="55883"/>
          <a:stretch>
            <a:fillRect/>
          </a:stretch>
        </p:blipFill>
        <p:spPr bwMode="auto">
          <a:xfrm>
            <a:off x="0" y="3000903"/>
            <a:ext cx="9144000" cy="2143497"/>
          </a:xfrm>
          <a:prstGeom prst="rect">
            <a:avLst/>
          </a:prstGeom>
          <a:noFill/>
        </p:spPr>
      </p:pic>
      <p:sp>
        <p:nvSpPr>
          <p:cNvPr id="5" name="矩形 4"/>
          <p:cNvSpPr/>
          <p:nvPr userDrawn="1"/>
        </p:nvSpPr>
        <p:spPr>
          <a:xfrm flipH="1">
            <a:off x="1" y="123500"/>
            <a:ext cx="2771800" cy="216038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 userDrawn="1"/>
        </p:nvSpPr>
        <p:spPr>
          <a:xfrm>
            <a:off x="323528" y="92994"/>
            <a:ext cx="1184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口语交际：劝告</a:t>
            </a:r>
            <a:endParaRPr kumimoji="1" lang="zh-CN" altLang="en-US" sz="1200" b="1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.mp.itc.cn/upload/20170516/b7fc8f099e9d4aff97926ac798a4b704_th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31135" y="2628080"/>
            <a:ext cx="3921125" cy="2469515"/>
          </a:xfrm>
          <a:prstGeom prst="rect">
            <a:avLst/>
          </a:prstGeom>
          <a:noFill/>
        </p:spPr>
      </p:pic>
      <p:sp>
        <p:nvSpPr>
          <p:cNvPr id="14" name="TextBox 48"/>
          <p:cNvSpPr txBox="1"/>
          <p:nvPr/>
        </p:nvSpPr>
        <p:spPr>
          <a:xfrm>
            <a:off x="3275856" y="1347614"/>
            <a:ext cx="3600400" cy="1107996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劝  告</a:t>
            </a:r>
            <a:endParaRPr lang="zh-CN" altLang="en-US" sz="66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755" y="713407"/>
            <a:ext cx="1567180" cy="49911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口语交际</a:t>
            </a:r>
            <a:endParaRPr lang="zh-CN" altLang="en-US" sz="28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 flipH="1">
            <a:off x="-7938" y="102810"/>
            <a:ext cx="4075881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1"/>
          <p:cNvSpPr txBox="1"/>
          <p:nvPr/>
        </p:nvSpPr>
        <p:spPr>
          <a:xfrm>
            <a:off x="189856" y="88276"/>
            <a:ext cx="1540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 语文  </a:t>
            </a:r>
            <a:r>
              <a:rPr kumimoji="1" lang="zh-CN" altLang="en-US" sz="1200" b="1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三</a:t>
            </a:r>
            <a:r>
              <a:rPr kumimoji="1" lang="zh-CN" altLang="en-US" sz="120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年级  </a:t>
            </a:r>
            <a:r>
              <a:rPr kumimoji="1" lang="zh-CN" altLang="en-US" sz="1200" b="1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下</a:t>
            </a:r>
            <a:r>
              <a:rPr kumimoji="1" lang="zh-CN" altLang="en-US" sz="120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册</a:t>
            </a:r>
            <a:endParaRPr kumimoji="1" lang="zh-CN" altLang="en-US" sz="1200" b="1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683568" y="1060518"/>
            <a:ext cx="6569075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rgbClr val="1D41D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1.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rgbClr val="1D41D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有同学违反交通规则，横穿马路。</a:t>
            </a:r>
            <a:endParaRPr kumimoji="0" lang="zh-CN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0723" name="AutoShape 3" descr="http://himg2.huanqiu.com/attachment2010/2017/0214/20170214035806549.jpg"/>
          <p:cNvSpPr>
            <a:spLocks noChangeAspect="1" noChangeArrowheads="1"/>
          </p:cNvSpPr>
          <p:nvPr/>
        </p:nvSpPr>
        <p:spPr bwMode="auto">
          <a:xfrm>
            <a:off x="155575" y="-14401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0725" name="Picture 5" descr="http://photocdn.sohu.com/20110516/Img30759531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1779662"/>
            <a:ext cx="9144000" cy="33642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83568" y="916641"/>
            <a:ext cx="728218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rgbClr val="1D41D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2.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rgbClr val="1D41D5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表哥喜欢玩电脑游戏，一玩就是一整天。</a:t>
            </a:r>
            <a:endParaRPr kumimoji="0" lang="zh-CN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1747" name="AutoShape 3" descr="http://img.article.pchome.net/game/00/24/14/82/2.jpg"/>
          <p:cNvSpPr>
            <a:spLocks noChangeAspect="1" noChangeArrowheads="1"/>
          </p:cNvSpPr>
          <p:nvPr/>
        </p:nvSpPr>
        <p:spPr bwMode="auto">
          <a:xfrm>
            <a:off x="155575" y="-14401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1749" name="Picture 5" descr="http://img1.cache.netease.com/catchpic/3/3B/3BBAB0E60B2A68A308C9404B39CD6CC0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907704" y="1851670"/>
            <a:ext cx="5238750" cy="30956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9110" y="1349335"/>
            <a:ext cx="6192688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和同桌选择一个情景，演一演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，一个做主人公，另一个人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劝告。</a:t>
            </a:r>
            <a:endParaRPr lang="zh-CN" altLang="en-US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43558"/>
            <a:ext cx="1800225" cy="25800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timgsa.baidu.com/timg?image&amp;quality=80&amp;size=b9999_10000&amp;sec=1538618504567&amp;di=93d4341889aee9bb6815eab58c87ed95&amp;imgtype=0&amp;src=http%3A%2F%2Fpic.58pic.com%2F58pic%2F17%2F03%2F20%2F05C58PICh2H_102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875" r="34082" b="47547"/>
          <a:stretch>
            <a:fillRect/>
          </a:stretch>
        </p:blipFill>
        <p:spPr bwMode="auto">
          <a:xfrm>
            <a:off x="7750778" y="1554190"/>
            <a:ext cx="1393222" cy="3589760"/>
          </a:xfrm>
          <a:prstGeom prst="rect">
            <a:avLst/>
          </a:prstGeom>
          <a:noFill/>
        </p:spPr>
      </p:pic>
      <p:sp>
        <p:nvSpPr>
          <p:cNvPr id="10" name="圆角矩形标注 9"/>
          <p:cNvSpPr/>
          <p:nvPr/>
        </p:nvSpPr>
        <p:spPr>
          <a:xfrm>
            <a:off x="1356995" y="823410"/>
            <a:ext cx="3622040" cy="1695450"/>
          </a:xfrm>
          <a:prstGeom prst="wedgeRoundRectCallout">
            <a:avLst>
              <a:gd name="adj1" fmla="val -44072"/>
              <a:gd name="adj2" fmla="val 68842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en-US" altLang="zh-CN" sz="24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同学，别横穿马路。路上车很多，如果司机没注意，你会被撞伤的。</a:t>
            </a:r>
            <a:endParaRPr lang="zh-CN" altLang="en-US" sz="28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4089731" y="2679357"/>
            <a:ext cx="3132755" cy="1285884"/>
          </a:xfrm>
          <a:prstGeom prst="wedgeRoundRectCallout">
            <a:avLst>
              <a:gd name="adj1" fmla="val 69090"/>
              <a:gd name="adj2" fmla="val -22978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en-US" altLang="zh-CN" sz="2800" b="1" dirty="0" smtClean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好的，我知道了，谢谢你。</a:t>
            </a:r>
            <a:endParaRPr lang="zh-CN" altLang="en-US" sz="2800" b="1" dirty="0" smtClean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Picture 2" descr="https://timgsa.baidu.com/timg?image&amp;quality=80&amp;size=b9999_10000&amp;sec=1538618504567&amp;di=93d4341889aee9bb6815eab58c87ed95&amp;imgtype=0&amp;src=http%3A%2F%2Fpic.58pic.com%2F58pic%2F17%2F03%2F20%2F05C58PICh2H_102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281" t="50678"/>
          <a:stretch>
            <a:fillRect/>
          </a:stretch>
        </p:blipFill>
        <p:spPr bwMode="auto">
          <a:xfrm>
            <a:off x="107504" y="2284168"/>
            <a:ext cx="1700910" cy="2732486"/>
          </a:xfrm>
          <a:prstGeom prst="rect">
            <a:avLst/>
          </a:prstGeom>
          <a:noFill/>
        </p:spPr>
      </p:pic>
      <p:sp>
        <p:nvSpPr>
          <p:cNvPr id="7" name="文本框 14"/>
          <p:cNvSpPr txBox="1"/>
          <p:nvPr/>
        </p:nvSpPr>
        <p:spPr>
          <a:xfrm>
            <a:off x="612206" y="313093"/>
            <a:ext cx="1820414" cy="5302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交际范例</a:t>
            </a:r>
            <a:endParaRPr lang="zh-CN" altLang="en-US" sz="3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KSO_Shape"/>
          <p:cNvSpPr/>
          <p:nvPr/>
        </p:nvSpPr>
        <p:spPr>
          <a:xfrm>
            <a:off x="251520" y="453669"/>
            <a:ext cx="344656" cy="336333"/>
          </a:xfrm>
          <a:custGeom>
            <a:avLst/>
            <a:gdLst/>
            <a:ahLst/>
            <a:cxnLst/>
            <a:rect l="l" t="t" r="r" b="b"/>
            <a:pathLst>
              <a:path w="900473" h="900473">
                <a:moveTo>
                  <a:pt x="347074" y="203047"/>
                </a:moveTo>
                <a:lnTo>
                  <a:pt x="692767" y="451973"/>
                </a:lnTo>
                <a:lnTo>
                  <a:pt x="347074" y="700898"/>
                </a:lnTo>
                <a:close/>
                <a:moveTo>
                  <a:pt x="450237" y="63807"/>
                </a:moveTo>
                <a:cubicBezTo>
                  <a:pt x="236817" y="63807"/>
                  <a:pt x="63807" y="236817"/>
                  <a:pt x="63807" y="450237"/>
                </a:cubicBezTo>
                <a:cubicBezTo>
                  <a:pt x="63807" y="663656"/>
                  <a:pt x="236817" y="836666"/>
                  <a:pt x="450237" y="836666"/>
                </a:cubicBezTo>
                <a:cubicBezTo>
                  <a:pt x="663656" y="836666"/>
                  <a:pt x="836666" y="663656"/>
                  <a:pt x="836666" y="450237"/>
                </a:cubicBezTo>
                <a:cubicBezTo>
                  <a:pt x="836666" y="236817"/>
                  <a:pt x="663656" y="63807"/>
                  <a:pt x="450237" y="63807"/>
                </a:cubicBezTo>
                <a:close/>
                <a:moveTo>
                  <a:pt x="450237" y="0"/>
                </a:moveTo>
                <a:cubicBezTo>
                  <a:pt x="698895" y="0"/>
                  <a:pt x="900473" y="201578"/>
                  <a:pt x="900473" y="450237"/>
                </a:cubicBezTo>
                <a:cubicBezTo>
                  <a:pt x="900473" y="698895"/>
                  <a:pt x="698895" y="900473"/>
                  <a:pt x="450237" y="900473"/>
                </a:cubicBezTo>
                <a:cubicBezTo>
                  <a:pt x="201578" y="900473"/>
                  <a:pt x="0" y="698895"/>
                  <a:pt x="0" y="450237"/>
                </a:cubicBezTo>
                <a:cubicBezTo>
                  <a:pt x="0" y="201578"/>
                  <a:pt x="201578" y="0"/>
                  <a:pt x="450237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4"/>
          <p:cNvSpPr txBox="1"/>
          <p:nvPr/>
        </p:nvSpPr>
        <p:spPr>
          <a:xfrm>
            <a:off x="807117" y="313093"/>
            <a:ext cx="1820414" cy="5302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交际范例</a:t>
            </a:r>
            <a:endParaRPr lang="zh-CN" altLang="en-US" sz="3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流程图: 联系 1"/>
          <p:cNvSpPr/>
          <p:nvPr/>
        </p:nvSpPr>
        <p:spPr>
          <a:xfrm>
            <a:off x="3491739" y="1924128"/>
            <a:ext cx="702169" cy="810090"/>
          </a:xfrm>
          <a:prstGeom prst="flowChartConnector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KSO_Shape"/>
          <p:cNvSpPr/>
          <p:nvPr/>
        </p:nvSpPr>
        <p:spPr>
          <a:xfrm>
            <a:off x="446431" y="453669"/>
            <a:ext cx="344656" cy="336333"/>
          </a:xfrm>
          <a:custGeom>
            <a:avLst/>
            <a:gdLst/>
            <a:ahLst/>
            <a:cxnLst/>
            <a:rect l="l" t="t" r="r" b="b"/>
            <a:pathLst>
              <a:path w="900473" h="900473">
                <a:moveTo>
                  <a:pt x="347074" y="203047"/>
                </a:moveTo>
                <a:lnTo>
                  <a:pt x="692767" y="451973"/>
                </a:lnTo>
                <a:lnTo>
                  <a:pt x="347074" y="700898"/>
                </a:lnTo>
                <a:close/>
                <a:moveTo>
                  <a:pt x="450237" y="63807"/>
                </a:moveTo>
                <a:cubicBezTo>
                  <a:pt x="236817" y="63807"/>
                  <a:pt x="63807" y="236817"/>
                  <a:pt x="63807" y="450237"/>
                </a:cubicBezTo>
                <a:cubicBezTo>
                  <a:pt x="63807" y="663656"/>
                  <a:pt x="236817" y="836666"/>
                  <a:pt x="450237" y="836666"/>
                </a:cubicBezTo>
                <a:cubicBezTo>
                  <a:pt x="663656" y="836666"/>
                  <a:pt x="836666" y="663656"/>
                  <a:pt x="836666" y="450237"/>
                </a:cubicBezTo>
                <a:cubicBezTo>
                  <a:pt x="836666" y="236817"/>
                  <a:pt x="663656" y="63807"/>
                  <a:pt x="450237" y="63807"/>
                </a:cubicBezTo>
                <a:close/>
                <a:moveTo>
                  <a:pt x="450237" y="0"/>
                </a:moveTo>
                <a:cubicBezTo>
                  <a:pt x="698895" y="0"/>
                  <a:pt x="900473" y="201578"/>
                  <a:pt x="900473" y="450237"/>
                </a:cubicBezTo>
                <a:cubicBezTo>
                  <a:pt x="900473" y="698895"/>
                  <a:pt x="698895" y="900473"/>
                  <a:pt x="450237" y="900473"/>
                </a:cubicBezTo>
                <a:cubicBezTo>
                  <a:pt x="201578" y="900473"/>
                  <a:pt x="0" y="698895"/>
                  <a:pt x="0" y="450237"/>
                </a:cubicBezTo>
                <a:cubicBezTo>
                  <a:pt x="0" y="201578"/>
                  <a:pt x="201578" y="0"/>
                  <a:pt x="450237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946150" y="991685"/>
            <a:ext cx="5018405" cy="2379345"/>
          </a:xfrm>
          <a:prstGeom prst="wedgeRoundRectCallout">
            <a:avLst>
              <a:gd name="adj1" fmla="val 71283"/>
              <a:gd name="adj2" fmla="val 36522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表哥，你不要长时间玩电脑游戏啦，这样对你的眼睛不好，会近视的。而且坐着太久，对腰也不好。我们很担心你。</a:t>
            </a:r>
            <a:endParaRPr lang="zh-CN" altLang="en-US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" name="Picture 2" descr="https://timgsa.baidu.com/timg?image&amp;quality=80&amp;size=b9999_10000&amp;sec=1538618504567&amp;di=93d4341889aee9bb6815eab58c87ed95&amp;imgtype=0&amp;src=http%3A%2F%2Fpic.58pic.com%2F58pic%2F17%2F03%2F20%2F05C58PICh2H_102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143" t="50678" r="28955"/>
          <a:stretch>
            <a:fillRect/>
          </a:stretch>
        </p:blipFill>
        <p:spPr bwMode="auto">
          <a:xfrm>
            <a:off x="7036932" y="1768522"/>
            <a:ext cx="1821906" cy="33754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0320" y="2258510"/>
            <a:ext cx="2723515" cy="2727960"/>
          </a:xfrm>
          <a:prstGeom prst="rect">
            <a:avLst/>
          </a:prstGeom>
        </p:spPr>
      </p:pic>
      <p:sp>
        <p:nvSpPr>
          <p:cNvPr id="3" name="圆角矩形标注 2"/>
          <p:cNvSpPr/>
          <p:nvPr/>
        </p:nvSpPr>
        <p:spPr>
          <a:xfrm>
            <a:off x="2075180" y="1104715"/>
            <a:ext cx="5278120" cy="1395730"/>
          </a:xfrm>
          <a:prstGeom prst="wedgeRoundRectCallout">
            <a:avLst>
              <a:gd name="adj1" fmla="val -42994"/>
              <a:gd name="adj2" fmla="val 8161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你说得很对，我以后会改的，请你监督我，好吗？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/>
          <p:nvPr/>
        </p:nvSpPr>
        <p:spPr>
          <a:xfrm>
            <a:off x="446431" y="736483"/>
            <a:ext cx="344656" cy="336333"/>
          </a:xfrm>
          <a:custGeom>
            <a:avLst/>
            <a:gdLst/>
            <a:ahLst/>
            <a:cxnLst/>
            <a:rect l="l" t="t" r="r" b="b"/>
            <a:pathLst>
              <a:path w="900473" h="900473">
                <a:moveTo>
                  <a:pt x="347074" y="203047"/>
                </a:moveTo>
                <a:lnTo>
                  <a:pt x="692767" y="451973"/>
                </a:lnTo>
                <a:lnTo>
                  <a:pt x="347074" y="700898"/>
                </a:lnTo>
                <a:close/>
                <a:moveTo>
                  <a:pt x="450237" y="63807"/>
                </a:moveTo>
                <a:cubicBezTo>
                  <a:pt x="236817" y="63807"/>
                  <a:pt x="63807" y="236817"/>
                  <a:pt x="63807" y="450237"/>
                </a:cubicBezTo>
                <a:cubicBezTo>
                  <a:pt x="63807" y="663656"/>
                  <a:pt x="236817" y="836666"/>
                  <a:pt x="450237" y="836666"/>
                </a:cubicBezTo>
                <a:cubicBezTo>
                  <a:pt x="663656" y="836666"/>
                  <a:pt x="836666" y="663656"/>
                  <a:pt x="836666" y="450237"/>
                </a:cubicBezTo>
                <a:cubicBezTo>
                  <a:pt x="836666" y="236817"/>
                  <a:pt x="663656" y="63807"/>
                  <a:pt x="450237" y="63807"/>
                </a:cubicBezTo>
                <a:close/>
                <a:moveTo>
                  <a:pt x="450237" y="0"/>
                </a:moveTo>
                <a:cubicBezTo>
                  <a:pt x="698895" y="0"/>
                  <a:pt x="900473" y="201578"/>
                  <a:pt x="900473" y="450237"/>
                </a:cubicBezTo>
                <a:cubicBezTo>
                  <a:pt x="900473" y="698895"/>
                  <a:pt x="698895" y="900473"/>
                  <a:pt x="450237" y="900473"/>
                </a:cubicBezTo>
                <a:cubicBezTo>
                  <a:pt x="201578" y="900473"/>
                  <a:pt x="0" y="698895"/>
                  <a:pt x="0" y="450237"/>
                </a:cubicBezTo>
                <a:cubicBezTo>
                  <a:pt x="0" y="201578"/>
                  <a:pt x="201578" y="0"/>
                  <a:pt x="450237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" name="文本框 14"/>
          <p:cNvSpPr txBox="1"/>
          <p:nvPr/>
        </p:nvSpPr>
        <p:spPr>
          <a:xfrm>
            <a:off x="807117" y="595907"/>
            <a:ext cx="1820414" cy="5302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劝告名言</a:t>
            </a:r>
            <a:endParaRPr lang="zh-CN" altLang="en-US" sz="3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653415" y="1592684"/>
            <a:ext cx="914400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少壮不努力</a:t>
            </a:r>
            <a:r>
              <a:rPr kumimoji="0" lang="en-US" altLang="zh-CN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kumimoji="0" lang="zh-CN" altLang="en-US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老大徒伤悲。</a:t>
            </a:r>
            <a:r>
              <a:rPr kumimoji="0" lang="en-US" altLang="zh-CN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kumimoji="0" lang="zh-CN" altLang="en-US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汉乐府</a:t>
            </a:r>
            <a:r>
              <a:rPr kumimoji="0" lang="en-US" altLang="zh-CN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kumimoji="0" lang="zh-CN" altLang="en-US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长歌行</a:t>
            </a:r>
            <a:r>
              <a:rPr kumimoji="0" lang="en-US" altLang="zh-CN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》)  </a:t>
            </a:r>
            <a:endParaRPr kumimoji="0" lang="en-US" altLang="zh-CN" sz="2800" b="1" i="0" u="none" strike="noStrike" cap="none" normalizeH="0" baseline="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53415" y="2176229"/>
            <a:ext cx="7380312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不以规矩</a:t>
            </a:r>
            <a:r>
              <a:rPr kumimoji="0" lang="en-US" altLang="zh-CN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kumimoji="0" lang="zh-CN" altLang="en-US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无以成方圆。</a:t>
            </a:r>
            <a:r>
              <a:rPr kumimoji="0" lang="en-US" altLang="zh-CN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kumimoji="0" lang="zh-CN" altLang="en-US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孟子</a:t>
            </a:r>
            <a:r>
              <a:rPr kumimoji="0" lang="en-US" altLang="zh-CN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  </a:t>
            </a:r>
            <a:endParaRPr kumimoji="0" lang="en-US" altLang="zh-CN" sz="2800" b="1" i="0" u="none" strike="noStrike" cap="none" normalizeH="0" baseline="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53415" y="2697852"/>
            <a:ext cx="828421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黑发不知勤学早，白首方悔读书迟。</a:t>
            </a:r>
            <a:r>
              <a:rPr kumimoji="0" lang="en-US" altLang="zh-CN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kumimoji="0" lang="zh-CN" altLang="en-US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颜真卿</a:t>
            </a:r>
            <a:r>
              <a:rPr kumimoji="0" lang="en-US" altLang="zh-CN" sz="2800" b="1" i="0" u="none" strike="noStrike" cap="none" normalizeH="0" baseline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  </a:t>
            </a:r>
            <a:endParaRPr kumimoji="0" lang="en-US" altLang="zh-CN" sz="2800" b="1" i="0" u="none" strike="noStrike" cap="none" normalizeH="0" baseline="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807117" y="408771"/>
            <a:ext cx="1820414" cy="5302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交际内容</a:t>
            </a:r>
            <a:endParaRPr lang="zh-CN" altLang="en-US" sz="3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KSO_Shape"/>
          <p:cNvSpPr/>
          <p:nvPr/>
        </p:nvSpPr>
        <p:spPr>
          <a:xfrm>
            <a:off x="446431" y="507638"/>
            <a:ext cx="344656" cy="336333"/>
          </a:xfrm>
          <a:custGeom>
            <a:avLst/>
            <a:gdLst/>
            <a:ahLst/>
            <a:cxnLst/>
            <a:rect l="l" t="t" r="r" b="b"/>
            <a:pathLst>
              <a:path w="900473" h="900473">
                <a:moveTo>
                  <a:pt x="347074" y="203047"/>
                </a:moveTo>
                <a:lnTo>
                  <a:pt x="692767" y="451973"/>
                </a:lnTo>
                <a:lnTo>
                  <a:pt x="347074" y="700898"/>
                </a:lnTo>
                <a:close/>
                <a:moveTo>
                  <a:pt x="450237" y="63807"/>
                </a:moveTo>
                <a:cubicBezTo>
                  <a:pt x="236817" y="63807"/>
                  <a:pt x="63807" y="236817"/>
                  <a:pt x="63807" y="450237"/>
                </a:cubicBezTo>
                <a:cubicBezTo>
                  <a:pt x="63807" y="663656"/>
                  <a:pt x="236817" y="836666"/>
                  <a:pt x="450237" y="836666"/>
                </a:cubicBezTo>
                <a:cubicBezTo>
                  <a:pt x="663656" y="836666"/>
                  <a:pt x="836666" y="663656"/>
                  <a:pt x="836666" y="450237"/>
                </a:cubicBezTo>
                <a:cubicBezTo>
                  <a:pt x="836666" y="236817"/>
                  <a:pt x="663656" y="63807"/>
                  <a:pt x="450237" y="63807"/>
                </a:cubicBezTo>
                <a:close/>
                <a:moveTo>
                  <a:pt x="450237" y="0"/>
                </a:moveTo>
                <a:cubicBezTo>
                  <a:pt x="698895" y="0"/>
                  <a:pt x="900473" y="201578"/>
                  <a:pt x="900473" y="450237"/>
                </a:cubicBezTo>
                <a:cubicBezTo>
                  <a:pt x="900473" y="698895"/>
                  <a:pt x="698895" y="900473"/>
                  <a:pt x="450237" y="900473"/>
                </a:cubicBezTo>
                <a:cubicBezTo>
                  <a:pt x="201578" y="900473"/>
                  <a:pt x="0" y="698895"/>
                  <a:pt x="0" y="450237"/>
                </a:cubicBezTo>
                <a:cubicBezTo>
                  <a:pt x="0" y="201578"/>
                  <a:pt x="201578" y="0"/>
                  <a:pt x="450237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806806" y="1138830"/>
            <a:ext cx="7823479" cy="22072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同学们，生活中看到有一些不良行为，需要我们去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劝告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。恰当地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劝告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，会很好地解决问题，不恰当地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劝告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，往往会造成不必要的麻烦和冲突。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怎样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劝告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才能打动对方，及时制止不良行为呢？</a:t>
            </a:r>
            <a:endParaRPr lang="zh-CN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</a:t>
            </a:r>
            <a:endParaRPr lang="zh-CN" altLang="en-US" sz="2700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10330" y="3345924"/>
            <a:ext cx="7416824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这节课我们要讨论的话题就是“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劝告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”。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1720" y="1271740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劝告</a:t>
            </a:r>
            <a:r>
              <a:rPr lang="zh-CN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可是一门学问，我们先来看一个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劝告</a:t>
            </a:r>
            <a:r>
              <a:rPr lang="zh-CN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的小故事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18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03598"/>
            <a:ext cx="1448435" cy="20758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55576" y="699542"/>
            <a:ext cx="7452320" cy="35394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有一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个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同学，下课时坐在楼梯的扶手上往下滑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高年级同学看到了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劝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他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别这么做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kumimoji="0" lang="zh-CN" sz="2800" b="1" i="0" u="none" strike="noStrike" cap="none" normalizeH="0" baseline="0" dirty="0" smtClean="0">
              <a:ln>
                <a:noFill/>
              </a:ln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生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你这样做太危险了，有可能会撞到别人的。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生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你怎么不遵守学校纪律呢？太不应该了！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生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小同学，别这么玩！扶手很滑，如果没抓稳的话，你会摔伤的。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13995" y="1301322"/>
            <a:ext cx="58769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你觉得那个同学会接受谁的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劝告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呢？为什么？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58705"/>
            <a:ext cx="1702435" cy="24396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3608" y="988024"/>
            <a:ext cx="7056784" cy="289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会接受第三位同学的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劝告。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因为前两个同学说话的语气太严厉，第二位甚至还用指责的语气，让人难以接受。第三位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同学的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话有理有情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仅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委婉，而且是从玩扶手的同学的角度去说，很符合实际情况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就更容易让人接受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2972" y="1440516"/>
            <a:ext cx="59154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看来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劝告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还真是一门学问，那么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劝告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时要注意什么呢？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31590"/>
            <a:ext cx="1736090" cy="24879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4"/>
          <p:cNvSpPr txBox="1"/>
          <p:nvPr/>
        </p:nvSpPr>
        <p:spPr>
          <a:xfrm>
            <a:off x="807117" y="313093"/>
            <a:ext cx="1820414" cy="5302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交际指导</a:t>
            </a:r>
            <a:endParaRPr lang="zh-CN" altLang="en-US" sz="3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KSO_Shape"/>
          <p:cNvSpPr/>
          <p:nvPr/>
        </p:nvSpPr>
        <p:spPr>
          <a:xfrm>
            <a:off x="446431" y="411960"/>
            <a:ext cx="344656" cy="336333"/>
          </a:xfrm>
          <a:custGeom>
            <a:avLst/>
            <a:gdLst/>
            <a:ahLst/>
            <a:cxnLst/>
            <a:rect l="l" t="t" r="r" b="b"/>
            <a:pathLst>
              <a:path w="900473" h="900473">
                <a:moveTo>
                  <a:pt x="347074" y="203047"/>
                </a:moveTo>
                <a:lnTo>
                  <a:pt x="692767" y="451973"/>
                </a:lnTo>
                <a:lnTo>
                  <a:pt x="347074" y="700898"/>
                </a:lnTo>
                <a:close/>
                <a:moveTo>
                  <a:pt x="450237" y="63807"/>
                </a:moveTo>
                <a:cubicBezTo>
                  <a:pt x="236817" y="63807"/>
                  <a:pt x="63807" y="236817"/>
                  <a:pt x="63807" y="450237"/>
                </a:cubicBezTo>
                <a:cubicBezTo>
                  <a:pt x="63807" y="663656"/>
                  <a:pt x="236817" y="836666"/>
                  <a:pt x="450237" y="836666"/>
                </a:cubicBezTo>
                <a:cubicBezTo>
                  <a:pt x="663656" y="836666"/>
                  <a:pt x="836666" y="663656"/>
                  <a:pt x="836666" y="450237"/>
                </a:cubicBezTo>
                <a:cubicBezTo>
                  <a:pt x="836666" y="236817"/>
                  <a:pt x="663656" y="63807"/>
                  <a:pt x="450237" y="63807"/>
                </a:cubicBezTo>
                <a:close/>
                <a:moveTo>
                  <a:pt x="450237" y="0"/>
                </a:moveTo>
                <a:cubicBezTo>
                  <a:pt x="698895" y="0"/>
                  <a:pt x="900473" y="201578"/>
                  <a:pt x="900473" y="450237"/>
                </a:cubicBezTo>
                <a:cubicBezTo>
                  <a:pt x="900473" y="698895"/>
                  <a:pt x="698895" y="900473"/>
                  <a:pt x="450237" y="900473"/>
                </a:cubicBezTo>
                <a:cubicBezTo>
                  <a:pt x="201578" y="900473"/>
                  <a:pt x="0" y="698895"/>
                  <a:pt x="0" y="450237"/>
                </a:cubicBezTo>
                <a:cubicBezTo>
                  <a:pt x="0" y="201578"/>
                  <a:pt x="201578" y="0"/>
                  <a:pt x="450237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13989" y="1253114"/>
            <a:ext cx="7716307" cy="26384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zh-CN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）注意说话的语气，说话要委婉，不要用指责的口吻。</a:t>
            </a:r>
            <a:endParaRPr lang="zh-CN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）多从别人的角度着想，这样别人更容易接受。</a:t>
            </a:r>
            <a:endParaRPr lang="zh-CN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）态度要诚恳，以情动人，以理服人。</a:t>
            </a:r>
            <a:endParaRPr lang="zh-CN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48590" algn="l"/>
              </a:tabLst>
            </a:pPr>
            <a:endParaRPr lang="zh-CN" altLang="en-US" sz="2700" b="1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50" y="1484445"/>
            <a:ext cx="1746250" cy="2502535"/>
          </a:xfrm>
          <a:prstGeom prst="rect">
            <a:avLst/>
          </a:prstGeom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23728" y="772665"/>
            <a:ext cx="5292080" cy="1383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其实在我们身边还有很多不良行为需要我们及时制止，需要我们好好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劝告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，大家看一看：</a:t>
            </a:r>
            <a:endParaRPr kumimoji="0" lang="zh-CN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836602f5-1420-4e81-8072-85f0d15443e3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 anchor="t">
        <a:spAutoFit/>
      </a:bodyPr>
      <a:lstStyle>
        <a:defPPr algn="just">
          <a:lnSpc>
            <a:spcPct val="130000"/>
          </a:lnSpc>
          <a:defRPr sz="3200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A000120150324A09KPBG</Template>
  <TotalTime>0</TotalTime>
  <Words>827</Words>
  <Application>WPS 演示</Application>
  <PresentationFormat>全屏显示(16:9)</PresentationFormat>
  <Paragraphs>63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楷体</vt:lpstr>
      <vt:lpstr>Heiti SC Light</vt:lpstr>
      <vt:lpstr>微软雅黑</vt:lpstr>
      <vt:lpstr>黑体</vt:lpstr>
      <vt:lpstr>Xingkai SC</vt:lpstr>
      <vt:lpstr>Times New Roman</vt:lpstr>
      <vt:lpstr>Arial Unicode MS</vt:lpstr>
      <vt:lpstr>Calibri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20</cp:revision>
  <dcterms:created xsi:type="dcterms:W3CDTF">2017-03-17T02:28:00Z</dcterms:created>
  <dcterms:modified xsi:type="dcterms:W3CDTF">2023-01-01T09:17:52Z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481C54A674E04DA2BE2FE17735D318F7</vt:lpwstr>
  </property>
</Properties>
</file>