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523" r:id="rId3"/>
    <p:sldId id="634" r:id="rId5"/>
    <p:sldId id="609" r:id="rId6"/>
    <p:sldId id="601" r:id="rId7"/>
    <p:sldId id="604" r:id="rId8"/>
    <p:sldId id="627" r:id="rId9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4"/>
    </p:embeddedFont>
    <p:embeddedFont>
      <p:font typeface="微软雅黑" panose="020B0503020204020204" charset="-122"/>
      <p:regular r:id="rId15"/>
    </p:embeddedFont>
    <p:embeddedFont>
      <p:font typeface="黑体" panose="02010609060101010101" pitchFamily="49" charset="-122"/>
      <p:regular r:id="rId16"/>
    </p:embeddedFont>
    <p:embeddedFont>
      <p:font typeface="Calibri" panose="020F0502020204030204" charset="0"/>
      <p:regular r:id="rId17"/>
      <p:bold r:id="rId18"/>
      <p:italic r:id="rId19"/>
      <p:boldItalic r:id="rId20"/>
    </p:embeddedFont>
  </p:embeddedFontLst>
  <p:custDataLst>
    <p:tags r:id="rId2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1" userDrawn="1">
          <p15:clr>
            <a:srgbClr val="A4A3A4"/>
          </p15:clr>
        </p15:guide>
        <p15:guide id="2" pos="51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7C80"/>
    <a:srgbClr val="FF6600"/>
    <a:srgbClr val="FF5050"/>
    <a:srgbClr val="FF0066"/>
    <a:srgbClr val="FF3300"/>
    <a:srgbClr val="FF0000"/>
    <a:srgbClr val="FFFFFF"/>
    <a:srgbClr val="D6009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>
        <p:scale>
          <a:sx n="90" d="100"/>
          <a:sy n="90" d="100"/>
        </p:scale>
        <p:origin x="-972" y="-462"/>
      </p:cViewPr>
      <p:guideLst>
        <p:guide orient="horz" pos="2471"/>
        <p:guide pos="5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75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font" Target="fonts/font7.fntdata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8" name="Picture 2" descr="http://pic.58pic.com/58pic/15/49/54/43e58PICiz7_1024.jpg"/>
          <p:cNvPicPr>
            <a:picLocks noChangeAspect="1" noChangeArrowheads="1"/>
          </p:cNvPicPr>
          <p:nvPr userDrawn="1"/>
        </p:nvPicPr>
        <p:blipFill>
          <a:blip r:embed="rId10">
            <a:lum contrast="40000"/>
          </a:blip>
          <a:srcRect t="55883"/>
          <a:stretch>
            <a:fillRect/>
          </a:stretch>
        </p:blipFill>
        <p:spPr bwMode="auto">
          <a:xfrm>
            <a:off x="0" y="3000378"/>
            <a:ext cx="9144000" cy="2143122"/>
          </a:xfrm>
          <a:prstGeom prst="rect">
            <a:avLst/>
          </a:prstGeom>
          <a:noFill/>
        </p:spPr>
      </p:pic>
      <p:sp>
        <p:nvSpPr>
          <p:cNvPr id="5" name="矩形 4"/>
          <p:cNvSpPr/>
          <p:nvPr userDrawn="1"/>
        </p:nvSpPr>
        <p:spPr>
          <a:xfrm flipH="1">
            <a:off x="0" y="123500"/>
            <a:ext cx="3563887" cy="216038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94"/>
            <a:ext cx="2569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口语交际：该不该实行班干部轮流制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.mp.itc.cn/upload/20170516/b7fc8f099e9d4aff97926ac798a4b704_th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99897" y="2196700"/>
            <a:ext cx="4679171" cy="2946800"/>
          </a:xfrm>
          <a:prstGeom prst="rect">
            <a:avLst/>
          </a:prstGeom>
          <a:noFill/>
        </p:spPr>
      </p:pic>
      <p:sp>
        <p:nvSpPr>
          <p:cNvPr id="8" name="TextBox 48"/>
          <p:cNvSpPr txBox="1"/>
          <p:nvPr/>
        </p:nvSpPr>
        <p:spPr>
          <a:xfrm>
            <a:off x="1547664" y="1275606"/>
            <a:ext cx="6345327" cy="746358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</a:rPr>
              <a:t>该不该实行班干部轮流制</a:t>
            </a:r>
            <a:endParaRPr lang="en-US" altLang="zh-CN" sz="4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19" y="688974"/>
            <a:ext cx="1567180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-7940" y="102809"/>
            <a:ext cx="6308131" cy="262466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189856" y="88276"/>
            <a:ext cx="1540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语文  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三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年级  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下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807117" y="456659"/>
            <a:ext cx="182041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交际内容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KSO_Shape"/>
          <p:cNvSpPr/>
          <p:nvPr/>
        </p:nvSpPr>
        <p:spPr>
          <a:xfrm>
            <a:off x="446431" y="555526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25767" y="1369964"/>
            <a:ext cx="7823479" cy="4838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刘杰浩同学所在班级的选举制度是什么？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16605" y="1969770"/>
            <a:ext cx="22402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班干部轮流制</a:t>
            </a:r>
            <a:endParaRPr lang="zh-CN" altLang="en-US" sz="2700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1355" y="2743200"/>
            <a:ext cx="76225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这节课我们要讨论的话题就是“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该不该实行班干部轮流制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”。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807117" y="411510"/>
            <a:ext cx="182041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交际指导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KSO_Shape"/>
          <p:cNvSpPr/>
          <p:nvPr/>
        </p:nvSpPr>
        <p:spPr>
          <a:xfrm>
            <a:off x="446431" y="510377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06674" y="983105"/>
            <a:ext cx="7716307" cy="33921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1.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首先要明确自己的观点。想一想班干部轮流制办法的利与弊，确定自己的观点和理由。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2.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同桌之间创设情境，互相练习说一说自己的想法。练习时要注意：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（</a:t>
            </a: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）要把自己的观点说明白。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（</a:t>
            </a: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）要说清楚自己持有这种观点的理由。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3.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评一评看谁说得好，对方说得不好的地方给予适当提醒。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4"/>
          <p:cNvSpPr txBox="1"/>
          <p:nvPr/>
        </p:nvSpPr>
        <p:spPr>
          <a:xfrm>
            <a:off x="632934" y="517841"/>
            <a:ext cx="244170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交际小贴士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6944" y="465516"/>
            <a:ext cx="2268547" cy="594066"/>
            <a:chOff x="262558" y="404664"/>
            <a:chExt cx="3024336" cy="7920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558" y="404664"/>
              <a:ext cx="792088" cy="7920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658602" y="1124744"/>
              <a:ext cx="2628292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47280" y="1721059"/>
            <a:ext cx="7394796" cy="13157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一边听一边思考，想想别人讲的是否有道理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7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尊重不同的想法。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807117" y="312643"/>
            <a:ext cx="182041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交际范例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流程图: 联系 1"/>
          <p:cNvSpPr/>
          <p:nvPr/>
        </p:nvSpPr>
        <p:spPr>
          <a:xfrm>
            <a:off x="3491739" y="1923678"/>
            <a:ext cx="702169" cy="810090"/>
          </a:xfrm>
          <a:prstGeom prst="flowChartConnecto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KSO_Shape"/>
          <p:cNvSpPr/>
          <p:nvPr/>
        </p:nvSpPr>
        <p:spPr>
          <a:xfrm>
            <a:off x="446431" y="453219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926341" y="1036150"/>
            <a:ext cx="3348808" cy="1180010"/>
          </a:xfrm>
          <a:prstGeom prst="wedgeRoundRectCallout">
            <a:avLst>
              <a:gd name="adj1" fmla="val -38770"/>
              <a:gd name="adj2" fmla="val 9826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4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我觉得班干部轮流制度比较好，可以给所有学生一个公平的机会。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3359550" y="2411015"/>
            <a:ext cx="3132755" cy="2357454"/>
          </a:xfrm>
          <a:prstGeom prst="wedgeRoundRectCallout">
            <a:avLst>
              <a:gd name="adj1" fmla="val 69090"/>
              <a:gd name="adj2" fmla="val -2297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100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我认为应该由最合适的同学长期担任班干部，因为学生的工作能力不一样，有的同学根本不胜任，让这样的同学当班干部，等于赶鸭子上架。</a:t>
            </a:r>
            <a:endParaRPr lang="zh-CN" altLang="en-US" sz="2100" dirty="0" smtClean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281" t="50678"/>
          <a:stretch>
            <a:fillRect/>
          </a:stretch>
        </p:blipFill>
        <p:spPr bwMode="auto">
          <a:xfrm>
            <a:off x="285162" y="2411015"/>
            <a:ext cx="1700910" cy="2732486"/>
          </a:xfrm>
          <a:prstGeom prst="rect">
            <a:avLst/>
          </a:prstGeom>
          <a:noFill/>
        </p:spPr>
      </p:pic>
      <p:pic>
        <p:nvPicPr>
          <p:cNvPr id="18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143" t="50678" r="28955"/>
          <a:stretch>
            <a:fillRect/>
          </a:stretch>
        </p:blipFill>
        <p:spPr bwMode="auto">
          <a:xfrm>
            <a:off x="7036932" y="1768072"/>
            <a:ext cx="1821906" cy="33754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75" r="34082" b="47547"/>
          <a:stretch>
            <a:fillRect/>
          </a:stretch>
        </p:blipFill>
        <p:spPr bwMode="auto">
          <a:xfrm>
            <a:off x="7750778" y="1553740"/>
            <a:ext cx="1393222" cy="3589760"/>
          </a:xfrm>
          <a:prstGeom prst="rect">
            <a:avLst/>
          </a:prstGeom>
          <a:noFill/>
        </p:spPr>
      </p:pic>
      <p:pic>
        <p:nvPicPr>
          <p:cNvPr id="9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635" r="53857" b="47547"/>
          <a:stretch>
            <a:fillRect/>
          </a:stretch>
        </p:blipFill>
        <p:spPr bwMode="auto">
          <a:xfrm>
            <a:off x="0" y="1553740"/>
            <a:ext cx="1500393" cy="3589760"/>
          </a:xfrm>
          <a:prstGeom prst="rect">
            <a:avLst/>
          </a:prstGeom>
          <a:noFill/>
        </p:spPr>
      </p:pic>
      <p:sp>
        <p:nvSpPr>
          <p:cNvPr id="10" name="圆角矩形标注 9"/>
          <p:cNvSpPr/>
          <p:nvPr/>
        </p:nvSpPr>
        <p:spPr>
          <a:xfrm>
            <a:off x="1356995" y="964565"/>
            <a:ext cx="3750945" cy="1553845"/>
          </a:xfrm>
          <a:prstGeom prst="wedgeRoundRectCallout">
            <a:avLst>
              <a:gd name="adj1" fmla="val -44072"/>
              <a:gd name="adj2" fmla="val 6884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4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班干部轮流制，面向全体学生，给学生提供了同等的机会，锻炼的舞台。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4089731" y="2678907"/>
            <a:ext cx="3132755" cy="1285884"/>
          </a:xfrm>
          <a:prstGeom prst="wedgeRoundRectCallout">
            <a:avLst>
              <a:gd name="adj1" fmla="val 69090"/>
              <a:gd name="adj2" fmla="val -2297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100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只有那些有能力的学生，发挥各自的特长，才能齐心协力把班级工作做好。</a:t>
            </a:r>
            <a:endParaRPr lang="zh-CN" altLang="en-US" sz="2100" dirty="0" smtClean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animBg="1"/>
    </p:bldLst>
  </p:timing>
</p:sld>
</file>

<file path=ppt/tags/tag1.xml><?xml version="1.0" encoding="utf-8"?>
<p:tagLst xmlns:p="http://schemas.openxmlformats.org/presentationml/2006/main">
  <p:tag name="KSO_WPP_MARK_KEY" val="520ef659-318c-42c6-99be-a6b1fe990e7b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t">
        <a:spAutoFit/>
      </a:bodyPr>
      <a:lstStyle>
        <a:defPPr algn="just">
          <a:lnSpc>
            <a:spcPct val="130000"/>
          </a:lnSpc>
          <a:defRPr sz="3200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A000120150324A09KPBG</Template>
  <TotalTime>0</TotalTime>
  <Words>456</Words>
  <Application>WPS 演示</Application>
  <PresentationFormat>全屏显示(16:9)</PresentationFormat>
  <Paragraphs>38</Paragraphs>
  <Slides>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楷体</vt:lpstr>
      <vt:lpstr>Heiti SC Light</vt:lpstr>
      <vt:lpstr>微软雅黑</vt:lpstr>
      <vt:lpstr>黑体</vt:lpstr>
      <vt:lpstr>Times New Roman</vt:lpstr>
      <vt:lpstr>Xingkai SC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18</cp:revision>
  <dcterms:created xsi:type="dcterms:W3CDTF">2017-03-17T02:28:00Z</dcterms:created>
  <dcterms:modified xsi:type="dcterms:W3CDTF">2023-01-01T09:22:55Z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3C2217FA737649DCAD750F57BEBDE767</vt:lpwstr>
  </property>
</Properties>
</file>