
<file path=[Content_Types].xml><?xml version="1.0" encoding="utf-8"?>
<Types xmlns="http://schemas.openxmlformats.org/package/2006/content-types">
  <Default Extension="png" ContentType="image/png"/>
  <Default Extension="wdp" ContentType="image/vnd.ms-photo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19"/>
  </p:handoutMasterIdLst>
  <p:sldIdLst>
    <p:sldId id="523" r:id="rId3"/>
    <p:sldId id="1099" r:id="rId5"/>
    <p:sldId id="1098" r:id="rId6"/>
    <p:sldId id="1101" r:id="rId7"/>
    <p:sldId id="1100" r:id="rId8"/>
    <p:sldId id="1094" r:id="rId9"/>
    <p:sldId id="1089" r:id="rId10"/>
    <p:sldId id="1095" r:id="rId11"/>
    <p:sldId id="1102" r:id="rId12"/>
    <p:sldId id="1096" r:id="rId13"/>
    <p:sldId id="1093" r:id="rId14"/>
    <p:sldId id="1092" r:id="rId15"/>
    <p:sldId id="1105" r:id="rId16"/>
    <p:sldId id="1104" r:id="rId17"/>
    <p:sldId id="1103" r:id="rId18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23"/>
    </p:embeddedFont>
    <p:embeddedFont>
      <p:font typeface="楷体" panose="02010609060101010101" pitchFamily="49" charset="-122"/>
      <p:regular r:id="rId24"/>
    </p:embeddedFont>
    <p:embeddedFont>
      <p:font typeface="华文行楷" panose="02010800040101010101" pitchFamily="2" charset="-122"/>
      <p:regular r:id="rId25"/>
    </p:embeddedFont>
    <p:embeddedFont>
      <p:font typeface="幼圆" panose="02010509060101010101" charset="-122"/>
      <p:regular r:id="rId26"/>
    </p:embeddedFont>
    <p:embeddedFont>
      <p:font typeface="Calibri" panose="020F0502020204030204" charset="0"/>
      <p:regular r:id="rId27"/>
      <p:bold r:id="rId28"/>
      <p:italic r:id="rId29"/>
      <p:boldItalic r:id="rId30"/>
    </p:embeddedFont>
  </p:embeddedFontLst>
  <p:custDataLst>
    <p:tags r:id="rId31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2" userDrawn="1">
          <p15:clr>
            <a:srgbClr val="A4A3A4"/>
          </p15:clr>
        </p15:guide>
        <p15:guide id="2" pos="575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0066FF"/>
    <a:srgbClr val="A38302"/>
    <a:srgbClr val="FEFCDE"/>
    <a:srgbClr val="00B050"/>
    <a:srgbClr val="FF00FF"/>
    <a:srgbClr val="FFFFFF"/>
    <a:srgbClr val="FF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9" autoAdjust="0"/>
    <p:restoredTop sz="94705" autoAdjust="0"/>
  </p:normalViewPr>
  <p:slideViewPr>
    <p:cSldViewPr>
      <p:cViewPr>
        <p:scale>
          <a:sx n="100" d="100"/>
          <a:sy n="100" d="100"/>
        </p:scale>
        <p:origin x="-750" y="-294"/>
      </p:cViewPr>
      <p:guideLst>
        <p:guide orient="horz" pos="3162"/>
        <p:guide pos="5759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76"/>
        <p:guide pos="22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gs" Target="tags/tag1.xml"/><Relationship Id="rId30" Type="http://schemas.openxmlformats.org/officeDocument/2006/relationships/font" Target="fonts/font8.fntdata"/><Relationship Id="rId3" Type="http://schemas.openxmlformats.org/officeDocument/2006/relationships/slide" Target="slides/slide1.xml"/><Relationship Id="rId29" Type="http://schemas.openxmlformats.org/officeDocument/2006/relationships/font" Target="fonts/font7.fntdata"/><Relationship Id="rId28" Type="http://schemas.openxmlformats.org/officeDocument/2006/relationships/font" Target="fonts/font6.fntdata"/><Relationship Id="rId27" Type="http://schemas.openxmlformats.org/officeDocument/2006/relationships/font" Target="fonts/font5.fntdata"/><Relationship Id="rId26" Type="http://schemas.openxmlformats.org/officeDocument/2006/relationships/font" Target="fonts/font4.fntdata"/><Relationship Id="rId25" Type="http://schemas.openxmlformats.org/officeDocument/2006/relationships/font" Target="fonts/font3.fntdata"/><Relationship Id="rId24" Type="http://schemas.openxmlformats.org/officeDocument/2006/relationships/font" Target="fonts/font2.fntdata"/><Relationship Id="rId23" Type="http://schemas.openxmlformats.org/officeDocument/2006/relationships/font" Target="fonts/font1.fntdata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  <a:lvl2pPr>
              <a:defRPr>
                <a:ea typeface="黑体" panose="02010609060101010101" pitchFamily="49" charset="-122"/>
              </a:defRPr>
            </a:lvl2pPr>
            <a:lvl3pPr>
              <a:defRPr>
                <a:ea typeface="黑体" panose="02010609060101010101" pitchFamily="49" charset="-122"/>
              </a:defRPr>
            </a:lvl3pPr>
            <a:lvl4pPr>
              <a:defRPr>
                <a:ea typeface="黑体" panose="02010609060101010101" pitchFamily="49" charset="-122"/>
              </a:defRPr>
            </a:lvl4pPr>
            <a:lvl5pPr>
              <a:defRPr>
                <a:ea typeface="黑体" panose="020106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a typeface="黑体" panose="02010609060101010101" pitchFamily="49" charset="-122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7" Type="http://schemas.openxmlformats.org/officeDocument/2006/relationships/theme" Target="../theme/theme1.xml"/><Relationship Id="rId26" Type="http://schemas.openxmlformats.org/officeDocument/2006/relationships/image" Target="../media/image2.png"/><Relationship Id="rId25" Type="http://schemas.openxmlformats.org/officeDocument/2006/relationships/image" Target="../media/image1.png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5" name="矩形 4"/>
          <p:cNvSpPr/>
          <p:nvPr userDrawn="1"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ea typeface="黑体" panose="02010609060101010101" pitchFamily="49" charset="-122"/>
            </a:endParaRPr>
          </a:p>
        </p:txBody>
      </p:sp>
      <p:sp>
        <p:nvSpPr>
          <p:cNvPr id="6" name="文本框 10"/>
          <p:cNvSpPr txBox="1"/>
          <p:nvPr userDrawn="1"/>
        </p:nvSpPr>
        <p:spPr>
          <a:xfrm>
            <a:off x="193237" y="92978"/>
            <a:ext cx="8931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b="1" baseline="0" dirty="0" smtClean="0">
                <a:latin typeface="Heiti SC Light" panose="02000000000000000000" pitchFamily="2" charset="-128"/>
                <a:ea typeface="Heiti SC Light" panose="02000000000000000000" pitchFamily="2" charset="-128"/>
              </a:rPr>
              <a:t> 语文园地 </a:t>
            </a:r>
            <a:endParaRPr kumimoji="1" lang="zh-CN" altLang="en-US" sz="1200" b="1" dirty="0">
              <a:latin typeface="Heiti SC Light" panose="02000000000000000000" pitchFamily="2" charset="-128"/>
              <a:ea typeface="Heiti SC Light" panose="02000000000000000000" pitchFamily="2" charset="-128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5.png"/><Relationship Id="rId2" Type="http://schemas.microsoft.com/office/2007/relationships/hdphoto" Target="../media/image14.wdp"/><Relationship Id="rId1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image" Target="../media/image8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20.png"/><Relationship Id="rId1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5.xml"/><Relationship Id="rId6" Type="http://schemas.microsoft.com/office/2007/relationships/hdphoto" Target="../media/image5.wdp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3" Type="http://schemas.openxmlformats.org/officeDocument/2006/relationships/image" Target="../media/image8.png"/><Relationship Id="rId2" Type="http://schemas.microsoft.com/office/2007/relationships/hdphoto" Target="../media/image7.wdp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hdphoto" Target="../media/image12.wdp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hdphoto" Target="../media/image12.wdp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H="1">
            <a:off x="0" y="123478"/>
            <a:ext cx="3923928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ea typeface="黑体" panose="02010609060101010101" pitchFamily="49" charset="-122"/>
            </a:endParaRPr>
          </a:p>
        </p:txBody>
      </p:sp>
      <p:sp>
        <p:nvSpPr>
          <p:cNvPr id="12" name="文本框 1"/>
          <p:cNvSpPr txBox="1"/>
          <p:nvPr/>
        </p:nvSpPr>
        <p:spPr>
          <a:xfrm>
            <a:off x="161281" y="110686"/>
            <a:ext cx="15872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latin typeface="Heiti SC Light" panose="02000000000000000000" pitchFamily="2" charset="-128"/>
                <a:ea typeface="Heiti SC Light" panose="02000000000000000000" pitchFamily="2" charset="-128"/>
              </a:rPr>
              <a:t>   </a:t>
            </a:r>
            <a:r>
              <a:rPr kumimoji="1" lang="zh-CN" altLang="en-US" sz="1200" b="1" dirty="0" smtClean="0">
                <a:latin typeface="Heiti SC Light" panose="02000000000000000000" pitchFamily="2" charset="-128"/>
                <a:ea typeface="Heiti SC Light" panose="02000000000000000000" pitchFamily="2" charset="-128"/>
              </a:rPr>
              <a:t>语文  三年级  </a:t>
            </a:r>
            <a:r>
              <a:rPr kumimoji="1" lang="zh-CN" altLang="en-US" sz="1200" b="1" dirty="0">
                <a:latin typeface="Heiti SC Light" panose="02000000000000000000" pitchFamily="2" charset="-128"/>
                <a:ea typeface="Heiti SC Light" panose="02000000000000000000" pitchFamily="2" charset="-128"/>
              </a:rPr>
              <a:t>下</a:t>
            </a:r>
            <a:r>
              <a:rPr kumimoji="1" lang="zh-CN" altLang="en-US" sz="1200" b="1" dirty="0" smtClean="0">
                <a:latin typeface="Heiti SC Light" panose="02000000000000000000" pitchFamily="2" charset="-128"/>
                <a:ea typeface="Heiti SC Light" panose="02000000000000000000" pitchFamily="2" charset="-128"/>
              </a:rPr>
              <a:t>册</a:t>
            </a:r>
            <a:endParaRPr kumimoji="1" lang="zh-CN" altLang="en-US" sz="1200" b="1" dirty="0">
              <a:latin typeface="Heiti SC Light" panose="02000000000000000000" pitchFamily="2" charset="-128"/>
              <a:ea typeface="Heiti SC Light" panose="02000000000000000000" pitchFamily="2" charset="-128"/>
            </a:endParaRPr>
          </a:p>
        </p:txBody>
      </p:sp>
      <p:sp>
        <p:nvSpPr>
          <p:cNvPr id="7" name="TextBox 48"/>
          <p:cNvSpPr txBox="1"/>
          <p:nvPr/>
        </p:nvSpPr>
        <p:spPr>
          <a:xfrm>
            <a:off x="2483768" y="1347614"/>
            <a:ext cx="4242187" cy="1300356"/>
          </a:xfrm>
          <a:prstGeom prst="rect">
            <a:avLst/>
          </a:prstGeom>
          <a:noFill/>
          <a:effectLst>
            <a:softEdge rad="3175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8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语文园地</a:t>
            </a:r>
            <a:endParaRPr lang="zh-CN" altLang="en-US" sz="8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  <a:reflection blurRad="6350" stA="60000" endA="900" endPos="60000" dist="29997" dir="5400000" sy="-100000" algn="bl" rotWithShape="0"/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39502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ea typeface="黑体" panose="02010609060101010101" pitchFamily="49" charset="-122"/>
              </a:rPr>
              <a:t>认识修改符号</a:t>
            </a:r>
            <a:endParaRPr lang="zh-CN" altLang="en-US" sz="2800" dirty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r="51776"/>
          <a:stretch>
            <a:fillRect/>
          </a:stretch>
        </p:blipFill>
        <p:spPr bwMode="auto">
          <a:xfrm>
            <a:off x="395536" y="1131590"/>
            <a:ext cx="2448272" cy="714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48224"/>
          <a:stretch>
            <a:fillRect/>
          </a:stretch>
        </p:blipFill>
        <p:spPr bwMode="auto">
          <a:xfrm>
            <a:off x="323528" y="2571750"/>
            <a:ext cx="262855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9552" y="2067694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ea typeface="黑体" panose="02010609060101010101" pitchFamily="49" charset="-122"/>
              </a:rPr>
              <a:t>我今天吃了一碗面条，好吃非常。</a:t>
            </a:r>
            <a:endParaRPr lang="zh-CN" altLang="en-US" sz="2800" dirty="0">
              <a:ea typeface="黑体" panose="02010609060101010101" pitchFamily="49" charset="-122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4082502" y="2070101"/>
            <a:ext cx="1564447" cy="501650"/>
          </a:xfrm>
          <a:custGeom>
            <a:avLst/>
            <a:gdLst>
              <a:gd name="connsiteX0" fmla="*/ 57698 w 1564447"/>
              <a:gd name="connsiteY0" fmla="*/ 101600 h 649027"/>
              <a:gd name="connsiteX1" fmla="*/ 70398 w 1564447"/>
              <a:gd name="connsiteY1" fmla="*/ 584200 h 649027"/>
              <a:gd name="connsiteX2" fmla="*/ 286298 w 1564447"/>
              <a:gd name="connsiteY2" fmla="*/ 571500 h 649027"/>
              <a:gd name="connsiteX3" fmla="*/ 857798 w 1564447"/>
              <a:gd name="connsiteY3" fmla="*/ 558800 h 649027"/>
              <a:gd name="connsiteX4" fmla="*/ 845098 w 1564447"/>
              <a:gd name="connsiteY4" fmla="*/ 304800 h 649027"/>
              <a:gd name="connsiteX5" fmla="*/ 819698 w 1564447"/>
              <a:gd name="connsiteY5" fmla="*/ 203200 h 649027"/>
              <a:gd name="connsiteX6" fmla="*/ 845098 w 1564447"/>
              <a:gd name="connsiteY6" fmla="*/ 76200 h 649027"/>
              <a:gd name="connsiteX7" fmla="*/ 870498 w 1564447"/>
              <a:gd name="connsiteY7" fmla="*/ 38100 h 649027"/>
              <a:gd name="connsiteX8" fmla="*/ 908598 w 1564447"/>
              <a:gd name="connsiteY8" fmla="*/ 0 h 649027"/>
              <a:gd name="connsiteX9" fmla="*/ 1086398 w 1564447"/>
              <a:gd name="connsiteY9" fmla="*/ 25400 h 649027"/>
              <a:gd name="connsiteX10" fmla="*/ 1403898 w 1564447"/>
              <a:gd name="connsiteY10" fmla="*/ 38100 h 649027"/>
              <a:gd name="connsiteX11" fmla="*/ 1518198 w 1564447"/>
              <a:gd name="connsiteY11" fmla="*/ 50800 h 649027"/>
              <a:gd name="connsiteX12" fmla="*/ 1556298 w 1564447"/>
              <a:gd name="connsiteY12" fmla="*/ 63500 h 649027"/>
              <a:gd name="connsiteX13" fmla="*/ 1543598 w 1564447"/>
              <a:gd name="connsiteY13" fmla="*/ 406400 h 649027"/>
              <a:gd name="connsiteX14" fmla="*/ 1530898 w 1564447"/>
              <a:gd name="connsiteY14" fmla="*/ 457200 h 649027"/>
              <a:gd name="connsiteX15" fmla="*/ 1518198 w 1564447"/>
              <a:gd name="connsiteY15" fmla="*/ 520700 h 649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564447" h="649027">
                <a:moveTo>
                  <a:pt x="57698" y="101600"/>
                </a:moveTo>
                <a:cubicBezTo>
                  <a:pt x="61931" y="262467"/>
                  <a:pt x="0" y="439493"/>
                  <a:pt x="70398" y="584200"/>
                </a:cubicBezTo>
                <a:cubicBezTo>
                  <a:pt x="101935" y="649027"/>
                  <a:pt x="214244" y="573824"/>
                  <a:pt x="286298" y="571500"/>
                </a:cubicBezTo>
                <a:cubicBezTo>
                  <a:pt x="476746" y="565357"/>
                  <a:pt x="667298" y="563033"/>
                  <a:pt x="857798" y="558800"/>
                </a:cubicBezTo>
                <a:cubicBezTo>
                  <a:pt x="853565" y="474133"/>
                  <a:pt x="854129" y="389090"/>
                  <a:pt x="845098" y="304800"/>
                </a:cubicBezTo>
                <a:cubicBezTo>
                  <a:pt x="841379" y="270090"/>
                  <a:pt x="819698" y="203200"/>
                  <a:pt x="819698" y="203200"/>
                </a:cubicBezTo>
                <a:cubicBezTo>
                  <a:pt x="824378" y="170438"/>
                  <a:pt x="827365" y="111666"/>
                  <a:pt x="845098" y="76200"/>
                </a:cubicBezTo>
                <a:cubicBezTo>
                  <a:pt x="851924" y="62548"/>
                  <a:pt x="860727" y="49826"/>
                  <a:pt x="870498" y="38100"/>
                </a:cubicBezTo>
                <a:cubicBezTo>
                  <a:pt x="881996" y="24302"/>
                  <a:pt x="895898" y="12700"/>
                  <a:pt x="908598" y="0"/>
                </a:cubicBezTo>
                <a:cubicBezTo>
                  <a:pt x="987510" y="19728"/>
                  <a:pt x="974112" y="18984"/>
                  <a:pt x="1086398" y="25400"/>
                </a:cubicBezTo>
                <a:cubicBezTo>
                  <a:pt x="1192143" y="31443"/>
                  <a:pt x="1298065" y="33867"/>
                  <a:pt x="1403898" y="38100"/>
                </a:cubicBezTo>
                <a:cubicBezTo>
                  <a:pt x="1441998" y="42333"/>
                  <a:pt x="1480385" y="44498"/>
                  <a:pt x="1518198" y="50800"/>
                </a:cubicBezTo>
                <a:cubicBezTo>
                  <a:pt x="1531403" y="53001"/>
                  <a:pt x="1555344" y="50147"/>
                  <a:pt x="1556298" y="63500"/>
                </a:cubicBezTo>
                <a:cubicBezTo>
                  <a:pt x="1564447" y="177588"/>
                  <a:pt x="1550962" y="292259"/>
                  <a:pt x="1543598" y="406400"/>
                </a:cubicBezTo>
                <a:cubicBezTo>
                  <a:pt x="1542474" y="423818"/>
                  <a:pt x="1534684" y="440161"/>
                  <a:pt x="1530898" y="457200"/>
                </a:cubicBezTo>
                <a:cubicBezTo>
                  <a:pt x="1526215" y="478272"/>
                  <a:pt x="1518198" y="520700"/>
                  <a:pt x="1518198" y="520700"/>
                </a:cubicBezTo>
              </a:path>
            </a:pathLst>
          </a:cu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9552" y="3507854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ea typeface="黑体" panose="02010609060101010101" pitchFamily="49" charset="-122"/>
              </a:rPr>
              <a:t>我今天吃了一 面条，非常好吃。</a:t>
            </a:r>
            <a:endParaRPr lang="zh-CN" altLang="en-US" sz="2800" dirty="0">
              <a:ea typeface="黑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80112" y="3075806"/>
            <a:ext cx="864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ea typeface="黑体" panose="02010609060101010101" pitchFamily="49" charset="-122"/>
              </a:rPr>
              <a:t>碗</a:t>
            </a:r>
            <a:endParaRPr lang="zh-CN" altLang="en-US" sz="2800" dirty="0">
              <a:ea typeface="黑体" panose="02010609060101010101" pitchFamily="49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5580112" y="3003798"/>
            <a:ext cx="576064" cy="504056"/>
          </a:xfrm>
          <a:prstGeom prst="roundRect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anose="02010609060101010101" pitchFamily="49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 flipH="1">
            <a:off x="2411760" y="3507854"/>
            <a:ext cx="324036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2411760" y="3507854"/>
            <a:ext cx="0" cy="50405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2339752" y="4011910"/>
            <a:ext cx="72008" cy="1440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rot="4800000" flipH="1">
            <a:off x="2452922" y="3987862"/>
            <a:ext cx="72008" cy="1440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1488777"/>
            <a:ext cx="273630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animBg="1"/>
      <p:bldP spid="12" grpId="0"/>
      <p:bldP spid="13" grpId="0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27534"/>
            <a:ext cx="1104039" cy="1582166"/>
          </a:xfrm>
          <a:prstGeom prst="rect">
            <a:avLst/>
          </a:prstGeom>
        </p:spPr>
      </p:pic>
      <p:sp>
        <p:nvSpPr>
          <p:cNvPr id="4" name="云形 3"/>
          <p:cNvSpPr/>
          <p:nvPr/>
        </p:nvSpPr>
        <p:spPr>
          <a:xfrm>
            <a:off x="1403648" y="411510"/>
            <a:ext cx="4968552" cy="2232248"/>
          </a:xfrm>
          <a:prstGeom prst="cloud">
            <a:avLst/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rgbClr val="FF0000"/>
                </a:solidFill>
                <a:ea typeface="黑体" panose="02010609060101010101" pitchFamily="49" charset="-122"/>
              </a:rPr>
              <a:t>除了前面的修改符号，小学阶段我们还会用到下面两种修改符号哟。</a:t>
            </a:r>
            <a:endParaRPr lang="zh-CN" altLang="en-US" sz="2400" dirty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 r="6327"/>
          <a:stretch>
            <a:fillRect/>
          </a:stretch>
        </p:blipFill>
        <p:spPr bwMode="auto">
          <a:xfrm>
            <a:off x="611560" y="2787774"/>
            <a:ext cx="1224136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2931790"/>
            <a:ext cx="115212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467544" y="3795886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ea typeface="黑体" panose="02010609060101010101" pitchFamily="49" charset="-122"/>
              </a:rPr>
              <a:t>删除号</a:t>
            </a:r>
            <a:endParaRPr lang="zh-CN" altLang="en-US" sz="2400" dirty="0">
              <a:ea typeface="黑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95736" y="3795886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ea typeface="黑体" panose="02010609060101010101" pitchFamily="49" charset="-122"/>
              </a:rPr>
              <a:t>改正号</a:t>
            </a:r>
            <a:endParaRPr lang="zh-CN" altLang="en-US" sz="2400" dirty="0">
              <a:ea typeface="黑体" panose="02010609060101010101" pitchFamily="49" charset="-122"/>
            </a:endParaRPr>
          </a:p>
        </p:txBody>
      </p:sp>
      <p:sp>
        <p:nvSpPr>
          <p:cNvPr id="12" name="云形 11"/>
          <p:cNvSpPr/>
          <p:nvPr/>
        </p:nvSpPr>
        <p:spPr>
          <a:xfrm>
            <a:off x="5202938" y="2175706"/>
            <a:ext cx="2736304" cy="1152128"/>
          </a:xfrm>
          <a:prstGeom prst="cloud">
            <a:avLst/>
          </a:prstGeom>
          <a:grpFill/>
          <a:ln>
            <a:solidFill>
              <a:schemeClr val="tx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rgbClr val="0000FF"/>
                </a:solidFill>
                <a:ea typeface="黑体" panose="02010609060101010101" pitchFamily="49" charset="-122"/>
              </a:rPr>
              <a:t>找下自己的作文 试试吧！</a:t>
            </a:r>
            <a:endParaRPr lang="zh-CN" altLang="en-US" sz="2400" dirty="0">
              <a:solidFill>
                <a:srgbClr val="0000FF"/>
              </a:solidFill>
              <a:ea typeface="黑体" panose="02010609060101010101" pitchFamily="49" charset="-122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5570" t="-319" r="21519"/>
          <a:stretch>
            <a:fillRect/>
          </a:stretch>
        </p:blipFill>
        <p:spPr bwMode="auto">
          <a:xfrm>
            <a:off x="7092280" y="3281784"/>
            <a:ext cx="819702" cy="145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1763688" y="771550"/>
            <a:ext cx="33123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滁州西涧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[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唐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]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韦应物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独怜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幽草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涧边生，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上有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黄鹂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深树鸣。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春潮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带雨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晚来急，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野渡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无人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舟自横。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266" name="Picture 2" descr="http://p2.so.qhimgs1.com/bdr/_240_/t01dce9b0ca41b12ebe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469979" y="1995686"/>
            <a:ext cx="2592288" cy="2441307"/>
          </a:xfrm>
          <a:prstGeom prst="rect">
            <a:avLst/>
          </a:prstGeom>
          <a:noFill/>
        </p:spPr>
      </p:pic>
      <p:sp>
        <p:nvSpPr>
          <p:cNvPr id="6" name="文本框 9"/>
          <p:cNvSpPr txBox="1"/>
          <p:nvPr/>
        </p:nvSpPr>
        <p:spPr>
          <a:xfrm>
            <a:off x="809674" y="520828"/>
            <a:ext cx="1620391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日积月累</a:t>
            </a:r>
            <a:endParaRPr lang="zh-CN" altLang="en-US" sz="27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755660" y="1005576"/>
            <a:ext cx="1512365" cy="0"/>
          </a:xfrm>
          <a:prstGeom prst="line">
            <a:avLst/>
          </a:prstGeom>
          <a:ln w="28575">
            <a:solidFill>
              <a:srgbClr val="09CB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107504" y="270030"/>
            <a:ext cx="864208" cy="789552"/>
            <a:chOff x="3430910" y="1556792"/>
            <a:chExt cx="5688632" cy="5297684"/>
          </a:xfrm>
        </p:grpSpPr>
        <p:grpSp>
          <p:nvGrpSpPr>
            <p:cNvPr id="9" name="组合 2"/>
            <p:cNvGrpSpPr/>
            <p:nvPr/>
          </p:nvGrpSpPr>
          <p:grpSpPr>
            <a:xfrm>
              <a:off x="3430910" y="1556792"/>
              <a:ext cx="5688632" cy="5297684"/>
              <a:chOff x="3430910" y="1556792"/>
              <a:chExt cx="5688632" cy="5297684"/>
            </a:xfrm>
          </p:grpSpPr>
          <p:pic>
            <p:nvPicPr>
              <p:cNvPr id="11" name="图片 4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0910" y="1556792"/>
                <a:ext cx="5688632" cy="5297684"/>
              </a:xfrm>
              <a:prstGeom prst="rect">
                <a:avLst/>
              </a:prstGeom>
            </p:spPr>
          </p:pic>
          <p:sp>
            <p:nvSpPr>
              <p:cNvPr id="12" name="流程图: 联系 1"/>
              <p:cNvSpPr/>
              <p:nvPr/>
            </p:nvSpPr>
            <p:spPr>
              <a:xfrm>
                <a:off x="5159102" y="1772816"/>
                <a:ext cx="1080008" cy="1008000"/>
              </a:xfrm>
              <a:prstGeom prst="flowChartConnector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10" name="文本框 9"/>
            <p:cNvSpPr txBox="1"/>
            <p:nvPr/>
          </p:nvSpPr>
          <p:spPr>
            <a:xfrm>
              <a:off x="4927924" y="1835615"/>
              <a:ext cx="2395207" cy="1032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" dirty="0" smtClean="0">
                  <a:solidFill>
                    <a:srgbClr val="0000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语文？</a:t>
              </a:r>
              <a:endParaRPr lang="zh-CN" altLang="en-US" sz="400" dirty="0">
                <a:solidFill>
                  <a:srgbClr val="0000FF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5536" y="1347614"/>
            <a:ext cx="495706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韦应</a:t>
            </a:r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物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737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～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792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），唐代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诗人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。因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出任过苏州刺史，世称“韦苏州”。诗风恬淡高远，以善于写景和描写隐逸生活著称。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197"/>
          <a:stretch>
            <a:fillRect/>
          </a:stretch>
        </p:blipFill>
        <p:spPr bwMode="auto">
          <a:xfrm>
            <a:off x="5352602" y="987574"/>
            <a:ext cx="3618608" cy="2806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835696" y="1059582"/>
            <a:ext cx="55263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滁州：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在今安徽滁州以西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西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涧：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在滁州城西，俗名称上马河。　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独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怜：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唯独喜欢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幽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草：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幽谷里的小草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深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树：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枝叶茂密的树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春潮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春天的潮汐。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野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渡：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郊野的渡口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横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指随意飘浮。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14"/>
          <p:cNvSpPr txBox="1"/>
          <p:nvPr/>
        </p:nvSpPr>
        <p:spPr>
          <a:xfrm>
            <a:off x="653667" y="422324"/>
            <a:ext cx="4033837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charset="-122"/>
                <a:ea typeface="幼圆" panose="02010509060101010101" charset="-122"/>
              </a:rPr>
              <a:t>注释</a:t>
            </a:r>
            <a:endParaRPr lang="zh-CN" altLang="en-US" sz="3200" b="1" dirty="0">
              <a:solidFill>
                <a:srgbClr val="875000"/>
              </a:solidFill>
              <a:latin typeface="幼圆" panose="02010509060101010101" charset="-122"/>
              <a:ea typeface="幼圆" panose="020105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99592" y="1143448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最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是喜爱涧边生长的幽幽野草，还有那树丛深处婉转啼唱的黄鹂。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春潮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夹带着暮雨流的湍急，荒野渡口无人，只有一只小船悠闲地横在水面。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14"/>
          <p:cNvSpPr txBox="1"/>
          <p:nvPr/>
        </p:nvSpPr>
        <p:spPr>
          <a:xfrm>
            <a:off x="653667" y="422324"/>
            <a:ext cx="4033837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charset="-122"/>
                <a:ea typeface="幼圆" panose="02010509060101010101" charset="-122"/>
              </a:rPr>
              <a:t>诗意</a:t>
            </a:r>
            <a:endParaRPr lang="zh-CN" altLang="en-US" sz="3200" b="1" dirty="0">
              <a:solidFill>
                <a:srgbClr val="875000"/>
              </a:solidFill>
              <a:latin typeface="幼圆" panose="02010509060101010101" charset="-122"/>
              <a:ea typeface="幼圆" panose="02010509060101010101" charset="-122"/>
            </a:endParaRPr>
          </a:p>
        </p:txBody>
      </p:sp>
      <p:pic>
        <p:nvPicPr>
          <p:cNvPr id="4" name="Picture 2" descr="http://p2.so.qhimgs1.com/bdr/_240_/t01dce9b0ca41b12ebe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724128" y="1261622"/>
            <a:ext cx="2592288" cy="244130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87624" y="1974515"/>
            <a:ext cx="669674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西沙群岛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也是鸟的天下。岛上有一片片茂密的树林，树林里栖息着各种海鸟。遍地都是鸟蛋。树下堆积着一层厚厚的鸟粪，这也是非常保贵的肥料。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2051720" y="2478571"/>
            <a:ext cx="352839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23528" y="1203598"/>
            <a:ext cx="8300202" cy="508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1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关键语句能帮助我们概括一段话的大意。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9"/>
          <p:cNvSpPr txBox="1"/>
          <p:nvPr/>
        </p:nvSpPr>
        <p:spPr>
          <a:xfrm>
            <a:off x="647635" y="466931"/>
            <a:ext cx="1620391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交流平台</a:t>
            </a:r>
            <a:endParaRPr lang="zh-CN" altLang="en-US" sz="27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07504" y="466930"/>
            <a:ext cx="1998482" cy="501594"/>
            <a:chOff x="550590" y="404664"/>
            <a:chExt cx="2664296" cy="668792"/>
          </a:xfrm>
        </p:grpSpPr>
        <p:grpSp>
          <p:nvGrpSpPr>
            <p:cNvPr id="9" name="组合 8"/>
            <p:cNvGrpSpPr/>
            <p:nvPr/>
          </p:nvGrpSpPr>
          <p:grpSpPr>
            <a:xfrm>
              <a:off x="550590" y="404664"/>
              <a:ext cx="864096" cy="668792"/>
              <a:chOff x="1990750" y="820469"/>
              <a:chExt cx="3096344" cy="3349331"/>
            </a:xfrm>
          </p:grpSpPr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1990750" y="820469"/>
                <a:ext cx="3096344" cy="3349331"/>
              </a:xfrm>
              <a:prstGeom prst="rect">
                <a:avLst/>
              </a:prstGeom>
            </p:spPr>
          </p:pic>
          <p:pic>
            <p:nvPicPr>
              <p:cNvPr id="12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8889" b="88889" l="0" r="97059">
                            <a14:foregroundMark x1="72059" y1="53333" x2="72059" y2="53333"/>
                            <a14:foregroundMark x1="70588" y1="40000" x2="70588" y2="40000"/>
                            <a14:foregroundMark x1="70588" y1="17778" x2="70588" y2="17778"/>
                            <a14:foregroundMark x1="73529" y1="11111" x2="73529" y2="11111"/>
                            <a14:foregroundMark x1="55882" y1="60000" x2="55882" y2="60000"/>
                            <a14:foregroundMark x1="23529" y1="57778" x2="23529" y2="57778"/>
                            <a14:foregroundMark x1="86765" y1="15556" x2="86765" y2="15556"/>
                            <a14:foregroundMark x1="39706" y1="42222" x2="39706" y2="42222"/>
                            <a14:foregroundMark x1="20588" y1="40000" x2="20588" y2="40000"/>
                            <a14:foregroundMark x1="17647" y1="31111" x2="17647" y2="31111"/>
                            <a14:foregroundMark x1="10294" y1="57778" x2="10294" y2="5777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70870" y="2636912"/>
                <a:ext cx="647700" cy="4286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cxnSp>
          <p:nvCxnSpPr>
            <p:cNvPr id="10" name="直接连接符 9"/>
            <p:cNvCxnSpPr/>
            <p:nvPr/>
          </p:nvCxnSpPr>
          <p:spPr>
            <a:xfrm>
              <a:off x="1198662" y="1052736"/>
              <a:ext cx="2016224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8205" y="1324962"/>
            <a:ext cx="84969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不同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的植物为什么开花的时间不同呢？原来，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植物开花的时间，与温度、湿度、光照有着密切的关系。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比如，昙花的花瓣又大又娇嫩，白天阳光强，气温高，空气干燥，要是在白天开花，就有被灼伤的危险。深夜气温过低，开花也不适宜。长期以来，它适应了晚上九点左右的温度和湿度，到了那时，便悄悄绽开淡雅的花蕾，向人们展示美丽的笑脸。还有的花，需要昆虫传播花粉，才能结出种子，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它们开花的时间往往跟昆虫活动的时间相吻合。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043608" y="1714986"/>
            <a:ext cx="510418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0528" y="483518"/>
            <a:ext cx="9144000" cy="508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有时，一段话的大意需要根据关键语句的提示进行概括。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483517"/>
            <a:ext cx="6407696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关键语句可能在一段话中的不同位置。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30424" y="1275606"/>
            <a:ext cx="770485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鲜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花朵朵，争奇斗艳，芬芳迷人。要是我们留心观察，就会发现，一天之内，不同的花开放的时间是不同的。凌晨四点，牵牛花吹起了紫色的小喇叭；五点左右，艳丽的蔷薇绽开了笑脸；七点，睡莲从梦中醒来；中午十二点左右，午时花开花了；下午三点，万寿菊欣然怒放；傍晚六点，烟草花在暮色中苏醒；月光花在七点左右舒展开自己的花瓣；夜来香在晚上八点开花；昙花却在九点左右含笑一现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827584" y="2067694"/>
            <a:ext cx="734481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6012160" y="1714986"/>
            <a:ext cx="222386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827584" y="2427734"/>
            <a:ext cx="43204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71600" y="1315670"/>
            <a:ext cx="74168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泥鳅的性格实在有些古怪。说它老实吧，它有时的确很乖，它会趴在缸底的沙石上一动不动，任凭我们在教室里大声朗读，放声歌唱。可是要是你用细棒轻轻地碰它一下，它就会暴躁地扭动身子，在缸中快速地游来游去，顿时，水花四溅，连它嘴边的胡须也一翘一翘的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619672" y="1891734"/>
            <a:ext cx="352839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1115616" y="597991"/>
            <a:ext cx="605646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在下面这段文字中找出关键语句。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022678" y="1687944"/>
            <a:ext cx="504056" cy="5543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49169" y="977189"/>
            <a:ext cx="8300202" cy="1040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1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阅读课本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57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页“词句段运用”部分，通过阅读，发现了什么？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907704" y="2715766"/>
            <a:ext cx="5304557" cy="166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云形 9"/>
          <p:cNvSpPr/>
          <p:nvPr/>
        </p:nvSpPr>
        <p:spPr>
          <a:xfrm>
            <a:off x="6300192" y="1768857"/>
            <a:ext cx="2232248" cy="1152128"/>
          </a:xfrm>
          <a:prstGeom prst="cloud">
            <a:avLst/>
          </a:prstGeom>
          <a:grpFill/>
          <a:ln>
            <a:solidFill>
              <a:schemeClr val="tx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rgbClr val="FF0000"/>
                </a:solidFill>
                <a:ea typeface="黑体" panose="02010609060101010101" pitchFamily="49" charset="-122"/>
              </a:rPr>
              <a:t>结尾都是疑问句</a:t>
            </a:r>
            <a:endParaRPr lang="zh-CN" altLang="en-US" sz="2400" dirty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861" t="-319" r="59494"/>
          <a:stretch>
            <a:fillRect/>
          </a:stretch>
        </p:blipFill>
        <p:spPr bwMode="auto">
          <a:xfrm>
            <a:off x="0" y="2941697"/>
            <a:ext cx="899592" cy="1664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5570" t="-319" r="21519"/>
          <a:stretch>
            <a:fillRect/>
          </a:stretch>
        </p:blipFill>
        <p:spPr bwMode="auto">
          <a:xfrm>
            <a:off x="7967412" y="2671688"/>
            <a:ext cx="819702" cy="145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云形 12"/>
          <p:cNvSpPr/>
          <p:nvPr/>
        </p:nvSpPr>
        <p:spPr>
          <a:xfrm>
            <a:off x="539552" y="2211710"/>
            <a:ext cx="1735154" cy="1008112"/>
          </a:xfrm>
          <a:prstGeom prst="cloud">
            <a:avLst/>
          </a:prstGeom>
          <a:grpFill/>
          <a:ln>
            <a:solidFill>
              <a:schemeClr val="tx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rgbClr val="FF0000"/>
                </a:solidFill>
                <a:ea typeface="黑体" panose="02010609060101010101" pitchFamily="49" charset="-122"/>
              </a:rPr>
              <a:t>要善于发问</a:t>
            </a:r>
            <a:endParaRPr lang="zh-CN" altLang="en-US" sz="2400" dirty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11" name="文本框 9"/>
          <p:cNvSpPr txBox="1"/>
          <p:nvPr/>
        </p:nvSpPr>
        <p:spPr>
          <a:xfrm>
            <a:off x="679008" y="413972"/>
            <a:ext cx="1904361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词句段运用</a:t>
            </a:r>
            <a:endParaRPr lang="zh-CN" altLang="en-US" sz="27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4" name="组合 9"/>
          <p:cNvGrpSpPr/>
          <p:nvPr/>
        </p:nvGrpSpPr>
        <p:grpSpPr>
          <a:xfrm>
            <a:off x="107504" y="413972"/>
            <a:ext cx="1998482" cy="501594"/>
            <a:chOff x="550590" y="404664"/>
            <a:chExt cx="2664296" cy="668792"/>
          </a:xfrm>
        </p:grpSpPr>
        <p:grpSp>
          <p:nvGrpSpPr>
            <p:cNvPr id="15" name="组合 14"/>
            <p:cNvGrpSpPr/>
            <p:nvPr/>
          </p:nvGrpSpPr>
          <p:grpSpPr>
            <a:xfrm>
              <a:off x="550590" y="404664"/>
              <a:ext cx="864096" cy="668792"/>
              <a:chOff x="1990750" y="820469"/>
              <a:chExt cx="3096344" cy="3349331"/>
            </a:xfrm>
          </p:grpSpPr>
          <p:pic>
            <p:nvPicPr>
              <p:cNvPr id="17" name="图片 16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1990750" y="820469"/>
                <a:ext cx="3096344" cy="3349331"/>
              </a:xfrm>
              <a:prstGeom prst="rect">
                <a:avLst/>
              </a:prstGeom>
            </p:spPr>
          </p:pic>
          <p:pic>
            <p:nvPicPr>
              <p:cNvPr id="18" name="Picture 2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ackgroundRemoval t="8889" b="88889" l="0" r="97059">
                            <a14:foregroundMark x1="72059" y1="53333" x2="72059" y2="53333"/>
                            <a14:foregroundMark x1="70588" y1="40000" x2="70588" y2="40000"/>
                            <a14:foregroundMark x1="70588" y1="17778" x2="70588" y2="17778"/>
                            <a14:foregroundMark x1="73529" y1="11111" x2="73529" y2="11111"/>
                            <a14:foregroundMark x1="55882" y1="60000" x2="55882" y2="60000"/>
                            <a14:foregroundMark x1="23529" y1="57778" x2="23529" y2="57778"/>
                            <a14:foregroundMark x1="86765" y1="15556" x2="86765" y2="15556"/>
                            <a14:foregroundMark x1="39706" y1="42222" x2="39706" y2="42222"/>
                            <a14:foregroundMark x1="20588" y1="40000" x2="20588" y2="40000"/>
                            <a14:foregroundMark x1="17647" y1="31111" x2="17647" y2="31111"/>
                            <a14:foregroundMark x1="10294" y1="57778" x2="10294" y2="5777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70870" y="2636912"/>
                <a:ext cx="647700" cy="4286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cxnSp>
          <p:nvCxnSpPr>
            <p:cNvPr id="16" name="直接连接符 15"/>
            <p:cNvCxnSpPr/>
            <p:nvPr/>
          </p:nvCxnSpPr>
          <p:spPr>
            <a:xfrm>
              <a:off x="1198662" y="1052736"/>
              <a:ext cx="2016224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2571750"/>
            <a:ext cx="1161105" cy="1821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131590"/>
            <a:ext cx="4455494" cy="2592288"/>
          </a:xfrm>
          <a:prstGeom prst="rect">
            <a:avLst/>
          </a:prstGeom>
          <a:solidFill>
            <a:schemeClr val="bg1">
              <a:alpha val="55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/>
        </p:nvSpPr>
        <p:spPr>
          <a:xfrm>
            <a:off x="2987824" y="1131590"/>
            <a:ext cx="4464496" cy="2592288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55776" y="1923678"/>
            <a:ext cx="5472608" cy="1930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800" b="1" u="sng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我家有一只大公鸡，它最奇特的是吃食的时候总是吃地上的小石子，这是怎么回事呢？</a:t>
            </a:r>
            <a:endParaRPr lang="zh-CN" altLang="en-US" sz="2800" b="1" u="sng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云形 7"/>
          <p:cNvSpPr/>
          <p:nvPr/>
        </p:nvSpPr>
        <p:spPr>
          <a:xfrm>
            <a:off x="123776" y="534318"/>
            <a:ext cx="3024336" cy="1296144"/>
          </a:xfrm>
          <a:prstGeom prst="cloud">
            <a:avLst/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rgbClr val="FF0000"/>
                </a:solidFill>
                <a:ea typeface="黑体" panose="02010609060101010101" pitchFamily="49" charset="-122"/>
              </a:rPr>
              <a:t>仿照这两段话写一写</a:t>
            </a:r>
            <a:endParaRPr lang="zh-CN" altLang="en-US" sz="2800" dirty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3568" y="516617"/>
            <a:ext cx="7632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下面这段话只修改了一部分。读一读，看看还有什么问题，用修改符号改一改。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91630"/>
            <a:ext cx="5775151" cy="2876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8159" y="1059581"/>
            <a:ext cx="5775151" cy="2876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任意多边形 2"/>
          <p:cNvSpPr/>
          <p:nvPr/>
        </p:nvSpPr>
        <p:spPr>
          <a:xfrm>
            <a:off x="2339751" y="1535062"/>
            <a:ext cx="3734241" cy="475481"/>
          </a:xfrm>
          <a:custGeom>
            <a:avLst/>
            <a:gdLst>
              <a:gd name="connsiteX0" fmla="*/ 5337764 w 5493201"/>
              <a:gd name="connsiteY0" fmla="*/ 0 h 1217344"/>
              <a:gd name="connsiteX1" fmla="*/ 5350464 w 5493201"/>
              <a:gd name="connsiteY1" fmla="*/ 88900 h 1217344"/>
              <a:gd name="connsiteX2" fmla="*/ 5388564 w 5493201"/>
              <a:gd name="connsiteY2" fmla="*/ 101600 h 1217344"/>
              <a:gd name="connsiteX3" fmla="*/ 5426664 w 5493201"/>
              <a:gd name="connsiteY3" fmla="*/ 88900 h 1217344"/>
              <a:gd name="connsiteX4" fmla="*/ 5401264 w 5493201"/>
              <a:gd name="connsiteY4" fmla="*/ 127000 h 1217344"/>
              <a:gd name="connsiteX5" fmla="*/ 5426664 w 5493201"/>
              <a:gd name="connsiteY5" fmla="*/ 342900 h 1217344"/>
              <a:gd name="connsiteX6" fmla="*/ 5413964 w 5493201"/>
              <a:gd name="connsiteY6" fmla="*/ 495300 h 1217344"/>
              <a:gd name="connsiteX7" fmla="*/ 5375864 w 5493201"/>
              <a:gd name="connsiteY7" fmla="*/ 520700 h 1217344"/>
              <a:gd name="connsiteX8" fmla="*/ 4855164 w 5493201"/>
              <a:gd name="connsiteY8" fmla="*/ 533400 h 1217344"/>
              <a:gd name="connsiteX9" fmla="*/ 4766264 w 5493201"/>
              <a:gd name="connsiteY9" fmla="*/ 546100 h 1217344"/>
              <a:gd name="connsiteX10" fmla="*/ 4728164 w 5493201"/>
              <a:gd name="connsiteY10" fmla="*/ 558800 h 1217344"/>
              <a:gd name="connsiteX11" fmla="*/ 4169364 w 5493201"/>
              <a:gd name="connsiteY11" fmla="*/ 584200 h 1217344"/>
              <a:gd name="connsiteX12" fmla="*/ 4016964 w 5493201"/>
              <a:gd name="connsiteY12" fmla="*/ 622300 h 1217344"/>
              <a:gd name="connsiteX13" fmla="*/ 3851864 w 5493201"/>
              <a:gd name="connsiteY13" fmla="*/ 673100 h 1217344"/>
              <a:gd name="connsiteX14" fmla="*/ 3648664 w 5493201"/>
              <a:gd name="connsiteY14" fmla="*/ 685800 h 1217344"/>
              <a:gd name="connsiteX15" fmla="*/ 3445464 w 5493201"/>
              <a:gd name="connsiteY15" fmla="*/ 711200 h 1217344"/>
              <a:gd name="connsiteX16" fmla="*/ 3331164 w 5493201"/>
              <a:gd name="connsiteY16" fmla="*/ 723900 h 1217344"/>
              <a:gd name="connsiteX17" fmla="*/ 2912064 w 5493201"/>
              <a:gd name="connsiteY17" fmla="*/ 711200 h 1217344"/>
              <a:gd name="connsiteX18" fmla="*/ 2848564 w 5493201"/>
              <a:gd name="connsiteY18" fmla="*/ 698500 h 1217344"/>
              <a:gd name="connsiteX19" fmla="*/ 2289764 w 5493201"/>
              <a:gd name="connsiteY19" fmla="*/ 685800 h 1217344"/>
              <a:gd name="connsiteX20" fmla="*/ 1781764 w 5493201"/>
              <a:gd name="connsiteY20" fmla="*/ 698500 h 1217344"/>
              <a:gd name="connsiteX21" fmla="*/ 1667464 w 5493201"/>
              <a:gd name="connsiteY21" fmla="*/ 749300 h 1217344"/>
              <a:gd name="connsiteX22" fmla="*/ 1578564 w 5493201"/>
              <a:gd name="connsiteY22" fmla="*/ 787400 h 1217344"/>
              <a:gd name="connsiteX23" fmla="*/ 1489664 w 5493201"/>
              <a:gd name="connsiteY23" fmla="*/ 850900 h 1217344"/>
              <a:gd name="connsiteX24" fmla="*/ 1476964 w 5493201"/>
              <a:gd name="connsiteY24" fmla="*/ 889000 h 1217344"/>
              <a:gd name="connsiteX25" fmla="*/ 1451564 w 5493201"/>
              <a:gd name="connsiteY25" fmla="*/ 927100 h 1217344"/>
              <a:gd name="connsiteX26" fmla="*/ 1464264 w 5493201"/>
              <a:gd name="connsiteY26" fmla="*/ 977900 h 1217344"/>
              <a:gd name="connsiteX27" fmla="*/ 1451564 w 5493201"/>
              <a:gd name="connsiteY27" fmla="*/ 1117600 h 1217344"/>
              <a:gd name="connsiteX28" fmla="*/ 1438864 w 5493201"/>
              <a:gd name="connsiteY28" fmla="*/ 1155700 h 1217344"/>
              <a:gd name="connsiteX29" fmla="*/ 1388064 w 5493201"/>
              <a:gd name="connsiteY29" fmla="*/ 1193800 h 1217344"/>
              <a:gd name="connsiteX30" fmla="*/ 1349964 w 5493201"/>
              <a:gd name="connsiteY30" fmla="*/ 1206500 h 1217344"/>
              <a:gd name="connsiteX31" fmla="*/ 1007064 w 5493201"/>
              <a:gd name="connsiteY31" fmla="*/ 1181100 h 1217344"/>
              <a:gd name="connsiteX32" fmla="*/ 968964 w 5493201"/>
              <a:gd name="connsiteY32" fmla="*/ 1168400 h 1217344"/>
              <a:gd name="connsiteX33" fmla="*/ 3764 w 5493201"/>
              <a:gd name="connsiteY33" fmla="*/ 1155700 h 1217344"/>
              <a:gd name="connsiteX34" fmla="*/ 16464 w 5493201"/>
              <a:gd name="connsiteY34" fmla="*/ 990600 h 1217344"/>
              <a:gd name="connsiteX35" fmla="*/ 143464 w 5493201"/>
              <a:gd name="connsiteY35" fmla="*/ 927100 h 1217344"/>
              <a:gd name="connsiteX36" fmla="*/ 232364 w 5493201"/>
              <a:gd name="connsiteY36" fmla="*/ 889000 h 1217344"/>
              <a:gd name="connsiteX37" fmla="*/ 524464 w 5493201"/>
              <a:gd name="connsiteY37" fmla="*/ 850900 h 1217344"/>
              <a:gd name="connsiteX38" fmla="*/ 727664 w 5493201"/>
              <a:gd name="connsiteY38" fmla="*/ 825500 h 1217344"/>
              <a:gd name="connsiteX39" fmla="*/ 1375364 w 5493201"/>
              <a:gd name="connsiteY39" fmla="*/ 850900 h 1217344"/>
              <a:gd name="connsiteX40" fmla="*/ 1451564 w 5493201"/>
              <a:gd name="connsiteY40" fmla="*/ 876300 h 1217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5493201" h="1217344">
                <a:moveTo>
                  <a:pt x="5337764" y="0"/>
                </a:moveTo>
                <a:cubicBezTo>
                  <a:pt x="5341997" y="29633"/>
                  <a:pt x="5337077" y="62126"/>
                  <a:pt x="5350464" y="88900"/>
                </a:cubicBezTo>
                <a:cubicBezTo>
                  <a:pt x="5356451" y="100874"/>
                  <a:pt x="5375864" y="105833"/>
                  <a:pt x="5388564" y="101600"/>
                </a:cubicBezTo>
                <a:cubicBezTo>
                  <a:pt x="5468063" y="75100"/>
                  <a:pt x="5493201" y="9056"/>
                  <a:pt x="5426664" y="88900"/>
                </a:cubicBezTo>
                <a:cubicBezTo>
                  <a:pt x="5416893" y="100626"/>
                  <a:pt x="5409731" y="114300"/>
                  <a:pt x="5401264" y="127000"/>
                </a:cubicBezTo>
                <a:cubicBezTo>
                  <a:pt x="5413373" y="199655"/>
                  <a:pt x="5426664" y="267743"/>
                  <a:pt x="5426664" y="342900"/>
                </a:cubicBezTo>
                <a:cubicBezTo>
                  <a:pt x="5426664" y="393876"/>
                  <a:pt x="5427968" y="446285"/>
                  <a:pt x="5413964" y="495300"/>
                </a:cubicBezTo>
                <a:cubicBezTo>
                  <a:pt x="5409771" y="509976"/>
                  <a:pt x="5391092" y="519662"/>
                  <a:pt x="5375864" y="520700"/>
                </a:cubicBezTo>
                <a:cubicBezTo>
                  <a:pt x="5202648" y="532510"/>
                  <a:pt x="5028731" y="529167"/>
                  <a:pt x="4855164" y="533400"/>
                </a:cubicBezTo>
                <a:cubicBezTo>
                  <a:pt x="4825531" y="537633"/>
                  <a:pt x="4795617" y="540229"/>
                  <a:pt x="4766264" y="546100"/>
                </a:cubicBezTo>
                <a:cubicBezTo>
                  <a:pt x="4753137" y="548725"/>
                  <a:pt x="4741434" y="557031"/>
                  <a:pt x="4728164" y="558800"/>
                </a:cubicBezTo>
                <a:cubicBezTo>
                  <a:pt x="4581498" y="578355"/>
                  <a:pt x="4252365" y="581606"/>
                  <a:pt x="4169364" y="584200"/>
                </a:cubicBezTo>
                <a:cubicBezTo>
                  <a:pt x="3962047" y="653306"/>
                  <a:pt x="4222183" y="570995"/>
                  <a:pt x="4016964" y="622300"/>
                </a:cubicBezTo>
                <a:cubicBezTo>
                  <a:pt x="3967385" y="634695"/>
                  <a:pt x="3902209" y="666533"/>
                  <a:pt x="3851864" y="673100"/>
                </a:cubicBezTo>
                <a:cubicBezTo>
                  <a:pt x="3784569" y="681878"/>
                  <a:pt x="3716313" y="680388"/>
                  <a:pt x="3648664" y="685800"/>
                </a:cubicBezTo>
                <a:cubicBezTo>
                  <a:pt x="3539741" y="694514"/>
                  <a:pt x="3544883" y="698773"/>
                  <a:pt x="3445464" y="711200"/>
                </a:cubicBezTo>
                <a:cubicBezTo>
                  <a:pt x="3407426" y="715955"/>
                  <a:pt x="3369264" y="719667"/>
                  <a:pt x="3331164" y="723900"/>
                </a:cubicBezTo>
                <a:cubicBezTo>
                  <a:pt x="3191464" y="719667"/>
                  <a:pt x="3051635" y="718546"/>
                  <a:pt x="2912064" y="711200"/>
                </a:cubicBezTo>
                <a:cubicBezTo>
                  <a:pt x="2890508" y="710065"/>
                  <a:pt x="2870132" y="699380"/>
                  <a:pt x="2848564" y="698500"/>
                </a:cubicBezTo>
                <a:cubicBezTo>
                  <a:pt x="2662404" y="690902"/>
                  <a:pt x="2476031" y="690033"/>
                  <a:pt x="2289764" y="685800"/>
                </a:cubicBezTo>
                <a:cubicBezTo>
                  <a:pt x="2120431" y="690033"/>
                  <a:pt x="1950791" y="687476"/>
                  <a:pt x="1781764" y="698500"/>
                </a:cubicBezTo>
                <a:cubicBezTo>
                  <a:pt x="1706405" y="703415"/>
                  <a:pt x="1719107" y="723479"/>
                  <a:pt x="1667464" y="749300"/>
                </a:cubicBezTo>
                <a:cubicBezTo>
                  <a:pt x="1524983" y="820540"/>
                  <a:pt x="1763554" y="681691"/>
                  <a:pt x="1578564" y="787400"/>
                </a:cubicBezTo>
                <a:cubicBezTo>
                  <a:pt x="1552565" y="802256"/>
                  <a:pt x="1511470" y="834545"/>
                  <a:pt x="1489664" y="850900"/>
                </a:cubicBezTo>
                <a:cubicBezTo>
                  <a:pt x="1485431" y="863600"/>
                  <a:pt x="1482951" y="877026"/>
                  <a:pt x="1476964" y="889000"/>
                </a:cubicBezTo>
                <a:cubicBezTo>
                  <a:pt x="1470138" y="902652"/>
                  <a:pt x="1453723" y="911990"/>
                  <a:pt x="1451564" y="927100"/>
                </a:cubicBezTo>
                <a:cubicBezTo>
                  <a:pt x="1449096" y="944379"/>
                  <a:pt x="1460031" y="960967"/>
                  <a:pt x="1464264" y="977900"/>
                </a:cubicBezTo>
                <a:cubicBezTo>
                  <a:pt x="1460031" y="1024467"/>
                  <a:pt x="1458177" y="1071311"/>
                  <a:pt x="1451564" y="1117600"/>
                </a:cubicBezTo>
                <a:cubicBezTo>
                  <a:pt x="1449671" y="1130852"/>
                  <a:pt x="1447434" y="1145416"/>
                  <a:pt x="1438864" y="1155700"/>
                </a:cubicBezTo>
                <a:cubicBezTo>
                  <a:pt x="1425313" y="1171961"/>
                  <a:pt x="1406442" y="1183298"/>
                  <a:pt x="1388064" y="1193800"/>
                </a:cubicBezTo>
                <a:cubicBezTo>
                  <a:pt x="1376441" y="1200442"/>
                  <a:pt x="1362664" y="1202267"/>
                  <a:pt x="1349964" y="1206500"/>
                </a:cubicBezTo>
                <a:cubicBezTo>
                  <a:pt x="1235664" y="1198033"/>
                  <a:pt x="1115796" y="1217344"/>
                  <a:pt x="1007064" y="1181100"/>
                </a:cubicBezTo>
                <a:cubicBezTo>
                  <a:pt x="994364" y="1176867"/>
                  <a:pt x="982347" y="1168739"/>
                  <a:pt x="968964" y="1168400"/>
                </a:cubicBezTo>
                <a:cubicBezTo>
                  <a:pt x="647306" y="1160257"/>
                  <a:pt x="325497" y="1159933"/>
                  <a:pt x="3764" y="1155700"/>
                </a:cubicBezTo>
                <a:cubicBezTo>
                  <a:pt x="7997" y="1100667"/>
                  <a:pt x="0" y="1043283"/>
                  <a:pt x="16464" y="990600"/>
                </a:cubicBezTo>
                <a:cubicBezTo>
                  <a:pt x="28855" y="950949"/>
                  <a:pt x="122861" y="940835"/>
                  <a:pt x="143464" y="927100"/>
                </a:cubicBezTo>
                <a:cubicBezTo>
                  <a:pt x="203911" y="886802"/>
                  <a:pt x="157810" y="911366"/>
                  <a:pt x="232364" y="889000"/>
                </a:cubicBezTo>
                <a:cubicBezTo>
                  <a:pt x="396940" y="839627"/>
                  <a:pt x="228027" y="868337"/>
                  <a:pt x="524464" y="850900"/>
                </a:cubicBezTo>
                <a:cubicBezTo>
                  <a:pt x="592197" y="842433"/>
                  <a:pt x="659414" y="826719"/>
                  <a:pt x="727664" y="825500"/>
                </a:cubicBezTo>
                <a:cubicBezTo>
                  <a:pt x="1063822" y="819497"/>
                  <a:pt x="1127313" y="828350"/>
                  <a:pt x="1375364" y="850900"/>
                </a:cubicBezTo>
                <a:lnTo>
                  <a:pt x="1451564" y="876300"/>
                </a:ln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anose="02010609060101010101" pitchFamily="49" charset="-122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3347864" y="2139702"/>
            <a:ext cx="1083320" cy="208963"/>
          </a:xfrm>
          <a:custGeom>
            <a:avLst/>
            <a:gdLst>
              <a:gd name="connsiteX0" fmla="*/ 0 w 1514374"/>
              <a:gd name="connsiteY0" fmla="*/ 113125 h 417925"/>
              <a:gd name="connsiteX1" fmla="*/ 25400 w 1514374"/>
              <a:gd name="connsiteY1" fmla="*/ 151225 h 417925"/>
              <a:gd name="connsiteX2" fmla="*/ 38100 w 1514374"/>
              <a:gd name="connsiteY2" fmla="*/ 202025 h 417925"/>
              <a:gd name="connsiteX3" fmla="*/ 50800 w 1514374"/>
              <a:gd name="connsiteY3" fmla="*/ 417925 h 417925"/>
              <a:gd name="connsiteX4" fmla="*/ 279400 w 1514374"/>
              <a:gd name="connsiteY4" fmla="*/ 405225 h 417925"/>
              <a:gd name="connsiteX5" fmla="*/ 419100 w 1514374"/>
              <a:gd name="connsiteY5" fmla="*/ 392525 h 417925"/>
              <a:gd name="connsiteX6" fmla="*/ 901700 w 1514374"/>
              <a:gd name="connsiteY6" fmla="*/ 379825 h 417925"/>
              <a:gd name="connsiteX7" fmla="*/ 1219200 w 1514374"/>
              <a:gd name="connsiteY7" fmla="*/ 367125 h 417925"/>
              <a:gd name="connsiteX8" fmla="*/ 1206500 w 1514374"/>
              <a:gd name="connsiteY8" fmla="*/ 303625 h 417925"/>
              <a:gd name="connsiteX9" fmla="*/ 1193800 w 1514374"/>
              <a:gd name="connsiteY9" fmla="*/ 265525 h 417925"/>
              <a:gd name="connsiteX10" fmla="*/ 1206500 w 1514374"/>
              <a:gd name="connsiteY10" fmla="*/ 11525 h 417925"/>
              <a:gd name="connsiteX11" fmla="*/ 1447800 w 1514374"/>
              <a:gd name="connsiteY11" fmla="*/ 49625 h 417925"/>
              <a:gd name="connsiteX12" fmla="*/ 1498600 w 1514374"/>
              <a:gd name="connsiteY12" fmla="*/ 62325 h 417925"/>
              <a:gd name="connsiteX13" fmla="*/ 1498600 w 1514374"/>
              <a:gd name="connsiteY13" fmla="*/ 303625 h 41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4374" h="417925">
                <a:moveTo>
                  <a:pt x="0" y="113125"/>
                </a:moveTo>
                <a:cubicBezTo>
                  <a:pt x="8467" y="125825"/>
                  <a:pt x="19387" y="137196"/>
                  <a:pt x="25400" y="151225"/>
                </a:cubicBezTo>
                <a:cubicBezTo>
                  <a:pt x="32276" y="167268"/>
                  <a:pt x="36445" y="184649"/>
                  <a:pt x="38100" y="202025"/>
                </a:cubicBezTo>
                <a:cubicBezTo>
                  <a:pt x="44935" y="273791"/>
                  <a:pt x="46567" y="345958"/>
                  <a:pt x="50800" y="417925"/>
                </a:cubicBezTo>
                <a:lnTo>
                  <a:pt x="279400" y="405225"/>
                </a:lnTo>
                <a:cubicBezTo>
                  <a:pt x="326048" y="402008"/>
                  <a:pt x="372380" y="394432"/>
                  <a:pt x="419100" y="392525"/>
                </a:cubicBezTo>
                <a:cubicBezTo>
                  <a:pt x="579888" y="385962"/>
                  <a:pt x="740859" y="384931"/>
                  <a:pt x="901700" y="379825"/>
                </a:cubicBezTo>
                <a:lnTo>
                  <a:pt x="1219200" y="367125"/>
                </a:lnTo>
                <a:cubicBezTo>
                  <a:pt x="1214967" y="345958"/>
                  <a:pt x="1211735" y="324566"/>
                  <a:pt x="1206500" y="303625"/>
                </a:cubicBezTo>
                <a:cubicBezTo>
                  <a:pt x="1203253" y="290638"/>
                  <a:pt x="1193800" y="278912"/>
                  <a:pt x="1193800" y="265525"/>
                </a:cubicBezTo>
                <a:cubicBezTo>
                  <a:pt x="1193800" y="180753"/>
                  <a:pt x="1202267" y="96192"/>
                  <a:pt x="1206500" y="11525"/>
                </a:cubicBezTo>
                <a:cubicBezTo>
                  <a:pt x="1485768" y="31473"/>
                  <a:pt x="1298926" y="0"/>
                  <a:pt x="1447800" y="49625"/>
                </a:cubicBezTo>
                <a:cubicBezTo>
                  <a:pt x="1464359" y="55145"/>
                  <a:pt x="1495177" y="45209"/>
                  <a:pt x="1498600" y="62325"/>
                </a:cubicBezTo>
                <a:cubicBezTo>
                  <a:pt x="1514374" y="141196"/>
                  <a:pt x="1498600" y="223192"/>
                  <a:pt x="1498600" y="303625"/>
                </a:cubicBezTo>
              </a:path>
            </a:pathLst>
          </a:cu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tags/tag1.xml><?xml version="1.0" encoding="utf-8"?>
<p:tagLst xmlns:p="http://schemas.openxmlformats.org/presentationml/2006/main">
  <p:tag name="KSO_WPP_MARK_KEY" val="1d4c53f8-9dd2-47b6-9c5a-2e4908a49c24"/>
  <p:tag name="COMMONDATA" val="eyJoZGlkIjoiMDUzMmRhYzhkNzM3Y2ZlODExZjhhYzliMDJjYzA0ZGIifQ==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1162</Words>
  <Application>WPS 演示</Application>
  <PresentationFormat>全屏显示(16:9)</PresentationFormat>
  <Paragraphs>81</Paragraphs>
  <Slides>15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9" baseType="lpstr">
      <vt:lpstr>Arial</vt:lpstr>
      <vt:lpstr>宋体</vt:lpstr>
      <vt:lpstr>Wingdings</vt:lpstr>
      <vt:lpstr>黑体</vt:lpstr>
      <vt:lpstr>Heiti SC Light</vt:lpstr>
      <vt:lpstr>微软雅黑</vt:lpstr>
      <vt:lpstr>楷体</vt:lpstr>
      <vt:lpstr>华文行楷</vt:lpstr>
      <vt:lpstr>幼圆</vt:lpstr>
      <vt:lpstr>Xingkai SC</vt:lpstr>
      <vt:lpstr>Times New Roman</vt:lpstr>
      <vt:lpstr>Calibri</vt:lpstr>
      <vt:lpstr>Arial Unicode MS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98</cp:revision>
  <dcterms:created xsi:type="dcterms:W3CDTF">2017-03-17T02:28:00Z</dcterms:created>
  <dcterms:modified xsi:type="dcterms:W3CDTF">2023-01-01T09:38:44Z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3FB333D1FE6A4636A58F4040440BDDEE</vt:lpwstr>
  </property>
</Properties>
</file>