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7.svg" ContentType="image/svg+xml"/>
  <Override PartName="/ppt/media/image27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303" r:id="rId7"/>
    <p:sldId id="306" r:id="rId8"/>
    <p:sldId id="308" r:id="rId9"/>
    <p:sldId id="294" r:id="rId10"/>
    <p:sldId id="309" r:id="rId11"/>
    <p:sldId id="310" r:id="rId12"/>
    <p:sldId id="311" r:id="rId13"/>
    <p:sldId id="295" r:id="rId14"/>
    <p:sldId id="313" r:id="rId15"/>
    <p:sldId id="345" r:id="rId16"/>
    <p:sldId id="346" r:id="rId17"/>
    <p:sldId id="322" r:id="rId18"/>
    <p:sldId id="296" r:id="rId19"/>
    <p:sldId id="317" r:id="rId20"/>
    <p:sldId id="298" r:id="rId21"/>
    <p:sldId id="318" r:id="rId22"/>
    <p:sldId id="292" r:id="rId23"/>
  </p:sldIdLst>
  <p:sldSz cx="12192000" cy="6858000"/>
  <p:notesSz cx="6858000" cy="9144000"/>
  <p:custDataLst>
    <p:tags r:id="rId27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6" userDrawn="1">
          <p15:clr>
            <a:srgbClr val="A4A3A4"/>
          </p15:clr>
        </p15:guide>
        <p15:guide id="2" pos="6335" userDrawn="1">
          <p15:clr>
            <a:srgbClr val="A4A3A4"/>
          </p15:clr>
        </p15:guide>
        <p15:guide id="3" pos="13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2" autoAdjust="0"/>
    <p:restoredTop sz="98896" autoAdjust="0"/>
  </p:normalViewPr>
  <p:slideViewPr>
    <p:cSldViewPr>
      <p:cViewPr>
        <p:scale>
          <a:sx n="100" d="100"/>
          <a:sy n="100" d="100"/>
        </p:scale>
        <p:origin x="-876" y="-402"/>
      </p:cViewPr>
      <p:guideLst>
        <p:guide orient="horz" pos="2226"/>
        <p:guide pos="6335"/>
        <p:guide pos="133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6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8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09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4909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09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9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67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5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5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C2372-0927-4873-B8A4-B1D1E29C1C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9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4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AF8DC-20F2-49BF-B11F-C9CC37C7D9B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4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09B58-56B3-4178-9362-3D2C0DE1C8E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0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61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6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B6D-DA5A-4A4A-938E-EC746120D68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6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67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34E84-DC47-4397-9C71-76D417FEE27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1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72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3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7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5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7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2956C-7FEA-40D4-A52F-3B10A3F3B2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9D22-6518-4407-8075-776B9724C32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4BFD-7A44-408A-B9EC-85BC150BAB6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8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8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8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F28E-EED8-4729-918D-2FDEE53838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50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104905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B5488-F59C-4D31-A337-337F2354E7A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5500DD5-F7F3-419B-A00F-B1F475D9CB56}" type="slidenum">
              <a:rPr lang="zh-CN" altLang="zh-CN"/>
            </a:fld>
            <a:endParaRPr lang="zh-CN" altLang="zh-CN"/>
          </a:p>
        </p:txBody>
      </p:sp>
      <p:pic>
        <p:nvPicPr>
          <p:cNvPr id="1048581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fade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sv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slide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8.sv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8.sv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矩形 3"/>
          <p:cNvSpPr/>
          <p:nvPr/>
        </p:nvSpPr>
        <p:spPr>
          <a:xfrm>
            <a:off x="-321" y="2708920"/>
            <a:ext cx="12192322" cy="2155768"/>
          </a:xfrm>
          <a:prstGeom prst="rect">
            <a:avLst/>
          </a:prstGeom>
          <a:solidFill>
            <a:srgbClr val="569375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48663" name="文本框 4"/>
          <p:cNvSpPr txBox="1"/>
          <p:nvPr/>
        </p:nvSpPr>
        <p:spPr>
          <a:xfrm>
            <a:off x="-379806" y="3068960"/>
            <a:ext cx="1303344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口语交际：推荐一部动画片</a:t>
            </a:r>
            <a:endParaRPr lang="zh-CN" altLang="en-US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048664" name="矩形 2"/>
          <p:cNvSpPr/>
          <p:nvPr/>
        </p:nvSpPr>
        <p:spPr>
          <a:xfrm>
            <a:off x="8436468" y="210151"/>
            <a:ext cx="3611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2C3B51"/>
                </a:solidFill>
                <a:latin typeface="+mn-ea"/>
                <a:cs typeface="+mn-ea"/>
                <a:sym typeface="+mn-lt"/>
              </a:rPr>
              <a:t>人教部编版 小学语文 二</a:t>
            </a:r>
            <a:r>
              <a:rPr lang="zh-CN" altLang="en-US" smtClean="0">
                <a:solidFill>
                  <a:srgbClr val="2C3B51"/>
                </a:solidFill>
                <a:latin typeface="+mn-ea"/>
                <a:cs typeface="+mn-ea"/>
                <a:sym typeface="+mn-lt"/>
              </a:rPr>
              <a:t>年级下册</a:t>
            </a:r>
            <a:endParaRPr lang="zh-CN" altLang="en-US">
              <a:solidFill>
                <a:srgbClr val="2C3B51"/>
              </a:solidFill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sp>
        <p:nvSpPr>
          <p:cNvPr id="30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sz="280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交际指导</a:t>
            </a:r>
            <a:endParaRPr lang="zh-CN" sz="280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569375"/>
          </a:solidFill>
        </p:grpSpPr>
        <p:sp>
          <p:nvSpPr>
            <p:cNvPr id="16" name="矩形 15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67778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0790" y="92075"/>
              <a:ext cx="1657350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交际内容</a:t>
              </a:r>
              <a:endParaRPr lang="zh-CN" altLang="en-US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299007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3215680" y="116632"/>
              <a:ext cx="1516722" cy="3987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rgbClr val="569375"/>
                  </a:solidFill>
                  <a:latin typeface="+mn-ea"/>
                  <a:ea typeface="+mn-ea"/>
                  <a:cs typeface="+mn-ea"/>
                  <a:sym typeface="+mn-lt"/>
                </a:rPr>
                <a:t>交际指导</a:t>
              </a:r>
              <a:endParaRPr lang="zh-CN" altLang="en-US" sz="2000">
                <a:solidFill>
                  <a:srgbClr val="56937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23435" y="78104"/>
              <a:ext cx="1633538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交际表演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45256" y="92075"/>
              <a:ext cx="1563687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957642" y="92075"/>
              <a:ext cx="1743075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49134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83679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831905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1185" y="3072130"/>
            <a:ext cx="2956560" cy="2336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5504" y="1628800"/>
            <a:ext cx="7553503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在发言的时候应该怎么做呢？</a:t>
            </a:r>
            <a:endParaRPr lang="zh-CN" altLang="en-US" sz="4000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999230" y="2869565"/>
            <a:ext cx="7712075" cy="368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49420" y="3187700"/>
            <a:ext cx="72123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n-ea"/>
              </a:rPr>
              <a:t>1.</a:t>
            </a:r>
            <a:r>
              <a:rPr lang="zh-CN" altLang="en-US" sz="3200" dirty="0" smtClean="0">
                <a:latin typeface="+mn-ea"/>
              </a:rPr>
              <a:t>声音要大，吐字清楚，让大家听清发言内容，要注意语速不要太快。</a:t>
            </a:r>
            <a:endParaRPr lang="en-US" altLang="zh-CN" sz="3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n-ea"/>
              </a:rPr>
              <a:t>2.</a:t>
            </a:r>
            <a:r>
              <a:rPr lang="zh-CN" altLang="en-US" sz="3200" dirty="0" smtClean="0">
                <a:latin typeface="+mn-ea"/>
              </a:rPr>
              <a:t>思路要明确，语言要准确，不啰嗦，要突出重点。</a:t>
            </a:r>
            <a:endParaRPr lang="zh-CN" altLang="en-US" sz="3200" dirty="0" smtClean="0">
              <a:latin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57941" y="2107018"/>
            <a:ext cx="5112568" cy="1584177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1595" y="238474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14225" y="238474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53623" y="2384742"/>
            <a:ext cx="1080120" cy="1080120"/>
          </a:xfrm>
          <a:prstGeom prst="rect">
            <a:avLst/>
          </a:prstGeom>
        </p:spPr>
      </p:pic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7620" y="238474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694707" y="237588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3E5D34"/>
                </a:solidFill>
                <a:latin typeface="+mn-ea"/>
              </a:rPr>
              <a:t>交 际 表 演</a:t>
            </a:r>
            <a:endParaRPr lang="zh-CN" altLang="en-US" sz="6000" b="1">
              <a:solidFill>
                <a:srgbClr val="3E5D34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159896" y="158379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rgbClr val="3E5D34"/>
                </a:solidFill>
                <a:latin typeface="+mn-ea"/>
              </a:rPr>
              <a:t>第三节</a:t>
            </a:r>
            <a:endParaRPr lang="en-US" altLang="zh-CN" sz="2800" b="1" spc="200">
              <a:solidFill>
                <a:srgbClr val="3E5D3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75615" y="1064260"/>
            <a:ext cx="10515600" cy="58674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sz="280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交际表演</a:t>
            </a:r>
            <a:r>
              <a:rPr lang="en-US" altLang="zh-CN" sz="280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交际范例</a:t>
            </a:r>
            <a:endParaRPr lang="zh-CN" altLang="en-US" sz="280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569375"/>
          </a:solidFill>
        </p:grpSpPr>
        <p:sp>
          <p:nvSpPr>
            <p:cNvPr id="16" name="矩形 15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67778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0790" y="92075"/>
              <a:ext cx="1657350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交际内容</a:t>
              </a:r>
              <a:endParaRPr lang="zh-CN" altLang="en-US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299007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3211126" y="93067"/>
              <a:ext cx="1639887" cy="398780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交际指导</a:t>
              </a:r>
              <a:endParaRPr lang="zh-CN" altLang="en-US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95443" y="116632"/>
              <a:ext cx="1576621" cy="3987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rgbClr val="569375"/>
                  </a:solidFill>
                  <a:latin typeface="+mn-ea"/>
                  <a:ea typeface="+mn-ea"/>
                  <a:cs typeface="+mn-ea"/>
                  <a:sym typeface="+mn-lt"/>
                </a:rPr>
                <a:t>交际表演</a:t>
              </a:r>
              <a:endParaRPr lang="zh-CN" altLang="en-US" sz="2000">
                <a:solidFill>
                  <a:srgbClr val="56937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45256" y="92075"/>
              <a:ext cx="1563687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957642" y="92075"/>
              <a:ext cx="1743075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49134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83679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831905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流程图: 预定义过程 4"/>
          <p:cNvSpPr/>
          <p:nvPr/>
        </p:nvSpPr>
        <p:spPr>
          <a:xfrm>
            <a:off x="3818043" y="1212003"/>
            <a:ext cx="5088467" cy="863600"/>
          </a:xfrm>
          <a:prstGeom prst="flowChartPredefinedProcess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794385" y="1855470"/>
            <a:ext cx="5575935" cy="333438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130935" y="2200910"/>
            <a:ext cx="50171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2800" dirty="0"/>
              <a:t>          </a:t>
            </a:r>
            <a:r>
              <a:rPr lang="zh-CN" altLang="en-US" sz="2800" dirty="0"/>
              <a:t>我喜欢看《猫和老鼠》，因为这部动画片很搞笑。我最喜欢小老鼠杰瑞，因为它很机灵，很聪明。</a:t>
            </a:r>
            <a:endParaRPr lang="zh-CN" altLang="en-US" sz="2800" dirty="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262495" y="1651000"/>
            <a:ext cx="3139440" cy="40386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75615" y="1064260"/>
            <a:ext cx="10515600" cy="58674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sz="280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交际表演</a:t>
            </a:r>
            <a:r>
              <a:rPr lang="en-US" altLang="zh-CN" sz="280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交际范例</a:t>
            </a:r>
            <a:endParaRPr lang="zh-CN" altLang="en-US" sz="280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569375"/>
          </a:solidFill>
        </p:grpSpPr>
        <p:sp>
          <p:nvSpPr>
            <p:cNvPr id="16" name="矩形 15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67778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0790" y="92075"/>
              <a:ext cx="1657350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交际内容</a:t>
              </a:r>
              <a:endParaRPr lang="zh-CN" altLang="en-US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299007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3211126" y="93067"/>
              <a:ext cx="1639887" cy="398780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交际指导</a:t>
              </a:r>
              <a:endParaRPr lang="zh-CN" altLang="en-US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95443" y="116632"/>
              <a:ext cx="1576621" cy="3987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rgbClr val="569375"/>
                  </a:solidFill>
                  <a:latin typeface="+mn-ea"/>
                  <a:ea typeface="+mn-ea"/>
                  <a:cs typeface="+mn-ea"/>
                  <a:sym typeface="+mn-lt"/>
                </a:rPr>
                <a:t>交际表演</a:t>
              </a:r>
              <a:endParaRPr lang="zh-CN" altLang="en-US" sz="2000">
                <a:solidFill>
                  <a:srgbClr val="56937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45256" y="92075"/>
              <a:ext cx="1563687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957642" y="92075"/>
              <a:ext cx="1743075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49134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83679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831905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流程图: 预定义过程 4"/>
          <p:cNvSpPr/>
          <p:nvPr/>
        </p:nvSpPr>
        <p:spPr>
          <a:xfrm>
            <a:off x="3818043" y="1212003"/>
            <a:ext cx="5088467" cy="863600"/>
          </a:xfrm>
          <a:prstGeom prst="flowChartPredefinedProcess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794385" y="1855470"/>
            <a:ext cx="5575935" cy="333438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73785" y="2091055"/>
            <a:ext cx="50171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altLang="en-US" sz="2800"/>
              <a:t>我最喜欢《三只小猪》。这部动画片讲的是大灰狼和三只小猪的故事，教育我们做人要勤劳肯干、乐于助人。</a:t>
            </a:r>
            <a:endParaRPr lang="zh-CN" altLang="en-US" sz="2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754495" y="1651000"/>
            <a:ext cx="4490720" cy="432244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75615" y="1064260"/>
            <a:ext cx="10515600" cy="58674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sz="280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交际表演</a:t>
            </a:r>
            <a:r>
              <a:rPr lang="en-US" altLang="zh-CN" sz="280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交际范例</a:t>
            </a:r>
            <a:endParaRPr lang="zh-CN" altLang="en-US" sz="280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569375"/>
          </a:solidFill>
        </p:grpSpPr>
        <p:sp>
          <p:nvSpPr>
            <p:cNvPr id="16" name="矩形 15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67778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0790" y="92075"/>
              <a:ext cx="1657350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交际内容</a:t>
              </a:r>
              <a:endParaRPr lang="zh-CN" altLang="en-US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299007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3211126" y="93067"/>
              <a:ext cx="1639887" cy="398780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交际指导</a:t>
              </a:r>
              <a:endParaRPr lang="zh-CN" altLang="en-US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95443" y="116632"/>
              <a:ext cx="1576621" cy="3987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rgbClr val="569375"/>
                  </a:solidFill>
                  <a:latin typeface="+mn-ea"/>
                  <a:ea typeface="+mn-ea"/>
                  <a:cs typeface="+mn-ea"/>
                  <a:sym typeface="+mn-lt"/>
                </a:rPr>
                <a:t>交际表演</a:t>
              </a:r>
              <a:endParaRPr lang="zh-CN" altLang="en-US" sz="2000">
                <a:solidFill>
                  <a:srgbClr val="56937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45256" y="92075"/>
              <a:ext cx="1563687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957642" y="92075"/>
              <a:ext cx="1743075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49134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83679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831905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流程图: 预定义过程 4"/>
          <p:cNvSpPr/>
          <p:nvPr/>
        </p:nvSpPr>
        <p:spPr>
          <a:xfrm>
            <a:off x="3818043" y="1212003"/>
            <a:ext cx="5088467" cy="863600"/>
          </a:xfrm>
          <a:prstGeom prst="flowChartPredefinedProcess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794385" y="1855470"/>
            <a:ext cx="6043295" cy="40487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40790" y="1894840"/>
            <a:ext cx="517906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2800" dirty="0">
                <a:latin typeface="+mn-ea"/>
                <a:cs typeface="+mn-ea"/>
              </a:rPr>
              <a:t>    </a:t>
            </a:r>
            <a:r>
              <a:rPr lang="zh-CN" altLang="en-US" sz="2800" dirty="0">
                <a:latin typeface="+mn-ea"/>
                <a:cs typeface="+mn-ea"/>
              </a:rPr>
              <a:t>我最喜欢的动画片是《喜羊羊与灰太狼》。这个动画片讲的是灰太狼想到羊村抓小羊吃，但以喜羊羊为代表的小羊们凭着聪明的头脑，总是能机智脱身的故事。</a:t>
            </a:r>
            <a:endParaRPr lang="zh-CN" altLang="en-US" sz="2800" dirty="0">
              <a:latin typeface="+mn-ea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7045325" y="1651000"/>
            <a:ext cx="4572635" cy="440753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 txBox="1"/>
          <p:nvPr/>
        </p:nvSpPr>
        <p:spPr>
          <a:xfrm>
            <a:off x="461645" y="1064260"/>
            <a:ext cx="10515600" cy="58674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cs typeface="+mn-ea"/>
              </a:rPr>
              <a:t>    </a:t>
            </a:r>
            <a:r>
              <a:rPr lang="zh-CN" altLang="en-US" sz="2800">
                <a:solidFill>
                  <a:srgbClr val="EC7D4A"/>
                </a:solidFill>
                <a:cs typeface="+mn-ea"/>
              </a:rPr>
              <a:t>交际表演</a:t>
            </a:r>
            <a:r>
              <a:rPr lang="en-US" altLang="zh-CN" sz="2800">
                <a:solidFill>
                  <a:srgbClr val="EC7D4A"/>
                </a:solidFill>
                <a:cs typeface="+mn-ea"/>
              </a:rPr>
              <a:t>---</a:t>
            </a:r>
            <a:r>
              <a:rPr lang="zh-CN" altLang="en-US" sz="2800">
                <a:solidFill>
                  <a:srgbClr val="EC7D4A"/>
                </a:solidFill>
                <a:cs typeface="+mn-ea"/>
              </a:rPr>
              <a:t>总结</a:t>
            </a:r>
            <a:endParaRPr lang="zh-CN" altLang="en-US" sz="2800">
              <a:solidFill>
                <a:srgbClr val="EC7D4A"/>
              </a:solidFill>
              <a:cs typeface="+mn-ea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569375"/>
          </a:solidFill>
        </p:grpSpPr>
        <p:sp>
          <p:nvSpPr>
            <p:cNvPr id="16" name="矩形 15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solidFill>
                  <a:prstClr val="white"/>
                </a:solidFill>
                <a:latin typeface="Microsoft JhengHei" panose="020B0604030504040204" charset="-120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67778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solidFill>
                  <a:prstClr val="white"/>
                </a:solidFill>
                <a:latin typeface="Microsoft JhengHei" panose="020B0604030504040204" charset="-120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0790" y="92075"/>
              <a:ext cx="1657350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>
                  <a:solidFill>
                    <a:prstClr val="white"/>
                  </a:solidFill>
                  <a:latin typeface="黑体" panose="02010609060101010101" charset="-122"/>
                  <a:cs typeface="+mn-ea"/>
                  <a:sym typeface="+mn-lt"/>
                </a:rPr>
                <a:t>交际内容</a:t>
              </a:r>
              <a:endParaRPr lang="zh-CN" altLang="en-US" sz="2000" spc="300">
                <a:solidFill>
                  <a:prstClr val="white"/>
                </a:solidFill>
                <a:latin typeface="黑体" panose="02010609060101010101" charset="-122"/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299007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3211126" y="93067"/>
              <a:ext cx="1639887" cy="398780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交际指导</a:t>
              </a:r>
              <a:endParaRPr lang="zh-CN" altLang="en-US" sz="20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87888" y="116632"/>
              <a:ext cx="1576621" cy="3987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rgbClr val="569375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交际表演</a:t>
              </a:r>
              <a:endParaRPr lang="zh-CN" altLang="en-US" sz="2000">
                <a:solidFill>
                  <a:srgbClr val="569375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45256" y="92075"/>
              <a:ext cx="1563687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课堂小结</a:t>
              </a:r>
              <a:endParaRPr lang="zh-CN" altLang="en-US" sz="20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957642" y="92075"/>
              <a:ext cx="1743075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49134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83679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831905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2313945" y="1774840"/>
            <a:ext cx="6294755" cy="612775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charset="-122"/>
              </a:rPr>
              <a:t>推荐一部动画片</a:t>
            </a:r>
            <a:endParaRPr lang="zh-CN" altLang="en-US" sz="3200" b="1" dirty="0" smtClean="0">
              <a:solidFill>
                <a:prstClr val="black"/>
              </a:solidFill>
              <a:latin typeface="黑体" panose="02010609060101010101" charset="-122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268095" y="2550795"/>
            <a:ext cx="9020810" cy="2705735"/>
          </a:xfrm>
          <a:prstGeom prst="rect">
            <a:avLst/>
          </a:prstGeom>
          <a:noFill/>
          <a:ln w="38100">
            <a:solidFill>
              <a:srgbClr val="A1C450"/>
            </a:solidFill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defTabSz="1219200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+mn-ea"/>
                <a:cs typeface="+mn-ea"/>
              </a:rPr>
              <a:t>1.</a:t>
            </a:r>
            <a:r>
              <a:rPr lang="zh-CN" altLang="en-US" sz="2800" dirty="0" smtClean="0">
                <a:solidFill>
                  <a:prstClr val="black"/>
                </a:solidFill>
                <a:latin typeface="+mn-ea"/>
                <a:cs typeface="+mn-ea"/>
              </a:rPr>
              <a:t>可以把刚才自己推荐的动画片写成稿件，准备办一期“好片大家看”墙报。</a:t>
            </a:r>
            <a:endParaRPr lang="zh-CN" altLang="en-US" sz="2800" dirty="0" smtClean="0">
              <a:solidFill>
                <a:prstClr val="black"/>
              </a:solidFill>
              <a:latin typeface="+mn-ea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+mn-ea"/>
                <a:cs typeface="+mn-ea"/>
              </a:rPr>
              <a:t>2.</a:t>
            </a:r>
            <a:r>
              <a:rPr lang="zh-CN" altLang="en-US" sz="2800" dirty="0" smtClean="0">
                <a:solidFill>
                  <a:prstClr val="black"/>
                </a:solidFill>
                <a:latin typeface="+mn-ea"/>
                <a:cs typeface="+mn-ea"/>
              </a:rPr>
              <a:t>还可以把</a:t>
            </a:r>
            <a:r>
              <a:rPr lang="en-US" altLang="zh-CN" sz="2800" dirty="0" err="1" smtClean="0">
                <a:solidFill>
                  <a:prstClr val="black"/>
                </a:solidFill>
                <a:latin typeface="+mn-ea"/>
                <a:cs typeface="+mn-ea"/>
              </a:rPr>
              <a:t>自己喜爱的动画片主人公画下来，办一期“动漫人物展</a:t>
            </a:r>
            <a:r>
              <a:rPr lang="en-US" altLang="zh-CN" sz="2800" dirty="0" smtClean="0">
                <a:solidFill>
                  <a:prstClr val="black"/>
                </a:solidFill>
                <a:latin typeface="+mn-ea"/>
                <a:cs typeface="+mn-ea"/>
              </a:rPr>
              <a:t>”</a:t>
            </a:r>
            <a:r>
              <a:rPr lang="zh-CN" altLang="en-US" sz="2800" dirty="0" smtClean="0">
                <a:solidFill>
                  <a:prstClr val="black"/>
                </a:solidFill>
                <a:latin typeface="+mn-ea"/>
                <a:cs typeface="+mn-ea"/>
              </a:rPr>
              <a:t>。</a:t>
            </a:r>
            <a:endParaRPr lang="zh-CN" altLang="en-US" sz="2800" dirty="0" smtClean="0">
              <a:solidFill>
                <a:prstClr val="black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64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281060" y="2110135"/>
            <a:ext cx="5112568" cy="1584177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7620" y="2362164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1595" y="2362164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14225" y="2362164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53623" y="2362164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694707" y="2353308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3E5D34"/>
                </a:solidFill>
                <a:latin typeface="+mn-ea"/>
              </a:rPr>
              <a:t>课 堂 小 结</a:t>
            </a:r>
            <a:endParaRPr lang="zh-CN" altLang="en-US" sz="6000" b="1">
              <a:solidFill>
                <a:srgbClr val="3E5D34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242406" y="1417204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rgbClr val="3E5D34"/>
                </a:solidFill>
                <a:latin typeface="+mn-ea"/>
              </a:rPr>
              <a:t>第四节</a:t>
            </a:r>
            <a:endParaRPr lang="en-US" altLang="zh-CN" sz="2800" b="1" spc="200">
              <a:solidFill>
                <a:srgbClr val="3E5D3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781378" y="1944901"/>
            <a:ext cx="5717251" cy="2967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4B416F"/>
                </a:solidFill>
                <a:latin typeface="+mn-ea"/>
                <a:ea typeface="+mn-ea"/>
                <a:cs typeface="+mn-ea"/>
              </a:rPr>
              <a:t>    </a:t>
            </a:r>
            <a:r>
              <a:rPr lang="zh-CN" altLang="en-US" sz="3200" dirty="0" smtClean="0">
                <a:latin typeface="+mn-ea"/>
                <a:ea typeface="+mn-ea"/>
                <a:cs typeface="+mn-ea"/>
                <a:sym typeface="+mn-ea"/>
              </a:rPr>
              <a:t>通过</a:t>
            </a:r>
            <a:r>
              <a:rPr lang="zh-CN" altLang="en-US" sz="3200" dirty="0">
                <a:latin typeface="+mn-ea"/>
                <a:ea typeface="+mn-ea"/>
                <a:cs typeface="+mn-ea"/>
                <a:sym typeface="+mn-ea"/>
              </a:rPr>
              <a:t>今天的学习，小朋友们学会了和大家分享你喜欢的动画片，懂得如何把动画片推荐给小伙伴。希望同学们在生活中做一个乐于交际的有心人！</a:t>
            </a:r>
            <a:endParaRPr lang="zh-CN" altLang="en-US" sz="3200" b="0" dirty="0">
              <a:latin typeface="+mn-ea"/>
              <a:ea typeface="+mn-ea"/>
              <a:cs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3200" dirty="0">
              <a:solidFill>
                <a:srgbClr val="4B416F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27" name="标题 1"/>
          <p:cNvSpPr txBox="1"/>
          <p:nvPr/>
        </p:nvSpPr>
        <p:spPr>
          <a:xfrm>
            <a:off x="431362" y="1091698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课堂小结</a:t>
            </a:r>
            <a:endParaRPr lang="zh-CN" altLang="en-US" sz="2800">
              <a:solidFill>
                <a:srgbClr val="EC7D4A"/>
              </a:solidFill>
              <a:latin typeface="+mn-ea"/>
              <a:ea typeface="+mn-ea"/>
            </a:endParaRPr>
          </a:p>
        </p:txBody>
      </p:sp>
      <p:pic>
        <p:nvPicPr>
          <p:cNvPr id="12" name="图形 11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1344" y="1089126"/>
            <a:ext cx="871853" cy="47512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569375"/>
          </a:solidFill>
        </p:grpSpPr>
        <p:sp>
          <p:nvSpPr>
            <p:cNvPr id="2" name="矩形 1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67778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0790" y="92075"/>
              <a:ext cx="1657350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交际内容</a:t>
              </a:r>
              <a:endParaRPr lang="zh-CN" altLang="en-US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299007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3211126" y="93067"/>
              <a:ext cx="1639887" cy="398780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交际指导</a:t>
              </a:r>
              <a:endParaRPr lang="zh-CN" altLang="en-US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23435" y="78104"/>
              <a:ext cx="1633538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交际表演</a:t>
              </a:r>
              <a:endParaRPr lang="zh-CN" altLang="en-US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32104" y="92075"/>
              <a:ext cx="1563687" cy="39878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rgbClr val="569375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altLang="en-US" sz="2000">
                <a:solidFill>
                  <a:srgbClr val="56937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957642" y="92075"/>
              <a:ext cx="1743075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49134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83679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831905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6643652" y="1564250"/>
            <a:ext cx="4556347" cy="4556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203423" y="2204864"/>
            <a:ext cx="5112568" cy="1584177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45612" y="2355150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9587" y="2355150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42217" y="2355150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81615" y="2355150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622699" y="2346294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3E5D34"/>
                </a:solidFill>
                <a:latin typeface="+mn-ea"/>
              </a:rPr>
              <a:t>板 书 设 计</a:t>
            </a:r>
            <a:endParaRPr lang="zh-CN" altLang="en-US" sz="6000" b="1">
              <a:solidFill>
                <a:srgbClr val="3E5D34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087888" y="1410190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smtClean="0">
                <a:solidFill>
                  <a:srgbClr val="3E5D34"/>
                </a:solidFill>
                <a:latin typeface="+mn-ea"/>
              </a:rPr>
              <a:t>第</a:t>
            </a:r>
            <a:r>
              <a:rPr lang="zh-CN" altLang="en-US" sz="2800" b="1" spc="200">
                <a:solidFill>
                  <a:srgbClr val="3E5D34"/>
                </a:solidFill>
                <a:latin typeface="+mn-ea"/>
              </a:rPr>
              <a:t>五</a:t>
            </a:r>
            <a:r>
              <a:rPr lang="zh-CN" altLang="en-US" sz="2800" b="1" spc="200" smtClean="0">
                <a:solidFill>
                  <a:srgbClr val="3E5D34"/>
                </a:solidFill>
                <a:latin typeface="+mn-ea"/>
              </a:rPr>
              <a:t>节</a:t>
            </a:r>
            <a:endParaRPr lang="en-US" altLang="zh-CN" sz="2800" b="1" spc="200">
              <a:solidFill>
                <a:srgbClr val="3E5D3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/>
          <p:nvPr/>
        </p:nvSpPr>
        <p:spPr>
          <a:xfrm>
            <a:off x="838200" y="1091698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板书设计</a:t>
            </a:r>
            <a:endParaRPr lang="zh-CN" altLang="en-US" sz="2800">
              <a:solidFill>
                <a:srgbClr val="EC7D4A"/>
              </a:solidFill>
              <a:latin typeface="+mn-ea"/>
              <a:ea typeface="+mn-ea"/>
            </a:endParaRPr>
          </a:p>
        </p:txBody>
      </p:sp>
      <p:pic>
        <p:nvPicPr>
          <p:cNvPr id="22" name="图形 21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1344" y="1089126"/>
            <a:ext cx="871853" cy="47512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569375"/>
          </a:solidFill>
        </p:grpSpPr>
        <p:sp>
          <p:nvSpPr>
            <p:cNvPr id="2" name="矩形 1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67778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0790" y="92075"/>
              <a:ext cx="1657350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交际内容</a:t>
              </a:r>
              <a:endParaRPr lang="zh-CN" altLang="en-US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299007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3211126" y="93067"/>
              <a:ext cx="1639887" cy="398780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交际指导</a:t>
              </a:r>
              <a:endParaRPr lang="zh-CN" altLang="en-US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23435" y="78104"/>
              <a:ext cx="1633538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交际表演</a:t>
              </a:r>
              <a:endParaRPr lang="zh-CN" altLang="en-US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45256" y="92075"/>
              <a:ext cx="1563687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altLang="en-US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120336" y="92075"/>
              <a:ext cx="1530846" cy="3987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rgbClr val="569375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zh-CN" altLang="en-US" sz="2000">
                <a:solidFill>
                  <a:srgbClr val="56937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49134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83679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831905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90857" y="3154048"/>
            <a:ext cx="4532626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/>
              <a:t>推荐一部动画片</a:t>
            </a:r>
            <a:endParaRPr lang="zh-CN" altLang="en-US" sz="4000"/>
          </a:p>
        </p:txBody>
      </p:sp>
      <p:sp>
        <p:nvSpPr>
          <p:cNvPr id="7" name="左大括号 6"/>
          <p:cNvSpPr/>
          <p:nvPr/>
        </p:nvSpPr>
        <p:spPr>
          <a:xfrm>
            <a:off x="4384043" y="1483052"/>
            <a:ext cx="1224136" cy="451269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868529" y="3058693"/>
            <a:ext cx="398888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整理推荐</a:t>
            </a:r>
            <a:endParaRPr lang="zh-CN" altLang="en-US" sz="3200"/>
          </a:p>
        </p:txBody>
      </p:sp>
      <p:sp>
        <p:nvSpPr>
          <p:cNvPr id="17" name="TextBox 16"/>
          <p:cNvSpPr txBox="1"/>
          <p:nvPr/>
        </p:nvSpPr>
        <p:spPr>
          <a:xfrm>
            <a:off x="5868529" y="1499480"/>
            <a:ext cx="363537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选择动画片</a:t>
            </a:r>
            <a:endParaRPr lang="zh-CN" altLang="en-US" sz="3200"/>
          </a:p>
        </p:txBody>
      </p:sp>
      <p:sp>
        <p:nvSpPr>
          <p:cNvPr id="23" name="TextBox 22"/>
          <p:cNvSpPr txBox="1"/>
          <p:nvPr/>
        </p:nvSpPr>
        <p:spPr>
          <a:xfrm>
            <a:off x="5895511" y="4278451"/>
            <a:ext cx="2735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交际范例欣赏</a:t>
            </a:r>
            <a:endParaRPr lang="zh-CN" altLang="en-US" sz="3200" dirty="0"/>
          </a:p>
        </p:txBody>
      </p:sp>
      <p:sp>
        <p:nvSpPr>
          <p:cNvPr id="24" name="TextBox 23"/>
          <p:cNvSpPr txBox="1"/>
          <p:nvPr/>
        </p:nvSpPr>
        <p:spPr>
          <a:xfrm>
            <a:off x="5966403" y="5417117"/>
            <a:ext cx="254872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交际总结</a:t>
            </a:r>
            <a:endParaRPr lang="zh-CN" altLang="en-US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2" grpId="0"/>
      <p:bldP spid="17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23792" y="-94387"/>
            <a:ext cx="7994199" cy="7128792"/>
          </a:xfrm>
          <a:prstGeom prst="rect">
            <a:avLst/>
          </a:prstGeom>
          <a:solidFill>
            <a:schemeClr val="bg1">
              <a:alpha val="62745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>
              <a:latin typeface="+mn-ea"/>
            </a:endParaRPr>
          </a:p>
        </p:txBody>
      </p:sp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5231904" y="2060848"/>
            <a:ext cx="1439607" cy="3046988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 b="1">
                <a:solidFill>
                  <a:srgbClr val="3E5D34"/>
                </a:solidFill>
                <a:latin typeface="+mn-ea"/>
                <a:cs typeface="+mn-ea"/>
                <a:sym typeface="+mn-lt"/>
              </a:rPr>
              <a:t>目录</a:t>
            </a:r>
            <a:endParaRPr lang="zh-CN" altLang="en-US" sz="9600" b="1">
              <a:solidFill>
                <a:srgbClr val="3E5D34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2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456915" y="976284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smtClean="0">
                <a:ln cmpd="dbl">
                  <a:noFill/>
                </a:ln>
                <a:solidFill>
                  <a:srgbClr val="3E5D34"/>
                </a:solidFill>
              </a:rPr>
              <a:t>第一节：</a:t>
            </a:r>
            <a:r>
              <a:rPr lang="zh-CN" altLang="en-US" b="1">
                <a:solidFill>
                  <a:srgbClr val="E1764E"/>
                </a:solidFill>
              </a:rPr>
              <a:t>交际内容</a:t>
            </a:r>
            <a:endParaRPr lang="zh-CN" altLang="en-US" b="1">
              <a:solidFill>
                <a:srgbClr val="E1764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02836" y="1594938"/>
            <a:ext cx="2959735" cy="76200"/>
          </a:xfrm>
          <a:prstGeom prst="rect">
            <a:avLst/>
          </a:prstGeom>
          <a:solidFill>
            <a:srgbClr val="3E5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3E5D34"/>
                </a:solidFill>
              </a:rPr>
              <a:t>                    </a:t>
            </a:r>
            <a:endParaRPr lang="en-US" altLang="zh-CN">
              <a:solidFill>
                <a:srgbClr val="3E5D34"/>
              </a:solidFill>
            </a:endParaRPr>
          </a:p>
        </p:txBody>
      </p:sp>
      <p:sp>
        <p:nvSpPr>
          <p:cNvPr id="24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484178" y="1941457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ln cmpd="dbl">
                  <a:noFill/>
                </a:ln>
                <a:solidFill>
                  <a:srgbClr val="3E5D34"/>
                </a:solidFill>
              </a:rPr>
              <a:t>第二节</a:t>
            </a:r>
            <a:r>
              <a:rPr lang="zh-CN" altLang="en-US" b="1" smtClean="0">
                <a:ln cmpd="dbl">
                  <a:noFill/>
                </a:ln>
                <a:solidFill>
                  <a:srgbClr val="3E5D34"/>
                </a:solidFill>
              </a:rPr>
              <a:t>：</a:t>
            </a:r>
            <a:r>
              <a:rPr lang="zh-CN" altLang="en-US" b="1" smtClean="0">
                <a:ln cmpd="dbl">
                  <a:noFill/>
                </a:ln>
                <a:solidFill>
                  <a:srgbClr val="E1764E"/>
                </a:solidFill>
              </a:rPr>
              <a:t>交际指导</a:t>
            </a:r>
            <a:endParaRPr lang="zh-CN" b="1">
              <a:ln cmpd="dbl">
                <a:noFill/>
              </a:ln>
              <a:solidFill>
                <a:srgbClr val="E1764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03471" y="2598542"/>
            <a:ext cx="2959735" cy="76200"/>
          </a:xfrm>
          <a:prstGeom prst="rect">
            <a:avLst/>
          </a:prstGeom>
          <a:solidFill>
            <a:srgbClr val="3E5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3E5D34"/>
                </a:solidFill>
              </a:rPr>
              <a:t>                    </a:t>
            </a:r>
            <a:endParaRPr lang="en-US" altLang="zh-CN">
              <a:solidFill>
                <a:srgbClr val="3E5D34"/>
              </a:solidFill>
            </a:endParaRPr>
          </a:p>
        </p:txBody>
      </p:sp>
      <p:sp>
        <p:nvSpPr>
          <p:cNvPr id="26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458820" y="3076842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ln cmpd="dbl">
                  <a:noFill/>
                </a:ln>
                <a:solidFill>
                  <a:srgbClr val="3E5D34"/>
                </a:solidFill>
              </a:rPr>
              <a:t>第三节</a:t>
            </a:r>
            <a:r>
              <a:rPr lang="zh-CN" altLang="en-US" b="1" smtClean="0">
                <a:ln cmpd="dbl">
                  <a:noFill/>
                </a:ln>
                <a:solidFill>
                  <a:srgbClr val="3E5D34"/>
                </a:solidFill>
              </a:rPr>
              <a:t>：</a:t>
            </a:r>
            <a:r>
              <a:rPr lang="zh-CN" altLang="en-US" b="1" smtClean="0">
                <a:ln cmpd="dbl">
                  <a:noFill/>
                </a:ln>
                <a:solidFill>
                  <a:srgbClr val="E1764E"/>
                </a:solidFill>
              </a:rPr>
              <a:t>交际表演</a:t>
            </a:r>
            <a:endParaRPr lang="zh-CN" b="1">
              <a:ln cmpd="dbl">
                <a:noFill/>
              </a:ln>
              <a:solidFill>
                <a:srgbClr val="E1764E"/>
              </a:solidFill>
            </a:endParaRPr>
          </a:p>
        </p:txBody>
      </p:sp>
      <p:sp>
        <p:nvSpPr>
          <p:cNvPr id="28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459455" y="4184917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ln cmpd="dbl">
                  <a:noFill/>
                </a:ln>
                <a:solidFill>
                  <a:srgbClr val="3E5D34"/>
                </a:solidFill>
              </a:rPr>
              <a:t>第四节</a:t>
            </a:r>
            <a:r>
              <a:rPr lang="zh-CN" altLang="en-US" b="1" smtClean="0">
                <a:ln cmpd="dbl">
                  <a:noFill/>
                </a:ln>
                <a:solidFill>
                  <a:srgbClr val="3E5D34"/>
                </a:solidFill>
              </a:rPr>
              <a:t>：</a:t>
            </a:r>
            <a:r>
              <a:rPr lang="zh-CN" altLang="en-US" b="1" smtClean="0">
                <a:ln cmpd="dbl">
                  <a:noFill/>
                </a:ln>
                <a:solidFill>
                  <a:srgbClr val="E1764E"/>
                </a:solidFill>
              </a:rPr>
              <a:t>课堂小结</a:t>
            </a:r>
            <a:endParaRPr lang="en-US" altLang="zh-CN" b="1">
              <a:ln cmpd="dbl">
                <a:noFill/>
              </a:ln>
              <a:solidFill>
                <a:srgbClr val="E1764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31369" y="3780271"/>
            <a:ext cx="3277116" cy="76835"/>
          </a:xfrm>
          <a:prstGeom prst="rect">
            <a:avLst/>
          </a:prstGeom>
          <a:solidFill>
            <a:srgbClr val="3E5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3E5D34"/>
                </a:solidFill>
              </a:rPr>
              <a:t>                    </a:t>
            </a:r>
            <a:endParaRPr lang="en-US" altLang="zh-CN">
              <a:solidFill>
                <a:srgbClr val="3E5D34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632004" y="4888347"/>
            <a:ext cx="2959735" cy="76200"/>
          </a:xfrm>
          <a:prstGeom prst="rect">
            <a:avLst/>
          </a:prstGeom>
          <a:solidFill>
            <a:srgbClr val="3E5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3E5D34"/>
                </a:solidFill>
              </a:rPr>
              <a:t>                    </a:t>
            </a:r>
            <a:endParaRPr lang="en-US" altLang="zh-CN">
              <a:solidFill>
                <a:srgbClr val="3E5D34"/>
              </a:solidFill>
            </a:endParaRPr>
          </a:p>
        </p:txBody>
      </p:sp>
      <p:sp>
        <p:nvSpPr>
          <p:cNvPr id="30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471841" y="5385138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ln cmpd="dbl">
                  <a:noFill/>
                </a:ln>
                <a:solidFill>
                  <a:srgbClr val="3E5D34"/>
                </a:solidFill>
              </a:rPr>
              <a:t>第五节</a:t>
            </a:r>
            <a:r>
              <a:rPr lang="zh-CN" altLang="en-US" b="1" smtClean="0">
                <a:ln cmpd="dbl">
                  <a:noFill/>
                </a:ln>
                <a:solidFill>
                  <a:srgbClr val="3E5D34"/>
                </a:solidFill>
              </a:rPr>
              <a:t>：</a:t>
            </a:r>
            <a:r>
              <a:rPr lang="zh-CN" altLang="en-US" b="1" smtClean="0">
                <a:solidFill>
                  <a:srgbClr val="E1764E"/>
                </a:solidFill>
              </a:rPr>
              <a:t>板书设计</a:t>
            </a:r>
            <a:endParaRPr lang="zh-CN" altLang="en-US" b="1">
              <a:solidFill>
                <a:srgbClr val="E1764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32004" y="6105218"/>
            <a:ext cx="2959735" cy="76200"/>
          </a:xfrm>
          <a:prstGeom prst="rect">
            <a:avLst/>
          </a:prstGeom>
          <a:solidFill>
            <a:srgbClr val="3E5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3E5D34"/>
                </a:solidFill>
              </a:rPr>
              <a:t>                    </a:t>
            </a:r>
            <a:endParaRPr lang="en-US" altLang="zh-CN">
              <a:solidFill>
                <a:srgbClr val="3E5D34"/>
              </a:solidFill>
            </a:endParaRPr>
          </a:p>
        </p:txBody>
      </p:sp>
    </p:spTree>
  </p:cSld>
  <p:clrMapOvr>
    <a:masterClrMapping/>
  </p:clrMapOvr>
  <p:transition spd="slow" advTm="30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3"/>
          <p:cNvSpPr/>
          <p:nvPr/>
        </p:nvSpPr>
        <p:spPr>
          <a:xfrm>
            <a:off x="-25207" y="4509120"/>
            <a:ext cx="12240895" cy="2520279"/>
          </a:xfrm>
          <a:prstGeom prst="rect">
            <a:avLst/>
          </a:prstGeom>
          <a:solidFill>
            <a:srgbClr val="447A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49030" name="椭圆 99"/>
          <p:cNvSpPr/>
          <p:nvPr/>
        </p:nvSpPr>
        <p:spPr>
          <a:xfrm>
            <a:off x="3397749" y="3853665"/>
            <a:ext cx="1310909" cy="1310909"/>
          </a:xfrm>
          <a:prstGeom prst="ellipse">
            <a:avLst/>
          </a:prstGeom>
          <a:solidFill>
            <a:srgbClr val="E1764E"/>
          </a:solidFill>
          <a:ln w="79375">
            <a:solidFill>
              <a:schemeClr val="bg1"/>
            </a:soli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1" name="椭圆 101"/>
          <p:cNvSpPr/>
          <p:nvPr/>
        </p:nvSpPr>
        <p:spPr>
          <a:xfrm>
            <a:off x="4801222" y="3853665"/>
            <a:ext cx="1310909" cy="1310909"/>
          </a:xfrm>
          <a:prstGeom prst="ellipse">
            <a:avLst/>
          </a:prstGeom>
          <a:solidFill>
            <a:srgbClr val="E1764E"/>
          </a:solidFill>
          <a:ln w="79375">
            <a:solidFill>
              <a:schemeClr val="bg1"/>
            </a:soli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2" name="椭圆 102"/>
          <p:cNvSpPr/>
          <p:nvPr/>
        </p:nvSpPr>
        <p:spPr>
          <a:xfrm>
            <a:off x="6204695" y="3853665"/>
            <a:ext cx="1310909" cy="1310909"/>
          </a:xfrm>
          <a:prstGeom prst="ellipse">
            <a:avLst/>
          </a:prstGeom>
          <a:solidFill>
            <a:srgbClr val="E1764E"/>
          </a:solidFill>
          <a:ln w="79375">
            <a:solidFill>
              <a:schemeClr val="bg1"/>
            </a:soli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观</a:t>
            </a:r>
            <a:endParaRPr lang="zh-CN" altLang="en-US" sz="660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3" name="椭圆 103"/>
          <p:cNvSpPr/>
          <p:nvPr/>
        </p:nvSpPr>
        <p:spPr>
          <a:xfrm>
            <a:off x="7608168" y="3853665"/>
            <a:ext cx="1310909" cy="1310909"/>
          </a:xfrm>
          <a:prstGeom prst="ellipse">
            <a:avLst/>
          </a:prstGeom>
          <a:solidFill>
            <a:srgbClr val="E1764E"/>
          </a:solidFill>
          <a:ln w="79375">
            <a:solidFill>
              <a:schemeClr val="bg1"/>
            </a:soli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看</a:t>
            </a:r>
            <a:endParaRPr lang="zh-CN" altLang="en-US" sz="660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4" name="文本框 1"/>
          <p:cNvSpPr txBox="1"/>
          <p:nvPr/>
        </p:nvSpPr>
        <p:spPr>
          <a:xfrm>
            <a:off x="4794521" y="5466086"/>
            <a:ext cx="309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04903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66500" y="106426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281060" y="2240867"/>
            <a:ext cx="5112568" cy="1584177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097184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23249" y="2492896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7224" y="2492896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19854" y="2492896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59252" y="2492896"/>
            <a:ext cx="1080120" cy="1080120"/>
          </a:xfrm>
          <a:prstGeom prst="rect">
            <a:avLst/>
          </a:prstGeom>
        </p:spPr>
      </p:pic>
      <p:sp>
        <p:nvSpPr>
          <p:cNvPr id="1048659" name="文本框 3"/>
          <p:cNvSpPr txBox="1"/>
          <p:nvPr/>
        </p:nvSpPr>
        <p:spPr>
          <a:xfrm>
            <a:off x="3673188" y="2492896"/>
            <a:ext cx="51591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0" dirty="0" smtClean="0">
                <a:solidFill>
                  <a:srgbClr val="3E5D34"/>
                </a:solidFill>
                <a:latin typeface="+mn-ea"/>
              </a:rPr>
              <a:t>交际内容</a:t>
            </a:r>
            <a:endParaRPr lang="zh-CN" altLang="en-US" sz="6000" b="1" spc="3000" dirty="0">
              <a:solidFill>
                <a:srgbClr val="3E5D34"/>
              </a:solidFill>
              <a:latin typeface="+mn-ea"/>
            </a:endParaRPr>
          </a:p>
        </p:txBody>
      </p:sp>
      <p:sp>
        <p:nvSpPr>
          <p:cNvPr id="1048660" name="矩形 4"/>
          <p:cNvSpPr/>
          <p:nvPr/>
        </p:nvSpPr>
        <p:spPr>
          <a:xfrm>
            <a:off x="5087888" y="1556792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rgbClr val="3E5D34"/>
                </a:solidFill>
                <a:latin typeface="+mn-ea"/>
              </a:rPr>
              <a:t>第一节</a:t>
            </a:r>
            <a:endParaRPr lang="en-US" altLang="zh-CN" sz="2800" b="1" spc="200">
              <a:solidFill>
                <a:srgbClr val="3E5D3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1"/>
          <p:cNvSpPr txBox="1"/>
          <p:nvPr/>
        </p:nvSpPr>
        <p:spPr>
          <a:xfrm>
            <a:off x="854888" y="1040768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E1764E"/>
                </a:solidFill>
                <a:latin typeface="+mn-ea"/>
                <a:ea typeface="+mn-ea"/>
                <a:cs typeface="+mn-ea"/>
              </a:rPr>
              <a:t>交际内容</a:t>
            </a:r>
            <a:r>
              <a:rPr lang="en-US" altLang="zh-CN" sz="2800">
                <a:solidFill>
                  <a:srgbClr val="E1764E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>
                <a:solidFill>
                  <a:srgbClr val="E1764E"/>
                </a:solidFill>
                <a:latin typeface="+mn-ea"/>
                <a:ea typeface="+mn-ea"/>
                <a:cs typeface="+mn-ea"/>
              </a:rPr>
              <a:t>推荐一部动画片</a:t>
            </a:r>
            <a:endParaRPr lang="zh-CN" altLang="en-US" sz="2800">
              <a:solidFill>
                <a:srgbClr val="E1764E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569375"/>
          </a:solidFill>
        </p:grpSpPr>
        <p:sp>
          <p:nvSpPr>
            <p:cNvPr id="3" name="矩形 2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67778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40790" y="92075"/>
              <a:ext cx="1539875" cy="3987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 spc="300">
                  <a:solidFill>
                    <a:srgbClr val="569375"/>
                  </a:solidFill>
                  <a:latin typeface="+mn-ea"/>
                  <a:cs typeface="+mn-ea"/>
                  <a:sym typeface="+mn-lt"/>
                </a:rPr>
                <a:t>交际内容</a:t>
              </a:r>
              <a:endParaRPr lang="zh-CN" sz="2000" spc="300">
                <a:solidFill>
                  <a:srgbClr val="569375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299007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3211126" y="93067"/>
              <a:ext cx="1639887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交际指导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023435" y="78104"/>
              <a:ext cx="1633538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交际表演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045256" y="92075"/>
              <a:ext cx="1563687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957642" y="92075"/>
              <a:ext cx="1743075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49134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83679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8831905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形 14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5360" y="939606"/>
            <a:ext cx="668917" cy="66891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08025" y="1854835"/>
            <a:ext cx="644525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eaLnBrk="1" latinLnBrk="0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同学们，动画片伴随着我们的童年，里边的一些人物形象给我们留下深刻印象，其中的故事让我们懂得很多道理。今天的口语交际课我们就来交流一下你喜欢的动画片吧！</a:t>
            </a:r>
            <a:endParaRPr lang="zh-CN" altLang="en-US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457822" y="2482741"/>
            <a:ext cx="4260850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3" name="矩形 12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569375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67778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40790" y="92075"/>
              <a:ext cx="1657350" cy="3987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>
                  <a:solidFill>
                    <a:srgbClr val="569375"/>
                  </a:solidFill>
                  <a:latin typeface="+mn-ea"/>
                  <a:cs typeface="+mn-ea"/>
                  <a:sym typeface="+mn-lt"/>
                </a:rPr>
                <a:t>交际内容</a:t>
              </a:r>
              <a:endParaRPr lang="zh-CN" sz="2000" spc="300">
                <a:solidFill>
                  <a:srgbClr val="569375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299007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3211126" y="93067"/>
              <a:ext cx="1639887" cy="3987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交际指导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023435" y="78104"/>
              <a:ext cx="1633538" cy="3987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交际表演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045256" y="92075"/>
              <a:ext cx="1563687" cy="3987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957642" y="92075"/>
              <a:ext cx="1743075" cy="3987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49134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683679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8831905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标题 1"/>
          <p:cNvSpPr txBox="1"/>
          <p:nvPr/>
        </p:nvSpPr>
        <p:spPr>
          <a:xfrm>
            <a:off x="854888" y="1040768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E1764E"/>
                </a:solidFill>
                <a:latin typeface="+mn-ea"/>
                <a:ea typeface="+mn-ea"/>
                <a:cs typeface="+mn-ea"/>
              </a:rPr>
              <a:t>交际内容</a:t>
            </a:r>
            <a:r>
              <a:rPr lang="en-US" altLang="zh-CN" sz="2800">
                <a:solidFill>
                  <a:srgbClr val="E1764E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>
                <a:solidFill>
                  <a:srgbClr val="E1764E"/>
                </a:solidFill>
                <a:latin typeface="+mn-ea"/>
                <a:ea typeface="+mn-ea"/>
                <a:cs typeface="+mn-ea"/>
              </a:rPr>
              <a:t>推荐一部动画片</a:t>
            </a:r>
            <a:endParaRPr lang="zh-CN" altLang="en-US" sz="2800">
              <a:solidFill>
                <a:srgbClr val="E1764E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" name="图形 14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5360" y="939606"/>
            <a:ext cx="668917" cy="66891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54710" y="1751965"/>
            <a:ext cx="9608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想一想，回忆一下自己看过的动画片吧！</a:t>
            </a:r>
            <a:endParaRPr lang="zh-CN" altLang="en-US" sz="3200" b="1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9755" y="2936240"/>
            <a:ext cx="3428365" cy="257238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463415" y="2947035"/>
            <a:ext cx="3298825" cy="25203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8264525" y="2947035"/>
            <a:ext cx="3412490" cy="254825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形 14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9229" y="939606"/>
            <a:ext cx="668917" cy="668917"/>
          </a:xfrm>
          <a:prstGeom prst="rect">
            <a:avLst/>
          </a:prstGeom>
        </p:spPr>
      </p:pic>
      <p:sp>
        <p:nvSpPr>
          <p:cNvPr id="27" name="标题 1"/>
          <p:cNvSpPr txBox="1"/>
          <p:nvPr/>
        </p:nvSpPr>
        <p:spPr>
          <a:xfrm>
            <a:off x="854888" y="101605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E1764E"/>
                </a:solidFill>
                <a:latin typeface="+mn-ea"/>
                <a:ea typeface="+mn-ea"/>
                <a:cs typeface="+mn-ea"/>
              </a:rPr>
              <a:t>交际</a:t>
            </a:r>
            <a:r>
              <a:rPr lang="zh-CN" altLang="en-US" sz="2800" smtClean="0">
                <a:solidFill>
                  <a:srgbClr val="E1764E"/>
                </a:solidFill>
                <a:latin typeface="+mn-ea"/>
                <a:ea typeface="+mn-ea"/>
                <a:cs typeface="+mn-ea"/>
              </a:rPr>
              <a:t>内容</a:t>
            </a:r>
            <a:r>
              <a:rPr lang="en-US" altLang="zh-CN" sz="2800" smtClean="0">
                <a:solidFill>
                  <a:srgbClr val="E1764E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E1764E"/>
                </a:solidFill>
                <a:latin typeface="+mn-ea"/>
                <a:ea typeface="+mn-ea"/>
                <a:cs typeface="+mn-ea"/>
              </a:rPr>
              <a:t>推荐一部动画片</a:t>
            </a:r>
            <a:endParaRPr lang="zh-CN" altLang="en-US" sz="2800" smtClean="0">
              <a:solidFill>
                <a:srgbClr val="E1764E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384" y="1697355"/>
            <a:ext cx="11020502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        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看到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这些有趣的动画片，我们迫不及待想要去推荐给小伙伴们自己喜欢的动画片，让我们快点行动起来吧！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Calibri" panose="020F0502020204030204" pitchFamily="34" charset="0"/>
            </a:endParaRPr>
          </a:p>
          <a:p>
            <a:pPr latinLnBrk="0">
              <a:lnSpc>
                <a:spcPct val="150000"/>
              </a:lnSpc>
            </a:pPr>
            <a:endParaRPr lang="zh-CN" altLang="en-US" sz="3200" dirty="0">
              <a:solidFill>
                <a:schemeClr val="tx2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569375"/>
          </a:solidFill>
        </p:grpSpPr>
        <p:sp>
          <p:nvSpPr>
            <p:cNvPr id="16" name="矩形 15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67778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40790" y="92075"/>
              <a:ext cx="1657350" cy="3987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>
                  <a:solidFill>
                    <a:srgbClr val="569375"/>
                  </a:solidFill>
                  <a:latin typeface="+mn-ea"/>
                  <a:cs typeface="+mn-ea"/>
                  <a:sym typeface="+mn-lt"/>
                </a:rPr>
                <a:t>交际内容</a:t>
              </a:r>
              <a:endParaRPr lang="zh-CN" sz="2000" spc="300">
                <a:solidFill>
                  <a:srgbClr val="569375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299007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3211126" y="93067"/>
              <a:ext cx="1639887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交际指导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23435" y="78104"/>
              <a:ext cx="1633538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交际表演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045256" y="92075"/>
              <a:ext cx="1563687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957642" y="92075"/>
              <a:ext cx="1743075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49134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683679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8831905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677285" y="3661410"/>
            <a:ext cx="4836795" cy="319659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429949" y="1961691"/>
            <a:ext cx="5112568" cy="1584177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E5D34"/>
              </a:solidFill>
            </a:endParaRPr>
          </a:p>
        </p:txBody>
      </p:sp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86233" y="2213720"/>
            <a:ext cx="1080120" cy="1080120"/>
          </a:xfrm>
          <a:prstGeom prst="rect">
            <a:avLst/>
          </a:prstGeom>
        </p:spPr>
      </p:pic>
      <p:pic>
        <p:nvPicPr>
          <p:cNvPr id="13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25631" y="2213720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89628" y="2213720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23603" y="2213720"/>
            <a:ext cx="1080120" cy="1080120"/>
          </a:xfrm>
          <a:prstGeom prst="rect">
            <a:avLst/>
          </a:prstGeom>
        </p:spPr>
      </p:pic>
      <p:sp>
        <p:nvSpPr>
          <p:cNvPr id="14" name="文本框 3"/>
          <p:cNvSpPr txBox="1"/>
          <p:nvPr/>
        </p:nvSpPr>
        <p:spPr>
          <a:xfrm>
            <a:off x="3766715" y="2204864"/>
            <a:ext cx="443903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3E5D34"/>
                </a:solidFill>
                <a:latin typeface="+mn-ea"/>
              </a:rPr>
              <a:t>交 际 指 导</a:t>
            </a:r>
            <a:endParaRPr lang="zh-CN" altLang="en-US" sz="6000" b="1">
              <a:solidFill>
                <a:srgbClr val="3E5D34"/>
              </a:solidFill>
              <a:latin typeface="+mn-ea"/>
            </a:endParaRPr>
          </a:p>
          <a:p>
            <a:endParaRPr lang="zh-CN" altLang="en-US" sz="6000" b="1">
              <a:solidFill>
                <a:srgbClr val="3E5D34"/>
              </a:solidFill>
              <a:latin typeface="+mn-ea"/>
            </a:endParaRPr>
          </a:p>
        </p:txBody>
      </p:sp>
      <p:sp>
        <p:nvSpPr>
          <p:cNvPr id="15" name="矩形 4"/>
          <p:cNvSpPr/>
          <p:nvPr/>
        </p:nvSpPr>
        <p:spPr>
          <a:xfrm>
            <a:off x="5231904" y="1412776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rgbClr val="3E5D34"/>
                </a:solidFill>
                <a:latin typeface="+mn-ea"/>
              </a:rPr>
              <a:t>第二节</a:t>
            </a:r>
            <a:endParaRPr lang="en-US" altLang="zh-CN" sz="2800" b="1" spc="200">
              <a:solidFill>
                <a:srgbClr val="3E5D3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sp>
        <p:nvSpPr>
          <p:cNvPr id="30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交际指导</a:t>
            </a:r>
            <a:endParaRPr lang="zh-CN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6" name="矩形 15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569375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67778" y="77788"/>
              <a:ext cx="15128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0790" y="92075"/>
              <a:ext cx="1657350" cy="3987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交际内容</a:t>
              </a:r>
              <a:endParaRPr lang="zh-CN" altLang="en-US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299007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3211127" y="93067"/>
              <a:ext cx="1516722" cy="3987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rgbClr val="569375"/>
                  </a:solidFill>
                  <a:latin typeface="+mn-ea"/>
                  <a:ea typeface="+mn-ea"/>
                  <a:cs typeface="+mn-ea"/>
                  <a:sym typeface="+mn-lt"/>
                </a:rPr>
                <a:t>交际指导</a:t>
              </a:r>
              <a:endParaRPr lang="zh-CN" altLang="en-US" sz="2000">
                <a:solidFill>
                  <a:srgbClr val="56937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23435" y="78104"/>
              <a:ext cx="1633538" cy="3987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交际表演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45256" y="92075"/>
              <a:ext cx="1563687" cy="3987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957642" y="92075"/>
              <a:ext cx="1743075" cy="3987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49134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83679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831905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867633" y="1772816"/>
            <a:ext cx="11051466" cy="15696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8" tIns="45719" rIns="91438" bIns="45719" numCol="1" anchor="ctr" anchorCtr="0" compatLnSpc="1">
            <a:spAutoFit/>
          </a:bodyPr>
          <a:lstStyle/>
          <a:p>
            <a:pPr indent="304800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+mn-ea"/>
                <a:cs typeface="楷体" panose="02010609060101010101" pitchFamily="49" charset="-122"/>
              </a:rPr>
              <a:t>1.</a:t>
            </a:r>
            <a:r>
              <a:rPr lang="zh-CN" altLang="en-US" sz="3200" dirty="0" smtClean="0">
                <a:latin typeface="+mn-ea"/>
                <a:cs typeface="楷体" panose="02010609060101010101" pitchFamily="49" charset="-122"/>
              </a:rPr>
              <a:t>注意说话的速度，要让别人听清楚。</a:t>
            </a:r>
            <a:endParaRPr lang="zh-CN" altLang="en-US" sz="3200" dirty="0" smtClean="0">
              <a:latin typeface="+mn-ea"/>
              <a:cs typeface="楷体" panose="02010609060101010101" pitchFamily="49" charset="-122"/>
            </a:endParaRPr>
          </a:p>
          <a:p>
            <a:pPr indent="304800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+mn-ea"/>
                <a:cs typeface="楷体" panose="02010609060101010101" pitchFamily="49" charset="-122"/>
              </a:rPr>
              <a:t>2.</a:t>
            </a:r>
            <a:r>
              <a:rPr lang="zh-CN" altLang="en-US" sz="3200" dirty="0" smtClean="0">
                <a:latin typeface="+mn-ea"/>
                <a:cs typeface="楷体" panose="02010609060101010101" pitchFamily="49" charset="-122"/>
              </a:rPr>
              <a:t>认真听，了解别人讲的内容，简单说一说心动的理由。</a:t>
            </a:r>
            <a:endParaRPr lang="zh-CN" altLang="en-US" sz="3200" dirty="0" smtClean="0">
              <a:latin typeface="+mn-ea"/>
              <a:cs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964215" y="2096852"/>
            <a:ext cx="182450" cy="21602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964215" y="2780928"/>
            <a:ext cx="1825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125906" y="3501008"/>
            <a:ext cx="3428593" cy="3428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sp>
        <p:nvSpPr>
          <p:cNvPr id="30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sz="280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交际指导</a:t>
            </a:r>
            <a:endParaRPr lang="zh-CN" sz="280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569375"/>
          </a:solidFill>
        </p:grpSpPr>
        <p:sp>
          <p:nvSpPr>
            <p:cNvPr id="16" name="矩形 15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67778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0790" y="92075"/>
              <a:ext cx="1657350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交际内容</a:t>
              </a:r>
              <a:endParaRPr lang="zh-CN" altLang="en-US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299007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3215680" y="116632"/>
              <a:ext cx="1516721" cy="3987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rgbClr val="569375"/>
                  </a:solidFill>
                  <a:latin typeface="+mn-ea"/>
                  <a:ea typeface="+mn-ea"/>
                  <a:cs typeface="+mn-ea"/>
                  <a:sym typeface="+mn-lt"/>
                </a:rPr>
                <a:t>交际指导</a:t>
              </a:r>
              <a:endParaRPr lang="zh-CN" altLang="en-US" sz="2000">
                <a:solidFill>
                  <a:srgbClr val="56937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23435" y="78104"/>
              <a:ext cx="1633538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交际表演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45256" y="92075"/>
              <a:ext cx="1563687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957642" y="92075"/>
              <a:ext cx="1743075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49134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83679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831905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836587" y="1628800"/>
            <a:ext cx="803436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听推荐的时候应该怎么做呢？</a:t>
            </a:r>
            <a:endParaRPr lang="zh-CN" altLang="en-US" sz="4000" dirty="0"/>
          </a:p>
        </p:txBody>
      </p:sp>
      <p:sp>
        <p:nvSpPr>
          <p:cNvPr id="5" name="圆角矩形 4"/>
          <p:cNvSpPr/>
          <p:nvPr/>
        </p:nvSpPr>
        <p:spPr>
          <a:xfrm>
            <a:off x="1089660" y="2668270"/>
            <a:ext cx="10478135" cy="33743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20520" y="3053080"/>
            <a:ext cx="94157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3200" dirty="0"/>
              <a:t>1.</a:t>
            </a:r>
            <a:r>
              <a:rPr lang="zh-CN" altLang="en-US" sz="3200" dirty="0"/>
              <a:t>在推荐的时候，必须说出片名。</a:t>
            </a:r>
            <a:endParaRPr lang="zh-CN" altLang="en-US" sz="3200" dirty="0"/>
          </a:p>
          <a:p>
            <a:pPr latinLnBrk="0">
              <a:lnSpc>
                <a:spcPct val="150000"/>
              </a:lnSpc>
            </a:pPr>
            <a:r>
              <a:rPr lang="en-US" altLang="zh-CN" sz="3200" dirty="0"/>
              <a:t>2.</a:t>
            </a:r>
            <a:r>
              <a:rPr lang="zh-CN" altLang="en-US" sz="3200" dirty="0"/>
              <a:t>要讲清喜欢的人物，性格特点交代清楚。</a:t>
            </a:r>
            <a:endParaRPr lang="zh-CN" altLang="en-US" sz="3200" dirty="0"/>
          </a:p>
          <a:p>
            <a:pPr latinLnBrk="0">
              <a:lnSpc>
                <a:spcPct val="150000"/>
              </a:lnSpc>
            </a:pPr>
            <a:r>
              <a:rPr lang="en-US" altLang="zh-CN" sz="3200" dirty="0"/>
              <a:t>3.</a:t>
            </a:r>
            <a:r>
              <a:rPr lang="zh-CN" altLang="en-US" sz="3200" dirty="0"/>
              <a:t>可以点明你看完这部动画片的收获与感悟。</a:t>
            </a:r>
            <a:endParaRPr lang="zh-CN" altLang="en-US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tags/tag1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2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3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4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5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7f184241-01c9-4967-98b4-3b25045fd0e2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1267</Words>
  <Application>WPS 演示</Application>
  <PresentationFormat>自定义</PresentationFormat>
  <Paragraphs>244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楷体</vt:lpstr>
      <vt:lpstr>黑体</vt:lpstr>
      <vt:lpstr>Arial Unicode MS</vt:lpstr>
      <vt:lpstr>Microsoft JhengHei</vt:lpstr>
      <vt:lpstr>华文新魏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cp:lastPrinted>2022-07-09T17:45:00Z</cp:lastPrinted>
  <dcterms:created xsi:type="dcterms:W3CDTF">2022-07-09T17:45:00Z</dcterms:created>
  <dcterms:modified xsi:type="dcterms:W3CDTF">2023-01-15T08:40:32Z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BA4CFF7BFE0F4A808807A8E684F98D8F</vt:lpwstr>
  </property>
  <property fmtid="{D5CDD505-2E9C-101B-9397-08002B2CF9AE}" pid="3" name="KSOProductBuildVer">
    <vt:lpwstr>2052-11.1.0.13703</vt:lpwstr>
  </property>
</Properties>
</file>