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69" r:id="rId3"/>
    <p:sldId id="325" r:id="rId4"/>
    <p:sldId id="327" r:id="rId5"/>
    <p:sldId id="347" r:id="rId6"/>
    <p:sldId id="348" r:id="rId7"/>
    <p:sldId id="349" r:id="rId8"/>
    <p:sldId id="350" r:id="rId9"/>
    <p:sldId id="329" r:id="rId10"/>
    <p:sldId id="328" r:id="rId11"/>
    <p:sldId id="331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32" r:id="rId20"/>
    <p:sldId id="335" r:id="rId21"/>
    <p:sldId id="336" r:id="rId22"/>
    <p:sldId id="358" r:id="rId23"/>
    <p:sldId id="360" r:id="rId24"/>
    <p:sldId id="361" r:id="rId25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6" userDrawn="1">
          <p15:clr>
            <a:srgbClr val="A4A3A4"/>
          </p15:clr>
        </p15:guide>
        <p15:guide id="2" orient="horz" pos="2527" userDrawn="1">
          <p15:clr>
            <a:srgbClr val="A4A3A4"/>
          </p15:clr>
        </p15:guide>
        <p15:guide id="3" pos="32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094" autoAdjust="0"/>
    <p:restoredTop sz="94660"/>
  </p:normalViewPr>
  <p:slideViewPr>
    <p:cSldViewPr>
      <p:cViewPr>
        <p:scale>
          <a:sx n="125" d="100"/>
          <a:sy n="125" d="100"/>
        </p:scale>
        <p:origin x="-1224" y="-570"/>
      </p:cViewPr>
      <p:guideLst>
        <p:guide orient="horz" pos="2496"/>
        <p:guide orient="horz" pos="2527"/>
        <p:guide pos="32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33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0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9.GIF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2.GIF"/><Relationship Id="rId5" Type="http://schemas.openxmlformats.org/officeDocument/2006/relationships/image" Target="../media/image41.png"/><Relationship Id="rId4" Type="http://schemas.openxmlformats.org/officeDocument/2006/relationships/image" Target="../media/image38.png"/><Relationship Id="rId3" Type="http://schemas.openxmlformats.org/officeDocument/2006/relationships/image" Target="../media/image36.png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4.GIF"/><Relationship Id="rId5" Type="http://schemas.openxmlformats.org/officeDocument/2006/relationships/image" Target="../media/image43.png"/><Relationship Id="rId4" Type="http://schemas.openxmlformats.org/officeDocument/2006/relationships/image" Target="../media/image41.png"/><Relationship Id="rId3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6.GIF"/><Relationship Id="rId5" Type="http://schemas.openxmlformats.org/officeDocument/2006/relationships/image" Target="../media/image45.png"/><Relationship Id="rId4" Type="http://schemas.openxmlformats.org/officeDocument/2006/relationships/image" Target="../media/image43.png"/><Relationship Id="rId3" Type="http://schemas.openxmlformats.org/officeDocument/2006/relationships/image" Target="../media/image41.png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50959" y="1275606"/>
            <a:ext cx="5591142" cy="1315794"/>
            <a:chOff x="1776429" y="1520739"/>
            <a:chExt cx="5591142" cy="1315794"/>
          </a:xfrm>
        </p:grpSpPr>
        <p:sp>
          <p:nvSpPr>
            <p:cNvPr id="12" name="圆角矩形 11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77190" y="1855470"/>
              <a:ext cx="51845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识字</a:t>
              </a:r>
              <a:r>
                <a:rPr lang="en-US" altLang="zh-CN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 </a:t>
              </a:r>
              <a:r>
                <a:rPr lang="zh-CN" altLang="en-US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“贝”的故事</a:t>
              </a:r>
              <a:endParaRPr lang="zh-CN" altLang="en-US" sz="3600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rgbClr val="E5DFEC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087605" y="2993925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18"/>
          <p:cNvSpPr/>
          <p:nvPr/>
        </p:nvSpPr>
        <p:spPr>
          <a:xfrm>
            <a:off x="581026" y="1275606"/>
            <a:ext cx="7981950" cy="3209983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82474" y="3907044"/>
            <a:ext cx="1051562" cy="64617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81026" y="609679"/>
            <a:ext cx="1471085" cy="534600"/>
            <a:chOff x="3131840" y="2188312"/>
            <a:chExt cx="1471085" cy="534600"/>
          </a:xfrm>
        </p:grpSpPr>
        <p:sp>
          <p:nvSpPr>
            <p:cNvPr id="19" name="圆角矩形 1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BF097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识字方法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604125" y="1932382"/>
            <a:ext cx="1844844" cy="1502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06333" y="1933377"/>
            <a:ext cx="1765757" cy="1507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06865" y="1937963"/>
            <a:ext cx="1239896" cy="1532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2" name="矩形 51"/>
          <p:cNvSpPr/>
          <p:nvPr/>
        </p:nvSpPr>
        <p:spPr>
          <a:xfrm>
            <a:off x="1026856" y="3552317"/>
            <a:ext cx="1260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甲骨文　</a:t>
            </a:r>
            <a:endParaRPr lang="en-US" altLang="zh-CN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095180" y="3552317"/>
            <a:ext cx="912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贝类</a:t>
            </a:r>
            <a:endParaRPr lang="en-US" altLang="zh-CN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11319" y="3552317"/>
            <a:ext cx="899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饰品</a:t>
            </a:r>
            <a:endParaRPr lang="en-US" altLang="zh-CN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929454" y="1944055"/>
            <a:ext cx="1294588" cy="15651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6" name="矩形 55"/>
          <p:cNvSpPr/>
          <p:nvPr/>
        </p:nvSpPr>
        <p:spPr>
          <a:xfrm>
            <a:off x="7175202" y="3552317"/>
            <a:ext cx="905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钱币　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50636" y="1330128"/>
            <a:ext cx="3724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en-US" altLang="zh-CN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 smtClean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zh-CN" altLang="en-US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利用图片或实物识记。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52" grpId="0"/>
      <p:bldP spid="53" grpId="0"/>
      <p:bldP spid="54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18"/>
          <p:cNvSpPr/>
          <p:nvPr/>
        </p:nvSpPr>
        <p:spPr>
          <a:xfrm>
            <a:off x="581026" y="1509643"/>
            <a:ext cx="7981950" cy="2975946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82474" y="3907044"/>
            <a:ext cx="1051562" cy="64617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81026" y="809704"/>
            <a:ext cx="1471085" cy="534600"/>
            <a:chOff x="3131840" y="2188312"/>
            <a:chExt cx="1471085" cy="534600"/>
          </a:xfrm>
        </p:grpSpPr>
        <p:sp>
          <p:nvSpPr>
            <p:cNvPr id="19" name="圆角矩形 1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BF097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识字方法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696123" y="1676392"/>
            <a:ext cx="2518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en-US" altLang="zh-CN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归类</a:t>
            </a:r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识记。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826659" y="2365371"/>
            <a:ext cx="1385888" cy="1173163"/>
            <a:chOff x="899592" y="2077412"/>
            <a:chExt cx="1384510" cy="1172334"/>
          </a:xfrm>
        </p:grpSpPr>
        <p:pic>
          <p:nvPicPr>
            <p:cNvPr id="25" name="图片 15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99592" y="2077412"/>
              <a:ext cx="1384510" cy="1172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Box 3"/>
            <p:cNvSpPr txBox="1">
              <a:spLocks noChangeArrowheads="1"/>
            </p:cNvSpPr>
            <p:nvPr/>
          </p:nvSpPr>
          <p:spPr bwMode="auto">
            <a:xfrm>
              <a:off x="1256427" y="2220187"/>
              <a:ext cx="827856" cy="796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赔</a:t>
              </a:r>
              <a:endParaRPr lang="zh-CN" altLang="en-US" sz="4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49879" y="2321715"/>
            <a:ext cx="1368425" cy="1260475"/>
            <a:chOff x="1269565" y="2077412"/>
            <a:chExt cx="1368152" cy="1260697"/>
          </a:xfrm>
        </p:grpSpPr>
        <p:pic>
          <p:nvPicPr>
            <p:cNvPr id="33" name="图片 1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69565" y="2077412"/>
              <a:ext cx="1368152" cy="1260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1626684" y="2220313"/>
              <a:ext cx="572487" cy="797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赚</a:t>
              </a:r>
              <a:endParaRPr lang="zh-CN" altLang="en-US" sz="4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69119" y="2274090"/>
            <a:ext cx="1593850" cy="1355725"/>
            <a:chOff x="4871031" y="2605553"/>
            <a:chExt cx="1594147" cy="1355017"/>
          </a:xfrm>
        </p:grpSpPr>
        <p:pic>
          <p:nvPicPr>
            <p:cNvPr id="36" name="图片 16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871031" y="2605553"/>
              <a:ext cx="1594147" cy="1355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5371190" y="2760147"/>
              <a:ext cx="804869" cy="7965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贫</a:t>
              </a:r>
              <a:endParaRPr lang="zh-CN" altLang="en-US" sz="4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20902" y="2321715"/>
            <a:ext cx="1439863" cy="1260475"/>
            <a:chOff x="6516217" y="2190111"/>
            <a:chExt cx="1440160" cy="1260697"/>
          </a:xfrm>
        </p:grpSpPr>
        <p:pic>
          <p:nvPicPr>
            <p:cNvPr id="39" name="图片 19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516217" y="2190111"/>
              <a:ext cx="1440160" cy="1260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TextBox 3"/>
            <p:cNvSpPr txBox="1">
              <a:spLocks noChangeArrowheads="1"/>
            </p:cNvSpPr>
            <p:nvPr/>
          </p:nvSpPr>
          <p:spPr bwMode="auto">
            <a:xfrm>
              <a:off x="6938164" y="2368027"/>
              <a:ext cx="615930" cy="797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购</a:t>
              </a:r>
              <a:endParaRPr lang="zh-CN" altLang="en-US" sz="4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57224" y="2365371"/>
            <a:ext cx="1384300" cy="1173162"/>
            <a:chOff x="8604448" y="2077412"/>
            <a:chExt cx="1384510" cy="1172334"/>
          </a:xfrm>
        </p:grpSpPr>
        <p:pic>
          <p:nvPicPr>
            <p:cNvPr id="42" name="图片 2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604448" y="2077412"/>
              <a:ext cx="1384510" cy="1172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TextBox 3"/>
            <p:cNvSpPr txBox="1">
              <a:spLocks noChangeArrowheads="1"/>
            </p:cNvSpPr>
            <p:nvPr/>
          </p:nvSpPr>
          <p:spPr bwMode="auto">
            <a:xfrm>
              <a:off x="8849219" y="2175626"/>
              <a:ext cx="1047978" cy="7963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440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财</a:t>
              </a:r>
              <a:endParaRPr lang="zh-CN" altLang="en-US" sz="4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3209834" y="3714758"/>
            <a:ext cx="2724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都是贝字旁的字</a:t>
            </a:r>
            <a:endParaRPr lang="en-US" altLang="zh-CN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18"/>
          <p:cNvSpPr/>
          <p:nvPr/>
        </p:nvSpPr>
        <p:spPr>
          <a:xfrm>
            <a:off x="581026" y="1509643"/>
            <a:ext cx="7981950" cy="2975946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82474" y="3907044"/>
            <a:ext cx="1051562" cy="64617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81026" y="809704"/>
            <a:ext cx="1471085" cy="534600"/>
            <a:chOff x="3131840" y="2188312"/>
            <a:chExt cx="1471085" cy="534600"/>
          </a:xfrm>
        </p:grpSpPr>
        <p:sp>
          <p:nvSpPr>
            <p:cNvPr id="19" name="圆角矩形 1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BF097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识字方法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253809" y="1638895"/>
            <a:ext cx="3236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en-US" altLang="zh-CN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利用熟字</a:t>
            </a:r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识记。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1253809" y="2210706"/>
            <a:ext cx="1296144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加一加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2"/>
          <p:cNvSpPr txBox="1">
            <a:spLocks noChangeArrowheads="1"/>
          </p:cNvSpPr>
          <p:nvPr/>
        </p:nvSpPr>
        <p:spPr bwMode="auto">
          <a:xfrm>
            <a:off x="1253809" y="2609342"/>
            <a:ext cx="6414535" cy="14348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dirty="0" smtClean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＋</a:t>
            </a:r>
            <a:r>
              <a:rPr lang="zh-CN" altLang="en-US" sz="2800" dirty="0" smtClean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ㄧ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＝</a:t>
            </a:r>
            <a:r>
              <a:rPr lang="en-US" altLang="zh-CN" sz="2800" dirty="0" smtClean="0">
                <a:solidFill>
                  <a:srgbClr val="0381C3"/>
                </a:solidFill>
                <a:latin typeface="+mj-ea"/>
                <a:ea typeface="+mj-ea"/>
              </a:rPr>
              <a:t>(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   </a:t>
            </a:r>
            <a:r>
              <a:rPr lang="en-US" altLang="zh-CN" sz="2800" dirty="0" smtClean="0">
                <a:solidFill>
                  <a:srgbClr val="0381C3"/>
                </a:solidFill>
                <a:latin typeface="+mj-ea"/>
                <a:ea typeface="+mj-ea"/>
              </a:rPr>
              <a:t>)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      </a:t>
            </a:r>
            <a:r>
              <a:rPr lang="zh-CN" altLang="en-US" sz="2800" dirty="0" smtClean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巾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＋</a:t>
            </a:r>
            <a:r>
              <a:rPr lang="zh-CN" altLang="en-US" sz="2800" dirty="0" smtClean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＝</a:t>
            </a:r>
            <a:r>
              <a:rPr lang="en-US" altLang="zh-CN" sz="2800" dirty="0" smtClean="0">
                <a:solidFill>
                  <a:srgbClr val="0381C3"/>
                </a:solidFill>
                <a:latin typeface="+mj-ea"/>
                <a:ea typeface="+mj-ea"/>
              </a:rPr>
              <a:t>(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   </a:t>
            </a:r>
            <a:r>
              <a:rPr lang="en-US" altLang="zh-CN" sz="2800" dirty="0" smtClean="0">
                <a:solidFill>
                  <a:srgbClr val="0381C3"/>
                </a:solidFill>
                <a:latin typeface="+mj-ea"/>
                <a:ea typeface="+mj-ea"/>
              </a:rPr>
              <a:t>)</a:t>
            </a:r>
            <a:endParaRPr lang="en-US" altLang="zh-CN" sz="2800" dirty="0">
              <a:solidFill>
                <a:srgbClr val="0381C3"/>
              </a:solidFill>
              <a:latin typeface="+mj-ea"/>
              <a:ea typeface="+mj-ea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 smtClean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＋</a:t>
            </a:r>
            <a:r>
              <a:rPr lang="zh-CN" altLang="en-US" sz="2800" dirty="0" smtClean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＝</a:t>
            </a:r>
            <a:r>
              <a:rPr lang="en-US" altLang="zh-CN" sz="2800" dirty="0" smtClean="0">
                <a:solidFill>
                  <a:srgbClr val="0381C3"/>
                </a:solidFill>
                <a:latin typeface="+mj-ea"/>
                <a:ea typeface="+mj-ea"/>
              </a:rPr>
              <a:t>(</a:t>
            </a:r>
            <a:r>
              <a:rPr lang="zh-CN" altLang="en-US" sz="2800" dirty="0" smtClean="0">
                <a:solidFill>
                  <a:srgbClr val="0381C3"/>
                </a:solidFill>
                <a:latin typeface="+mj-ea"/>
                <a:ea typeface="+mj-ea"/>
              </a:rPr>
              <a:t>   </a:t>
            </a:r>
            <a:r>
              <a:rPr lang="en-US" altLang="zh-CN" sz="2800" dirty="0" smtClean="0">
                <a:solidFill>
                  <a:srgbClr val="0381C3"/>
                </a:solidFill>
                <a:latin typeface="+mj-ea"/>
                <a:ea typeface="+mj-ea"/>
              </a:rPr>
              <a:t>)</a:t>
            </a:r>
            <a:endParaRPr lang="en-US" altLang="zh-CN" sz="2800" dirty="0">
              <a:solidFill>
                <a:srgbClr val="0381C3"/>
              </a:solidFill>
              <a:latin typeface="+mj-ea"/>
              <a:ea typeface="+mj-ea"/>
            </a:endParaRPr>
          </a:p>
        </p:txBody>
      </p:sp>
      <p:sp>
        <p:nvSpPr>
          <p:cNvPr id="46" name="文本框 3"/>
          <p:cNvSpPr txBox="1">
            <a:spLocks noChangeArrowheads="1"/>
          </p:cNvSpPr>
          <p:nvPr/>
        </p:nvSpPr>
        <p:spPr bwMode="auto">
          <a:xfrm>
            <a:off x="2936757" y="2775579"/>
            <a:ext cx="515104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endParaRPr lang="en-US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"/>
          <p:cNvSpPr txBox="1">
            <a:spLocks noChangeArrowheads="1"/>
          </p:cNvSpPr>
          <p:nvPr/>
        </p:nvSpPr>
        <p:spPr bwMode="auto">
          <a:xfrm>
            <a:off x="6310223" y="2775579"/>
            <a:ext cx="515104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币</a:t>
            </a:r>
            <a:endParaRPr lang="en-US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5"/>
          <p:cNvSpPr txBox="1">
            <a:spLocks noChangeArrowheads="1"/>
          </p:cNvSpPr>
          <p:nvPr/>
        </p:nvSpPr>
        <p:spPr bwMode="auto">
          <a:xfrm>
            <a:off x="2936757" y="3480435"/>
            <a:ext cx="515104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财</a:t>
            </a:r>
            <a:endParaRPr lang="en-US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/>
      <p:bldP spid="31" grpId="0"/>
      <p:bldP spid="45" grpId="0"/>
      <p:bldP spid="46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18"/>
          <p:cNvSpPr/>
          <p:nvPr/>
        </p:nvSpPr>
        <p:spPr>
          <a:xfrm>
            <a:off x="581026" y="1509643"/>
            <a:ext cx="7981950" cy="2975946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82474" y="3907044"/>
            <a:ext cx="1051562" cy="64617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81026" y="809704"/>
            <a:ext cx="1471085" cy="534600"/>
            <a:chOff x="3131840" y="2188312"/>
            <a:chExt cx="1471085" cy="534600"/>
          </a:xfrm>
        </p:grpSpPr>
        <p:sp>
          <p:nvSpPr>
            <p:cNvPr id="19" name="圆角矩形 1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BF097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识字方法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748263" y="1742603"/>
            <a:ext cx="6545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en-US" altLang="zh-CN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20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运用相同结构归类的方法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识记。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1110298" y="2498783"/>
            <a:ext cx="692340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“品”字可以对比熟字“晶、森、众”记忆。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18"/>
          <p:cNvSpPr/>
          <p:nvPr/>
        </p:nvSpPr>
        <p:spPr>
          <a:xfrm>
            <a:off x="581026" y="1509643"/>
            <a:ext cx="7981950" cy="2975946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82474" y="3907044"/>
            <a:ext cx="1051562" cy="64617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81026" y="809704"/>
            <a:ext cx="1471085" cy="534600"/>
            <a:chOff x="3131840" y="2188312"/>
            <a:chExt cx="1471085" cy="534600"/>
          </a:xfrm>
        </p:grpSpPr>
        <p:sp>
          <p:nvSpPr>
            <p:cNvPr id="19" name="圆角矩形 1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BF097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识字方法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875659" y="1628767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en-US" altLang="zh-CN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组词识记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2531693" y="2185523"/>
            <a:ext cx="4221294" cy="22344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C00000"/>
                </a:solidFill>
              </a:rPr>
              <a:t>随：</a:t>
            </a:r>
            <a:r>
              <a:rPr lang="zh-CN" altLang="en-US" sz="2800" dirty="0"/>
              <a:t>随身   随手   随从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C00000"/>
                </a:solidFill>
              </a:rPr>
              <a:t>类：</a:t>
            </a:r>
            <a:r>
              <a:rPr lang="zh-CN" altLang="en-US" sz="2800" dirty="0"/>
              <a:t>人类   分类   种类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C00000"/>
                </a:solidFill>
              </a:rPr>
              <a:t>珍：</a:t>
            </a:r>
            <a:r>
              <a:rPr lang="zh-CN" altLang="en-US" sz="2800" dirty="0"/>
              <a:t>珍惜   珍爱   珍宝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C00000"/>
                </a:solidFill>
              </a:rPr>
              <a:t>贫：</a:t>
            </a:r>
            <a:r>
              <a:rPr lang="zh-CN" altLang="en-US" sz="2800" dirty="0"/>
              <a:t>贫苦   贫穷   贫困</a:t>
            </a:r>
            <a:endParaRPr lang="en-US" altLang="zh-CN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6" y="809704"/>
            <a:ext cx="1471085" cy="534600"/>
            <a:chOff x="3131840" y="2188312"/>
            <a:chExt cx="1471085" cy="534600"/>
          </a:xfrm>
        </p:grpSpPr>
        <p:sp>
          <p:nvSpPr>
            <p:cNvPr id="5" name="圆角矩形 4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6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581026" y="1509643"/>
            <a:ext cx="8053010" cy="3043578"/>
            <a:chOff x="581026" y="1509643"/>
            <a:chExt cx="8053010" cy="3043578"/>
          </a:xfrm>
        </p:grpSpPr>
        <p:sp>
          <p:nvSpPr>
            <p:cNvPr id="2" name="矩形: 圆角 18"/>
            <p:cNvSpPr/>
            <p:nvPr/>
          </p:nvSpPr>
          <p:spPr>
            <a:xfrm>
              <a:off x="581026" y="1509643"/>
              <a:ext cx="7981950" cy="2975946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582474" y="3907044"/>
              <a:ext cx="1051562" cy="646177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947278" y="1634482"/>
              <a:ext cx="7286676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2800" dirty="0" smtClean="0">
                  <a:latin typeface="+mj-ea"/>
                  <a:ea typeface="+mj-ea"/>
                </a:rPr>
                <a:t>(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800" dirty="0" smtClean="0">
                  <a:latin typeface="+mj-ea"/>
                  <a:ea typeface="+mj-ea"/>
                </a:rPr>
                <a:t>)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人们觉得贝壳很漂亮，很珍贵，可以随身携带，不容易损坏。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2800" dirty="0" smtClean="0">
                  <a:latin typeface="+mj-ea"/>
                  <a:ea typeface="+mj-ea"/>
                </a:rPr>
                <a:t>(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800" dirty="0" smtClean="0">
                  <a:latin typeface="+mj-ea"/>
                  <a:ea typeface="+mj-ea"/>
                </a:rPr>
                <a:t>)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用“贝”作偏旁的字大多与钱财有关，如“赚、赔、购、贫”。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6" y="809704"/>
            <a:ext cx="1471085" cy="534600"/>
            <a:chOff x="3131840" y="2188312"/>
            <a:chExt cx="1471085" cy="534600"/>
          </a:xfrm>
        </p:grpSpPr>
        <p:sp>
          <p:nvSpPr>
            <p:cNvPr id="5" name="圆角矩形 4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读儿歌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581026" y="1623069"/>
            <a:ext cx="7981950" cy="2633919"/>
            <a:chOff x="581026" y="1851669"/>
            <a:chExt cx="7981950" cy="2633919"/>
          </a:xfrm>
        </p:grpSpPr>
        <p:sp>
          <p:nvSpPr>
            <p:cNvPr id="2" name="矩形: 圆角 18"/>
            <p:cNvSpPr/>
            <p:nvPr/>
          </p:nvSpPr>
          <p:spPr>
            <a:xfrm>
              <a:off x="581026" y="1851669"/>
              <a:ext cx="7981950" cy="2633919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321351" y="2041806"/>
              <a:ext cx="7009098" cy="1885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ct val="0"/>
                </a:spcAft>
              </a:pP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小贝壳，真漂亮，当饰品，不易坏。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  <a:spcAft>
                  <a:spcPct val="0"/>
                </a:spcAft>
              </a:pP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贝壳小，很珍贵，作钱币，随身带。　　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6524" y="3189825"/>
            <a:ext cx="9144000" cy="19795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6" y="809704"/>
            <a:ext cx="1471085" cy="534600"/>
            <a:chOff x="3131840" y="2188312"/>
            <a:chExt cx="1471085" cy="534600"/>
          </a:xfrm>
        </p:grpSpPr>
        <p:sp>
          <p:nvSpPr>
            <p:cNvPr id="5" name="圆角矩形 4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整体感知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2" name="矩形: 圆角 18"/>
          <p:cNvSpPr/>
          <p:nvPr/>
        </p:nvSpPr>
        <p:spPr>
          <a:xfrm>
            <a:off x="581026" y="1623069"/>
            <a:ext cx="7981950" cy="2633919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/>
          </a:p>
        </p:txBody>
      </p:sp>
      <p:sp>
        <p:nvSpPr>
          <p:cNvPr id="14" name="矩形 13"/>
          <p:cNvSpPr/>
          <p:nvPr/>
        </p:nvSpPr>
        <p:spPr>
          <a:xfrm>
            <a:off x="3783997" y="210385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贝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67672" y="305564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贝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6524" y="3189825"/>
            <a:ext cx="9144000" cy="197952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54327" y="1813206"/>
            <a:ext cx="749912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课文主要讲了“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的由来，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以及由“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组成的字大多与钱财有关。　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1472" y="700683"/>
            <a:ext cx="1471085" cy="534600"/>
            <a:chOff x="3131840" y="2188312"/>
            <a:chExt cx="1471085" cy="534600"/>
          </a:xfrm>
        </p:grpSpPr>
        <p:sp>
          <p:nvSpPr>
            <p:cNvPr id="20" name="圆角矩形 19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会写字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1472" y="1428743"/>
            <a:ext cx="1437573" cy="1437573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57620" y="1428743"/>
            <a:ext cx="1428760" cy="1428760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214546" y="3071817"/>
            <a:ext cx="1466178" cy="146617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472" y="3071817"/>
            <a:ext cx="1466178" cy="1466178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500694" y="3071817"/>
            <a:ext cx="1466178" cy="1466178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143768" y="1428743"/>
            <a:ext cx="1433900" cy="1433900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857620" y="3071817"/>
            <a:ext cx="1433900" cy="14339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214546" y="1428743"/>
            <a:ext cx="1428760" cy="1428760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500694" y="1428743"/>
            <a:ext cx="1428760" cy="1428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9157" y="2074494"/>
            <a:ext cx="1440000" cy="1440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48357" y="983258"/>
            <a:ext cx="1471085" cy="534600"/>
            <a:chOff x="3131840" y="2188312"/>
            <a:chExt cx="1471085" cy="534600"/>
          </a:xfrm>
        </p:grpSpPr>
        <p:sp>
          <p:nvSpPr>
            <p:cNvPr id="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30150" y="2074494"/>
            <a:ext cx="1440000" cy="1440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92136" y="2074494"/>
            <a:ext cx="1440000" cy="1440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61143" y="2074494"/>
            <a:ext cx="1440000" cy="1440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123130" y="2074494"/>
            <a:ext cx="1440000" cy="14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1628" y="1648249"/>
            <a:ext cx="2798625" cy="17649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313956" y="1640658"/>
            <a:ext cx="2639528" cy="1780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107187" y="1635645"/>
            <a:ext cx="2690673" cy="1790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3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3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3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48357" y="983258"/>
            <a:ext cx="1471085" cy="534600"/>
            <a:chOff x="3131840" y="2188312"/>
            <a:chExt cx="1471085" cy="534600"/>
          </a:xfrm>
        </p:grpSpPr>
        <p:sp>
          <p:nvSpPr>
            <p:cNvPr id="33" name="圆角矩形 3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9157" y="2074494"/>
            <a:ext cx="1440000" cy="144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30150" y="2074494"/>
            <a:ext cx="1440000" cy="1440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92136" y="2074494"/>
            <a:ext cx="1440000" cy="14400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61143" y="2074494"/>
            <a:ext cx="1440000" cy="1440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123130" y="2074494"/>
            <a:ext cx="1440000" cy="1440000"/>
          </a:xfrm>
          <a:prstGeom prst="rect">
            <a:avLst/>
          </a:prstGeom>
        </p:spPr>
      </p:pic>
      <p:pic>
        <p:nvPicPr>
          <p:cNvPr id="48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480800" y="114300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48357" y="983258"/>
            <a:ext cx="1471085" cy="534600"/>
            <a:chOff x="3131840" y="2188312"/>
            <a:chExt cx="1471085" cy="534600"/>
          </a:xfrm>
        </p:grpSpPr>
        <p:sp>
          <p:nvSpPr>
            <p:cNvPr id="33" name="圆角矩形 3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9157" y="2074494"/>
            <a:ext cx="1440000" cy="1440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92136" y="2074494"/>
            <a:ext cx="1440000" cy="1440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23130" y="2074494"/>
            <a:ext cx="1440000" cy="144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30150" y="2074494"/>
            <a:ext cx="1440000" cy="144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861143" y="2074494"/>
            <a:ext cx="1440000" cy="14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48357" y="983258"/>
            <a:ext cx="1471085" cy="534600"/>
            <a:chOff x="3131840" y="2188312"/>
            <a:chExt cx="1471085" cy="534600"/>
          </a:xfrm>
        </p:grpSpPr>
        <p:sp>
          <p:nvSpPr>
            <p:cNvPr id="33" name="圆角矩形 3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9157" y="2074494"/>
            <a:ext cx="1440000" cy="1440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23130" y="2074494"/>
            <a:ext cx="1440000" cy="144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230150" y="2074494"/>
            <a:ext cx="1440000" cy="144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61143" y="2074494"/>
            <a:ext cx="1440000" cy="144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492136" y="2074494"/>
            <a:ext cx="1440000" cy="14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48357" y="983258"/>
            <a:ext cx="1471085" cy="534600"/>
            <a:chOff x="3131840" y="2188312"/>
            <a:chExt cx="1471085" cy="534600"/>
          </a:xfrm>
        </p:grpSpPr>
        <p:sp>
          <p:nvSpPr>
            <p:cNvPr id="33" name="圆角矩形 3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9157" y="2074494"/>
            <a:ext cx="1440000" cy="144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30150" y="2074494"/>
            <a:ext cx="1440000" cy="144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61143" y="2074494"/>
            <a:ext cx="1440000" cy="144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92136" y="2074494"/>
            <a:ext cx="1440000" cy="14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123130" y="2074494"/>
            <a:ext cx="1440000" cy="14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843558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AE7BB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自学提示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7" name="矩形: 圆角 18"/>
          <p:cNvSpPr/>
          <p:nvPr/>
        </p:nvSpPr>
        <p:spPr>
          <a:xfrm>
            <a:off x="581026" y="1635646"/>
            <a:ext cx="7981950" cy="2952328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11592" y="3909675"/>
            <a:ext cx="1051562" cy="64617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077656" y="1980446"/>
            <a:ext cx="7078740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①</a:t>
            </a:r>
            <a:r>
              <a:rPr lang="zh-CN" altLang="en-US" sz="2400" spc="300" dirty="0">
                <a:latin typeface="楷体" panose="02010609060101010101" pitchFamily="49" charset="-122"/>
                <a:ea typeface="楷体" panose="02010609060101010101" pitchFamily="49" charset="-122"/>
              </a:rPr>
              <a:t>自由读课文，圈出本课生字，用自己掌握的方法自学字词。</a:t>
            </a:r>
            <a:endParaRPr lang="zh-CN" altLang="en-US" sz="24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②</a:t>
            </a:r>
            <a:r>
              <a:rPr lang="zh-CN" altLang="en-US" sz="2400" spc="300" dirty="0">
                <a:latin typeface="楷体" panose="02010609060101010101" pitchFamily="49" charset="-122"/>
                <a:ea typeface="楷体" panose="02010609060101010101" pitchFamily="49" charset="-122"/>
              </a:rPr>
              <a:t>边读边想：课文有几个自然段？讲了什么内容？　</a:t>
            </a:r>
            <a:endParaRPr lang="zh-CN" altLang="en-US" sz="24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843558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7" name="矩形: 圆角 18"/>
          <p:cNvSpPr/>
          <p:nvPr/>
        </p:nvSpPr>
        <p:spPr>
          <a:xfrm>
            <a:off x="581026" y="1635646"/>
            <a:ext cx="7981950" cy="2952328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11592" y="3909675"/>
            <a:ext cx="1051562" cy="64617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21235" y="1749705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00" err="1">
                <a:solidFill>
                  <a:srgbClr val="C00000"/>
                </a:solidFill>
                <a:latin typeface="taozhi.cn_PY" panose="02000500000000000000" pitchFamily="2" charset="0"/>
              </a:rPr>
              <a:t>jiǎ gǔ</a:t>
            </a:r>
            <a:endParaRPr lang="zh-CN" altLang="en-US" sz="18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434" y="1996675"/>
            <a:ext cx="12603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甲骨文　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70448" y="1749705"/>
            <a:ext cx="421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lèi</a:t>
            </a:r>
            <a:endParaRPr lang="zh-CN" altLang="en-US" sz="180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43797" y="1996675"/>
            <a:ext cx="9124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贝类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1044" y="1749705"/>
            <a:ext cx="638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piào</a:t>
            </a:r>
            <a:endParaRPr lang="zh-CN" altLang="en-US" sz="1800">
              <a:solidFill>
                <a:srgbClr val="C0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6737" y="1996675"/>
            <a:ext cx="9054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66908" y="1749705"/>
            <a:ext cx="657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zhēn</a:t>
            </a:r>
            <a:endParaRPr lang="zh-CN" altLang="en-US" sz="1800">
              <a:solidFill>
                <a:srgbClr val="C0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22699" y="1996675"/>
            <a:ext cx="896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珍贵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90637" y="1749705"/>
            <a:ext cx="817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00" err="1">
                <a:solidFill>
                  <a:srgbClr val="C00000"/>
                </a:solidFill>
                <a:latin typeface="taozhi.cn_PY" panose="02000500000000000000" pitchFamily="2" charset="0"/>
              </a:rPr>
              <a:t>shì</a:t>
            </a:r>
            <a:r>
              <a:rPr lang="en-US" altLang="zh-CN">
                <a:solidFill>
                  <a:srgbClr val="C00000"/>
                </a:solidFill>
                <a:latin typeface="taozhi.cn_PY" panose="02000500000000000000" pitchFamily="2" charset="0"/>
              </a:rPr>
              <a:t> </a:t>
            </a:r>
            <a:r>
              <a:rPr lang="en-US" altLang="zh-CN" smtClean="0">
                <a:solidFill>
                  <a:srgbClr val="C00000"/>
                </a:solidFill>
                <a:latin typeface="taozhi.cn_PY" panose="02000500000000000000" pitchFamily="2" charset="0"/>
              </a:rPr>
              <a:t> </a:t>
            </a:r>
            <a:r>
              <a:rPr lang="en-US" altLang="zh-CN" sz="1800" err="1" smtClean="0">
                <a:solidFill>
                  <a:srgbClr val="C00000"/>
                </a:solidFill>
                <a:latin typeface="taozhi.cn_PY" panose="02000500000000000000" pitchFamily="2" charset="0"/>
              </a:rPr>
              <a:t>pǐn</a:t>
            </a:r>
            <a:endParaRPr lang="zh-CN" altLang="en-US" sz="18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50088" y="1996675"/>
            <a:ext cx="899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饰品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22812" y="1749705"/>
            <a:ext cx="43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00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suí</a:t>
            </a:r>
            <a:endParaRPr lang="zh-CN" altLang="en-US" sz="1800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80380" y="1996675"/>
            <a:ext cx="896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随身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043916" y="2662215"/>
            <a:ext cx="1701940" cy="1386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82613" y="2659431"/>
            <a:ext cx="1628979" cy="13911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65505" y="2646605"/>
            <a:ext cx="1143853" cy="1413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1026" y="583423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7" name="矩形: 圆角 18"/>
          <p:cNvSpPr/>
          <p:nvPr/>
        </p:nvSpPr>
        <p:spPr>
          <a:xfrm>
            <a:off x="581026" y="1199121"/>
            <a:ext cx="7981950" cy="3388853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11592" y="3909675"/>
            <a:ext cx="1051562" cy="64617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45941" y="2334591"/>
            <a:ext cx="2810233" cy="16923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62184" y="2086370"/>
            <a:ext cx="1810443" cy="218879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矩形 34"/>
          <p:cNvSpPr/>
          <p:nvPr/>
        </p:nvSpPr>
        <p:spPr>
          <a:xfrm>
            <a:off x="822434" y="1541028"/>
            <a:ext cx="905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易损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3407" y="1278132"/>
            <a:ext cx="8034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rgbClr val="C00000"/>
                </a:solidFill>
                <a:latin typeface="taozhi.cn_PY" panose="02000500000000000000" pitchFamily="2" charset="0"/>
              </a:rPr>
              <a:t>yì sǔn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42394" y="1278132"/>
            <a:ext cx="3994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bì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928794" y="1546422"/>
            <a:ext cx="905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钱币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20580" y="1278132"/>
            <a:ext cx="5277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cái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28926" y="1546422"/>
            <a:ext cx="905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钱财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17780" y="1278132"/>
            <a:ext cx="8418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zhuàn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071934" y="1546422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赚钱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50208" y="1278132"/>
            <a:ext cx="5212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</a:rPr>
              <a:t>péi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214942" y="1546422"/>
            <a:ext cx="1000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赔钱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62381" y="1278132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pín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286644" y="1546422"/>
            <a:ext cx="11922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贫困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86512" y="1546422"/>
            <a:ext cx="1018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购买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326587" y="1278132"/>
            <a:ext cx="5934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</a:rPr>
              <a:t>gòu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843558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7" name="矩形: 圆角 18"/>
          <p:cNvSpPr/>
          <p:nvPr/>
        </p:nvSpPr>
        <p:spPr>
          <a:xfrm>
            <a:off x="581026" y="1635646"/>
            <a:ext cx="7981950" cy="2952328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29404" y="3956056"/>
            <a:ext cx="1051562" cy="646177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822434" y="3401962"/>
            <a:ext cx="905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易损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1347" y="3110261"/>
            <a:ext cx="8675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</a:rPr>
              <a:t>yì </a:t>
            </a:r>
            <a:r>
              <a:rPr lang="en-US" altLang="zh-CN" sz="2000" smtClean="0">
                <a:solidFill>
                  <a:srgbClr val="C00000"/>
                </a:solidFill>
                <a:latin typeface="taozhi.cn_PY" panose="02000500000000000000" pitchFamily="2" charset="0"/>
              </a:rPr>
              <a:t> sǔn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86016" y="2066053"/>
            <a:ext cx="7938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</a:rPr>
              <a:t>jiǎ gǔ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434" y="2347610"/>
            <a:ext cx="12603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甲骨文　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863189" y="2066053"/>
            <a:ext cx="4459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lèi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43797" y="2347610"/>
            <a:ext cx="9124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贝类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56053" y="2066053"/>
            <a:ext cx="6864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piào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86737" y="2347610"/>
            <a:ext cx="9054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825373" y="2066053"/>
            <a:ext cx="712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zhēn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22699" y="2347610"/>
            <a:ext cx="896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珍贵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84982" y="2066053"/>
            <a:ext cx="8386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</a:rPr>
              <a:t>shì</a:t>
            </a:r>
            <a:r>
              <a:rPr lang="en-US" altLang="zh-CN" sz="1600">
                <a:solidFill>
                  <a:srgbClr val="C00000"/>
                </a:solidFill>
                <a:latin typeface="taozhi.cn_PY" panose="02000500000000000000" pitchFamily="2" charset="0"/>
              </a:rPr>
              <a:t> </a:t>
            </a:r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</a:rPr>
              <a:t>pǐn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50088" y="2347610"/>
            <a:ext cx="899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饰品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04425" y="2066053"/>
            <a:ext cx="465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suí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380380" y="2347610"/>
            <a:ext cx="896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随身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451302" y="3170179"/>
            <a:ext cx="3994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bì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00232" y="3446407"/>
            <a:ext cx="905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钱币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504414" y="3170179"/>
            <a:ext cx="5277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cái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143240" y="3446407"/>
            <a:ext cx="905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钱财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114632" y="3170179"/>
            <a:ext cx="8418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zhuàn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143372" y="3446407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赚钱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93084" y="3170179"/>
            <a:ext cx="5212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</a:rPr>
              <a:t>péi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86380" y="3446407"/>
            <a:ext cx="1077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赔钱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429043" y="3170179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cs typeface="汉语拼音字母" panose="020B0604020202020204" pitchFamily="34" charset="0"/>
              </a:rPr>
              <a:t>pín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358082" y="3446407"/>
            <a:ext cx="10494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贫困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357950" y="3446407"/>
            <a:ext cx="992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购买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78975" y="3170179"/>
            <a:ext cx="5934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</a:rPr>
              <a:t>gòu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7" grpId="0"/>
      <p:bldP spid="39" grpId="0"/>
      <p:bldP spid="41" grpId="0"/>
      <p:bldP spid="43" grpId="0"/>
      <p:bldP spid="45" grpId="0"/>
      <p:bldP spid="47" grpId="0"/>
      <p:bldP spid="49" grpId="0"/>
      <p:bldP spid="51" grpId="0"/>
      <p:bldP spid="53" grpId="0"/>
      <p:bldP spid="55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843558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认一认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7" name="矩形: 圆角 18"/>
          <p:cNvSpPr/>
          <p:nvPr/>
        </p:nvSpPr>
        <p:spPr>
          <a:xfrm>
            <a:off x="581026" y="1635646"/>
            <a:ext cx="7981950" cy="2952328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29404" y="3956056"/>
            <a:ext cx="1051562" cy="646177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1003960" y="2327629"/>
            <a:ext cx="7136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甲　骨　类　漂　珍　饰　品　随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03960" y="3506963"/>
            <a:ext cx="7073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易　损　币　财　赚　赔　购　贫　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47141" y="1985053"/>
            <a:ext cx="6925871" cy="492443"/>
            <a:chOff x="1047141" y="1624924"/>
            <a:chExt cx="6925871" cy="492443"/>
          </a:xfrm>
        </p:grpSpPr>
        <p:sp>
          <p:nvSpPr>
            <p:cNvPr id="62" name="矩形 61"/>
            <p:cNvSpPr/>
            <p:nvPr/>
          </p:nvSpPr>
          <p:spPr>
            <a:xfrm>
              <a:off x="1047141" y="1624924"/>
              <a:ext cx="55816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jiǎ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882866" y="1624924"/>
              <a:ext cx="52610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lèi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3656985" y="1624924"/>
              <a:ext cx="83869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piào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523858" y="1624924"/>
              <a:ext cx="869149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zhēn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628224" y="1624924"/>
              <a:ext cx="548548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shì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500305" y="1624924"/>
              <a:ext cx="60625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pǐn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951681" y="1624924"/>
              <a:ext cx="51969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gǔ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422860" y="1624924"/>
              <a:ext cx="55015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suí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86337" y="3132024"/>
            <a:ext cx="6942779" cy="492443"/>
            <a:chOff x="1086337" y="3143238"/>
            <a:chExt cx="6942779" cy="492443"/>
          </a:xfrm>
        </p:grpSpPr>
        <p:sp>
          <p:nvSpPr>
            <p:cNvPr id="71" name="矩形 70"/>
            <p:cNvSpPr/>
            <p:nvPr/>
          </p:nvSpPr>
          <p:spPr>
            <a:xfrm>
              <a:off x="1086337" y="3143238"/>
              <a:ext cx="47641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yì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943205" y="3143238"/>
              <a:ext cx="61587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sǔn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722425" y="3143238"/>
              <a:ext cx="63030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cái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445112" y="3143238"/>
              <a:ext cx="103746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zhuàn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574961" y="3143238"/>
              <a:ext cx="62389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péi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920205" y="3143238"/>
              <a:ext cx="46519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bì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6446605" y="3143238"/>
              <a:ext cx="713657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gòu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7422860" y="3143238"/>
              <a:ext cx="60625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pín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11832" y="754968"/>
            <a:ext cx="7643450" cy="3321592"/>
            <a:chOff x="811832" y="754968"/>
            <a:chExt cx="7643450" cy="332159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893156" y="754968"/>
              <a:ext cx="2562126" cy="968639"/>
            </a:xfrm>
            <a:prstGeom prst="rect">
              <a:avLst/>
            </a:prstGeom>
          </p:spPr>
        </p:pic>
        <p:sp>
          <p:nvSpPr>
            <p:cNvPr id="26" name="任意多边形 25"/>
            <p:cNvSpPr/>
            <p:nvPr/>
          </p:nvSpPr>
          <p:spPr>
            <a:xfrm>
              <a:off x="811832" y="1404764"/>
              <a:ext cx="7500770" cy="2671796"/>
            </a:xfrm>
            <a:custGeom>
              <a:avLst/>
              <a:gdLst>
                <a:gd name="connsiteX0" fmla="*/ 166654 w 4392488"/>
                <a:gd name="connsiteY0" fmla="*/ 0 h 1852538"/>
                <a:gd name="connsiteX1" fmla="*/ 4225834 w 4392488"/>
                <a:gd name="connsiteY1" fmla="*/ 0 h 1852538"/>
                <a:gd name="connsiteX2" fmla="*/ 4392488 w 4392488"/>
                <a:gd name="connsiteY2" fmla="*/ 166654 h 1852538"/>
                <a:gd name="connsiteX3" fmla="*/ 4392488 w 4392488"/>
                <a:gd name="connsiteY3" fmla="*/ 1685884 h 1852538"/>
                <a:gd name="connsiteX4" fmla="*/ 4225834 w 4392488"/>
                <a:gd name="connsiteY4" fmla="*/ 1852538 h 1852538"/>
                <a:gd name="connsiteX5" fmla="*/ 2118072 w 4392488"/>
                <a:gd name="connsiteY5" fmla="*/ 1846188 h 1852538"/>
                <a:gd name="connsiteX6" fmla="*/ 2036372 w 4392488"/>
                <a:gd name="connsiteY6" fmla="*/ 1830407 h 1852538"/>
                <a:gd name="connsiteX7" fmla="*/ 2041624 w 4392488"/>
                <a:gd name="connsiteY7" fmla="*/ 1804392 h 1852538"/>
                <a:gd name="connsiteX8" fmla="*/ 1969616 w 4392488"/>
                <a:gd name="connsiteY8" fmla="*/ 1732384 h 1852538"/>
                <a:gd name="connsiteX9" fmla="*/ 1897608 w 4392488"/>
                <a:gd name="connsiteY9" fmla="*/ 1804392 h 1852538"/>
                <a:gd name="connsiteX10" fmla="*/ 1897802 w 4392488"/>
                <a:gd name="connsiteY10" fmla="*/ 1805355 h 1852538"/>
                <a:gd name="connsiteX11" fmla="*/ 1800777 w 4392488"/>
                <a:gd name="connsiteY11" fmla="*/ 1789677 h 1852538"/>
                <a:gd name="connsiteX12" fmla="*/ 816322 w 4392488"/>
                <a:gd name="connsiteY12" fmla="*/ 1849363 h 1852538"/>
                <a:gd name="connsiteX13" fmla="*/ 166654 w 4392488"/>
                <a:gd name="connsiteY13" fmla="*/ 1852538 h 1852538"/>
                <a:gd name="connsiteX14" fmla="*/ 0 w 4392488"/>
                <a:gd name="connsiteY14" fmla="*/ 1685884 h 1852538"/>
                <a:gd name="connsiteX15" fmla="*/ 22572 w 4392488"/>
                <a:gd name="connsiteY15" fmla="*/ 592063 h 1852538"/>
                <a:gd name="connsiteX16" fmla="*/ 0 w 4392488"/>
                <a:gd name="connsiteY16" fmla="*/ 166654 h 1852538"/>
                <a:gd name="connsiteX17" fmla="*/ 166654 w 4392488"/>
                <a:gd name="connsiteY17" fmla="*/ 0 h 185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92488" h="1852538">
                  <a:moveTo>
                    <a:pt x="166654" y="0"/>
                  </a:moveTo>
                  <a:lnTo>
                    <a:pt x="4225834" y="0"/>
                  </a:lnTo>
                  <a:cubicBezTo>
                    <a:pt x="4317874" y="0"/>
                    <a:pt x="4392488" y="74614"/>
                    <a:pt x="4392488" y="166654"/>
                  </a:cubicBezTo>
                  <a:lnTo>
                    <a:pt x="4392488" y="1685884"/>
                  </a:lnTo>
                  <a:cubicBezTo>
                    <a:pt x="4392488" y="1777924"/>
                    <a:pt x="4317874" y="1852538"/>
                    <a:pt x="4225834" y="1852538"/>
                  </a:cubicBezTo>
                  <a:lnTo>
                    <a:pt x="2118072" y="1846188"/>
                  </a:lnTo>
                  <a:lnTo>
                    <a:pt x="2036372" y="1830407"/>
                  </a:lnTo>
                  <a:lnTo>
                    <a:pt x="2041624" y="1804392"/>
                  </a:lnTo>
                  <a:cubicBezTo>
                    <a:pt x="2041624" y="1764623"/>
                    <a:pt x="2009385" y="1732384"/>
                    <a:pt x="1969616" y="1732384"/>
                  </a:cubicBezTo>
                  <a:cubicBezTo>
                    <a:pt x="1929847" y="1732384"/>
                    <a:pt x="1897608" y="1764623"/>
                    <a:pt x="1897608" y="1804392"/>
                  </a:cubicBezTo>
                  <a:lnTo>
                    <a:pt x="1897802" y="1805355"/>
                  </a:lnTo>
                  <a:lnTo>
                    <a:pt x="1800777" y="1789677"/>
                  </a:lnTo>
                  <a:cubicBezTo>
                    <a:pt x="1128050" y="1692283"/>
                    <a:pt x="912630" y="1820656"/>
                    <a:pt x="816322" y="1849363"/>
                  </a:cubicBezTo>
                  <a:lnTo>
                    <a:pt x="166654" y="1852538"/>
                  </a:lnTo>
                  <a:cubicBezTo>
                    <a:pt x="74614" y="1852538"/>
                    <a:pt x="0" y="1777924"/>
                    <a:pt x="0" y="1685884"/>
                  </a:cubicBezTo>
                  <a:cubicBezTo>
                    <a:pt x="116" y="1233435"/>
                    <a:pt x="22456" y="1044512"/>
                    <a:pt x="22572" y="592063"/>
                  </a:cubicBezTo>
                  <a:cubicBezTo>
                    <a:pt x="22456" y="538102"/>
                    <a:pt x="116" y="220615"/>
                    <a:pt x="0" y="166654"/>
                  </a:cubicBezTo>
                  <a:cubicBezTo>
                    <a:pt x="0" y="74614"/>
                    <a:pt x="74614" y="0"/>
                    <a:pt x="16665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92C7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7" name="矩形: 圆角 9"/>
            <p:cNvSpPr/>
            <p:nvPr/>
          </p:nvSpPr>
          <p:spPr>
            <a:xfrm>
              <a:off x="1447049" y="1282910"/>
              <a:ext cx="90690" cy="267328"/>
            </a:xfrm>
            <a:prstGeom prst="roundRect">
              <a:avLst>
                <a:gd name="adj" fmla="val 50000"/>
              </a:avLst>
            </a:prstGeom>
            <a:solidFill>
              <a:srgbClr val="92C7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10"/>
            <p:cNvSpPr/>
            <p:nvPr/>
          </p:nvSpPr>
          <p:spPr>
            <a:xfrm>
              <a:off x="1612913" y="1282910"/>
              <a:ext cx="90690" cy="267328"/>
            </a:xfrm>
            <a:prstGeom prst="roundRect">
              <a:avLst>
                <a:gd name="adj" fmla="val 50000"/>
              </a:avLst>
            </a:prstGeom>
            <a:solidFill>
              <a:srgbClr val="92C7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11"/>
            <p:cNvSpPr/>
            <p:nvPr/>
          </p:nvSpPr>
          <p:spPr>
            <a:xfrm>
              <a:off x="1778777" y="1282910"/>
              <a:ext cx="90690" cy="267328"/>
            </a:xfrm>
            <a:prstGeom prst="roundRect">
              <a:avLst>
                <a:gd name="adj" fmla="val 50000"/>
              </a:avLst>
            </a:prstGeom>
            <a:solidFill>
              <a:srgbClr val="92C7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899592" y="1503005"/>
              <a:ext cx="7305542" cy="2459395"/>
            </a:xfrm>
            <a:custGeom>
              <a:avLst/>
              <a:gdLst>
                <a:gd name="connsiteX0" fmla="*/ 166654 w 4392488"/>
                <a:gd name="connsiteY0" fmla="*/ 0 h 1852538"/>
                <a:gd name="connsiteX1" fmla="*/ 4225834 w 4392488"/>
                <a:gd name="connsiteY1" fmla="*/ 0 h 1852538"/>
                <a:gd name="connsiteX2" fmla="*/ 4392488 w 4392488"/>
                <a:gd name="connsiteY2" fmla="*/ 166654 h 1852538"/>
                <a:gd name="connsiteX3" fmla="*/ 4392488 w 4392488"/>
                <a:gd name="connsiteY3" fmla="*/ 1685884 h 1852538"/>
                <a:gd name="connsiteX4" fmla="*/ 4225834 w 4392488"/>
                <a:gd name="connsiteY4" fmla="*/ 1852538 h 1852538"/>
                <a:gd name="connsiteX5" fmla="*/ 2118072 w 4392488"/>
                <a:gd name="connsiteY5" fmla="*/ 1846188 h 1852538"/>
                <a:gd name="connsiteX6" fmla="*/ 2036372 w 4392488"/>
                <a:gd name="connsiteY6" fmla="*/ 1830407 h 1852538"/>
                <a:gd name="connsiteX7" fmla="*/ 2041624 w 4392488"/>
                <a:gd name="connsiteY7" fmla="*/ 1804392 h 1852538"/>
                <a:gd name="connsiteX8" fmla="*/ 1969616 w 4392488"/>
                <a:gd name="connsiteY8" fmla="*/ 1732384 h 1852538"/>
                <a:gd name="connsiteX9" fmla="*/ 1897608 w 4392488"/>
                <a:gd name="connsiteY9" fmla="*/ 1804392 h 1852538"/>
                <a:gd name="connsiteX10" fmla="*/ 1897802 w 4392488"/>
                <a:gd name="connsiteY10" fmla="*/ 1805355 h 1852538"/>
                <a:gd name="connsiteX11" fmla="*/ 1800777 w 4392488"/>
                <a:gd name="connsiteY11" fmla="*/ 1789677 h 1852538"/>
                <a:gd name="connsiteX12" fmla="*/ 816322 w 4392488"/>
                <a:gd name="connsiteY12" fmla="*/ 1849363 h 1852538"/>
                <a:gd name="connsiteX13" fmla="*/ 166654 w 4392488"/>
                <a:gd name="connsiteY13" fmla="*/ 1852538 h 1852538"/>
                <a:gd name="connsiteX14" fmla="*/ 0 w 4392488"/>
                <a:gd name="connsiteY14" fmla="*/ 1685884 h 1852538"/>
                <a:gd name="connsiteX15" fmla="*/ 22572 w 4392488"/>
                <a:gd name="connsiteY15" fmla="*/ 592063 h 1852538"/>
                <a:gd name="connsiteX16" fmla="*/ 0 w 4392488"/>
                <a:gd name="connsiteY16" fmla="*/ 166654 h 1852538"/>
                <a:gd name="connsiteX17" fmla="*/ 166654 w 4392488"/>
                <a:gd name="connsiteY17" fmla="*/ 0 h 185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92488" h="1852538">
                  <a:moveTo>
                    <a:pt x="166654" y="0"/>
                  </a:moveTo>
                  <a:lnTo>
                    <a:pt x="4225834" y="0"/>
                  </a:lnTo>
                  <a:cubicBezTo>
                    <a:pt x="4317874" y="0"/>
                    <a:pt x="4392488" y="74614"/>
                    <a:pt x="4392488" y="166654"/>
                  </a:cubicBezTo>
                  <a:lnTo>
                    <a:pt x="4392488" y="1685884"/>
                  </a:lnTo>
                  <a:cubicBezTo>
                    <a:pt x="4392488" y="1777924"/>
                    <a:pt x="4317874" y="1852538"/>
                    <a:pt x="4225834" y="1852538"/>
                  </a:cubicBezTo>
                  <a:lnTo>
                    <a:pt x="2118072" y="1846188"/>
                  </a:lnTo>
                  <a:lnTo>
                    <a:pt x="2036372" y="1830407"/>
                  </a:lnTo>
                  <a:lnTo>
                    <a:pt x="2041624" y="1804392"/>
                  </a:lnTo>
                  <a:cubicBezTo>
                    <a:pt x="2041624" y="1764623"/>
                    <a:pt x="2009385" y="1732384"/>
                    <a:pt x="1969616" y="1732384"/>
                  </a:cubicBezTo>
                  <a:cubicBezTo>
                    <a:pt x="1929847" y="1732384"/>
                    <a:pt x="1897608" y="1764623"/>
                    <a:pt x="1897608" y="1804392"/>
                  </a:cubicBezTo>
                  <a:lnTo>
                    <a:pt x="1897802" y="1805355"/>
                  </a:lnTo>
                  <a:lnTo>
                    <a:pt x="1800777" y="1789677"/>
                  </a:lnTo>
                  <a:cubicBezTo>
                    <a:pt x="1128050" y="1692283"/>
                    <a:pt x="912630" y="1820656"/>
                    <a:pt x="816322" y="1849363"/>
                  </a:cubicBezTo>
                  <a:lnTo>
                    <a:pt x="166654" y="1852538"/>
                  </a:lnTo>
                  <a:cubicBezTo>
                    <a:pt x="74614" y="1852538"/>
                    <a:pt x="0" y="1777924"/>
                    <a:pt x="0" y="1685884"/>
                  </a:cubicBezTo>
                  <a:cubicBezTo>
                    <a:pt x="116" y="1233435"/>
                    <a:pt x="22456" y="1044512"/>
                    <a:pt x="22572" y="592063"/>
                  </a:cubicBezTo>
                  <a:cubicBezTo>
                    <a:pt x="22456" y="538102"/>
                    <a:pt x="116" y="220615"/>
                    <a:pt x="0" y="166654"/>
                  </a:cubicBezTo>
                  <a:cubicBezTo>
                    <a:pt x="0" y="74614"/>
                    <a:pt x="74614" y="0"/>
                    <a:pt x="16665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782970" y="1571407"/>
              <a:ext cx="252402" cy="25240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92C7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7" name="左大括号 16"/>
          <p:cNvSpPr/>
          <p:nvPr/>
        </p:nvSpPr>
        <p:spPr>
          <a:xfrm>
            <a:off x="3728594" y="1935489"/>
            <a:ext cx="180147" cy="1503951"/>
          </a:xfrm>
          <a:prstGeom prst="leftBrace">
            <a:avLst>
              <a:gd name="adj1" fmla="val 32456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4" name="组合 3"/>
          <p:cNvGrpSpPr/>
          <p:nvPr/>
        </p:nvGrpSpPr>
        <p:grpSpPr>
          <a:xfrm>
            <a:off x="4017990" y="2391720"/>
            <a:ext cx="2487291" cy="585951"/>
            <a:chOff x="4017990" y="2391720"/>
            <a:chExt cx="2487291" cy="585951"/>
          </a:xfrm>
        </p:grpSpPr>
        <p:sp>
          <p:nvSpPr>
            <p:cNvPr id="23" name="矩形 22"/>
            <p:cNvSpPr/>
            <p:nvPr/>
          </p:nvSpPr>
          <p:spPr>
            <a:xfrm>
              <a:off x="5298593" y="2391720"/>
              <a:ext cx="9183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漂浮</a:t>
              </a:r>
              <a:endPara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8"/>
            <p:cNvSpPr txBox="1"/>
            <p:nvPr/>
          </p:nvSpPr>
          <p:spPr>
            <a:xfrm>
              <a:off x="4932040" y="2392504"/>
              <a:ext cx="1573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+mj-ea"/>
                  <a:ea typeface="+mj-ea"/>
                </a:rPr>
                <a:t>(      </a:t>
              </a:r>
              <a:r>
                <a:rPr lang="en-US" altLang="zh-CN" sz="2800" smtClean="0">
                  <a:latin typeface="+mj-ea"/>
                  <a:ea typeface="+mj-ea"/>
                </a:rPr>
                <a:t>)</a:t>
              </a:r>
              <a:endParaRPr lang="zh-CN" altLang="en-US" sz="2800"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017990" y="2392896"/>
              <a:ext cx="101854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piāo</a:t>
              </a:r>
              <a:endParaRPr lang="zh-CN" altLang="en-US" sz="32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17990" y="3007678"/>
            <a:ext cx="2487291" cy="588728"/>
            <a:chOff x="4017990" y="3007678"/>
            <a:chExt cx="2487291" cy="588728"/>
          </a:xfrm>
        </p:grpSpPr>
        <p:sp>
          <p:nvSpPr>
            <p:cNvPr id="31" name="矩形 30"/>
            <p:cNvSpPr/>
            <p:nvPr/>
          </p:nvSpPr>
          <p:spPr>
            <a:xfrm>
              <a:off x="4017990" y="3011631"/>
              <a:ext cx="101854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piǎo</a:t>
              </a:r>
              <a:endParaRPr lang="en-US" altLang="zh-CN" sz="3200">
                <a:latin typeface="taozhi.cn_PY" panose="02000500000000000000" pitchFamily="2" charset="0"/>
                <a:cs typeface="汉语拼音字母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298593" y="3007678"/>
              <a:ext cx="9183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漂洗</a:t>
              </a:r>
              <a:endPara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32040" y="3017814"/>
              <a:ext cx="1573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+mj-ea"/>
                  <a:ea typeface="+mj-ea"/>
                </a:rPr>
                <a:t>(      </a:t>
              </a:r>
              <a:r>
                <a:rPr lang="en-US" altLang="zh-CN" sz="2800" smtClean="0">
                  <a:latin typeface="+mj-ea"/>
                  <a:ea typeface="+mj-ea"/>
                </a:rPr>
                <a:t>)</a:t>
              </a:r>
              <a:endParaRPr lang="zh-CN" altLang="en-US" sz="2800">
                <a:latin typeface="+mj-ea"/>
                <a:ea typeface="+mj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17990" y="1750346"/>
            <a:ext cx="2487291" cy="584775"/>
            <a:chOff x="4017990" y="1750346"/>
            <a:chExt cx="2487291" cy="584775"/>
          </a:xfrm>
        </p:grpSpPr>
        <p:sp>
          <p:nvSpPr>
            <p:cNvPr id="22" name="矩形 21"/>
            <p:cNvSpPr/>
            <p:nvPr/>
          </p:nvSpPr>
          <p:spPr>
            <a:xfrm>
              <a:off x="5298593" y="1781489"/>
              <a:ext cx="9183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漂亮</a:t>
              </a:r>
              <a:endPara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932040" y="1781123"/>
              <a:ext cx="1573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+mj-ea"/>
                  <a:ea typeface="+mj-ea"/>
                </a:rPr>
                <a:t>(      </a:t>
              </a:r>
              <a:r>
                <a:rPr lang="en-US" altLang="zh-CN" sz="2800" smtClean="0">
                  <a:latin typeface="+mj-ea"/>
                  <a:ea typeface="+mj-ea"/>
                </a:rPr>
                <a:t>)</a:t>
              </a:r>
              <a:endParaRPr lang="zh-CN" altLang="en-US" sz="2800">
                <a:latin typeface="+mj-ea"/>
                <a:ea typeface="+mj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017990" y="1750346"/>
              <a:ext cx="101854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piào</a:t>
              </a:r>
              <a:endParaRPr lang="zh-CN" altLang="en-US" sz="32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22727" y="2347477"/>
            <a:ext cx="788975" cy="736385"/>
            <a:chOff x="2722727" y="2347477"/>
            <a:chExt cx="788975" cy="736385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2743311" y="2347477"/>
              <a:ext cx="736385" cy="736385"/>
            </a:xfrm>
            <a:prstGeom prst="roundRect">
              <a:avLst/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722727" y="2364300"/>
              <a:ext cx="7633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漂</a:t>
              </a:r>
              <a:endPara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403330" y="2653283"/>
              <a:ext cx="108372" cy="1083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683568" y="843558"/>
            <a:ext cx="1471085" cy="534600"/>
            <a:chOff x="3131840" y="2188312"/>
            <a:chExt cx="1471085" cy="534600"/>
          </a:xfrm>
        </p:grpSpPr>
        <p:sp>
          <p:nvSpPr>
            <p:cNvPr id="22" name="圆角矩形 21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E46C0A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摘苹果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0" y="1127483"/>
            <a:ext cx="9144000" cy="4283100"/>
            <a:chOff x="-1524000" y="1558626"/>
            <a:chExt cx="12192001" cy="571080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-1524000" y="4529082"/>
              <a:ext cx="12192001" cy="2740344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893500" y="1558626"/>
              <a:ext cx="3361854" cy="390815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24272" y="1558626"/>
              <a:ext cx="3361854" cy="3908154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 rot="21365896">
            <a:off x="6269416" y="1806159"/>
            <a:ext cx="478453" cy="456561"/>
            <a:chOff x="2783188" y="2622638"/>
            <a:chExt cx="572096" cy="54592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5389">
              <a:off x="2798305" y="2622638"/>
              <a:ext cx="556979" cy="539013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2783188" y="2671738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饰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91016" y="2363730"/>
            <a:ext cx="478441" cy="468118"/>
            <a:chOff x="3230863" y="3203088"/>
            <a:chExt cx="572082" cy="559741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4065">
              <a:off x="3245966" y="3203088"/>
              <a:ext cx="556979" cy="539013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30863" y="3266007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骨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20757944">
            <a:off x="6200384" y="2505246"/>
            <a:ext cx="473627" cy="458398"/>
            <a:chOff x="2867640" y="3279952"/>
            <a:chExt cx="566326" cy="54811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876987" y="3279952"/>
              <a:ext cx="556979" cy="539013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2867640" y="3331248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随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569891">
            <a:off x="5451188" y="1672814"/>
            <a:ext cx="478453" cy="456560"/>
            <a:chOff x="2091038" y="2444838"/>
            <a:chExt cx="572096" cy="545921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5389">
              <a:off x="2106155" y="2444838"/>
              <a:ext cx="556979" cy="539013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2091038" y="2493937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财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rot="437049">
            <a:off x="5099525" y="2164709"/>
            <a:ext cx="478453" cy="456561"/>
            <a:chOff x="1659237" y="3003638"/>
            <a:chExt cx="572097" cy="54592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5389">
              <a:off x="1674355" y="3003638"/>
              <a:ext cx="556979" cy="539013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1659237" y="3052738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赚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47693" y="2474688"/>
            <a:ext cx="478453" cy="468102"/>
            <a:chOff x="2132312" y="3330663"/>
            <a:chExt cx="572097" cy="559722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5389">
              <a:off x="2147430" y="3330663"/>
              <a:ext cx="556979" cy="539013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2132312" y="3393563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珍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20902686">
            <a:off x="5832067" y="1904883"/>
            <a:ext cx="467337" cy="453417"/>
            <a:chOff x="3244140" y="3203088"/>
            <a:chExt cx="558805" cy="542162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4065">
              <a:off x="3245966" y="3203088"/>
              <a:ext cx="556979" cy="539013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44140" y="3248428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购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21365896">
            <a:off x="3367495" y="1806159"/>
            <a:ext cx="478453" cy="456561"/>
            <a:chOff x="2783188" y="2622638"/>
            <a:chExt cx="572096" cy="545922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5389">
              <a:off x="2798305" y="2622638"/>
              <a:ext cx="556979" cy="539013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2783188" y="2671738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币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689095" y="2363730"/>
            <a:ext cx="478441" cy="468118"/>
            <a:chOff x="3230863" y="3203088"/>
            <a:chExt cx="572082" cy="559741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4065">
              <a:off x="3245966" y="3203088"/>
              <a:ext cx="556979" cy="539013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30863" y="3266007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损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rot="20757944">
            <a:off x="3298463" y="2505246"/>
            <a:ext cx="473627" cy="458398"/>
            <a:chOff x="2867640" y="3279952"/>
            <a:chExt cx="566326" cy="548118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876987" y="3279952"/>
              <a:ext cx="556979" cy="539013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2867640" y="3331248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漂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rot="569891">
            <a:off x="2549268" y="1672813"/>
            <a:ext cx="478451" cy="456560"/>
            <a:chOff x="2091040" y="2444838"/>
            <a:chExt cx="572094" cy="545921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5389">
              <a:off x="2106155" y="2444838"/>
              <a:ext cx="556979" cy="539013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2091040" y="2493937"/>
              <a:ext cx="542823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贫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197919" y="2165533"/>
            <a:ext cx="478453" cy="468102"/>
            <a:chOff x="1659237" y="3003638"/>
            <a:chExt cx="572097" cy="559722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5389">
              <a:off x="1674355" y="3003638"/>
              <a:ext cx="556979" cy="539013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1659237" y="3066538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类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645772" y="2474688"/>
            <a:ext cx="478453" cy="468102"/>
            <a:chOff x="2132312" y="3330663"/>
            <a:chExt cx="572097" cy="559722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5389">
              <a:off x="2147430" y="3330663"/>
              <a:ext cx="556979" cy="539013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2132312" y="3393563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品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rot="20902686">
            <a:off x="2930146" y="1904883"/>
            <a:ext cx="467337" cy="453417"/>
            <a:chOff x="3244140" y="3203088"/>
            <a:chExt cx="558805" cy="542162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4065">
              <a:off x="3245966" y="3203088"/>
              <a:ext cx="556979" cy="539013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44140" y="3248428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易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974731" y="1464257"/>
            <a:ext cx="478441" cy="468118"/>
            <a:chOff x="3230863" y="3203088"/>
            <a:chExt cx="572082" cy="559741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4065">
              <a:off x="3245966" y="3203088"/>
              <a:ext cx="556979" cy="539013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30863" y="3266007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923671" y="1464257"/>
            <a:ext cx="478440" cy="468118"/>
            <a:chOff x="3230864" y="3203088"/>
            <a:chExt cx="572081" cy="559741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524065">
              <a:off x="3245966" y="3203088"/>
              <a:ext cx="556979" cy="539013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30864" y="3266007"/>
              <a:ext cx="542822" cy="496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赔</a:t>
              </a:r>
              <a:endPara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06 -4.44444E-06 L -0.01441 0.41266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20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06 -3.7037E-07 L 0.01823 0.38796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07 2.59259E-06 L 0.0441 0.36481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5" y="1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-4.81481E-06 L -0.0177 0.37963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06 1.48148E-06 L 0.00208 0.35208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1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06 4.44444E-06 L 0.01927 0.33472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" y="1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06 -7.40741E-07 L 0.0191 0.36343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" y="1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06 1.7284E-06 L 0.00833 0.51111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-2.96296E-06 L -0.03212 0.40301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06 -3.7037E-07 L 0.00087 0.34838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07 2.59259E-06 L 0.03177 0.37315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1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06 -4.81481E-06 L -0.03906 0.37269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" y="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06 1.48148E-06 L -0.02344 0.33704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4.44444E-06 L -0.03681 0.32129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0" y="1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06 -7.40741E-07 L -0.03125 0.34954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1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06 1.7284E-06 L 0.00833 0.51111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9e691e57-c203-4d89-a2c4-cea0dca390a2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787</Words>
  <Application>WPS 演示</Application>
  <PresentationFormat>全屏显示(16:9)</PresentationFormat>
  <Paragraphs>300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思源黑体 CN Bold</vt:lpstr>
      <vt:lpstr>黑体</vt:lpstr>
      <vt:lpstr>微软雅黑</vt:lpstr>
      <vt:lpstr>楷体</vt:lpstr>
      <vt:lpstr>taozhi.cn_PY</vt:lpstr>
      <vt:lpstr>Sitka Text</vt:lpstr>
      <vt:lpstr>汉语拼音字母</vt:lpstr>
      <vt:lpstr>Calibri</vt:lpstr>
      <vt:lpstr>Arial Unicode MS</vt:lpstr>
      <vt:lpstr>Calibri Light</vt:lpstr>
      <vt:lpstr>Times New Roman</vt:lpstr>
      <vt:lpstr>Arial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2022-05-19T16:36:00Z</cp:lastPrinted>
  <dcterms:created xsi:type="dcterms:W3CDTF">2022-05-19T16:36:00Z</dcterms:created>
  <dcterms:modified xsi:type="dcterms:W3CDTF">2023-01-15T09:09:43Z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2C71F5DD16B14FD5BD3DA9E72C66A399</vt:lpwstr>
  </property>
  <property fmtid="{D5CDD505-2E9C-101B-9397-08002B2CF9AE}" pid="3" name="KSOProductBuildVer">
    <vt:lpwstr>2052-11.1.0.13703</vt:lpwstr>
  </property>
</Properties>
</file>